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90" r:id="rId2"/>
    <p:sldId id="591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632" r:id="rId35"/>
    <p:sldId id="633" r:id="rId36"/>
    <p:sldId id="634" r:id="rId37"/>
    <p:sldId id="635" r:id="rId38"/>
    <p:sldId id="636" r:id="rId39"/>
    <p:sldId id="637" r:id="rId40"/>
    <p:sldId id="581" r:id="rId41"/>
    <p:sldId id="582" r:id="rId42"/>
    <p:sldId id="583" r:id="rId43"/>
    <p:sldId id="584" r:id="rId44"/>
    <p:sldId id="585" r:id="rId45"/>
    <p:sldId id="586" r:id="rId46"/>
    <p:sldId id="587" r:id="rId47"/>
    <p:sldId id="588" r:id="rId48"/>
    <p:sldId id="59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9900"/>
    <a:srgbClr val="000000"/>
    <a:srgbClr val="FF00FF"/>
    <a:srgbClr val="660033"/>
    <a:srgbClr val="660066"/>
    <a:srgbClr val="CC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588" y="-240"/>
      </p:cViewPr>
      <p:guideLst>
        <p:guide orient="horz" pos="21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 smtClean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7BD3AC28-8FA2-4060-8329-BBD37255F5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1D0F-5BF3-458C-8430-ACBCBDB105E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AE52-800E-4C35-9346-325351E4F8F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86C6-6AF4-4DE9-8BAB-12C1212D47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363D-EE5D-4BC1-AFE3-C8F8DE21967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2E3FE-C097-479E-A26C-9B83CD149C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0581-DF98-4FA4-9F8A-B1BDF30D3B6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7D7A-1E82-4810-AD89-E2882EF4715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5739-1F09-4BFD-92B3-5F143AAA718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51F-08B6-4B7F-83D9-D7488A91900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9797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556792"/>
            <a:ext cx="995596" cy="39604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3C70-C2E4-4CAF-A1E9-E8218D78F4B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F5486C6-6AF4-4DE9-8BAB-12C1212D47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0060" y="1340768"/>
            <a:ext cx="1067604" cy="4320480"/>
          </a:xfrm>
        </p:spPr>
        <p:txBody>
          <a:bodyPr vert="eaVert"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 点 内 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9792" y="702688"/>
            <a:ext cx="5400600" cy="5452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掌握颅的组成和功能。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熟悉脑颅、面颅诸骨的位置和分部。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掌握下颌骨的形态结构。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熟悉上颌骨的形态结构。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熟悉颅的顶面观、后面观的形态结构。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掌握颅底内面观、外面观的主要结构。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掌握颅的侧面观的形态结构。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掌握眶、骨性鼻腔的位置和结构。</a:t>
            </a:r>
          </a:p>
          <a:p>
            <a:pPr>
              <a:lnSpc>
                <a:spcPct val="160000"/>
              </a:lnSpc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了解新生儿颅的特征和生后变化。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258763" y="1414463"/>
            <a:ext cx="8580437" cy="4040187"/>
            <a:chOff x="163" y="891"/>
            <a:chExt cx="5405" cy="2545"/>
          </a:xfrm>
        </p:grpSpPr>
        <p:pic>
          <p:nvPicPr>
            <p:cNvPr id="12290" name="Picture 4" descr="Snap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891"/>
              <a:ext cx="2927" cy="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6" descr="Snap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1266"/>
              <a:ext cx="2543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3419872" y="670253"/>
            <a:ext cx="290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蝶骨的位置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15"/>
          <p:cNvGrpSpPr/>
          <p:nvPr/>
        </p:nvGrpSpPr>
        <p:grpSpPr bwMode="auto">
          <a:xfrm>
            <a:off x="1873250" y="1282700"/>
            <a:ext cx="4889500" cy="5575300"/>
            <a:chOff x="1092" y="808"/>
            <a:chExt cx="3080" cy="3512"/>
          </a:xfrm>
        </p:grpSpPr>
        <p:pic>
          <p:nvPicPr>
            <p:cNvPr id="12294" name="Picture 16" descr="Snap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34" t="2016" r="5409" b="2687"/>
            <a:stretch>
              <a:fillRect/>
            </a:stretch>
          </p:blipFill>
          <p:spPr bwMode="auto">
            <a:xfrm>
              <a:off x="1092" y="824"/>
              <a:ext cx="1515" cy="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7" descr="Snap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42" r="4828"/>
            <a:stretch>
              <a:fillRect/>
            </a:stretch>
          </p:blipFill>
          <p:spPr bwMode="auto">
            <a:xfrm>
              <a:off x="2715" y="808"/>
              <a:ext cx="1457" cy="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408782" y="678406"/>
            <a:ext cx="1897062" cy="519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．颞骨  </a:t>
            </a:r>
          </a:p>
        </p:txBody>
      </p:sp>
      <p:pic>
        <p:nvPicPr>
          <p:cNvPr id="13314" name="Picture 3" descr="Snap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63806"/>
            <a:ext cx="43561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235200"/>
            <a:ext cx="37925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357313" y="5573713"/>
            <a:ext cx="273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颞骨外面观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00763" y="5654675"/>
            <a:ext cx="2447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颞骨内面观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H="1" flipV="1">
            <a:off x="1212850" y="2909888"/>
            <a:ext cx="1439863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 flipV="1">
            <a:off x="2149475" y="4638675"/>
            <a:ext cx="1511300" cy="50323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H="1" flipV="1">
            <a:off x="5400675" y="4610100"/>
            <a:ext cx="1163638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570706" y="2709833"/>
            <a:ext cx="1284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鳞部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3589338" y="4926013"/>
            <a:ext cx="865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鼓部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4722019" y="4410045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岩部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 flipH="1" flipV="1">
            <a:off x="5314950" y="2954338"/>
            <a:ext cx="8890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4672806" y="2737426"/>
            <a:ext cx="1284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鳞部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2703960" y="1362224"/>
            <a:ext cx="445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分三部：鳞部    鼓部    岩部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531019" y="764704"/>
            <a:ext cx="1744662" cy="5191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．枕骨 </a:t>
            </a:r>
          </a:p>
        </p:txBody>
      </p:sp>
      <p:pic>
        <p:nvPicPr>
          <p:cNvPr id="14338" name="Picture 3" descr="Snap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7607"/>
            <a:ext cx="44640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Snap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163" y="1335632"/>
            <a:ext cx="3778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475482" y="5498057"/>
            <a:ext cx="302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枕骨外面观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354663" y="5510757"/>
            <a:ext cx="262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枕骨内面观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 flipV="1">
            <a:off x="2628007" y="4634457"/>
            <a:ext cx="15843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139309" y="4434402"/>
            <a:ext cx="193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枕骨大孔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84213" y="549275"/>
            <a:ext cx="1799555" cy="519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．顶骨</a:t>
            </a:r>
          </a:p>
        </p:txBody>
      </p:sp>
      <p:pic>
        <p:nvPicPr>
          <p:cNvPr id="15362" name="Picture 3" descr="Snap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887787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Snap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557338"/>
            <a:ext cx="34671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692275" y="5229225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顶骨外面观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867400" y="5157788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顶骨内面观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416600" y="711389"/>
            <a:ext cx="275464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（二）面颅骨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211960" y="888206"/>
            <a:ext cx="4799013" cy="5081588"/>
            <a:chOff x="2769" y="194"/>
            <a:chExt cx="3023" cy="3201"/>
          </a:xfrm>
        </p:grpSpPr>
        <p:pic>
          <p:nvPicPr>
            <p:cNvPr id="16387" name="Picture 4" descr="图片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" y="194"/>
              <a:ext cx="2214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 Box 5"/>
            <p:cNvSpPr txBox="1">
              <a:spLocks noChangeArrowheads="1"/>
            </p:cNvSpPr>
            <p:nvPr/>
          </p:nvSpPr>
          <p:spPr bwMode="auto">
            <a:xfrm>
              <a:off x="2769" y="1855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颧骨</a:t>
              </a:r>
            </a:p>
          </p:txBody>
        </p:sp>
        <p:sp>
          <p:nvSpPr>
            <p:cNvPr id="16389" name="Line 6"/>
            <p:cNvSpPr>
              <a:spLocks noChangeShapeType="1"/>
            </p:cNvSpPr>
            <p:nvPr/>
          </p:nvSpPr>
          <p:spPr bwMode="auto">
            <a:xfrm flipH="1" flipV="1">
              <a:off x="3165" y="2008"/>
              <a:ext cx="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0" name="Line 7"/>
            <p:cNvSpPr>
              <a:spLocks noChangeShapeType="1"/>
            </p:cNvSpPr>
            <p:nvPr/>
          </p:nvSpPr>
          <p:spPr bwMode="auto">
            <a:xfrm flipH="1" flipV="1">
              <a:off x="3366" y="2416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2827" y="2290"/>
              <a:ext cx="8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上颌骨</a:t>
              </a:r>
            </a:p>
          </p:txBody>
        </p:sp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 flipH="1" flipV="1">
              <a:off x="3683" y="3233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3147" y="3082"/>
              <a:ext cx="7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下颌骨</a:t>
              </a:r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H="1">
              <a:off x="4273" y="1282"/>
              <a:ext cx="998" cy="4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5225" y="1146"/>
              <a:ext cx="5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鼻骨</a:t>
              </a:r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 flipH="1" flipV="1">
              <a:off x="4318" y="2190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7" name="Text Box 14"/>
            <p:cNvSpPr txBox="1">
              <a:spLocks noChangeArrowheads="1"/>
            </p:cNvSpPr>
            <p:nvPr/>
          </p:nvSpPr>
          <p:spPr bwMode="auto">
            <a:xfrm>
              <a:off x="5044" y="2054"/>
              <a:ext cx="7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下鼻甲</a:t>
              </a:r>
            </a:p>
          </p:txBody>
        </p:sp>
        <p:sp>
          <p:nvSpPr>
            <p:cNvPr id="16398" name="Line 15"/>
            <p:cNvSpPr>
              <a:spLocks noChangeShapeType="1"/>
            </p:cNvSpPr>
            <p:nvPr/>
          </p:nvSpPr>
          <p:spPr bwMode="auto">
            <a:xfrm>
              <a:off x="4454" y="1781"/>
              <a:ext cx="7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>
              <a:off x="5168" y="1645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泪骨</a:t>
              </a:r>
            </a:p>
          </p:txBody>
        </p:sp>
      </p:grp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213519" y="1718371"/>
            <a:ext cx="41251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成对：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腭骨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颧骨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泪骨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下鼻甲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不成对：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下颌骨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舌骨</a:t>
            </a:r>
          </a:p>
        </p:txBody>
      </p:sp>
      <p:grpSp>
        <p:nvGrpSpPr>
          <p:cNvPr id="3" name="Group 18"/>
          <p:cNvGrpSpPr/>
          <p:nvPr/>
        </p:nvGrpSpPr>
        <p:grpSpPr bwMode="auto">
          <a:xfrm>
            <a:off x="4038296" y="1196181"/>
            <a:ext cx="4943475" cy="4391026"/>
            <a:chOff x="1145" y="470"/>
            <a:chExt cx="3114" cy="2766"/>
          </a:xfrm>
        </p:grpSpPr>
        <p:pic>
          <p:nvPicPr>
            <p:cNvPr id="16402" name="Picture 19" descr="Snap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470"/>
              <a:ext cx="3114" cy="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 flipH="1">
              <a:off x="2173" y="2098"/>
              <a:ext cx="359" cy="9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4" name="Rectangle 21"/>
            <p:cNvSpPr>
              <a:spLocks noChangeArrowheads="1"/>
            </p:cNvSpPr>
            <p:nvPr/>
          </p:nvSpPr>
          <p:spPr bwMode="auto">
            <a:xfrm>
              <a:off x="1766" y="2984"/>
              <a:ext cx="10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下鼻甲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3153" y="992"/>
              <a:ext cx="6" cy="12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6" name="Rectangle 23"/>
            <p:cNvSpPr>
              <a:spLocks noChangeArrowheads="1"/>
            </p:cNvSpPr>
            <p:nvPr/>
          </p:nvSpPr>
          <p:spPr bwMode="auto">
            <a:xfrm>
              <a:off x="2825" y="770"/>
              <a:ext cx="7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腭骨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4621791" y="1467063"/>
            <a:ext cx="4319587" cy="3797300"/>
            <a:chOff x="-1010" y="502"/>
            <a:chExt cx="2721" cy="2392"/>
          </a:xfrm>
        </p:grpSpPr>
        <p:pic>
          <p:nvPicPr>
            <p:cNvPr id="16408" name="Picture 25" descr="Snap4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0" y="502"/>
              <a:ext cx="2721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 flipV="1">
              <a:off x="573" y="1012"/>
              <a:ext cx="6" cy="8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0" name="Rectangle 27"/>
            <p:cNvSpPr>
              <a:spLocks noChangeArrowheads="1"/>
            </p:cNvSpPr>
            <p:nvPr/>
          </p:nvSpPr>
          <p:spPr bwMode="auto">
            <a:xfrm>
              <a:off x="187" y="792"/>
              <a:ext cx="7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犁骨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28"/>
          <p:cNvGrpSpPr/>
          <p:nvPr/>
        </p:nvGrpSpPr>
        <p:grpSpPr bwMode="auto">
          <a:xfrm>
            <a:off x="4573908" y="833779"/>
            <a:ext cx="3239133" cy="5084935"/>
            <a:chOff x="3136" y="164"/>
            <a:chExt cx="2277" cy="3674"/>
          </a:xfrm>
        </p:grpSpPr>
        <p:pic>
          <p:nvPicPr>
            <p:cNvPr id="16412" name="Picture 29" descr="Snap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4"/>
              <a:ext cx="2034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Line 30"/>
            <p:cNvSpPr>
              <a:spLocks noChangeShapeType="1"/>
            </p:cNvSpPr>
            <p:nvPr/>
          </p:nvSpPr>
          <p:spPr bwMode="auto">
            <a:xfrm flipH="1">
              <a:off x="3424" y="1888"/>
              <a:ext cx="726" cy="4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4" name="Rectangle 31"/>
            <p:cNvSpPr>
              <a:spLocks noChangeArrowheads="1"/>
            </p:cNvSpPr>
            <p:nvPr/>
          </p:nvSpPr>
          <p:spPr bwMode="auto">
            <a:xfrm>
              <a:off x="3136" y="235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舌骨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Snap1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538538"/>
            <a:ext cx="40020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Snap1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42950"/>
            <a:ext cx="41052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2834" y="662414"/>
            <a:ext cx="2152089" cy="46166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下颌骨 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416176" y="2347915"/>
            <a:ext cx="4397375" cy="2008188"/>
            <a:chOff x="1522" y="1479"/>
            <a:chExt cx="2770" cy="1265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522" y="2414"/>
              <a:ext cx="116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下颌体</a:t>
              </a:r>
              <a:endPara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165" y="1479"/>
              <a:ext cx="11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下颌支</a:t>
              </a:r>
              <a:endPara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485" y="1642"/>
              <a:ext cx="72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850" y="1960"/>
              <a:ext cx="0" cy="4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4322763" y="3357566"/>
            <a:ext cx="2411412" cy="523875"/>
            <a:chOff x="2667" y="2043"/>
            <a:chExt cx="1519" cy="330"/>
          </a:xfrm>
        </p:grpSpPr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094" y="2043"/>
              <a:ext cx="10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下颌角</a:t>
              </a:r>
              <a:endPara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 flipV="1">
              <a:off x="2667" y="2187"/>
              <a:ext cx="49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391" name="AutoShape 12"/>
          <p:cNvSpPr>
            <a:spLocks noChangeArrowheads="1"/>
          </p:cNvSpPr>
          <p:nvPr/>
        </p:nvSpPr>
        <p:spPr bwMode="auto">
          <a:xfrm flipV="1">
            <a:off x="4165600" y="4470399"/>
            <a:ext cx="3359147" cy="507907"/>
          </a:xfrm>
          <a:prstGeom prst="wedgeRoundRectCallout">
            <a:avLst>
              <a:gd name="adj1" fmla="val -7041"/>
              <a:gd name="adj2" fmla="val 18210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rot="1080000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下颌支后缘与下颌底相交处</a:t>
            </a:r>
          </a:p>
        </p:txBody>
      </p:sp>
      <p:grpSp>
        <p:nvGrpSpPr>
          <p:cNvPr id="4" name="Group 14"/>
          <p:cNvGrpSpPr/>
          <p:nvPr/>
        </p:nvGrpSpPr>
        <p:grpSpPr bwMode="auto">
          <a:xfrm>
            <a:off x="384175" y="400054"/>
            <a:ext cx="8529638" cy="5986463"/>
            <a:chOff x="274" y="300"/>
            <a:chExt cx="5373" cy="3771"/>
          </a:xfrm>
        </p:grpSpPr>
        <p:sp>
          <p:nvSpPr>
            <p:cNvPr id="17422" name="Text Box 15"/>
            <p:cNvSpPr txBox="1">
              <a:spLocks noChangeArrowheads="1"/>
            </p:cNvSpPr>
            <p:nvPr/>
          </p:nvSpPr>
          <p:spPr bwMode="auto">
            <a:xfrm>
              <a:off x="4830" y="2341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下颌头</a:t>
              </a:r>
              <a:endPara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3" name="Text Box 16"/>
            <p:cNvSpPr txBox="1">
              <a:spLocks noChangeArrowheads="1"/>
            </p:cNvSpPr>
            <p:nvPr/>
          </p:nvSpPr>
          <p:spPr bwMode="auto">
            <a:xfrm>
              <a:off x="3198" y="1888"/>
              <a:ext cx="9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咬肌粗隆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4" name="Text Box 17"/>
            <p:cNvSpPr txBox="1">
              <a:spLocks noChangeArrowheads="1"/>
            </p:cNvSpPr>
            <p:nvPr/>
          </p:nvSpPr>
          <p:spPr bwMode="auto">
            <a:xfrm>
              <a:off x="3424" y="981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髁突</a:t>
              </a:r>
              <a:endPara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5" name="Text Box 18"/>
            <p:cNvSpPr txBox="1">
              <a:spLocks noChangeArrowheads="1"/>
            </p:cNvSpPr>
            <p:nvPr/>
          </p:nvSpPr>
          <p:spPr bwMode="auto">
            <a:xfrm>
              <a:off x="2263" y="300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冠突</a:t>
              </a:r>
              <a:endPara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4830" y="2795"/>
              <a:ext cx="7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下颌孔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7" name="Text Box 20"/>
            <p:cNvSpPr txBox="1">
              <a:spLocks noChangeArrowheads="1"/>
            </p:cNvSpPr>
            <p:nvPr/>
          </p:nvSpPr>
          <p:spPr bwMode="auto">
            <a:xfrm>
              <a:off x="470" y="1512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颏孔</a:t>
              </a:r>
              <a:endPara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8" name="Line 21"/>
            <p:cNvSpPr>
              <a:spLocks noChangeShapeType="1"/>
            </p:cNvSpPr>
            <p:nvPr/>
          </p:nvSpPr>
          <p:spPr bwMode="auto">
            <a:xfrm flipH="1" flipV="1">
              <a:off x="4649" y="2477"/>
              <a:ext cx="27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9" name="Line 22"/>
            <p:cNvSpPr>
              <a:spLocks noChangeShapeType="1"/>
            </p:cNvSpPr>
            <p:nvPr/>
          </p:nvSpPr>
          <p:spPr bwMode="auto">
            <a:xfrm flipH="1">
              <a:off x="2472" y="482"/>
              <a:ext cx="0" cy="5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0" name="Line 23"/>
            <p:cNvSpPr>
              <a:spLocks noChangeShapeType="1"/>
            </p:cNvSpPr>
            <p:nvPr/>
          </p:nvSpPr>
          <p:spPr bwMode="auto">
            <a:xfrm flipH="1" flipV="1">
              <a:off x="4286" y="2931"/>
              <a:ext cx="5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1" name="Line 24"/>
            <p:cNvSpPr>
              <a:spLocks noChangeShapeType="1"/>
            </p:cNvSpPr>
            <p:nvPr/>
          </p:nvSpPr>
          <p:spPr bwMode="auto">
            <a:xfrm>
              <a:off x="748" y="1706"/>
              <a:ext cx="590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2" name="Line 25"/>
            <p:cNvSpPr>
              <a:spLocks noChangeShapeType="1"/>
            </p:cNvSpPr>
            <p:nvPr/>
          </p:nvSpPr>
          <p:spPr bwMode="auto">
            <a:xfrm flipH="1" flipV="1">
              <a:off x="2608" y="2024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3" name="Line 26"/>
            <p:cNvSpPr>
              <a:spLocks noChangeShapeType="1"/>
            </p:cNvSpPr>
            <p:nvPr/>
          </p:nvSpPr>
          <p:spPr bwMode="auto">
            <a:xfrm flipH="1">
              <a:off x="3107" y="1117"/>
              <a:ext cx="3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4" name="Line 27"/>
            <p:cNvSpPr>
              <a:spLocks noChangeShapeType="1"/>
            </p:cNvSpPr>
            <p:nvPr/>
          </p:nvSpPr>
          <p:spPr bwMode="auto">
            <a:xfrm flipH="1">
              <a:off x="2789" y="527"/>
              <a:ext cx="681" cy="6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5" name="Line 28"/>
            <p:cNvSpPr>
              <a:spLocks noChangeShapeType="1"/>
            </p:cNvSpPr>
            <p:nvPr/>
          </p:nvSpPr>
          <p:spPr bwMode="auto">
            <a:xfrm flipV="1">
              <a:off x="1066" y="2387"/>
              <a:ext cx="227" cy="2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6" name="Text Box 29"/>
            <p:cNvSpPr txBox="1">
              <a:spLocks noChangeArrowheads="1"/>
            </p:cNvSpPr>
            <p:nvPr/>
          </p:nvSpPr>
          <p:spPr bwMode="auto">
            <a:xfrm>
              <a:off x="703" y="2614"/>
              <a:ext cx="9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下颌底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7" name="Line 30"/>
            <p:cNvSpPr>
              <a:spLocks noChangeShapeType="1"/>
            </p:cNvSpPr>
            <p:nvPr/>
          </p:nvSpPr>
          <p:spPr bwMode="auto">
            <a:xfrm flipH="1">
              <a:off x="1610" y="1162"/>
              <a:ext cx="0" cy="4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8" name="Text Box 31"/>
            <p:cNvSpPr txBox="1">
              <a:spLocks noChangeArrowheads="1"/>
            </p:cNvSpPr>
            <p:nvPr/>
          </p:nvSpPr>
          <p:spPr bwMode="auto">
            <a:xfrm>
              <a:off x="1302" y="974"/>
              <a:ext cx="8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牙槽弓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9" name="Line 32"/>
            <p:cNvSpPr>
              <a:spLocks noChangeShapeType="1"/>
            </p:cNvSpPr>
            <p:nvPr/>
          </p:nvSpPr>
          <p:spPr bwMode="auto">
            <a:xfrm flipV="1">
              <a:off x="657" y="2251"/>
              <a:ext cx="273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74" y="2372"/>
              <a:ext cx="9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颏隆凸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1" name="Text Box 34"/>
            <p:cNvSpPr txBox="1">
              <a:spLocks noChangeArrowheads="1"/>
            </p:cNvSpPr>
            <p:nvPr/>
          </p:nvSpPr>
          <p:spPr bwMode="auto">
            <a:xfrm>
              <a:off x="3400" y="423"/>
              <a:ext cx="10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下颌切迹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2" name="Text Box 35"/>
            <p:cNvSpPr txBox="1">
              <a:spLocks noChangeArrowheads="1"/>
            </p:cNvSpPr>
            <p:nvPr/>
          </p:nvSpPr>
          <p:spPr bwMode="auto">
            <a:xfrm>
              <a:off x="4830" y="2568"/>
              <a:ext cx="7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下颌颈</a:t>
              </a:r>
              <a:endPara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3" name="Line 36"/>
            <p:cNvSpPr>
              <a:spLocks noChangeShapeType="1"/>
            </p:cNvSpPr>
            <p:nvPr/>
          </p:nvSpPr>
          <p:spPr bwMode="auto">
            <a:xfrm flipH="1" flipV="1">
              <a:off x="4558" y="2704"/>
              <a:ext cx="3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4" name="Line 37"/>
            <p:cNvSpPr>
              <a:spLocks noChangeShapeType="1"/>
            </p:cNvSpPr>
            <p:nvPr/>
          </p:nvSpPr>
          <p:spPr bwMode="auto">
            <a:xfrm flipV="1">
              <a:off x="4195" y="2251"/>
              <a:ext cx="91" cy="6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5" name="Line 38"/>
            <p:cNvSpPr>
              <a:spLocks noChangeShapeType="1"/>
            </p:cNvSpPr>
            <p:nvPr/>
          </p:nvSpPr>
          <p:spPr bwMode="auto">
            <a:xfrm flipH="1" flipV="1">
              <a:off x="4150" y="3385"/>
              <a:ext cx="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6" name="Line 39"/>
            <p:cNvSpPr>
              <a:spLocks noChangeShapeType="1"/>
            </p:cNvSpPr>
            <p:nvPr/>
          </p:nvSpPr>
          <p:spPr bwMode="auto">
            <a:xfrm flipH="1" flipV="1">
              <a:off x="2200" y="3430"/>
              <a:ext cx="45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7" name="Line 40"/>
            <p:cNvSpPr>
              <a:spLocks noChangeShapeType="1"/>
            </p:cNvSpPr>
            <p:nvPr/>
          </p:nvSpPr>
          <p:spPr bwMode="auto">
            <a:xfrm flipH="1" flipV="1">
              <a:off x="3334" y="3385"/>
              <a:ext cx="0" cy="4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8" name="Line 41"/>
            <p:cNvSpPr>
              <a:spLocks noChangeShapeType="1"/>
            </p:cNvSpPr>
            <p:nvPr/>
          </p:nvSpPr>
          <p:spPr bwMode="auto">
            <a:xfrm flipV="1">
              <a:off x="2472" y="3612"/>
              <a:ext cx="136" cy="2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9" name="Text Box 42"/>
            <p:cNvSpPr txBox="1">
              <a:spLocks noChangeArrowheads="1"/>
            </p:cNvSpPr>
            <p:nvPr/>
          </p:nvSpPr>
          <p:spPr bwMode="auto">
            <a:xfrm>
              <a:off x="3923" y="2024"/>
              <a:ext cx="8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下颌小舌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0" name="Text Box 43"/>
            <p:cNvSpPr txBox="1">
              <a:spLocks noChangeArrowheads="1"/>
            </p:cNvSpPr>
            <p:nvPr/>
          </p:nvSpPr>
          <p:spPr bwMode="auto">
            <a:xfrm>
              <a:off x="4785" y="3249"/>
              <a:ext cx="8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翼肌粗隆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1" name="Text Box 44"/>
            <p:cNvSpPr txBox="1">
              <a:spLocks noChangeArrowheads="1"/>
            </p:cNvSpPr>
            <p:nvPr/>
          </p:nvSpPr>
          <p:spPr bwMode="auto">
            <a:xfrm>
              <a:off x="1860" y="3295"/>
              <a:ext cx="6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颏棘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2" name="Text Box 45"/>
            <p:cNvSpPr txBox="1">
              <a:spLocks noChangeArrowheads="1"/>
            </p:cNvSpPr>
            <p:nvPr/>
          </p:nvSpPr>
          <p:spPr bwMode="auto">
            <a:xfrm>
              <a:off x="2789" y="3838"/>
              <a:ext cx="1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下颌舌骨肌线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3" name="Text Box 46"/>
            <p:cNvSpPr txBox="1">
              <a:spLocks noChangeArrowheads="1"/>
            </p:cNvSpPr>
            <p:nvPr/>
          </p:nvSpPr>
          <p:spPr bwMode="auto">
            <a:xfrm>
              <a:off x="1927" y="3838"/>
              <a:ext cx="10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二腹肌窝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00050" y="592931"/>
            <a:ext cx="1867694" cy="5191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．舌骨</a:t>
            </a:r>
          </a:p>
        </p:txBody>
      </p:sp>
      <p:pic>
        <p:nvPicPr>
          <p:cNvPr id="18434" name="Picture 3" descr="Snap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4" y="852488"/>
            <a:ext cx="2901156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舌骨上面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81"/>
          <a:stretch>
            <a:fillRect/>
          </a:stretch>
        </p:blipFill>
        <p:spPr bwMode="auto">
          <a:xfrm>
            <a:off x="755650" y="1700213"/>
            <a:ext cx="2635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187450" y="4581525"/>
            <a:ext cx="244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舌骨上面观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H="1">
            <a:off x="5553500" y="3281978"/>
            <a:ext cx="940606" cy="711739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929579" y="4006754"/>
            <a:ext cx="1058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舌骨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928041" y="6005253"/>
            <a:ext cx="275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舌骨的位置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581819" y="560853"/>
            <a:ext cx="1957387" cy="5191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．犁骨 </a:t>
            </a:r>
          </a:p>
        </p:txBody>
      </p:sp>
      <p:pic>
        <p:nvPicPr>
          <p:cNvPr id="19458" name="Picture 3" descr="Snap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97" y="667894"/>
            <a:ext cx="37496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775422" y="6081269"/>
            <a:ext cx="271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犁骨的位置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H="1">
            <a:off x="4406997" y="2612581"/>
            <a:ext cx="208915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752152" y="2412526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犁骨</a:t>
            </a:r>
          </a:p>
        </p:txBody>
      </p:sp>
      <p:pic>
        <p:nvPicPr>
          <p:cNvPr id="19462" name="Picture 7" descr="Snap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8" y="1489075"/>
            <a:ext cx="23320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Snap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" y="3848100"/>
            <a:ext cx="1152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890713" y="2954338"/>
            <a:ext cx="2224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犁骨侧面观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560513" y="5746750"/>
            <a:ext cx="2716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犁骨底面观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63538" y="729045"/>
            <a:ext cx="2228850" cy="5191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．上颌骨    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120485" y="612933"/>
            <a:ext cx="5084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一体：即上颌体，体有四面。体内有空腔，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称上颌窦。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四突：额突、腭突、颧突、牙槽突</a:t>
            </a:r>
          </a:p>
        </p:txBody>
      </p:sp>
      <p:pic>
        <p:nvPicPr>
          <p:cNvPr id="20483" name="Picture 4" descr="Snap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917" y="2152367"/>
            <a:ext cx="28590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Snap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117" y="2215867"/>
            <a:ext cx="32845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286024" y="5525996"/>
            <a:ext cx="2046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上颌骨外面观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352543" y="5533236"/>
            <a:ext cx="2700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上颌骨、腭骨内面观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7252779" y="3719230"/>
            <a:ext cx="792163" cy="158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973504" y="3503330"/>
            <a:ext cx="1212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腭骨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315405" y="2085693"/>
            <a:ext cx="8443913" cy="2728913"/>
            <a:chOff x="172" y="1418"/>
            <a:chExt cx="5319" cy="1719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H="1">
              <a:off x="392" y="2712"/>
              <a:ext cx="35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 flipV="1">
              <a:off x="1166" y="1674"/>
              <a:ext cx="0" cy="4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>
              <a:off x="2073" y="2397"/>
              <a:ext cx="7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前面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3" name="Text Box 14"/>
            <p:cNvSpPr txBox="1">
              <a:spLocks noChangeArrowheads="1"/>
            </p:cNvSpPr>
            <p:nvPr/>
          </p:nvSpPr>
          <p:spPr bwMode="auto">
            <a:xfrm>
              <a:off x="951" y="1418"/>
              <a:ext cx="7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眶面</a:t>
              </a:r>
              <a:endPara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4" name="Text Box 15"/>
            <p:cNvSpPr txBox="1">
              <a:spLocks noChangeArrowheads="1"/>
            </p:cNvSpPr>
            <p:nvPr/>
          </p:nvSpPr>
          <p:spPr bwMode="auto">
            <a:xfrm>
              <a:off x="172" y="2303"/>
              <a:ext cx="259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颞下面</a:t>
              </a:r>
            </a:p>
            <a:p>
              <a:endPara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5" name="Line 16"/>
            <p:cNvSpPr>
              <a:spLocks noChangeShapeType="1"/>
            </p:cNvSpPr>
            <p:nvPr/>
          </p:nvSpPr>
          <p:spPr bwMode="auto">
            <a:xfrm flipH="1">
              <a:off x="3328" y="2505"/>
              <a:ext cx="6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6" name="Text Box 17"/>
            <p:cNvSpPr txBox="1">
              <a:spLocks noChangeArrowheads="1"/>
            </p:cNvSpPr>
            <p:nvPr/>
          </p:nvSpPr>
          <p:spPr bwMode="auto">
            <a:xfrm>
              <a:off x="2925" y="2335"/>
              <a:ext cx="6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鼻面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 flipV="1">
              <a:off x="1659" y="2565"/>
              <a:ext cx="454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auto">
            <a:xfrm>
              <a:off x="4533" y="1616"/>
              <a:ext cx="9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上颌窦裂孔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9" name="Line 20"/>
            <p:cNvSpPr>
              <a:spLocks noChangeShapeType="1"/>
            </p:cNvSpPr>
            <p:nvPr/>
          </p:nvSpPr>
          <p:spPr bwMode="auto">
            <a:xfrm flipV="1">
              <a:off x="4127" y="1828"/>
              <a:ext cx="889" cy="3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499555" y="2104742"/>
            <a:ext cx="8445500" cy="2981325"/>
            <a:chOff x="288" y="1456"/>
            <a:chExt cx="5320" cy="1878"/>
          </a:xfrm>
        </p:grpSpPr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 flipH="1" flipV="1">
              <a:off x="1684" y="3130"/>
              <a:ext cx="5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 flipH="1" flipV="1">
              <a:off x="640" y="1968"/>
              <a:ext cx="425" cy="5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3" name="Line 24"/>
            <p:cNvSpPr>
              <a:spLocks noChangeShapeType="1"/>
            </p:cNvSpPr>
            <p:nvPr/>
          </p:nvSpPr>
          <p:spPr bwMode="auto">
            <a:xfrm>
              <a:off x="1670" y="1866"/>
              <a:ext cx="39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Rectangle 25"/>
            <p:cNvSpPr>
              <a:spLocks noChangeArrowheads="1"/>
            </p:cNvSpPr>
            <p:nvPr/>
          </p:nvSpPr>
          <p:spPr bwMode="auto">
            <a:xfrm>
              <a:off x="2035" y="1728"/>
              <a:ext cx="6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额突</a:t>
              </a:r>
              <a:endPara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5" name="Rectangle 26"/>
            <p:cNvSpPr>
              <a:spLocks noChangeArrowheads="1"/>
            </p:cNvSpPr>
            <p:nvPr/>
          </p:nvSpPr>
          <p:spPr bwMode="auto">
            <a:xfrm>
              <a:off x="288" y="1741"/>
              <a:ext cx="6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颧突</a:t>
              </a:r>
              <a:endPara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6" name="Rectangle 27"/>
            <p:cNvSpPr>
              <a:spLocks noChangeArrowheads="1"/>
            </p:cNvSpPr>
            <p:nvPr/>
          </p:nvSpPr>
          <p:spPr bwMode="auto">
            <a:xfrm>
              <a:off x="2155" y="2968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牙槽突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Line 28"/>
            <p:cNvSpPr>
              <a:spLocks noChangeShapeType="1"/>
            </p:cNvSpPr>
            <p:nvPr/>
          </p:nvSpPr>
          <p:spPr bwMode="auto">
            <a:xfrm flipV="1">
              <a:off x="3553" y="1680"/>
              <a:ext cx="359" cy="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8" name="Rectangle 29"/>
            <p:cNvSpPr>
              <a:spLocks noChangeArrowheads="1"/>
            </p:cNvSpPr>
            <p:nvPr/>
          </p:nvSpPr>
          <p:spPr bwMode="auto">
            <a:xfrm>
              <a:off x="3833" y="1456"/>
              <a:ext cx="6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额突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9" name="Line 30"/>
            <p:cNvSpPr>
              <a:spLocks noChangeShapeType="1"/>
            </p:cNvSpPr>
            <p:nvPr/>
          </p:nvSpPr>
          <p:spPr bwMode="auto">
            <a:xfrm flipH="1" flipV="1">
              <a:off x="3037" y="2681"/>
              <a:ext cx="616" cy="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Text Box 31"/>
            <p:cNvSpPr txBox="1">
              <a:spLocks noChangeArrowheads="1"/>
            </p:cNvSpPr>
            <p:nvPr/>
          </p:nvSpPr>
          <p:spPr bwMode="auto">
            <a:xfrm>
              <a:off x="2616" y="2533"/>
              <a:ext cx="6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腭突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1" name="Line 32"/>
            <p:cNvSpPr>
              <a:spLocks noChangeShapeType="1"/>
            </p:cNvSpPr>
            <p:nvPr/>
          </p:nvSpPr>
          <p:spPr bwMode="auto">
            <a:xfrm flipH="1" flipV="1">
              <a:off x="4148" y="3106"/>
              <a:ext cx="583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Rectangle 33"/>
            <p:cNvSpPr>
              <a:spLocks noChangeArrowheads="1"/>
            </p:cNvSpPr>
            <p:nvPr/>
          </p:nvSpPr>
          <p:spPr bwMode="auto">
            <a:xfrm>
              <a:off x="4645" y="3082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牙槽突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/>
          <p:nvPr/>
        </p:nvGrpSpPr>
        <p:grpSpPr bwMode="auto">
          <a:xfrm>
            <a:off x="2333338" y="3645024"/>
            <a:ext cx="5178425" cy="2843212"/>
            <a:chOff x="1204" y="2205"/>
            <a:chExt cx="3262" cy="1791"/>
          </a:xfrm>
        </p:grpSpPr>
        <p:pic>
          <p:nvPicPr>
            <p:cNvPr id="21506" name="Picture 3" descr="Snap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205"/>
              <a:ext cx="2132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Line 4"/>
            <p:cNvSpPr>
              <a:spLocks noChangeShapeType="1"/>
            </p:cNvSpPr>
            <p:nvPr/>
          </p:nvSpPr>
          <p:spPr bwMode="auto">
            <a:xfrm flipH="1" flipV="1">
              <a:off x="1746" y="3339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08" name="Text Box 5"/>
            <p:cNvSpPr txBox="1">
              <a:spLocks noChangeArrowheads="1"/>
            </p:cNvSpPr>
            <p:nvPr/>
          </p:nvSpPr>
          <p:spPr bwMode="auto">
            <a:xfrm>
              <a:off x="1204" y="3178"/>
              <a:ext cx="7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下鼻甲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09" name="Line 6"/>
            <p:cNvSpPr>
              <a:spLocks noChangeShapeType="1"/>
            </p:cNvSpPr>
            <p:nvPr/>
          </p:nvSpPr>
          <p:spPr bwMode="auto">
            <a:xfrm>
              <a:off x="3107" y="3430"/>
              <a:ext cx="7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0" name="Text Box 7"/>
            <p:cNvSpPr txBox="1">
              <a:spLocks noChangeArrowheads="1"/>
            </p:cNvSpPr>
            <p:nvPr/>
          </p:nvSpPr>
          <p:spPr bwMode="auto">
            <a:xfrm>
              <a:off x="3833" y="3294"/>
              <a:ext cx="6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腭骨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66349" y="683167"/>
            <a:ext cx="5854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腭骨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鼻骨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泪骨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下鼻甲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颧骨</a:t>
            </a:r>
          </a:p>
        </p:txBody>
      </p:sp>
      <p:grpSp>
        <p:nvGrpSpPr>
          <p:cNvPr id="21512" name="Group 9"/>
          <p:cNvGrpSpPr/>
          <p:nvPr/>
        </p:nvGrpSpPr>
        <p:grpSpPr bwMode="auto">
          <a:xfrm>
            <a:off x="279907" y="1384932"/>
            <a:ext cx="4733925" cy="2919413"/>
            <a:chOff x="340" y="346"/>
            <a:chExt cx="2982" cy="1839"/>
          </a:xfrm>
        </p:grpSpPr>
        <p:pic>
          <p:nvPicPr>
            <p:cNvPr id="21513" name="Picture 10" descr="Snap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46"/>
              <a:ext cx="1996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2538" y="821"/>
              <a:ext cx="6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鼻骨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>
              <a:off x="1701" y="1298"/>
              <a:ext cx="9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6" name="Text Box 13"/>
            <p:cNvSpPr txBox="1">
              <a:spLocks noChangeArrowheads="1"/>
            </p:cNvSpPr>
            <p:nvPr/>
          </p:nvSpPr>
          <p:spPr bwMode="auto">
            <a:xfrm>
              <a:off x="2562" y="1162"/>
              <a:ext cx="7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泪骨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7" name="Line 14"/>
            <p:cNvSpPr>
              <a:spLocks noChangeShapeType="1"/>
            </p:cNvSpPr>
            <p:nvPr/>
          </p:nvSpPr>
          <p:spPr bwMode="auto">
            <a:xfrm flipV="1">
              <a:off x="2109" y="949"/>
              <a:ext cx="507" cy="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Text Box 15"/>
            <p:cNvSpPr txBox="1">
              <a:spLocks noChangeArrowheads="1"/>
            </p:cNvSpPr>
            <p:nvPr/>
          </p:nvSpPr>
          <p:spPr bwMode="auto">
            <a:xfrm>
              <a:off x="431" y="1933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颧骨</a:t>
              </a:r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9" name="Line 16"/>
            <p:cNvSpPr>
              <a:spLocks noChangeShapeType="1"/>
            </p:cNvSpPr>
            <p:nvPr/>
          </p:nvSpPr>
          <p:spPr bwMode="auto">
            <a:xfrm flipH="1" flipV="1">
              <a:off x="657" y="1616"/>
              <a:ext cx="0" cy="3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20" name="Group 17"/>
          <p:cNvGrpSpPr/>
          <p:nvPr/>
        </p:nvGrpSpPr>
        <p:grpSpPr bwMode="auto">
          <a:xfrm>
            <a:off x="5712332" y="1321432"/>
            <a:ext cx="3132138" cy="3021013"/>
            <a:chOff x="3606" y="210"/>
            <a:chExt cx="1973" cy="1903"/>
          </a:xfrm>
        </p:grpSpPr>
        <p:pic>
          <p:nvPicPr>
            <p:cNvPr id="21521" name="Picture 18" descr="Snap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511" r="44496"/>
            <a:stretch>
              <a:fillRect/>
            </a:stretch>
          </p:blipFill>
          <p:spPr bwMode="auto">
            <a:xfrm>
              <a:off x="3606" y="210"/>
              <a:ext cx="1973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4513" y="1253"/>
              <a:ext cx="0" cy="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4286" y="1861"/>
              <a:ext cx="9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犁骨</a:t>
              </a:r>
              <a:endPara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骨  学</a:t>
            </a:r>
            <a:r>
              <a:rPr lang="en-US" altLang="zh-CN" sz="6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–</a:t>
            </a:r>
            <a:r>
              <a:rPr lang="zh-CN" altLang="en-US" sz="6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颅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Snap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64904"/>
            <a:ext cx="291147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35584" y="657784"/>
            <a:ext cx="352839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（三）颅的整体观 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69937" y="1665846"/>
            <a:ext cx="255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．颅顶面观 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1903412" y="4004767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200400" y="3788867"/>
            <a:ext cx="147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冠状缝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344862" y="4508004"/>
            <a:ext cx="147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矢状缝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 flipV="1">
            <a:off x="2047875" y="5947867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3127375" y="5731967"/>
            <a:ext cx="147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人字缝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1903412" y="4723904"/>
            <a:ext cx="1512888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5449887" y="1737283"/>
            <a:ext cx="270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．颅后面观 </a:t>
            </a:r>
          </a:p>
        </p:txBody>
      </p:sp>
      <p:pic>
        <p:nvPicPr>
          <p:cNvPr id="22539" name="Picture 12" descr="Snap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987" y="2780804"/>
            <a:ext cx="300196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6224587" y="5946249"/>
            <a:ext cx="1628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枕外隆凸</a:t>
            </a: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6872287" y="5373192"/>
            <a:ext cx="1588" cy="63500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237287" y="4788992"/>
            <a:ext cx="293688" cy="49530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5648325" y="4365129"/>
            <a:ext cx="127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上项线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512214" y="764704"/>
            <a:ext cx="2449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．颅内面观  </a:t>
            </a:r>
          </a:p>
        </p:txBody>
      </p:sp>
      <p:pic>
        <p:nvPicPr>
          <p:cNvPr id="23554" name="Picture 3" descr="Snap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4175"/>
            <a:ext cx="37877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16013" y="2289175"/>
            <a:ext cx="2227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颅盖内面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H="1">
            <a:off x="4356100" y="4102100"/>
            <a:ext cx="208915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985294" y="3902045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上矢状窦沟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428596" y="571480"/>
            <a:ext cx="2032754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颅底内面</a:t>
            </a:r>
          </a:p>
        </p:txBody>
      </p:sp>
      <p:pic>
        <p:nvPicPr>
          <p:cNvPr id="24578" name="Picture 3" descr="Snap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25717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419872" y="1319362"/>
            <a:ext cx="141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颅前窝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351032" y="2479676"/>
            <a:ext cx="141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颅中窝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422470" y="4238360"/>
            <a:ext cx="134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颅后窝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1009" y="740305"/>
            <a:ext cx="2794400" cy="519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）颅前窝 </a:t>
            </a:r>
          </a:p>
        </p:txBody>
      </p:sp>
      <p:pic>
        <p:nvPicPr>
          <p:cNvPr id="25602" name="Picture 3" descr="Snap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23963"/>
            <a:ext cx="4486275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4"/>
          <p:cNvSpPr>
            <a:spLocks noChangeShapeType="1"/>
          </p:cNvSpPr>
          <p:nvPr/>
        </p:nvSpPr>
        <p:spPr bwMode="auto">
          <a:xfrm flipH="1" flipV="1">
            <a:off x="4210446" y="2087488"/>
            <a:ext cx="1802631" cy="731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518322" y="1887433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鸡冠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H="1" flipV="1">
            <a:off x="4427984" y="1511227"/>
            <a:ext cx="1585094" cy="288997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780284" y="1259417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额嵴</a:t>
            </a: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084515" y="1944688"/>
            <a:ext cx="172720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7718846" y="1703633"/>
            <a:ext cx="990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盲孔</a:t>
            </a: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084515" y="2447925"/>
            <a:ext cx="1944688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7984794" y="2216509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筛板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976864" y="2009656"/>
            <a:ext cx="211854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额骨眶部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筛骨筛板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蝶骨小翼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353018" y="700480"/>
            <a:ext cx="2717467" cy="519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）颅中窝</a:t>
            </a:r>
          </a:p>
        </p:txBody>
      </p:sp>
      <p:pic>
        <p:nvPicPr>
          <p:cNvPr id="26626" name="Picture 3" descr="Snap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0700"/>
            <a:ext cx="5045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96107" y="1732638"/>
            <a:ext cx="2316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蝶骨体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蝶骨大翼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颞骨岩部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7566620" y="2076390"/>
            <a:ext cx="141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视神经管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7728545" y="2616200"/>
            <a:ext cx="1193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前床突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>
            <a:off x="2843807" y="3040063"/>
            <a:ext cx="2378075" cy="1408906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2577108" y="3328988"/>
            <a:ext cx="2644775" cy="16510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32" name="Group 9"/>
          <p:cNvGrpSpPr/>
          <p:nvPr/>
        </p:nvGrpSpPr>
        <p:grpSpPr bwMode="auto">
          <a:xfrm>
            <a:off x="1106476" y="4261644"/>
            <a:ext cx="2230438" cy="928688"/>
            <a:chOff x="712" y="2308"/>
            <a:chExt cx="1405" cy="585"/>
          </a:xfrm>
        </p:grpSpPr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1229" y="2308"/>
              <a:ext cx="8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垂体窝</a:t>
              </a:r>
            </a:p>
          </p:txBody>
        </p:sp>
        <p:sp>
          <p:nvSpPr>
            <p:cNvPr id="26634" name="Rectangle 11"/>
            <p:cNvSpPr>
              <a:spLocks noChangeArrowheads="1"/>
            </p:cNvSpPr>
            <p:nvPr/>
          </p:nvSpPr>
          <p:spPr bwMode="auto">
            <a:xfrm>
              <a:off x="1263" y="2641"/>
              <a:ext cx="7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鞍背</a:t>
              </a:r>
            </a:p>
          </p:txBody>
        </p:sp>
        <p:sp>
          <p:nvSpPr>
            <p:cNvPr id="26635" name="Rectangle 12"/>
            <p:cNvSpPr>
              <a:spLocks noChangeArrowheads="1"/>
            </p:cNvSpPr>
            <p:nvPr/>
          </p:nvSpPr>
          <p:spPr bwMode="auto">
            <a:xfrm>
              <a:off x="712" y="2495"/>
              <a:ext cx="8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蝶鞍</a:t>
              </a:r>
            </a:p>
          </p:txBody>
        </p:sp>
        <p:sp>
          <p:nvSpPr>
            <p:cNvPr id="26636" name="AutoShape 13"/>
            <p:cNvSpPr/>
            <p:nvPr/>
          </p:nvSpPr>
          <p:spPr bwMode="auto">
            <a:xfrm>
              <a:off x="1183" y="2426"/>
              <a:ext cx="93" cy="389"/>
            </a:xfrm>
            <a:prstGeom prst="leftBrace">
              <a:avLst>
                <a:gd name="adj1" fmla="val 3483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637" name="Line 14"/>
          <p:cNvSpPr>
            <a:spLocks noChangeShapeType="1"/>
          </p:cNvSpPr>
          <p:nvPr/>
        </p:nvSpPr>
        <p:spPr bwMode="auto">
          <a:xfrm flipV="1">
            <a:off x="5652095" y="2320925"/>
            <a:ext cx="2017713" cy="358775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5796558" y="2895600"/>
            <a:ext cx="2016125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5509220" y="3255963"/>
            <a:ext cx="2417763" cy="5080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7792046" y="3513901"/>
            <a:ext cx="119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后床突</a:t>
            </a:r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5796558" y="2895600"/>
            <a:ext cx="1944687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nap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0700"/>
            <a:ext cx="5045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659538" y="2465387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圆孔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27063" y="3473450"/>
            <a:ext cx="811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棘孔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515075" y="1960562"/>
            <a:ext cx="143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眶上裂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730975" y="2968625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卵圆孔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V="1">
            <a:off x="5076800" y="2176462"/>
            <a:ext cx="1511300" cy="433388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 flipV="1">
            <a:off x="4860900" y="2681287"/>
            <a:ext cx="1870075" cy="360363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 flipV="1">
            <a:off x="4932338" y="3184525"/>
            <a:ext cx="1871662" cy="288925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H="1" flipV="1">
            <a:off x="1474763" y="3689350"/>
            <a:ext cx="165735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H="1" flipV="1">
            <a:off x="1474763" y="3184525"/>
            <a:ext cx="2235200" cy="288925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569032" y="2965390"/>
            <a:ext cx="1141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破裂孔</a:t>
            </a:r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 flipH="1" flipV="1">
            <a:off x="1763688" y="2032000"/>
            <a:ext cx="2016125" cy="1152525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22276" y="1760507"/>
            <a:ext cx="172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颈动脉沟</a:t>
            </a:r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4859313" y="3689350"/>
            <a:ext cx="2046287" cy="2286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6862006" y="3733740"/>
            <a:ext cx="2046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三叉神经压迹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75527" y="660838"/>
            <a:ext cx="2804223" cy="519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）颅后窝</a:t>
            </a:r>
          </a:p>
        </p:txBody>
      </p:sp>
      <p:pic>
        <p:nvPicPr>
          <p:cNvPr id="28674" name="Picture 3" descr="Snap1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74"/>
          <a:stretch>
            <a:fillRect/>
          </a:stretch>
        </p:blipFill>
        <p:spPr bwMode="auto">
          <a:xfrm>
            <a:off x="2700338" y="1772816"/>
            <a:ext cx="5045075" cy="456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96782" y="1495864"/>
            <a:ext cx="23002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构成：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 typeface="华文中宋" panose="02010600040101010101" pitchFamily="2" charset="-122"/>
              <a:buNone/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颞骨岩部后面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576513" y="5959475"/>
            <a:ext cx="1638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枕骨大孔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14863" y="6297552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枕内隆凸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7812088" y="3141663"/>
            <a:ext cx="133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内耳门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564438" y="4495770"/>
            <a:ext cx="133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颈静脉孔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1179513" y="5389533"/>
            <a:ext cx="1638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乙状窦沟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42925" y="3516327"/>
            <a:ext cx="2536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舌下神经管内口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2513013" y="3716338"/>
            <a:ext cx="2276475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>
            <a:off x="2268538" y="4365625"/>
            <a:ext cx="1512887" cy="1150938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 flipH="1">
            <a:off x="3348038" y="4437063"/>
            <a:ext cx="1728787" cy="16557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H="1">
            <a:off x="5219700" y="5589588"/>
            <a:ext cx="1588" cy="7921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V="1">
            <a:off x="5867400" y="3357563"/>
            <a:ext cx="2017713" cy="287337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5867400" y="3860800"/>
            <a:ext cx="1779588" cy="8128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6084888" y="5445125"/>
            <a:ext cx="1223962" cy="360363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7223125" y="5661025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横窦沟</a:t>
            </a:r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 flipV="1">
            <a:off x="5148263" y="2565400"/>
            <a:ext cx="2592387" cy="6477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7689850" y="2349500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斜坡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28596" y="571480"/>
            <a:ext cx="2032754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颅底外面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00166" y="571480"/>
            <a:ext cx="7156478" cy="6143644"/>
            <a:chOff x="1487488" y="714356"/>
            <a:chExt cx="7156478" cy="6143644"/>
          </a:xfrm>
        </p:grpSpPr>
        <p:pic>
          <p:nvPicPr>
            <p:cNvPr id="29697" name="Picture 2" descr="Snap1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928670"/>
              <a:ext cx="4229333" cy="592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8" name="Text Box 3"/>
            <p:cNvSpPr txBox="1">
              <a:spLocks noChangeArrowheads="1"/>
            </p:cNvSpPr>
            <p:nvPr/>
          </p:nvSpPr>
          <p:spPr bwMode="auto">
            <a:xfrm>
              <a:off x="7000892" y="2285992"/>
              <a:ext cx="10517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腭大孔</a:t>
              </a:r>
            </a:p>
          </p:txBody>
        </p:sp>
        <p:sp>
          <p:nvSpPr>
            <p:cNvPr id="29699" name="Text Box 4"/>
            <p:cNvSpPr txBox="1">
              <a:spLocks noChangeArrowheads="1"/>
            </p:cNvSpPr>
            <p:nvPr/>
          </p:nvSpPr>
          <p:spPr bwMode="auto">
            <a:xfrm>
              <a:off x="1487488" y="5141487"/>
              <a:ext cx="13157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枕骨大孔</a:t>
              </a:r>
            </a:p>
          </p:txBody>
        </p:sp>
        <p:sp>
          <p:nvSpPr>
            <p:cNvPr id="29700" name="Text Box 5"/>
            <p:cNvSpPr txBox="1">
              <a:spLocks noChangeArrowheads="1"/>
            </p:cNvSpPr>
            <p:nvPr/>
          </p:nvSpPr>
          <p:spPr bwMode="auto">
            <a:xfrm>
              <a:off x="5572132" y="714356"/>
              <a:ext cx="11489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切牙孔</a:t>
              </a:r>
            </a:p>
          </p:txBody>
        </p:sp>
        <p:sp>
          <p:nvSpPr>
            <p:cNvPr id="29701" name="Text Box 6"/>
            <p:cNvSpPr txBox="1">
              <a:spLocks noChangeArrowheads="1"/>
            </p:cNvSpPr>
            <p:nvPr/>
          </p:nvSpPr>
          <p:spPr bwMode="auto">
            <a:xfrm>
              <a:off x="7000892" y="2714620"/>
              <a:ext cx="10532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鼻后孔</a:t>
              </a:r>
            </a:p>
          </p:txBody>
        </p:sp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6429388" y="1214422"/>
              <a:ext cx="1183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牙槽弓</a:t>
              </a:r>
            </a:p>
          </p:txBody>
        </p:sp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7143768" y="1714488"/>
              <a:ext cx="8559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骨腭</a:t>
              </a:r>
            </a:p>
          </p:txBody>
        </p:sp>
        <p:sp>
          <p:nvSpPr>
            <p:cNvPr id="29704" name="Line 9"/>
            <p:cNvSpPr>
              <a:spLocks noChangeShapeType="1"/>
            </p:cNvSpPr>
            <p:nvPr/>
          </p:nvSpPr>
          <p:spPr bwMode="auto">
            <a:xfrm flipV="1">
              <a:off x="5643570" y="1428735"/>
              <a:ext cx="857256" cy="33147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5" name="Line 10"/>
            <p:cNvSpPr>
              <a:spLocks noChangeShapeType="1"/>
            </p:cNvSpPr>
            <p:nvPr/>
          </p:nvSpPr>
          <p:spPr bwMode="auto">
            <a:xfrm flipV="1">
              <a:off x="5286380" y="1928802"/>
              <a:ext cx="1907658" cy="45719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2143108" y="1857364"/>
              <a:ext cx="11199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腭中缝</a:t>
              </a:r>
            </a:p>
          </p:txBody>
        </p:sp>
        <p:sp>
          <p:nvSpPr>
            <p:cNvPr id="29707" name="Line 12"/>
            <p:cNvSpPr>
              <a:spLocks noChangeShapeType="1"/>
            </p:cNvSpPr>
            <p:nvPr/>
          </p:nvSpPr>
          <p:spPr bwMode="auto">
            <a:xfrm flipV="1">
              <a:off x="4977552" y="1000107"/>
              <a:ext cx="666017" cy="474347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8" name="Line 13"/>
            <p:cNvSpPr>
              <a:spLocks noChangeShapeType="1"/>
            </p:cNvSpPr>
            <p:nvPr/>
          </p:nvSpPr>
          <p:spPr bwMode="auto">
            <a:xfrm flipH="1">
              <a:off x="3000364" y="1831644"/>
              <a:ext cx="1971134" cy="240033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9" name="Text Box 14"/>
            <p:cNvSpPr txBox="1">
              <a:spLocks noChangeArrowheads="1"/>
            </p:cNvSpPr>
            <p:nvPr/>
          </p:nvSpPr>
          <p:spPr bwMode="auto">
            <a:xfrm>
              <a:off x="6715140" y="714356"/>
              <a:ext cx="10532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切牙管</a:t>
              </a:r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 rot="420000" flipV="1">
              <a:off x="6429388" y="857231"/>
              <a:ext cx="357190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 flipV="1">
              <a:off x="5357818" y="2500306"/>
              <a:ext cx="1710364" cy="45719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2" name="Line 17"/>
            <p:cNvSpPr>
              <a:spLocks noChangeShapeType="1"/>
            </p:cNvSpPr>
            <p:nvPr/>
          </p:nvSpPr>
          <p:spPr bwMode="auto">
            <a:xfrm flipV="1">
              <a:off x="5143504" y="2928934"/>
              <a:ext cx="1907658" cy="45719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3" name="Line 18"/>
            <p:cNvSpPr>
              <a:spLocks noChangeShapeType="1"/>
            </p:cNvSpPr>
            <p:nvPr/>
          </p:nvSpPr>
          <p:spPr bwMode="auto">
            <a:xfrm flipH="1">
              <a:off x="2627313" y="5033561"/>
              <a:ext cx="2239866" cy="26710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4" name="Text Box 19"/>
            <p:cNvSpPr txBox="1">
              <a:spLocks noChangeArrowheads="1"/>
            </p:cNvSpPr>
            <p:nvPr/>
          </p:nvSpPr>
          <p:spPr bwMode="auto">
            <a:xfrm>
              <a:off x="2143108" y="4000504"/>
              <a:ext cx="921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枕髁</a:t>
              </a:r>
            </a:p>
          </p:txBody>
        </p:sp>
        <p:sp>
          <p:nvSpPr>
            <p:cNvPr id="29715" name="Line 20"/>
            <p:cNvSpPr>
              <a:spLocks noChangeShapeType="1"/>
            </p:cNvSpPr>
            <p:nvPr/>
          </p:nvSpPr>
          <p:spPr bwMode="auto">
            <a:xfrm flipH="1" flipV="1">
              <a:off x="2786050" y="4214818"/>
              <a:ext cx="1523225" cy="20069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6" name="Text Box 21"/>
            <p:cNvSpPr txBox="1">
              <a:spLocks noChangeArrowheads="1"/>
            </p:cNvSpPr>
            <p:nvPr/>
          </p:nvSpPr>
          <p:spPr bwMode="auto">
            <a:xfrm>
              <a:off x="6929454" y="4214818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舌下神经管</a:t>
              </a:r>
            </a:p>
          </p:txBody>
        </p:sp>
        <p:sp>
          <p:nvSpPr>
            <p:cNvPr id="29717" name="Line 22"/>
            <p:cNvSpPr>
              <a:spLocks noChangeShapeType="1"/>
            </p:cNvSpPr>
            <p:nvPr/>
          </p:nvSpPr>
          <p:spPr bwMode="auto">
            <a:xfrm flipV="1">
              <a:off x="5286380" y="4429132"/>
              <a:ext cx="1745181" cy="45719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8" name="Text Box 23"/>
            <p:cNvSpPr txBox="1">
              <a:spLocks noChangeArrowheads="1"/>
            </p:cNvSpPr>
            <p:nvPr/>
          </p:nvSpPr>
          <p:spPr bwMode="auto">
            <a:xfrm>
              <a:off x="2143108" y="4572008"/>
              <a:ext cx="789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髁管</a:t>
              </a:r>
            </a:p>
          </p:txBody>
        </p:sp>
        <p:sp>
          <p:nvSpPr>
            <p:cNvPr id="29719" name="Line 24"/>
            <p:cNvSpPr>
              <a:spLocks noChangeShapeType="1"/>
            </p:cNvSpPr>
            <p:nvPr/>
          </p:nvSpPr>
          <p:spPr bwMode="auto">
            <a:xfrm flipH="1" flipV="1">
              <a:off x="2714612" y="4786321"/>
              <a:ext cx="1428760" cy="71438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nap1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57166"/>
            <a:ext cx="4549775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931010" y="2357416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关节结节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70667" y="2256388"/>
            <a:ext cx="1130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卵圆孔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814496" y="2886757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棘孔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869097" y="3497241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茎突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981810" y="2946378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下颌窝</a:t>
            </a: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H="1" flipV="1">
            <a:off x="2357422" y="2514578"/>
            <a:ext cx="1443038" cy="576263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 flipV="1">
            <a:off x="2430447" y="3090841"/>
            <a:ext cx="1225550" cy="1444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H="1">
            <a:off x="1998647" y="4098903"/>
            <a:ext cx="1441450" cy="360363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871522" y="4259211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颈静脉孔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60255" y="3514583"/>
            <a:ext cx="215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颈动脉管外口</a:t>
            </a: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2070085" y="3738541"/>
            <a:ext cx="1585912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5886435" y="3738541"/>
            <a:ext cx="107950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5957872" y="4027466"/>
            <a:ext cx="1584325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7399322" y="3811566"/>
            <a:ext cx="128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茎乳孔</a:t>
            </a:r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V="1">
            <a:off x="6102335" y="3162278"/>
            <a:ext cx="1008062" cy="287338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V="1">
            <a:off x="6246797" y="2586016"/>
            <a:ext cx="792163" cy="5762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5022835" y="3306741"/>
            <a:ext cx="1800225" cy="20875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6750035" y="5251428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破裂孔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442058" y="735966"/>
            <a:ext cx="2686191" cy="519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．颅侧面观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6" name="Picture 6" descr="Snap1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575" y="900113"/>
            <a:ext cx="5195888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2538413" y="482123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颧弓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8" name="Line 8"/>
          <p:cNvSpPr>
            <a:spLocks noChangeShapeType="1"/>
          </p:cNvSpPr>
          <p:nvPr/>
        </p:nvSpPr>
        <p:spPr bwMode="auto">
          <a:xfrm flipH="1">
            <a:off x="3194050" y="4048125"/>
            <a:ext cx="1984375" cy="939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Line 9"/>
          <p:cNvSpPr>
            <a:spLocks noChangeShapeType="1"/>
          </p:cNvSpPr>
          <p:nvPr/>
        </p:nvSpPr>
        <p:spPr bwMode="auto">
          <a:xfrm>
            <a:off x="6100763" y="4175125"/>
            <a:ext cx="0" cy="863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622925" y="4954588"/>
            <a:ext cx="1381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外耳门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>
            <a:off x="6494463" y="4610100"/>
            <a:ext cx="649287" cy="5461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7046913" y="4965700"/>
            <a:ext cx="1246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乳突</a:t>
            </a:r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Text Box 15"/>
          <p:cNvSpPr txBox="1">
            <a:spLocks noChangeArrowheads="1"/>
          </p:cNvSpPr>
          <p:nvPr/>
        </p:nvSpPr>
        <p:spPr bwMode="auto">
          <a:xfrm>
            <a:off x="698109" y="1901192"/>
            <a:ext cx="28170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构成：</a:t>
            </a:r>
          </a:p>
          <a:p>
            <a:pPr>
              <a:lnSpc>
                <a:spcPct val="14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额骨、蝶骨、顶骨、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颞骨、枕骨。</a:t>
            </a: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1592263" y="4513264"/>
            <a:ext cx="1028700" cy="1016000"/>
            <a:chOff x="1003" y="2843"/>
            <a:chExt cx="648" cy="640"/>
          </a:xfrm>
        </p:grpSpPr>
        <p:sp>
          <p:nvSpPr>
            <p:cNvPr id="31755" name="AutoShape 16"/>
            <p:cNvSpPr/>
            <p:nvPr/>
          </p:nvSpPr>
          <p:spPr bwMode="auto">
            <a:xfrm>
              <a:off x="1574" y="2954"/>
              <a:ext cx="58" cy="451"/>
            </a:xfrm>
            <a:prstGeom prst="rightBrace">
              <a:avLst>
                <a:gd name="adj1" fmla="val 4461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6" name="Text Box 17"/>
            <p:cNvSpPr txBox="1">
              <a:spLocks noChangeArrowheads="1"/>
            </p:cNvSpPr>
            <p:nvPr/>
          </p:nvSpPr>
          <p:spPr bwMode="auto">
            <a:xfrm>
              <a:off x="1003" y="2843"/>
              <a:ext cx="64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0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颞窝</a:t>
              </a:r>
            </a:p>
            <a:p>
              <a:endPara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颞下窝 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755650" y="1046922"/>
            <a:ext cx="3816350" cy="18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颅骨组成</a:t>
            </a:r>
          </a:p>
          <a:p>
            <a:pPr>
              <a:lnSpc>
                <a:spcPct val="17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分为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脑颅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面颅</a:t>
            </a:r>
          </a:p>
          <a:p>
            <a:pPr>
              <a:lnSpc>
                <a:spcPct val="17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en-US" altLang="zh-CN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对听小骨未计入</a:t>
            </a:r>
          </a:p>
        </p:txBody>
      </p:sp>
      <p:pic>
        <p:nvPicPr>
          <p:cNvPr id="5122" name="Picture 3" descr="2a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484313"/>
            <a:ext cx="3849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4"/>
          <p:cNvSpPr>
            <a:spLocks noChangeShapeType="1"/>
          </p:cNvSpPr>
          <p:nvPr/>
        </p:nvSpPr>
        <p:spPr bwMode="auto">
          <a:xfrm flipV="1">
            <a:off x="4200525" y="2708275"/>
            <a:ext cx="4043883" cy="162407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691680" y="4724400"/>
            <a:ext cx="4680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眶上缘、外耳门上缘和枕外隆凸的连线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580063" y="2708275"/>
            <a:ext cx="10080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脑颅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6659563" y="3933825"/>
            <a:ext cx="10080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面颅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Snap1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113" y="963613"/>
            <a:ext cx="5195887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 bwMode="auto">
          <a:xfrm>
            <a:off x="5173356" y="2508249"/>
            <a:ext cx="825106" cy="758825"/>
            <a:chOff x="2154" y="1500"/>
            <a:chExt cx="472" cy="478"/>
          </a:xfrm>
        </p:grpSpPr>
        <p:sp>
          <p:nvSpPr>
            <p:cNvPr id="32771" name="Oval 15"/>
            <p:cNvSpPr>
              <a:spLocks noChangeArrowheads="1"/>
            </p:cNvSpPr>
            <p:nvPr/>
          </p:nvSpPr>
          <p:spPr bwMode="auto">
            <a:xfrm>
              <a:off x="2154" y="1514"/>
              <a:ext cx="472" cy="464"/>
            </a:xfrm>
            <a:prstGeom prst="ellipse">
              <a:avLst/>
            </a:prstGeom>
            <a:noFill/>
            <a:ln w="57150">
              <a:solidFill>
                <a:srgbClr val="8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2" name="Freeform 16"/>
            <p:cNvSpPr>
              <a:spLocks noChangeArrowheads="1"/>
            </p:cNvSpPr>
            <p:nvPr/>
          </p:nvSpPr>
          <p:spPr bwMode="auto">
            <a:xfrm>
              <a:off x="2184" y="1500"/>
              <a:ext cx="240" cy="364"/>
            </a:xfrm>
            <a:custGeom>
              <a:avLst/>
              <a:gdLst>
                <a:gd name="T0" fmla="*/ 0 w 240"/>
                <a:gd name="T1" fmla="*/ 364 h 364"/>
                <a:gd name="T2" fmla="*/ 16 w 240"/>
                <a:gd name="T3" fmla="*/ 338 h 364"/>
                <a:gd name="T4" fmla="*/ 26 w 240"/>
                <a:gd name="T5" fmla="*/ 322 h 364"/>
                <a:gd name="T6" fmla="*/ 44 w 240"/>
                <a:gd name="T7" fmla="*/ 314 h 364"/>
                <a:gd name="T8" fmla="*/ 40 w 240"/>
                <a:gd name="T9" fmla="*/ 270 h 364"/>
                <a:gd name="T10" fmla="*/ 62 w 240"/>
                <a:gd name="T11" fmla="*/ 244 h 364"/>
                <a:gd name="T12" fmla="*/ 92 w 240"/>
                <a:gd name="T13" fmla="*/ 224 h 364"/>
                <a:gd name="T14" fmla="*/ 134 w 240"/>
                <a:gd name="T15" fmla="*/ 226 h 364"/>
                <a:gd name="T16" fmla="*/ 180 w 240"/>
                <a:gd name="T17" fmla="*/ 224 h 364"/>
                <a:gd name="T18" fmla="*/ 198 w 240"/>
                <a:gd name="T19" fmla="*/ 210 h 364"/>
                <a:gd name="T20" fmla="*/ 200 w 240"/>
                <a:gd name="T21" fmla="*/ 174 h 364"/>
                <a:gd name="T22" fmla="*/ 196 w 240"/>
                <a:gd name="T23" fmla="*/ 148 h 364"/>
                <a:gd name="T24" fmla="*/ 206 w 240"/>
                <a:gd name="T25" fmla="*/ 118 h 364"/>
                <a:gd name="T26" fmla="*/ 216 w 240"/>
                <a:gd name="T27" fmla="*/ 92 h 364"/>
                <a:gd name="T28" fmla="*/ 228 w 240"/>
                <a:gd name="T29" fmla="*/ 54 h 364"/>
                <a:gd name="T30" fmla="*/ 238 w 240"/>
                <a:gd name="T31" fmla="*/ 18 h 364"/>
                <a:gd name="T32" fmla="*/ 240 w 240"/>
                <a:gd name="T3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364">
                  <a:moveTo>
                    <a:pt x="0" y="364"/>
                  </a:moveTo>
                  <a:cubicBezTo>
                    <a:pt x="6" y="354"/>
                    <a:pt x="12" y="345"/>
                    <a:pt x="16" y="338"/>
                  </a:cubicBezTo>
                  <a:cubicBezTo>
                    <a:pt x="20" y="331"/>
                    <a:pt x="21" y="326"/>
                    <a:pt x="26" y="322"/>
                  </a:cubicBezTo>
                  <a:cubicBezTo>
                    <a:pt x="31" y="318"/>
                    <a:pt x="42" y="323"/>
                    <a:pt x="44" y="314"/>
                  </a:cubicBezTo>
                  <a:cubicBezTo>
                    <a:pt x="46" y="305"/>
                    <a:pt x="37" y="282"/>
                    <a:pt x="40" y="270"/>
                  </a:cubicBezTo>
                  <a:cubicBezTo>
                    <a:pt x="43" y="258"/>
                    <a:pt x="53" y="252"/>
                    <a:pt x="62" y="244"/>
                  </a:cubicBezTo>
                  <a:cubicBezTo>
                    <a:pt x="71" y="236"/>
                    <a:pt x="80" y="227"/>
                    <a:pt x="92" y="224"/>
                  </a:cubicBezTo>
                  <a:cubicBezTo>
                    <a:pt x="104" y="221"/>
                    <a:pt x="119" y="226"/>
                    <a:pt x="134" y="226"/>
                  </a:cubicBezTo>
                  <a:cubicBezTo>
                    <a:pt x="149" y="226"/>
                    <a:pt x="169" y="227"/>
                    <a:pt x="180" y="224"/>
                  </a:cubicBezTo>
                  <a:cubicBezTo>
                    <a:pt x="191" y="221"/>
                    <a:pt x="195" y="218"/>
                    <a:pt x="198" y="210"/>
                  </a:cubicBezTo>
                  <a:cubicBezTo>
                    <a:pt x="201" y="202"/>
                    <a:pt x="200" y="184"/>
                    <a:pt x="200" y="174"/>
                  </a:cubicBezTo>
                  <a:cubicBezTo>
                    <a:pt x="200" y="164"/>
                    <a:pt x="195" y="157"/>
                    <a:pt x="196" y="148"/>
                  </a:cubicBezTo>
                  <a:cubicBezTo>
                    <a:pt x="197" y="139"/>
                    <a:pt x="203" y="127"/>
                    <a:pt x="206" y="118"/>
                  </a:cubicBezTo>
                  <a:cubicBezTo>
                    <a:pt x="209" y="109"/>
                    <a:pt x="212" y="103"/>
                    <a:pt x="216" y="92"/>
                  </a:cubicBezTo>
                  <a:cubicBezTo>
                    <a:pt x="220" y="81"/>
                    <a:pt x="224" y="66"/>
                    <a:pt x="228" y="54"/>
                  </a:cubicBezTo>
                  <a:cubicBezTo>
                    <a:pt x="232" y="42"/>
                    <a:pt x="236" y="27"/>
                    <a:pt x="238" y="18"/>
                  </a:cubicBezTo>
                  <a:cubicBezTo>
                    <a:pt x="240" y="9"/>
                    <a:pt x="239" y="4"/>
                    <a:pt x="240" y="0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3" name="Freeform 17"/>
            <p:cNvSpPr>
              <a:spLocks noChangeArrowheads="1"/>
            </p:cNvSpPr>
            <p:nvPr/>
          </p:nvSpPr>
          <p:spPr bwMode="auto">
            <a:xfrm>
              <a:off x="2404" y="1674"/>
              <a:ext cx="222" cy="304"/>
            </a:xfrm>
            <a:custGeom>
              <a:avLst/>
              <a:gdLst>
                <a:gd name="T0" fmla="*/ 222 w 222"/>
                <a:gd name="T1" fmla="*/ 0 h 304"/>
                <a:gd name="T2" fmla="*/ 202 w 222"/>
                <a:gd name="T3" fmla="*/ 30 h 304"/>
                <a:gd name="T4" fmla="*/ 174 w 222"/>
                <a:gd name="T5" fmla="*/ 38 h 304"/>
                <a:gd name="T6" fmla="*/ 138 w 222"/>
                <a:gd name="T7" fmla="*/ 42 h 304"/>
                <a:gd name="T8" fmla="*/ 108 w 222"/>
                <a:gd name="T9" fmla="*/ 48 h 304"/>
                <a:gd name="T10" fmla="*/ 82 w 222"/>
                <a:gd name="T11" fmla="*/ 60 h 304"/>
                <a:gd name="T12" fmla="*/ 38 w 222"/>
                <a:gd name="T13" fmla="*/ 74 h 304"/>
                <a:gd name="T14" fmla="*/ 20 w 222"/>
                <a:gd name="T15" fmla="*/ 88 h 304"/>
                <a:gd name="T16" fmla="*/ 26 w 222"/>
                <a:gd name="T17" fmla="*/ 126 h 304"/>
                <a:gd name="T18" fmla="*/ 22 w 222"/>
                <a:gd name="T19" fmla="*/ 158 h 304"/>
                <a:gd name="T20" fmla="*/ 16 w 222"/>
                <a:gd name="T21" fmla="*/ 198 h 304"/>
                <a:gd name="T22" fmla="*/ 14 w 222"/>
                <a:gd name="T23" fmla="*/ 240 h 304"/>
                <a:gd name="T24" fmla="*/ 2 w 222"/>
                <a:gd name="T25" fmla="*/ 272 h 304"/>
                <a:gd name="T26" fmla="*/ 0 w 222"/>
                <a:gd name="T2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304">
                  <a:moveTo>
                    <a:pt x="222" y="0"/>
                  </a:moveTo>
                  <a:cubicBezTo>
                    <a:pt x="216" y="12"/>
                    <a:pt x="210" y="24"/>
                    <a:pt x="202" y="30"/>
                  </a:cubicBezTo>
                  <a:cubicBezTo>
                    <a:pt x="194" y="36"/>
                    <a:pt x="185" y="36"/>
                    <a:pt x="174" y="38"/>
                  </a:cubicBezTo>
                  <a:cubicBezTo>
                    <a:pt x="163" y="40"/>
                    <a:pt x="149" y="40"/>
                    <a:pt x="138" y="42"/>
                  </a:cubicBezTo>
                  <a:cubicBezTo>
                    <a:pt x="127" y="44"/>
                    <a:pt x="117" y="45"/>
                    <a:pt x="108" y="48"/>
                  </a:cubicBezTo>
                  <a:cubicBezTo>
                    <a:pt x="99" y="51"/>
                    <a:pt x="93" y="56"/>
                    <a:pt x="82" y="60"/>
                  </a:cubicBezTo>
                  <a:cubicBezTo>
                    <a:pt x="71" y="64"/>
                    <a:pt x="48" y="69"/>
                    <a:pt x="38" y="74"/>
                  </a:cubicBezTo>
                  <a:cubicBezTo>
                    <a:pt x="28" y="79"/>
                    <a:pt x="22" y="79"/>
                    <a:pt x="20" y="88"/>
                  </a:cubicBezTo>
                  <a:cubicBezTo>
                    <a:pt x="18" y="97"/>
                    <a:pt x="26" y="114"/>
                    <a:pt x="26" y="126"/>
                  </a:cubicBezTo>
                  <a:cubicBezTo>
                    <a:pt x="26" y="138"/>
                    <a:pt x="24" y="146"/>
                    <a:pt x="22" y="158"/>
                  </a:cubicBezTo>
                  <a:cubicBezTo>
                    <a:pt x="20" y="170"/>
                    <a:pt x="17" y="184"/>
                    <a:pt x="16" y="198"/>
                  </a:cubicBezTo>
                  <a:cubicBezTo>
                    <a:pt x="15" y="212"/>
                    <a:pt x="16" y="228"/>
                    <a:pt x="14" y="240"/>
                  </a:cubicBezTo>
                  <a:cubicBezTo>
                    <a:pt x="12" y="252"/>
                    <a:pt x="4" y="261"/>
                    <a:pt x="2" y="272"/>
                  </a:cubicBezTo>
                  <a:cubicBezTo>
                    <a:pt x="0" y="283"/>
                    <a:pt x="0" y="297"/>
                    <a:pt x="0" y="304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4" name="Freeform 18"/>
            <p:cNvSpPr>
              <a:spLocks noChangeArrowheads="1"/>
            </p:cNvSpPr>
            <p:nvPr/>
          </p:nvSpPr>
          <p:spPr bwMode="auto">
            <a:xfrm>
              <a:off x="2392" y="1712"/>
              <a:ext cx="44" cy="28"/>
            </a:xfrm>
            <a:custGeom>
              <a:avLst/>
              <a:gdLst>
                <a:gd name="T0" fmla="*/ 0 w 44"/>
                <a:gd name="T1" fmla="*/ 0 h 28"/>
                <a:gd name="T2" fmla="*/ 30 w 44"/>
                <a:gd name="T3" fmla="*/ 10 h 28"/>
                <a:gd name="T4" fmla="*/ 44 w 4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8">
                  <a:moveTo>
                    <a:pt x="0" y="0"/>
                  </a:moveTo>
                  <a:cubicBezTo>
                    <a:pt x="11" y="2"/>
                    <a:pt x="23" y="5"/>
                    <a:pt x="30" y="10"/>
                  </a:cubicBezTo>
                  <a:cubicBezTo>
                    <a:pt x="37" y="15"/>
                    <a:pt x="42" y="24"/>
                    <a:pt x="44" y="28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376238" y="3962400"/>
            <a:ext cx="4292600" cy="1194792"/>
          </a:xfrm>
          <a:prstGeom prst="wedgeRoundRectCallout">
            <a:avLst>
              <a:gd name="adj1" fmla="val 25847"/>
              <a:gd name="adj2" fmla="val -12940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颞窝前下部，额、顶、颞、蝶四骨会合处最为薄弱，称为翼点。内面有脑膜中动脉通过，骨折时易伤及。</a:t>
            </a:r>
          </a:p>
        </p:txBody>
      </p:sp>
      <p:sp>
        <p:nvSpPr>
          <p:cNvPr id="32776" name="Rectangle 21"/>
          <p:cNvSpPr>
            <a:spLocks noChangeArrowheads="1"/>
          </p:cNvSpPr>
          <p:nvPr/>
        </p:nvSpPr>
        <p:spPr bwMode="auto">
          <a:xfrm>
            <a:off x="649287" y="754677"/>
            <a:ext cx="187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颞窝</a:t>
            </a:r>
          </a:p>
        </p:txBody>
      </p:sp>
      <p:sp>
        <p:nvSpPr>
          <p:cNvPr id="34822" name="Freeform 22"/>
          <p:cNvSpPr>
            <a:spLocks noChangeArrowheads="1"/>
          </p:cNvSpPr>
          <p:nvPr/>
        </p:nvSpPr>
        <p:spPr bwMode="auto">
          <a:xfrm>
            <a:off x="4926425" y="1844824"/>
            <a:ext cx="3101959" cy="2298550"/>
          </a:xfrm>
          <a:custGeom>
            <a:avLst/>
            <a:gdLst>
              <a:gd name="T0" fmla="*/ 127 w 1886"/>
              <a:gd name="T1" fmla="*/ 984 h 1408"/>
              <a:gd name="T2" fmla="*/ 143 w 1886"/>
              <a:gd name="T3" fmla="*/ 904 h 1408"/>
              <a:gd name="T4" fmla="*/ 79 w 1886"/>
              <a:gd name="T5" fmla="*/ 816 h 1408"/>
              <a:gd name="T6" fmla="*/ 31 w 1886"/>
              <a:gd name="T7" fmla="*/ 744 h 1408"/>
              <a:gd name="T8" fmla="*/ 15 w 1886"/>
              <a:gd name="T9" fmla="*/ 624 h 1408"/>
              <a:gd name="T10" fmla="*/ 119 w 1886"/>
              <a:gd name="T11" fmla="*/ 448 h 1408"/>
              <a:gd name="T12" fmla="*/ 335 w 1886"/>
              <a:gd name="T13" fmla="*/ 240 h 1408"/>
              <a:gd name="T14" fmla="*/ 679 w 1886"/>
              <a:gd name="T15" fmla="*/ 80 h 1408"/>
              <a:gd name="T16" fmla="*/ 1063 w 1886"/>
              <a:gd name="T17" fmla="*/ 8 h 1408"/>
              <a:gd name="T18" fmla="*/ 1591 w 1886"/>
              <a:gd name="T19" fmla="*/ 128 h 1408"/>
              <a:gd name="T20" fmla="*/ 1847 w 1886"/>
              <a:gd name="T21" fmla="*/ 456 h 1408"/>
              <a:gd name="T22" fmla="*/ 1823 w 1886"/>
              <a:gd name="T23" fmla="*/ 816 h 1408"/>
              <a:gd name="T24" fmla="*/ 1727 w 1886"/>
              <a:gd name="T25" fmla="*/ 1056 h 1408"/>
              <a:gd name="T26" fmla="*/ 1527 w 1886"/>
              <a:gd name="T27" fmla="*/ 1288 h 1408"/>
              <a:gd name="T28" fmla="*/ 1399 w 1886"/>
              <a:gd name="T29" fmla="*/ 1408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86" h="1408">
                <a:moveTo>
                  <a:pt x="127" y="984"/>
                </a:moveTo>
                <a:cubicBezTo>
                  <a:pt x="139" y="958"/>
                  <a:pt x="151" y="932"/>
                  <a:pt x="143" y="904"/>
                </a:cubicBezTo>
                <a:cubicBezTo>
                  <a:pt x="135" y="876"/>
                  <a:pt x="98" y="843"/>
                  <a:pt x="79" y="816"/>
                </a:cubicBezTo>
                <a:cubicBezTo>
                  <a:pt x="60" y="789"/>
                  <a:pt x="42" y="776"/>
                  <a:pt x="31" y="744"/>
                </a:cubicBezTo>
                <a:cubicBezTo>
                  <a:pt x="20" y="712"/>
                  <a:pt x="0" y="673"/>
                  <a:pt x="15" y="624"/>
                </a:cubicBezTo>
                <a:cubicBezTo>
                  <a:pt x="30" y="575"/>
                  <a:pt x="66" y="512"/>
                  <a:pt x="119" y="448"/>
                </a:cubicBezTo>
                <a:cubicBezTo>
                  <a:pt x="172" y="384"/>
                  <a:pt x="242" y="301"/>
                  <a:pt x="335" y="240"/>
                </a:cubicBezTo>
                <a:cubicBezTo>
                  <a:pt x="428" y="179"/>
                  <a:pt x="558" y="119"/>
                  <a:pt x="679" y="80"/>
                </a:cubicBezTo>
                <a:cubicBezTo>
                  <a:pt x="800" y="41"/>
                  <a:pt x="911" y="0"/>
                  <a:pt x="1063" y="8"/>
                </a:cubicBezTo>
                <a:cubicBezTo>
                  <a:pt x="1215" y="16"/>
                  <a:pt x="1460" y="53"/>
                  <a:pt x="1591" y="128"/>
                </a:cubicBezTo>
                <a:cubicBezTo>
                  <a:pt x="1722" y="203"/>
                  <a:pt x="1808" y="341"/>
                  <a:pt x="1847" y="456"/>
                </a:cubicBezTo>
                <a:cubicBezTo>
                  <a:pt x="1886" y="571"/>
                  <a:pt x="1843" y="716"/>
                  <a:pt x="1823" y="816"/>
                </a:cubicBezTo>
                <a:cubicBezTo>
                  <a:pt x="1803" y="916"/>
                  <a:pt x="1776" y="977"/>
                  <a:pt x="1727" y="1056"/>
                </a:cubicBezTo>
                <a:cubicBezTo>
                  <a:pt x="1678" y="1135"/>
                  <a:pt x="1582" y="1229"/>
                  <a:pt x="1527" y="1288"/>
                </a:cubicBezTo>
                <a:cubicBezTo>
                  <a:pt x="1472" y="1347"/>
                  <a:pt x="1435" y="1377"/>
                  <a:pt x="1399" y="1408"/>
                </a:cubicBezTo>
              </a:path>
            </a:pathLst>
          </a:custGeom>
          <a:noFill/>
          <a:ln w="57150">
            <a:pattFill prst="lgConfetti">
              <a:fgClr>
                <a:srgbClr val="00FF00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5676900" y="554038"/>
            <a:ext cx="3081338" cy="1562100"/>
            <a:chOff x="3576" y="349"/>
            <a:chExt cx="1941" cy="984"/>
          </a:xfrm>
        </p:grpSpPr>
        <p:sp>
          <p:nvSpPr>
            <p:cNvPr id="32779" name="Text Box 13"/>
            <p:cNvSpPr txBox="1">
              <a:spLocks noChangeArrowheads="1"/>
            </p:cNvSpPr>
            <p:nvPr/>
          </p:nvSpPr>
          <p:spPr bwMode="auto">
            <a:xfrm>
              <a:off x="4732" y="349"/>
              <a:ext cx="7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颞线</a:t>
              </a:r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V="1">
              <a:off x="3576" y="509"/>
              <a:ext cx="1185" cy="8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20"/>
          <p:cNvGrpSpPr/>
          <p:nvPr/>
        </p:nvGrpSpPr>
        <p:grpSpPr bwMode="auto">
          <a:xfrm>
            <a:off x="3290888" y="2568575"/>
            <a:ext cx="1882775" cy="457200"/>
            <a:chOff x="1340" y="1570"/>
            <a:chExt cx="1186" cy="288"/>
          </a:xfrm>
        </p:grpSpPr>
        <p:sp>
          <p:nvSpPr>
            <p:cNvPr id="32782" name="Text Box 5"/>
            <p:cNvSpPr txBox="1">
              <a:spLocks noChangeArrowheads="1"/>
            </p:cNvSpPr>
            <p:nvPr/>
          </p:nvSpPr>
          <p:spPr bwMode="auto">
            <a:xfrm>
              <a:off x="1340" y="1570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翼点</a:t>
              </a:r>
            </a:p>
          </p:txBody>
        </p:sp>
        <p:sp>
          <p:nvSpPr>
            <p:cNvPr id="32783" name="Line 6"/>
            <p:cNvSpPr>
              <a:spLocks noChangeShapeType="1"/>
            </p:cNvSpPr>
            <p:nvPr/>
          </p:nvSpPr>
          <p:spPr bwMode="auto">
            <a:xfrm flipH="1">
              <a:off x="1800" y="1738"/>
              <a:ext cx="7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nap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030" y="1179830"/>
            <a:ext cx="444881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6"/>
          <p:cNvSpPr>
            <a:spLocks noChangeShapeType="1"/>
          </p:cNvSpPr>
          <p:nvPr/>
        </p:nvSpPr>
        <p:spPr bwMode="auto">
          <a:xfrm flipV="1">
            <a:off x="6659245" y="1653223"/>
            <a:ext cx="1344613" cy="13970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7720013" y="1321246"/>
            <a:ext cx="1316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颞下窝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817678" y="3300413"/>
            <a:ext cx="1638300" cy="5461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411657" y="3374549"/>
            <a:ext cx="492443" cy="126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翼上颌裂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430580" y="1779062"/>
            <a:ext cx="2647759" cy="2169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构成：</a:t>
            </a:r>
          </a:p>
          <a:p>
            <a:pPr>
              <a:lnSpc>
                <a:spcPct val="150000"/>
              </a:lnSpc>
            </a:pP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前壁</a:t>
            </a: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上颌骨体、颧骨</a:t>
            </a:r>
          </a:p>
          <a:p>
            <a:pPr>
              <a:lnSpc>
                <a:spcPct val="150000"/>
              </a:lnSpc>
            </a:pP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内壁</a:t>
            </a: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翼突外侧板</a:t>
            </a:r>
          </a:p>
          <a:p>
            <a:pPr>
              <a:lnSpc>
                <a:spcPct val="150000"/>
              </a:lnSpc>
            </a:pP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外壁</a:t>
            </a: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下颌支</a:t>
            </a:r>
          </a:p>
          <a:p>
            <a:pPr>
              <a:lnSpc>
                <a:spcPct val="150000"/>
              </a:lnSpc>
            </a:pP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下壁、后壁</a:t>
            </a: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</a:rPr>
              <a:t>空缺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27468" y="4006058"/>
            <a:ext cx="349542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向上→卵圆孔、棘孔→颅中窝</a:t>
            </a: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向前→眶下裂→眶</a:t>
            </a: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向内→</a:t>
            </a:r>
            <a:r>
              <a:rPr lang="zh-CN" altLang="en-US" sz="1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翼上颌裂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→翼腭窝</a:t>
            </a:r>
          </a:p>
        </p:txBody>
      </p:sp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219075" y="803910"/>
            <a:ext cx="51282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颞下窝：</a:t>
            </a:r>
            <a:r>
              <a:rPr lang="zh-CN" altLang="en-US" sz="1800" dirty="0">
                <a:solidFill>
                  <a:srgbClr val="000000"/>
                </a:solidFill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上颌骨体和颧骨后方的不规则间隙</a:t>
            </a:r>
            <a:endParaRPr lang="zh-CN" altLang="en-US" sz="1800" b="0" dirty="0">
              <a:solidFill>
                <a:srgbClr val="000000"/>
              </a:solidFill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ChangeArrowheads="1"/>
          </p:cNvSpPr>
          <p:nvPr/>
        </p:nvSpPr>
        <p:spPr bwMode="auto">
          <a:xfrm>
            <a:off x="328558" y="418792"/>
            <a:ext cx="187325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翼腭窝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19" name="Picture 13" descr="Snap1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448" y="1724343"/>
            <a:ext cx="35702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3518640" y="6089015"/>
            <a:ext cx="2986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翼腭窝外侧面观</a:t>
            </a:r>
          </a:p>
        </p:txBody>
      </p:sp>
      <p:sp>
        <p:nvSpPr>
          <p:cNvPr id="34823" name="Line 17"/>
          <p:cNvSpPr>
            <a:spLocks noChangeShapeType="1"/>
          </p:cNvSpPr>
          <p:nvPr/>
        </p:nvSpPr>
        <p:spPr bwMode="auto">
          <a:xfrm flipV="1">
            <a:off x="7209473" y="2803843"/>
            <a:ext cx="792162" cy="1152525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7568565" y="2443480"/>
            <a:ext cx="11595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蝶腭孔</a:t>
            </a:r>
          </a:p>
        </p:txBody>
      </p:sp>
      <p:sp>
        <p:nvSpPr>
          <p:cNvPr id="2" name="矩形 1"/>
          <p:cNvSpPr/>
          <p:nvPr/>
        </p:nvSpPr>
        <p:spPr>
          <a:xfrm>
            <a:off x="459740" y="1136650"/>
            <a:ext cx="754189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上颌体、蝶骨翼突、腭骨之间的狭窄间隙，深藏于颞下窝内侧。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8" name="图片 37897" descr="翼上颌裂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155" y="2066290"/>
            <a:ext cx="3007995" cy="402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图片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" y="2367280"/>
            <a:ext cx="7275195" cy="37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0665" y="573405"/>
            <a:ext cx="8774430" cy="147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翼腭窝的交通：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外→颞下窝                 前→眶下裂→眶            内→蝶腭孔→鼻腔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后→圆孔→颅中窝      后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翼管→颅底外面    下→腭大孔、腭大管→口腔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文本框 86020"/>
          <p:cNvSpPr txBox="1"/>
          <p:nvPr/>
        </p:nvSpPr>
        <p:spPr>
          <a:xfrm>
            <a:off x="540385" y="690880"/>
            <a:ext cx="6540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向外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经翼上颌裂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通颞下窝</a:t>
            </a:r>
          </a:p>
        </p:txBody>
      </p:sp>
      <p:pic>
        <p:nvPicPr>
          <p:cNvPr id="108547" name="图片 86021" descr="IMG_60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085" y="1613535"/>
            <a:ext cx="5638800" cy="422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7" name="任意多边形 86026"/>
          <p:cNvSpPr/>
          <p:nvPr/>
        </p:nvSpPr>
        <p:spPr>
          <a:xfrm>
            <a:off x="3994785" y="3129598"/>
            <a:ext cx="415925" cy="1227137"/>
          </a:xfrm>
          <a:custGeom>
            <a:avLst/>
            <a:gdLst/>
            <a:ahLst/>
            <a:cxnLst/>
            <a:rect l="0" t="0" r="0" b="0"/>
            <a:pathLst>
              <a:path w="280" h="792">
                <a:moveTo>
                  <a:pt x="24" y="24"/>
                </a:moveTo>
                <a:cubicBezTo>
                  <a:pt x="0" y="48"/>
                  <a:pt x="56" y="168"/>
                  <a:pt x="72" y="216"/>
                </a:cubicBezTo>
                <a:cubicBezTo>
                  <a:pt x="88" y="264"/>
                  <a:pt x="112" y="272"/>
                  <a:pt x="120" y="312"/>
                </a:cubicBezTo>
                <a:cubicBezTo>
                  <a:pt x="128" y="352"/>
                  <a:pt x="120" y="408"/>
                  <a:pt x="120" y="456"/>
                </a:cubicBezTo>
                <a:cubicBezTo>
                  <a:pt x="120" y="504"/>
                  <a:pt x="120" y="560"/>
                  <a:pt x="120" y="600"/>
                </a:cubicBezTo>
                <a:cubicBezTo>
                  <a:pt x="120" y="640"/>
                  <a:pt x="128" y="664"/>
                  <a:pt x="120" y="696"/>
                </a:cubicBezTo>
                <a:cubicBezTo>
                  <a:pt x="112" y="728"/>
                  <a:pt x="64" y="792"/>
                  <a:pt x="72" y="792"/>
                </a:cubicBezTo>
                <a:cubicBezTo>
                  <a:pt x="80" y="792"/>
                  <a:pt x="136" y="744"/>
                  <a:pt x="168" y="696"/>
                </a:cubicBezTo>
                <a:cubicBezTo>
                  <a:pt x="200" y="648"/>
                  <a:pt x="248" y="552"/>
                  <a:pt x="264" y="504"/>
                </a:cubicBezTo>
                <a:cubicBezTo>
                  <a:pt x="280" y="456"/>
                  <a:pt x="264" y="448"/>
                  <a:pt x="264" y="408"/>
                </a:cubicBezTo>
                <a:cubicBezTo>
                  <a:pt x="264" y="368"/>
                  <a:pt x="272" y="320"/>
                  <a:pt x="264" y="264"/>
                </a:cubicBezTo>
                <a:cubicBezTo>
                  <a:pt x="256" y="208"/>
                  <a:pt x="256" y="112"/>
                  <a:pt x="216" y="72"/>
                </a:cubicBezTo>
                <a:cubicBezTo>
                  <a:pt x="176" y="32"/>
                  <a:pt x="48" y="0"/>
                  <a:pt x="24" y="24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文本框 80899"/>
          <p:cNvSpPr txBox="1"/>
          <p:nvPr/>
        </p:nvSpPr>
        <p:spPr>
          <a:xfrm>
            <a:off x="521335" y="560070"/>
            <a:ext cx="6540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向前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经眶下裂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通眶</a:t>
            </a:r>
          </a:p>
        </p:txBody>
      </p:sp>
      <p:grpSp>
        <p:nvGrpSpPr>
          <p:cNvPr id="109571" name="组合 80914"/>
          <p:cNvGrpSpPr/>
          <p:nvPr/>
        </p:nvGrpSpPr>
        <p:grpSpPr>
          <a:xfrm>
            <a:off x="902335" y="1245870"/>
            <a:ext cx="3403600" cy="2552700"/>
            <a:chOff x="624" y="960"/>
            <a:chExt cx="2144" cy="1608"/>
          </a:xfrm>
        </p:grpSpPr>
        <p:pic>
          <p:nvPicPr>
            <p:cNvPr id="109572" name="图片 80901" descr="IMG_609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" y="960"/>
              <a:ext cx="2144" cy="16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9573" name="直接连接符 80908"/>
            <p:cNvSpPr/>
            <p:nvPr/>
          </p:nvSpPr>
          <p:spPr>
            <a:xfrm flipV="1">
              <a:off x="854" y="1938"/>
              <a:ext cx="316" cy="39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9574" name="直接连接符 80909"/>
            <p:cNvSpPr/>
            <p:nvPr/>
          </p:nvSpPr>
          <p:spPr>
            <a:xfrm flipV="1">
              <a:off x="1728" y="1901"/>
              <a:ext cx="288" cy="19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9575" name="组合 80915"/>
          <p:cNvGrpSpPr/>
          <p:nvPr/>
        </p:nvGrpSpPr>
        <p:grpSpPr>
          <a:xfrm>
            <a:off x="4407535" y="1245870"/>
            <a:ext cx="3429000" cy="2571750"/>
            <a:chOff x="2832" y="960"/>
            <a:chExt cx="2160" cy="1620"/>
          </a:xfrm>
        </p:grpSpPr>
        <p:pic>
          <p:nvPicPr>
            <p:cNvPr id="109576" name="图片 80902" descr="IMG_608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2" y="960"/>
              <a:ext cx="2160" cy="16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9577" name="直接连接符 80910"/>
            <p:cNvSpPr/>
            <p:nvPr/>
          </p:nvSpPr>
          <p:spPr>
            <a:xfrm>
              <a:off x="3111" y="1584"/>
              <a:ext cx="19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9578" name="直接连接符 80911"/>
            <p:cNvSpPr/>
            <p:nvPr/>
          </p:nvSpPr>
          <p:spPr>
            <a:xfrm>
              <a:off x="3792" y="1641"/>
              <a:ext cx="432" cy="96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9579" name="组合 80916"/>
          <p:cNvGrpSpPr/>
          <p:nvPr/>
        </p:nvGrpSpPr>
        <p:grpSpPr>
          <a:xfrm>
            <a:off x="2578735" y="3836670"/>
            <a:ext cx="3468688" cy="2601913"/>
            <a:chOff x="1680" y="2592"/>
            <a:chExt cx="2185" cy="1639"/>
          </a:xfrm>
        </p:grpSpPr>
        <p:pic>
          <p:nvPicPr>
            <p:cNvPr id="109580" name="图片 80903" descr="IMG_609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0" y="2592"/>
              <a:ext cx="2185" cy="16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9581" name="直接连接符 80912"/>
            <p:cNvSpPr/>
            <p:nvPr/>
          </p:nvSpPr>
          <p:spPr>
            <a:xfrm>
              <a:off x="2352" y="3255"/>
              <a:ext cx="240" cy="105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9582" name="任意多边形 80913"/>
            <p:cNvSpPr/>
            <p:nvPr/>
          </p:nvSpPr>
          <p:spPr>
            <a:xfrm>
              <a:off x="2592" y="3360"/>
              <a:ext cx="384" cy="384"/>
            </a:xfrm>
            <a:custGeom>
              <a:avLst/>
              <a:gdLst/>
              <a:ahLst/>
              <a:cxnLst/>
              <a:rect l="0" t="0" r="0" b="0"/>
              <a:pathLst>
                <a:path w="384" h="384">
                  <a:moveTo>
                    <a:pt x="0" y="0"/>
                  </a:moveTo>
                  <a:cubicBezTo>
                    <a:pt x="112" y="112"/>
                    <a:pt x="224" y="224"/>
                    <a:pt x="288" y="288"/>
                  </a:cubicBezTo>
                  <a:cubicBezTo>
                    <a:pt x="352" y="352"/>
                    <a:pt x="368" y="368"/>
                    <a:pt x="384" y="38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81922"/>
          <p:cNvSpPr txBox="1"/>
          <p:nvPr/>
        </p:nvSpPr>
        <p:spPr>
          <a:xfrm>
            <a:off x="381000" y="579755"/>
            <a:ext cx="6540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向内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经蝶腭孔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通鼻腔</a:t>
            </a:r>
          </a:p>
        </p:txBody>
      </p:sp>
      <p:grpSp>
        <p:nvGrpSpPr>
          <p:cNvPr id="110595" name="组合 81933"/>
          <p:cNvGrpSpPr/>
          <p:nvPr/>
        </p:nvGrpSpPr>
        <p:grpSpPr>
          <a:xfrm>
            <a:off x="293370" y="1749425"/>
            <a:ext cx="4191000" cy="3200400"/>
            <a:chOff x="528" y="1524"/>
            <a:chExt cx="2496" cy="1872"/>
          </a:xfrm>
        </p:grpSpPr>
        <p:pic>
          <p:nvPicPr>
            <p:cNvPr id="110596" name="图片 81927" descr="IMG_60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" y="1524"/>
              <a:ext cx="2496" cy="1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0597" name="直接连接符 81928"/>
            <p:cNvSpPr/>
            <p:nvPr/>
          </p:nvSpPr>
          <p:spPr>
            <a:xfrm>
              <a:off x="1662" y="2247"/>
              <a:ext cx="96" cy="4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598" name="直接连接符 81929"/>
            <p:cNvSpPr/>
            <p:nvPr/>
          </p:nvSpPr>
          <p:spPr>
            <a:xfrm>
              <a:off x="1998" y="2439"/>
              <a:ext cx="1001" cy="587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0599" name="组合 81934"/>
          <p:cNvGrpSpPr/>
          <p:nvPr/>
        </p:nvGrpSpPr>
        <p:grpSpPr>
          <a:xfrm>
            <a:off x="4636770" y="1749425"/>
            <a:ext cx="4191000" cy="3200400"/>
            <a:chOff x="3120" y="1536"/>
            <a:chExt cx="2496" cy="1872"/>
          </a:xfrm>
        </p:grpSpPr>
        <p:pic>
          <p:nvPicPr>
            <p:cNvPr id="110600" name="图片 81925" descr="IMG_60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0" y="1536"/>
              <a:ext cx="2496" cy="1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0601" name="直接连接符 81930"/>
            <p:cNvSpPr/>
            <p:nvPr/>
          </p:nvSpPr>
          <p:spPr>
            <a:xfrm flipV="1">
              <a:off x="4224" y="2295"/>
              <a:ext cx="336" cy="96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602" name="直接连接符 81932"/>
            <p:cNvSpPr/>
            <p:nvPr/>
          </p:nvSpPr>
          <p:spPr>
            <a:xfrm flipV="1">
              <a:off x="5495" y="2034"/>
              <a:ext cx="112" cy="2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1937" name="椭圆 81936"/>
          <p:cNvSpPr/>
          <p:nvPr/>
        </p:nvSpPr>
        <p:spPr>
          <a:xfrm>
            <a:off x="6846570" y="2816225"/>
            <a:ext cx="381000" cy="4572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文本框 82946"/>
          <p:cNvSpPr txBox="1"/>
          <p:nvPr/>
        </p:nvSpPr>
        <p:spPr>
          <a:xfrm>
            <a:off x="499745" y="359093"/>
            <a:ext cx="6540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向后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经圆孔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通颅中窝</a:t>
            </a:r>
          </a:p>
        </p:txBody>
      </p:sp>
      <p:grpSp>
        <p:nvGrpSpPr>
          <p:cNvPr id="111619" name="组合 82957"/>
          <p:cNvGrpSpPr/>
          <p:nvPr/>
        </p:nvGrpSpPr>
        <p:grpSpPr>
          <a:xfrm>
            <a:off x="875030" y="1111568"/>
            <a:ext cx="3429000" cy="2630487"/>
            <a:chOff x="528" y="984"/>
            <a:chExt cx="2064" cy="1548"/>
          </a:xfrm>
        </p:grpSpPr>
        <p:pic>
          <p:nvPicPr>
            <p:cNvPr id="111620" name="图片 82948" descr="IMG_608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" y="984"/>
              <a:ext cx="2064" cy="15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621" name="直接连接符 82951"/>
            <p:cNvSpPr/>
            <p:nvPr/>
          </p:nvSpPr>
          <p:spPr>
            <a:xfrm>
              <a:off x="1497" y="1458"/>
              <a:ext cx="519" cy="69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1622" name="组合 82956"/>
          <p:cNvGrpSpPr/>
          <p:nvPr/>
        </p:nvGrpSpPr>
        <p:grpSpPr>
          <a:xfrm>
            <a:off x="4427855" y="1138555"/>
            <a:ext cx="3338513" cy="2593975"/>
            <a:chOff x="2688" y="968"/>
            <a:chExt cx="2064" cy="1548"/>
          </a:xfrm>
        </p:grpSpPr>
        <p:pic>
          <p:nvPicPr>
            <p:cNvPr id="111623" name="图片 82949" descr="IMG_608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" y="968"/>
              <a:ext cx="2064" cy="15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624" name="直接连接符 82952"/>
            <p:cNvSpPr/>
            <p:nvPr/>
          </p:nvSpPr>
          <p:spPr>
            <a:xfrm flipV="1">
              <a:off x="3401" y="1392"/>
              <a:ext cx="247" cy="16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1625" name="组合 82955"/>
          <p:cNvGrpSpPr/>
          <p:nvPr/>
        </p:nvGrpSpPr>
        <p:grpSpPr>
          <a:xfrm>
            <a:off x="2599055" y="3789680"/>
            <a:ext cx="3397250" cy="2633663"/>
            <a:chOff x="1584" y="2640"/>
            <a:chExt cx="2112" cy="1584"/>
          </a:xfrm>
        </p:grpSpPr>
        <p:pic>
          <p:nvPicPr>
            <p:cNvPr id="111626" name="图片 82950" descr="IMG_608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4" y="2640"/>
              <a:ext cx="2112" cy="15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627" name="直接连接符 82953"/>
            <p:cNvSpPr/>
            <p:nvPr/>
          </p:nvSpPr>
          <p:spPr>
            <a:xfrm flipV="1">
              <a:off x="2949" y="3151"/>
              <a:ext cx="105" cy="47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628" name="直接连接符 82954"/>
            <p:cNvSpPr/>
            <p:nvPr/>
          </p:nvSpPr>
          <p:spPr>
            <a:xfrm flipV="1">
              <a:off x="2064" y="3408"/>
              <a:ext cx="192" cy="4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2959" name="椭圆 82958"/>
          <p:cNvSpPr/>
          <p:nvPr/>
        </p:nvSpPr>
        <p:spPr>
          <a:xfrm>
            <a:off x="2232343" y="1784668"/>
            <a:ext cx="381000" cy="3810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文本框 83970"/>
          <p:cNvSpPr txBox="1"/>
          <p:nvPr/>
        </p:nvSpPr>
        <p:spPr>
          <a:xfrm>
            <a:off x="253365" y="480695"/>
            <a:ext cx="6540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向后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经翼管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通颅底外面</a:t>
            </a:r>
          </a:p>
        </p:txBody>
      </p:sp>
      <p:grpSp>
        <p:nvGrpSpPr>
          <p:cNvPr id="112643" name="组合 83980"/>
          <p:cNvGrpSpPr/>
          <p:nvPr/>
        </p:nvGrpSpPr>
        <p:grpSpPr>
          <a:xfrm>
            <a:off x="369570" y="1542415"/>
            <a:ext cx="4038600" cy="3149600"/>
            <a:chOff x="288" y="1295"/>
            <a:chExt cx="2455" cy="1841"/>
          </a:xfrm>
        </p:grpSpPr>
        <p:pic>
          <p:nvPicPr>
            <p:cNvPr id="112644" name="图片 83973" descr="IMG_607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" y="1295"/>
              <a:ext cx="2455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45" name="任意多边形 83975"/>
            <p:cNvSpPr/>
            <p:nvPr/>
          </p:nvSpPr>
          <p:spPr>
            <a:xfrm>
              <a:off x="1047" y="2574"/>
              <a:ext cx="153" cy="441"/>
            </a:xfrm>
            <a:custGeom>
              <a:avLst/>
              <a:gdLst/>
              <a:ahLst/>
              <a:cxnLst/>
              <a:rect l="0" t="0" r="0" b="0"/>
              <a:pathLst>
                <a:path w="144" h="432">
                  <a:moveTo>
                    <a:pt x="144" y="0"/>
                  </a:moveTo>
                  <a:cubicBezTo>
                    <a:pt x="128" y="72"/>
                    <a:pt x="112" y="144"/>
                    <a:pt x="96" y="192"/>
                  </a:cubicBezTo>
                  <a:cubicBezTo>
                    <a:pt x="80" y="240"/>
                    <a:pt x="64" y="248"/>
                    <a:pt x="48" y="288"/>
                  </a:cubicBezTo>
                  <a:cubicBezTo>
                    <a:pt x="32" y="328"/>
                    <a:pt x="16" y="380"/>
                    <a:pt x="0" y="432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646" name="组合 83979"/>
          <p:cNvGrpSpPr/>
          <p:nvPr/>
        </p:nvGrpSpPr>
        <p:grpSpPr>
          <a:xfrm>
            <a:off x="4560570" y="1561465"/>
            <a:ext cx="4038600" cy="3143250"/>
            <a:chOff x="2832" y="1296"/>
            <a:chExt cx="2448" cy="1836"/>
          </a:xfrm>
        </p:grpSpPr>
        <p:pic>
          <p:nvPicPr>
            <p:cNvPr id="112647" name="图片 83972" descr="IMG_607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2" y="1296"/>
              <a:ext cx="2448" cy="18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48" name="直接连接符 83976"/>
            <p:cNvSpPr/>
            <p:nvPr/>
          </p:nvSpPr>
          <p:spPr>
            <a:xfrm>
              <a:off x="3792" y="2043"/>
              <a:ext cx="96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649" name="直接连接符 83977"/>
            <p:cNvSpPr/>
            <p:nvPr/>
          </p:nvSpPr>
          <p:spPr>
            <a:xfrm flipV="1">
              <a:off x="4320" y="1938"/>
              <a:ext cx="864" cy="14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3979" name="椭圆 83978"/>
          <p:cNvSpPr/>
          <p:nvPr/>
        </p:nvSpPr>
        <p:spPr>
          <a:xfrm>
            <a:off x="1631633" y="3542665"/>
            <a:ext cx="381000" cy="3810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文本框 84995"/>
          <p:cNvSpPr txBox="1"/>
          <p:nvPr/>
        </p:nvSpPr>
        <p:spPr>
          <a:xfrm>
            <a:off x="228600" y="473075"/>
            <a:ext cx="65405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向下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经腭大管、腭大孔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通口腔</a:t>
            </a:r>
          </a:p>
        </p:txBody>
      </p:sp>
      <p:grpSp>
        <p:nvGrpSpPr>
          <p:cNvPr id="113667" name="组合 85005"/>
          <p:cNvGrpSpPr/>
          <p:nvPr/>
        </p:nvGrpSpPr>
        <p:grpSpPr>
          <a:xfrm>
            <a:off x="187960" y="1668145"/>
            <a:ext cx="4343400" cy="3257550"/>
            <a:chOff x="144" y="1200"/>
            <a:chExt cx="2736" cy="2052"/>
          </a:xfrm>
        </p:grpSpPr>
        <p:pic>
          <p:nvPicPr>
            <p:cNvPr id="113668" name="图片 84998" descr="IMG_608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" y="1200"/>
              <a:ext cx="2736" cy="2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669" name="直接连接符 84999"/>
            <p:cNvSpPr/>
            <p:nvPr/>
          </p:nvSpPr>
          <p:spPr>
            <a:xfrm flipH="1">
              <a:off x="1200" y="1899"/>
              <a:ext cx="48" cy="38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5001" name="椭圆 85000"/>
          <p:cNvSpPr/>
          <p:nvPr/>
        </p:nvSpPr>
        <p:spPr>
          <a:xfrm>
            <a:off x="1635760" y="3073083"/>
            <a:ext cx="398463" cy="500062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3671" name="组合 85004"/>
          <p:cNvGrpSpPr/>
          <p:nvPr/>
        </p:nvGrpSpPr>
        <p:grpSpPr>
          <a:xfrm>
            <a:off x="4607560" y="1679258"/>
            <a:ext cx="4354513" cy="3265487"/>
            <a:chOff x="2928" y="1207"/>
            <a:chExt cx="2743" cy="2057"/>
          </a:xfrm>
        </p:grpSpPr>
        <p:pic>
          <p:nvPicPr>
            <p:cNvPr id="113672" name="图片 84997" descr="IMG_608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8" y="1207"/>
              <a:ext cx="2743" cy="20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673" name="直接连接符 85002"/>
            <p:cNvSpPr/>
            <p:nvPr/>
          </p:nvSpPr>
          <p:spPr>
            <a:xfrm>
              <a:off x="3936" y="2160"/>
              <a:ext cx="20" cy="19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3674" name="直接连接符 85003"/>
            <p:cNvSpPr/>
            <p:nvPr/>
          </p:nvSpPr>
          <p:spPr>
            <a:xfrm>
              <a:off x="3794" y="1289"/>
              <a:ext cx="55" cy="265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249239" y="829003"/>
            <a:ext cx="273858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（一）脑颅骨</a:t>
            </a: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59569" y="1799119"/>
            <a:ext cx="4348163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共</a:t>
            </a:r>
            <a:r>
              <a:rPr lang="en-US" altLang="zh-CN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7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成对：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顶骨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颞骨</a:t>
            </a:r>
          </a:p>
          <a:p>
            <a:pPr>
              <a:lnSpc>
                <a:spcPct val="17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不成对：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额骨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  <a:p>
            <a:pPr>
              <a:lnSpc>
                <a:spcPct val="170000"/>
              </a:lnSpc>
              <a:buFont typeface="幼圆" panose="02010509060101010101" pitchFamily="49" charset="-122"/>
              <a:buNone/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</a:t>
            </a: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</a:t>
            </a:r>
          </a:p>
        </p:txBody>
      </p:sp>
      <p:pic>
        <p:nvPicPr>
          <p:cNvPr id="6147" name="Picture 4" descr="Sn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3132" y="1732082"/>
            <a:ext cx="3894137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873857" y="1155819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额骨 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flipV="1">
            <a:off x="5369157" y="1516182"/>
            <a:ext cx="7937" cy="792162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V="1">
            <a:off x="6889982" y="2236907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826607" y="2021007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顶骨</a:t>
            </a: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 flipV="1">
            <a:off x="6674082" y="3676769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5497744" y="3821232"/>
            <a:ext cx="1320800" cy="129540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6458182" y="5045194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 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 flipH="1" flipV="1">
            <a:off x="7610707" y="4180007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8058382" y="3460869"/>
            <a:ext cx="811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颞骨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7986944" y="3964107"/>
            <a:ext cx="882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枕骨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3898352" y="1796254"/>
            <a:ext cx="77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 </a:t>
            </a: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4226157" y="2092444"/>
            <a:ext cx="647700" cy="1655763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92732" y="625715"/>
            <a:ext cx="259476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．颅前面观</a:t>
            </a:r>
          </a:p>
        </p:txBody>
      </p:sp>
      <p:pic>
        <p:nvPicPr>
          <p:cNvPr id="36866" name="Picture 3" descr="Snap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68363"/>
            <a:ext cx="3883025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330276" y="2527242"/>
            <a:ext cx="90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额区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H="1" flipV="1">
            <a:off x="3060527" y="5332413"/>
            <a:ext cx="223520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H="1" flipV="1">
            <a:off x="3060527" y="3605213"/>
            <a:ext cx="1298575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H="1" flipV="1">
            <a:off x="3060527" y="2740025"/>
            <a:ext cx="223520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2685083" y="3398764"/>
            <a:ext cx="604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眶</a:t>
            </a: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96549" y="4004708"/>
            <a:ext cx="1655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骨性鼻腔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H="1" flipV="1">
            <a:off x="2987502" y="4179888"/>
            <a:ext cx="223520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913111" y="5147747"/>
            <a:ext cx="1728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骨性口腔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83568" y="585567"/>
            <a:ext cx="153035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额区</a:t>
            </a:r>
          </a:p>
        </p:txBody>
      </p:sp>
      <p:pic>
        <p:nvPicPr>
          <p:cNvPr id="37890" name="Picture 5" descr="Snap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60"/>
          <a:stretch>
            <a:fillRect/>
          </a:stretch>
        </p:blipFill>
        <p:spPr bwMode="auto">
          <a:xfrm>
            <a:off x="3000364" y="1643050"/>
            <a:ext cx="5421179" cy="459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643174" y="1000108"/>
            <a:ext cx="2643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由额鳞组成</a:t>
            </a:r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 flipH="1" flipV="1">
            <a:off x="3203407" y="3118268"/>
            <a:ext cx="3225981" cy="667921"/>
          </a:xfrm>
          <a:prstGeom prst="line">
            <a:avLst/>
          </a:prstGeom>
          <a:noFill/>
          <a:ln w="19050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2544595" y="2893092"/>
            <a:ext cx="99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眉弓</a:t>
            </a:r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 flipH="1" flipV="1">
            <a:off x="3127206" y="3823930"/>
            <a:ext cx="2659240" cy="176573"/>
          </a:xfrm>
          <a:prstGeom prst="line">
            <a:avLst/>
          </a:prstGeom>
          <a:noFill/>
          <a:ln w="19050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7" name="Text Box 12"/>
          <p:cNvSpPr txBox="1">
            <a:spLocks noChangeArrowheads="1"/>
          </p:cNvSpPr>
          <p:nvPr/>
        </p:nvSpPr>
        <p:spPr bwMode="auto">
          <a:xfrm>
            <a:off x="2486524" y="3700968"/>
            <a:ext cx="867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眉间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500034" y="857232"/>
            <a:ext cx="129168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眶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0" y="1714488"/>
            <a:ext cx="478634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底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眶口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：眶上孔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眶上切迹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  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眶下孔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尖：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视神经管口</a:t>
            </a: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上壁：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泪腺窝</a:t>
            </a: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内侧壁：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泪囊窝→鼻泪管</a:t>
            </a: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下壁：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眶下裂→眶下沟→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眶下管→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眶下孔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外侧壁：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眶上裂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87888" y="857232"/>
            <a:ext cx="4456112" cy="5143479"/>
            <a:chOff x="4687888" y="1103313"/>
            <a:chExt cx="4456112" cy="5143479"/>
          </a:xfrm>
        </p:grpSpPr>
        <p:pic>
          <p:nvPicPr>
            <p:cNvPr id="38915" name="Picture 6" descr="Snap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66" t="5994" r="9320"/>
            <a:stretch>
              <a:fillRect/>
            </a:stretch>
          </p:blipFill>
          <p:spPr bwMode="auto">
            <a:xfrm>
              <a:off x="4860925" y="2132013"/>
              <a:ext cx="4283075" cy="338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Line 8"/>
            <p:cNvSpPr>
              <a:spLocks noChangeShapeType="1"/>
            </p:cNvSpPr>
            <p:nvPr/>
          </p:nvSpPr>
          <p:spPr bwMode="auto">
            <a:xfrm flipH="1" flipV="1">
              <a:off x="7416800" y="1938338"/>
              <a:ext cx="3175" cy="5969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18" name="Text Box 9"/>
            <p:cNvSpPr txBox="1">
              <a:spLocks noChangeArrowheads="1"/>
            </p:cNvSpPr>
            <p:nvPr/>
          </p:nvSpPr>
          <p:spPr bwMode="auto">
            <a:xfrm>
              <a:off x="6753353" y="1577756"/>
              <a:ext cx="1655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眶上切迹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19" name="Text Box 10"/>
            <p:cNvSpPr txBox="1">
              <a:spLocks noChangeArrowheads="1"/>
            </p:cNvSpPr>
            <p:nvPr/>
          </p:nvSpPr>
          <p:spPr bwMode="auto">
            <a:xfrm>
              <a:off x="7810883" y="5846682"/>
              <a:ext cx="12192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眶下孔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0" name="Line 11"/>
            <p:cNvSpPr>
              <a:spLocks noChangeShapeType="1"/>
            </p:cNvSpPr>
            <p:nvPr/>
          </p:nvSpPr>
          <p:spPr bwMode="auto">
            <a:xfrm>
              <a:off x="7726363" y="5318125"/>
              <a:ext cx="542925" cy="5969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1" name="Text Box 12"/>
            <p:cNvSpPr txBox="1">
              <a:spLocks noChangeArrowheads="1"/>
            </p:cNvSpPr>
            <p:nvPr/>
          </p:nvSpPr>
          <p:spPr bwMode="auto">
            <a:xfrm>
              <a:off x="5641975" y="1103313"/>
              <a:ext cx="19796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视神经管口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2" name="Line 13"/>
            <p:cNvSpPr>
              <a:spLocks noChangeShapeType="1"/>
            </p:cNvSpPr>
            <p:nvPr/>
          </p:nvSpPr>
          <p:spPr bwMode="auto">
            <a:xfrm flipH="1" flipV="1">
              <a:off x="6654800" y="1489075"/>
              <a:ext cx="506413" cy="2049463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3" name="Line 14"/>
            <p:cNvSpPr>
              <a:spLocks noChangeShapeType="1"/>
            </p:cNvSpPr>
            <p:nvPr/>
          </p:nvSpPr>
          <p:spPr bwMode="auto">
            <a:xfrm flipH="1">
              <a:off x="5294313" y="3309938"/>
              <a:ext cx="681037" cy="23749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4" name="Text Box 15"/>
            <p:cNvSpPr txBox="1">
              <a:spLocks noChangeArrowheads="1"/>
            </p:cNvSpPr>
            <p:nvPr/>
          </p:nvSpPr>
          <p:spPr bwMode="auto">
            <a:xfrm>
              <a:off x="4687888" y="5595938"/>
              <a:ext cx="1346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泪腺窝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5" name="Line 16"/>
            <p:cNvSpPr>
              <a:spLocks noChangeShapeType="1"/>
            </p:cNvSpPr>
            <p:nvPr/>
          </p:nvSpPr>
          <p:spPr bwMode="auto">
            <a:xfrm flipV="1">
              <a:off x="8248650" y="2078038"/>
              <a:ext cx="233363" cy="20066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6" name="Text Box 17"/>
            <p:cNvSpPr txBox="1">
              <a:spLocks noChangeArrowheads="1"/>
            </p:cNvSpPr>
            <p:nvPr/>
          </p:nvSpPr>
          <p:spPr bwMode="auto">
            <a:xfrm>
              <a:off x="7922515" y="1677928"/>
              <a:ext cx="10989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泪囊窝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7" name="Line 18"/>
            <p:cNvSpPr>
              <a:spLocks noChangeShapeType="1"/>
            </p:cNvSpPr>
            <p:nvPr/>
          </p:nvSpPr>
          <p:spPr bwMode="auto">
            <a:xfrm flipH="1">
              <a:off x="6221413" y="4338638"/>
              <a:ext cx="312737" cy="15240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8" name="Text Box 19"/>
            <p:cNvSpPr txBox="1">
              <a:spLocks noChangeArrowheads="1"/>
            </p:cNvSpPr>
            <p:nvPr/>
          </p:nvSpPr>
          <p:spPr bwMode="auto">
            <a:xfrm>
              <a:off x="5657056" y="5822921"/>
              <a:ext cx="1219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眶下裂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9" name="Line 20"/>
            <p:cNvSpPr>
              <a:spLocks noChangeShapeType="1"/>
            </p:cNvSpPr>
            <p:nvPr/>
          </p:nvSpPr>
          <p:spPr bwMode="auto">
            <a:xfrm>
              <a:off x="6927850" y="4529138"/>
              <a:ext cx="258763" cy="10414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0" name="Text Box 21"/>
            <p:cNvSpPr txBox="1">
              <a:spLocks noChangeArrowheads="1"/>
            </p:cNvSpPr>
            <p:nvPr/>
          </p:nvSpPr>
          <p:spPr bwMode="auto">
            <a:xfrm>
              <a:off x="6714808" y="5525838"/>
              <a:ext cx="1443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眶下沟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1" name="Line 22"/>
            <p:cNvSpPr>
              <a:spLocks noChangeShapeType="1"/>
            </p:cNvSpPr>
            <p:nvPr/>
          </p:nvSpPr>
          <p:spPr bwMode="auto">
            <a:xfrm flipH="1" flipV="1">
              <a:off x="5954713" y="1989138"/>
              <a:ext cx="757237" cy="154940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2" name="Text Box 23"/>
            <p:cNvSpPr txBox="1">
              <a:spLocks noChangeArrowheads="1"/>
            </p:cNvSpPr>
            <p:nvPr/>
          </p:nvSpPr>
          <p:spPr bwMode="auto">
            <a:xfrm>
              <a:off x="5230115" y="1630829"/>
              <a:ext cx="12239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眶上裂</a:t>
              </a:r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0"/>
          <p:cNvSpPr txBox="1">
            <a:spLocks noChangeArrowheads="1"/>
          </p:cNvSpPr>
          <p:nvPr/>
        </p:nvSpPr>
        <p:spPr bwMode="auto">
          <a:xfrm>
            <a:off x="631314" y="481427"/>
            <a:ext cx="201186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骨性鼻腔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38" name="Text Box 22"/>
          <p:cNvSpPr txBox="1">
            <a:spLocks noChangeArrowheads="1"/>
          </p:cNvSpPr>
          <p:nvPr/>
        </p:nvSpPr>
        <p:spPr bwMode="auto">
          <a:xfrm>
            <a:off x="676846" y="1377709"/>
            <a:ext cx="5446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骨性鼻中隔： 犁骨＋筛骨垂直板</a:t>
            </a:r>
          </a:p>
          <a:p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骨性鼻腔被骨性鼻中隔分为左右两半</a:t>
            </a:r>
          </a:p>
        </p:txBody>
      </p:sp>
      <p:pic>
        <p:nvPicPr>
          <p:cNvPr id="39939" name="Picture 21" descr="Snap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798" y="2298593"/>
            <a:ext cx="3021013" cy="44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6540251" y="1825663"/>
            <a:ext cx="2051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骨性鼻中隔</a:t>
            </a:r>
          </a:p>
        </p:txBody>
      </p:sp>
      <p:sp>
        <p:nvSpPr>
          <p:cNvPr id="39941" name="Line 24"/>
          <p:cNvSpPr>
            <a:spLocks noChangeShapeType="1"/>
          </p:cNvSpPr>
          <p:nvPr/>
        </p:nvSpPr>
        <p:spPr bwMode="auto">
          <a:xfrm flipH="1" flipV="1">
            <a:off x="7260332" y="2173553"/>
            <a:ext cx="34454" cy="2266925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942" name="Group 26"/>
          <p:cNvGrpSpPr/>
          <p:nvPr/>
        </p:nvGrpSpPr>
        <p:grpSpPr bwMode="auto">
          <a:xfrm>
            <a:off x="705866" y="2585645"/>
            <a:ext cx="5138738" cy="4170362"/>
            <a:chOff x="1122" y="890"/>
            <a:chExt cx="3237" cy="2627"/>
          </a:xfrm>
        </p:grpSpPr>
        <p:pic>
          <p:nvPicPr>
            <p:cNvPr id="39943" name="Picture 27" descr="Snap4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890"/>
              <a:ext cx="2721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 Box 28"/>
            <p:cNvSpPr txBox="1">
              <a:spLocks noChangeArrowheads="1"/>
            </p:cNvSpPr>
            <p:nvPr/>
          </p:nvSpPr>
          <p:spPr bwMode="auto">
            <a:xfrm>
              <a:off x="2514" y="3265"/>
              <a:ext cx="8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鼻中隔</a:t>
              </a:r>
            </a:p>
          </p:txBody>
        </p:sp>
        <p:sp>
          <p:nvSpPr>
            <p:cNvPr id="39945" name="Line 29"/>
            <p:cNvSpPr>
              <a:spLocks noChangeShapeType="1"/>
            </p:cNvSpPr>
            <p:nvPr/>
          </p:nvSpPr>
          <p:spPr bwMode="auto">
            <a:xfrm flipH="1" flipV="1">
              <a:off x="2880" y="1389"/>
              <a:ext cx="2" cy="499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6" name="Text Box 30"/>
            <p:cNvSpPr txBox="1">
              <a:spLocks noChangeArrowheads="1"/>
            </p:cNvSpPr>
            <p:nvPr/>
          </p:nvSpPr>
          <p:spPr bwMode="auto">
            <a:xfrm>
              <a:off x="2739" y="1166"/>
              <a:ext cx="1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筛骨垂直板</a:t>
              </a:r>
            </a:p>
          </p:txBody>
        </p:sp>
        <p:sp>
          <p:nvSpPr>
            <p:cNvPr id="39947" name="Line 31"/>
            <p:cNvSpPr>
              <a:spLocks noChangeShapeType="1"/>
            </p:cNvSpPr>
            <p:nvPr/>
          </p:nvSpPr>
          <p:spPr bwMode="auto">
            <a:xfrm>
              <a:off x="2880" y="2432"/>
              <a:ext cx="907" cy="227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8" name="Text Box 32"/>
            <p:cNvSpPr txBox="1">
              <a:spLocks noChangeArrowheads="1"/>
            </p:cNvSpPr>
            <p:nvPr/>
          </p:nvSpPr>
          <p:spPr bwMode="auto">
            <a:xfrm>
              <a:off x="3742" y="2568"/>
              <a:ext cx="6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犁骨</a:t>
              </a:r>
            </a:p>
          </p:txBody>
        </p:sp>
        <p:sp>
          <p:nvSpPr>
            <p:cNvPr id="39949" name="Line 33"/>
            <p:cNvSpPr>
              <a:spLocks noChangeShapeType="1"/>
            </p:cNvSpPr>
            <p:nvPr/>
          </p:nvSpPr>
          <p:spPr bwMode="auto">
            <a:xfrm flipH="1">
              <a:off x="1810" y="2205"/>
              <a:ext cx="344" cy="55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0" name="Text Box 34"/>
            <p:cNvSpPr txBox="1">
              <a:spLocks noChangeArrowheads="1"/>
            </p:cNvSpPr>
            <p:nvPr/>
          </p:nvSpPr>
          <p:spPr bwMode="auto">
            <a:xfrm>
              <a:off x="1122" y="2740"/>
              <a:ext cx="12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鼻中隔软骨</a:t>
              </a: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6"/>
          <p:cNvSpPr txBox="1">
            <a:spLocks noChangeArrowheads="1"/>
          </p:cNvSpPr>
          <p:nvPr/>
        </p:nvSpPr>
        <p:spPr bwMode="auto">
          <a:xfrm>
            <a:off x="214282" y="1214422"/>
            <a:ext cx="4143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Tx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顶：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筛骨筛板</a:t>
            </a: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Tx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底：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骨腭，前端有切牙管。</a:t>
            </a: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Tx/>
              <a:buChar char="★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外侧壁：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上、中、下鼻甲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上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、中、下鼻道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蝶筛隐窝      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蝶腭孔</a:t>
            </a: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鼻前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孔</a:t>
            </a:r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梨状孔</a:t>
            </a:r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>
              <a:lnSpc>
                <a:spcPct val="150000"/>
              </a:lnSpc>
              <a:buClr>
                <a:schemeClr val="accent3"/>
              </a:buClr>
              <a:buSzPct val="70000"/>
              <a:buFont typeface="微软雅黑" pitchFamily="34" charset="-122"/>
              <a:buChar char="★"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鼻后孔</a:t>
            </a:r>
          </a:p>
        </p:txBody>
      </p:sp>
      <p:pic>
        <p:nvPicPr>
          <p:cNvPr id="40962" name="Picture 57" descr="Snap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97"/>
          <a:stretch>
            <a:fillRect/>
          </a:stretch>
        </p:blipFill>
        <p:spPr bwMode="auto">
          <a:xfrm>
            <a:off x="5359400" y="1684338"/>
            <a:ext cx="3784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9"/>
          <p:cNvSpPr txBox="1">
            <a:spLocks noChangeArrowheads="1"/>
          </p:cNvSpPr>
          <p:nvPr/>
        </p:nvSpPr>
        <p:spPr bwMode="auto">
          <a:xfrm>
            <a:off x="4484815" y="3078738"/>
            <a:ext cx="1444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中鼻甲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4" name="Text Box 60"/>
          <p:cNvSpPr txBox="1">
            <a:spLocks noChangeArrowheads="1"/>
          </p:cNvSpPr>
          <p:nvPr/>
        </p:nvSpPr>
        <p:spPr bwMode="auto">
          <a:xfrm>
            <a:off x="4532421" y="3954433"/>
            <a:ext cx="1443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下鼻甲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5" name="Text Box 66"/>
          <p:cNvSpPr txBox="1">
            <a:spLocks noChangeArrowheads="1"/>
          </p:cNvSpPr>
          <p:nvPr/>
        </p:nvSpPr>
        <p:spPr bwMode="auto">
          <a:xfrm>
            <a:off x="4524885" y="2499925"/>
            <a:ext cx="1350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上鼻道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Text Box 67"/>
          <p:cNvSpPr txBox="1">
            <a:spLocks noChangeArrowheads="1"/>
          </p:cNvSpPr>
          <p:nvPr/>
        </p:nvSpPr>
        <p:spPr bwMode="auto">
          <a:xfrm>
            <a:off x="4438650" y="3533685"/>
            <a:ext cx="1570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中鼻道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Text Box 68"/>
          <p:cNvSpPr txBox="1">
            <a:spLocks noChangeArrowheads="1"/>
          </p:cNvSpPr>
          <p:nvPr/>
        </p:nvSpPr>
        <p:spPr bwMode="auto">
          <a:xfrm>
            <a:off x="4491292" y="4343460"/>
            <a:ext cx="1670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下鼻道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68" name="Group 71"/>
          <p:cNvGrpSpPr/>
          <p:nvPr/>
        </p:nvGrpSpPr>
        <p:grpSpPr bwMode="auto">
          <a:xfrm>
            <a:off x="4806951" y="1924051"/>
            <a:ext cx="2803525" cy="2579688"/>
            <a:chOff x="3028" y="1212"/>
            <a:chExt cx="1766" cy="1625"/>
          </a:xfrm>
        </p:grpSpPr>
        <p:sp>
          <p:nvSpPr>
            <p:cNvPr id="40969" name="Text Box 58"/>
            <p:cNvSpPr txBox="1">
              <a:spLocks noChangeArrowheads="1"/>
            </p:cNvSpPr>
            <p:nvPr/>
          </p:nvSpPr>
          <p:spPr bwMode="auto">
            <a:xfrm>
              <a:off x="3028" y="1212"/>
              <a:ext cx="9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上鼻甲</a:t>
              </a:r>
              <a:endPara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0" name="Line 62"/>
            <p:cNvSpPr>
              <a:spLocks noChangeShapeType="1"/>
            </p:cNvSpPr>
            <p:nvPr/>
          </p:nvSpPr>
          <p:spPr bwMode="auto">
            <a:xfrm flipH="1" flipV="1">
              <a:off x="3546" y="1397"/>
              <a:ext cx="1248" cy="368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1" name="Line 63"/>
            <p:cNvSpPr>
              <a:spLocks noChangeShapeType="1"/>
            </p:cNvSpPr>
            <p:nvPr/>
          </p:nvSpPr>
          <p:spPr bwMode="auto">
            <a:xfrm flipH="1" flipV="1">
              <a:off x="3378" y="2061"/>
              <a:ext cx="1184" cy="48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2" name="Line 64"/>
            <p:cNvSpPr>
              <a:spLocks noChangeShapeType="1"/>
            </p:cNvSpPr>
            <p:nvPr/>
          </p:nvSpPr>
          <p:spPr bwMode="auto">
            <a:xfrm flipH="1">
              <a:off x="3394" y="2437"/>
              <a:ext cx="1040" cy="19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3" name="Line 65"/>
            <p:cNvSpPr>
              <a:spLocks noChangeShapeType="1"/>
            </p:cNvSpPr>
            <p:nvPr/>
          </p:nvSpPr>
          <p:spPr bwMode="auto">
            <a:xfrm flipH="1" flipV="1">
              <a:off x="3410" y="1725"/>
              <a:ext cx="1320" cy="23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4" name="Line 69"/>
            <p:cNvSpPr>
              <a:spLocks noChangeShapeType="1"/>
            </p:cNvSpPr>
            <p:nvPr/>
          </p:nvSpPr>
          <p:spPr bwMode="auto">
            <a:xfrm flipH="1">
              <a:off x="3346" y="2197"/>
              <a:ext cx="1104" cy="14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5" name="Line 70"/>
            <p:cNvSpPr>
              <a:spLocks noChangeShapeType="1"/>
            </p:cNvSpPr>
            <p:nvPr/>
          </p:nvSpPr>
          <p:spPr bwMode="auto">
            <a:xfrm flipH="1">
              <a:off x="3410" y="2565"/>
              <a:ext cx="992" cy="2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miter lim="800000"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976" name="Line 72"/>
          <p:cNvSpPr>
            <a:spLocks noChangeShapeType="1"/>
          </p:cNvSpPr>
          <p:nvPr/>
        </p:nvSpPr>
        <p:spPr bwMode="auto">
          <a:xfrm flipH="1" flipV="1">
            <a:off x="7902575" y="2039938"/>
            <a:ext cx="139700" cy="6985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7" name="Text Box 73"/>
          <p:cNvSpPr txBox="1">
            <a:spLocks noChangeArrowheads="1"/>
          </p:cNvSpPr>
          <p:nvPr/>
        </p:nvSpPr>
        <p:spPr bwMode="auto">
          <a:xfrm>
            <a:off x="7219276" y="1686659"/>
            <a:ext cx="1668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蝶筛隐窝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8" name="Line 74"/>
          <p:cNvSpPr>
            <a:spLocks noChangeShapeType="1"/>
          </p:cNvSpPr>
          <p:nvPr/>
        </p:nvSpPr>
        <p:spPr bwMode="auto">
          <a:xfrm>
            <a:off x="8131175" y="3322638"/>
            <a:ext cx="63500" cy="13335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9" name="Text Box 75"/>
          <p:cNvSpPr txBox="1">
            <a:spLocks noChangeArrowheads="1"/>
          </p:cNvSpPr>
          <p:nvPr/>
        </p:nvSpPr>
        <p:spPr bwMode="auto">
          <a:xfrm>
            <a:off x="7705725" y="4567238"/>
            <a:ext cx="127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蝶腭孔</a:t>
            </a:r>
          </a:p>
        </p:txBody>
      </p:sp>
      <p:sp>
        <p:nvSpPr>
          <p:cNvPr id="40980" name="Line 76"/>
          <p:cNvSpPr>
            <a:spLocks noChangeShapeType="1"/>
          </p:cNvSpPr>
          <p:nvPr/>
        </p:nvSpPr>
        <p:spPr bwMode="auto">
          <a:xfrm>
            <a:off x="6226175" y="4516438"/>
            <a:ext cx="50800" cy="58420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81" name="Text Box 77"/>
          <p:cNvSpPr txBox="1">
            <a:spLocks noChangeArrowheads="1"/>
          </p:cNvSpPr>
          <p:nvPr/>
        </p:nvSpPr>
        <p:spPr bwMode="auto">
          <a:xfrm>
            <a:off x="5856288" y="5008563"/>
            <a:ext cx="1430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切牙管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11" descr="Snap1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008188"/>
            <a:ext cx="381635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Line 12"/>
          <p:cNvSpPr>
            <a:spLocks noChangeShapeType="1"/>
          </p:cNvSpPr>
          <p:nvPr/>
        </p:nvSpPr>
        <p:spPr bwMode="auto">
          <a:xfrm flipH="1" flipV="1">
            <a:off x="4926013" y="1865313"/>
            <a:ext cx="1587" cy="12239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4" name="Text Box 13"/>
          <p:cNvSpPr txBox="1">
            <a:spLocks noChangeArrowheads="1"/>
          </p:cNvSpPr>
          <p:nvPr/>
        </p:nvSpPr>
        <p:spPr bwMode="auto">
          <a:xfrm>
            <a:off x="4274187" y="1513908"/>
            <a:ext cx="162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额窦开口</a:t>
            </a:r>
          </a:p>
        </p:txBody>
      </p:sp>
      <p:sp>
        <p:nvSpPr>
          <p:cNvPr id="41995" name="Line 14"/>
          <p:cNvSpPr>
            <a:spLocks noChangeShapeType="1"/>
          </p:cNvSpPr>
          <p:nvPr/>
        </p:nvSpPr>
        <p:spPr bwMode="auto">
          <a:xfrm>
            <a:off x="6365875" y="3521075"/>
            <a:ext cx="1150938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7445375" y="3305175"/>
            <a:ext cx="1546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蝶窦开口</a:t>
            </a:r>
          </a:p>
        </p:txBody>
      </p:sp>
      <p:sp>
        <p:nvSpPr>
          <p:cNvPr id="41997" name="Line 16"/>
          <p:cNvSpPr>
            <a:spLocks noChangeShapeType="1"/>
          </p:cNvSpPr>
          <p:nvPr/>
        </p:nvSpPr>
        <p:spPr bwMode="auto">
          <a:xfrm>
            <a:off x="5934075" y="4024313"/>
            <a:ext cx="1295400" cy="576262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7085013" y="4384675"/>
            <a:ext cx="2058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上颌窦开口</a:t>
            </a:r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3643306" y="648198"/>
            <a:ext cx="178595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鼻旁窦 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2274" y="1523382"/>
            <a:ext cx="3468606" cy="2708434"/>
            <a:chOff x="420687" y="1393127"/>
            <a:chExt cx="3468606" cy="2708434"/>
          </a:xfrm>
        </p:grpSpPr>
        <p:sp>
          <p:nvSpPr>
            <p:cNvPr id="41986" name="Text Box 2"/>
            <p:cNvSpPr txBox="1">
              <a:spLocks noChangeArrowheads="1"/>
            </p:cNvSpPr>
            <p:nvPr/>
          </p:nvSpPr>
          <p:spPr bwMode="auto">
            <a:xfrm>
              <a:off x="420687" y="1393127"/>
              <a:ext cx="1945960" cy="27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华文中宋" panose="02010600040101010101" pitchFamily="2" charset="-122"/>
                <a:buNone/>
              </a:pPr>
              <a:r>
                <a:rPr lang="en-US" altLang="zh-CN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0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额窦</a:t>
              </a:r>
            </a:p>
            <a:p>
              <a:pPr>
                <a:spcBef>
                  <a:spcPct val="50000"/>
                </a:spcBef>
                <a:buFont typeface="华文中宋" panose="02010600040101010101" pitchFamily="2" charset="-122"/>
                <a:buNone/>
              </a:pPr>
              <a:r>
                <a:rPr lang="zh-CN" altLang="en-US" sz="20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上颌窦</a:t>
              </a:r>
            </a:p>
            <a:p>
              <a:pPr>
                <a:spcBef>
                  <a:spcPct val="50000"/>
                </a:spcBef>
                <a:buFont typeface="华文中宋" panose="02010600040101010101" pitchFamily="2" charset="-122"/>
                <a:buChar char="Ø"/>
              </a:pPr>
              <a:endPara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Font typeface="华文中宋" panose="02010600040101010101" pitchFamily="2" charset="-122"/>
                <a:buNone/>
              </a:pPr>
              <a:r>
                <a:rPr lang="zh-CN" altLang="en-US" sz="20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筛窦</a:t>
              </a:r>
            </a:p>
            <a:p>
              <a:pPr>
                <a:spcBef>
                  <a:spcPct val="50000"/>
                </a:spcBef>
                <a:buFont typeface="华文中宋" panose="02010600040101010101" pitchFamily="2" charset="-122"/>
                <a:buChar char="Ø"/>
              </a:pPr>
              <a:endPara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Font typeface="华文中宋" panose="02010600040101010101" pitchFamily="2" charset="-122"/>
                <a:buNone/>
              </a:pPr>
              <a:r>
                <a:rPr lang="zh-CN" altLang="en-US" sz="20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蝶窦</a:t>
              </a:r>
            </a:p>
          </p:txBody>
        </p:sp>
        <p:sp>
          <p:nvSpPr>
            <p:cNvPr id="41985" name="Text Box 4"/>
            <p:cNvSpPr txBox="1">
              <a:spLocks noChangeArrowheads="1"/>
            </p:cNvSpPr>
            <p:nvPr/>
          </p:nvSpPr>
          <p:spPr bwMode="auto">
            <a:xfrm>
              <a:off x="1257300" y="2292260"/>
              <a:ext cx="8636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前群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中群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后群</a:t>
              </a:r>
            </a:p>
          </p:txBody>
        </p:sp>
        <p:sp>
          <p:nvSpPr>
            <p:cNvPr id="41987" name="AutoShape 3"/>
            <p:cNvSpPr/>
            <p:nvPr/>
          </p:nvSpPr>
          <p:spPr bwMode="auto">
            <a:xfrm>
              <a:off x="1184672" y="2456200"/>
              <a:ext cx="145255" cy="1034683"/>
            </a:xfrm>
            <a:prstGeom prst="leftBrace">
              <a:avLst>
                <a:gd name="adj1" fmla="val 62003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88" name="AutoShape 5"/>
            <p:cNvSpPr/>
            <p:nvPr/>
          </p:nvSpPr>
          <p:spPr bwMode="auto">
            <a:xfrm flipH="1">
              <a:off x="1916112" y="1628805"/>
              <a:ext cx="88899" cy="1355069"/>
            </a:xfrm>
            <a:prstGeom prst="leftBrace">
              <a:avLst>
                <a:gd name="adj1" fmla="val 103356"/>
                <a:gd name="adj2" fmla="val 53088"/>
              </a:avLst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89" name="Rectangle 6"/>
            <p:cNvSpPr>
              <a:spLocks noChangeArrowheads="1"/>
            </p:cNvSpPr>
            <p:nvPr/>
          </p:nvSpPr>
          <p:spPr bwMode="auto">
            <a:xfrm>
              <a:off x="1997518" y="2108360"/>
              <a:ext cx="1891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开口于中鼻道</a:t>
              </a:r>
            </a:p>
          </p:txBody>
        </p:sp>
        <p:sp>
          <p:nvSpPr>
            <p:cNvPr id="41990" name="Rectangle 8"/>
            <p:cNvSpPr>
              <a:spLocks noChangeArrowheads="1"/>
            </p:cNvSpPr>
            <p:nvPr/>
          </p:nvSpPr>
          <p:spPr bwMode="auto">
            <a:xfrm>
              <a:off x="1787526" y="3211889"/>
              <a:ext cx="210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</a:t>
              </a: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开口于上鼻道</a:t>
              </a:r>
            </a:p>
          </p:txBody>
        </p:sp>
        <p:sp>
          <p:nvSpPr>
            <p:cNvPr id="41991" name="Rectangle 9"/>
            <p:cNvSpPr>
              <a:spLocks noChangeArrowheads="1"/>
            </p:cNvSpPr>
            <p:nvPr/>
          </p:nvSpPr>
          <p:spPr bwMode="auto">
            <a:xfrm>
              <a:off x="1133697" y="3682952"/>
              <a:ext cx="2489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</a:t>
              </a:r>
              <a:r>
                <a:rPr lang="zh-CN" altLang="en-US" sz="20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开口于蝶筛隐窝</a:t>
              </a:r>
            </a:p>
          </p:txBody>
        </p:sp>
        <p:sp>
          <p:nvSpPr>
            <p:cNvPr id="42000" name="Line 20"/>
            <p:cNvSpPr>
              <a:spLocks noChangeShapeType="1"/>
            </p:cNvSpPr>
            <p:nvPr/>
          </p:nvSpPr>
          <p:spPr bwMode="auto">
            <a:xfrm>
              <a:off x="1329926" y="1623882"/>
              <a:ext cx="5861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01" name="Line 21"/>
            <p:cNvSpPr>
              <a:spLocks noChangeShapeType="1"/>
            </p:cNvSpPr>
            <p:nvPr/>
          </p:nvSpPr>
          <p:spPr bwMode="auto">
            <a:xfrm flipV="1">
              <a:off x="1329926" y="2057576"/>
              <a:ext cx="6338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Snap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222375"/>
            <a:ext cx="59055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347864" y="722874"/>
            <a:ext cx="324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颅冠状断示鼻旁窦</a:t>
            </a:r>
          </a:p>
        </p:txBody>
      </p:sp>
      <p:cxnSp>
        <p:nvCxnSpPr>
          <p:cNvPr id="43011" name="AutoShape 4"/>
          <p:cNvCxnSpPr>
            <a:cxnSpLocks noChangeShapeType="1"/>
          </p:cNvCxnSpPr>
          <p:nvPr/>
        </p:nvCxnSpPr>
        <p:spPr bwMode="auto">
          <a:xfrm>
            <a:off x="7473950" y="3513138"/>
            <a:ext cx="1588" cy="1587"/>
          </a:xfrm>
          <a:prstGeom prst="curvedConnector3">
            <a:avLst>
              <a:gd name="adj1" fmla="val 144000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</p:cxnSp>
      <p:sp>
        <p:nvSpPr>
          <p:cNvPr id="43012" name="Freeform 5"/>
          <p:cNvSpPr>
            <a:spLocks noChangeArrowheads="1"/>
          </p:cNvSpPr>
          <p:nvPr/>
        </p:nvSpPr>
        <p:spPr bwMode="auto">
          <a:xfrm>
            <a:off x="4808538" y="3741738"/>
            <a:ext cx="804862" cy="527050"/>
          </a:xfrm>
          <a:custGeom>
            <a:avLst/>
            <a:gdLst>
              <a:gd name="T0" fmla="*/ 507 w 507"/>
              <a:gd name="T1" fmla="*/ 287 h 332"/>
              <a:gd name="T2" fmla="*/ 371 w 507"/>
              <a:gd name="T3" fmla="*/ 151 h 332"/>
              <a:gd name="T4" fmla="*/ 190 w 507"/>
              <a:gd name="T5" fmla="*/ 15 h 332"/>
              <a:gd name="T6" fmla="*/ 54 w 507"/>
              <a:gd name="T7" fmla="*/ 60 h 332"/>
              <a:gd name="T8" fmla="*/ 8 w 507"/>
              <a:gd name="T9" fmla="*/ 242 h 332"/>
              <a:gd name="T10" fmla="*/ 8 w 507"/>
              <a:gd name="T11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7" h="332">
                <a:moveTo>
                  <a:pt x="507" y="287"/>
                </a:moveTo>
                <a:cubicBezTo>
                  <a:pt x="465" y="241"/>
                  <a:pt x="424" y="196"/>
                  <a:pt x="371" y="151"/>
                </a:cubicBezTo>
                <a:cubicBezTo>
                  <a:pt x="318" y="106"/>
                  <a:pt x="243" y="30"/>
                  <a:pt x="190" y="15"/>
                </a:cubicBezTo>
                <a:cubicBezTo>
                  <a:pt x="137" y="0"/>
                  <a:pt x="84" y="22"/>
                  <a:pt x="54" y="60"/>
                </a:cubicBezTo>
                <a:cubicBezTo>
                  <a:pt x="24" y="98"/>
                  <a:pt x="16" y="197"/>
                  <a:pt x="8" y="242"/>
                </a:cubicBezTo>
                <a:cubicBezTo>
                  <a:pt x="0" y="287"/>
                  <a:pt x="8" y="317"/>
                  <a:pt x="8" y="332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161088" y="4873625"/>
            <a:ext cx="2374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上颌窦及其开口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5600700" y="4173538"/>
            <a:ext cx="720725" cy="865187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flipH="1" flipV="1">
            <a:off x="1208088" y="3022600"/>
            <a:ext cx="2955925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0075" y="2822545"/>
            <a:ext cx="1069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筛窦</a:t>
            </a:r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H="1" flipV="1">
            <a:off x="1208088" y="2301875"/>
            <a:ext cx="2811462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615179" y="2071565"/>
            <a:ext cx="1055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额窦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5791200" y="2924946"/>
            <a:ext cx="3200400" cy="681854"/>
          </a:xfrm>
          <a:prstGeom prst="wedgeRoundRectCallout">
            <a:avLst>
              <a:gd name="adj1" fmla="val -70173"/>
              <a:gd name="adj2" fmla="val 9521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上颌窦窦口高于窦底，故窦内积液时直立体位不易引流。</a:t>
            </a:r>
          </a:p>
          <a:p>
            <a:pPr algn="ctr"/>
            <a:endParaRPr lang="en-US" altLang="zh-CN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nap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44900"/>
            <a:ext cx="38163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506157" y="1341436"/>
            <a:ext cx="41735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面颅小、脑颅大。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鼻旁窦尚未发育。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各颅骨间未完全愈合形成囱：　</a:t>
            </a: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前囟　后囟　蝶囟　乳突囟</a:t>
            </a:r>
          </a:p>
        </p:txBody>
      </p:sp>
      <p:pic>
        <p:nvPicPr>
          <p:cNvPr id="44035" name="Picture 4" descr="Snap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192213"/>
            <a:ext cx="3322638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7918450" y="2200275"/>
            <a:ext cx="115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前囟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991475" y="4289425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后囟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467520" y="5316508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蝶囟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5148263" y="5445125"/>
            <a:ext cx="1655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乳突囟</a:t>
            </a:r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6334125" y="2416175"/>
            <a:ext cx="1657350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6334125" y="4505325"/>
            <a:ext cx="1728788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H="1" flipV="1">
            <a:off x="1116013" y="5516563"/>
            <a:ext cx="1443037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211371" y="621655"/>
            <a:ext cx="544074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（四）新生儿颅的特征及生后的变化 </a:t>
            </a:r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4067175" y="5661025"/>
            <a:ext cx="1152525" cy="0"/>
          </a:xfrm>
          <a:prstGeom prst="line">
            <a:avLst/>
          </a:prstGeom>
          <a:noFill/>
          <a:ln w="22225">
            <a:solidFill>
              <a:srgbClr val="FF33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 wrap="square" numCol="1" compatLnSpc="1"/>
          <a:lstStyle/>
          <a:p>
            <a:pPr eaLnBrk="1" hangingPunct="1"/>
            <a:r>
              <a:rPr lang="en-US" altLang="zh-CN" sz="3600" cap="none" dirty="0">
                <a:latin typeface="Aharoni" panose="02010803020104030203" pitchFamily="2" charset="-79"/>
                <a:ea typeface="华文行楷" panose="02010800040101010101" pitchFamily="2" charset="-122"/>
                <a:cs typeface="Aharoni" panose="02010803020104030203" pitchFamily="2" charset="-79"/>
              </a:rPr>
              <a:t>THAT’S OVER, THANK YOU!</a:t>
            </a:r>
            <a:endParaRPr lang="zh-CN" altLang="en-US" cap="none" dirty="0">
              <a:latin typeface="Aharoni" panose="02010803020104030203" pitchFamily="2" charset="-79"/>
              <a:ea typeface="华文行楷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charset="0"/>
                <a:ea typeface="华文中宋" panose="020106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D08BD8-5C36-4757-AE98-B87B6AE41AD1}" type="slidenum">
              <a:rPr lang="en-US" altLang="zh-CN" sz="1200" smtClean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CN" sz="1200">
              <a:solidFill>
                <a:schemeClr val="tx1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Snap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48609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11187" y="544840"/>
            <a:ext cx="1728565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．额骨  </a:t>
            </a:r>
          </a:p>
        </p:txBody>
      </p:sp>
      <p:pic>
        <p:nvPicPr>
          <p:cNvPr id="7171" name="Picture 4" descr="Snap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7925"/>
            <a:ext cx="417512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5"/>
          <p:cNvSpPr>
            <a:spLocks noChangeShapeType="1"/>
          </p:cNvSpPr>
          <p:nvPr/>
        </p:nvSpPr>
        <p:spPr bwMode="auto">
          <a:xfrm flipH="1" flipV="1">
            <a:off x="2843213" y="1557338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H="1" flipV="1">
            <a:off x="2555875" y="3789363"/>
            <a:ext cx="0" cy="792162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 flipV="1">
            <a:off x="5364163" y="3429000"/>
            <a:ext cx="7937" cy="15843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211638" y="1327120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额鳞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124075" y="4494183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鼻部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003800" y="3055938"/>
            <a:ext cx="1081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眶部</a:t>
            </a: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H="1" flipV="1">
            <a:off x="6443663" y="4292600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8172450" y="4075083"/>
            <a:ext cx="971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鼻部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1476375" y="5084763"/>
            <a:ext cx="2376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额骨前面观</a:t>
            </a:r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5580063" y="5949950"/>
            <a:ext cx="281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额骨下面观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5364163" y="765175"/>
            <a:ext cx="316865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分三部：</a:t>
            </a:r>
          </a:p>
          <a:p>
            <a:pPr>
              <a:lnSpc>
                <a:spcPct val="14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额鳞  眶部  鼻部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Snap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09775"/>
            <a:ext cx="3200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3" descr="Snap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370138"/>
            <a:ext cx="3781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69777" y="622642"/>
            <a:ext cx="1797968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．筛骨  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H="1" flipV="1">
            <a:off x="2087563" y="4025900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 flipV="1">
            <a:off x="5400675" y="5178425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H="1" flipV="1">
            <a:off x="4959350" y="3262313"/>
            <a:ext cx="1673225" cy="47625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455988" y="3808383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筛板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4551363" y="4925828"/>
            <a:ext cx="1266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垂直板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856037" y="2970149"/>
            <a:ext cx="153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筛骨迷路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152525" y="5610225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筛骨上面观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5891213" y="5534025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筛骨侧面观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240088" y="616130"/>
            <a:ext cx="5459412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分三部：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筛板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垂直板</a:t>
            </a:r>
          </a:p>
          <a:p>
            <a:pPr>
              <a:lnSpc>
                <a:spcPct val="130000"/>
              </a:lnSpc>
              <a:buClr>
                <a:schemeClr val="hlink"/>
              </a:buClr>
              <a:buFont typeface="幼圆" panose="02010509060101010101" pitchFamily="49" charset="-122"/>
              <a:buNone/>
            </a:pP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筛骨迷路：内有空腔，即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筛窦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Sn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9606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3" descr="Snap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11" r="44496"/>
          <a:stretch>
            <a:fillRect/>
          </a:stretch>
        </p:blipFill>
        <p:spPr bwMode="auto">
          <a:xfrm>
            <a:off x="5508625" y="1341438"/>
            <a:ext cx="2897188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Snap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241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Snap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365625"/>
            <a:ext cx="3806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11638" y="3573463"/>
            <a:ext cx="93662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241675" y="455613"/>
            <a:ext cx="290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筛骨的位置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6516688" y="634484"/>
            <a:ext cx="1266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垂直板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525838" y="4545013"/>
            <a:ext cx="1223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上鼻甲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538538" y="4929188"/>
            <a:ext cx="1338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中鼻甲</a:t>
            </a:r>
          </a:p>
        </p:txBody>
      </p:sp>
      <p:sp>
        <p:nvSpPr>
          <p:cNvPr id="9226" name="Freeform 11"/>
          <p:cNvSpPr>
            <a:spLocks noChangeArrowheads="1"/>
          </p:cNvSpPr>
          <p:nvPr/>
        </p:nvSpPr>
        <p:spPr bwMode="auto">
          <a:xfrm>
            <a:off x="1822450" y="2251075"/>
            <a:ext cx="595313" cy="706438"/>
          </a:xfrm>
          <a:custGeom>
            <a:avLst/>
            <a:gdLst>
              <a:gd name="T0" fmla="*/ 83 w 375"/>
              <a:gd name="T1" fmla="*/ 26 h 445"/>
              <a:gd name="T2" fmla="*/ 67 w 375"/>
              <a:gd name="T3" fmla="*/ 81 h 445"/>
              <a:gd name="T4" fmla="*/ 43 w 375"/>
              <a:gd name="T5" fmla="*/ 152 h 445"/>
              <a:gd name="T6" fmla="*/ 4 w 375"/>
              <a:gd name="T7" fmla="*/ 223 h 445"/>
              <a:gd name="T8" fmla="*/ 67 w 375"/>
              <a:gd name="T9" fmla="*/ 278 h 445"/>
              <a:gd name="T10" fmla="*/ 178 w 375"/>
              <a:gd name="T11" fmla="*/ 357 h 445"/>
              <a:gd name="T12" fmla="*/ 312 w 375"/>
              <a:gd name="T13" fmla="*/ 444 h 445"/>
              <a:gd name="T14" fmla="*/ 335 w 375"/>
              <a:gd name="T15" fmla="*/ 349 h 445"/>
              <a:gd name="T16" fmla="*/ 343 w 375"/>
              <a:gd name="T17" fmla="*/ 215 h 445"/>
              <a:gd name="T18" fmla="*/ 367 w 375"/>
              <a:gd name="T19" fmla="*/ 81 h 445"/>
              <a:gd name="T20" fmla="*/ 359 w 375"/>
              <a:gd name="T21" fmla="*/ 10 h 445"/>
              <a:gd name="T22" fmla="*/ 272 w 375"/>
              <a:gd name="T23" fmla="*/ 18 h 445"/>
              <a:gd name="T24" fmla="*/ 193 w 375"/>
              <a:gd name="T25" fmla="*/ 10 h 445"/>
              <a:gd name="T26" fmla="*/ 83 w 375"/>
              <a:gd name="T27" fmla="*/ 2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5" h="445">
                <a:moveTo>
                  <a:pt x="83" y="26"/>
                </a:moveTo>
                <a:cubicBezTo>
                  <a:pt x="62" y="38"/>
                  <a:pt x="74" y="60"/>
                  <a:pt x="67" y="81"/>
                </a:cubicBezTo>
                <a:cubicBezTo>
                  <a:pt x="60" y="102"/>
                  <a:pt x="53" y="128"/>
                  <a:pt x="43" y="152"/>
                </a:cubicBezTo>
                <a:cubicBezTo>
                  <a:pt x="33" y="176"/>
                  <a:pt x="0" y="202"/>
                  <a:pt x="4" y="223"/>
                </a:cubicBezTo>
                <a:cubicBezTo>
                  <a:pt x="8" y="244"/>
                  <a:pt x="38" y="256"/>
                  <a:pt x="67" y="278"/>
                </a:cubicBezTo>
                <a:cubicBezTo>
                  <a:pt x="96" y="300"/>
                  <a:pt x="137" y="329"/>
                  <a:pt x="178" y="357"/>
                </a:cubicBezTo>
                <a:cubicBezTo>
                  <a:pt x="219" y="385"/>
                  <a:pt x="286" y="445"/>
                  <a:pt x="312" y="444"/>
                </a:cubicBezTo>
                <a:cubicBezTo>
                  <a:pt x="338" y="443"/>
                  <a:pt x="330" y="387"/>
                  <a:pt x="335" y="349"/>
                </a:cubicBezTo>
                <a:cubicBezTo>
                  <a:pt x="340" y="311"/>
                  <a:pt x="338" y="260"/>
                  <a:pt x="343" y="215"/>
                </a:cubicBezTo>
                <a:cubicBezTo>
                  <a:pt x="348" y="170"/>
                  <a:pt x="364" y="115"/>
                  <a:pt x="367" y="81"/>
                </a:cubicBezTo>
                <a:cubicBezTo>
                  <a:pt x="370" y="47"/>
                  <a:pt x="375" y="20"/>
                  <a:pt x="359" y="10"/>
                </a:cubicBezTo>
                <a:cubicBezTo>
                  <a:pt x="343" y="0"/>
                  <a:pt x="300" y="18"/>
                  <a:pt x="272" y="18"/>
                </a:cubicBezTo>
                <a:cubicBezTo>
                  <a:pt x="244" y="18"/>
                  <a:pt x="218" y="10"/>
                  <a:pt x="193" y="10"/>
                </a:cubicBezTo>
                <a:cubicBezTo>
                  <a:pt x="168" y="10"/>
                  <a:pt x="104" y="14"/>
                  <a:pt x="83" y="26"/>
                </a:cubicBezTo>
                <a:close/>
              </a:path>
            </a:pathLst>
          </a:custGeom>
          <a:solidFill>
            <a:srgbClr val="00FF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2195513" y="2636838"/>
            <a:ext cx="2016125" cy="9366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stealth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8" name="Freeform 13"/>
          <p:cNvSpPr>
            <a:spLocks noChangeArrowheads="1"/>
          </p:cNvSpPr>
          <p:nvPr/>
        </p:nvSpPr>
        <p:spPr bwMode="auto">
          <a:xfrm>
            <a:off x="5884863" y="1470025"/>
            <a:ext cx="1477962" cy="1436688"/>
          </a:xfrm>
          <a:custGeom>
            <a:avLst/>
            <a:gdLst>
              <a:gd name="T0" fmla="*/ 333 w 931"/>
              <a:gd name="T1" fmla="*/ 5 h 905"/>
              <a:gd name="T2" fmla="*/ 293 w 931"/>
              <a:gd name="T3" fmla="*/ 60 h 905"/>
              <a:gd name="T4" fmla="*/ 254 w 931"/>
              <a:gd name="T5" fmla="*/ 131 h 905"/>
              <a:gd name="T6" fmla="*/ 246 w 931"/>
              <a:gd name="T7" fmla="*/ 258 h 905"/>
              <a:gd name="T8" fmla="*/ 144 w 931"/>
              <a:gd name="T9" fmla="*/ 297 h 905"/>
              <a:gd name="T10" fmla="*/ 9 w 931"/>
              <a:gd name="T11" fmla="*/ 368 h 905"/>
              <a:gd name="T12" fmla="*/ 88 w 931"/>
              <a:gd name="T13" fmla="*/ 455 h 905"/>
              <a:gd name="T14" fmla="*/ 159 w 931"/>
              <a:gd name="T15" fmla="*/ 636 h 905"/>
              <a:gd name="T16" fmla="*/ 238 w 931"/>
              <a:gd name="T17" fmla="*/ 794 h 905"/>
              <a:gd name="T18" fmla="*/ 309 w 931"/>
              <a:gd name="T19" fmla="*/ 905 h 905"/>
              <a:gd name="T20" fmla="*/ 428 w 931"/>
              <a:gd name="T21" fmla="*/ 794 h 905"/>
              <a:gd name="T22" fmla="*/ 617 w 931"/>
              <a:gd name="T23" fmla="*/ 707 h 905"/>
              <a:gd name="T24" fmla="*/ 791 w 931"/>
              <a:gd name="T25" fmla="*/ 652 h 905"/>
              <a:gd name="T26" fmla="*/ 909 w 931"/>
              <a:gd name="T27" fmla="*/ 573 h 905"/>
              <a:gd name="T28" fmla="*/ 925 w 931"/>
              <a:gd name="T29" fmla="*/ 518 h 905"/>
              <a:gd name="T30" fmla="*/ 893 w 931"/>
              <a:gd name="T31" fmla="*/ 392 h 905"/>
              <a:gd name="T32" fmla="*/ 893 w 931"/>
              <a:gd name="T33" fmla="*/ 273 h 905"/>
              <a:gd name="T34" fmla="*/ 846 w 931"/>
              <a:gd name="T35" fmla="*/ 187 h 905"/>
              <a:gd name="T36" fmla="*/ 743 w 931"/>
              <a:gd name="T37" fmla="*/ 202 h 905"/>
              <a:gd name="T38" fmla="*/ 609 w 931"/>
              <a:gd name="T39" fmla="*/ 226 h 905"/>
              <a:gd name="T40" fmla="*/ 491 w 931"/>
              <a:gd name="T41" fmla="*/ 194 h 905"/>
              <a:gd name="T42" fmla="*/ 435 w 931"/>
              <a:gd name="T43" fmla="*/ 92 h 905"/>
              <a:gd name="T44" fmla="*/ 333 w 931"/>
              <a:gd name="T45" fmla="*/ 5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1" h="905">
                <a:moveTo>
                  <a:pt x="333" y="5"/>
                </a:moveTo>
                <a:cubicBezTo>
                  <a:pt x="309" y="0"/>
                  <a:pt x="306" y="39"/>
                  <a:pt x="293" y="60"/>
                </a:cubicBezTo>
                <a:cubicBezTo>
                  <a:pt x="280" y="81"/>
                  <a:pt x="262" y="98"/>
                  <a:pt x="254" y="131"/>
                </a:cubicBezTo>
                <a:cubicBezTo>
                  <a:pt x="246" y="164"/>
                  <a:pt x="264" y="230"/>
                  <a:pt x="246" y="258"/>
                </a:cubicBezTo>
                <a:cubicBezTo>
                  <a:pt x="228" y="286"/>
                  <a:pt x="183" y="279"/>
                  <a:pt x="144" y="297"/>
                </a:cubicBezTo>
                <a:cubicBezTo>
                  <a:pt x="105" y="315"/>
                  <a:pt x="18" y="342"/>
                  <a:pt x="9" y="368"/>
                </a:cubicBezTo>
                <a:cubicBezTo>
                  <a:pt x="0" y="394"/>
                  <a:pt x="63" y="410"/>
                  <a:pt x="88" y="455"/>
                </a:cubicBezTo>
                <a:cubicBezTo>
                  <a:pt x="113" y="500"/>
                  <a:pt x="134" y="580"/>
                  <a:pt x="159" y="636"/>
                </a:cubicBezTo>
                <a:cubicBezTo>
                  <a:pt x="184" y="692"/>
                  <a:pt x="213" y="749"/>
                  <a:pt x="238" y="794"/>
                </a:cubicBezTo>
                <a:cubicBezTo>
                  <a:pt x="263" y="839"/>
                  <a:pt x="277" y="905"/>
                  <a:pt x="309" y="905"/>
                </a:cubicBezTo>
                <a:cubicBezTo>
                  <a:pt x="341" y="905"/>
                  <a:pt x="377" y="827"/>
                  <a:pt x="428" y="794"/>
                </a:cubicBezTo>
                <a:cubicBezTo>
                  <a:pt x="479" y="761"/>
                  <a:pt x="556" y="731"/>
                  <a:pt x="617" y="707"/>
                </a:cubicBezTo>
                <a:cubicBezTo>
                  <a:pt x="678" y="683"/>
                  <a:pt x="742" y="674"/>
                  <a:pt x="791" y="652"/>
                </a:cubicBezTo>
                <a:cubicBezTo>
                  <a:pt x="840" y="630"/>
                  <a:pt x="887" y="595"/>
                  <a:pt x="909" y="573"/>
                </a:cubicBezTo>
                <a:cubicBezTo>
                  <a:pt x="931" y="551"/>
                  <a:pt x="928" y="548"/>
                  <a:pt x="925" y="518"/>
                </a:cubicBezTo>
                <a:cubicBezTo>
                  <a:pt x="922" y="488"/>
                  <a:pt x="898" y="433"/>
                  <a:pt x="893" y="392"/>
                </a:cubicBezTo>
                <a:cubicBezTo>
                  <a:pt x="888" y="351"/>
                  <a:pt x="901" y="307"/>
                  <a:pt x="893" y="273"/>
                </a:cubicBezTo>
                <a:cubicBezTo>
                  <a:pt x="885" y="239"/>
                  <a:pt x="871" y="199"/>
                  <a:pt x="846" y="187"/>
                </a:cubicBezTo>
                <a:cubicBezTo>
                  <a:pt x="821" y="175"/>
                  <a:pt x="782" y="196"/>
                  <a:pt x="743" y="202"/>
                </a:cubicBezTo>
                <a:cubicBezTo>
                  <a:pt x="704" y="208"/>
                  <a:pt x="651" y="227"/>
                  <a:pt x="609" y="226"/>
                </a:cubicBezTo>
                <a:cubicBezTo>
                  <a:pt x="567" y="225"/>
                  <a:pt x="520" y="216"/>
                  <a:pt x="491" y="194"/>
                </a:cubicBezTo>
                <a:cubicBezTo>
                  <a:pt x="462" y="172"/>
                  <a:pt x="459" y="122"/>
                  <a:pt x="435" y="92"/>
                </a:cubicBezTo>
                <a:cubicBezTo>
                  <a:pt x="411" y="62"/>
                  <a:pt x="357" y="10"/>
                  <a:pt x="333" y="5"/>
                </a:cubicBezTo>
                <a:close/>
              </a:path>
            </a:pathLst>
          </a:custGeom>
          <a:solidFill>
            <a:srgbClr val="00FF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flipH="1">
            <a:off x="5148263" y="2276475"/>
            <a:ext cx="1295400" cy="12969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stealth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 flipH="1" flipV="1">
            <a:off x="7019925" y="981075"/>
            <a:ext cx="6350" cy="11525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Freeform 16"/>
          <p:cNvSpPr>
            <a:spLocks noChangeArrowheads="1"/>
          </p:cNvSpPr>
          <p:nvPr/>
        </p:nvSpPr>
        <p:spPr bwMode="auto">
          <a:xfrm>
            <a:off x="836613" y="4052888"/>
            <a:ext cx="1706562" cy="1273175"/>
          </a:xfrm>
          <a:custGeom>
            <a:avLst/>
            <a:gdLst>
              <a:gd name="T0" fmla="*/ 365 w 1075"/>
              <a:gd name="T1" fmla="*/ 3 h 802"/>
              <a:gd name="T2" fmla="*/ 294 w 1075"/>
              <a:gd name="T3" fmla="*/ 82 h 802"/>
              <a:gd name="T4" fmla="*/ 223 w 1075"/>
              <a:gd name="T5" fmla="*/ 161 h 802"/>
              <a:gd name="T6" fmla="*/ 191 w 1075"/>
              <a:gd name="T7" fmla="*/ 272 h 802"/>
              <a:gd name="T8" fmla="*/ 136 w 1075"/>
              <a:gd name="T9" fmla="*/ 272 h 802"/>
              <a:gd name="T10" fmla="*/ 25 w 1075"/>
              <a:gd name="T11" fmla="*/ 311 h 802"/>
              <a:gd name="T12" fmla="*/ 17 w 1075"/>
              <a:gd name="T13" fmla="*/ 406 h 802"/>
              <a:gd name="T14" fmla="*/ 128 w 1075"/>
              <a:gd name="T15" fmla="*/ 437 h 802"/>
              <a:gd name="T16" fmla="*/ 207 w 1075"/>
              <a:gd name="T17" fmla="*/ 579 h 802"/>
              <a:gd name="T18" fmla="*/ 294 w 1075"/>
              <a:gd name="T19" fmla="*/ 690 h 802"/>
              <a:gd name="T20" fmla="*/ 475 w 1075"/>
              <a:gd name="T21" fmla="*/ 785 h 802"/>
              <a:gd name="T22" fmla="*/ 641 w 1075"/>
              <a:gd name="T23" fmla="*/ 793 h 802"/>
              <a:gd name="T24" fmla="*/ 870 w 1075"/>
              <a:gd name="T25" fmla="*/ 761 h 802"/>
              <a:gd name="T26" fmla="*/ 988 w 1075"/>
              <a:gd name="T27" fmla="*/ 714 h 802"/>
              <a:gd name="T28" fmla="*/ 925 w 1075"/>
              <a:gd name="T29" fmla="*/ 643 h 802"/>
              <a:gd name="T30" fmla="*/ 885 w 1075"/>
              <a:gd name="T31" fmla="*/ 595 h 802"/>
              <a:gd name="T32" fmla="*/ 996 w 1075"/>
              <a:gd name="T33" fmla="*/ 587 h 802"/>
              <a:gd name="T34" fmla="*/ 1067 w 1075"/>
              <a:gd name="T35" fmla="*/ 485 h 802"/>
              <a:gd name="T36" fmla="*/ 1043 w 1075"/>
              <a:gd name="T37" fmla="*/ 343 h 802"/>
              <a:gd name="T38" fmla="*/ 1035 w 1075"/>
              <a:gd name="T39" fmla="*/ 288 h 802"/>
              <a:gd name="T40" fmla="*/ 830 w 1075"/>
              <a:gd name="T41" fmla="*/ 303 h 802"/>
              <a:gd name="T42" fmla="*/ 546 w 1075"/>
              <a:gd name="T43" fmla="*/ 280 h 802"/>
              <a:gd name="T44" fmla="*/ 459 w 1075"/>
              <a:gd name="T45" fmla="*/ 240 h 802"/>
              <a:gd name="T46" fmla="*/ 428 w 1075"/>
              <a:gd name="T47" fmla="*/ 98 h 802"/>
              <a:gd name="T48" fmla="*/ 365 w 1075"/>
              <a:gd name="T49" fmla="*/ 3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75" h="802">
                <a:moveTo>
                  <a:pt x="365" y="3"/>
                </a:moveTo>
                <a:cubicBezTo>
                  <a:pt x="343" y="0"/>
                  <a:pt x="318" y="56"/>
                  <a:pt x="294" y="82"/>
                </a:cubicBezTo>
                <a:cubicBezTo>
                  <a:pt x="270" y="108"/>
                  <a:pt x="240" y="129"/>
                  <a:pt x="223" y="161"/>
                </a:cubicBezTo>
                <a:cubicBezTo>
                  <a:pt x="206" y="193"/>
                  <a:pt x="205" y="253"/>
                  <a:pt x="191" y="272"/>
                </a:cubicBezTo>
                <a:cubicBezTo>
                  <a:pt x="177" y="291"/>
                  <a:pt x="164" y="265"/>
                  <a:pt x="136" y="272"/>
                </a:cubicBezTo>
                <a:cubicBezTo>
                  <a:pt x="108" y="279"/>
                  <a:pt x="45" y="289"/>
                  <a:pt x="25" y="311"/>
                </a:cubicBezTo>
                <a:cubicBezTo>
                  <a:pt x="5" y="333"/>
                  <a:pt x="0" y="385"/>
                  <a:pt x="17" y="406"/>
                </a:cubicBezTo>
                <a:cubicBezTo>
                  <a:pt x="34" y="427"/>
                  <a:pt x="96" y="408"/>
                  <a:pt x="128" y="437"/>
                </a:cubicBezTo>
                <a:cubicBezTo>
                  <a:pt x="160" y="466"/>
                  <a:pt x="179" y="537"/>
                  <a:pt x="207" y="579"/>
                </a:cubicBezTo>
                <a:cubicBezTo>
                  <a:pt x="235" y="621"/>
                  <a:pt x="249" y="656"/>
                  <a:pt x="294" y="690"/>
                </a:cubicBezTo>
                <a:cubicBezTo>
                  <a:pt x="339" y="724"/>
                  <a:pt x="417" y="768"/>
                  <a:pt x="475" y="785"/>
                </a:cubicBezTo>
                <a:cubicBezTo>
                  <a:pt x="533" y="802"/>
                  <a:pt x="575" y="797"/>
                  <a:pt x="641" y="793"/>
                </a:cubicBezTo>
                <a:cubicBezTo>
                  <a:pt x="707" y="789"/>
                  <a:pt x="812" y="774"/>
                  <a:pt x="870" y="761"/>
                </a:cubicBezTo>
                <a:cubicBezTo>
                  <a:pt x="928" y="748"/>
                  <a:pt x="979" y="734"/>
                  <a:pt x="988" y="714"/>
                </a:cubicBezTo>
                <a:cubicBezTo>
                  <a:pt x="997" y="694"/>
                  <a:pt x="942" y="663"/>
                  <a:pt x="925" y="643"/>
                </a:cubicBezTo>
                <a:cubicBezTo>
                  <a:pt x="908" y="623"/>
                  <a:pt x="873" y="604"/>
                  <a:pt x="885" y="595"/>
                </a:cubicBezTo>
                <a:cubicBezTo>
                  <a:pt x="897" y="586"/>
                  <a:pt x="966" y="605"/>
                  <a:pt x="996" y="587"/>
                </a:cubicBezTo>
                <a:cubicBezTo>
                  <a:pt x="1026" y="569"/>
                  <a:pt x="1059" y="526"/>
                  <a:pt x="1067" y="485"/>
                </a:cubicBezTo>
                <a:cubicBezTo>
                  <a:pt x="1075" y="444"/>
                  <a:pt x="1048" y="376"/>
                  <a:pt x="1043" y="343"/>
                </a:cubicBezTo>
                <a:cubicBezTo>
                  <a:pt x="1038" y="310"/>
                  <a:pt x="1071" y="295"/>
                  <a:pt x="1035" y="288"/>
                </a:cubicBezTo>
                <a:cubicBezTo>
                  <a:pt x="999" y="281"/>
                  <a:pt x="911" y="304"/>
                  <a:pt x="830" y="303"/>
                </a:cubicBezTo>
                <a:cubicBezTo>
                  <a:pt x="749" y="302"/>
                  <a:pt x="608" y="290"/>
                  <a:pt x="546" y="280"/>
                </a:cubicBezTo>
                <a:cubicBezTo>
                  <a:pt x="484" y="270"/>
                  <a:pt x="479" y="270"/>
                  <a:pt x="459" y="240"/>
                </a:cubicBezTo>
                <a:cubicBezTo>
                  <a:pt x="439" y="210"/>
                  <a:pt x="445" y="136"/>
                  <a:pt x="428" y="98"/>
                </a:cubicBezTo>
                <a:cubicBezTo>
                  <a:pt x="411" y="60"/>
                  <a:pt x="387" y="6"/>
                  <a:pt x="365" y="3"/>
                </a:cubicBezTo>
                <a:close/>
              </a:path>
            </a:pathLst>
          </a:custGeom>
          <a:solidFill>
            <a:srgbClr val="00FF0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V="1">
            <a:off x="1547813" y="4076700"/>
            <a:ext cx="2663825" cy="576263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stealth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H="1" flipV="1">
            <a:off x="2051050" y="4797425"/>
            <a:ext cx="1584325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H="1" flipV="1">
            <a:off x="1763713" y="5157788"/>
            <a:ext cx="1871662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5" name="Freeform 20"/>
          <p:cNvSpPr>
            <a:spLocks noChangeArrowheads="1"/>
          </p:cNvSpPr>
          <p:nvPr/>
        </p:nvSpPr>
        <p:spPr bwMode="auto">
          <a:xfrm>
            <a:off x="6094413" y="5211763"/>
            <a:ext cx="1182687" cy="1311275"/>
          </a:xfrm>
          <a:custGeom>
            <a:avLst/>
            <a:gdLst>
              <a:gd name="T0" fmla="*/ 390 w 745"/>
              <a:gd name="T1" fmla="*/ 7 h 826"/>
              <a:gd name="T2" fmla="*/ 327 w 745"/>
              <a:gd name="T3" fmla="*/ 23 h 826"/>
              <a:gd name="T4" fmla="*/ 280 w 745"/>
              <a:gd name="T5" fmla="*/ 23 h 826"/>
              <a:gd name="T6" fmla="*/ 217 w 745"/>
              <a:gd name="T7" fmla="*/ 126 h 826"/>
              <a:gd name="T8" fmla="*/ 122 w 745"/>
              <a:gd name="T9" fmla="*/ 331 h 826"/>
              <a:gd name="T10" fmla="*/ 67 w 745"/>
              <a:gd name="T11" fmla="*/ 591 h 826"/>
              <a:gd name="T12" fmla="*/ 4 w 745"/>
              <a:gd name="T13" fmla="*/ 694 h 826"/>
              <a:gd name="T14" fmla="*/ 90 w 745"/>
              <a:gd name="T15" fmla="*/ 812 h 826"/>
              <a:gd name="T16" fmla="*/ 232 w 745"/>
              <a:gd name="T17" fmla="*/ 781 h 826"/>
              <a:gd name="T18" fmla="*/ 398 w 745"/>
              <a:gd name="T19" fmla="*/ 646 h 826"/>
              <a:gd name="T20" fmla="*/ 485 w 745"/>
              <a:gd name="T21" fmla="*/ 757 h 826"/>
              <a:gd name="T22" fmla="*/ 643 w 745"/>
              <a:gd name="T23" fmla="*/ 788 h 826"/>
              <a:gd name="T24" fmla="*/ 722 w 745"/>
              <a:gd name="T25" fmla="*/ 678 h 826"/>
              <a:gd name="T26" fmla="*/ 737 w 745"/>
              <a:gd name="T27" fmla="*/ 599 h 826"/>
              <a:gd name="T28" fmla="*/ 674 w 745"/>
              <a:gd name="T29" fmla="*/ 465 h 826"/>
              <a:gd name="T30" fmla="*/ 619 w 745"/>
              <a:gd name="T31" fmla="*/ 220 h 826"/>
              <a:gd name="T32" fmla="*/ 540 w 745"/>
              <a:gd name="T33" fmla="*/ 205 h 826"/>
              <a:gd name="T34" fmla="*/ 532 w 745"/>
              <a:gd name="T35" fmla="*/ 86 h 826"/>
              <a:gd name="T36" fmla="*/ 430 w 745"/>
              <a:gd name="T37" fmla="*/ 63 h 826"/>
              <a:gd name="T38" fmla="*/ 390 w 745"/>
              <a:gd name="T39" fmla="*/ 7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45" h="826">
                <a:moveTo>
                  <a:pt x="390" y="7"/>
                </a:moveTo>
                <a:cubicBezTo>
                  <a:pt x="373" y="0"/>
                  <a:pt x="345" y="20"/>
                  <a:pt x="327" y="23"/>
                </a:cubicBezTo>
                <a:cubicBezTo>
                  <a:pt x="309" y="26"/>
                  <a:pt x="298" y="6"/>
                  <a:pt x="280" y="23"/>
                </a:cubicBezTo>
                <a:cubicBezTo>
                  <a:pt x="262" y="40"/>
                  <a:pt x="243" y="75"/>
                  <a:pt x="217" y="126"/>
                </a:cubicBezTo>
                <a:cubicBezTo>
                  <a:pt x="191" y="177"/>
                  <a:pt x="147" y="254"/>
                  <a:pt x="122" y="331"/>
                </a:cubicBezTo>
                <a:cubicBezTo>
                  <a:pt x="97" y="408"/>
                  <a:pt x="87" y="531"/>
                  <a:pt x="67" y="591"/>
                </a:cubicBezTo>
                <a:cubicBezTo>
                  <a:pt x="47" y="651"/>
                  <a:pt x="0" y="657"/>
                  <a:pt x="4" y="694"/>
                </a:cubicBezTo>
                <a:cubicBezTo>
                  <a:pt x="8" y="731"/>
                  <a:pt x="52" y="798"/>
                  <a:pt x="90" y="812"/>
                </a:cubicBezTo>
                <a:cubicBezTo>
                  <a:pt x="128" y="826"/>
                  <a:pt x="181" y="809"/>
                  <a:pt x="232" y="781"/>
                </a:cubicBezTo>
                <a:cubicBezTo>
                  <a:pt x="283" y="753"/>
                  <a:pt x="356" y="650"/>
                  <a:pt x="398" y="646"/>
                </a:cubicBezTo>
                <a:cubicBezTo>
                  <a:pt x="440" y="642"/>
                  <a:pt x="444" y="733"/>
                  <a:pt x="485" y="757"/>
                </a:cubicBezTo>
                <a:cubicBezTo>
                  <a:pt x="526" y="781"/>
                  <a:pt x="604" y="801"/>
                  <a:pt x="643" y="788"/>
                </a:cubicBezTo>
                <a:cubicBezTo>
                  <a:pt x="682" y="775"/>
                  <a:pt x="706" y="709"/>
                  <a:pt x="722" y="678"/>
                </a:cubicBezTo>
                <a:cubicBezTo>
                  <a:pt x="738" y="647"/>
                  <a:pt x="745" y="634"/>
                  <a:pt x="737" y="599"/>
                </a:cubicBezTo>
                <a:cubicBezTo>
                  <a:pt x="729" y="564"/>
                  <a:pt x="694" y="528"/>
                  <a:pt x="674" y="465"/>
                </a:cubicBezTo>
                <a:cubicBezTo>
                  <a:pt x="654" y="402"/>
                  <a:pt x="641" y="263"/>
                  <a:pt x="619" y="220"/>
                </a:cubicBezTo>
                <a:cubicBezTo>
                  <a:pt x="597" y="177"/>
                  <a:pt x="554" y="227"/>
                  <a:pt x="540" y="205"/>
                </a:cubicBezTo>
                <a:cubicBezTo>
                  <a:pt x="526" y="183"/>
                  <a:pt x="550" y="110"/>
                  <a:pt x="532" y="86"/>
                </a:cubicBezTo>
                <a:cubicBezTo>
                  <a:pt x="514" y="62"/>
                  <a:pt x="459" y="74"/>
                  <a:pt x="430" y="63"/>
                </a:cubicBezTo>
                <a:cubicBezTo>
                  <a:pt x="401" y="52"/>
                  <a:pt x="407" y="14"/>
                  <a:pt x="390" y="7"/>
                </a:cubicBezTo>
                <a:close/>
              </a:path>
            </a:pathLst>
          </a:custGeom>
          <a:solidFill>
            <a:srgbClr val="00FF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 flipH="1" flipV="1">
            <a:off x="5148263" y="4076700"/>
            <a:ext cx="1584325" cy="19446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stealth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450585" y="647054"/>
            <a:ext cx="1683474" cy="5232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．蝶骨  </a:t>
            </a:r>
          </a:p>
        </p:txBody>
      </p:sp>
      <p:pic>
        <p:nvPicPr>
          <p:cNvPr id="10242" name="Picture 3" descr="Snap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249488"/>
            <a:ext cx="64087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73488" y="5981700"/>
            <a:ext cx="2087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蝶骨前面观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056063" y="2368550"/>
            <a:ext cx="1296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蝶骨体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 flipV="1">
            <a:off x="4586288" y="2754313"/>
            <a:ext cx="6350" cy="11525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422900" y="1938338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蝶骨小翼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V="1">
            <a:off x="5384800" y="2322513"/>
            <a:ext cx="714375" cy="1008062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394575" y="3833813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蝶骨大翼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 flipV="1">
            <a:off x="5954713" y="4049713"/>
            <a:ext cx="15113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1021556" y="4660958"/>
            <a:ext cx="151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蝶骨翼突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 flipV="1">
            <a:off x="2209800" y="4914900"/>
            <a:ext cx="1590675" cy="15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 flipV="1">
            <a:off x="1922463" y="4410075"/>
            <a:ext cx="2022475" cy="15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1292322" y="4210020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翼管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2309813" y="1230372"/>
            <a:ext cx="5084762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分四部：体  大翼   小翼   翼突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Snap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4866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Line 3"/>
          <p:cNvSpPr>
            <a:spLocks noChangeShapeType="1"/>
          </p:cNvSpPr>
          <p:nvPr/>
        </p:nvSpPr>
        <p:spPr bwMode="auto">
          <a:xfrm flipH="1" flipV="1">
            <a:off x="1692275" y="3213100"/>
            <a:ext cx="2022475" cy="15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094581" y="2983617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翼管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44170" y="1178374"/>
            <a:ext cx="1357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蝶骨体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 flipV="1">
            <a:off x="4643438" y="1557338"/>
            <a:ext cx="6350" cy="11525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540185" y="960408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蝶骨小翼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5651500" y="1268413"/>
            <a:ext cx="576263" cy="86518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596188" y="2492375"/>
            <a:ext cx="1439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蝶骨大翼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H="1" flipV="1">
            <a:off x="6227763" y="2708275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935831" y="3643313"/>
            <a:ext cx="1512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蝶骨翼突</a:t>
            </a: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 flipV="1">
            <a:off x="2124075" y="3860800"/>
            <a:ext cx="1590675" cy="15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3851275" y="5126186"/>
            <a:ext cx="244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蝶骨后面观</a:t>
            </a:r>
          </a:p>
        </p:txBody>
      </p:sp>
    </p:spTree>
  </p:cSld>
  <p:clrMapOvr>
    <a:masterClrMapping/>
  </p:clrMapOvr>
  <p:transition spd="med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030,&quot;width&quot;:5622.499212598425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560,&quot;width&quot;:5652.5007874015746}"/>
</p:tagLst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702</TotalTime>
  <Words>983</Words>
  <Application>WPS 演示</Application>
  <PresentationFormat>全屏显示(4:3)</PresentationFormat>
  <Paragraphs>347</Paragraphs>
  <Slides>48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包裹</vt:lpstr>
      <vt:lpstr>重 点 内 容</vt:lpstr>
      <vt:lpstr>骨  学–颅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THAT’S OVER, THANK YOU!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   统   解   剖   学 （systematic anatomy)</dc:title>
  <dc:creator>a3</dc:creator>
  <cp:lastModifiedBy>crazysophy</cp:lastModifiedBy>
  <cp:revision>264</cp:revision>
  <dcterms:created xsi:type="dcterms:W3CDTF">2010-03-09T01:15:00Z</dcterms:created>
  <dcterms:modified xsi:type="dcterms:W3CDTF">2022-03-07T14:24:40Z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400075075_cloud</vt:lpwstr>
  </property>
  <property fmtid="{D5CDD505-2E9C-101B-9397-08002B2CF9AE}" pid="3" name="KSOProductBuildVer">
    <vt:lpwstr>2052-11.1.0.10314</vt:lpwstr>
  </property>
</Properties>
</file>