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omments/comment1.xml" ContentType="application/vnd.openxmlformats-officedocument.presentationml.comment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media/image82.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8"/>
  </p:notesMasterIdLst>
  <p:sldIdLst>
    <p:sldId id="568" r:id="rId2"/>
    <p:sldId id="257" r:id="rId3"/>
    <p:sldId id="286" r:id="rId4"/>
    <p:sldId id="539" r:id="rId5"/>
    <p:sldId id="569" r:id="rId6"/>
    <p:sldId id="567" r:id="rId7"/>
    <p:sldId id="570" r:id="rId8"/>
    <p:sldId id="554" r:id="rId9"/>
    <p:sldId id="555" r:id="rId10"/>
    <p:sldId id="573" r:id="rId11"/>
    <p:sldId id="556" r:id="rId12"/>
    <p:sldId id="571" r:id="rId13"/>
    <p:sldId id="572" r:id="rId14"/>
    <p:sldId id="611" r:id="rId15"/>
    <p:sldId id="612" r:id="rId16"/>
    <p:sldId id="610" r:id="rId17"/>
    <p:sldId id="262" r:id="rId18"/>
    <p:sldId id="557" r:id="rId19"/>
    <p:sldId id="615" r:id="rId20"/>
    <p:sldId id="613" r:id="rId21"/>
    <p:sldId id="559" r:id="rId22"/>
    <p:sldId id="614" r:id="rId23"/>
    <p:sldId id="616" r:id="rId24"/>
    <p:sldId id="560" r:id="rId25"/>
    <p:sldId id="263" r:id="rId26"/>
    <p:sldId id="617" r:id="rId27"/>
    <p:sldId id="265" r:id="rId28"/>
    <p:sldId id="264" r:id="rId29"/>
    <p:sldId id="268" r:id="rId30"/>
    <p:sldId id="561" r:id="rId31"/>
    <p:sldId id="620" r:id="rId32"/>
    <p:sldId id="619" r:id="rId33"/>
    <p:sldId id="618" r:id="rId34"/>
    <p:sldId id="621" r:id="rId35"/>
    <p:sldId id="622" r:id="rId36"/>
    <p:sldId id="563" r:id="rId37"/>
    <p:sldId id="562" r:id="rId38"/>
    <p:sldId id="623" r:id="rId39"/>
    <p:sldId id="624" r:id="rId40"/>
    <p:sldId id="270" r:id="rId41"/>
    <p:sldId id="625" r:id="rId42"/>
    <p:sldId id="626" r:id="rId43"/>
    <p:sldId id="627" r:id="rId44"/>
    <p:sldId id="565" r:id="rId45"/>
    <p:sldId id="655" r:id="rId46"/>
    <p:sldId id="654" r:id="rId47"/>
    <p:sldId id="656" r:id="rId48"/>
    <p:sldId id="274" r:id="rId49"/>
    <p:sldId id="273" r:id="rId50"/>
    <p:sldId id="657" r:id="rId51"/>
    <p:sldId id="276" r:id="rId52"/>
    <p:sldId id="658" r:id="rId53"/>
    <p:sldId id="659" r:id="rId54"/>
    <p:sldId id="660" r:id="rId55"/>
    <p:sldId id="662" r:id="rId56"/>
    <p:sldId id="277" r:id="rId57"/>
    <p:sldId id="663" r:id="rId58"/>
    <p:sldId id="280" r:id="rId59"/>
    <p:sldId id="279" r:id="rId60"/>
    <p:sldId id="661" r:id="rId61"/>
    <p:sldId id="281" r:id="rId62"/>
    <p:sldId id="665" r:id="rId63"/>
    <p:sldId id="566" r:id="rId64"/>
    <p:sldId id="664" r:id="rId65"/>
    <p:sldId id="282" r:id="rId66"/>
    <p:sldId id="553" r:id="rId67"/>
  </p:sldIdLst>
  <p:sldSz cx="9144000" cy="5143500" type="screen16x9"/>
  <p:notesSz cx="6858000" cy="9144000"/>
  <p:custDataLst>
    <p:tags r:id="rId69"/>
  </p:custDataLst>
  <p:defaultTextStyle>
    <a:defPPr>
      <a:defRPr lang="zh-CN"/>
    </a:defPPr>
    <a:lvl1pPr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4" userDrawn="1">
          <p15:clr>
            <a:srgbClr val="A4A3A4"/>
          </p15:clr>
        </p15:guide>
        <p15:guide id="2" pos="2851" userDrawn="1">
          <p15:clr>
            <a:srgbClr val="A4A3A4"/>
          </p15:clr>
        </p15:guide>
        <p15:guide id="3" orient="horz" pos="15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zysophy"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33FF"/>
    <a:srgbClr val="009900"/>
    <a:srgbClr val="33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89" autoAdjust="0"/>
    <p:restoredTop sz="98920" autoAdjust="0"/>
  </p:normalViewPr>
  <p:slideViewPr>
    <p:cSldViewPr snapToGrid="0" showGuides="1">
      <p:cViewPr varScale="1">
        <p:scale>
          <a:sx n="130" d="100"/>
          <a:sy n="130" d="100"/>
        </p:scale>
        <p:origin x="424" y="80"/>
      </p:cViewPr>
      <p:guideLst>
        <p:guide orient="horz" pos="2154"/>
        <p:guide pos="2851"/>
        <p:guide orient="horz" pos="1572"/>
      </p:guideLst>
    </p:cSldViewPr>
  </p:slideViewPr>
  <p:notesTextViewPr>
    <p:cViewPr>
      <p:scale>
        <a:sx n="100" d="100"/>
        <a:sy n="100" d="100"/>
      </p:scale>
      <p:origin x="0" y="0"/>
    </p:cViewPr>
  </p:notesTextViewPr>
  <p:sorterViewPr>
    <p:cViewPr varScale="1">
      <p:scale>
        <a:sx n="1" d="1"/>
        <a:sy n="1" d="1"/>
      </p:scale>
      <p:origin x="0" y="-79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03T22:43:59.623"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8512"/>
            <a:ext cx="7848600" cy="1445419"/>
          </a:xfrm>
        </p:spPr>
        <p:txBody>
          <a:bodyPr anchor="b">
            <a:noAutofit/>
          </a:bodyPr>
          <a:lstStyle>
            <a:lvl1pPr>
              <a:defRPr sz="5400" cap="all" baseline="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685800" y="3260454"/>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fld id="{F98529DB-EF87-4242-ACFB-7F0BBB2A1F0D}" type="slidenum">
              <a:rPr lang="en-US" altLang="zh-CN" smtClean="0"/>
              <a:t>‹#›</a:t>
            </a:fld>
            <a:endParaRPr lang="en-US" altLang="zh-CN"/>
          </a:p>
        </p:txBody>
      </p:sp>
      <p:cxnSp>
        <p:nvCxnSpPr>
          <p:cNvPr id="8" name="Straight Connector 7"/>
          <p:cNvCxnSpPr/>
          <p:nvPr/>
        </p:nvCxnSpPr>
        <p:spPr>
          <a:xfrm>
            <a:off x="685800" y="3166597"/>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fld id="{495E6A7C-5E22-4382-A323-CA535ADFE2A5}"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fld id="{F98529DB-EF87-4242-ACFB-7F0BBB2A1F0D}" type="slidenum">
              <a:rPr lang="en-US" altLang="zh-CN" smtClean="0"/>
              <a:t>‹#›</a:t>
            </a:fld>
            <a:endParaRPr lang="en-US" altLang="zh-CN" dirty="0"/>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
        <p:nvSpPr>
          <p:cNvPr id="4" name="Rectangle 25"/>
          <p:cNvSpPr/>
          <p:nvPr/>
        </p:nvSpPr>
        <p:spPr>
          <a:xfrm>
            <a:off x="3" y="0"/>
            <a:ext cx="176371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394204" y="1140591"/>
            <a:ext cx="975285" cy="2862318"/>
          </a:xfrm>
          <a:solidFill>
            <a:srgbClr val="FFFFFF"/>
          </a:solidFill>
          <a:ln>
            <a:solidFill>
              <a:srgbClr val="404040"/>
            </a:solidFill>
          </a:ln>
        </p:spPr>
        <p:txBody>
          <a:bodyPr anchorCtr="1"/>
          <a:lstStyle>
            <a:lvl1pPr>
              <a:defRPr sz="2100">
                <a:solidFill>
                  <a:srgbClr val="262626"/>
                </a:solidFill>
              </a:defRPr>
            </a:lvl1pPr>
          </a:lstStyle>
          <a:p>
            <a:r>
              <a:rPr lang="zh-CN" altLang="en-US" dirty="0"/>
              <a:t>单击此处编辑母版标题样式</a:t>
            </a:r>
            <a:endParaRPr lang="en-US" dirty="0"/>
          </a:p>
        </p:txBody>
      </p:sp>
      <p:sp>
        <p:nvSpPr>
          <p:cNvPr id="3" name="Content Placeholder 2"/>
          <p:cNvSpPr>
            <a:spLocks noGrp="1"/>
          </p:cNvSpPr>
          <p:nvPr>
            <p:ph idx="1" hasCustomPrompt="1"/>
          </p:nvPr>
        </p:nvSpPr>
        <p:spPr>
          <a:xfrm>
            <a:off x="2267744" y="603504"/>
            <a:ext cx="6396196" cy="3936492"/>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fld id="{45E25839-1F37-487D-B514-BD5F4E9466F3}"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4800" b="0" cap="all"/>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fld id="{7A7F1B1F-AFBA-42C1-B5B6-C5C93B43A13C}" type="slidenum">
              <a:rPr lang="en-US" altLang="zh-CN" smtClean="0"/>
              <a:t>‹#›</a:t>
            </a:fld>
            <a:endParaRPr lang="en-US" altLang="zh-CN"/>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457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fld id="{AA8333F1-5681-49D4-ACB1-72E5B1C3B784}"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75488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fld id="{F98529DB-EF87-4242-ACFB-7F0BBB2A1F0D}" type="slidenum">
              <a:rPr lang="en-US" altLang="zh-CN" smtClean="0"/>
              <a:t>‹#›</a:t>
            </a:fld>
            <a:endParaRPr lang="en-US" altLang="zh-CN"/>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fld id="{04486DAD-845D-4C99-BF70-8D881C21E1B7}"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fld id="{F40EA957-7918-479C-BE3E-DBF1C78B68D8}"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fld id="{CB074920-456F-45D3-942F-A47E1BFBEE4C}" type="slidenum">
              <a:rPr lang="en-US" altLang="zh-CN" smtClean="0"/>
              <a:t>‹#›</a:t>
            </a:fld>
            <a:endParaRPr lang="en-US" altLang="zh-CN"/>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fld id="{4269F8A8-D1D1-4440-9C79-E90F32D08E1C}"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Rectangle 6"/>
          <p:cNvSpPr/>
          <p:nvPr/>
        </p:nvSpPr>
        <p:spPr>
          <a:xfrm>
            <a:off x="0" y="0"/>
            <a:ext cx="91440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ltLang="zh-CN" dirty="0"/>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ltLang="zh-CN" dirty="0"/>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fld id="{F98529DB-EF87-4242-ACFB-7F0BBB2A1F0D}" type="slidenum">
              <a:rPr lang="en-US" altLang="zh-CN" smtClean="0"/>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76.jpeg"/><Relationship Id="rId4" Type="http://schemas.openxmlformats.org/officeDocument/2006/relationships/tags" Target="../tags/tag10.xml"/><Relationship Id="rId9"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JP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8.jpeg"/><Relationship Id="rId1" Type="http://schemas.openxmlformats.org/officeDocument/2006/relationships/slideLayout" Target="../slideLayouts/slideLayout7.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g"/><Relationship Id="rId4" Type="http://schemas.openxmlformats.org/officeDocument/2006/relationships/image" Target="../media/image119.jpeg"/></Relationships>
</file>

<file path=ppt/slides/_rels/slide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685800" y="1531090"/>
            <a:ext cx="7848600" cy="1723596"/>
          </a:xfrm>
        </p:spPr>
        <p:txBody>
          <a:bodyPr>
            <a:noAutofit/>
          </a:bodyPr>
          <a:lstStyle/>
          <a:p>
            <a:pPr algn="ctr" fontAlgn="auto">
              <a:spcAft>
                <a:spcPts val="0"/>
              </a:spcAft>
              <a:defRPr/>
            </a:pPr>
            <a:r>
              <a:rPr lang="zh-CN" altLang="en-US" sz="11500" dirty="0" smtClean="0">
                <a:solidFill>
                  <a:schemeClr val="accent2">
                    <a:lumMod val="50000"/>
                  </a:schemeClr>
                </a:solidFill>
                <a:latin typeface="华文琥珀" panose="02010800040101010101" pitchFamily="2" charset="-122"/>
                <a:ea typeface="华文琥珀" panose="02010800040101010101" pitchFamily="2" charset="-122"/>
              </a:rPr>
              <a:t>视   </a:t>
            </a:r>
            <a:r>
              <a:rPr lang="zh-CN" altLang="en-US" sz="11500" dirty="0">
                <a:solidFill>
                  <a:schemeClr val="accent2">
                    <a:lumMod val="50000"/>
                  </a:schemeClr>
                </a:solidFill>
                <a:latin typeface="华文琥珀" panose="02010800040101010101" pitchFamily="2" charset="-122"/>
                <a:ea typeface="华文琥珀" panose="02010800040101010101" pitchFamily="2" charset="-122"/>
              </a:rPr>
              <a:t>器</a:t>
            </a:r>
          </a:p>
        </p:txBody>
      </p:sp>
      <p:sp>
        <p:nvSpPr>
          <p:cNvPr id="3" name="副标题 2"/>
          <p:cNvSpPr>
            <a:spLocks noGrp="1"/>
          </p:cNvSpPr>
          <p:nvPr>
            <p:ph type="subTitle" idx="1"/>
          </p:nvPr>
        </p:nvSpPr>
        <p:spPr>
          <a:xfrm>
            <a:off x="685800" y="3387590"/>
            <a:ext cx="4120912" cy="499833"/>
          </a:xfrm>
        </p:spPr>
        <p:txBody>
          <a:bodyPr/>
          <a:lstStyle/>
          <a:p>
            <a:r>
              <a:rPr lang="zh-CN" altLang="en-US" dirty="0" smtClean="0">
                <a:solidFill>
                  <a:schemeClr val="accent2">
                    <a:lumMod val="50000"/>
                  </a:schemeClr>
                </a:solidFill>
                <a:latin typeface="华文行楷" panose="02010800040101010101" pitchFamily="2" charset="-122"/>
                <a:ea typeface="华文行楷" panose="02010800040101010101" pitchFamily="2" charset="-122"/>
              </a:rPr>
              <a:t>人体解剖学教研室  梁翠宏</a:t>
            </a:r>
            <a:endParaRPr lang="zh-CN" altLang="en-US" dirty="0">
              <a:solidFill>
                <a:schemeClr val="accent2">
                  <a:lumMod val="50000"/>
                </a:schemeClr>
              </a:solidFill>
              <a:latin typeface="华文行楷" panose="02010800040101010101" pitchFamily="2" charset="-122"/>
              <a:ea typeface="华文行楷" panose="02010800040101010101" pitchFamily="2" charset="-122"/>
            </a:endParaRPr>
          </a:p>
        </p:txBody>
      </p:sp>
      <p:pic>
        <p:nvPicPr>
          <p:cNvPr id="2" name="图片 1"/>
          <p:cNvPicPr>
            <a:picLocks noChangeAspect="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63569" y="282100"/>
            <a:ext cx="2739612" cy="700757"/>
          </a:xfrm>
          <a:prstGeom prst="rect">
            <a:avLst/>
          </a:prstGeom>
        </p:spPr>
      </p:pic>
      <p:pic>
        <p:nvPicPr>
          <p:cNvPr id="5" name="图片 4"/>
          <p:cNvPicPr>
            <a:picLocks noChangeAspect="1"/>
          </p:cNvPicPr>
          <p:nvPr/>
        </p:nvPicPr>
        <p:blipFill>
          <a:blip r:embed="rId3" cstate="print">
            <a:clrChange>
              <a:clrFrom>
                <a:srgbClr val="F8F8F8"/>
              </a:clrFrom>
              <a:clrTo>
                <a:srgbClr val="F8F8F8">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7349429" y="3562545"/>
            <a:ext cx="1393604" cy="139360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195" y="1925955"/>
            <a:ext cx="4715510" cy="3143250"/>
          </a:xfrm>
          <a:prstGeom prst="rect">
            <a:avLst/>
          </a:prstGeom>
        </p:spPr>
      </p:pic>
      <p:sp>
        <p:nvSpPr>
          <p:cNvPr id="4" name="矩形 3"/>
          <p:cNvSpPr/>
          <p:nvPr/>
        </p:nvSpPr>
        <p:spPr>
          <a:xfrm>
            <a:off x="127591" y="233045"/>
            <a:ext cx="8851604" cy="2031325"/>
          </a:xfrm>
          <a:prstGeom prst="rect">
            <a:avLst/>
          </a:prstGeom>
        </p:spPr>
        <p:txBody>
          <a:bodyPr wrap="square">
            <a:spAutoFit/>
          </a:bodyPr>
          <a:lstStyle/>
          <a:p>
            <a:pPr>
              <a:lnSpc>
                <a:spcPct val="150000"/>
              </a:lnSpc>
            </a:pPr>
            <a:r>
              <a:rPr lang="zh-CN" altLang="en-US" dirty="0" smtClean="0">
                <a:solidFill>
                  <a:srgbClr val="333333"/>
                </a:solidFill>
                <a:latin typeface="微软雅黑" panose="020B0503020204020204" pitchFamily="34" charset="-122"/>
                <a:ea typeface="微软雅黑" panose="020B0503020204020204" pitchFamily="34" charset="-122"/>
              </a:rPr>
              <a:t>圆锥角膜</a:t>
            </a:r>
            <a:r>
              <a:rPr lang="en-US" altLang="zh-CN" dirty="0" smtClean="0">
                <a:solidFill>
                  <a:srgbClr val="333333"/>
                </a:solidFill>
                <a:latin typeface="微软雅黑" panose="020B0503020204020204" pitchFamily="34" charset="-122"/>
                <a:ea typeface="微软雅黑" panose="020B0503020204020204" pitchFamily="34" charset="-122"/>
              </a:rPr>
              <a:t>--</a:t>
            </a:r>
            <a:r>
              <a:rPr lang="zh-CN" altLang="en-US" sz="2000" dirty="0">
                <a:latin typeface="幼圆" panose="02010509060101010101" pitchFamily="49" charset="-122"/>
                <a:ea typeface="幼圆" panose="02010509060101010101" pitchFamily="49" charset="-122"/>
              </a:rPr>
              <a:t>是以角膜中央或旁中央扩张变薄并向前呈锥形突出为特征的一种眼病，常造成高度不规则散光，晚期视力显著下降而致盲；部分患者会出现急性角膜水肿，水肿消退后遗留瘢痕。本病多于青春期发病，是我国重要的致盲性眼病之一</a:t>
            </a:r>
            <a:r>
              <a:rPr lang="zh-CN" altLang="en-US" sz="2000" dirty="0" smtClean="0">
                <a:latin typeface="幼圆" panose="02010509060101010101" pitchFamily="49" charset="-122"/>
                <a:ea typeface="幼圆" panose="02010509060101010101" pitchFamily="49" charset="-122"/>
              </a:rPr>
              <a:t>。</a:t>
            </a:r>
            <a:endParaRPr lang="zh-CN" altLang="en-US" sz="2000" dirty="0">
              <a:solidFill>
                <a:srgbClr val="333333"/>
              </a:solidFill>
              <a:latin typeface="幼圆" panose="02010509060101010101" pitchFamily="49" charset="-122"/>
              <a:ea typeface="幼圆" panose="02010509060101010101" pitchFamily="49" charset="-122"/>
            </a:endParaRPr>
          </a:p>
        </p:txBody>
      </p:sp>
      <p:sp>
        <p:nvSpPr>
          <p:cNvPr id="6" name="矩形 5"/>
          <p:cNvSpPr/>
          <p:nvPr/>
        </p:nvSpPr>
        <p:spPr>
          <a:xfrm>
            <a:off x="127591" y="2158045"/>
            <a:ext cx="4072299" cy="2169825"/>
          </a:xfrm>
          <a:prstGeom prst="rect">
            <a:avLst/>
          </a:prstGeom>
        </p:spPr>
        <p:txBody>
          <a:bodyPr wrap="square">
            <a:spAutoFit/>
          </a:bodyPr>
          <a:lstStyle/>
          <a:p>
            <a:pPr>
              <a:lnSpc>
                <a:spcPct val="150000"/>
              </a:lnSpc>
            </a:pPr>
            <a:r>
              <a:rPr lang="zh-CN" altLang="en-US" sz="1800" dirty="0">
                <a:solidFill>
                  <a:srgbClr val="000000"/>
                </a:solidFill>
                <a:latin typeface="华文楷体" panose="02010600040101010101" pitchFamily="2" charset="-122"/>
                <a:ea typeface="华文楷体" panose="02010600040101010101" pitchFamily="2" charset="-122"/>
              </a:rPr>
              <a:t>病因尚不清楚。危险因素包括种族因素（如亚洲和阿拉伯）、全身疾病和生理状态因素（如唐氏综合征、结缔组织疾病、妊娠等）、眼部因素（如长期揉眼、过敏性结膜炎、眼睑松弛综合征）等。</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age_16309205954306287e65"/>
          <p:cNvPicPr>
            <a:picLocks noChangeAspect="1"/>
          </p:cNvPicPr>
          <p:nvPr/>
        </p:nvPicPr>
        <p:blipFill>
          <a:blip r:embed="rId3"/>
          <a:srcRect l="3986" t="3510" r="3510" b="2340"/>
          <a:stretch>
            <a:fillRect/>
          </a:stretch>
        </p:blipFill>
        <p:spPr>
          <a:xfrm>
            <a:off x="4209415" y="1794510"/>
            <a:ext cx="4934585" cy="3348990"/>
          </a:xfrm>
          <a:prstGeom prst="rect">
            <a:avLst/>
          </a:prstGeom>
        </p:spPr>
      </p:pic>
      <p:pic>
        <p:nvPicPr>
          <p:cNvPr id="3076" name="Picture 4" descr="https://n3.hdfimg.com/g5/M00/10/83/roYBAFQsHT-ABKDJAAJAWQbx5Vg309.gif"/>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38225" y="1977390"/>
            <a:ext cx="2610485" cy="228473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07315" y="370840"/>
            <a:ext cx="8959850" cy="1370965"/>
          </a:xfrm>
          <a:prstGeom prst="rect">
            <a:avLst/>
          </a:prstGeom>
          <a:noFill/>
        </p:spPr>
        <p:txBody>
          <a:bodyPr wrap="square" rtlCol="0">
            <a:spAutoFit/>
          </a:bodyPr>
          <a:lstStyle/>
          <a:p>
            <a:pPr>
              <a:lnSpc>
                <a:spcPct val="130000"/>
              </a:lnSpc>
            </a:pPr>
            <a:r>
              <a:rPr lang="zh-CN" altLang="en-US" dirty="0">
                <a:latin typeface="微软雅黑" panose="020B0503020204020204" pitchFamily="34" charset="-122"/>
                <a:ea typeface="微软雅黑" panose="020B0503020204020204" pitchFamily="34" charset="-122"/>
                <a:sym typeface="+mn-ea"/>
              </a:rPr>
              <a:t>肝豆状核变性</a:t>
            </a:r>
            <a:r>
              <a:rPr lang="zh-CN" altLang="en-US" sz="2000" dirty="0">
                <a:latin typeface="幼圆" panose="02010509060101010101" pitchFamily="49" charset="-122"/>
                <a:ea typeface="幼圆" panose="02010509060101010101" pitchFamily="49" charset="-122"/>
                <a:sym typeface="+mn-ea"/>
              </a:rPr>
              <a:t>是一种铜代谢障碍疾病</a:t>
            </a:r>
            <a:r>
              <a:rPr lang="zh-CN" altLang="en-US" sz="2000" dirty="0" smtClean="0">
                <a:latin typeface="幼圆" panose="02010509060101010101" pitchFamily="49" charset="-122"/>
                <a:ea typeface="幼圆" panose="02010509060101010101" pitchFamily="49" charset="-122"/>
                <a:sym typeface="+mn-ea"/>
              </a:rPr>
              <a:t>，该病为常染色体隐性遗传，患者体内肝脏、脑、角膜、肾脏等处有铜沉积。常表现为肝病、神经系统疾病和</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角膜色素环（K-F环）</a:t>
            </a:r>
            <a:r>
              <a:rPr lang="zh-CN" altLang="en-US" sz="2000" dirty="0" smtClean="0">
                <a:latin typeface="幼圆" panose="02010509060101010101" pitchFamily="49" charset="-122"/>
                <a:ea typeface="幼圆" panose="02010509060101010101" pitchFamily="49" charset="-122"/>
                <a:sym typeface="+mn-ea"/>
              </a:rPr>
              <a:t>。</a:t>
            </a:r>
          </a:p>
        </p:txBody>
      </p:sp>
      <p:sp>
        <p:nvSpPr>
          <p:cNvPr id="6" name="文本框 5"/>
          <p:cNvSpPr txBox="1"/>
          <p:nvPr/>
        </p:nvSpPr>
        <p:spPr>
          <a:xfrm>
            <a:off x="1038225" y="4353560"/>
            <a:ext cx="2850515" cy="398780"/>
          </a:xfrm>
          <a:prstGeom prst="rect">
            <a:avLst/>
          </a:prstGeom>
          <a:noFill/>
        </p:spPr>
        <p:txBody>
          <a:bodyPr wrap="square" rtlCol="0" anchor="t">
            <a:spAutoFit/>
          </a:bodyPr>
          <a:lstStyle/>
          <a:p>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角膜色素环（K-F环）</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979" y="2304381"/>
            <a:ext cx="4502022" cy="2696594"/>
          </a:xfrm>
          <a:prstGeom prst="rect">
            <a:avLst/>
          </a:prstGeom>
        </p:spPr>
      </p:pic>
      <p:sp>
        <p:nvSpPr>
          <p:cNvPr id="3" name="TextBox 3"/>
          <p:cNvSpPr txBox="1"/>
          <p:nvPr/>
        </p:nvSpPr>
        <p:spPr>
          <a:xfrm>
            <a:off x="172403" y="444588"/>
            <a:ext cx="1282323"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sz="2800" dirty="0" smtClean="0">
                <a:latin typeface="微软雅黑" panose="020B0503020204020204" pitchFamily="34" charset="-122"/>
                <a:ea typeface="微软雅黑" panose="020B0503020204020204" pitchFamily="34" charset="-122"/>
              </a:rPr>
              <a:t>巩 膜</a:t>
            </a:r>
            <a:endParaRPr lang="zh-CN" altLang="en-US" sz="2800" dirty="0">
              <a:latin typeface="微软雅黑" panose="020B0503020204020204" pitchFamily="34" charset="-122"/>
              <a:ea typeface="微软雅黑" panose="020B0503020204020204" pitchFamily="34" charset="-122"/>
            </a:endParaRPr>
          </a:p>
        </p:txBody>
      </p:sp>
      <p:sp>
        <p:nvSpPr>
          <p:cNvPr id="4" name="Text Box 9"/>
          <p:cNvSpPr txBox="1">
            <a:spLocks noChangeArrowheads="1"/>
          </p:cNvSpPr>
          <p:nvPr/>
        </p:nvSpPr>
        <p:spPr bwMode="auto">
          <a:xfrm>
            <a:off x="1932088" y="359528"/>
            <a:ext cx="662180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C00000"/>
              </a:buClr>
            </a:pPr>
            <a:r>
              <a:rPr lang="zh-CN" altLang="en-US" sz="2000" b="0" dirty="0" smtClean="0">
                <a:latin typeface="微软雅黑" panose="020B0503020204020204" pitchFamily="34" charset="-122"/>
                <a:ea typeface="微软雅黑" panose="020B0503020204020204" pitchFamily="34" charset="-122"/>
              </a:rPr>
              <a:t>乳白色不透明，厚</a:t>
            </a:r>
            <a:r>
              <a:rPr lang="zh-CN" altLang="en-US" sz="2000" b="0" dirty="0">
                <a:latin typeface="微软雅黑" panose="020B0503020204020204" pitchFamily="34" charset="-122"/>
                <a:ea typeface="微软雅黑" panose="020B0503020204020204" pitchFamily="34" charset="-122"/>
              </a:rPr>
              <a:t>而</a:t>
            </a:r>
            <a:r>
              <a:rPr lang="zh-CN" altLang="en-US" sz="2000" b="0" dirty="0" smtClean="0">
                <a:latin typeface="微软雅黑" panose="020B0503020204020204" pitchFamily="34" charset="-122"/>
                <a:ea typeface="微软雅黑" panose="020B0503020204020204" pitchFamily="34" charset="-122"/>
              </a:rPr>
              <a:t>坚韧。在视神经穿出附近最厚，向前逐渐变薄，赤道附近最薄。眼外肌附着处再度增厚。</a:t>
            </a:r>
            <a:endParaRPr lang="zh-CN" altLang="en-US" sz="2000" b="0" dirty="0">
              <a:latin typeface="微软雅黑" panose="020B0503020204020204" pitchFamily="34" charset="-122"/>
              <a:ea typeface="微软雅黑" panose="020B0503020204020204" pitchFamily="34" charset="-122"/>
            </a:endParaRPr>
          </a:p>
        </p:txBody>
      </p:sp>
      <p:sp>
        <p:nvSpPr>
          <p:cNvPr id="5" name="Rectangle 15"/>
          <p:cNvSpPr>
            <a:spLocks noChangeArrowheads="1"/>
          </p:cNvSpPr>
          <p:nvPr/>
        </p:nvSpPr>
        <p:spPr bwMode="auto">
          <a:xfrm>
            <a:off x="133700" y="1458862"/>
            <a:ext cx="8595629" cy="492443"/>
          </a:xfrm>
          <a:prstGeom prst="rect">
            <a:avLst/>
          </a:prstGeom>
        </p:spPr>
        <p:style>
          <a:lnRef idx="2">
            <a:schemeClr val="accent5"/>
          </a:lnRef>
          <a:fillRef idx="1">
            <a:schemeClr val="lt1"/>
          </a:fillRef>
          <a:effectRef idx="0">
            <a:schemeClr val="accent5"/>
          </a:effectRef>
          <a:fontRef idx="minor">
            <a:schemeClr val="dk1"/>
          </a:fontRef>
        </p:style>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sz="2000" dirty="0">
                <a:latin typeface="华文中宋" panose="02010600040101010101" pitchFamily="2" charset="-122"/>
                <a:ea typeface="华文中宋" panose="02010600040101010101" pitchFamily="2" charset="-122"/>
              </a:rPr>
              <a:t>在靠近角膜缘处的巩膜实质内，有环形的</a:t>
            </a:r>
            <a:r>
              <a:rPr kumimoji="1" lang="zh-CN" altLang="en-US" sz="2000" dirty="0">
                <a:solidFill>
                  <a:srgbClr val="C00000"/>
                </a:solidFill>
                <a:latin typeface="华文中宋" panose="02010600040101010101" pitchFamily="2" charset="-122"/>
                <a:ea typeface="华文中宋" panose="02010600040101010101" pitchFamily="2" charset="-122"/>
              </a:rPr>
              <a:t>巩膜静脉窦</a:t>
            </a:r>
            <a:r>
              <a:rPr kumimoji="1" lang="zh-CN" altLang="en-US" sz="2000" dirty="0">
                <a:latin typeface="华文中宋" panose="02010600040101010101" pitchFamily="2" charset="-122"/>
                <a:ea typeface="华文中宋" panose="02010600040101010101" pitchFamily="2" charset="-122"/>
              </a:rPr>
              <a:t>，是房水流出的通道。</a:t>
            </a:r>
            <a:endParaRPr kumimoji="1" lang="zh-CN" altLang="en-US" sz="2000" dirty="0">
              <a:solidFill>
                <a:srgbClr val="C00000"/>
              </a:solidFill>
              <a:latin typeface="华文中宋" panose="02010600040101010101" pitchFamily="2" charset="-122"/>
              <a:ea typeface="华文中宋" panose="02010600040101010101" pitchFamily="2" charset="-122"/>
            </a:endParaRPr>
          </a:p>
        </p:txBody>
      </p:sp>
      <p:sp>
        <p:nvSpPr>
          <p:cNvPr id="10" name="文本框 9"/>
          <p:cNvSpPr txBox="1"/>
          <p:nvPr/>
        </p:nvSpPr>
        <p:spPr>
          <a:xfrm>
            <a:off x="5125226" y="2484704"/>
            <a:ext cx="1722616" cy="369332"/>
          </a:xfrm>
          <a:prstGeom prst="rect">
            <a:avLst/>
          </a:prstGeom>
          <a:noFill/>
        </p:spPr>
        <p:txBody>
          <a:bodyPr wrap="square" rtlCol="0">
            <a:spAutoFit/>
          </a:bodyPr>
          <a:lstStyle/>
          <a:p>
            <a:r>
              <a:rPr lang="zh-CN" altLang="en-US" sz="1800" b="0" dirty="0">
                <a:latin typeface="微软雅黑" panose="020B0503020204020204" pitchFamily="34" charset="-122"/>
                <a:ea typeface="微软雅黑" panose="020B0503020204020204" pitchFamily="34" charset="-122"/>
              </a:rPr>
              <a:t>巩膜静脉窦</a:t>
            </a:r>
          </a:p>
        </p:txBody>
      </p:sp>
      <p:cxnSp>
        <p:nvCxnSpPr>
          <p:cNvPr id="11" name="直接箭头连接符 10"/>
          <p:cNvCxnSpPr/>
          <p:nvPr/>
        </p:nvCxnSpPr>
        <p:spPr>
          <a:xfrm flipH="1">
            <a:off x="5584542" y="2854036"/>
            <a:ext cx="75040" cy="854594"/>
          </a:xfrm>
          <a:prstGeom prst="straightConnector1">
            <a:avLst/>
          </a:prstGeom>
          <a:ln w="19050">
            <a:solidFill>
              <a:srgbClr val="FF3300"/>
            </a:solidFill>
            <a:tailEnd type="triangle"/>
          </a:ln>
        </p:spPr>
        <p:style>
          <a:lnRef idx="3">
            <a:schemeClr val="dk1"/>
          </a:lnRef>
          <a:fillRef idx="0">
            <a:schemeClr val="dk1"/>
          </a:fillRef>
          <a:effectRef idx="2">
            <a:schemeClr val="dk1"/>
          </a:effectRef>
          <a:fontRef idx="minor">
            <a:schemeClr val="tx1"/>
          </a:fontRef>
        </p:style>
      </p:cxn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42" y="2304381"/>
            <a:ext cx="3677915" cy="25500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ile.youlai.cn/cnkfile1/M02/64/2E/3C90BE76F2A70F03E092B4985D70642E.jp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370205" y="2571750"/>
            <a:ext cx="3323590" cy="2215515"/>
          </a:xfrm>
          <a:prstGeom prst="rect">
            <a:avLst/>
          </a:prstGeom>
          <a:noFill/>
          <a:extLst>
            <a:ext uri="{909E8E84-426E-40DD-AFC4-6F175D3DCCD1}">
              <a14:hiddenFill xmlns:a14="http://schemas.microsoft.com/office/drawing/2010/main">
                <a:solidFill>
                  <a:srgbClr val="FFFFFF"/>
                </a:solidFill>
              </a14:hiddenFill>
            </a:ext>
          </a:extLst>
        </p:spPr>
      </p:pic>
      <p:pic>
        <p:nvPicPr>
          <p:cNvPr id="101" name="图片 100"/>
          <p:cNvPicPr/>
          <p:nvPr/>
        </p:nvPicPr>
        <p:blipFill>
          <a:blip r:embed="rId4"/>
          <a:stretch>
            <a:fillRect/>
          </a:stretch>
        </p:blipFill>
        <p:spPr>
          <a:xfrm>
            <a:off x="4083050" y="2215515"/>
            <a:ext cx="5060950" cy="2927985"/>
          </a:xfrm>
          <a:prstGeom prst="rect">
            <a:avLst/>
          </a:prstGeom>
          <a:noFill/>
          <a:ln w="9525">
            <a:noFill/>
          </a:ln>
        </p:spPr>
      </p:pic>
      <p:sp>
        <p:nvSpPr>
          <p:cNvPr id="5" name="文本框 4"/>
          <p:cNvSpPr txBox="1"/>
          <p:nvPr/>
        </p:nvSpPr>
        <p:spPr>
          <a:xfrm>
            <a:off x="327025" y="307975"/>
            <a:ext cx="8490585" cy="1900555"/>
          </a:xfrm>
          <a:prstGeom prst="rect">
            <a:avLst/>
          </a:prstGeom>
          <a:noFill/>
        </p:spPr>
        <p:txBody>
          <a:bodyPr wrap="square" rtlCol="0" anchor="t">
            <a:spAutoFit/>
          </a:bodyPr>
          <a:lstStyle/>
          <a:p>
            <a:pPr>
              <a:lnSpc>
                <a:spcPct val="140000"/>
              </a:lnSpc>
            </a:pPr>
            <a:r>
              <a:rPr lang="zh-CN" altLang="en-US" dirty="0">
                <a:latin typeface="微软雅黑" panose="020B0503020204020204" pitchFamily="34" charset="-122"/>
                <a:ea typeface="微软雅黑" panose="020B0503020204020204" pitchFamily="34" charset="-122"/>
              </a:rPr>
              <a:t>黄疸</a:t>
            </a:r>
            <a:r>
              <a:rPr lang="zh-CN" altLang="en-US" sz="2000" dirty="0">
                <a:latin typeface="幼圆" panose="02010509060101010101" pitchFamily="49" charset="-122"/>
                <a:ea typeface="幼圆" panose="02010509060101010101" pitchFamily="49" charset="-122"/>
              </a:rPr>
              <a:t>是指由于胆红素代谢障碍引起血清内胆红素浓度升高，导致巩膜、皮肤、黏膜以及其他组织和体液发生黄染的现象。因巩膜含有较多的弹性硬蛋白，与胆红素有较强的亲和力，故黄疸患者</a:t>
            </a:r>
            <a:r>
              <a:rPr lang="zh-CN" altLang="en-US" sz="2000" dirty="0">
                <a:latin typeface="微软雅黑" panose="020B0503020204020204" pitchFamily="34" charset="-122"/>
                <a:ea typeface="微软雅黑" panose="020B0503020204020204" pitchFamily="34" charset="-122"/>
              </a:rPr>
              <a:t>巩膜黄染</a:t>
            </a:r>
            <a:r>
              <a:rPr lang="zh-CN" altLang="en-US" sz="2000" dirty="0">
                <a:latin typeface="幼圆" panose="02010509060101010101" pitchFamily="49" charset="-122"/>
                <a:ea typeface="幼圆" panose="02010509060101010101" pitchFamily="49" charset="-122"/>
              </a:rPr>
              <a:t>常先于黏膜、皮肤而首先被察觉。</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5789" r="4573" b="6150"/>
          <a:stretch>
            <a:fillRect/>
          </a:stretch>
        </p:blipFill>
        <p:spPr>
          <a:xfrm>
            <a:off x="2525232" y="2139191"/>
            <a:ext cx="3907465" cy="2704435"/>
          </a:xfrm>
          <a:prstGeom prst="rect">
            <a:avLst/>
          </a:prstGeom>
        </p:spPr>
      </p:pic>
      <p:sp>
        <p:nvSpPr>
          <p:cNvPr id="3" name="矩形 2"/>
          <p:cNvSpPr/>
          <p:nvPr/>
        </p:nvSpPr>
        <p:spPr>
          <a:xfrm>
            <a:off x="74428" y="363859"/>
            <a:ext cx="8569842" cy="1395960"/>
          </a:xfrm>
          <a:prstGeom prst="rect">
            <a:avLst/>
          </a:prstGeom>
        </p:spPr>
        <p:txBody>
          <a:bodyPr wrap="square">
            <a:spAutoFit/>
          </a:bodyPr>
          <a:lstStyle/>
          <a:p>
            <a:pPr>
              <a:lnSpc>
                <a:spcPct val="130000"/>
              </a:lnSpc>
            </a:pPr>
            <a:r>
              <a:rPr lang="zh-CN" altLang="en-US" dirty="0" smtClean="0">
                <a:latin typeface="微软雅黑" panose="020B0503020204020204" pitchFamily="34" charset="-122"/>
                <a:ea typeface="微软雅黑" panose="020B0503020204020204" pitchFamily="34" charset="-122"/>
              </a:rPr>
              <a:t>巩膜葡萄肿</a:t>
            </a:r>
            <a:r>
              <a:rPr lang="en-US" altLang="zh-CN" dirty="0" smtClean="0">
                <a:latin typeface="微软雅黑" panose="020B0503020204020204" pitchFamily="34" charset="-122"/>
                <a:ea typeface="微软雅黑" panose="020B0503020204020204" pitchFamily="34" charset="-122"/>
              </a:rPr>
              <a:t>-</a:t>
            </a:r>
            <a:r>
              <a:rPr lang="zh-CN" altLang="en-US" sz="2000" dirty="0" smtClean="0">
                <a:latin typeface="幼圆" panose="02010509060101010101" pitchFamily="49" charset="-122"/>
                <a:ea typeface="幼圆" panose="02010509060101010101" pitchFamily="49" charset="-122"/>
              </a:rPr>
              <a:t>由于</a:t>
            </a:r>
            <a:r>
              <a:rPr lang="zh-CN" altLang="en-US" sz="2000" dirty="0">
                <a:latin typeface="幼圆" panose="02010509060101010101" pitchFamily="49" charset="-122"/>
                <a:ea typeface="幼圆" panose="02010509060101010101" pitchFamily="49" charset="-122"/>
              </a:rPr>
              <a:t>巩膜的先天性缺陷或病理损害使其变薄、抵抗力减弱时，在眼内压作用</a:t>
            </a:r>
            <a:r>
              <a:rPr lang="zh-CN" altLang="en-US" sz="2000" dirty="0" smtClean="0">
                <a:latin typeface="幼圆" panose="02010509060101010101" pitchFamily="49" charset="-122"/>
                <a:ea typeface="幼圆" panose="02010509060101010101" pitchFamily="49" charset="-122"/>
              </a:rPr>
              <a:t>下，巩膜</a:t>
            </a:r>
            <a:r>
              <a:rPr lang="zh-CN" altLang="en-US" sz="2000" dirty="0">
                <a:latin typeface="幼圆" panose="02010509060101010101" pitchFamily="49" charset="-122"/>
                <a:ea typeface="幼圆" panose="02010509060101010101" pitchFamily="49" charset="-122"/>
              </a:rPr>
              <a:t>以及深层的葡萄膜向外扩张膨出，并显露出葡萄膜颜色而呈蓝黑色</a:t>
            </a:r>
            <a:r>
              <a:rPr lang="zh-CN" altLang="en-US" sz="2000" dirty="0" smtClean="0">
                <a:latin typeface="幼圆" panose="02010509060101010101" pitchFamily="49" charset="-122"/>
                <a:ea typeface="幼圆" panose="02010509060101010101" pitchFamily="49" charset="-122"/>
              </a:rPr>
              <a:t>。好</a:t>
            </a:r>
            <a:r>
              <a:rPr lang="zh-CN" altLang="en-US" sz="2000" dirty="0">
                <a:latin typeface="幼圆" panose="02010509060101010101" pitchFamily="49" charset="-122"/>
                <a:ea typeface="幼圆" panose="02010509060101010101" pitchFamily="49" charset="-122"/>
              </a:rPr>
              <a:t>发于巩膜薄弱</a:t>
            </a:r>
            <a:r>
              <a:rPr lang="zh-CN" altLang="en-US" sz="2000" dirty="0" smtClean="0">
                <a:latin typeface="幼圆" panose="02010509060101010101" pitchFamily="49" charset="-122"/>
                <a:ea typeface="幼圆" panose="02010509060101010101" pitchFamily="49" charset="-122"/>
              </a:rPr>
              <a:t>部位，患者</a:t>
            </a:r>
            <a:r>
              <a:rPr lang="zh-CN" altLang="en-US" sz="2000" dirty="0">
                <a:latin typeface="幼圆" panose="02010509060101010101" pitchFamily="49" charset="-122"/>
                <a:ea typeface="幼圆" panose="02010509060101010101" pitchFamily="49" charset="-122"/>
              </a:rPr>
              <a:t>多有严重视力障碍</a:t>
            </a:r>
            <a:r>
              <a:rPr lang="zh-CN" altLang="en-US" sz="2000" dirty="0" smtClean="0">
                <a:latin typeface="幼圆" panose="02010509060101010101" pitchFamily="49" charset="-122"/>
                <a:ea typeface="幼圆" panose="02010509060101010101" pitchFamily="49" charset="-122"/>
              </a:rPr>
              <a:t>。</a:t>
            </a:r>
            <a:endParaRPr lang="zh-CN" altLang="en-US" sz="2000" dirty="0">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8223" y="239399"/>
            <a:ext cx="8782493" cy="1652760"/>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rPr>
              <a:t>蓝巩膜</a:t>
            </a:r>
            <a:r>
              <a:rPr lang="en-US" altLang="zh-CN" dirty="0" smtClean="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巩膜呈浅蓝</a:t>
            </a:r>
            <a:r>
              <a:rPr lang="zh-CN" altLang="en-US" sz="1800" dirty="0">
                <a:latin typeface="幼圆" panose="02010509060101010101" pitchFamily="49" charset="-122"/>
                <a:ea typeface="幼圆" panose="02010509060101010101" pitchFamily="49" charset="-122"/>
              </a:rPr>
              <a:t>色，是缺铁性贫血的早期信号</a:t>
            </a:r>
            <a:r>
              <a:rPr lang="zh-CN" altLang="en-US" sz="1800" dirty="0" smtClean="0">
                <a:latin typeface="幼圆" panose="02010509060101010101" pitchFamily="49" charset="-122"/>
                <a:ea typeface="幼圆" panose="02010509060101010101" pitchFamily="49" charset="-122"/>
              </a:rPr>
              <a:t>。人</a:t>
            </a:r>
            <a:r>
              <a:rPr lang="zh-CN" altLang="en-US" sz="1800" dirty="0">
                <a:latin typeface="幼圆" panose="02010509060101010101" pitchFamily="49" charset="-122"/>
                <a:ea typeface="幼圆" panose="02010509060101010101" pitchFamily="49" charset="-122"/>
              </a:rPr>
              <a:t>的</a:t>
            </a:r>
            <a:r>
              <a:rPr lang="zh-CN" altLang="en-US" sz="1800" dirty="0" smtClean="0">
                <a:latin typeface="幼圆" panose="02010509060101010101" pitchFamily="49" charset="-122"/>
                <a:ea typeface="幼圆" panose="02010509060101010101" pitchFamily="49" charset="-122"/>
              </a:rPr>
              <a:t>巩膜由</a:t>
            </a:r>
            <a:r>
              <a:rPr lang="zh-CN" altLang="en-US" sz="1800" dirty="0">
                <a:latin typeface="幼圆" panose="02010509060101010101" pitchFamily="49" charset="-122"/>
                <a:ea typeface="幼圆" panose="02010509060101010101" pitchFamily="49" charset="-122"/>
              </a:rPr>
              <a:t>胶原组织组成</a:t>
            </a:r>
            <a:r>
              <a:rPr lang="zh-CN" altLang="en-US" sz="1800" dirty="0" smtClean="0">
                <a:latin typeface="幼圆" panose="02010509060101010101" pitchFamily="49" charset="-122"/>
                <a:ea typeface="幼圆" panose="02010509060101010101" pitchFamily="49" charset="-122"/>
              </a:rPr>
              <a:t>，体内</a:t>
            </a:r>
            <a:r>
              <a:rPr lang="zh-CN" altLang="en-US" sz="1800" dirty="0">
                <a:latin typeface="幼圆" panose="02010509060101010101" pitchFamily="49" charset="-122"/>
                <a:ea typeface="幼圆" panose="02010509060101010101" pitchFamily="49" charset="-122"/>
              </a:rPr>
              <a:t>的铁</a:t>
            </a:r>
            <a:r>
              <a:rPr lang="zh-CN" altLang="en-US" sz="1800" dirty="0" smtClean="0">
                <a:latin typeface="幼圆" panose="02010509060101010101" pitchFamily="49" charset="-122"/>
                <a:ea typeface="幼圆" panose="02010509060101010101" pitchFamily="49" charset="-122"/>
              </a:rPr>
              <a:t>元素则是</a:t>
            </a:r>
            <a:r>
              <a:rPr lang="zh-CN" altLang="en-US" sz="1800" dirty="0">
                <a:latin typeface="幼圆" panose="02010509060101010101" pitchFamily="49" charset="-122"/>
                <a:ea typeface="幼圆" panose="02010509060101010101" pitchFamily="49" charset="-122"/>
              </a:rPr>
              <a:t>合成胶原的</a:t>
            </a:r>
            <a:r>
              <a:rPr lang="zh-CN" altLang="en-US" sz="1800" dirty="0" smtClean="0">
                <a:latin typeface="幼圆" panose="02010509060101010101" pitchFamily="49" charset="-122"/>
                <a:ea typeface="幼圆" panose="02010509060101010101" pitchFamily="49" charset="-122"/>
              </a:rPr>
              <a:t>重要因子。缺铁会导致胶原</a:t>
            </a:r>
            <a:r>
              <a:rPr lang="zh-CN" altLang="en-US" sz="1800" dirty="0">
                <a:latin typeface="幼圆" panose="02010509060101010101" pitchFamily="49" charset="-122"/>
                <a:ea typeface="幼圆" panose="02010509060101010101" pitchFamily="49" charset="-122"/>
              </a:rPr>
              <a:t>合成不足，</a:t>
            </a:r>
            <a:r>
              <a:rPr lang="zh-CN" altLang="en-US" sz="1800" dirty="0" smtClean="0">
                <a:latin typeface="幼圆" panose="02010509060101010101" pitchFamily="49" charset="-122"/>
                <a:ea typeface="幼圆" panose="02010509060101010101" pitchFamily="49" charset="-122"/>
              </a:rPr>
              <a:t>巩膜变</a:t>
            </a:r>
            <a:r>
              <a:rPr lang="zh-CN" altLang="en-US" sz="1800" dirty="0">
                <a:latin typeface="幼圆" panose="02010509060101010101" pitchFamily="49" charset="-122"/>
                <a:ea typeface="幼圆" panose="02010509060101010101" pitchFamily="49" charset="-122"/>
              </a:rPr>
              <a:t>薄，无法</a:t>
            </a:r>
            <a:r>
              <a:rPr lang="zh-CN" altLang="en-US" sz="1800" dirty="0" smtClean="0">
                <a:latin typeface="幼圆" panose="02010509060101010101" pitchFamily="49" charset="-122"/>
                <a:ea typeface="幼圆" panose="02010509060101010101" pitchFamily="49" charset="-122"/>
              </a:rPr>
              <a:t>有效遮掩棕黑</a:t>
            </a:r>
            <a:r>
              <a:rPr lang="zh-CN" altLang="en-US" sz="1800" dirty="0">
                <a:latin typeface="幼圆" panose="02010509060101010101" pitchFamily="49" charset="-122"/>
                <a:ea typeface="幼圆" panose="02010509060101010101" pitchFamily="49" charset="-122"/>
              </a:rPr>
              <a:t>色的脉络膜</a:t>
            </a:r>
            <a:r>
              <a:rPr lang="zh-CN" altLang="en-US" sz="1800" dirty="0" smtClean="0">
                <a:latin typeface="幼圆" panose="02010509060101010101" pitchFamily="49" charset="-122"/>
                <a:ea typeface="幼圆" panose="02010509060101010101" pitchFamily="49" charset="-122"/>
              </a:rPr>
              <a:t>，从而在</a:t>
            </a:r>
            <a:r>
              <a:rPr lang="zh-CN" altLang="en-US" sz="1800" dirty="0">
                <a:latin typeface="幼圆" panose="02010509060101010101" pitchFamily="49" charset="-122"/>
                <a:ea typeface="幼圆" panose="02010509060101010101" pitchFamily="49" charset="-122"/>
              </a:rPr>
              <a:t>自然光</a:t>
            </a:r>
            <a:r>
              <a:rPr lang="zh-CN" altLang="en-US" sz="1800" dirty="0" smtClean="0">
                <a:latin typeface="幼圆" panose="02010509060101010101" pitchFamily="49" charset="-122"/>
                <a:ea typeface="幼圆" panose="02010509060101010101" pitchFamily="49" charset="-122"/>
              </a:rPr>
              <a:t>下呈</a:t>
            </a:r>
            <a:r>
              <a:rPr lang="zh-CN" altLang="en-US" sz="1800" dirty="0">
                <a:latin typeface="幼圆" panose="02010509060101010101" pitchFamily="49" charset="-122"/>
                <a:ea typeface="幼圆" panose="02010509060101010101" pitchFamily="49" charset="-122"/>
              </a:rPr>
              <a:t>浅蓝</a:t>
            </a:r>
            <a:r>
              <a:rPr lang="zh-CN" altLang="en-US" sz="1800" dirty="0" smtClean="0">
                <a:latin typeface="幼圆" panose="02010509060101010101" pitchFamily="49" charset="-122"/>
                <a:ea typeface="幼圆" panose="02010509060101010101" pitchFamily="49" charset="-122"/>
              </a:rPr>
              <a:t>色。此外，有些</a:t>
            </a:r>
            <a:r>
              <a:rPr lang="zh-CN" altLang="en-US" sz="1800" dirty="0">
                <a:latin typeface="幼圆" panose="02010509060101010101" pitchFamily="49" charset="-122"/>
                <a:ea typeface="幼圆" panose="02010509060101010101" pitchFamily="49" charset="-122"/>
              </a:rPr>
              <a:t>疾病也表现为蓝巩膜现象。</a:t>
            </a:r>
          </a:p>
        </p:txBody>
      </p:sp>
      <p:pic>
        <p:nvPicPr>
          <p:cNvPr id="3" name="图片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71060" y="1798675"/>
            <a:ext cx="4837815" cy="32252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958" y="1439250"/>
            <a:ext cx="5995901" cy="3405744"/>
          </a:xfrm>
          <a:prstGeom prst="rect">
            <a:avLst/>
          </a:prstGeom>
        </p:spPr>
      </p:pic>
      <p:sp>
        <p:nvSpPr>
          <p:cNvPr id="17" name="Text Box 4"/>
          <p:cNvSpPr txBox="1">
            <a:spLocks noChangeArrowheads="1"/>
          </p:cNvSpPr>
          <p:nvPr/>
        </p:nvSpPr>
        <p:spPr bwMode="auto">
          <a:xfrm>
            <a:off x="3616037" y="382277"/>
            <a:ext cx="1910237"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latin typeface="华文中宋" panose="02010600040101010101" pitchFamily="2" charset="-122"/>
                <a:ea typeface="华文中宋" panose="02010600040101010101" pitchFamily="2" charset="-122"/>
              </a:rPr>
              <a:t>眼 球 壁</a:t>
            </a:r>
            <a:endParaRPr lang="zh-CN" altLang="en-US" sz="3200" dirty="0">
              <a:latin typeface="华文中宋" panose="02010600040101010101" pitchFamily="2" charset="-122"/>
              <a:ea typeface="华文中宋" panose="02010600040101010101" pitchFamily="2" charset="-122"/>
            </a:endParaRPr>
          </a:p>
        </p:txBody>
      </p:sp>
      <p:sp>
        <p:nvSpPr>
          <p:cNvPr id="18" name="椭圆 17"/>
          <p:cNvSpPr/>
          <p:nvPr/>
        </p:nvSpPr>
        <p:spPr>
          <a:xfrm>
            <a:off x="3398070" y="2581044"/>
            <a:ext cx="435934" cy="26581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9" name="椭圆 18"/>
          <p:cNvSpPr/>
          <p:nvPr/>
        </p:nvSpPr>
        <p:spPr>
          <a:xfrm>
            <a:off x="3247442" y="2261318"/>
            <a:ext cx="560948" cy="29087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 name="Text Box 5"/>
          <p:cNvSpPr txBox="1">
            <a:spLocks noChangeArrowheads="1"/>
          </p:cNvSpPr>
          <p:nvPr>
            <p:custDataLst>
              <p:tags r:id="rId1"/>
            </p:custDataLst>
          </p:nvPr>
        </p:nvSpPr>
        <p:spPr bwMode="auto">
          <a:xfrm>
            <a:off x="152771" y="527047"/>
            <a:ext cx="2154430" cy="521970"/>
          </a:xfrm>
          <a:prstGeom prst="rect">
            <a:avLst/>
          </a:prstGeom>
          <a:ln w="28575">
            <a:solidFill>
              <a:srgbClr val="C00000"/>
            </a:solidFill>
          </a:ln>
        </p:spPr>
        <p:style>
          <a:lnRef idx="2">
            <a:schemeClr val="accent4"/>
          </a:lnRef>
          <a:fillRef idx="1">
            <a:schemeClr val="lt1"/>
          </a:fillRef>
          <a:effectRef idx="0">
            <a:schemeClr val="accent4"/>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smtClean="0">
                <a:latin typeface="微软雅黑" panose="020B0503020204020204" pitchFamily="34" charset="-122"/>
                <a:ea typeface="微软雅黑" panose="020B0503020204020204" pitchFamily="34" charset="-122"/>
              </a:rPr>
              <a:t>眼球血管膜</a:t>
            </a:r>
            <a:endParaRPr lang="zh-CN" altLang="en-US" sz="2800" dirty="0">
              <a:latin typeface="微软雅黑" panose="020B0503020204020204" pitchFamily="34" charset="-122"/>
              <a:ea typeface="微软雅黑" panose="020B0503020204020204" pitchFamily="34" charset="-122"/>
            </a:endParaRPr>
          </a:p>
        </p:txBody>
      </p:sp>
      <p:sp>
        <p:nvSpPr>
          <p:cNvPr id="16" name="文本框 15"/>
          <p:cNvSpPr txBox="1"/>
          <p:nvPr>
            <p:custDataLst>
              <p:tags r:id="rId2"/>
            </p:custDataLst>
          </p:nvPr>
        </p:nvSpPr>
        <p:spPr>
          <a:xfrm>
            <a:off x="152771" y="1206429"/>
            <a:ext cx="2842711" cy="2400657"/>
          </a:xfrm>
          <a:prstGeom prst="rect">
            <a:avLst/>
          </a:prstGeom>
          <a:noFill/>
        </p:spPr>
        <p:txBody>
          <a:bodyPr wrap="square" rtlCol="0">
            <a:spAutoFit/>
          </a:bodyPr>
          <a:lstStyle/>
          <a:p>
            <a:pPr>
              <a:lnSpc>
                <a:spcPct val="150000"/>
              </a:lnSpc>
            </a:pPr>
            <a:r>
              <a:rPr lang="zh-CN" altLang="en-US" sz="2000" b="0" dirty="0">
                <a:latin typeface="微软雅黑" panose="020B0503020204020204" pitchFamily="34" charset="-122"/>
                <a:ea typeface="微软雅黑" panose="020B0503020204020204" pitchFamily="34" charset="-122"/>
              </a:rPr>
              <a:t>富含血管和色素细胞，呈棕黑色，有营养眼球内组织及遮光的作用</a:t>
            </a:r>
            <a:r>
              <a:rPr lang="zh-CN" altLang="en-US" sz="2000" b="0" dirty="0" smtClean="0">
                <a:latin typeface="微软雅黑" panose="020B0503020204020204" pitchFamily="34" charset="-122"/>
                <a:ea typeface="微软雅黑" panose="020B0503020204020204" pitchFamily="34" charset="-122"/>
              </a:rPr>
              <a:t>。</a:t>
            </a:r>
            <a:endParaRPr lang="en-US" altLang="zh-CN" sz="2000" b="0" dirty="0" smtClean="0">
              <a:latin typeface="微软雅黑" panose="020B0503020204020204" pitchFamily="34" charset="-122"/>
              <a:ea typeface="微软雅黑" panose="020B0503020204020204" pitchFamily="34" charset="-122"/>
            </a:endParaRPr>
          </a:p>
          <a:p>
            <a:pPr>
              <a:lnSpc>
                <a:spcPct val="150000"/>
              </a:lnSpc>
            </a:pPr>
            <a:r>
              <a:rPr lang="zh-CN" altLang="en-US" sz="2000" b="0" dirty="0" smtClean="0">
                <a:latin typeface="微软雅黑" panose="020B0503020204020204" pitchFamily="34" charset="-122"/>
                <a:ea typeface="微软雅黑" panose="020B0503020204020204" pitchFamily="34" charset="-122"/>
              </a:rPr>
              <a:t>分三部分：</a:t>
            </a:r>
            <a:r>
              <a:rPr lang="zh-CN" altLang="en-US" sz="2000" dirty="0" smtClean="0">
                <a:latin typeface="微软雅黑" panose="020B0503020204020204" pitchFamily="34" charset="-122"/>
                <a:ea typeface="微软雅黑" panose="020B0503020204020204" pitchFamily="34" charset="-122"/>
              </a:rPr>
              <a:t>虹膜</a:t>
            </a:r>
            <a:r>
              <a:rPr lang="zh-CN" altLang="en-US" sz="2000" b="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睫状体</a:t>
            </a:r>
            <a:r>
              <a:rPr lang="zh-CN" altLang="en-US" sz="2000" b="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脉络膜</a:t>
            </a:r>
            <a:endParaRPr lang="zh-CN" altLang="en-US" sz="2000" dirty="0">
              <a:latin typeface="微软雅黑" panose="020B0503020204020204" pitchFamily="34" charset="-122"/>
              <a:ea typeface="微软雅黑" panose="020B0503020204020204" pitchFamily="34" charset="-122"/>
            </a:endParaRPr>
          </a:p>
        </p:txBody>
      </p:sp>
      <p:sp>
        <p:nvSpPr>
          <p:cNvPr id="21" name="椭圆 20"/>
          <p:cNvSpPr/>
          <p:nvPr/>
        </p:nvSpPr>
        <p:spPr>
          <a:xfrm>
            <a:off x="8328033" y="1754500"/>
            <a:ext cx="560948" cy="29087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p:nvPr/>
        </p:nvSpPr>
        <p:spPr>
          <a:xfrm>
            <a:off x="172403" y="444588"/>
            <a:ext cx="1282323"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sz="2800" dirty="0" smtClean="0">
                <a:latin typeface="微软雅黑" panose="020B0503020204020204" pitchFamily="34" charset="-122"/>
                <a:ea typeface="微软雅黑" panose="020B0503020204020204" pitchFamily="34" charset="-122"/>
              </a:rPr>
              <a:t>虹 膜</a:t>
            </a:r>
            <a:endParaRPr lang="zh-CN" altLang="en-US" sz="2800" dirty="0">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72" y="2490929"/>
            <a:ext cx="3858491" cy="257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8148" b="29738"/>
          <a:stretch>
            <a:fillRect/>
          </a:stretch>
        </p:blipFill>
        <p:spPr bwMode="auto">
          <a:xfrm>
            <a:off x="4494646" y="2490931"/>
            <a:ext cx="3945778" cy="257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15"/>
          <p:cNvSpPr txBox="1"/>
          <p:nvPr>
            <p:custDataLst>
              <p:tags r:id="rId1"/>
            </p:custDataLst>
          </p:nvPr>
        </p:nvSpPr>
        <p:spPr>
          <a:xfrm>
            <a:off x="256680" y="1229128"/>
            <a:ext cx="8499393" cy="581057"/>
          </a:xfrm>
          <a:prstGeom prst="rect">
            <a:avLst/>
          </a:prstGeom>
          <a:noFill/>
        </p:spPr>
        <p:txBody>
          <a:bodyPr wrap="square" rtlCol="0">
            <a:spAutoFit/>
          </a:bodyPr>
          <a:lstStyle/>
          <a:p>
            <a:pPr>
              <a:lnSpc>
                <a:spcPct val="150000"/>
              </a:lnSpc>
            </a:pPr>
            <a:r>
              <a:rPr lang="zh-CN" altLang="en-US" b="0" dirty="0" smtClean="0">
                <a:latin typeface="微软雅黑" panose="020B0503020204020204" pitchFamily="34" charset="-122"/>
                <a:ea typeface="微软雅黑" panose="020B0503020204020204" pitchFamily="34" charset="-122"/>
              </a:rPr>
              <a:t>位于血管膜最前部，圆盘形。中央有圆形的</a:t>
            </a:r>
            <a:r>
              <a:rPr lang="zh-CN" altLang="en-US" dirty="0" smtClean="0">
                <a:latin typeface="微软雅黑" panose="020B0503020204020204" pitchFamily="34" charset="-122"/>
                <a:ea typeface="微软雅黑" panose="020B0503020204020204" pitchFamily="34" charset="-122"/>
              </a:rPr>
              <a:t>瞳孔</a:t>
            </a:r>
            <a:r>
              <a:rPr lang="zh-CN" altLang="en-US" b="0"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1189" y="207318"/>
            <a:ext cx="8663375" cy="2031325"/>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虹膜识别</a:t>
            </a:r>
            <a:r>
              <a:rPr lang="zh-CN" altLang="en-US" dirty="0" smtClean="0">
                <a:latin typeface="微软雅黑" panose="020B0503020204020204" pitchFamily="34" charset="-122"/>
                <a:ea typeface="微软雅黑" panose="020B0503020204020204" pitchFamily="34" charset="-122"/>
              </a:rPr>
              <a:t>技术</a:t>
            </a:r>
            <a:r>
              <a:rPr lang="en-US" altLang="zh-CN" dirty="0" smtClean="0">
                <a:latin typeface="微软雅黑" panose="020B0503020204020204" pitchFamily="34" charset="-122"/>
                <a:ea typeface="微软雅黑" panose="020B0503020204020204" pitchFamily="34" charset="-122"/>
              </a:rPr>
              <a:t>-</a:t>
            </a:r>
            <a:r>
              <a:rPr lang="zh-CN" altLang="en-US" sz="2000" dirty="0" smtClean="0">
                <a:latin typeface="幼圆" panose="02010509060101010101" pitchFamily="49" charset="-122"/>
                <a:ea typeface="幼圆" panose="02010509060101010101" pitchFamily="49" charset="-122"/>
              </a:rPr>
              <a:t>三</a:t>
            </a:r>
            <a:r>
              <a:rPr lang="zh-CN" altLang="en-US" sz="2000" dirty="0">
                <a:latin typeface="幼圆" panose="02010509060101010101" pitchFamily="49" charset="-122"/>
                <a:ea typeface="幼圆" panose="02010509060101010101" pitchFamily="49" charset="-122"/>
              </a:rPr>
              <a:t>大生物识别技术是指纹、人脸和虹膜</a:t>
            </a:r>
            <a:r>
              <a:rPr lang="zh-CN" altLang="en-US" sz="2000" dirty="0" smtClean="0">
                <a:latin typeface="幼圆" panose="02010509060101010101" pitchFamily="49" charset="-122"/>
                <a:ea typeface="幼圆" panose="02010509060101010101" pitchFamily="49" charset="-122"/>
              </a:rPr>
              <a:t>。由于虹膜</a:t>
            </a:r>
            <a:r>
              <a:rPr lang="zh-CN" altLang="en-US" sz="2000" dirty="0">
                <a:latin typeface="幼圆" panose="02010509060101010101" pitchFamily="49" charset="-122"/>
                <a:ea typeface="幼圆" panose="02010509060101010101" pitchFamily="49" charset="-122"/>
              </a:rPr>
              <a:t>包含有很多相互交错的斑点、细丝</a:t>
            </a:r>
            <a:r>
              <a:rPr lang="zh-CN" altLang="en-US" sz="2000" dirty="0" smtClean="0">
                <a:latin typeface="幼圆" panose="02010509060101010101" pitchFamily="49" charset="-122"/>
                <a:ea typeface="幼圆" panose="02010509060101010101" pitchFamily="49" charset="-122"/>
              </a:rPr>
              <a:t>、条纹</a:t>
            </a:r>
            <a:r>
              <a:rPr lang="zh-CN" altLang="en-US" sz="2000" dirty="0">
                <a:latin typeface="幼圆" panose="02010509060101010101" pitchFamily="49" charset="-122"/>
                <a:ea typeface="幼圆" panose="02010509060101010101" pitchFamily="49" charset="-122"/>
              </a:rPr>
              <a:t>、隐窝</a:t>
            </a:r>
            <a:r>
              <a:rPr lang="zh-CN" altLang="en-US" sz="2000" dirty="0" smtClean="0">
                <a:latin typeface="幼圆" panose="02010509060101010101" pitchFamily="49" charset="-122"/>
                <a:ea typeface="幼圆" panose="02010509060101010101" pitchFamily="49" charset="-122"/>
              </a:rPr>
              <a:t>等细节特征，且虹膜一旦发育形成，将保持终生不变。加上采集虹膜信息需要专门的设备和软件，因此虹膜识别具有唯一性和高度的安全性。</a:t>
            </a:r>
            <a:endParaRPr lang="zh-CN" altLang="en-US" sz="2000" dirty="0">
              <a:latin typeface="幼圆" panose="02010509060101010101" pitchFamily="49" charset="-122"/>
              <a:ea typeface="幼圆" panose="02010509060101010101" pitchFamily="49" charset="-122"/>
            </a:endParaRPr>
          </a:p>
        </p:txBody>
      </p:sp>
      <p:pic>
        <p:nvPicPr>
          <p:cNvPr id="3074" name="Picture 2" descr="https://t7.baidu.com/it/u=1807761055,980023143&amp;fm=19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416"/>
          <a:stretch>
            <a:fillRect/>
          </a:stretch>
        </p:blipFill>
        <p:spPr bwMode="auto">
          <a:xfrm>
            <a:off x="258185" y="2238643"/>
            <a:ext cx="4498973" cy="27769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ic2.zhimg.com/v2-057632f60c7b8b4d35af6ef5152642ed_r.jpg"/>
          <p:cNvPicPr>
            <a:picLocks noChangeAspect="1" noChangeArrowheads="1"/>
          </p:cNvPicPr>
          <p:nvPr/>
        </p:nvPicPr>
        <p:blipFill rotWithShape="1">
          <a:blip r:embed="rId3">
            <a:extLst>
              <a:ext uri="{28A0092B-C50C-407E-A947-70E740481C1C}">
                <a14:useLocalDpi xmlns:a14="http://schemas.microsoft.com/office/drawing/2010/main" val="0"/>
              </a:ext>
            </a:extLst>
          </a:blip>
          <a:srcRect t="2101" r="2434" b="10382"/>
          <a:stretch>
            <a:fillRect/>
          </a:stretch>
        </p:blipFill>
        <p:spPr bwMode="auto">
          <a:xfrm>
            <a:off x="5183170" y="2238644"/>
            <a:ext cx="3725304" cy="2776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922" y="391426"/>
            <a:ext cx="4293273" cy="377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C00000"/>
              </a:buClr>
            </a:pPr>
            <a:r>
              <a:rPr lang="zh-CN" altLang="en-US" dirty="0" smtClean="0">
                <a:latin typeface="微软雅黑" panose="020B0503020204020204" pitchFamily="34" charset="-122"/>
                <a:ea typeface="微软雅黑" panose="020B0503020204020204" pitchFamily="34" charset="-122"/>
              </a:rPr>
              <a:t>虹膜的颜色</a:t>
            </a:r>
            <a:r>
              <a:rPr lang="en-US" altLang="zh-CN" dirty="0" smtClean="0">
                <a:latin typeface="微软雅黑" panose="020B0503020204020204" pitchFamily="34" charset="-122"/>
                <a:ea typeface="微软雅黑" panose="020B0503020204020204" pitchFamily="34" charset="-122"/>
              </a:rPr>
              <a:t>-</a:t>
            </a:r>
            <a:r>
              <a:rPr lang="zh-CN" altLang="en-US" sz="2000" dirty="0" smtClean="0">
                <a:latin typeface="幼圆" panose="02010509060101010101" pitchFamily="49" charset="-122"/>
                <a:ea typeface="幼圆" panose="02010509060101010101" pitchFamily="49" charset="-122"/>
              </a:rPr>
              <a:t>主要</a:t>
            </a:r>
            <a:r>
              <a:rPr lang="zh-CN" altLang="en-US" sz="2000" dirty="0">
                <a:latin typeface="幼圆" panose="02010509060101010101" pitchFamily="49" charset="-122"/>
                <a:ea typeface="幼圆" panose="02010509060101010101" pitchFamily="49" charset="-122"/>
              </a:rPr>
              <a:t>取决于虹膜实质层中色素的</a:t>
            </a:r>
            <a:r>
              <a:rPr lang="zh-CN" altLang="en-US" sz="2000" dirty="0" smtClean="0">
                <a:latin typeface="幼圆" panose="02010509060101010101" pitchFamily="49" charset="-122"/>
                <a:ea typeface="幼圆" panose="02010509060101010101" pitchFamily="49" charset="-122"/>
              </a:rPr>
              <a:t>多少。人类</a:t>
            </a:r>
            <a:r>
              <a:rPr lang="zh-CN" altLang="en-US" sz="2000" dirty="0">
                <a:latin typeface="幼圆" panose="02010509060101010101" pitchFamily="49" charset="-122"/>
                <a:ea typeface="幼圆" panose="02010509060101010101" pitchFamily="49" charset="-122"/>
              </a:rPr>
              <a:t>虹膜的基色只有三种：褐色、蓝色和绿色</a:t>
            </a:r>
            <a:r>
              <a:rPr lang="zh-CN" altLang="en-US" sz="2000" dirty="0" smtClean="0">
                <a:latin typeface="幼圆" panose="02010509060101010101" pitchFamily="49" charset="-122"/>
                <a:ea typeface="幼圆" panose="02010509060101010101" pitchFamily="49" charset="-122"/>
              </a:rPr>
              <a:t>。欧美</a:t>
            </a:r>
            <a:r>
              <a:rPr lang="zh-CN" altLang="en-US" sz="2000" dirty="0">
                <a:latin typeface="幼圆" panose="02010509060101010101" pitchFamily="49" charset="-122"/>
                <a:ea typeface="幼圆" panose="02010509060101010101" pitchFamily="49" charset="-122"/>
              </a:rPr>
              <a:t>人的虹膜实质中缺乏色素细胞，而虹膜后方的色素上皮细胞的色素正常，其虹膜呈蓝色。白化病人的虹膜实质及色素上皮层均缺乏色素细胞，呈粉红色，是由于眼底反射映衬的结果。我国人的虹膜富有色素，而呈棕褐色。</a:t>
            </a:r>
            <a:endParaRPr lang="zh-CN" altLang="en-US" sz="1800" dirty="0">
              <a:latin typeface="幼圆" panose="02010509060101010101" pitchFamily="49" charset="-122"/>
              <a:ea typeface="幼圆" panose="02010509060101010101" pitchFamily="49"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656" y="632637"/>
            <a:ext cx="4613344" cy="1038003"/>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224" y="2095943"/>
            <a:ext cx="4609776" cy="23006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2955850" y="388919"/>
            <a:ext cx="3115341"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zh-CN" altLang="en-US" sz="2800" dirty="0" smtClean="0">
                <a:latin typeface="华文中宋" panose="02010600040101010101" pitchFamily="2" charset="-122"/>
                <a:ea typeface="华文中宋" panose="02010600040101010101" pitchFamily="2" charset="-122"/>
              </a:rPr>
              <a:t>感 觉 器 概  述 </a:t>
            </a:r>
            <a:endParaRPr lang="zh-CN" altLang="en-US" sz="2800" dirty="0">
              <a:latin typeface="华文中宋" panose="02010600040101010101" pitchFamily="2" charset="-122"/>
              <a:ea typeface="华文中宋" panose="02010600040101010101" pitchFamily="2" charset="-122"/>
            </a:endParaRPr>
          </a:p>
        </p:txBody>
      </p:sp>
      <p:sp>
        <p:nvSpPr>
          <p:cNvPr id="5123" name="Text Box 5"/>
          <p:cNvSpPr txBox="1">
            <a:spLocks noChangeArrowheads="1"/>
          </p:cNvSpPr>
          <p:nvPr/>
        </p:nvSpPr>
        <p:spPr bwMode="auto">
          <a:xfrm>
            <a:off x="393405" y="922273"/>
            <a:ext cx="84422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smtClean="0">
                <a:solidFill>
                  <a:srgbClr val="C00000"/>
                </a:solidFill>
                <a:latin typeface="微软雅黑" panose="020B0503020204020204" pitchFamily="34" charset="-122"/>
                <a:ea typeface="微软雅黑" panose="020B0503020204020204" pitchFamily="34" charset="-122"/>
              </a:rPr>
              <a:t>感觉器</a:t>
            </a:r>
            <a:r>
              <a:rPr lang="en-US" altLang="zh-CN" sz="2000" b="0" dirty="0" smtClean="0">
                <a:latin typeface="微软雅黑" panose="020B0503020204020204" pitchFamily="34" charset="-122"/>
                <a:ea typeface="微软雅黑" panose="020B0503020204020204" pitchFamily="34" charset="-122"/>
              </a:rPr>
              <a:t>-</a:t>
            </a:r>
            <a:r>
              <a:rPr lang="zh-CN" altLang="en-US" sz="2000" b="0" dirty="0" smtClean="0">
                <a:latin typeface="微软雅黑" panose="020B0503020204020204" pitchFamily="34" charset="-122"/>
                <a:ea typeface="微软雅黑" panose="020B0503020204020204" pitchFamily="34" charset="-122"/>
              </a:rPr>
              <a:t>是机体感受环境刺激</a:t>
            </a:r>
            <a:r>
              <a:rPr lang="zh-CN" altLang="en-US" sz="2000" b="0" dirty="0">
                <a:latin typeface="微软雅黑" panose="020B0503020204020204" pitchFamily="34" charset="-122"/>
                <a:ea typeface="微软雅黑" panose="020B0503020204020204" pitchFamily="34" charset="-122"/>
              </a:rPr>
              <a:t>的装置，是</a:t>
            </a:r>
            <a:r>
              <a:rPr lang="zh-CN" altLang="en-US" sz="2000" dirty="0" smtClean="0">
                <a:latin typeface="微软雅黑" panose="020B0503020204020204" pitchFamily="34" charset="-122"/>
                <a:ea typeface="微软雅黑" panose="020B0503020204020204" pitchFamily="34" charset="-122"/>
              </a:rPr>
              <a:t>感受器</a:t>
            </a:r>
            <a:r>
              <a:rPr lang="zh-CN" altLang="en-US" sz="2000" b="0" dirty="0" smtClean="0">
                <a:latin typeface="微软雅黑" panose="020B0503020204020204" pitchFamily="34" charset="-122"/>
                <a:ea typeface="微软雅黑" panose="020B0503020204020204" pitchFamily="34" charset="-122"/>
              </a:rPr>
              <a:t>及其</a:t>
            </a:r>
            <a:r>
              <a:rPr lang="zh-CN" altLang="en-US" sz="2000" b="0" dirty="0">
                <a:latin typeface="微软雅黑" panose="020B0503020204020204" pitchFamily="34" charset="-122"/>
                <a:ea typeface="微软雅黑" panose="020B0503020204020204" pitchFamily="34" charset="-122"/>
              </a:rPr>
              <a:t>附属结构的</a:t>
            </a:r>
            <a:r>
              <a:rPr lang="zh-CN" altLang="en-US" sz="2000" b="0" dirty="0" smtClean="0">
                <a:latin typeface="微软雅黑" panose="020B0503020204020204" pitchFamily="34" charset="-122"/>
                <a:ea typeface="微软雅黑" panose="020B0503020204020204" pitchFamily="34" charset="-122"/>
              </a:rPr>
              <a:t>总称。</a:t>
            </a:r>
            <a:endParaRPr lang="en-US" altLang="zh-CN" sz="2000" b="0" dirty="0" smtClean="0">
              <a:latin typeface="微软雅黑" panose="020B0503020204020204" pitchFamily="34" charset="-122"/>
              <a:ea typeface="微软雅黑" panose="020B0503020204020204" pitchFamily="34" charset="-122"/>
            </a:endParaRPr>
          </a:p>
          <a:p>
            <a:pPr eaLnBrk="1" hangingPunct="1">
              <a:lnSpc>
                <a:spcPct val="150000"/>
              </a:lnSpc>
            </a:pPr>
            <a:r>
              <a:rPr lang="zh-CN" altLang="en-US" sz="2000" dirty="0" smtClean="0">
                <a:solidFill>
                  <a:srgbClr val="C00000"/>
                </a:solidFill>
                <a:latin typeface="微软雅黑" panose="020B0503020204020204" pitchFamily="34" charset="-122"/>
                <a:ea typeface="微软雅黑" panose="020B0503020204020204" pitchFamily="34" charset="-122"/>
              </a:rPr>
              <a:t>感受器</a:t>
            </a:r>
            <a:r>
              <a:rPr lang="en-US" altLang="zh-CN" sz="2000" b="0" dirty="0" smtClean="0">
                <a:latin typeface="微软雅黑" panose="020B0503020204020204" pitchFamily="34" charset="-122"/>
                <a:ea typeface="微软雅黑" panose="020B0503020204020204" pitchFamily="34" charset="-122"/>
              </a:rPr>
              <a:t>-</a:t>
            </a:r>
            <a:r>
              <a:rPr lang="zh-CN" altLang="en-US" sz="2000" b="0" dirty="0" smtClean="0">
                <a:latin typeface="微软雅黑" panose="020B0503020204020204" pitchFamily="34" charset="-122"/>
                <a:ea typeface="微软雅黑" panose="020B0503020204020204" pitchFamily="34" charset="-122"/>
              </a:rPr>
              <a:t>可感受内外环境刺激并将其转变为神经冲动的结构。只对某一特异的刺激敏感。</a:t>
            </a:r>
            <a:endParaRPr lang="zh-CN" altLang="en-US" sz="2000" b="0" dirty="0">
              <a:latin typeface="微软雅黑" panose="020B0503020204020204" pitchFamily="34" charset="-122"/>
              <a:ea typeface="微软雅黑" panose="020B0503020204020204" pitchFamily="34" charset="-122"/>
            </a:endParaRPr>
          </a:p>
        </p:txBody>
      </p:sp>
      <p:sp>
        <p:nvSpPr>
          <p:cNvPr id="5125" name="Rectangle 7"/>
          <p:cNvSpPr>
            <a:spLocks noChangeArrowheads="1"/>
          </p:cNvSpPr>
          <p:nvPr/>
        </p:nvSpPr>
        <p:spPr bwMode="auto">
          <a:xfrm>
            <a:off x="393406" y="2871400"/>
            <a:ext cx="79372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180975" indent="-180975" eaLnBrk="1" hangingPunct="1">
              <a:lnSpc>
                <a:spcPct val="150000"/>
              </a:lnSpc>
              <a:buFont typeface="Wingdings" panose="05000000000000000000" pitchFamily="2" charset="2"/>
              <a:buChar char="ü"/>
            </a:pPr>
            <a:r>
              <a:rPr lang="zh-CN" altLang="en-US" sz="2000" b="0" dirty="0">
                <a:latin typeface="微软雅黑" panose="020B0503020204020204" pitchFamily="34" charset="-122"/>
                <a:ea typeface="微软雅黑" panose="020B0503020204020204" pitchFamily="34" charset="-122"/>
              </a:rPr>
              <a:t>根据所在部位、刺激的</a:t>
            </a:r>
            <a:r>
              <a:rPr lang="zh-CN" altLang="en-US" sz="2000" b="0" dirty="0" smtClean="0">
                <a:latin typeface="微软雅黑" panose="020B0503020204020204" pitchFamily="34" charset="-122"/>
                <a:ea typeface="微软雅黑" panose="020B0503020204020204" pitchFamily="34" charset="-122"/>
              </a:rPr>
              <a:t>来源</a:t>
            </a:r>
            <a:r>
              <a:rPr lang="en-US" altLang="zh-CN" sz="2000" b="0" dirty="0" smtClean="0">
                <a:latin typeface="微软雅黑" panose="020B0503020204020204" pitchFamily="34" charset="-122"/>
                <a:ea typeface="微软雅黑" panose="020B0503020204020204" pitchFamily="34" charset="-122"/>
              </a:rPr>
              <a:t>-</a:t>
            </a:r>
            <a:r>
              <a:rPr lang="zh-CN" altLang="en-US" sz="2000" b="0" dirty="0" smtClean="0">
                <a:latin typeface="微软雅黑" panose="020B0503020204020204" pitchFamily="34" charset="-122"/>
                <a:ea typeface="微软雅黑" panose="020B0503020204020204" pitchFamily="34" charset="-122"/>
              </a:rPr>
              <a:t>外感受器、内感受器、本体感受器</a:t>
            </a:r>
            <a:endParaRPr lang="en-US" altLang="zh-CN" sz="2000" b="0" dirty="0" smtClean="0">
              <a:latin typeface="微软雅黑" panose="020B0503020204020204" pitchFamily="34" charset="-122"/>
              <a:ea typeface="微软雅黑" panose="020B0503020204020204" pitchFamily="34" charset="-122"/>
            </a:endParaRPr>
          </a:p>
          <a:p>
            <a:pPr marL="180975" indent="-180975" algn="r" eaLnBrk="1" hangingPunct="1">
              <a:lnSpc>
                <a:spcPct val="150000"/>
              </a:lnSpc>
              <a:buFont typeface="Wingdings" panose="05000000000000000000" pitchFamily="2" charset="2"/>
              <a:buChar char="ü"/>
            </a:pPr>
            <a:r>
              <a:rPr lang="zh-CN" altLang="en-US" sz="2000" b="0" dirty="0">
                <a:latin typeface="微软雅黑" panose="020B0503020204020204" pitchFamily="34" charset="-122"/>
                <a:ea typeface="微软雅黑" panose="020B0503020204020204" pitchFamily="34" charset="-122"/>
              </a:rPr>
              <a:t>根据特化程度</a:t>
            </a:r>
            <a:r>
              <a:rPr lang="zh-CN" altLang="en-US" sz="2000" b="0" dirty="0" smtClean="0">
                <a:latin typeface="微软雅黑" panose="020B0503020204020204" pitchFamily="34" charset="-122"/>
                <a:ea typeface="微软雅黑" panose="020B0503020204020204" pitchFamily="34" charset="-122"/>
              </a:rPr>
              <a:t>：一般感受器、</a:t>
            </a:r>
            <a:r>
              <a:rPr lang="zh-CN" altLang="en-US" sz="2000" dirty="0" smtClean="0">
                <a:latin typeface="微软雅黑" panose="020B0503020204020204" pitchFamily="34" charset="-122"/>
                <a:ea typeface="微软雅黑" panose="020B0503020204020204" pitchFamily="34" charset="-122"/>
              </a:rPr>
              <a:t>特殊感受器</a:t>
            </a:r>
            <a:r>
              <a:rPr lang="en-US" altLang="zh-CN" sz="2000" b="0" dirty="0" smtClean="0">
                <a:latin typeface="微软雅黑" panose="020B0503020204020204" pitchFamily="34" charset="-122"/>
                <a:ea typeface="微软雅黑" panose="020B0503020204020204" pitchFamily="34" charset="-122"/>
              </a:rPr>
              <a:t>(</a:t>
            </a:r>
            <a:r>
              <a:rPr lang="zh-CN" altLang="en-US" sz="2000" b="0" dirty="0" smtClean="0">
                <a:latin typeface="微软雅黑" panose="020B0503020204020204" pitchFamily="34" charset="-122"/>
                <a:ea typeface="微软雅黑" panose="020B0503020204020204" pitchFamily="34" charset="-122"/>
              </a:rPr>
              <a:t>视觉、听觉、味觉、嗅觉、 平衡觉</a:t>
            </a:r>
            <a:r>
              <a:rPr lang="en-US" altLang="zh-CN" sz="2000" b="0" dirty="0" smtClean="0">
                <a:latin typeface="微软雅黑" panose="020B0503020204020204" pitchFamily="34" charset="-122"/>
                <a:ea typeface="微软雅黑" panose="020B0503020204020204" pitchFamily="34" charset="-122"/>
              </a:rPr>
              <a:t>)</a:t>
            </a:r>
            <a:r>
              <a:rPr lang="en-US" altLang="zh-CN" sz="2000" b="0" dirty="0" smtClean="0">
                <a:solidFill>
                  <a:srgbClr val="C00000"/>
                </a:solidFill>
                <a:latin typeface="微软雅黑" panose="020B0503020204020204" pitchFamily="34" charset="-122"/>
                <a:ea typeface="微软雅黑" panose="020B0503020204020204" pitchFamily="34" charset="-122"/>
              </a:rPr>
              <a:t> </a:t>
            </a:r>
            <a:endParaRPr lang="zh-CN" altLang="en-US" sz="2000" b="0" dirty="0">
              <a:latin typeface="微软雅黑" panose="020B0503020204020204" pitchFamily="34" charset="-122"/>
              <a:ea typeface="微软雅黑" panose="020B0503020204020204" pitchFamily="34" charset="-122"/>
            </a:endParaRPr>
          </a:p>
        </p:txBody>
      </p:sp>
      <p:sp>
        <p:nvSpPr>
          <p:cNvPr id="5126" name="Rectangle 8"/>
          <p:cNvSpPr>
            <a:spLocks noChangeArrowheads="1"/>
          </p:cNvSpPr>
          <p:nvPr/>
        </p:nvSpPr>
        <p:spPr bwMode="auto">
          <a:xfrm>
            <a:off x="122275" y="2409735"/>
            <a:ext cx="1439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rgbClr val="C00000"/>
                </a:solidFill>
                <a:latin typeface="微软雅黑" panose="020B0503020204020204" pitchFamily="34" charset="-122"/>
                <a:ea typeface="微软雅黑" panose="020B0503020204020204" pitchFamily="34" charset="-122"/>
              </a:rPr>
              <a:t>分类： </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112667" y="391597"/>
            <a:ext cx="875607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269875" indent="-269875" eaLnBrk="1" hangingPunct="1">
              <a:lnSpc>
                <a:spcPct val="150000"/>
              </a:lnSpc>
              <a:buClr>
                <a:srgbClr val="C00000"/>
              </a:buClr>
              <a:buFont typeface="Wingdings" panose="05000000000000000000" pitchFamily="2" charset="2"/>
              <a:buChar char="ü"/>
            </a:pPr>
            <a:r>
              <a:rPr kumimoji="1" lang="zh-CN" altLang="en-US" sz="2200" b="0" dirty="0">
                <a:latin typeface="微软雅黑" panose="020B0503020204020204" pitchFamily="34" charset="-122"/>
                <a:ea typeface="微软雅黑" panose="020B0503020204020204" pitchFamily="34" charset="-122"/>
              </a:rPr>
              <a:t>角膜与晶状体之间的间隙称</a:t>
            </a:r>
            <a:r>
              <a:rPr kumimoji="1" lang="zh-CN" altLang="en-US" sz="2200" dirty="0">
                <a:solidFill>
                  <a:srgbClr val="C00000"/>
                </a:solidFill>
                <a:latin typeface="微软雅黑" panose="020B0503020204020204" pitchFamily="34" charset="-122"/>
                <a:ea typeface="微软雅黑" panose="020B0503020204020204" pitchFamily="34" charset="-122"/>
              </a:rPr>
              <a:t>眼房</a:t>
            </a:r>
            <a:r>
              <a:rPr kumimoji="1" lang="zh-CN" altLang="en-US" sz="2200" b="0" dirty="0">
                <a:latin typeface="微软雅黑" panose="020B0503020204020204" pitchFamily="34" charset="-122"/>
                <a:ea typeface="微软雅黑" panose="020B0503020204020204" pitchFamily="34" charset="-122"/>
              </a:rPr>
              <a:t>，被虹膜</a:t>
            </a:r>
            <a:r>
              <a:rPr kumimoji="1" lang="zh-CN" altLang="en-US" sz="2200" b="0" dirty="0" smtClean="0">
                <a:latin typeface="微软雅黑" panose="020B0503020204020204" pitchFamily="34" charset="-122"/>
                <a:ea typeface="微软雅黑" panose="020B0503020204020204" pitchFamily="34" charset="-122"/>
              </a:rPr>
              <a:t>分为</a:t>
            </a:r>
            <a:r>
              <a:rPr kumimoji="1" lang="zh-CN" altLang="en-US" sz="2200" dirty="0" smtClean="0">
                <a:latin typeface="微软雅黑" panose="020B0503020204020204" pitchFamily="34" charset="-122"/>
                <a:ea typeface="微软雅黑" panose="020B0503020204020204" pitchFamily="34" charset="-122"/>
              </a:rPr>
              <a:t>前房</a:t>
            </a:r>
            <a:r>
              <a:rPr kumimoji="1" lang="zh-CN" altLang="en-US" sz="2200" b="0" dirty="0" smtClean="0">
                <a:latin typeface="微软雅黑" panose="020B0503020204020204" pitchFamily="34" charset="-122"/>
                <a:ea typeface="微软雅黑" panose="020B0503020204020204" pitchFamily="34" charset="-122"/>
              </a:rPr>
              <a:t>和</a:t>
            </a:r>
            <a:r>
              <a:rPr kumimoji="1" lang="zh-CN" altLang="en-US" sz="2200" dirty="0" smtClean="0">
                <a:latin typeface="微软雅黑" panose="020B0503020204020204" pitchFamily="34" charset="-122"/>
                <a:ea typeface="微软雅黑" panose="020B0503020204020204" pitchFamily="34" charset="-122"/>
              </a:rPr>
              <a:t>后房</a:t>
            </a:r>
            <a:r>
              <a:rPr kumimoji="1" lang="zh-CN" altLang="en-US" sz="2200" b="0" dirty="0" smtClean="0">
                <a:latin typeface="微软雅黑" panose="020B0503020204020204" pitchFamily="34" charset="-122"/>
                <a:ea typeface="微软雅黑" panose="020B0503020204020204" pitchFamily="34" charset="-122"/>
              </a:rPr>
              <a:t>。前房</a:t>
            </a:r>
            <a:r>
              <a:rPr kumimoji="1" lang="zh-CN" altLang="en-US" sz="2200" b="0" dirty="0">
                <a:latin typeface="微软雅黑" panose="020B0503020204020204" pitchFamily="34" charset="-122"/>
                <a:ea typeface="微软雅黑" panose="020B0503020204020204" pitchFamily="34" charset="-122"/>
              </a:rPr>
              <a:t>和后房借</a:t>
            </a:r>
            <a:r>
              <a:rPr kumimoji="1" lang="zh-CN" altLang="en-US" sz="2200" dirty="0">
                <a:solidFill>
                  <a:srgbClr val="C00000"/>
                </a:solidFill>
                <a:latin typeface="微软雅黑" panose="020B0503020204020204" pitchFamily="34" charset="-122"/>
                <a:ea typeface="微软雅黑" panose="020B0503020204020204" pitchFamily="34" charset="-122"/>
              </a:rPr>
              <a:t>瞳孔</a:t>
            </a:r>
            <a:r>
              <a:rPr kumimoji="1" lang="zh-CN" altLang="en-US" sz="2200" b="0" dirty="0">
                <a:latin typeface="微软雅黑" panose="020B0503020204020204" pitchFamily="34" charset="-122"/>
                <a:ea typeface="微软雅黑" panose="020B0503020204020204" pitchFamily="34" charset="-122"/>
              </a:rPr>
              <a:t>相互</a:t>
            </a:r>
            <a:r>
              <a:rPr kumimoji="1" lang="zh-CN" altLang="en-US" sz="2200" b="0" dirty="0" smtClean="0">
                <a:latin typeface="微软雅黑" panose="020B0503020204020204" pitchFamily="34" charset="-122"/>
                <a:ea typeface="微软雅黑" panose="020B0503020204020204" pitchFamily="34" charset="-122"/>
              </a:rPr>
              <a:t>交通。</a:t>
            </a:r>
            <a:endParaRPr kumimoji="1" lang="en-US" altLang="zh-CN" sz="2200" b="0" dirty="0" smtClean="0">
              <a:latin typeface="微软雅黑" panose="020B0503020204020204" pitchFamily="34" charset="-122"/>
              <a:ea typeface="微软雅黑" panose="020B0503020204020204" pitchFamily="34" charset="-122"/>
            </a:endParaRPr>
          </a:p>
          <a:p>
            <a:pPr marL="269875" indent="-269875" eaLnBrk="1" hangingPunct="1">
              <a:lnSpc>
                <a:spcPct val="150000"/>
              </a:lnSpc>
              <a:buClr>
                <a:srgbClr val="C00000"/>
              </a:buClr>
              <a:buFont typeface="Wingdings" panose="05000000000000000000" pitchFamily="2" charset="2"/>
              <a:buChar char="ü"/>
            </a:pPr>
            <a:r>
              <a:rPr kumimoji="1" lang="zh-CN" altLang="en-US" sz="2200" dirty="0" smtClean="0">
                <a:solidFill>
                  <a:srgbClr val="C00000"/>
                </a:solidFill>
                <a:latin typeface="微软雅黑" panose="020B0503020204020204" pitchFamily="34" charset="-122"/>
                <a:ea typeface="微软雅黑" panose="020B0503020204020204" pitchFamily="34" charset="-122"/>
              </a:rPr>
              <a:t>虹膜角膜角</a:t>
            </a:r>
            <a:r>
              <a:rPr kumimoji="1" lang="en-US" altLang="zh-CN" sz="2200" b="0" dirty="0" smtClean="0">
                <a:latin typeface="微软雅黑" panose="020B0503020204020204" pitchFamily="34" charset="-122"/>
                <a:ea typeface="微软雅黑" panose="020B0503020204020204" pitchFamily="34" charset="-122"/>
              </a:rPr>
              <a:t>(</a:t>
            </a:r>
            <a:r>
              <a:rPr kumimoji="1" lang="zh-CN" altLang="en-US" sz="2200" dirty="0" smtClean="0">
                <a:latin typeface="微软雅黑" panose="020B0503020204020204" pitchFamily="34" charset="-122"/>
                <a:ea typeface="微软雅黑" panose="020B0503020204020204" pitchFamily="34" charset="-122"/>
              </a:rPr>
              <a:t>前房角</a:t>
            </a:r>
            <a:r>
              <a:rPr kumimoji="1" lang="en-US" altLang="zh-CN" sz="2200" b="0" dirty="0" smtClean="0">
                <a:latin typeface="微软雅黑" panose="020B0503020204020204" pitchFamily="34" charset="-122"/>
                <a:ea typeface="微软雅黑" panose="020B0503020204020204" pitchFamily="34" charset="-122"/>
              </a:rPr>
              <a:t>)</a:t>
            </a:r>
            <a:r>
              <a:rPr kumimoji="1" lang="zh-CN" altLang="en-US" sz="2200" b="0" dirty="0" smtClean="0">
                <a:latin typeface="微软雅黑" panose="020B0503020204020204" pitchFamily="34" charset="-122"/>
                <a:ea typeface="微软雅黑" panose="020B0503020204020204" pitchFamily="34" charset="-122"/>
              </a:rPr>
              <a:t>：眼前房</a:t>
            </a:r>
            <a:r>
              <a:rPr kumimoji="1" lang="zh-CN" altLang="en-US" sz="2200" b="0" dirty="0">
                <a:latin typeface="微软雅黑" panose="020B0503020204020204" pitchFamily="34" charset="-122"/>
                <a:ea typeface="微软雅黑" panose="020B0503020204020204" pitchFamily="34" charset="-122"/>
              </a:rPr>
              <a:t>周边，虹膜与</a:t>
            </a:r>
            <a:r>
              <a:rPr kumimoji="1" lang="zh-CN" altLang="en-US" sz="2200" b="0" dirty="0" smtClean="0">
                <a:latin typeface="微软雅黑" panose="020B0503020204020204" pitchFamily="34" charset="-122"/>
                <a:ea typeface="微软雅黑" panose="020B0503020204020204" pitchFamily="34" charset="-122"/>
              </a:rPr>
              <a:t>角膜交界处</a:t>
            </a:r>
            <a:r>
              <a:rPr kumimoji="1" lang="zh-CN" altLang="en-US" sz="2200" b="0" dirty="0">
                <a:latin typeface="微软雅黑" panose="020B0503020204020204" pitchFamily="34" charset="-122"/>
                <a:ea typeface="微软雅黑" panose="020B0503020204020204" pitchFamily="34" charset="-122"/>
              </a:rPr>
              <a:t>的</a:t>
            </a:r>
            <a:r>
              <a:rPr kumimoji="1" lang="zh-CN" altLang="en-US" sz="2200" b="0" dirty="0" smtClean="0">
                <a:latin typeface="微软雅黑" panose="020B0503020204020204" pitchFamily="34" charset="-122"/>
                <a:ea typeface="微软雅黑" panose="020B0503020204020204" pitchFamily="34" charset="-122"/>
              </a:rPr>
              <a:t>环形区域</a:t>
            </a:r>
            <a:endParaRPr kumimoji="1" lang="zh-CN" altLang="en-US" sz="2200" b="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04" y="2329855"/>
            <a:ext cx="8050798" cy="2535386"/>
          </a:xfrm>
          <a:prstGeom prst="rect">
            <a:avLst/>
          </a:prstGeom>
        </p:spPr>
      </p:pic>
      <p:sp>
        <p:nvSpPr>
          <p:cNvPr id="4" name="Rectangle 8"/>
          <p:cNvSpPr>
            <a:spLocks noChangeArrowheads="1"/>
          </p:cNvSpPr>
          <p:nvPr/>
        </p:nvSpPr>
        <p:spPr bwMode="auto">
          <a:xfrm>
            <a:off x="6111832" y="4492063"/>
            <a:ext cx="1286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000" b="0" dirty="0">
                <a:latin typeface="微软雅黑" panose="020B0503020204020204" pitchFamily="34" charset="-122"/>
                <a:ea typeface="微软雅黑" panose="020B0503020204020204" pitchFamily="34" charset="-122"/>
              </a:rPr>
              <a:t>晶状体</a:t>
            </a:r>
          </a:p>
        </p:txBody>
      </p:sp>
      <p:sp>
        <p:nvSpPr>
          <p:cNvPr id="5" name="Rectangle 14"/>
          <p:cNvSpPr>
            <a:spLocks noChangeArrowheads="1"/>
          </p:cNvSpPr>
          <p:nvPr/>
        </p:nvSpPr>
        <p:spPr bwMode="auto">
          <a:xfrm>
            <a:off x="6862740" y="2534779"/>
            <a:ext cx="1169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000" b="0" dirty="0">
                <a:latin typeface="微软雅黑" panose="020B0503020204020204" pitchFamily="34" charset="-122"/>
                <a:ea typeface="微软雅黑" panose="020B0503020204020204" pitchFamily="34" charset="-122"/>
              </a:rPr>
              <a:t>虹膜</a:t>
            </a:r>
          </a:p>
        </p:txBody>
      </p:sp>
      <p:sp>
        <p:nvSpPr>
          <p:cNvPr id="6" name="Line 7"/>
          <p:cNvSpPr>
            <a:spLocks noChangeShapeType="1"/>
          </p:cNvSpPr>
          <p:nvPr/>
        </p:nvSpPr>
        <p:spPr bwMode="auto">
          <a:xfrm flipH="1" flipV="1">
            <a:off x="5805055" y="4424358"/>
            <a:ext cx="394128" cy="261067"/>
          </a:xfrm>
          <a:prstGeom prst="line">
            <a:avLst/>
          </a:prstGeom>
          <a:ln w="28575">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
        <p:nvSpPr>
          <p:cNvPr id="7" name="Line 7"/>
          <p:cNvSpPr>
            <a:spLocks noChangeShapeType="1"/>
          </p:cNvSpPr>
          <p:nvPr/>
        </p:nvSpPr>
        <p:spPr bwMode="auto">
          <a:xfrm flipH="1">
            <a:off x="5353842" y="2838909"/>
            <a:ext cx="1564316" cy="549734"/>
          </a:xfrm>
          <a:prstGeom prst="line">
            <a:avLst/>
          </a:prstGeom>
          <a:ln w="28575">
            <a:solidFill>
              <a:srgbClr val="FF0000"/>
            </a:solidFill>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
        <p:nvSpPr>
          <p:cNvPr id="8" name="Rectangle 18"/>
          <p:cNvSpPr>
            <a:spLocks noChangeArrowheads="1"/>
          </p:cNvSpPr>
          <p:nvPr/>
        </p:nvSpPr>
        <p:spPr bwMode="auto">
          <a:xfrm>
            <a:off x="783021" y="2438800"/>
            <a:ext cx="21982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000" dirty="0">
                <a:latin typeface="微软雅黑" panose="020B0503020204020204" pitchFamily="34" charset="-122"/>
                <a:ea typeface="微软雅黑" panose="020B0503020204020204" pitchFamily="34" charset="-122"/>
              </a:rPr>
              <a:t>虹膜角膜角</a:t>
            </a:r>
          </a:p>
        </p:txBody>
      </p:sp>
      <p:sp>
        <p:nvSpPr>
          <p:cNvPr id="9" name="Line 7"/>
          <p:cNvSpPr>
            <a:spLocks noChangeShapeType="1"/>
          </p:cNvSpPr>
          <p:nvPr/>
        </p:nvSpPr>
        <p:spPr bwMode="auto">
          <a:xfrm>
            <a:off x="1939636" y="2784764"/>
            <a:ext cx="402147" cy="867530"/>
          </a:xfrm>
          <a:prstGeom prst="line">
            <a:avLst/>
          </a:prstGeom>
          <a:ln w="28575">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41153" y="2232839"/>
            <a:ext cx="4339051" cy="2533836"/>
            <a:chOff x="4741153" y="2232839"/>
            <a:chExt cx="4339051" cy="2533836"/>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153" y="2232839"/>
              <a:ext cx="4339051" cy="2533836"/>
            </a:xfrm>
            <a:prstGeom prst="rect">
              <a:avLst/>
            </a:prstGeom>
          </p:spPr>
        </p:pic>
        <p:sp>
          <p:nvSpPr>
            <p:cNvPr id="4" name="Rectangle 20"/>
            <p:cNvSpPr>
              <a:spLocks noChangeArrowheads="1"/>
            </p:cNvSpPr>
            <p:nvPr/>
          </p:nvSpPr>
          <p:spPr bwMode="auto">
            <a:xfrm>
              <a:off x="5932836" y="4182029"/>
              <a:ext cx="16287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000" b="0" dirty="0">
                  <a:latin typeface="微软雅黑" panose="020B0503020204020204" pitchFamily="34" charset="-122"/>
                  <a:ea typeface="微软雅黑" panose="020B0503020204020204" pitchFamily="34" charset="-122"/>
                </a:rPr>
                <a:t>瞳孔开大肌</a:t>
              </a:r>
            </a:p>
          </p:txBody>
        </p:sp>
        <p:sp>
          <p:nvSpPr>
            <p:cNvPr id="5" name="Rectangle 21"/>
            <p:cNvSpPr>
              <a:spLocks noChangeArrowheads="1"/>
            </p:cNvSpPr>
            <p:nvPr/>
          </p:nvSpPr>
          <p:spPr bwMode="auto">
            <a:xfrm>
              <a:off x="7483002" y="4054703"/>
              <a:ext cx="15972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000" b="0" dirty="0">
                  <a:latin typeface="微软雅黑" panose="020B0503020204020204" pitchFamily="34" charset="-122"/>
                  <a:ea typeface="微软雅黑" panose="020B0503020204020204" pitchFamily="34" charset="-122"/>
                </a:rPr>
                <a:t>瞳孔括约肌</a:t>
              </a:r>
            </a:p>
          </p:txBody>
        </p:sp>
        <p:sp>
          <p:nvSpPr>
            <p:cNvPr id="7" name="Line 7"/>
            <p:cNvSpPr>
              <a:spLocks noChangeShapeType="1"/>
            </p:cNvSpPr>
            <p:nvPr/>
          </p:nvSpPr>
          <p:spPr bwMode="auto">
            <a:xfrm flipH="1" flipV="1">
              <a:off x="8148457" y="3505693"/>
              <a:ext cx="54562" cy="598474"/>
            </a:xfrm>
            <a:prstGeom prst="line">
              <a:avLst/>
            </a:prstGeom>
            <a:ln w="28575">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
          <p:nvSpPr>
            <p:cNvPr id="8" name="Line 7"/>
            <p:cNvSpPr>
              <a:spLocks noChangeShapeType="1"/>
            </p:cNvSpPr>
            <p:nvPr/>
          </p:nvSpPr>
          <p:spPr bwMode="auto">
            <a:xfrm flipV="1">
              <a:off x="6747198" y="3883253"/>
              <a:ext cx="156411" cy="342900"/>
            </a:xfrm>
            <a:prstGeom prst="line">
              <a:avLst/>
            </a:prstGeom>
            <a:ln w="28575">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grpSp>
      <p:sp>
        <p:nvSpPr>
          <p:cNvPr id="6" name="Text Box 12"/>
          <p:cNvSpPr txBox="1">
            <a:spLocks noChangeArrowheads="1"/>
          </p:cNvSpPr>
          <p:nvPr/>
        </p:nvSpPr>
        <p:spPr bwMode="auto">
          <a:xfrm>
            <a:off x="197840" y="414850"/>
            <a:ext cx="842516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b="0" dirty="0">
                <a:latin typeface="微软雅黑" panose="020B0503020204020204" pitchFamily="34" charset="-122"/>
                <a:ea typeface="微软雅黑" panose="020B0503020204020204" pitchFamily="34" charset="-122"/>
              </a:rPr>
              <a:t>虹膜内有环形的</a:t>
            </a:r>
            <a:r>
              <a:rPr lang="zh-CN" altLang="en-US" dirty="0">
                <a:solidFill>
                  <a:srgbClr val="C00000"/>
                </a:solidFill>
                <a:latin typeface="微软雅黑" panose="020B0503020204020204" pitchFamily="34" charset="-122"/>
                <a:ea typeface="微软雅黑" panose="020B0503020204020204" pitchFamily="34" charset="-122"/>
              </a:rPr>
              <a:t>瞳孔括约肌</a:t>
            </a:r>
            <a:r>
              <a:rPr lang="zh-CN" altLang="en-US" b="0" dirty="0">
                <a:latin typeface="微软雅黑" panose="020B0503020204020204" pitchFamily="34" charset="-122"/>
                <a:ea typeface="微软雅黑" panose="020B0503020204020204" pitchFamily="34" charset="-122"/>
              </a:rPr>
              <a:t>和呈放射状排列的</a:t>
            </a:r>
            <a:r>
              <a:rPr lang="zh-CN" altLang="en-US" dirty="0" smtClean="0">
                <a:solidFill>
                  <a:srgbClr val="C00000"/>
                </a:solidFill>
                <a:latin typeface="微软雅黑" panose="020B0503020204020204" pitchFamily="34" charset="-122"/>
                <a:ea typeface="微软雅黑" panose="020B0503020204020204" pitchFamily="34" charset="-122"/>
              </a:rPr>
              <a:t>瞳孔开大肌</a:t>
            </a:r>
            <a:endParaRPr lang="en-US" altLang="zh-CN" dirty="0" smtClean="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en-US" b="0" dirty="0" smtClean="0">
                <a:latin typeface="微软雅黑" panose="020B0503020204020204" pitchFamily="34" charset="-122"/>
                <a:ea typeface="微软雅黑" panose="020B0503020204020204" pitchFamily="34" charset="-122"/>
              </a:rPr>
              <a:t>弱光或视远物</a:t>
            </a:r>
            <a:r>
              <a:rPr lang="en-US" altLang="zh-CN" b="0" dirty="0" smtClean="0">
                <a:latin typeface="微软雅黑" panose="020B0503020204020204" pitchFamily="34" charset="-122"/>
                <a:ea typeface="微软雅黑" panose="020B0503020204020204" pitchFamily="34" charset="-122"/>
              </a:rPr>
              <a:t>-</a:t>
            </a:r>
            <a:r>
              <a:rPr lang="zh-CN" altLang="en-US" b="0" dirty="0" smtClean="0">
                <a:latin typeface="微软雅黑" panose="020B0503020204020204" pitchFamily="34" charset="-122"/>
                <a:ea typeface="微软雅黑" panose="020B0503020204020204" pitchFamily="34" charset="-122"/>
              </a:rPr>
              <a:t>瞳孔开大肌收缩</a:t>
            </a:r>
            <a:r>
              <a:rPr lang="en-US" altLang="zh-CN" b="0" dirty="0" smtClean="0">
                <a:latin typeface="微软雅黑" panose="020B0503020204020204" pitchFamily="34" charset="-122"/>
                <a:ea typeface="微软雅黑" panose="020B0503020204020204" pitchFamily="34" charset="-122"/>
              </a:rPr>
              <a:t>-</a:t>
            </a:r>
            <a:r>
              <a:rPr lang="zh-CN" altLang="en-US" b="0" dirty="0" smtClean="0">
                <a:latin typeface="微软雅黑" panose="020B0503020204020204" pitchFamily="34" charset="-122"/>
                <a:ea typeface="微软雅黑" panose="020B0503020204020204" pitchFamily="34" charset="-122"/>
              </a:rPr>
              <a:t>瞳孔扩大</a:t>
            </a:r>
            <a:endParaRPr lang="en-US" altLang="zh-CN" b="0" dirty="0" smtClean="0">
              <a:latin typeface="微软雅黑" panose="020B0503020204020204" pitchFamily="34" charset="-122"/>
              <a:ea typeface="微软雅黑" panose="020B0503020204020204" pitchFamily="34" charset="-122"/>
            </a:endParaRPr>
          </a:p>
          <a:p>
            <a:pPr eaLnBrk="1" hangingPunct="1">
              <a:lnSpc>
                <a:spcPct val="150000"/>
              </a:lnSpc>
            </a:pPr>
            <a:r>
              <a:rPr lang="zh-CN" altLang="en-US" b="0" dirty="0" smtClean="0">
                <a:latin typeface="微软雅黑" panose="020B0503020204020204" pitchFamily="34" charset="-122"/>
                <a:ea typeface="微软雅黑" panose="020B0503020204020204" pitchFamily="34" charset="-122"/>
              </a:rPr>
              <a:t>强光或视近物</a:t>
            </a:r>
            <a:r>
              <a:rPr lang="en-US" altLang="zh-CN" b="0" dirty="0" smtClean="0">
                <a:latin typeface="微软雅黑" panose="020B0503020204020204" pitchFamily="34" charset="-122"/>
                <a:ea typeface="微软雅黑" panose="020B0503020204020204" pitchFamily="34" charset="-122"/>
              </a:rPr>
              <a:t>-</a:t>
            </a:r>
            <a:r>
              <a:rPr lang="zh-CN" altLang="en-US" b="0" dirty="0" smtClean="0">
                <a:latin typeface="微软雅黑" panose="020B0503020204020204" pitchFamily="34" charset="-122"/>
                <a:ea typeface="微软雅黑" panose="020B0503020204020204" pitchFamily="34" charset="-122"/>
              </a:rPr>
              <a:t>瞳孔括约肌收缩</a:t>
            </a:r>
            <a:r>
              <a:rPr lang="en-US" altLang="zh-CN" b="0" dirty="0" smtClean="0">
                <a:latin typeface="微软雅黑" panose="020B0503020204020204" pitchFamily="34" charset="-122"/>
                <a:ea typeface="微软雅黑" panose="020B0503020204020204" pitchFamily="34" charset="-122"/>
              </a:rPr>
              <a:t>-</a:t>
            </a:r>
            <a:r>
              <a:rPr lang="zh-CN" altLang="en-US" b="0" dirty="0" smtClean="0">
                <a:latin typeface="微软雅黑" panose="020B0503020204020204" pitchFamily="34" charset="-122"/>
                <a:ea typeface="微软雅黑" panose="020B0503020204020204" pitchFamily="34" charset="-122"/>
              </a:rPr>
              <a:t>瞳孔缩小</a:t>
            </a:r>
            <a:endParaRPr lang="zh-CN" altLang="en-US" b="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75" y="2706337"/>
            <a:ext cx="4403610" cy="20603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9110" y="482041"/>
            <a:ext cx="1371601" cy="400110"/>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rPr>
              <a:t>虹膜缺损</a:t>
            </a:r>
            <a:endParaRPr lang="zh-CN" altLang="en-US" sz="1800" dirty="0">
              <a:latin typeface="幼圆" panose="02010509060101010101" pitchFamily="49" charset="-122"/>
              <a:ea typeface="幼圆" panose="02010509060101010101" pitchFamily="49"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2" y="892413"/>
            <a:ext cx="2511628" cy="188372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566" y="891534"/>
            <a:ext cx="2234942" cy="1884600"/>
          </a:xfrm>
          <a:prstGeom prst="rect">
            <a:avLst/>
          </a:prstGeom>
        </p:spPr>
      </p:pic>
      <p:sp>
        <p:nvSpPr>
          <p:cNvPr id="7" name="矩形 6"/>
          <p:cNvSpPr/>
          <p:nvPr/>
        </p:nvSpPr>
        <p:spPr>
          <a:xfrm>
            <a:off x="3418299" y="491424"/>
            <a:ext cx="1928747" cy="400110"/>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rPr>
              <a:t>先天性无虹膜</a:t>
            </a:r>
            <a:endParaRPr lang="zh-CN" altLang="en-US" sz="1800" dirty="0">
              <a:latin typeface="幼圆" panose="02010509060101010101" pitchFamily="49" charset="-122"/>
              <a:ea typeface="幼圆" panose="02010509060101010101" pitchFamily="49" charset="-122"/>
            </a:endParaRPr>
          </a:p>
        </p:txBody>
      </p:sp>
      <p:sp>
        <p:nvSpPr>
          <p:cNvPr id="8" name="矩形 7"/>
          <p:cNvSpPr/>
          <p:nvPr/>
        </p:nvSpPr>
        <p:spPr>
          <a:xfrm>
            <a:off x="893707" y="2941227"/>
            <a:ext cx="1713613" cy="400110"/>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rPr>
              <a:t>永存瞳孔膜</a:t>
            </a:r>
            <a:endParaRPr lang="zh-CN" altLang="en-US" sz="20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r="51296"/>
          <a:stretch>
            <a:fillRect/>
          </a:stretch>
        </p:blipFill>
        <p:spPr>
          <a:xfrm>
            <a:off x="3550511" y="3304437"/>
            <a:ext cx="2103041" cy="1763173"/>
          </a:xfrm>
          <a:prstGeom prst="rect">
            <a:avLst/>
          </a:prstGeom>
        </p:spPr>
      </p:pic>
      <p:sp>
        <p:nvSpPr>
          <p:cNvPr id="11" name="矩形 10"/>
          <p:cNvSpPr/>
          <p:nvPr/>
        </p:nvSpPr>
        <p:spPr>
          <a:xfrm>
            <a:off x="6237375" y="484367"/>
            <a:ext cx="2699291" cy="400110"/>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猫眼样</a:t>
            </a:r>
            <a:r>
              <a:rPr lang="zh-CN" altLang="en-US" sz="2000" dirty="0" smtClean="0">
                <a:latin typeface="微软雅黑" panose="020B0503020204020204" pitchFamily="34" charset="-122"/>
                <a:ea typeface="微软雅黑" panose="020B0503020204020204" pitchFamily="34" charset="-122"/>
              </a:rPr>
              <a:t>瞳孔</a:t>
            </a:r>
            <a:r>
              <a:rPr lang="en-US" altLang="zh-CN" sz="1600" b="0" dirty="0">
                <a:latin typeface="微软雅黑" panose="020B0503020204020204" pitchFamily="34" charset="-122"/>
                <a:ea typeface="微软雅黑" panose="020B0503020204020204" pitchFamily="34" charset="-122"/>
              </a:rPr>
              <a:t>(ICE</a:t>
            </a:r>
            <a:r>
              <a:rPr lang="zh-CN" altLang="en-US" sz="1600" b="0" dirty="0">
                <a:latin typeface="微软雅黑" panose="020B0503020204020204" pitchFamily="34" charset="-122"/>
                <a:ea typeface="微软雅黑" panose="020B0503020204020204" pitchFamily="34" charset="-122"/>
              </a:rPr>
              <a:t>综合征</a:t>
            </a:r>
            <a:r>
              <a:rPr lang="en-US" altLang="zh-CN" sz="1600" b="0" dirty="0" smtClean="0">
                <a:latin typeface="微软雅黑" panose="020B0503020204020204" pitchFamily="34" charset="-122"/>
                <a:ea typeface="微软雅黑" panose="020B0503020204020204" pitchFamily="34" charset="-122"/>
              </a:rPr>
              <a:t>)</a:t>
            </a:r>
            <a:endParaRPr lang="zh-CN" altLang="en-US" sz="1600" b="0" dirty="0">
              <a:latin typeface="微软雅黑" panose="020B0503020204020204" pitchFamily="34" charset="-122"/>
              <a:ea typeface="微软雅黑" panose="020B0503020204020204" pitchFamily="34" charset="-122"/>
            </a:endParaRPr>
          </a:p>
        </p:txBody>
      </p:sp>
      <p:sp>
        <p:nvSpPr>
          <p:cNvPr id="14" name="矩形 13"/>
          <p:cNvSpPr/>
          <p:nvPr/>
        </p:nvSpPr>
        <p:spPr>
          <a:xfrm>
            <a:off x="3811744" y="2941227"/>
            <a:ext cx="1928747" cy="400110"/>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rPr>
              <a:t>先天性小瞳孔</a:t>
            </a:r>
            <a:endParaRPr lang="zh-CN" altLang="en-US" sz="1800" dirty="0">
              <a:latin typeface="幼圆" panose="02010509060101010101" pitchFamily="49" charset="-122"/>
              <a:ea typeface="幼圆" panose="02010509060101010101" pitchFamily="49" charset="-122"/>
            </a:endParaRPr>
          </a:p>
        </p:txBody>
      </p:sp>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t="10852" b="11976"/>
          <a:stretch>
            <a:fillRect/>
          </a:stretch>
        </p:blipFill>
        <p:spPr>
          <a:xfrm>
            <a:off x="5692525" y="898451"/>
            <a:ext cx="3244141" cy="1877683"/>
          </a:xfrm>
          <a:prstGeom prst="rect">
            <a:avLst/>
          </a:prstGeom>
        </p:spPr>
      </p:pic>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t="50646"/>
          <a:stretch>
            <a:fillRect/>
          </a:stretch>
        </p:blipFill>
        <p:spPr>
          <a:xfrm>
            <a:off x="6356498" y="3320516"/>
            <a:ext cx="2331754" cy="1731016"/>
          </a:xfrm>
          <a:prstGeom prst="rect">
            <a:avLst/>
          </a:prstGeom>
        </p:spPr>
      </p:pic>
      <p:sp>
        <p:nvSpPr>
          <p:cNvPr id="19" name="矩形 18"/>
          <p:cNvSpPr/>
          <p:nvPr/>
        </p:nvSpPr>
        <p:spPr>
          <a:xfrm>
            <a:off x="7146383" y="2953628"/>
            <a:ext cx="1131063" cy="400110"/>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rPr>
              <a:t>多瞳症</a:t>
            </a:r>
            <a:endParaRPr lang="zh-CN" altLang="en-US" sz="2000" dirty="0">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090" y="3304437"/>
            <a:ext cx="2620642" cy="17470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172403" y="444588"/>
            <a:ext cx="174677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sz="2800" dirty="0" smtClean="0">
                <a:latin typeface="微软雅黑" panose="020B0503020204020204" pitchFamily="34" charset="-122"/>
                <a:ea typeface="微软雅黑" panose="020B0503020204020204" pitchFamily="34" charset="-122"/>
              </a:rPr>
              <a:t>睫 状 体</a:t>
            </a:r>
            <a:endParaRPr lang="zh-CN" altLang="en-US" sz="28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1862" y="2277167"/>
            <a:ext cx="4002138" cy="2747341"/>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771" y="2407135"/>
            <a:ext cx="2768551" cy="2689060"/>
          </a:xfrm>
          <a:prstGeom prst="rect">
            <a:avLst/>
          </a:prstGeom>
        </p:spPr>
      </p:pic>
      <p:sp>
        <p:nvSpPr>
          <p:cNvPr id="8" name="文本框 7"/>
          <p:cNvSpPr txBox="1"/>
          <p:nvPr/>
        </p:nvSpPr>
        <p:spPr>
          <a:xfrm>
            <a:off x="4180668" y="2012128"/>
            <a:ext cx="2353039"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睫状体的整体观</a:t>
            </a:r>
          </a:p>
        </p:txBody>
      </p:sp>
      <p:sp>
        <p:nvSpPr>
          <p:cNvPr id="9" name="Rectangle 9"/>
          <p:cNvSpPr>
            <a:spLocks noChangeArrowheads="1"/>
          </p:cNvSpPr>
          <p:nvPr/>
        </p:nvSpPr>
        <p:spPr bwMode="auto">
          <a:xfrm>
            <a:off x="2078803" y="278905"/>
            <a:ext cx="690039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84455" indent="-84455" eaLnBrk="1" hangingPunct="1">
              <a:lnSpc>
                <a:spcPct val="150000"/>
              </a:lnSpc>
              <a:buFont typeface="Arial" panose="020B0604020202020204" pitchFamily="34" charset="0"/>
              <a:buChar char="•"/>
            </a:pPr>
            <a:r>
              <a:rPr lang="zh-CN" altLang="en-US" sz="2000" b="0" dirty="0" smtClean="0">
                <a:latin typeface="微软雅黑" panose="020B0503020204020204" pitchFamily="34" charset="-122"/>
                <a:ea typeface="微软雅黑" panose="020B0503020204020204" pitchFamily="34" charset="-122"/>
              </a:rPr>
              <a:t>血管膜</a:t>
            </a:r>
            <a:r>
              <a:rPr lang="zh-CN" altLang="en-US" sz="2000" b="0" dirty="0">
                <a:latin typeface="微软雅黑" panose="020B0503020204020204" pitchFamily="34" charset="-122"/>
                <a:ea typeface="微软雅黑" panose="020B0503020204020204" pitchFamily="34" charset="-122"/>
              </a:rPr>
              <a:t>中部最肥厚的部分，切面呈</a:t>
            </a:r>
            <a:r>
              <a:rPr lang="zh-CN" altLang="en-US" sz="2000" b="0" dirty="0" smtClean="0">
                <a:latin typeface="微软雅黑" panose="020B0503020204020204" pitchFamily="34" charset="-122"/>
                <a:ea typeface="微软雅黑" panose="020B0503020204020204" pitchFamily="34" charset="-122"/>
              </a:rPr>
              <a:t>三角形，内含</a:t>
            </a:r>
            <a:r>
              <a:rPr lang="zh-CN" altLang="en-US" sz="2000" dirty="0">
                <a:latin typeface="微软雅黑" panose="020B0503020204020204" pitchFamily="34" charset="-122"/>
                <a:ea typeface="微软雅黑" panose="020B0503020204020204" pitchFamily="34" charset="-122"/>
              </a:rPr>
              <a:t>睫状肌</a:t>
            </a:r>
            <a:endParaRPr lang="en-US" altLang="zh-CN" sz="2000" dirty="0">
              <a:latin typeface="微软雅黑" panose="020B0503020204020204" pitchFamily="34" charset="-122"/>
              <a:ea typeface="微软雅黑" panose="020B0503020204020204" pitchFamily="34" charset="-122"/>
            </a:endParaRPr>
          </a:p>
          <a:p>
            <a:pPr marL="84455" indent="-84455" eaLnBrk="1" hangingPunct="1">
              <a:lnSpc>
                <a:spcPct val="150000"/>
              </a:lnSpc>
              <a:buFont typeface="Arial" panose="020B0604020202020204" pitchFamily="34" charset="0"/>
              <a:buChar char="•"/>
            </a:pPr>
            <a:r>
              <a:rPr lang="zh-CN" altLang="en-US" sz="2000" b="0" dirty="0">
                <a:latin typeface="微软雅黑" panose="020B0503020204020204" pitchFamily="34" charset="-122"/>
                <a:ea typeface="微软雅黑" panose="020B0503020204020204" pitchFamily="34" charset="-122"/>
              </a:rPr>
              <a:t>有</a:t>
            </a:r>
            <a:r>
              <a:rPr lang="zh-CN" altLang="en-US" sz="2000" dirty="0">
                <a:latin typeface="微软雅黑" panose="020B0503020204020204" pitchFamily="34" charset="-122"/>
                <a:ea typeface="微软雅黑" panose="020B0503020204020204" pitchFamily="34" charset="-122"/>
              </a:rPr>
              <a:t>睫状小带</a:t>
            </a:r>
            <a:r>
              <a:rPr lang="zh-CN" altLang="en-US" sz="2000" b="0" dirty="0">
                <a:latin typeface="微软雅黑" panose="020B0503020204020204" pitchFamily="34" charset="-122"/>
                <a:ea typeface="微软雅黑" panose="020B0503020204020204" pitchFamily="34" charset="-122"/>
              </a:rPr>
              <a:t>连于晶状体，可调节晶状体曲度</a:t>
            </a:r>
            <a:endParaRPr lang="en-US" altLang="zh-CN" sz="2000" b="0" dirty="0">
              <a:latin typeface="微软雅黑" panose="020B0503020204020204" pitchFamily="34" charset="-122"/>
              <a:ea typeface="微软雅黑" panose="020B0503020204020204" pitchFamily="34" charset="-122"/>
            </a:endParaRPr>
          </a:p>
          <a:p>
            <a:pPr marL="84455" indent="-84455" eaLnBrk="1" hangingPunct="1">
              <a:lnSpc>
                <a:spcPct val="150000"/>
              </a:lnSpc>
              <a:buFont typeface="Arial" panose="020B0604020202020204" pitchFamily="34" charset="0"/>
              <a:buChar char="•"/>
            </a:pPr>
            <a:r>
              <a:rPr lang="zh-CN" altLang="en-US" sz="2000" b="0" dirty="0">
                <a:latin typeface="微软雅黑" panose="020B0503020204020204" pitchFamily="34" charset="-122"/>
                <a:ea typeface="微软雅黑" panose="020B0503020204020204" pitchFamily="34" charset="-122"/>
              </a:rPr>
              <a:t>其上皮能产生房水，充满眼房</a:t>
            </a:r>
            <a:endParaRPr lang="en-US" altLang="zh-CN" sz="2000" b="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641" y="2541731"/>
            <a:ext cx="3704348" cy="1499190"/>
          </a:xfrm>
          <a:prstGeom prst="rect">
            <a:avLst/>
          </a:prstGeom>
        </p:spPr>
      </p:pic>
      <p:sp>
        <p:nvSpPr>
          <p:cNvPr id="10" name="文本框 9"/>
          <p:cNvSpPr txBox="1"/>
          <p:nvPr/>
        </p:nvSpPr>
        <p:spPr>
          <a:xfrm>
            <a:off x="1421041" y="3164663"/>
            <a:ext cx="1315525" cy="400110"/>
          </a:xfrm>
          <a:prstGeom prst="rect">
            <a:avLst/>
          </a:prstGeom>
          <a:noFill/>
        </p:spPr>
        <p:txBody>
          <a:bodyPr wrap="square" rtlCol="0">
            <a:spAutoFit/>
          </a:bodyPr>
          <a:lstStyle/>
          <a:p>
            <a:r>
              <a:rPr lang="zh-CN" altLang="en-US" sz="2000" b="0" dirty="0" smtClean="0">
                <a:latin typeface="微软雅黑" panose="020B0503020204020204" pitchFamily="34" charset="-122"/>
                <a:ea typeface="微软雅黑" panose="020B0503020204020204" pitchFamily="34" charset="-122"/>
              </a:rPr>
              <a:t>睫状突</a:t>
            </a:r>
            <a:endParaRPr lang="zh-CN" altLang="en-US" sz="2000" b="0" dirty="0">
              <a:latin typeface="微软雅黑" panose="020B0503020204020204" pitchFamily="34" charset="-122"/>
              <a:ea typeface="微软雅黑" panose="020B0503020204020204" pitchFamily="34" charset="-122"/>
            </a:endParaRPr>
          </a:p>
        </p:txBody>
      </p:sp>
      <p:cxnSp>
        <p:nvCxnSpPr>
          <p:cNvPr id="11" name="直接箭头连接符 10"/>
          <p:cNvCxnSpPr>
            <a:stCxn id="10" idx="1"/>
          </p:cNvCxnSpPr>
          <p:nvPr/>
        </p:nvCxnSpPr>
        <p:spPr>
          <a:xfrm flipH="1" flipV="1">
            <a:off x="1096386" y="3205065"/>
            <a:ext cx="324655" cy="159653"/>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2" name="文本框 11"/>
          <p:cNvSpPr txBox="1"/>
          <p:nvPr/>
        </p:nvSpPr>
        <p:spPr>
          <a:xfrm>
            <a:off x="2084110" y="2282171"/>
            <a:ext cx="1190536" cy="400110"/>
          </a:xfrm>
          <a:prstGeom prst="rect">
            <a:avLst/>
          </a:prstGeom>
          <a:noFill/>
        </p:spPr>
        <p:txBody>
          <a:bodyPr wrap="square" rtlCol="0">
            <a:spAutoFit/>
          </a:bodyPr>
          <a:lstStyle/>
          <a:p>
            <a:r>
              <a:rPr lang="zh-CN" altLang="en-US" sz="2000" b="0" dirty="0" smtClean="0">
                <a:latin typeface="微软雅黑" panose="020B0503020204020204" pitchFamily="34" charset="-122"/>
                <a:ea typeface="微软雅黑" panose="020B0503020204020204" pitchFamily="34" charset="-122"/>
              </a:rPr>
              <a:t>睫状环</a:t>
            </a:r>
            <a:endParaRPr lang="zh-CN" altLang="en-US" sz="2000" b="0" dirty="0">
              <a:latin typeface="微软雅黑" panose="020B0503020204020204" pitchFamily="34" charset="-122"/>
              <a:ea typeface="微软雅黑" panose="020B0503020204020204" pitchFamily="34" charset="-122"/>
            </a:endParaRPr>
          </a:p>
        </p:txBody>
      </p:sp>
      <p:cxnSp>
        <p:nvCxnSpPr>
          <p:cNvPr id="13" name="直接箭头连接符 12"/>
          <p:cNvCxnSpPr/>
          <p:nvPr/>
        </p:nvCxnSpPr>
        <p:spPr>
          <a:xfrm>
            <a:off x="2998362" y="2552496"/>
            <a:ext cx="465792" cy="290342"/>
          </a:xfrm>
          <a:prstGeom prst="straightConnector1">
            <a:avLst/>
          </a:prstGeom>
          <a:ln w="28575">
            <a:solidFill>
              <a:srgbClr val="FF3300"/>
            </a:solidFill>
            <a:tailEnd type="triangle"/>
          </a:ln>
        </p:spPr>
        <p:style>
          <a:lnRef idx="3">
            <a:schemeClr val="dk1"/>
          </a:lnRef>
          <a:fillRef idx="0">
            <a:schemeClr val="dk1"/>
          </a:fillRef>
          <a:effectRef idx="2">
            <a:schemeClr val="dk1"/>
          </a:effectRef>
          <a:fontRef idx="minor">
            <a:schemeClr val="tx1"/>
          </a:fontRef>
        </p:style>
      </p:cxnSp>
      <p:sp>
        <p:nvSpPr>
          <p:cNvPr id="14" name="右大括号 13"/>
          <p:cNvSpPr/>
          <p:nvPr/>
        </p:nvSpPr>
        <p:spPr>
          <a:xfrm>
            <a:off x="1500882" y="1974914"/>
            <a:ext cx="96852" cy="1002202"/>
          </a:xfrm>
          <a:prstGeom prst="rightBrace">
            <a:avLst/>
          </a:prstGeom>
          <a:ln w="19050"/>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20" name="文本框 19"/>
          <p:cNvSpPr txBox="1"/>
          <p:nvPr/>
        </p:nvSpPr>
        <p:spPr>
          <a:xfrm>
            <a:off x="1415121" y="3998963"/>
            <a:ext cx="1169987" cy="369332"/>
          </a:xfrm>
          <a:prstGeom prst="rect">
            <a:avLst/>
          </a:prstGeom>
          <a:noFill/>
        </p:spPr>
        <p:txBody>
          <a:bodyPr wrap="square" rtlCol="0">
            <a:spAutoFit/>
          </a:bodyPr>
          <a:lstStyle/>
          <a:p>
            <a:r>
              <a:rPr lang="zh-CN" altLang="en-US" sz="1800" b="0" dirty="0" smtClean="0">
                <a:latin typeface="微软雅黑" panose="020B0503020204020204" pitchFamily="34" charset="-122"/>
                <a:ea typeface="微软雅黑" panose="020B0503020204020204" pitchFamily="34" charset="-122"/>
              </a:rPr>
              <a:t>睫状小带</a:t>
            </a:r>
            <a:endParaRPr lang="zh-CN" altLang="en-US" sz="1800" b="0" dirty="0">
              <a:latin typeface="微软雅黑" panose="020B0503020204020204" pitchFamily="34" charset="-122"/>
              <a:ea typeface="微软雅黑" panose="020B0503020204020204" pitchFamily="34" charset="-122"/>
            </a:endParaRPr>
          </a:p>
        </p:txBody>
      </p:sp>
      <p:cxnSp>
        <p:nvCxnSpPr>
          <p:cNvPr id="21" name="直接箭头连接符 20"/>
          <p:cNvCxnSpPr>
            <a:stCxn id="20" idx="1"/>
          </p:cNvCxnSpPr>
          <p:nvPr/>
        </p:nvCxnSpPr>
        <p:spPr>
          <a:xfrm flipH="1" flipV="1">
            <a:off x="945886" y="4134332"/>
            <a:ext cx="469235" cy="49297"/>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25" name="直接箭头连接符 24"/>
          <p:cNvCxnSpPr/>
          <p:nvPr/>
        </p:nvCxnSpPr>
        <p:spPr>
          <a:xfrm>
            <a:off x="2327564" y="3432667"/>
            <a:ext cx="894805" cy="144540"/>
          </a:xfrm>
          <a:prstGeom prst="straightConnector1">
            <a:avLst/>
          </a:prstGeom>
          <a:ln w="28575">
            <a:solidFill>
              <a:srgbClr val="FF3300"/>
            </a:solidFill>
            <a:tailEnd type="triangle"/>
          </a:ln>
        </p:spPr>
        <p:style>
          <a:lnRef idx="3">
            <a:schemeClr val="dk1"/>
          </a:lnRef>
          <a:fillRef idx="0">
            <a:schemeClr val="dk1"/>
          </a:fillRef>
          <a:effectRef idx="2">
            <a:schemeClr val="dk1"/>
          </a:effectRef>
          <a:fontRef idx="minor">
            <a:schemeClr val="tx1"/>
          </a:fontRef>
        </p:style>
      </p:cxnSp>
      <p:cxnSp>
        <p:nvCxnSpPr>
          <p:cNvPr id="26" name="直接箭头连接符 25"/>
          <p:cNvCxnSpPr>
            <a:stCxn id="12" idx="1"/>
          </p:cNvCxnSpPr>
          <p:nvPr/>
        </p:nvCxnSpPr>
        <p:spPr>
          <a:xfrm flipH="1" flipV="1">
            <a:off x="1565367" y="2481020"/>
            <a:ext cx="518743" cy="1206"/>
          </a:xfrm>
          <a:prstGeom prst="straightConnector1">
            <a:avLst/>
          </a:prstGeom>
          <a:ln w="28575">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6" name="直接箭头连接符 35"/>
          <p:cNvCxnSpPr/>
          <p:nvPr/>
        </p:nvCxnSpPr>
        <p:spPr>
          <a:xfrm flipV="1">
            <a:off x="2445076" y="3959780"/>
            <a:ext cx="888782" cy="207257"/>
          </a:xfrm>
          <a:prstGeom prst="straightConnector1">
            <a:avLst/>
          </a:prstGeom>
          <a:ln w="19050">
            <a:solidFill>
              <a:srgbClr val="FF33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9" y="2517419"/>
            <a:ext cx="8050798" cy="2361356"/>
          </a:xfrm>
          <a:prstGeom prst="rect">
            <a:avLst/>
          </a:prstGeom>
        </p:spPr>
      </p:pic>
      <p:sp>
        <p:nvSpPr>
          <p:cNvPr id="12" name="文本框 11"/>
          <p:cNvSpPr txBox="1"/>
          <p:nvPr/>
        </p:nvSpPr>
        <p:spPr>
          <a:xfrm>
            <a:off x="1608095" y="4511841"/>
            <a:ext cx="1315525" cy="400110"/>
          </a:xfrm>
          <a:prstGeom prst="rect">
            <a:avLst/>
          </a:prstGeom>
          <a:noFill/>
        </p:spPr>
        <p:txBody>
          <a:bodyPr wrap="square" rtlCol="0">
            <a:spAutoFit/>
          </a:bodyPr>
          <a:lstStyle/>
          <a:p>
            <a:r>
              <a:rPr lang="zh-CN" altLang="en-US" sz="2000" b="0" dirty="0">
                <a:latin typeface="微软雅黑" panose="020B0503020204020204" pitchFamily="34" charset="-122"/>
                <a:ea typeface="微软雅黑" panose="020B0503020204020204" pitchFamily="34" charset="-122"/>
              </a:rPr>
              <a:t>睫状肌</a:t>
            </a:r>
          </a:p>
        </p:txBody>
      </p:sp>
      <p:cxnSp>
        <p:nvCxnSpPr>
          <p:cNvPr id="13" name="直接箭头连接符 12"/>
          <p:cNvCxnSpPr/>
          <p:nvPr/>
        </p:nvCxnSpPr>
        <p:spPr>
          <a:xfrm flipH="1" flipV="1">
            <a:off x="1575087" y="4098746"/>
            <a:ext cx="184371" cy="475153"/>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7" name="文本框 16"/>
          <p:cNvSpPr txBox="1"/>
          <p:nvPr/>
        </p:nvSpPr>
        <p:spPr>
          <a:xfrm>
            <a:off x="6494958" y="4511841"/>
            <a:ext cx="1670103" cy="400110"/>
          </a:xfrm>
          <a:prstGeom prst="rect">
            <a:avLst/>
          </a:prstGeom>
          <a:noFill/>
        </p:spPr>
        <p:txBody>
          <a:bodyPr wrap="square" rtlCol="0">
            <a:spAutoFit/>
          </a:bodyPr>
          <a:lstStyle/>
          <a:p>
            <a:r>
              <a:rPr lang="zh-CN" altLang="en-US" sz="2000" b="0" dirty="0">
                <a:latin typeface="微软雅黑" panose="020B0503020204020204" pitchFamily="34" charset="-122"/>
                <a:ea typeface="微软雅黑" panose="020B0503020204020204" pitchFamily="34" charset="-122"/>
              </a:rPr>
              <a:t>睫状小带</a:t>
            </a:r>
          </a:p>
        </p:txBody>
      </p:sp>
      <p:cxnSp>
        <p:nvCxnSpPr>
          <p:cNvPr id="18" name="直接箭头连接符 17"/>
          <p:cNvCxnSpPr/>
          <p:nvPr/>
        </p:nvCxnSpPr>
        <p:spPr>
          <a:xfrm flipH="1" flipV="1">
            <a:off x="6368627" y="4179010"/>
            <a:ext cx="252663" cy="394889"/>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27" name="Rectangle 8"/>
          <p:cNvSpPr>
            <a:spLocks noChangeArrowheads="1"/>
          </p:cNvSpPr>
          <p:nvPr/>
        </p:nvSpPr>
        <p:spPr bwMode="auto">
          <a:xfrm>
            <a:off x="5208498" y="4730582"/>
            <a:ext cx="1286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000" b="0" dirty="0">
                <a:latin typeface="微软雅黑" panose="020B0503020204020204" pitchFamily="34" charset="-122"/>
                <a:ea typeface="微软雅黑" panose="020B0503020204020204" pitchFamily="34" charset="-122"/>
              </a:rPr>
              <a:t>晶状体</a:t>
            </a:r>
          </a:p>
        </p:txBody>
      </p:sp>
      <p:sp>
        <p:nvSpPr>
          <p:cNvPr id="28" name="Line 7"/>
          <p:cNvSpPr>
            <a:spLocks noChangeShapeType="1"/>
          </p:cNvSpPr>
          <p:nvPr/>
        </p:nvSpPr>
        <p:spPr bwMode="auto">
          <a:xfrm>
            <a:off x="4997027" y="4532527"/>
            <a:ext cx="304227" cy="346249"/>
          </a:xfrm>
          <a:prstGeom prst="line">
            <a:avLst/>
          </a:prstGeom>
          <a:ln w="28575">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835" y="956929"/>
            <a:ext cx="3187685" cy="1778457"/>
          </a:xfrm>
          <a:prstGeom prst="rect">
            <a:avLst/>
          </a:prstGeom>
        </p:spPr>
      </p:pic>
      <p:sp>
        <p:nvSpPr>
          <p:cNvPr id="14" name="Rectangle 9"/>
          <p:cNvSpPr>
            <a:spLocks noChangeArrowheads="1"/>
          </p:cNvSpPr>
          <p:nvPr/>
        </p:nvSpPr>
        <p:spPr bwMode="auto">
          <a:xfrm>
            <a:off x="29267" y="401199"/>
            <a:ext cx="607382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84455" indent="-84455" eaLnBrk="1" hangingPunct="1">
              <a:lnSpc>
                <a:spcPct val="150000"/>
              </a:lnSpc>
              <a:buFont typeface="Arial" panose="020B0604020202020204" pitchFamily="34" charset="0"/>
              <a:buChar char="•"/>
            </a:pPr>
            <a:r>
              <a:rPr lang="zh-CN" altLang="en-US" b="0" dirty="0" smtClean="0">
                <a:latin typeface="微软雅黑" panose="020B0503020204020204" pitchFamily="34" charset="-122"/>
                <a:ea typeface="微软雅黑" panose="020B0503020204020204" pitchFamily="34" charset="-122"/>
              </a:rPr>
              <a:t>睫状肌包括环肌、纵肌、放射状肌</a:t>
            </a:r>
            <a:endParaRPr lang="en-US" altLang="zh-CN" b="0" dirty="0" smtClean="0">
              <a:latin typeface="微软雅黑" panose="020B0503020204020204" pitchFamily="34" charset="-122"/>
              <a:ea typeface="微软雅黑" panose="020B0503020204020204" pitchFamily="34" charset="-122"/>
            </a:endParaRPr>
          </a:p>
          <a:p>
            <a:pPr marL="84455" indent="-84455" eaLnBrk="1" hangingPunct="1">
              <a:lnSpc>
                <a:spcPct val="150000"/>
              </a:lnSpc>
              <a:buFont typeface="Arial" panose="020B0604020202020204" pitchFamily="34" charset="0"/>
              <a:buChar char="•"/>
            </a:pPr>
            <a:r>
              <a:rPr lang="zh-CN" altLang="en-US" b="0" dirty="0" smtClean="0">
                <a:latin typeface="微软雅黑" panose="020B0503020204020204" pitchFamily="34" charset="-122"/>
                <a:ea typeface="微软雅黑" panose="020B0503020204020204" pitchFamily="34" charset="-122"/>
              </a:rPr>
              <a:t>睫状肌收缩</a:t>
            </a:r>
            <a:r>
              <a:rPr lang="en-US" altLang="zh-CN" b="0" dirty="0" smtClean="0">
                <a:latin typeface="微软雅黑" panose="020B0503020204020204" pitchFamily="34" charset="-122"/>
                <a:ea typeface="微软雅黑" panose="020B0503020204020204" pitchFamily="34" charset="-122"/>
              </a:rPr>
              <a:t>-</a:t>
            </a:r>
            <a:r>
              <a:rPr lang="zh-CN" altLang="en-US" b="0" dirty="0" smtClean="0">
                <a:latin typeface="微软雅黑" panose="020B0503020204020204" pitchFamily="34" charset="-122"/>
                <a:ea typeface="微软雅黑" panose="020B0503020204020204" pitchFamily="34" charset="-122"/>
              </a:rPr>
              <a:t>睫状突内伸</a:t>
            </a:r>
            <a:r>
              <a:rPr lang="en-US" altLang="zh-CN" b="0" dirty="0" smtClean="0">
                <a:latin typeface="微软雅黑" panose="020B0503020204020204" pitchFamily="34" charset="-122"/>
                <a:ea typeface="微软雅黑" panose="020B0503020204020204" pitchFamily="34" charset="-122"/>
              </a:rPr>
              <a:t>-</a:t>
            </a:r>
            <a:r>
              <a:rPr lang="zh-CN" altLang="en-US" b="0" dirty="0" smtClean="0">
                <a:latin typeface="微软雅黑" panose="020B0503020204020204" pitchFamily="34" charset="-122"/>
                <a:ea typeface="微软雅黑" panose="020B0503020204020204" pitchFamily="34" charset="-122"/>
              </a:rPr>
              <a:t>睫状小带松弛</a:t>
            </a:r>
            <a:endParaRPr lang="en-US" altLang="zh-CN" b="0" dirty="0" smtClean="0">
              <a:latin typeface="微软雅黑" panose="020B0503020204020204" pitchFamily="34" charset="-122"/>
              <a:ea typeface="微软雅黑" panose="020B0503020204020204" pitchFamily="34" charset="-122"/>
            </a:endParaRPr>
          </a:p>
          <a:p>
            <a:pPr marL="84455" indent="-84455" eaLnBrk="1" hangingPunct="1">
              <a:lnSpc>
                <a:spcPct val="150000"/>
              </a:lnSpc>
              <a:buFont typeface="Arial" panose="020B0604020202020204" pitchFamily="34" charset="0"/>
              <a:buChar char="•"/>
            </a:pPr>
            <a:r>
              <a:rPr lang="zh-CN" altLang="en-US" b="0" dirty="0" smtClean="0">
                <a:latin typeface="微软雅黑" panose="020B0503020204020204" pitchFamily="34" charset="-122"/>
                <a:ea typeface="微软雅黑" panose="020B0503020204020204" pitchFamily="34" charset="-122"/>
              </a:rPr>
              <a:t>睫状肌舒张</a:t>
            </a:r>
            <a:r>
              <a:rPr lang="en-US" altLang="zh-CN" b="0" dirty="0" smtClean="0">
                <a:latin typeface="微软雅黑" panose="020B0503020204020204" pitchFamily="34" charset="-122"/>
                <a:ea typeface="微软雅黑" panose="020B0503020204020204" pitchFamily="34" charset="-122"/>
              </a:rPr>
              <a:t>-</a:t>
            </a:r>
            <a:r>
              <a:rPr lang="zh-CN" altLang="en-US" b="0" dirty="0" smtClean="0">
                <a:latin typeface="微软雅黑" panose="020B0503020204020204" pitchFamily="34" charset="-122"/>
                <a:ea typeface="微软雅黑" panose="020B0503020204020204" pitchFamily="34" charset="-122"/>
              </a:rPr>
              <a:t>睫状突外伸</a:t>
            </a:r>
            <a:r>
              <a:rPr lang="en-US" altLang="zh-CN" b="0" dirty="0" smtClean="0">
                <a:latin typeface="微软雅黑" panose="020B0503020204020204" pitchFamily="34" charset="-122"/>
                <a:ea typeface="微软雅黑" panose="020B0503020204020204" pitchFamily="34" charset="-122"/>
              </a:rPr>
              <a:t>-</a:t>
            </a:r>
            <a:r>
              <a:rPr lang="zh-CN" altLang="en-US" b="0" dirty="0" smtClean="0">
                <a:latin typeface="微软雅黑" panose="020B0503020204020204" pitchFamily="34" charset="-122"/>
                <a:ea typeface="微软雅黑" panose="020B0503020204020204" pitchFamily="34" charset="-122"/>
              </a:rPr>
              <a:t>睫状小带紧张</a:t>
            </a:r>
            <a:endParaRPr lang="en-US" altLang="zh-CN"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4075" t="7649" r="3209" b="8218"/>
          <a:stretch>
            <a:fillRect/>
          </a:stretch>
        </p:blipFill>
        <p:spPr>
          <a:xfrm>
            <a:off x="518917" y="1830220"/>
            <a:ext cx="3010251" cy="3262775"/>
          </a:xfrm>
          <a:prstGeom prst="rect">
            <a:avLst/>
          </a:prstGeom>
        </p:spPr>
      </p:pic>
      <p:sp>
        <p:nvSpPr>
          <p:cNvPr id="12" name="矩形 11"/>
          <p:cNvSpPr/>
          <p:nvPr/>
        </p:nvSpPr>
        <p:spPr>
          <a:xfrm>
            <a:off x="189035" y="202001"/>
            <a:ext cx="8715731" cy="1569660"/>
          </a:xfrm>
          <a:prstGeom prst="rect">
            <a:avLst/>
          </a:prstGeom>
        </p:spPr>
        <p:txBody>
          <a:bodyPr wrap="square">
            <a:spAutoFit/>
          </a:bodyPr>
          <a:lstStyle/>
          <a:p>
            <a:pPr>
              <a:lnSpc>
                <a:spcPct val="150000"/>
              </a:lnSpc>
            </a:pPr>
            <a:r>
              <a:rPr lang="zh-CN" altLang="en-US" dirty="0" smtClean="0">
                <a:latin typeface="微软雅黑" panose="020B0503020204020204" pitchFamily="34" charset="-122"/>
                <a:ea typeface="微软雅黑" panose="020B0503020204020204" pitchFamily="34" charset="-122"/>
              </a:rPr>
              <a:t>假性近视</a:t>
            </a:r>
            <a:r>
              <a:rPr lang="en-US" altLang="zh-CN" dirty="0" smtClean="0">
                <a:latin typeface="微软雅黑" panose="020B0503020204020204" pitchFamily="34" charset="-122"/>
                <a:ea typeface="微软雅黑" panose="020B0503020204020204" pitchFamily="34" charset="-122"/>
              </a:rPr>
              <a:t>-</a:t>
            </a:r>
            <a:r>
              <a:rPr lang="zh-CN" altLang="en-US" sz="2000" dirty="0" smtClean="0">
                <a:latin typeface="幼圆" panose="02010509060101010101" pitchFamily="49" charset="-122"/>
                <a:ea typeface="幼圆" panose="02010509060101010101" pitchFamily="49" charset="-122"/>
              </a:rPr>
              <a:t>是由于各种原因导致</a:t>
            </a:r>
            <a:r>
              <a:rPr lang="zh-CN" altLang="en-US" sz="2000" dirty="0" smtClean="0">
                <a:latin typeface="微软雅黑" panose="020B0503020204020204" pitchFamily="34" charset="-122"/>
                <a:ea typeface="微软雅黑" panose="020B0503020204020204" pitchFamily="34" charset="-122"/>
              </a:rPr>
              <a:t>睫状肌持续收缩</a:t>
            </a:r>
            <a:r>
              <a:rPr lang="zh-CN" altLang="en-US" sz="2000" dirty="0" smtClean="0">
                <a:latin typeface="幼圆" panose="02010509060101010101" pitchFamily="49" charset="-122"/>
                <a:ea typeface="幼圆" panose="02010509060101010101" pitchFamily="49" charset="-122"/>
              </a:rPr>
              <a:t>，过度调节，从而使晶状体屈光度增加，从而形成</a:t>
            </a:r>
            <a:r>
              <a:rPr lang="zh-CN" altLang="en-US" sz="2000" dirty="0">
                <a:latin typeface="幼圆" panose="02010509060101010101" pitchFamily="49" charset="-122"/>
                <a:ea typeface="幼圆" panose="02010509060101010101" pitchFamily="49" charset="-122"/>
              </a:rPr>
              <a:t>的眼球近视</a:t>
            </a:r>
            <a:r>
              <a:rPr lang="zh-CN" altLang="en-US" sz="2000" dirty="0" smtClean="0">
                <a:latin typeface="幼圆" panose="02010509060101010101" pitchFamily="49" charset="-122"/>
                <a:ea typeface="幼圆" panose="02010509060101010101" pitchFamily="49" charset="-122"/>
              </a:rPr>
              <a:t>状态。好发于青少年，多由于用眼过度和环境因素影响所致。表现为轻度近视且模糊程度不稳定。</a:t>
            </a:r>
            <a:endParaRPr lang="zh-CN" altLang="en-US" sz="2000" dirty="0">
              <a:latin typeface="幼圆" panose="02010509060101010101" pitchFamily="49" charset="-122"/>
              <a:ea typeface="幼圆" panose="02010509060101010101" pitchFamily="49" charset="-122"/>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631" t="5129" r="1723" b="2564"/>
          <a:stretch>
            <a:fillRect/>
          </a:stretch>
        </p:blipFill>
        <p:spPr>
          <a:xfrm>
            <a:off x="4205177" y="1830220"/>
            <a:ext cx="4859078" cy="32627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444" y="1121734"/>
            <a:ext cx="3108156" cy="3835695"/>
          </a:xfrm>
          <a:prstGeom prst="rect">
            <a:avLst/>
          </a:prstGeom>
        </p:spPr>
      </p:pic>
      <p:sp>
        <p:nvSpPr>
          <p:cNvPr id="2" name="TextBox 3"/>
          <p:cNvSpPr txBox="1"/>
          <p:nvPr/>
        </p:nvSpPr>
        <p:spPr>
          <a:xfrm>
            <a:off x="172403" y="444588"/>
            <a:ext cx="174677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sz="2800" dirty="0" smtClean="0">
                <a:latin typeface="微软雅黑" panose="020B0503020204020204" pitchFamily="34" charset="-122"/>
                <a:ea typeface="微软雅黑" panose="020B0503020204020204" pitchFamily="34" charset="-122"/>
              </a:rPr>
              <a:t>脉 络 膜</a:t>
            </a:r>
            <a:endParaRPr lang="zh-CN" altLang="en-US" sz="2800" dirty="0">
              <a:latin typeface="微软雅黑" panose="020B0503020204020204" pitchFamily="34" charset="-122"/>
              <a:ea typeface="微软雅黑" panose="020B0503020204020204" pitchFamily="34" charset="-122"/>
            </a:endParaRPr>
          </a:p>
        </p:txBody>
      </p:sp>
      <p:sp>
        <p:nvSpPr>
          <p:cNvPr id="3" name="Rectangle 5"/>
          <p:cNvSpPr>
            <a:spLocks noChangeArrowheads="1"/>
          </p:cNvSpPr>
          <p:nvPr/>
        </p:nvSpPr>
        <p:spPr bwMode="auto">
          <a:xfrm>
            <a:off x="2022467" y="475365"/>
            <a:ext cx="67759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sz="2000" b="0" dirty="0">
                <a:latin typeface="微软雅黑" panose="020B0503020204020204" pitchFamily="34" charset="-122"/>
                <a:ea typeface="微软雅黑" panose="020B0503020204020204" pitchFamily="34" charset="-122"/>
              </a:rPr>
              <a:t>富含血管及</a:t>
            </a:r>
            <a:r>
              <a:rPr kumimoji="1" lang="zh-CN" altLang="en-US" sz="2000" b="0" dirty="0" smtClean="0">
                <a:latin typeface="微软雅黑" panose="020B0503020204020204" pitchFamily="34" charset="-122"/>
                <a:ea typeface="微软雅黑" panose="020B0503020204020204" pitchFamily="34" charset="-122"/>
              </a:rPr>
              <a:t>色素，可</a:t>
            </a:r>
            <a:r>
              <a:rPr kumimoji="1" lang="zh-CN" altLang="en-US" sz="2000" b="0" dirty="0">
                <a:latin typeface="微软雅黑" panose="020B0503020204020204" pitchFamily="34" charset="-122"/>
                <a:ea typeface="微软雅黑" panose="020B0503020204020204" pitchFamily="34" charset="-122"/>
              </a:rPr>
              <a:t>营养眼球内</a:t>
            </a:r>
            <a:r>
              <a:rPr kumimoji="1" lang="zh-CN" altLang="en-US" sz="2000" b="0" dirty="0" smtClean="0">
                <a:latin typeface="微软雅黑" panose="020B0503020204020204" pitchFamily="34" charset="-122"/>
                <a:ea typeface="微软雅黑" panose="020B0503020204020204" pitchFamily="34" charset="-122"/>
              </a:rPr>
              <a:t>组织并吸收</a:t>
            </a:r>
            <a:r>
              <a:rPr kumimoji="1" lang="zh-CN" altLang="en-US" sz="2000" b="0" dirty="0">
                <a:latin typeface="微软雅黑" panose="020B0503020204020204" pitchFamily="34" charset="-122"/>
                <a:ea typeface="微软雅黑" panose="020B0503020204020204" pitchFamily="34" charset="-122"/>
              </a:rPr>
              <a:t>眼内分散</a:t>
            </a:r>
            <a:r>
              <a:rPr kumimoji="1" lang="zh-CN" altLang="en-US" sz="2000" b="0" dirty="0" smtClean="0">
                <a:latin typeface="微软雅黑" panose="020B0503020204020204" pitchFamily="34" charset="-122"/>
                <a:ea typeface="微软雅黑" panose="020B0503020204020204" pitchFamily="34" charset="-122"/>
              </a:rPr>
              <a:t>光线</a:t>
            </a:r>
            <a:endParaRPr kumimoji="1" lang="en-US" altLang="zh-CN" sz="2000" b="0" dirty="0" smtClean="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9" y="2232836"/>
            <a:ext cx="3777628" cy="2831805"/>
          </a:xfrm>
          <a:prstGeom prst="rect">
            <a:avLst/>
          </a:prstGeom>
        </p:spPr>
      </p:pic>
      <p:sp>
        <p:nvSpPr>
          <p:cNvPr id="7" name="Rectangle 8"/>
          <p:cNvSpPr>
            <a:spLocks noChangeArrowheads="1"/>
          </p:cNvSpPr>
          <p:nvPr/>
        </p:nvSpPr>
        <p:spPr bwMode="auto">
          <a:xfrm>
            <a:off x="6320813" y="2877128"/>
            <a:ext cx="1286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000" b="0" dirty="0" smtClean="0">
                <a:latin typeface="微软雅黑" panose="020B0503020204020204" pitchFamily="34" charset="-122"/>
                <a:ea typeface="微软雅黑" panose="020B0503020204020204" pitchFamily="34" charset="-122"/>
              </a:rPr>
              <a:t>脉络膜</a:t>
            </a:r>
            <a:endParaRPr kumimoji="1" lang="zh-CN" altLang="en-US" sz="2000" b="0" dirty="0">
              <a:latin typeface="微软雅黑" panose="020B0503020204020204" pitchFamily="34" charset="-122"/>
              <a:ea typeface="微软雅黑" panose="020B0503020204020204" pitchFamily="34" charset="-122"/>
            </a:endParaRPr>
          </a:p>
        </p:txBody>
      </p:sp>
      <p:sp>
        <p:nvSpPr>
          <p:cNvPr id="8" name="Line 7"/>
          <p:cNvSpPr>
            <a:spLocks noChangeShapeType="1"/>
          </p:cNvSpPr>
          <p:nvPr/>
        </p:nvSpPr>
        <p:spPr bwMode="auto">
          <a:xfrm>
            <a:off x="7251404" y="3094074"/>
            <a:ext cx="355869" cy="197916"/>
          </a:xfrm>
          <a:prstGeom prst="line">
            <a:avLst/>
          </a:prstGeom>
          <a:ln w="28575">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172403" y="444588"/>
            <a:ext cx="174677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sz="2800" dirty="0" smtClean="0">
                <a:latin typeface="微软雅黑" panose="020B0503020204020204" pitchFamily="34" charset="-122"/>
                <a:ea typeface="微软雅黑" panose="020B0503020204020204" pitchFamily="34" charset="-122"/>
              </a:rPr>
              <a:t>视 网 膜</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583" y="1766915"/>
            <a:ext cx="5784056" cy="3285413"/>
          </a:xfrm>
          <a:prstGeom prst="rect">
            <a:avLst/>
          </a:prstGeom>
        </p:spPr>
      </p:pic>
      <p:grpSp>
        <p:nvGrpSpPr>
          <p:cNvPr id="16" name="组合 15"/>
          <p:cNvGrpSpPr/>
          <p:nvPr/>
        </p:nvGrpSpPr>
        <p:grpSpPr>
          <a:xfrm>
            <a:off x="2488997" y="1566337"/>
            <a:ext cx="6430914" cy="3513691"/>
            <a:chOff x="3113241" y="1348861"/>
            <a:chExt cx="5919395" cy="3117273"/>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239" y="1348861"/>
              <a:ext cx="5353397" cy="3117273"/>
            </a:xfrm>
            <a:prstGeom prst="rect">
              <a:avLst/>
            </a:prstGeom>
          </p:spPr>
        </p:pic>
        <p:grpSp>
          <p:nvGrpSpPr>
            <p:cNvPr id="18" name="组合 17"/>
            <p:cNvGrpSpPr/>
            <p:nvPr/>
          </p:nvGrpSpPr>
          <p:grpSpPr>
            <a:xfrm>
              <a:off x="3113241" y="1582202"/>
              <a:ext cx="4543397" cy="2487795"/>
              <a:chOff x="3113241" y="2109602"/>
              <a:chExt cx="4543397" cy="3317059"/>
            </a:xfrm>
          </p:grpSpPr>
          <p:sp>
            <p:nvSpPr>
              <p:cNvPr id="19" name="矩形 18"/>
              <p:cNvSpPr/>
              <p:nvPr/>
            </p:nvSpPr>
            <p:spPr>
              <a:xfrm>
                <a:off x="6196363" y="2109602"/>
                <a:ext cx="1460275" cy="615553"/>
              </a:xfrm>
              <a:prstGeom prst="rect">
                <a:avLst/>
              </a:prstGeom>
            </p:spPr>
            <p:txBody>
              <a:bodyPr wrap="square">
                <a:spAutoFit/>
              </a:bodyPr>
              <a:lstStyle/>
              <a:p>
                <a:pPr eaLnBrk="1" hangingPunct="1"/>
                <a:r>
                  <a:rPr lang="zh-CN" altLang="en-US" b="0" dirty="0">
                    <a:latin typeface="微软雅黑" panose="020B0503020204020204" pitchFamily="34" charset="-122"/>
                    <a:ea typeface="微软雅黑" panose="020B0503020204020204" pitchFamily="34" charset="-122"/>
                  </a:rPr>
                  <a:t>虹膜部</a:t>
                </a:r>
              </a:p>
            </p:txBody>
          </p:sp>
          <p:sp>
            <p:nvSpPr>
              <p:cNvPr id="20" name="矩形 19"/>
              <p:cNvSpPr/>
              <p:nvPr/>
            </p:nvSpPr>
            <p:spPr>
              <a:xfrm>
                <a:off x="3113241" y="4269931"/>
                <a:ext cx="1761033" cy="615553"/>
              </a:xfrm>
              <a:prstGeom prst="rect">
                <a:avLst/>
              </a:prstGeom>
            </p:spPr>
            <p:txBody>
              <a:bodyPr wrap="square">
                <a:spAutoFit/>
              </a:bodyPr>
              <a:lstStyle/>
              <a:p>
                <a:pPr eaLnBrk="1" hangingPunct="1"/>
                <a:r>
                  <a:rPr lang="zh-CN" altLang="en-US" b="0" dirty="0">
                    <a:latin typeface="微软雅黑" panose="020B0503020204020204" pitchFamily="34" charset="-122"/>
                    <a:ea typeface="微软雅黑" panose="020B0503020204020204" pitchFamily="34" charset="-122"/>
                  </a:rPr>
                  <a:t>脉络膜部</a:t>
                </a:r>
              </a:p>
            </p:txBody>
          </p:sp>
          <p:sp>
            <p:nvSpPr>
              <p:cNvPr id="21" name="矩形 20"/>
              <p:cNvSpPr/>
              <p:nvPr/>
            </p:nvSpPr>
            <p:spPr>
              <a:xfrm>
                <a:off x="4487565" y="2917332"/>
                <a:ext cx="1935996" cy="615553"/>
              </a:xfrm>
              <a:prstGeom prst="rect">
                <a:avLst/>
              </a:prstGeom>
            </p:spPr>
            <p:txBody>
              <a:bodyPr wrap="square">
                <a:spAutoFit/>
              </a:bodyPr>
              <a:lstStyle/>
              <a:p>
                <a:pPr eaLnBrk="1" hangingPunct="1"/>
                <a:r>
                  <a:rPr lang="zh-CN" altLang="en-US" b="0" dirty="0">
                    <a:latin typeface="微软雅黑" panose="020B0503020204020204" pitchFamily="34" charset="-122"/>
                    <a:ea typeface="微软雅黑" panose="020B0503020204020204" pitchFamily="34" charset="-122"/>
                  </a:rPr>
                  <a:t>睫状体部</a:t>
                </a:r>
              </a:p>
            </p:txBody>
          </p:sp>
          <p:cxnSp>
            <p:nvCxnSpPr>
              <p:cNvPr id="22" name="直接箭头连接符 21"/>
              <p:cNvCxnSpPr/>
              <p:nvPr/>
            </p:nvCxnSpPr>
            <p:spPr>
              <a:xfrm>
                <a:off x="6926501" y="2590619"/>
                <a:ext cx="664543" cy="100776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3" name="直接箭头连接符 22"/>
              <p:cNvCxnSpPr/>
              <p:nvPr/>
            </p:nvCxnSpPr>
            <p:spPr>
              <a:xfrm>
                <a:off x="5455564" y="3429000"/>
                <a:ext cx="745652" cy="840931"/>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4" name="直接箭头连接符 23"/>
              <p:cNvCxnSpPr/>
              <p:nvPr/>
            </p:nvCxnSpPr>
            <p:spPr>
              <a:xfrm>
                <a:off x="4319337" y="4677715"/>
                <a:ext cx="621460" cy="748946"/>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grpSp>
      </p:grpSp>
      <p:grpSp>
        <p:nvGrpSpPr>
          <p:cNvPr id="15" name="组合 14"/>
          <p:cNvGrpSpPr/>
          <p:nvPr/>
        </p:nvGrpSpPr>
        <p:grpSpPr>
          <a:xfrm>
            <a:off x="270541" y="1150839"/>
            <a:ext cx="2560164" cy="1754326"/>
            <a:chOff x="172404" y="1211205"/>
            <a:chExt cx="2560164" cy="1754326"/>
          </a:xfrm>
        </p:grpSpPr>
        <p:sp>
          <p:nvSpPr>
            <p:cNvPr id="9" name="Text Box 13"/>
            <p:cNvSpPr txBox="1">
              <a:spLocks noChangeArrowheads="1"/>
            </p:cNvSpPr>
            <p:nvPr/>
          </p:nvSpPr>
          <p:spPr bwMode="auto">
            <a:xfrm>
              <a:off x="172404" y="1211205"/>
              <a:ext cx="25601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90805" indent="-90805" eaLnBrk="1" hangingPunct="1">
                <a:lnSpc>
                  <a:spcPct val="150000"/>
                </a:lnSpc>
                <a:buClr>
                  <a:srgbClr val="C00000"/>
                </a:buClr>
                <a:buSzPct val="60000"/>
                <a:buFont typeface="Wingdings" panose="05000000000000000000" pitchFamily="2" charset="2"/>
                <a:buChar char="ü"/>
              </a:pPr>
              <a:r>
                <a:rPr lang="zh-CN" altLang="en-US" b="0" dirty="0" smtClean="0">
                  <a:latin typeface="微软雅黑" panose="020B0503020204020204" pitchFamily="34" charset="-122"/>
                  <a:ea typeface="微软雅黑" panose="020B0503020204020204" pitchFamily="34" charset="-122"/>
                </a:rPr>
                <a:t>虹膜部</a:t>
              </a:r>
              <a:endParaRPr lang="en-US" altLang="zh-CN" b="0" dirty="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SzPct val="60000"/>
                <a:buFont typeface="Wingdings" panose="05000000000000000000" pitchFamily="2" charset="2"/>
                <a:buChar char="ü"/>
              </a:pPr>
              <a:r>
                <a:rPr lang="zh-CN" altLang="en-US" b="0" dirty="0" smtClean="0">
                  <a:latin typeface="微软雅黑" panose="020B0503020204020204" pitchFamily="34" charset="-122"/>
                  <a:ea typeface="微软雅黑" panose="020B0503020204020204" pitchFamily="34" charset="-122"/>
                </a:rPr>
                <a:t>睫状体</a:t>
              </a:r>
              <a:r>
                <a:rPr lang="zh-CN" altLang="en-US" b="0" dirty="0">
                  <a:latin typeface="微软雅黑" panose="020B0503020204020204" pitchFamily="34" charset="-122"/>
                  <a:ea typeface="微软雅黑" panose="020B0503020204020204" pitchFamily="34" charset="-122"/>
                </a:rPr>
                <a:t>部</a:t>
              </a:r>
            </a:p>
            <a:p>
              <a:pPr marL="90805" indent="-90805" eaLnBrk="1" hangingPunct="1">
                <a:lnSpc>
                  <a:spcPct val="150000"/>
                </a:lnSpc>
                <a:buClr>
                  <a:srgbClr val="C00000"/>
                </a:buClr>
                <a:buSzPct val="60000"/>
                <a:buFont typeface="Wingdings" panose="05000000000000000000" pitchFamily="2" charset="2"/>
                <a:buChar char="ü"/>
              </a:pPr>
              <a:r>
                <a:rPr lang="zh-CN" altLang="en-US" b="0" dirty="0" smtClean="0">
                  <a:latin typeface="微软雅黑" panose="020B0503020204020204" pitchFamily="34" charset="-122"/>
                  <a:ea typeface="微软雅黑" panose="020B0503020204020204" pitchFamily="34" charset="-122"/>
                </a:rPr>
                <a:t>脉络膜部</a:t>
              </a:r>
              <a:r>
                <a:rPr lang="en-US" altLang="zh-CN" dirty="0" smtClean="0">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视部</a:t>
              </a:r>
              <a:endParaRPr lang="zh-CN" altLang="en-US" dirty="0">
                <a:latin typeface="微软雅黑" panose="020B0503020204020204" pitchFamily="34" charset="-122"/>
                <a:ea typeface="微软雅黑" panose="020B0503020204020204" pitchFamily="34" charset="-122"/>
              </a:endParaRPr>
            </a:p>
          </p:txBody>
        </p:sp>
        <p:sp>
          <p:nvSpPr>
            <p:cNvPr id="12" name="矩形 11"/>
            <p:cNvSpPr/>
            <p:nvPr/>
          </p:nvSpPr>
          <p:spPr>
            <a:xfrm>
              <a:off x="1745446" y="1626703"/>
              <a:ext cx="912694" cy="461665"/>
            </a:xfrm>
            <a:prstGeom prst="rect">
              <a:avLst/>
            </a:prstGeom>
          </p:spPr>
          <p:txBody>
            <a:bodyPr wrap="square">
              <a:spAutoFit/>
            </a:bodyPr>
            <a:lstStyle/>
            <a:p>
              <a:r>
                <a:rPr lang="zh-CN" altLang="en-US" dirty="0">
                  <a:solidFill>
                    <a:srgbClr val="C00000"/>
                  </a:solidFill>
                  <a:latin typeface="微软雅黑" panose="020B0503020204020204" pitchFamily="34" charset="-122"/>
                  <a:ea typeface="微软雅黑" panose="020B0503020204020204" pitchFamily="34" charset="-122"/>
                </a:rPr>
                <a:t>盲部</a:t>
              </a:r>
              <a:endParaRPr lang="zh-CN" altLang="en-US" dirty="0"/>
            </a:p>
          </p:txBody>
        </p:sp>
        <p:sp>
          <p:nvSpPr>
            <p:cNvPr id="14" name="右大括号 13"/>
            <p:cNvSpPr/>
            <p:nvPr/>
          </p:nvSpPr>
          <p:spPr>
            <a:xfrm>
              <a:off x="1648047" y="1565140"/>
              <a:ext cx="97399" cy="58479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1"/>
          <p:cNvSpPr>
            <a:spLocks noChangeArrowheads="1"/>
          </p:cNvSpPr>
          <p:nvPr/>
        </p:nvSpPr>
        <p:spPr bwMode="auto">
          <a:xfrm>
            <a:off x="85472" y="393067"/>
            <a:ext cx="4194133" cy="1292662"/>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sz="2000" b="0" dirty="0">
                <a:latin typeface="微软雅黑" panose="020B0503020204020204" pitchFamily="34" charset="-122"/>
                <a:ea typeface="微软雅黑" panose="020B0503020204020204" pitchFamily="34" charset="-122"/>
              </a:rPr>
              <a:t>在视网膜视部上，视神经起始处有一境界清楚略呈椭圆形的盘状结构，称</a:t>
            </a:r>
            <a:r>
              <a:rPr kumimoji="1" lang="zh-CN" altLang="en-US" sz="2000" dirty="0">
                <a:solidFill>
                  <a:srgbClr val="C00000"/>
                </a:solidFill>
                <a:latin typeface="微软雅黑" panose="020B0503020204020204" pitchFamily="34" charset="-122"/>
                <a:ea typeface="微软雅黑" panose="020B0503020204020204" pitchFamily="34" charset="-122"/>
              </a:rPr>
              <a:t>视神经盘</a:t>
            </a:r>
            <a:r>
              <a:rPr kumimoji="1" lang="zh-CN" altLang="en-US" sz="2000" b="0" dirty="0">
                <a:latin typeface="微软雅黑" panose="020B0503020204020204" pitchFamily="34" charset="-122"/>
                <a:ea typeface="微软雅黑" panose="020B0503020204020204" pitchFamily="34" charset="-122"/>
              </a:rPr>
              <a:t>，又称</a:t>
            </a:r>
            <a:r>
              <a:rPr kumimoji="1" lang="zh-CN" altLang="en-US" sz="2000" dirty="0">
                <a:solidFill>
                  <a:srgbClr val="C00000"/>
                </a:solidFill>
                <a:latin typeface="微软雅黑" panose="020B0503020204020204" pitchFamily="34" charset="-122"/>
                <a:ea typeface="微软雅黑" panose="020B0503020204020204" pitchFamily="34" charset="-122"/>
              </a:rPr>
              <a:t>视神经乳头</a:t>
            </a:r>
            <a:r>
              <a:rPr kumimoji="1" lang="zh-CN" altLang="en-US" sz="2000" b="0" dirty="0" smtClean="0">
                <a:latin typeface="微软雅黑" panose="020B0503020204020204" pitchFamily="34" charset="-122"/>
                <a:ea typeface="微软雅黑" panose="020B0503020204020204" pitchFamily="34" charset="-122"/>
              </a:rPr>
              <a:t>。</a:t>
            </a:r>
            <a:endParaRPr kumimoji="1" lang="zh-CN" altLang="en-US" sz="2000" b="0" dirty="0">
              <a:latin typeface="微软雅黑" panose="020B0503020204020204" pitchFamily="34" charset="-122"/>
              <a:ea typeface="微软雅黑" panose="020B0503020204020204" pitchFamily="34" charset="-122"/>
            </a:endParaRPr>
          </a:p>
        </p:txBody>
      </p:sp>
      <p:sp>
        <p:nvSpPr>
          <p:cNvPr id="2" name="矩形 1"/>
          <p:cNvSpPr/>
          <p:nvPr/>
        </p:nvSpPr>
        <p:spPr>
          <a:xfrm>
            <a:off x="4603713" y="393067"/>
            <a:ext cx="4274473" cy="12926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30000"/>
              </a:lnSpc>
            </a:pPr>
            <a:r>
              <a:rPr kumimoji="1" lang="zh-CN" altLang="en-US" sz="2000" b="0" dirty="0" smtClean="0">
                <a:latin typeface="微软雅黑" panose="020B0503020204020204" pitchFamily="34" charset="-122"/>
                <a:ea typeface="微软雅黑" panose="020B0503020204020204" pitchFamily="34" charset="-122"/>
              </a:rPr>
              <a:t>视神经盘中央</a:t>
            </a:r>
            <a:r>
              <a:rPr kumimoji="1" lang="zh-CN" altLang="en-US" sz="2000" b="0" dirty="0">
                <a:latin typeface="微软雅黑" panose="020B0503020204020204" pitchFamily="34" charset="-122"/>
                <a:ea typeface="微软雅黑" panose="020B0503020204020204" pitchFamily="34" charset="-122"/>
              </a:rPr>
              <a:t>凹陷</a:t>
            </a:r>
            <a:r>
              <a:rPr kumimoji="1" lang="zh-CN" altLang="en-US" sz="2000" b="0" dirty="0" smtClean="0">
                <a:latin typeface="微软雅黑" panose="020B0503020204020204" pitchFamily="34" charset="-122"/>
                <a:ea typeface="微软雅黑" panose="020B0503020204020204" pitchFamily="34" charset="-122"/>
              </a:rPr>
              <a:t>，称视盘陷凹，有</a:t>
            </a:r>
            <a:r>
              <a:rPr kumimoji="1" lang="zh-CN" altLang="en-US" sz="2000" b="0" dirty="0">
                <a:latin typeface="微软雅黑" panose="020B0503020204020204" pitchFamily="34" charset="-122"/>
                <a:ea typeface="微软雅黑" panose="020B0503020204020204" pitchFamily="34" charset="-122"/>
              </a:rPr>
              <a:t>视网膜中央动、静脉穿过，无感光细胞</a:t>
            </a:r>
            <a:r>
              <a:rPr kumimoji="1" lang="zh-CN" altLang="en-US" sz="2000" b="0" dirty="0" smtClean="0">
                <a:latin typeface="微软雅黑" panose="020B0503020204020204" pitchFamily="34" charset="-122"/>
                <a:ea typeface="微软雅黑" panose="020B0503020204020204" pitchFamily="34" charset="-122"/>
              </a:rPr>
              <a:t>，称</a:t>
            </a:r>
            <a:r>
              <a:rPr kumimoji="1" lang="zh-CN" altLang="en-US" sz="2000" dirty="0">
                <a:solidFill>
                  <a:srgbClr val="C00000"/>
                </a:solidFill>
                <a:latin typeface="微软雅黑" panose="020B0503020204020204" pitchFamily="34" charset="-122"/>
                <a:ea typeface="微软雅黑" panose="020B0503020204020204" pitchFamily="34" charset="-122"/>
              </a:rPr>
              <a:t>生理性盲点</a:t>
            </a:r>
            <a:r>
              <a:rPr kumimoji="1" lang="zh-CN" altLang="en-US" sz="2000" b="0" dirty="0">
                <a:latin typeface="微软雅黑" panose="020B0503020204020204" pitchFamily="34" charset="-122"/>
                <a:ea typeface="微软雅黑" panose="020B0503020204020204" pitchFamily="34" charset="-122"/>
              </a:rPr>
              <a:t>。</a:t>
            </a:r>
          </a:p>
        </p:txBody>
      </p:sp>
      <p:grpSp>
        <p:nvGrpSpPr>
          <p:cNvPr id="13" name="组合 12"/>
          <p:cNvGrpSpPr/>
          <p:nvPr/>
        </p:nvGrpSpPr>
        <p:grpSpPr>
          <a:xfrm>
            <a:off x="360818" y="2046768"/>
            <a:ext cx="2962234" cy="2517844"/>
            <a:chOff x="514990" y="2025503"/>
            <a:chExt cx="2962234" cy="2517844"/>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52" y="2025503"/>
              <a:ext cx="2589372" cy="2513593"/>
            </a:xfrm>
            <a:prstGeom prst="rect">
              <a:avLst/>
            </a:prstGeom>
          </p:spPr>
        </p:pic>
        <p:sp>
          <p:nvSpPr>
            <p:cNvPr id="5" name="Text Box 18"/>
            <p:cNvSpPr txBox="1">
              <a:spLocks noChangeArrowheads="1"/>
            </p:cNvSpPr>
            <p:nvPr/>
          </p:nvSpPr>
          <p:spPr bwMode="auto">
            <a:xfrm>
              <a:off x="514990" y="3982205"/>
              <a:ext cx="1211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pitchFamily="34" charset="-122"/>
                  <a:ea typeface="微软雅黑" panose="020B0503020204020204" pitchFamily="34" charset="-122"/>
                </a:rPr>
                <a:t>视神经盘</a:t>
              </a:r>
              <a:endParaRPr lang="zh-CN" altLang="en-US" sz="1800" b="0" dirty="0">
                <a:latin typeface="微软雅黑" panose="020B0503020204020204" pitchFamily="34" charset="-122"/>
                <a:ea typeface="微软雅黑" panose="020B0503020204020204" pitchFamily="34" charset="-122"/>
              </a:endParaRPr>
            </a:p>
          </p:txBody>
        </p:sp>
        <p:cxnSp>
          <p:nvCxnSpPr>
            <p:cNvPr id="7" name="直接箭头连接符 6"/>
            <p:cNvCxnSpPr/>
            <p:nvPr/>
          </p:nvCxnSpPr>
          <p:spPr>
            <a:xfrm flipV="1">
              <a:off x="1515140" y="4025687"/>
              <a:ext cx="421886" cy="148328"/>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8" name="直接箭头连接符 7"/>
            <p:cNvCxnSpPr/>
            <p:nvPr/>
          </p:nvCxnSpPr>
          <p:spPr>
            <a:xfrm flipH="1" flipV="1">
              <a:off x="1937026" y="4296816"/>
              <a:ext cx="396821" cy="61865"/>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11" name="Text Box 24"/>
            <p:cNvSpPr txBox="1">
              <a:spLocks noChangeArrowheads="1"/>
            </p:cNvSpPr>
            <p:nvPr/>
          </p:nvSpPr>
          <p:spPr bwMode="auto">
            <a:xfrm>
              <a:off x="2238120" y="4174015"/>
              <a:ext cx="115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pitchFamily="34" charset="-122"/>
                  <a:ea typeface="微软雅黑" panose="020B0503020204020204" pitchFamily="34" charset="-122"/>
                </a:rPr>
                <a:t>视神经</a:t>
              </a:r>
              <a:endParaRPr lang="zh-CN" altLang="en-US" sz="1800" b="0" dirty="0">
                <a:latin typeface="微软雅黑" panose="020B0503020204020204" pitchFamily="34" charset="-122"/>
                <a:ea typeface="微软雅黑" panose="020B0503020204020204" pitchFamily="34" charset="-122"/>
              </a:endParaRPr>
            </a:p>
          </p:txBody>
        </p:sp>
      </p:grpSp>
      <p:sp>
        <p:nvSpPr>
          <p:cNvPr id="12" name="Text Box 6"/>
          <p:cNvSpPr txBox="1">
            <a:spLocks noChangeArrowheads="1"/>
          </p:cNvSpPr>
          <p:nvPr/>
        </p:nvSpPr>
        <p:spPr bwMode="auto">
          <a:xfrm>
            <a:off x="5171166" y="4493168"/>
            <a:ext cx="13615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latin typeface="微软雅黑" panose="020B0503020204020204" pitchFamily="34" charset="-122"/>
                <a:ea typeface="微软雅黑" panose="020B0503020204020204" pitchFamily="34" charset="-122"/>
              </a:rPr>
              <a:t>正常眼底</a:t>
            </a:r>
            <a:endParaRPr lang="zh-CN" altLang="en-US" sz="20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605" y="2175183"/>
            <a:ext cx="2891846" cy="2246128"/>
          </a:xfrm>
          <a:prstGeom prst="rect">
            <a:avLst/>
          </a:prstGeom>
        </p:spPr>
      </p:pic>
      <p:sp>
        <p:nvSpPr>
          <p:cNvPr id="17" name="Text Box 18"/>
          <p:cNvSpPr txBox="1">
            <a:spLocks noChangeArrowheads="1"/>
          </p:cNvSpPr>
          <p:nvPr/>
        </p:nvSpPr>
        <p:spPr bwMode="auto">
          <a:xfrm>
            <a:off x="7221398" y="3014288"/>
            <a:ext cx="1211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pitchFamily="34" charset="-122"/>
                <a:ea typeface="微软雅黑" panose="020B0503020204020204" pitchFamily="34" charset="-122"/>
              </a:rPr>
              <a:t>视神经盘</a:t>
            </a:r>
            <a:endParaRPr lang="zh-CN" altLang="en-US" sz="1800" b="0" dirty="0">
              <a:latin typeface="微软雅黑" panose="020B0503020204020204" pitchFamily="34" charset="-122"/>
              <a:ea typeface="微软雅黑" panose="020B0503020204020204" pitchFamily="34" charset="-122"/>
            </a:endParaRPr>
          </a:p>
        </p:txBody>
      </p:sp>
      <p:cxnSp>
        <p:nvCxnSpPr>
          <p:cNvPr id="18" name="直接箭头连接符 17"/>
          <p:cNvCxnSpPr/>
          <p:nvPr/>
        </p:nvCxnSpPr>
        <p:spPr>
          <a:xfrm flipH="1" flipV="1">
            <a:off x="6841217" y="3170927"/>
            <a:ext cx="443977" cy="56054"/>
          </a:xfrm>
          <a:prstGeom prst="straightConnector1">
            <a:avLst/>
          </a:prstGeom>
          <a:ln w="19050">
            <a:solidFill>
              <a:srgbClr val="3333FF"/>
            </a:solidFill>
            <a:tailEnd type="triangle"/>
          </a:ln>
        </p:spPr>
        <p:style>
          <a:lnRef idx="2">
            <a:schemeClr val="dk1"/>
          </a:lnRef>
          <a:fillRef idx="0">
            <a:schemeClr val="dk1"/>
          </a:fillRef>
          <a:effectRef idx="1">
            <a:schemeClr val="dk1"/>
          </a:effectRef>
          <a:fontRef idx="minor">
            <a:schemeClr val="tx1"/>
          </a:fontRef>
        </p:style>
      </p:cxnSp>
      <p:sp>
        <p:nvSpPr>
          <p:cNvPr id="21" name="Text Box 18"/>
          <p:cNvSpPr txBox="1">
            <a:spLocks noChangeArrowheads="1"/>
          </p:cNvSpPr>
          <p:nvPr/>
        </p:nvSpPr>
        <p:spPr bwMode="auto">
          <a:xfrm>
            <a:off x="7202479" y="3516618"/>
            <a:ext cx="1671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600" b="0" dirty="0" smtClean="0">
                <a:latin typeface="微软雅黑" panose="020B0503020204020204" pitchFamily="34" charset="-122"/>
                <a:ea typeface="微软雅黑" panose="020B0503020204020204" pitchFamily="34" charset="-122"/>
              </a:rPr>
              <a:t>视网膜中央动脉</a:t>
            </a:r>
            <a:endParaRPr lang="zh-CN" altLang="en-US" sz="1600" b="0" dirty="0">
              <a:latin typeface="微软雅黑" panose="020B0503020204020204" pitchFamily="34" charset="-122"/>
              <a:ea typeface="微软雅黑" panose="020B0503020204020204" pitchFamily="34" charset="-122"/>
            </a:endParaRPr>
          </a:p>
        </p:txBody>
      </p:sp>
      <p:cxnSp>
        <p:nvCxnSpPr>
          <p:cNvPr id="22" name="直接箭头连接符 21"/>
          <p:cNvCxnSpPr/>
          <p:nvPr/>
        </p:nvCxnSpPr>
        <p:spPr>
          <a:xfrm flipH="1" flipV="1">
            <a:off x="6532745" y="3450209"/>
            <a:ext cx="752449" cy="235686"/>
          </a:xfrm>
          <a:prstGeom prst="straightConnector1">
            <a:avLst/>
          </a:prstGeom>
          <a:ln w="19050">
            <a:solidFill>
              <a:srgbClr val="3333FF"/>
            </a:solidFill>
            <a:tailEnd type="triangle"/>
          </a:ln>
        </p:spPr>
        <p:style>
          <a:lnRef idx="2">
            <a:schemeClr val="dk1"/>
          </a:lnRef>
          <a:fillRef idx="0">
            <a:schemeClr val="dk1"/>
          </a:fillRef>
          <a:effectRef idx="1">
            <a:schemeClr val="dk1"/>
          </a:effectRef>
          <a:fontRef idx="minor">
            <a:schemeClr val="tx1"/>
          </a:fontRef>
        </p:style>
      </p:cxnSp>
      <p:sp>
        <p:nvSpPr>
          <p:cNvPr id="25" name="Text Box 18"/>
          <p:cNvSpPr txBox="1">
            <a:spLocks noChangeArrowheads="1"/>
          </p:cNvSpPr>
          <p:nvPr/>
        </p:nvSpPr>
        <p:spPr bwMode="auto">
          <a:xfrm>
            <a:off x="7221398" y="3873074"/>
            <a:ext cx="1671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600" b="0" dirty="0" smtClean="0">
                <a:latin typeface="微软雅黑" panose="020B0503020204020204" pitchFamily="34" charset="-122"/>
                <a:ea typeface="微软雅黑" panose="020B0503020204020204" pitchFamily="34" charset="-122"/>
              </a:rPr>
              <a:t>视网膜中央静脉</a:t>
            </a:r>
            <a:endParaRPr lang="zh-CN" altLang="en-US" sz="1600" b="0" dirty="0">
              <a:latin typeface="微软雅黑" panose="020B0503020204020204" pitchFamily="34" charset="-122"/>
              <a:ea typeface="微软雅黑" panose="020B0503020204020204" pitchFamily="34" charset="-122"/>
            </a:endParaRPr>
          </a:p>
        </p:txBody>
      </p:sp>
      <p:cxnSp>
        <p:nvCxnSpPr>
          <p:cNvPr id="26" name="直接箭头连接符 25"/>
          <p:cNvCxnSpPr/>
          <p:nvPr/>
        </p:nvCxnSpPr>
        <p:spPr>
          <a:xfrm flipH="1" flipV="1">
            <a:off x="6551664" y="3806665"/>
            <a:ext cx="752449" cy="235686"/>
          </a:xfrm>
          <a:prstGeom prst="straightConnector1">
            <a:avLst/>
          </a:prstGeom>
          <a:ln w="19050">
            <a:solidFill>
              <a:srgbClr val="3333FF"/>
            </a:solidFill>
            <a:tailEnd type="triangle"/>
          </a:ln>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486897" y="489080"/>
            <a:ext cx="2001271" cy="400110"/>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rPr>
              <a:t>视神经盘水肿</a:t>
            </a:r>
            <a:endParaRPr lang="zh-CN" altLang="en-US" sz="20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87949" y="958782"/>
            <a:ext cx="4447526" cy="4065101"/>
            <a:chOff x="220856" y="964098"/>
            <a:chExt cx="4447526" cy="4065101"/>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56" y="964098"/>
              <a:ext cx="2087099" cy="406510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250" r="5823"/>
            <a:stretch>
              <a:fillRect/>
            </a:stretch>
          </p:blipFill>
          <p:spPr>
            <a:xfrm>
              <a:off x="2307955" y="964098"/>
              <a:ext cx="2360427" cy="4065101"/>
            </a:xfrm>
            <a:prstGeom prst="rect">
              <a:avLst/>
            </a:prstGeom>
          </p:spPr>
        </p:pic>
      </p:gr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433" y="1430071"/>
            <a:ext cx="2976469" cy="3035604"/>
          </a:xfrm>
          <a:prstGeom prst="rect">
            <a:avLst/>
          </a:prstGeom>
        </p:spPr>
      </p:pic>
      <p:sp>
        <p:nvSpPr>
          <p:cNvPr id="20" name="矩形 19"/>
          <p:cNvSpPr/>
          <p:nvPr/>
        </p:nvSpPr>
        <p:spPr>
          <a:xfrm>
            <a:off x="6152818" y="965950"/>
            <a:ext cx="2001271" cy="400110"/>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rPr>
              <a:t>视神经萎缩</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480042" y="339910"/>
            <a:ext cx="7961349" cy="4191954"/>
            <a:chOff x="453460" y="308012"/>
            <a:chExt cx="7961349" cy="4191954"/>
          </a:xfrm>
        </p:grpSpPr>
        <p:sp>
          <p:nvSpPr>
            <p:cNvPr id="9226" name="Rectangle 39"/>
            <p:cNvSpPr>
              <a:spLocks noChangeArrowheads="1"/>
            </p:cNvSpPr>
            <p:nvPr/>
          </p:nvSpPr>
          <p:spPr bwMode="auto">
            <a:xfrm>
              <a:off x="453460" y="1922122"/>
              <a:ext cx="1314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zh-CN" altLang="en-US" sz="3600" dirty="0">
                  <a:solidFill>
                    <a:schemeClr val="tx1"/>
                  </a:solidFill>
                  <a:latin typeface="微软雅黑" panose="020B0503020204020204" pitchFamily="34" charset="-122"/>
                  <a:ea typeface="微软雅黑" panose="020B0503020204020204" pitchFamily="34" charset="-122"/>
                </a:rPr>
                <a:t>视器</a:t>
              </a:r>
              <a:endParaRPr lang="en-US" altLang="zh-CN" sz="3600" dirty="0">
                <a:solidFill>
                  <a:schemeClr val="tx1"/>
                </a:solidFill>
                <a:latin typeface="微软雅黑" panose="020B0503020204020204" pitchFamily="34" charset="-122"/>
                <a:ea typeface="微软雅黑" panose="020B0503020204020204" pitchFamily="34" charset="-122"/>
              </a:endParaRPr>
            </a:p>
            <a:p>
              <a:pPr algn="ctr" eaLnBrk="1" hangingPunct="1">
                <a:spcBef>
                  <a:spcPct val="0"/>
                </a:spcBef>
                <a:buClrTx/>
                <a:buFontTx/>
                <a:buNone/>
              </a:pPr>
              <a:r>
                <a:rPr lang="en-US" altLang="zh-CN" sz="2800" b="0" dirty="0">
                  <a:solidFill>
                    <a:schemeClr val="tx1"/>
                  </a:solidFill>
                  <a:latin typeface="微软雅黑" panose="020B0503020204020204" pitchFamily="34" charset="-122"/>
                  <a:ea typeface="微软雅黑" panose="020B0503020204020204" pitchFamily="34" charset="-122"/>
                </a:rPr>
                <a:t> </a:t>
              </a:r>
              <a:r>
                <a:rPr lang="zh-CN" altLang="en-US" b="0"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眼</a:t>
              </a:r>
              <a:r>
                <a:rPr lang="zh-CN" altLang="en-US" b="0" dirty="0">
                  <a:solidFill>
                    <a:schemeClr val="tx1"/>
                  </a:solidFill>
                  <a:latin typeface="微软雅黑" panose="020B0503020204020204" pitchFamily="34" charset="-122"/>
                  <a:ea typeface="微软雅黑" panose="020B0503020204020204" pitchFamily="34" charset="-122"/>
                </a:rPr>
                <a:t>）</a:t>
              </a:r>
              <a:endParaRPr lang="zh-CN" altLang="en-US" sz="2800" b="0" dirty="0">
                <a:solidFill>
                  <a:schemeClr val="tx1"/>
                </a:solidFill>
                <a:latin typeface="微软雅黑" panose="020B0503020204020204" pitchFamily="34" charset="-122"/>
                <a:ea typeface="微软雅黑" panose="020B0503020204020204" pitchFamily="34" charset="-122"/>
              </a:endParaRPr>
            </a:p>
          </p:txBody>
        </p:sp>
        <p:sp>
          <p:nvSpPr>
            <p:cNvPr id="9232" name="Rectangle 45"/>
            <p:cNvSpPr>
              <a:spLocks noChangeArrowheads="1"/>
            </p:cNvSpPr>
            <p:nvPr/>
          </p:nvSpPr>
          <p:spPr bwMode="auto">
            <a:xfrm>
              <a:off x="1770683" y="4038301"/>
              <a:ext cx="66441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zh-CN" altLang="en-US" sz="2400" dirty="0">
                  <a:solidFill>
                    <a:srgbClr val="C00000"/>
                  </a:solidFill>
                  <a:latin typeface="微软雅黑" panose="020B0503020204020204" pitchFamily="34" charset="-122"/>
                  <a:ea typeface="微软雅黑" panose="020B0503020204020204" pitchFamily="34" charset="-122"/>
                </a:rPr>
                <a:t>眼副器</a:t>
              </a:r>
              <a:r>
                <a:rPr lang="zh-CN" altLang="en-US" b="0" dirty="0">
                  <a:solidFill>
                    <a:schemeClr val="tx1"/>
                  </a:solidFill>
                  <a:latin typeface="微软雅黑" panose="020B0503020204020204" pitchFamily="34" charset="-122"/>
                  <a:ea typeface="微软雅黑" panose="020B0503020204020204" pitchFamily="34" charset="-122"/>
                </a:rPr>
                <a:t>：</a:t>
              </a:r>
              <a:r>
                <a:rPr lang="zh-CN" altLang="en-US" sz="2000" b="0" dirty="0">
                  <a:solidFill>
                    <a:schemeClr val="tx1"/>
                  </a:solidFill>
                  <a:latin typeface="微软雅黑" panose="020B0503020204020204" pitchFamily="34" charset="-122"/>
                  <a:ea typeface="微软雅黑" panose="020B0503020204020204" pitchFamily="34" charset="-122"/>
                </a:rPr>
                <a:t>眼睑、结膜、泪器、眼外肌、眶筋膜、眶脂体</a:t>
              </a:r>
              <a:endParaRPr lang="zh-CN" altLang="en-US" sz="2400" b="0" dirty="0">
                <a:solidFill>
                  <a:schemeClr val="tx1"/>
                </a:solidFill>
                <a:latin typeface="微软雅黑" panose="020B0503020204020204" pitchFamily="34" charset="-122"/>
                <a:ea typeface="微软雅黑" panose="020B0503020204020204" pitchFamily="34" charset="-122"/>
              </a:endParaRPr>
            </a:p>
          </p:txBody>
        </p:sp>
        <p:sp>
          <p:nvSpPr>
            <p:cNvPr id="9228" name="Rectangle 41"/>
            <p:cNvSpPr>
              <a:spLocks noChangeArrowheads="1"/>
            </p:cNvSpPr>
            <p:nvPr/>
          </p:nvSpPr>
          <p:spPr bwMode="auto">
            <a:xfrm>
              <a:off x="1776300" y="1330272"/>
              <a:ext cx="1368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zh-CN" altLang="en-US" sz="2400" dirty="0">
                  <a:solidFill>
                    <a:srgbClr val="C00000"/>
                  </a:solidFill>
                  <a:latin typeface="微软雅黑" panose="020B0503020204020204" pitchFamily="34" charset="-122"/>
                  <a:ea typeface="微软雅黑" panose="020B0503020204020204" pitchFamily="34" charset="-122"/>
                </a:rPr>
                <a:t>眼球</a:t>
              </a:r>
            </a:p>
          </p:txBody>
        </p:sp>
        <p:sp>
          <p:nvSpPr>
            <p:cNvPr id="24" name="Text Box 36"/>
            <p:cNvSpPr txBox="1">
              <a:spLocks noChangeArrowheads="1"/>
            </p:cNvSpPr>
            <p:nvPr/>
          </p:nvSpPr>
          <p:spPr bwMode="auto">
            <a:xfrm>
              <a:off x="2617212" y="842594"/>
              <a:ext cx="1441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zh-CN" altLang="en-US" sz="2400" dirty="0">
                  <a:solidFill>
                    <a:schemeClr val="tx1"/>
                  </a:solidFill>
                  <a:latin typeface="微软雅黑" panose="020B0503020204020204" pitchFamily="34" charset="-122"/>
                  <a:ea typeface="微软雅黑" panose="020B0503020204020204" pitchFamily="34" charset="-122"/>
                </a:rPr>
                <a:t>眼球壁</a:t>
              </a:r>
            </a:p>
          </p:txBody>
        </p:sp>
        <p:sp>
          <p:nvSpPr>
            <p:cNvPr id="4" name="矩形 3"/>
            <p:cNvSpPr/>
            <p:nvPr/>
          </p:nvSpPr>
          <p:spPr>
            <a:xfrm>
              <a:off x="4651849" y="308012"/>
              <a:ext cx="1001123" cy="707886"/>
            </a:xfrm>
            <a:prstGeom prst="rect">
              <a:avLst/>
            </a:prstGeom>
          </p:spPr>
          <p:txBody>
            <a:bodyPr wrap="square">
              <a:spAutoFit/>
            </a:bodyPr>
            <a:lstStyle/>
            <a:p>
              <a:r>
                <a:rPr lang="zh-CN" altLang="en-US" sz="2000" b="0" dirty="0" smtClean="0">
                  <a:latin typeface="微软雅黑" panose="020B0503020204020204" pitchFamily="34" charset="-122"/>
                  <a:ea typeface="微软雅黑" panose="020B0503020204020204" pitchFamily="34" charset="-122"/>
                </a:rPr>
                <a:t>角膜</a:t>
              </a:r>
              <a:endParaRPr lang="en-US" altLang="zh-CN" sz="2000" b="0" dirty="0" smtClean="0">
                <a:latin typeface="微软雅黑" panose="020B0503020204020204" pitchFamily="34" charset="-122"/>
                <a:ea typeface="微软雅黑" panose="020B0503020204020204" pitchFamily="34" charset="-122"/>
              </a:endParaRPr>
            </a:p>
            <a:p>
              <a:r>
                <a:rPr lang="zh-CN" altLang="en-US" sz="2000" b="0" dirty="0" smtClean="0">
                  <a:latin typeface="微软雅黑" panose="020B0503020204020204" pitchFamily="34" charset="-122"/>
                  <a:ea typeface="微软雅黑" panose="020B0503020204020204" pitchFamily="34" charset="-122"/>
                </a:rPr>
                <a:t>巩膜</a:t>
              </a:r>
              <a:endParaRPr lang="zh-CN" altLang="en-US" sz="2000" b="0" dirty="0">
                <a:latin typeface="微软雅黑" panose="020B0503020204020204" pitchFamily="34" charset="-122"/>
                <a:ea typeface="微软雅黑" panose="020B0503020204020204" pitchFamily="34" charset="-122"/>
              </a:endParaRPr>
            </a:p>
          </p:txBody>
        </p:sp>
        <p:sp>
          <p:nvSpPr>
            <p:cNvPr id="9" name="矩形 8"/>
            <p:cNvSpPr/>
            <p:nvPr/>
          </p:nvSpPr>
          <p:spPr>
            <a:xfrm>
              <a:off x="3755184" y="406466"/>
              <a:ext cx="954107" cy="553998"/>
            </a:xfrm>
            <a:prstGeom prst="rect">
              <a:avLst/>
            </a:prstGeom>
          </p:spPr>
          <p:txBody>
            <a:bodyPr wrap="non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纤维膜</a:t>
              </a:r>
              <a:endParaRPr lang="en-US" altLang="zh-CN" sz="2000" dirty="0">
                <a:latin typeface="微软雅黑" panose="020B0503020204020204" pitchFamily="34" charset="-122"/>
                <a:ea typeface="微软雅黑" panose="020B0503020204020204" pitchFamily="34" charset="-122"/>
              </a:endParaRPr>
            </a:p>
          </p:txBody>
        </p:sp>
        <p:sp>
          <p:nvSpPr>
            <p:cNvPr id="40" name="AutoShape 47"/>
            <p:cNvSpPr/>
            <p:nvPr/>
          </p:nvSpPr>
          <p:spPr bwMode="auto">
            <a:xfrm>
              <a:off x="4651849" y="476862"/>
              <a:ext cx="82670" cy="406416"/>
            </a:xfrm>
            <a:prstGeom prst="leftBrace">
              <a:avLst>
                <a:gd name="adj1" fmla="val 34028"/>
                <a:gd name="adj2" fmla="val 50000"/>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endParaRPr lang="zh-CN" altLang="en-US" sz="2000" b="0">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4671623" y="975509"/>
              <a:ext cx="1027438" cy="1015663"/>
            </a:xfrm>
            <a:prstGeom prst="rect">
              <a:avLst/>
            </a:prstGeom>
          </p:spPr>
          <p:txBody>
            <a:bodyPr wrap="square">
              <a:spAutoFit/>
            </a:bodyPr>
            <a:lstStyle/>
            <a:p>
              <a:r>
                <a:rPr lang="zh-CN" altLang="en-US" sz="2000" b="0" dirty="0" smtClean="0">
                  <a:latin typeface="微软雅黑" panose="020B0503020204020204" pitchFamily="34" charset="-122"/>
                  <a:ea typeface="微软雅黑" panose="020B0503020204020204" pitchFamily="34" charset="-122"/>
                </a:rPr>
                <a:t>虹膜</a:t>
              </a:r>
              <a:endParaRPr lang="en-US" altLang="zh-CN" sz="2000" b="0" dirty="0" smtClean="0">
                <a:latin typeface="微软雅黑" panose="020B0503020204020204" pitchFamily="34" charset="-122"/>
                <a:ea typeface="微软雅黑" panose="020B0503020204020204" pitchFamily="34" charset="-122"/>
              </a:endParaRPr>
            </a:p>
            <a:p>
              <a:r>
                <a:rPr lang="zh-CN" altLang="en-US" sz="2000" b="0" dirty="0" smtClean="0">
                  <a:latin typeface="微软雅黑" panose="020B0503020204020204" pitchFamily="34" charset="-122"/>
                  <a:ea typeface="微软雅黑" panose="020B0503020204020204" pitchFamily="34" charset="-122"/>
                </a:rPr>
                <a:t>睫状体</a:t>
              </a:r>
              <a:endParaRPr lang="en-US" altLang="zh-CN" sz="2000" b="0" dirty="0" smtClean="0">
                <a:latin typeface="微软雅黑" panose="020B0503020204020204" pitchFamily="34" charset="-122"/>
                <a:ea typeface="微软雅黑" panose="020B0503020204020204" pitchFamily="34" charset="-122"/>
              </a:endParaRPr>
            </a:p>
            <a:p>
              <a:r>
                <a:rPr lang="zh-CN" altLang="en-US" sz="2000" b="0" dirty="0" smtClean="0">
                  <a:latin typeface="微软雅黑" panose="020B0503020204020204" pitchFamily="34" charset="-122"/>
                  <a:ea typeface="微软雅黑" panose="020B0503020204020204" pitchFamily="34" charset="-122"/>
                </a:rPr>
                <a:t>脉络膜</a:t>
              </a:r>
              <a:endParaRPr lang="zh-CN" altLang="en-US" sz="2000" b="0" dirty="0">
                <a:latin typeface="微软雅黑" panose="020B0503020204020204" pitchFamily="34" charset="-122"/>
                <a:ea typeface="微软雅黑" panose="020B0503020204020204" pitchFamily="34" charset="-122"/>
              </a:endParaRPr>
            </a:p>
          </p:txBody>
        </p:sp>
        <p:sp>
          <p:nvSpPr>
            <p:cNvPr id="10" name="矩形 9"/>
            <p:cNvSpPr/>
            <p:nvPr/>
          </p:nvSpPr>
          <p:spPr>
            <a:xfrm>
              <a:off x="3751725" y="1189281"/>
              <a:ext cx="1112805" cy="553998"/>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血管膜</a:t>
              </a:r>
              <a:endParaRPr lang="en-US" altLang="zh-CN" sz="2000" dirty="0">
                <a:latin typeface="微软雅黑" panose="020B0503020204020204" pitchFamily="34" charset="-122"/>
                <a:ea typeface="微软雅黑" panose="020B0503020204020204" pitchFamily="34" charset="-122"/>
              </a:endParaRPr>
            </a:p>
          </p:txBody>
        </p:sp>
        <p:sp>
          <p:nvSpPr>
            <p:cNvPr id="42" name="AutoShape 47"/>
            <p:cNvSpPr/>
            <p:nvPr/>
          </p:nvSpPr>
          <p:spPr bwMode="auto">
            <a:xfrm>
              <a:off x="4644390" y="1187575"/>
              <a:ext cx="97588" cy="628161"/>
            </a:xfrm>
            <a:prstGeom prst="leftBrace">
              <a:avLst>
                <a:gd name="adj1" fmla="val 34028"/>
                <a:gd name="adj2" fmla="val 50000"/>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endParaRPr lang="zh-CN" altLang="en-US" sz="2400" b="0">
                <a:solidFill>
                  <a:schemeClr val="tx1"/>
                </a:solidFill>
                <a:latin typeface="微软雅黑" panose="020B0503020204020204" pitchFamily="34" charset="-122"/>
                <a:ea typeface="微软雅黑" panose="020B0503020204020204" pitchFamily="34" charset="-122"/>
              </a:endParaRPr>
            </a:p>
          </p:txBody>
        </p:sp>
        <p:sp>
          <p:nvSpPr>
            <p:cNvPr id="11" name="矩形 10"/>
            <p:cNvSpPr/>
            <p:nvPr/>
          </p:nvSpPr>
          <p:spPr>
            <a:xfrm>
              <a:off x="3755198" y="2170104"/>
              <a:ext cx="1210370" cy="553998"/>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视网膜</a:t>
              </a:r>
            </a:p>
          </p:txBody>
        </p:sp>
        <p:sp>
          <p:nvSpPr>
            <p:cNvPr id="12" name="矩形 11"/>
            <p:cNvSpPr/>
            <p:nvPr/>
          </p:nvSpPr>
          <p:spPr>
            <a:xfrm>
              <a:off x="4693184" y="1966403"/>
              <a:ext cx="2152523" cy="1015663"/>
            </a:xfrm>
            <a:prstGeom prst="rect">
              <a:avLst/>
            </a:prstGeom>
          </p:spPr>
          <p:txBody>
            <a:bodyPr wrap="square">
              <a:spAutoFit/>
            </a:bodyPr>
            <a:lstStyle/>
            <a:p>
              <a:r>
                <a:rPr lang="zh-CN" altLang="en-US" sz="2000" b="0" dirty="0">
                  <a:latin typeface="微软雅黑" panose="020B0503020204020204" pitchFamily="34" charset="-122"/>
                  <a:ea typeface="微软雅黑" panose="020B0503020204020204" pitchFamily="34" charset="-122"/>
                </a:rPr>
                <a:t>虹膜</a:t>
              </a:r>
              <a:r>
                <a:rPr lang="zh-CN" altLang="en-US" sz="2000" b="0" dirty="0" smtClean="0">
                  <a:latin typeface="微软雅黑" panose="020B0503020204020204" pitchFamily="34" charset="-122"/>
                  <a:ea typeface="微软雅黑" panose="020B0503020204020204" pitchFamily="34" charset="-122"/>
                </a:rPr>
                <a:t>部</a:t>
              </a:r>
              <a:endParaRPr lang="en-US" altLang="zh-CN" sz="2000" b="0" dirty="0" smtClean="0">
                <a:latin typeface="微软雅黑" panose="020B0503020204020204" pitchFamily="34" charset="-122"/>
                <a:ea typeface="微软雅黑" panose="020B0503020204020204" pitchFamily="34" charset="-122"/>
              </a:endParaRPr>
            </a:p>
            <a:p>
              <a:r>
                <a:rPr lang="zh-CN" altLang="en-US" sz="2000" b="0" dirty="0" smtClean="0">
                  <a:latin typeface="微软雅黑" panose="020B0503020204020204" pitchFamily="34" charset="-122"/>
                  <a:ea typeface="微软雅黑" panose="020B0503020204020204" pitchFamily="34" charset="-122"/>
                </a:rPr>
                <a:t>睫状体</a:t>
              </a:r>
              <a:r>
                <a:rPr lang="zh-CN" altLang="en-US" sz="2000" b="0" dirty="0">
                  <a:latin typeface="微软雅黑" panose="020B0503020204020204" pitchFamily="34" charset="-122"/>
                  <a:ea typeface="微软雅黑" panose="020B0503020204020204" pitchFamily="34" charset="-122"/>
                </a:rPr>
                <a:t>部</a:t>
              </a:r>
            </a:p>
            <a:p>
              <a:r>
                <a:rPr lang="zh-CN" altLang="en-US" sz="2000" b="0" dirty="0">
                  <a:latin typeface="微软雅黑" panose="020B0503020204020204" pitchFamily="34" charset="-122"/>
                  <a:ea typeface="微软雅黑" panose="020B0503020204020204" pitchFamily="34" charset="-122"/>
                </a:rPr>
                <a:t>脉络膜部</a:t>
              </a:r>
              <a:r>
                <a:rPr lang="en-US" altLang="zh-CN" sz="2000" b="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视</a:t>
              </a:r>
              <a:r>
                <a:rPr lang="zh-CN" altLang="en-US" sz="2000" dirty="0" smtClean="0">
                  <a:latin typeface="微软雅黑" panose="020B0503020204020204" pitchFamily="34" charset="-122"/>
                  <a:ea typeface="微软雅黑" panose="020B0503020204020204" pitchFamily="34" charset="-122"/>
                </a:rPr>
                <a:t>部</a:t>
              </a:r>
              <a:endParaRPr lang="zh-CN" altLang="en-US" sz="2000" dirty="0">
                <a:latin typeface="微软雅黑" panose="020B0503020204020204" pitchFamily="34" charset="-122"/>
                <a:ea typeface="微软雅黑" panose="020B0503020204020204" pitchFamily="34" charset="-122"/>
              </a:endParaRPr>
            </a:p>
          </p:txBody>
        </p:sp>
        <p:sp>
          <p:nvSpPr>
            <p:cNvPr id="15" name="矩形 14"/>
            <p:cNvSpPr/>
            <p:nvPr/>
          </p:nvSpPr>
          <p:spPr>
            <a:xfrm>
              <a:off x="5797620" y="2088995"/>
              <a:ext cx="986617" cy="400110"/>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盲部 </a:t>
              </a:r>
            </a:p>
          </p:txBody>
        </p:sp>
        <p:sp>
          <p:nvSpPr>
            <p:cNvPr id="44" name="AutoShape 47"/>
            <p:cNvSpPr/>
            <p:nvPr/>
          </p:nvSpPr>
          <p:spPr bwMode="auto">
            <a:xfrm>
              <a:off x="4667847" y="2153468"/>
              <a:ext cx="100259" cy="662698"/>
            </a:xfrm>
            <a:prstGeom prst="leftBrace">
              <a:avLst>
                <a:gd name="adj1" fmla="val 34028"/>
                <a:gd name="adj2" fmla="val 48113"/>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endParaRPr lang="zh-CN" altLang="en-US" sz="2400" b="0">
                <a:solidFill>
                  <a:schemeClr val="tx1"/>
                </a:solidFill>
                <a:latin typeface="微软雅黑" panose="020B0503020204020204" pitchFamily="34" charset="-122"/>
                <a:ea typeface="微软雅黑" panose="020B0503020204020204" pitchFamily="34" charset="-122"/>
              </a:endParaRPr>
            </a:p>
          </p:txBody>
        </p:sp>
        <p:sp>
          <p:nvSpPr>
            <p:cNvPr id="45" name="AutoShape 47"/>
            <p:cNvSpPr/>
            <p:nvPr/>
          </p:nvSpPr>
          <p:spPr bwMode="auto">
            <a:xfrm flipH="1">
              <a:off x="5826033" y="2055688"/>
              <a:ext cx="45719" cy="466725"/>
            </a:xfrm>
            <a:prstGeom prst="leftBrace">
              <a:avLst>
                <a:gd name="adj1" fmla="val 34028"/>
                <a:gd name="adj2" fmla="val 50000"/>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endParaRPr lang="zh-CN" altLang="en-US" sz="2400" b="0">
                <a:solidFill>
                  <a:schemeClr val="tx1"/>
                </a:solidFill>
                <a:latin typeface="微软雅黑" panose="020B0503020204020204" pitchFamily="34" charset="-122"/>
                <a:ea typeface="微软雅黑" panose="020B0503020204020204" pitchFamily="34" charset="-122"/>
              </a:endParaRPr>
            </a:p>
          </p:txBody>
        </p:sp>
        <p:sp>
          <p:nvSpPr>
            <p:cNvPr id="25" name="Text Box 37"/>
            <p:cNvSpPr txBox="1">
              <a:spLocks noChangeArrowheads="1"/>
            </p:cNvSpPr>
            <p:nvPr/>
          </p:nvSpPr>
          <p:spPr bwMode="auto">
            <a:xfrm>
              <a:off x="2642467" y="3284778"/>
              <a:ext cx="21719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zh-CN" altLang="en-US" sz="2400" dirty="0">
                  <a:solidFill>
                    <a:schemeClr val="tx1"/>
                  </a:solidFill>
                  <a:latin typeface="微软雅黑" panose="020B0503020204020204" pitchFamily="34" charset="-122"/>
                  <a:ea typeface="微软雅黑" panose="020B0503020204020204" pitchFamily="34" charset="-122"/>
                </a:rPr>
                <a:t>眼球内容物</a:t>
              </a:r>
            </a:p>
          </p:txBody>
        </p:sp>
        <p:sp>
          <p:nvSpPr>
            <p:cNvPr id="48" name="AutoShape 47"/>
            <p:cNvSpPr/>
            <p:nvPr/>
          </p:nvSpPr>
          <p:spPr bwMode="auto">
            <a:xfrm>
              <a:off x="4273401" y="3154890"/>
              <a:ext cx="99533" cy="765908"/>
            </a:xfrm>
            <a:prstGeom prst="leftBrace">
              <a:avLst>
                <a:gd name="adj1" fmla="val 34028"/>
                <a:gd name="adj2" fmla="val 50000"/>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endParaRPr lang="zh-CN" altLang="en-US" sz="2400" b="0">
                <a:solidFill>
                  <a:schemeClr val="tx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308127" y="2889293"/>
              <a:ext cx="1155032" cy="1292663"/>
            </a:xfrm>
            <a:prstGeom prst="rect">
              <a:avLst/>
            </a:prstGeom>
            <a:noFill/>
          </p:spPr>
          <p:txBody>
            <a:bodyPr wrap="square" rtlCol="0">
              <a:spAutoFit/>
            </a:bodyPr>
            <a:lstStyle/>
            <a:p>
              <a:pPr>
                <a:lnSpc>
                  <a:spcPct val="130000"/>
                </a:lnSpc>
              </a:pPr>
              <a:r>
                <a:rPr lang="zh-CN" altLang="en-US" sz="2000" b="0" dirty="0">
                  <a:latin typeface="微软雅黑" panose="020B0503020204020204" pitchFamily="34" charset="-122"/>
                  <a:ea typeface="微软雅黑" panose="020B0503020204020204" pitchFamily="34" charset="-122"/>
                </a:rPr>
                <a:t>房水</a:t>
              </a:r>
              <a:endParaRPr lang="en-US" altLang="zh-CN" sz="2000" b="0" dirty="0">
                <a:latin typeface="微软雅黑" panose="020B0503020204020204" pitchFamily="34" charset="-122"/>
                <a:ea typeface="微软雅黑" panose="020B0503020204020204" pitchFamily="34" charset="-122"/>
              </a:endParaRPr>
            </a:p>
            <a:p>
              <a:pPr>
                <a:lnSpc>
                  <a:spcPct val="130000"/>
                </a:lnSpc>
              </a:pPr>
              <a:r>
                <a:rPr lang="zh-CN" altLang="en-US" sz="2000" b="0" dirty="0">
                  <a:latin typeface="微软雅黑" panose="020B0503020204020204" pitchFamily="34" charset="-122"/>
                  <a:ea typeface="微软雅黑" panose="020B0503020204020204" pitchFamily="34" charset="-122"/>
                </a:rPr>
                <a:t>晶状体</a:t>
              </a:r>
              <a:endParaRPr lang="en-US" altLang="zh-CN" sz="2000" b="0" dirty="0">
                <a:latin typeface="微软雅黑" panose="020B0503020204020204" pitchFamily="34" charset="-122"/>
                <a:ea typeface="微软雅黑" panose="020B0503020204020204" pitchFamily="34" charset="-122"/>
              </a:endParaRPr>
            </a:p>
            <a:p>
              <a:pPr>
                <a:lnSpc>
                  <a:spcPct val="130000"/>
                </a:lnSpc>
              </a:pPr>
              <a:r>
                <a:rPr lang="zh-CN" altLang="en-US" sz="2000" b="0" dirty="0">
                  <a:latin typeface="微软雅黑" panose="020B0503020204020204" pitchFamily="34" charset="-122"/>
                  <a:ea typeface="微软雅黑" panose="020B0503020204020204" pitchFamily="34" charset="-122"/>
                </a:rPr>
                <a:t>玻璃体</a:t>
              </a:r>
            </a:p>
          </p:txBody>
        </p:sp>
        <p:sp>
          <p:nvSpPr>
            <p:cNvPr id="27" name="左大括号 26"/>
            <p:cNvSpPr/>
            <p:nvPr/>
          </p:nvSpPr>
          <p:spPr>
            <a:xfrm>
              <a:off x="2485427" y="1014044"/>
              <a:ext cx="212059" cy="2501567"/>
            </a:xfrm>
            <a:prstGeom prst="leftBrace">
              <a:avLst>
                <a:gd name="adj1" fmla="val 8333"/>
                <a:gd name="adj2" fmla="val 21618"/>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b="0" dirty="0">
                <a:latin typeface="微软雅黑" panose="020B0503020204020204" pitchFamily="34" charset="-122"/>
                <a:ea typeface="微软雅黑" panose="020B0503020204020204" pitchFamily="34" charset="-122"/>
              </a:endParaRPr>
            </a:p>
          </p:txBody>
        </p:sp>
        <p:sp>
          <p:nvSpPr>
            <p:cNvPr id="53" name="左大括号 52"/>
            <p:cNvSpPr/>
            <p:nvPr/>
          </p:nvSpPr>
          <p:spPr>
            <a:xfrm>
              <a:off x="3646982" y="676075"/>
              <a:ext cx="162877" cy="1846338"/>
            </a:xfrm>
            <a:prstGeom prst="leftBrace">
              <a:avLst>
                <a:gd name="adj1" fmla="val 8333"/>
                <a:gd name="adj2" fmla="val 19737"/>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b="0">
                <a:latin typeface="微软雅黑" panose="020B0503020204020204" pitchFamily="34" charset="-122"/>
                <a:ea typeface="微软雅黑" panose="020B0503020204020204" pitchFamily="34" charset="-122"/>
              </a:endParaRPr>
            </a:p>
          </p:txBody>
        </p:sp>
        <p:sp>
          <p:nvSpPr>
            <p:cNvPr id="55" name="左大括号 54"/>
            <p:cNvSpPr/>
            <p:nvPr/>
          </p:nvSpPr>
          <p:spPr>
            <a:xfrm>
              <a:off x="1606371" y="1637410"/>
              <a:ext cx="194106" cy="2684726"/>
            </a:xfrm>
            <a:prstGeom prst="leftBrace">
              <a:avLst>
                <a:gd name="adj1" fmla="val 8333"/>
                <a:gd name="adj2" fmla="val 21618"/>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b="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a:spLocks noChangeArrowheads="1"/>
          </p:cNvSpPr>
          <p:nvPr/>
        </p:nvSpPr>
        <p:spPr bwMode="auto">
          <a:xfrm>
            <a:off x="130863" y="362431"/>
            <a:ext cx="8688844" cy="892552"/>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sz="2000" b="0" dirty="0">
                <a:latin typeface="微软雅黑" panose="020B0503020204020204" pitchFamily="34" charset="-122"/>
                <a:ea typeface="微软雅黑" panose="020B0503020204020204" pitchFamily="34" charset="-122"/>
              </a:rPr>
              <a:t>在视神经盘的颞侧稍偏下方约</a:t>
            </a:r>
            <a:r>
              <a:rPr kumimoji="1" lang="en-US" altLang="zh-CN" sz="2000" b="0" dirty="0" err="1">
                <a:latin typeface="Times New Roman" panose="02020603050405020304" pitchFamily="18" charset="0"/>
                <a:ea typeface="微软雅黑" panose="020B0503020204020204" pitchFamily="34" charset="-122"/>
                <a:cs typeface="Times New Roman" panose="02020603050405020304" pitchFamily="18" charset="0"/>
              </a:rPr>
              <a:t>3.5mm</a:t>
            </a:r>
            <a:r>
              <a:rPr kumimoji="1" lang="zh-CN" altLang="en-US" sz="2000" b="0" dirty="0">
                <a:latin typeface="微软雅黑" panose="020B0503020204020204" pitchFamily="34" charset="-122"/>
                <a:ea typeface="微软雅黑" panose="020B0503020204020204" pitchFamily="34" charset="-122"/>
              </a:rPr>
              <a:t>处，有</a:t>
            </a:r>
            <a:r>
              <a:rPr kumimoji="1" lang="zh-CN" altLang="en-US" sz="2000" b="0" dirty="0" smtClean="0">
                <a:latin typeface="微软雅黑" panose="020B0503020204020204" pitchFamily="34" charset="-122"/>
                <a:ea typeface="微软雅黑" panose="020B0503020204020204" pitchFamily="34" charset="-122"/>
              </a:rPr>
              <a:t>一黄色小区，由</a:t>
            </a:r>
            <a:r>
              <a:rPr kumimoji="1" lang="zh-CN" altLang="en-US" sz="2000" b="0" dirty="0">
                <a:latin typeface="微软雅黑" panose="020B0503020204020204" pitchFamily="34" charset="-122"/>
                <a:ea typeface="微软雅黑" panose="020B0503020204020204" pitchFamily="34" charset="-122"/>
              </a:rPr>
              <a:t>密集的视锥细胞</a:t>
            </a:r>
            <a:r>
              <a:rPr kumimoji="1" lang="zh-CN" altLang="en-US" sz="2000" b="0" dirty="0" smtClean="0">
                <a:latin typeface="微软雅黑" panose="020B0503020204020204" pitchFamily="34" charset="-122"/>
                <a:ea typeface="微软雅黑" panose="020B0503020204020204" pitchFamily="34" charset="-122"/>
              </a:rPr>
              <a:t>构成，称</a:t>
            </a:r>
            <a:r>
              <a:rPr kumimoji="1" lang="zh-CN" altLang="en-US" sz="2000" dirty="0">
                <a:solidFill>
                  <a:srgbClr val="C00000"/>
                </a:solidFill>
                <a:latin typeface="微软雅黑" panose="020B0503020204020204" pitchFamily="34" charset="-122"/>
                <a:ea typeface="微软雅黑" panose="020B0503020204020204" pitchFamily="34" charset="-122"/>
              </a:rPr>
              <a:t>黄斑</a:t>
            </a:r>
            <a:r>
              <a:rPr kumimoji="1" lang="zh-CN" altLang="en-US" sz="2000" b="0" dirty="0">
                <a:latin typeface="微软雅黑" panose="020B0503020204020204" pitchFamily="34" charset="-122"/>
                <a:ea typeface="微软雅黑" panose="020B0503020204020204" pitchFamily="34" charset="-122"/>
              </a:rPr>
              <a:t>。其中央凹陷称</a:t>
            </a:r>
            <a:r>
              <a:rPr kumimoji="1" lang="zh-CN" altLang="en-US" sz="2000" dirty="0">
                <a:solidFill>
                  <a:srgbClr val="C00000"/>
                </a:solidFill>
                <a:latin typeface="微软雅黑" panose="020B0503020204020204" pitchFamily="34" charset="-122"/>
                <a:ea typeface="微软雅黑" panose="020B0503020204020204" pitchFamily="34" charset="-122"/>
              </a:rPr>
              <a:t>中央凹</a:t>
            </a:r>
            <a:r>
              <a:rPr kumimoji="1" lang="zh-CN" altLang="en-US" sz="2000" b="0" dirty="0">
                <a:latin typeface="微软雅黑" panose="020B0503020204020204" pitchFamily="34" charset="-122"/>
                <a:ea typeface="微软雅黑" panose="020B0503020204020204" pitchFamily="34" charset="-122"/>
              </a:rPr>
              <a:t>，此区无血管，为感光最敏锐处。</a:t>
            </a:r>
          </a:p>
        </p:txBody>
      </p:sp>
      <p:grpSp>
        <p:nvGrpSpPr>
          <p:cNvPr id="25" name="组合 24"/>
          <p:cNvGrpSpPr/>
          <p:nvPr/>
        </p:nvGrpSpPr>
        <p:grpSpPr>
          <a:xfrm>
            <a:off x="303029" y="1621800"/>
            <a:ext cx="2891846" cy="3123355"/>
            <a:chOff x="356192" y="1632432"/>
            <a:chExt cx="2891846" cy="3123355"/>
          </a:xfrm>
        </p:grpSpPr>
        <p:sp>
          <p:nvSpPr>
            <p:cNvPr id="12" name="Text Box 24"/>
            <p:cNvSpPr txBox="1">
              <a:spLocks noChangeArrowheads="1"/>
            </p:cNvSpPr>
            <p:nvPr/>
          </p:nvSpPr>
          <p:spPr bwMode="auto">
            <a:xfrm>
              <a:off x="1236156" y="1632432"/>
              <a:ext cx="115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pitchFamily="34" charset="-122"/>
                  <a:ea typeface="微软雅黑" panose="020B0503020204020204" pitchFamily="34" charset="-122"/>
                </a:rPr>
                <a:t>中央凹</a:t>
              </a:r>
              <a:endParaRPr lang="zh-CN" altLang="en-US" sz="1800" b="0" dirty="0">
                <a:latin typeface="微软雅黑" panose="020B0503020204020204" pitchFamily="34" charset="-122"/>
                <a:ea typeface="微软雅黑" panose="020B0503020204020204" pitchFamily="34" charset="-122"/>
              </a:endParaRPr>
            </a:p>
          </p:txBody>
        </p:sp>
        <p:sp>
          <p:nvSpPr>
            <p:cNvPr id="15" name="Text Box 6"/>
            <p:cNvSpPr txBox="1">
              <a:spLocks noChangeArrowheads="1"/>
            </p:cNvSpPr>
            <p:nvPr/>
          </p:nvSpPr>
          <p:spPr bwMode="auto">
            <a:xfrm>
              <a:off x="1247753" y="4355677"/>
              <a:ext cx="13615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latin typeface="微软雅黑" panose="020B0503020204020204" pitchFamily="34" charset="-122"/>
                  <a:ea typeface="微软雅黑" panose="020B0503020204020204" pitchFamily="34" charset="-122"/>
                </a:rPr>
                <a:t>正常眼底</a:t>
              </a:r>
              <a:endParaRPr lang="zh-CN" altLang="en-US" sz="20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192" y="2037692"/>
              <a:ext cx="2891846" cy="2246128"/>
            </a:xfrm>
            <a:prstGeom prst="rect">
              <a:avLst/>
            </a:prstGeom>
          </p:spPr>
        </p:pic>
        <p:sp>
          <p:nvSpPr>
            <p:cNvPr id="17" name="Text Box 18"/>
            <p:cNvSpPr txBox="1">
              <a:spLocks noChangeArrowheads="1"/>
            </p:cNvSpPr>
            <p:nvPr/>
          </p:nvSpPr>
          <p:spPr bwMode="auto">
            <a:xfrm>
              <a:off x="425619" y="1632432"/>
              <a:ext cx="822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pitchFamily="34" charset="-122"/>
                  <a:ea typeface="微软雅黑" panose="020B0503020204020204" pitchFamily="34" charset="-122"/>
                </a:rPr>
                <a:t>黄斑</a:t>
              </a:r>
              <a:endParaRPr lang="zh-CN" altLang="en-US" sz="1800" b="0" dirty="0">
                <a:latin typeface="微软雅黑" panose="020B0503020204020204" pitchFamily="34" charset="-122"/>
                <a:ea typeface="微软雅黑" panose="020B0503020204020204" pitchFamily="34" charset="-122"/>
              </a:endParaRPr>
            </a:p>
          </p:txBody>
        </p:sp>
        <p:cxnSp>
          <p:nvCxnSpPr>
            <p:cNvPr id="18" name="直接箭头连接符 17"/>
            <p:cNvCxnSpPr/>
            <p:nvPr/>
          </p:nvCxnSpPr>
          <p:spPr>
            <a:xfrm>
              <a:off x="836686" y="1965835"/>
              <a:ext cx="893782" cy="1194921"/>
            </a:xfrm>
            <a:prstGeom prst="straightConnector1">
              <a:avLst/>
            </a:prstGeom>
            <a:ln w="19050">
              <a:solidFill>
                <a:srgbClr val="3333FF"/>
              </a:solidFill>
              <a:tailEnd type="triangle"/>
            </a:ln>
          </p:spPr>
          <p:style>
            <a:lnRef idx="2">
              <a:schemeClr val="dk1"/>
            </a:lnRef>
            <a:fillRef idx="0">
              <a:schemeClr val="dk1"/>
            </a:fillRef>
            <a:effectRef idx="1">
              <a:schemeClr val="dk1"/>
            </a:effectRef>
            <a:fontRef idx="minor">
              <a:schemeClr val="tx1"/>
            </a:fontRef>
          </p:style>
        </p:cxnSp>
        <p:cxnSp>
          <p:nvCxnSpPr>
            <p:cNvPr id="23" name="直接箭头连接符 22"/>
            <p:cNvCxnSpPr/>
            <p:nvPr/>
          </p:nvCxnSpPr>
          <p:spPr>
            <a:xfrm>
              <a:off x="1552354" y="1965835"/>
              <a:ext cx="281554" cy="1071619"/>
            </a:xfrm>
            <a:prstGeom prst="straightConnector1">
              <a:avLst/>
            </a:prstGeom>
            <a:ln w="19050">
              <a:solidFill>
                <a:srgbClr val="3333FF"/>
              </a:solidFill>
              <a:tailEnd type="triangle"/>
            </a:ln>
          </p:spPr>
          <p:style>
            <a:lnRef idx="2">
              <a:schemeClr val="dk1"/>
            </a:lnRef>
            <a:fillRef idx="0">
              <a:schemeClr val="dk1"/>
            </a:fillRef>
            <a:effectRef idx="1">
              <a:schemeClr val="dk1"/>
            </a:effectRef>
            <a:fontRef idx="minor">
              <a:schemeClr val="tx1"/>
            </a:fontRef>
          </p:style>
        </p:cxnSp>
      </p:grpSp>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2731" t="8268" r="2593" b="2533"/>
          <a:stretch>
            <a:fillRect/>
          </a:stretch>
        </p:blipFill>
        <p:spPr>
          <a:xfrm>
            <a:off x="3447277" y="1496724"/>
            <a:ext cx="5579765" cy="3504613"/>
          </a:xfrm>
          <a:prstGeom prst="rect">
            <a:avLst/>
          </a:prstGeom>
        </p:spPr>
      </p:pic>
      <p:sp>
        <p:nvSpPr>
          <p:cNvPr id="27" name="Text Box 6"/>
          <p:cNvSpPr txBox="1">
            <a:spLocks noChangeArrowheads="1"/>
          </p:cNvSpPr>
          <p:nvPr/>
        </p:nvSpPr>
        <p:spPr bwMode="auto">
          <a:xfrm>
            <a:off x="5702004" y="3150124"/>
            <a:ext cx="13615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solidFill>
                  <a:srgbClr val="C00000"/>
                </a:solidFill>
                <a:latin typeface="微软雅黑" panose="020B0503020204020204" pitchFamily="34" charset="-122"/>
                <a:ea typeface="微软雅黑" panose="020B0503020204020204" pitchFamily="34" charset="-122"/>
              </a:rPr>
              <a:t>黄斑病变</a:t>
            </a:r>
            <a:endParaRPr lang="zh-CN" altLang="en-US" sz="20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1837" y="283495"/>
            <a:ext cx="892799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180975" indent="-180975" eaLnBrk="1" hangingPunct="1">
              <a:lnSpc>
                <a:spcPct val="130000"/>
              </a:lnSpc>
              <a:buClr>
                <a:srgbClr val="C00000"/>
              </a:buClr>
              <a:buSzPct val="70000"/>
              <a:buFont typeface="Wingdings" panose="05000000000000000000" pitchFamily="2" charset="2"/>
              <a:buChar char="ü"/>
            </a:pPr>
            <a:r>
              <a:rPr kumimoji="1" lang="zh-CN" altLang="en-US" sz="2000" dirty="0" smtClean="0">
                <a:latin typeface="微软雅黑" panose="020B0503020204020204" pitchFamily="34" charset="-122"/>
                <a:ea typeface="微软雅黑" panose="020B0503020204020204" pitchFamily="34" charset="-122"/>
              </a:rPr>
              <a:t>视网膜视部</a:t>
            </a:r>
            <a:r>
              <a:rPr kumimoji="1" lang="zh-CN" altLang="en-US" sz="2000" b="0" dirty="0" smtClean="0">
                <a:latin typeface="微软雅黑" panose="020B0503020204020204" pitchFamily="34" charset="-122"/>
                <a:ea typeface="微软雅黑" panose="020B0503020204020204" pitchFamily="34" charset="-122"/>
              </a:rPr>
              <a:t>分两层： </a:t>
            </a:r>
            <a:r>
              <a:rPr kumimoji="1" lang="zh-CN" altLang="en-US" sz="2000" b="0" dirty="0">
                <a:latin typeface="微软雅黑" panose="020B0503020204020204" pitchFamily="34" charset="-122"/>
                <a:ea typeface="微软雅黑" panose="020B0503020204020204" pitchFamily="34" charset="-122"/>
              </a:rPr>
              <a:t>外层</a:t>
            </a:r>
            <a:r>
              <a:rPr kumimoji="1" lang="zh-CN" altLang="en-US" sz="2000" b="0" dirty="0" smtClean="0">
                <a:latin typeface="微软雅黑" panose="020B0503020204020204" pitchFamily="34" charset="-122"/>
                <a:ea typeface="微软雅黑" panose="020B0503020204020204" pitchFamily="34" charset="-122"/>
              </a:rPr>
              <a:t>→</a:t>
            </a:r>
            <a:r>
              <a:rPr kumimoji="1" lang="zh-CN" altLang="en-US" sz="2000" dirty="0" smtClean="0">
                <a:latin typeface="微软雅黑" panose="020B0503020204020204" pitchFamily="34" charset="-122"/>
                <a:ea typeface="微软雅黑" panose="020B0503020204020204" pitchFamily="34" charset="-122"/>
              </a:rPr>
              <a:t>色素上皮层</a:t>
            </a:r>
            <a:r>
              <a:rPr kumimoji="1" lang="zh-CN" altLang="en-US" sz="2000" b="0" dirty="0" smtClean="0">
                <a:latin typeface="微软雅黑" panose="020B0503020204020204" pitchFamily="34" charset="-122"/>
                <a:ea typeface="微软雅黑" panose="020B0503020204020204" pitchFamily="34" charset="-122"/>
              </a:rPr>
              <a:t>     内层→</a:t>
            </a:r>
            <a:r>
              <a:rPr kumimoji="1" lang="zh-CN" altLang="en-US" sz="2000" dirty="0" smtClean="0">
                <a:latin typeface="微软雅黑" panose="020B0503020204020204" pitchFamily="34" charset="-122"/>
                <a:ea typeface="微软雅黑" panose="020B0503020204020204" pitchFamily="34" charset="-122"/>
              </a:rPr>
              <a:t>神经层</a:t>
            </a:r>
          </a:p>
          <a:p>
            <a:pPr marL="180975" indent="-180975" eaLnBrk="1" hangingPunct="1">
              <a:lnSpc>
                <a:spcPct val="130000"/>
              </a:lnSpc>
              <a:buClr>
                <a:srgbClr val="C00000"/>
              </a:buClr>
              <a:buSzPct val="70000"/>
              <a:buFont typeface="Wingdings" panose="05000000000000000000" pitchFamily="2" charset="2"/>
              <a:buChar char="ü"/>
            </a:pPr>
            <a:r>
              <a:rPr kumimoji="1" lang="zh-CN" altLang="en-US" sz="2000" b="0" dirty="0" smtClean="0">
                <a:latin typeface="微软雅黑" panose="020B0503020204020204" pitchFamily="34" charset="-122"/>
                <a:ea typeface="微软雅黑" panose="020B0503020204020204" pitchFamily="34" charset="-122"/>
              </a:rPr>
              <a:t>色素上皮层为单层上皮细胞，可吸收所有到达色素层的光线，以减少光在眼内的散射。因为散射会使成像模糊。</a:t>
            </a:r>
            <a:endParaRPr kumimoji="1" lang="zh-CN" altLang="en-US" sz="2000" b="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5508" t="4623" r="9335" b="5004"/>
          <a:stretch>
            <a:fillRect/>
          </a:stretch>
        </p:blipFill>
        <p:spPr>
          <a:xfrm>
            <a:off x="3145266" y="1658681"/>
            <a:ext cx="5908357" cy="3269512"/>
          </a:xfrm>
          <a:prstGeom prst="rect">
            <a:avLst/>
          </a:prstGeom>
        </p:spPr>
      </p:pic>
      <p:sp>
        <p:nvSpPr>
          <p:cNvPr id="4" name="Rectangle 8"/>
          <p:cNvSpPr>
            <a:spLocks noChangeArrowheads="1"/>
          </p:cNvSpPr>
          <p:nvPr/>
        </p:nvSpPr>
        <p:spPr bwMode="auto">
          <a:xfrm>
            <a:off x="61837" y="1499655"/>
            <a:ext cx="298439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180975" indent="-180975" eaLnBrk="1" hangingPunct="1">
              <a:lnSpc>
                <a:spcPct val="130000"/>
              </a:lnSpc>
              <a:buClr>
                <a:srgbClr val="C00000"/>
              </a:buClr>
              <a:buSzPct val="70000"/>
              <a:buFont typeface="Wingdings" panose="05000000000000000000" pitchFamily="2" charset="2"/>
              <a:buChar char="ü"/>
            </a:pPr>
            <a:r>
              <a:rPr kumimoji="1" lang="zh-CN" altLang="en-US" sz="2000" b="0" dirty="0" smtClean="0">
                <a:latin typeface="微软雅黑" panose="020B0503020204020204" pitchFamily="34" charset="-122"/>
                <a:ea typeface="微软雅黑" panose="020B0503020204020204" pitchFamily="34" charset="-122"/>
              </a:rPr>
              <a:t>视网膜的两层之间有一潜在的间隙，是视网膜脱离的解剖学基础。</a:t>
            </a:r>
            <a:endParaRPr kumimoji="1" lang="zh-CN" altLang="en-US" sz="20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33917" y="269751"/>
            <a:ext cx="8511363" cy="1477328"/>
          </a:xfrm>
          <a:prstGeom prst="rect">
            <a:avLst/>
          </a:prstGeom>
          <a:noFill/>
          <a:ln w="9525">
            <a:noFill/>
            <a:miter lim="800000"/>
          </a:ln>
          <a:effectLst/>
        </p:spPr>
        <p:txBody>
          <a:bodyPr wrap="square">
            <a:spAutoFit/>
          </a:bodyPr>
          <a:lstStyle/>
          <a:p>
            <a:pPr>
              <a:lnSpc>
                <a:spcPct val="150000"/>
              </a:lnSpc>
              <a:spcBef>
                <a:spcPct val="50000"/>
              </a:spcBef>
            </a:pPr>
            <a:r>
              <a:rPr lang="zh-CN" altLang="en-US" sz="2000" b="1" dirty="0" smtClean="0">
                <a:latin typeface="微软雅黑" panose="020B0503020204020204" pitchFamily="34" charset="-122"/>
                <a:ea typeface="微软雅黑" panose="020B0503020204020204" pitchFamily="34" charset="-122"/>
              </a:rPr>
              <a:t>视网膜脱离</a:t>
            </a:r>
            <a:r>
              <a:rPr lang="en-US" altLang="zh-CN" sz="2000" b="1" dirty="0" smtClean="0">
                <a:latin typeface="微软雅黑" panose="020B0503020204020204" pitchFamily="34" charset="-122"/>
                <a:ea typeface="微软雅黑" panose="020B0503020204020204" pitchFamily="34" charset="-122"/>
              </a:rPr>
              <a:t>-</a:t>
            </a:r>
            <a:r>
              <a:rPr lang="zh-CN" altLang="en-US" sz="2000" dirty="0">
                <a:latin typeface="幼圆" panose="02010509060101010101" pitchFamily="49" charset="-122"/>
                <a:ea typeface="幼圆" panose="02010509060101010101" pitchFamily="49" charset="-122"/>
              </a:rPr>
              <a:t>视网膜的</a:t>
            </a:r>
            <a:r>
              <a:rPr lang="zh-CN" altLang="en-US" sz="2000" dirty="0" smtClean="0">
                <a:latin typeface="幼圆" panose="02010509060101010101" pitchFamily="49" charset="-122"/>
                <a:ea typeface="幼圆" panose="02010509060101010101" pitchFamily="49" charset="-122"/>
              </a:rPr>
              <a:t>神经层</a:t>
            </a:r>
            <a:r>
              <a:rPr lang="zh-CN" altLang="en-US" sz="2000" dirty="0">
                <a:latin typeface="幼圆" panose="02010509060101010101" pitchFamily="49" charset="-122"/>
                <a:ea typeface="幼圆" panose="02010509060101010101" pitchFamily="49" charset="-122"/>
              </a:rPr>
              <a:t>与</a:t>
            </a:r>
            <a:r>
              <a:rPr lang="zh-CN" altLang="en-US" sz="2000" dirty="0" smtClean="0">
                <a:latin typeface="幼圆" panose="02010509060101010101" pitchFamily="49" charset="-122"/>
                <a:ea typeface="幼圆" panose="02010509060101010101" pitchFamily="49" charset="-122"/>
              </a:rPr>
              <a:t>色素上皮层</a:t>
            </a:r>
            <a:r>
              <a:rPr lang="zh-CN" altLang="en-US" sz="2000" dirty="0">
                <a:latin typeface="幼圆" panose="02010509060101010101" pitchFamily="49" charset="-122"/>
                <a:ea typeface="幼圆" panose="02010509060101010101" pitchFamily="49" charset="-122"/>
              </a:rPr>
              <a:t>的</a:t>
            </a:r>
            <a:r>
              <a:rPr lang="zh-CN" altLang="en-US" sz="2000" dirty="0" smtClean="0">
                <a:latin typeface="幼圆" panose="02010509060101010101" pitchFamily="49" charset="-122"/>
                <a:ea typeface="幼圆" panose="02010509060101010101" pitchFamily="49" charset="-122"/>
              </a:rPr>
              <a:t>分离，一般是</a:t>
            </a:r>
            <a:r>
              <a:rPr lang="zh-CN" altLang="en-US" sz="2000" dirty="0">
                <a:latin typeface="微软雅黑" panose="020B0503020204020204" pitchFamily="34" charset="-122"/>
                <a:ea typeface="微软雅黑" panose="020B0503020204020204" pitchFamily="34" charset="-122"/>
              </a:rPr>
              <a:t>无痛</a:t>
            </a:r>
            <a:r>
              <a:rPr lang="zh-CN" altLang="en-US" sz="2000" dirty="0" smtClean="0">
                <a:latin typeface="幼圆" panose="02010509060101010101" pitchFamily="49" charset="-122"/>
                <a:ea typeface="幼圆" panose="02010509060101010101" pitchFamily="49" charset="-122"/>
              </a:rPr>
              <a:t>的。但会出现以下征兆</a:t>
            </a:r>
            <a:r>
              <a:rPr lang="zh-CN" altLang="en-US" sz="2000" dirty="0">
                <a:latin typeface="幼圆" panose="02010509060101010101" pitchFamily="49" charset="-122"/>
                <a:ea typeface="幼圆" panose="02010509060101010101" pitchFamily="49" charset="-122"/>
              </a:rPr>
              <a:t>：</a:t>
            </a:r>
            <a:r>
              <a:rPr lang="zh-CN" altLang="en-US" sz="2000" dirty="0" smtClean="0">
                <a:latin typeface="幼圆" panose="02010509060101010101" pitchFamily="49" charset="-122"/>
                <a:ea typeface="幼圆" panose="02010509060101010101" pitchFamily="49" charset="-122"/>
              </a:rPr>
              <a:t>如</a:t>
            </a:r>
            <a:r>
              <a:rPr lang="zh-CN" altLang="en-US" sz="2000" dirty="0">
                <a:latin typeface="幼圆" panose="02010509060101010101" pitchFamily="49" charset="-122"/>
                <a:ea typeface="幼圆" panose="02010509060101010101" pitchFamily="49" charset="-122"/>
              </a:rPr>
              <a:t>眼前突然出现许多漂浮物</a:t>
            </a:r>
            <a:r>
              <a:rPr lang="zh-CN" altLang="en-US" sz="2000" dirty="0" smtClean="0">
                <a:latin typeface="幼圆" panose="02010509060101010101" pitchFamily="49" charset="-122"/>
                <a:ea typeface="幼圆" panose="02010509060101010101" pitchFamily="49" charset="-122"/>
              </a:rPr>
              <a:t>、眼睛</a:t>
            </a:r>
            <a:r>
              <a:rPr lang="zh-CN" altLang="en-US" sz="2000" dirty="0">
                <a:latin typeface="幼圆" panose="02010509060101010101" pitchFamily="49" charset="-122"/>
                <a:ea typeface="幼圆" panose="02010509060101010101" pitchFamily="49" charset="-122"/>
              </a:rPr>
              <a:t>有光闪烁感、视野模糊、出现窗帘般的阴影等</a:t>
            </a:r>
            <a:r>
              <a:rPr lang="zh-CN" altLang="en-US" sz="2000" dirty="0" smtClean="0">
                <a:latin typeface="幼圆" panose="02010509060101010101" pitchFamily="49" charset="-122"/>
                <a:ea typeface="幼圆" panose="02010509060101010101" pitchFamily="49" charset="-122"/>
              </a:rPr>
              <a:t>。</a:t>
            </a:r>
            <a:endParaRPr lang="zh-CN" altLang="en-US" sz="2000" dirty="0">
              <a:latin typeface="幼圆" panose="02010509060101010101" pitchFamily="49" charset="-122"/>
              <a:ea typeface="幼圆" panose="02010509060101010101" pitchFamily="49" charset="-122"/>
            </a:endParaRPr>
          </a:p>
        </p:txBody>
      </p:sp>
      <p:pic>
        <p:nvPicPr>
          <p:cNvPr id="3" name="Picture 2" descr="http://www.eye0851.com/uploads/allimg/160418/8-16041Q41232139.png"/>
          <p:cNvPicPr>
            <a:picLocks noChangeAspect="1" noChangeArrowheads="1"/>
          </p:cNvPicPr>
          <p:nvPr/>
        </p:nvPicPr>
        <p:blipFill>
          <a:blip r:embed="rId2" cstate="print"/>
          <a:srcRect/>
          <a:stretch>
            <a:fillRect/>
          </a:stretch>
        </p:blipFill>
        <p:spPr bwMode="auto">
          <a:xfrm>
            <a:off x="393298" y="2055330"/>
            <a:ext cx="2892161" cy="2228487"/>
          </a:xfrm>
          <a:prstGeom prst="rect">
            <a:avLst/>
          </a:prstGeom>
          <a:noFill/>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729" r="1077" b="7597"/>
          <a:stretch>
            <a:fillRect/>
          </a:stretch>
        </p:blipFill>
        <p:spPr>
          <a:xfrm>
            <a:off x="3631017" y="1528547"/>
            <a:ext cx="5390707" cy="3525451"/>
          </a:xfrm>
          <a:prstGeom prst="rect">
            <a:avLst/>
          </a:prstGeom>
        </p:spPr>
      </p:pic>
      <p:sp>
        <p:nvSpPr>
          <p:cNvPr id="5" name="Text Box 6"/>
          <p:cNvSpPr txBox="1">
            <a:spLocks noChangeArrowheads="1"/>
          </p:cNvSpPr>
          <p:nvPr/>
        </p:nvSpPr>
        <p:spPr bwMode="auto">
          <a:xfrm>
            <a:off x="1077632" y="4354799"/>
            <a:ext cx="19154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latin typeface="微软雅黑" panose="020B0503020204020204" pitchFamily="34" charset="-122"/>
                <a:ea typeface="微软雅黑" panose="020B0503020204020204" pitchFamily="34" charset="-122"/>
              </a:rPr>
              <a:t>眼底镜所见</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8"/>
          <p:cNvSpPr>
            <a:spLocks noChangeArrowheads="1"/>
          </p:cNvSpPr>
          <p:nvPr/>
        </p:nvSpPr>
        <p:spPr bwMode="auto">
          <a:xfrm>
            <a:off x="217966" y="276374"/>
            <a:ext cx="8697433"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C00000"/>
              </a:buClr>
              <a:buSzPct val="70000"/>
            </a:pPr>
            <a:r>
              <a:rPr kumimoji="1" lang="zh-CN" altLang="en-US" sz="2000" dirty="0" smtClean="0">
                <a:latin typeface="微软雅黑" panose="020B0503020204020204" pitchFamily="34" charset="-122"/>
                <a:ea typeface="微软雅黑" panose="020B0503020204020204" pitchFamily="34" charset="-122"/>
              </a:rPr>
              <a:t>神经层</a:t>
            </a:r>
            <a:r>
              <a:rPr kumimoji="1" lang="zh-CN" altLang="en-US" sz="1800" b="0" dirty="0" smtClean="0">
                <a:latin typeface="微软雅黑" panose="020B0503020204020204" pitchFamily="34" charset="-122"/>
                <a:ea typeface="微软雅黑" panose="020B0503020204020204" pitchFamily="34" charset="-122"/>
              </a:rPr>
              <a:t>包括</a:t>
            </a:r>
            <a:r>
              <a:rPr kumimoji="1" lang="en-US" altLang="zh-CN" sz="1800" b="0" dirty="0" smtClean="0">
                <a:latin typeface="微软雅黑" panose="020B0503020204020204" pitchFamily="34" charset="-122"/>
                <a:ea typeface="微软雅黑" panose="020B0503020204020204" pitchFamily="34" charset="-122"/>
              </a:rPr>
              <a:t>3</a:t>
            </a:r>
            <a:r>
              <a:rPr kumimoji="1" lang="zh-CN" altLang="en-US" sz="1800" b="0" dirty="0" smtClean="0">
                <a:latin typeface="微软雅黑" panose="020B0503020204020204" pitchFamily="34" charset="-122"/>
                <a:ea typeface="微软雅黑" panose="020B0503020204020204" pitchFamily="34" charset="-122"/>
              </a:rPr>
              <a:t>层细胞</a:t>
            </a:r>
            <a:r>
              <a:rPr kumimoji="1" lang="en-US" altLang="zh-CN" sz="2000" b="0" dirty="0" smtClean="0">
                <a:latin typeface="微软雅黑" panose="020B0503020204020204" pitchFamily="34" charset="-122"/>
                <a:ea typeface="微软雅黑" panose="020B0503020204020204" pitchFamily="34" charset="-122"/>
              </a:rPr>
              <a:t>--</a:t>
            </a:r>
            <a:r>
              <a:rPr kumimoji="1" lang="zh-CN" altLang="en-US" sz="2000" b="0" dirty="0" smtClean="0">
                <a:latin typeface="微软雅黑" panose="020B0503020204020204" pitchFamily="34" charset="-122"/>
                <a:ea typeface="微软雅黑" panose="020B0503020204020204" pitchFamily="34" charset="-122"/>
              </a:rPr>
              <a:t>感光细胞</a:t>
            </a:r>
            <a:r>
              <a:rPr kumimoji="1" lang="zh-CN" altLang="en-US" sz="2000" dirty="0" smtClean="0">
                <a:solidFill>
                  <a:srgbClr val="C00000"/>
                </a:solidFill>
                <a:latin typeface="微软雅黑" panose="020B0503020204020204" pitchFamily="34" charset="-122"/>
                <a:ea typeface="微软雅黑" panose="020B0503020204020204" pitchFamily="34" charset="-122"/>
              </a:rPr>
              <a:t> </a:t>
            </a:r>
            <a:r>
              <a:rPr kumimoji="1" lang="en-US" altLang="zh-CN" sz="2000" b="0" dirty="0" smtClean="0">
                <a:latin typeface="微软雅黑" panose="020B0503020204020204" pitchFamily="34" charset="-122"/>
                <a:ea typeface="微软雅黑" panose="020B0503020204020204" pitchFamily="34" charset="-122"/>
              </a:rPr>
              <a:t>(</a:t>
            </a:r>
            <a:r>
              <a:rPr kumimoji="1" lang="zh-CN" altLang="en-US" sz="2000" dirty="0">
                <a:solidFill>
                  <a:srgbClr val="C00000"/>
                </a:solidFill>
                <a:latin typeface="微软雅黑" panose="020B0503020204020204" pitchFamily="34" charset="-122"/>
                <a:ea typeface="微软雅黑" panose="020B0503020204020204" pitchFamily="34" charset="-122"/>
              </a:rPr>
              <a:t>视锥细胞</a:t>
            </a:r>
            <a:r>
              <a:rPr kumimoji="1" lang="zh-CN" altLang="en-US" sz="2000" b="0" dirty="0">
                <a:latin typeface="微软雅黑" panose="020B0503020204020204" pitchFamily="34" charset="-122"/>
                <a:ea typeface="微软雅黑" panose="020B0503020204020204" pitchFamily="34" charset="-122"/>
              </a:rPr>
              <a:t>、</a:t>
            </a:r>
            <a:r>
              <a:rPr kumimoji="1" lang="zh-CN" altLang="en-US" sz="2000" dirty="0">
                <a:solidFill>
                  <a:srgbClr val="C00000"/>
                </a:solidFill>
                <a:latin typeface="微软雅黑" panose="020B0503020204020204" pitchFamily="34" charset="-122"/>
                <a:ea typeface="微软雅黑" panose="020B0503020204020204" pitchFamily="34" charset="-122"/>
              </a:rPr>
              <a:t>视杆细胞</a:t>
            </a:r>
            <a:r>
              <a:rPr kumimoji="1" lang="en-US" altLang="zh-CN" sz="2000" b="0" dirty="0" smtClean="0">
                <a:latin typeface="微软雅黑" panose="020B0503020204020204" pitchFamily="34" charset="-122"/>
                <a:ea typeface="微软雅黑" panose="020B0503020204020204" pitchFamily="34" charset="-122"/>
              </a:rPr>
              <a:t>)</a:t>
            </a:r>
            <a:r>
              <a:rPr kumimoji="1" lang="zh-CN" altLang="en-US" sz="2000" b="0" dirty="0" smtClean="0">
                <a:latin typeface="微软雅黑" panose="020B0503020204020204" pitchFamily="34" charset="-122"/>
                <a:ea typeface="微软雅黑" panose="020B0503020204020204" pitchFamily="34" charset="-122"/>
              </a:rPr>
              <a:t>；</a:t>
            </a:r>
            <a:r>
              <a:rPr kumimoji="1" lang="zh-CN" altLang="en-US" sz="2000" dirty="0" smtClean="0">
                <a:latin typeface="微软雅黑" panose="020B0503020204020204" pitchFamily="34" charset="-122"/>
                <a:ea typeface="微软雅黑" panose="020B0503020204020204" pitchFamily="34" charset="-122"/>
              </a:rPr>
              <a:t>双极细胞</a:t>
            </a:r>
            <a:r>
              <a:rPr kumimoji="1" lang="zh-CN" altLang="en-US" sz="2000" b="0" dirty="0" smtClean="0">
                <a:latin typeface="微软雅黑" panose="020B0503020204020204" pitchFamily="34" charset="-122"/>
                <a:ea typeface="微软雅黑" panose="020B0503020204020204" pitchFamily="34" charset="-122"/>
              </a:rPr>
              <a:t>；</a:t>
            </a:r>
            <a:r>
              <a:rPr kumimoji="1" lang="zh-CN" altLang="en-US" sz="2000" dirty="0" smtClean="0">
                <a:latin typeface="微软雅黑" panose="020B0503020204020204" pitchFamily="34" charset="-122"/>
                <a:ea typeface="微软雅黑" panose="020B0503020204020204" pitchFamily="34" charset="-122"/>
              </a:rPr>
              <a:t>节细胞</a:t>
            </a:r>
            <a:endParaRPr kumimoji="1" lang="en-US" altLang="zh-CN" sz="2000" dirty="0" smtClean="0">
              <a:latin typeface="微软雅黑" panose="020B0503020204020204" pitchFamily="34" charset="-122"/>
              <a:ea typeface="微软雅黑" panose="020B0503020204020204" pitchFamily="34" charset="-122"/>
            </a:endParaRPr>
          </a:p>
          <a:p>
            <a:pPr eaLnBrk="1" hangingPunct="1">
              <a:lnSpc>
                <a:spcPct val="130000"/>
              </a:lnSpc>
              <a:buClr>
                <a:srgbClr val="C00000"/>
              </a:buClr>
              <a:buSzPct val="70000"/>
            </a:pPr>
            <a:r>
              <a:rPr kumimoji="1" lang="zh-CN" altLang="en-US" sz="2000" dirty="0" smtClean="0">
                <a:latin typeface="微软雅黑" panose="020B0503020204020204" pitchFamily="34" charset="-122"/>
                <a:ea typeface="微软雅黑" panose="020B0503020204020204" pitchFamily="34" charset="-122"/>
              </a:rPr>
              <a:t>视锥细胞：</a:t>
            </a:r>
            <a:r>
              <a:rPr kumimoji="1" lang="zh-CN" altLang="en-US" sz="1800" b="0" dirty="0" smtClean="0">
                <a:latin typeface="微软雅黑" panose="020B0503020204020204" pitchFamily="34" charset="-122"/>
                <a:ea typeface="微软雅黑" panose="020B0503020204020204" pitchFamily="34" charset="-122"/>
              </a:rPr>
              <a:t>集中</a:t>
            </a:r>
            <a:r>
              <a:rPr kumimoji="1" lang="zh-CN" altLang="en-US" sz="1800" b="0" dirty="0">
                <a:latin typeface="微软雅黑" panose="020B0503020204020204" pitchFamily="34" charset="-122"/>
                <a:ea typeface="微软雅黑" panose="020B0503020204020204" pitchFamily="34" charset="-122"/>
              </a:rPr>
              <a:t>在黄斑</a:t>
            </a:r>
            <a:r>
              <a:rPr kumimoji="1" lang="zh-CN" altLang="en-US" sz="1800" b="0" dirty="0" smtClean="0">
                <a:latin typeface="微软雅黑" panose="020B0503020204020204" pitchFamily="34" charset="-122"/>
                <a:ea typeface="微软雅黑" panose="020B0503020204020204" pitchFamily="34" charset="-122"/>
              </a:rPr>
              <a:t>区，感受</a:t>
            </a:r>
            <a:r>
              <a:rPr kumimoji="1" lang="zh-CN" altLang="en-US" sz="1800" dirty="0" smtClean="0">
                <a:latin typeface="微软雅黑" panose="020B0503020204020204" pitchFamily="34" charset="-122"/>
                <a:ea typeface="微软雅黑" panose="020B0503020204020204" pitchFamily="34" charset="-122"/>
              </a:rPr>
              <a:t>强光</a:t>
            </a:r>
            <a:r>
              <a:rPr kumimoji="1" lang="zh-CN" altLang="en-US" sz="1800" b="0" dirty="0" smtClean="0">
                <a:latin typeface="微软雅黑" panose="020B0503020204020204" pitchFamily="34" charset="-122"/>
                <a:ea typeface="微软雅黑" panose="020B0503020204020204" pitchFamily="34" charset="-122"/>
              </a:rPr>
              <a:t>和</a:t>
            </a:r>
            <a:r>
              <a:rPr kumimoji="1" lang="zh-CN" altLang="en-US" sz="1800" dirty="0" smtClean="0">
                <a:latin typeface="微软雅黑" panose="020B0503020204020204" pitchFamily="34" charset="-122"/>
                <a:ea typeface="微软雅黑" panose="020B0503020204020204" pitchFamily="34" charset="-122"/>
              </a:rPr>
              <a:t>色觉</a:t>
            </a:r>
            <a:r>
              <a:rPr kumimoji="1" lang="zh-CN" altLang="en-US" sz="1800" b="0" dirty="0" smtClean="0">
                <a:latin typeface="微软雅黑" panose="020B0503020204020204" pitchFamily="34" charset="-122"/>
                <a:ea typeface="微软雅黑" panose="020B0503020204020204" pitchFamily="34" charset="-122"/>
              </a:rPr>
              <a:t>，约</a:t>
            </a:r>
            <a:r>
              <a:rPr kumimoji="1" lang="en-US" altLang="zh-CN" sz="1800" b="0" dirty="0">
                <a:latin typeface="微软雅黑" panose="020B0503020204020204" pitchFamily="34" charset="-122"/>
                <a:ea typeface="微软雅黑" panose="020B0503020204020204" pitchFamily="34" charset="-122"/>
              </a:rPr>
              <a:t>700</a:t>
            </a:r>
            <a:r>
              <a:rPr kumimoji="1" lang="zh-CN" altLang="en-US" sz="1800" b="0" dirty="0">
                <a:latin typeface="微软雅黑" panose="020B0503020204020204" pitchFamily="34" charset="-122"/>
                <a:ea typeface="微软雅黑" panose="020B0503020204020204" pitchFamily="34" charset="-122"/>
              </a:rPr>
              <a:t>万</a:t>
            </a:r>
            <a:r>
              <a:rPr kumimoji="1" lang="zh-CN" altLang="en-US" sz="1800" b="0" dirty="0" smtClean="0">
                <a:latin typeface="微软雅黑" panose="020B0503020204020204" pitchFamily="34" charset="-122"/>
                <a:ea typeface="微软雅黑" panose="020B0503020204020204" pitchFamily="34" charset="-122"/>
              </a:rPr>
              <a:t>个。有三种类型的视锥细胞</a:t>
            </a:r>
            <a:r>
              <a:rPr kumimoji="1" lang="en-US" altLang="zh-CN" sz="1800" b="0" dirty="0" smtClean="0">
                <a:latin typeface="微软雅黑" panose="020B0503020204020204" pitchFamily="34" charset="-122"/>
                <a:ea typeface="微软雅黑" panose="020B0503020204020204" pitchFamily="34" charset="-122"/>
              </a:rPr>
              <a:t>-S</a:t>
            </a:r>
            <a:r>
              <a:rPr kumimoji="1" lang="zh-CN" altLang="en-US" sz="1800" b="0" dirty="0" smtClean="0">
                <a:latin typeface="微软雅黑" panose="020B0503020204020204" pitchFamily="34" charset="-122"/>
                <a:ea typeface="微软雅黑" panose="020B0503020204020204" pitchFamily="34" charset="-122"/>
              </a:rPr>
              <a:t>短波、</a:t>
            </a:r>
            <a:r>
              <a:rPr kumimoji="1" lang="en-US" altLang="zh-CN" sz="1800" b="0" dirty="0">
                <a:latin typeface="微软雅黑" panose="020B0503020204020204" pitchFamily="34" charset="-122"/>
                <a:ea typeface="微软雅黑" panose="020B0503020204020204" pitchFamily="34" charset="-122"/>
              </a:rPr>
              <a:t>M</a:t>
            </a:r>
            <a:r>
              <a:rPr kumimoji="1" lang="zh-CN" altLang="en-US" sz="1800" b="0" dirty="0" smtClean="0">
                <a:latin typeface="微软雅黑" panose="020B0503020204020204" pitchFamily="34" charset="-122"/>
                <a:ea typeface="微软雅黑" panose="020B0503020204020204" pitchFamily="34" charset="-122"/>
              </a:rPr>
              <a:t>中波、</a:t>
            </a:r>
            <a:r>
              <a:rPr kumimoji="1" lang="en-US" altLang="zh-CN" sz="1800" b="0" dirty="0">
                <a:latin typeface="微软雅黑" panose="020B0503020204020204" pitchFamily="34" charset="-122"/>
                <a:ea typeface="微软雅黑" panose="020B0503020204020204" pitchFamily="34" charset="-122"/>
              </a:rPr>
              <a:t>L</a:t>
            </a:r>
            <a:r>
              <a:rPr kumimoji="1" lang="zh-CN" altLang="en-US" sz="1800" b="0" dirty="0" smtClean="0">
                <a:latin typeface="微软雅黑" panose="020B0503020204020204" pitchFamily="34" charset="-122"/>
                <a:ea typeface="微软雅黑" panose="020B0503020204020204" pitchFamily="34" charset="-122"/>
              </a:rPr>
              <a:t>长波，在色谱上分别对应蓝色、绿色、</a:t>
            </a:r>
            <a:r>
              <a:rPr kumimoji="1" lang="zh-CN" altLang="en-US" sz="1800" b="0" dirty="0">
                <a:latin typeface="微软雅黑" panose="020B0503020204020204" pitchFamily="34" charset="-122"/>
                <a:ea typeface="微软雅黑" panose="020B0503020204020204" pitchFamily="34" charset="-122"/>
              </a:rPr>
              <a:t>红色。当黄斑区病变时，视力明显下降。</a:t>
            </a:r>
            <a:endParaRPr kumimoji="1" lang="en-US" altLang="zh-CN" sz="1800" b="0" dirty="0" smtClean="0">
              <a:latin typeface="微软雅黑" panose="020B0503020204020204" pitchFamily="34" charset="-122"/>
              <a:ea typeface="微软雅黑" panose="020B0503020204020204" pitchFamily="34" charset="-122"/>
            </a:endParaRPr>
          </a:p>
          <a:p>
            <a:pPr eaLnBrk="1" hangingPunct="1">
              <a:lnSpc>
                <a:spcPct val="130000"/>
              </a:lnSpc>
              <a:buClr>
                <a:srgbClr val="C00000"/>
              </a:buClr>
              <a:buSzPct val="70000"/>
            </a:pPr>
            <a:r>
              <a:rPr kumimoji="1" lang="zh-CN" altLang="en-US" sz="2000" dirty="0" smtClean="0">
                <a:latin typeface="微软雅黑" panose="020B0503020204020204" pitchFamily="34" charset="-122"/>
                <a:ea typeface="微软雅黑" panose="020B0503020204020204" pitchFamily="34" charset="-122"/>
              </a:rPr>
              <a:t>视杆细胞：</a:t>
            </a:r>
            <a:r>
              <a:rPr kumimoji="1" lang="zh-CN" altLang="en-US" sz="1800" b="0" dirty="0" smtClean="0">
                <a:latin typeface="微软雅黑" panose="020B0503020204020204" pitchFamily="34" charset="-122"/>
                <a:ea typeface="微软雅黑" panose="020B0503020204020204" pitchFamily="34" charset="-122"/>
              </a:rPr>
              <a:t>集中在周边部，</a:t>
            </a:r>
            <a:r>
              <a:rPr kumimoji="1" lang="zh-CN" altLang="en-US" sz="1800" b="0" dirty="0">
                <a:latin typeface="微软雅黑" panose="020B0503020204020204" pitchFamily="34" charset="-122"/>
                <a:ea typeface="微软雅黑" panose="020B0503020204020204" pitchFamily="34" charset="-122"/>
              </a:rPr>
              <a:t>中央凹</a:t>
            </a:r>
            <a:r>
              <a:rPr kumimoji="1" lang="zh-CN" altLang="en-US" sz="1800" b="0" dirty="0" smtClean="0">
                <a:latin typeface="微软雅黑" panose="020B0503020204020204" pitchFamily="34" charset="-122"/>
                <a:ea typeface="微软雅黑" panose="020B0503020204020204" pitchFamily="34" charset="-122"/>
              </a:rPr>
              <a:t>处不存在。感受</a:t>
            </a:r>
            <a:r>
              <a:rPr kumimoji="1" lang="zh-CN" altLang="en-US" sz="1800" dirty="0" smtClean="0">
                <a:latin typeface="微软雅黑" panose="020B0503020204020204" pitchFamily="34" charset="-122"/>
                <a:ea typeface="微软雅黑" panose="020B0503020204020204" pitchFamily="34" charset="-122"/>
              </a:rPr>
              <a:t>弱光</a:t>
            </a:r>
            <a:r>
              <a:rPr kumimoji="1" lang="zh-CN" altLang="en-US" sz="1800" b="0" dirty="0" smtClean="0">
                <a:latin typeface="微软雅黑" panose="020B0503020204020204" pitchFamily="34" charset="-122"/>
                <a:ea typeface="微软雅黑" panose="020B0503020204020204" pitchFamily="34" charset="-122"/>
              </a:rPr>
              <a:t>，</a:t>
            </a:r>
            <a:r>
              <a:rPr kumimoji="1" lang="zh-CN" altLang="en-US" sz="1800" dirty="0" smtClean="0">
                <a:latin typeface="微软雅黑" panose="020B0503020204020204" pitchFamily="34" charset="-122"/>
                <a:ea typeface="微软雅黑" panose="020B0503020204020204" pitchFamily="34" charset="-122"/>
              </a:rPr>
              <a:t>无</a:t>
            </a:r>
            <a:r>
              <a:rPr kumimoji="1" lang="zh-CN" altLang="en-US" sz="1800" dirty="0">
                <a:latin typeface="微软雅黑" panose="020B0503020204020204" pitchFamily="34" charset="-122"/>
                <a:ea typeface="微软雅黑" panose="020B0503020204020204" pitchFamily="34" charset="-122"/>
              </a:rPr>
              <a:t>色觉</a:t>
            </a:r>
            <a:r>
              <a:rPr kumimoji="1" lang="zh-CN" altLang="en-US" sz="1800" b="0" dirty="0">
                <a:latin typeface="微软雅黑" panose="020B0503020204020204" pitchFamily="34" charset="-122"/>
                <a:ea typeface="微软雅黑" panose="020B0503020204020204" pitchFamily="34" charset="-122"/>
              </a:rPr>
              <a:t>，</a:t>
            </a:r>
            <a:r>
              <a:rPr kumimoji="1" lang="zh-CN" altLang="en-US" sz="1800" b="0" dirty="0" smtClean="0">
                <a:latin typeface="微软雅黑" panose="020B0503020204020204" pitchFamily="34" charset="-122"/>
                <a:ea typeface="微软雅黑" panose="020B0503020204020204" pitchFamily="34" charset="-122"/>
              </a:rPr>
              <a:t>约</a:t>
            </a:r>
            <a:r>
              <a:rPr kumimoji="1" lang="en-US" altLang="zh-CN" sz="1800" b="0" dirty="0" smtClean="0">
                <a:latin typeface="微软雅黑" panose="020B0503020204020204" pitchFamily="34" charset="-122"/>
                <a:ea typeface="微软雅黑" panose="020B0503020204020204" pitchFamily="34" charset="-122"/>
              </a:rPr>
              <a:t>1</a:t>
            </a:r>
            <a:r>
              <a:rPr kumimoji="1" lang="zh-CN" altLang="en-US" sz="1800" b="0" dirty="0" smtClean="0">
                <a:latin typeface="微软雅黑" panose="020B0503020204020204" pitchFamily="34" charset="-122"/>
                <a:ea typeface="微软雅黑" panose="020B0503020204020204" pitchFamily="34" charset="-122"/>
              </a:rPr>
              <a:t>亿三千万个</a:t>
            </a:r>
            <a:endParaRPr kumimoji="1" lang="zh-CN" altLang="en-US" sz="1800" b="0" dirty="0">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5513" t="1048" r="2423"/>
          <a:stretch>
            <a:fillRect/>
          </a:stretch>
        </p:blipFill>
        <p:spPr>
          <a:xfrm>
            <a:off x="3733230" y="2381694"/>
            <a:ext cx="5391129" cy="2661695"/>
          </a:xfrm>
          <a:prstGeom prst="rect">
            <a:avLst/>
          </a:prstGeom>
        </p:spPr>
      </p:pic>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l="1755" t="3307" b="2739"/>
          <a:stretch>
            <a:fillRect/>
          </a:stretch>
        </p:blipFill>
        <p:spPr>
          <a:xfrm>
            <a:off x="170120" y="2445489"/>
            <a:ext cx="3480299" cy="25979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731" t="3410" r="3420" b="4702"/>
          <a:stretch>
            <a:fillRect/>
          </a:stretch>
        </p:blipFill>
        <p:spPr>
          <a:xfrm>
            <a:off x="138223" y="1871329"/>
            <a:ext cx="4544826" cy="2966483"/>
          </a:xfrm>
          <a:prstGeom prst="rect">
            <a:avLst/>
          </a:prstGeom>
        </p:spPr>
      </p:pic>
      <p:sp>
        <p:nvSpPr>
          <p:cNvPr id="3" name="矩形 2"/>
          <p:cNvSpPr/>
          <p:nvPr/>
        </p:nvSpPr>
        <p:spPr>
          <a:xfrm>
            <a:off x="287079" y="393702"/>
            <a:ext cx="4162646" cy="1292662"/>
          </a:xfrm>
          <a:prstGeom prst="rect">
            <a:avLst/>
          </a:prstGeom>
        </p:spPr>
        <p:txBody>
          <a:bodyPr wrap="square">
            <a:spAutoFit/>
          </a:bodyPr>
          <a:lstStyle/>
          <a:p>
            <a:pPr>
              <a:lnSpc>
                <a:spcPct val="130000"/>
              </a:lnSpc>
            </a:pPr>
            <a:r>
              <a:rPr lang="zh-CN" altLang="en-US" dirty="0" smtClean="0">
                <a:latin typeface="微软雅黑" panose="020B0503020204020204" pitchFamily="34" charset="-122"/>
                <a:ea typeface="微软雅黑" panose="020B0503020204020204" pitchFamily="34" charset="-122"/>
              </a:rPr>
              <a:t>色盲</a:t>
            </a:r>
            <a:r>
              <a:rPr lang="en-US" altLang="zh-CN" sz="2000" dirty="0" smtClean="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由于</a:t>
            </a:r>
            <a:r>
              <a:rPr lang="zh-CN" altLang="en-US" sz="1800" dirty="0">
                <a:latin typeface="微软雅黑" panose="020B0503020204020204" pitchFamily="34" charset="-122"/>
                <a:ea typeface="微软雅黑" panose="020B0503020204020204" pitchFamily="34" charset="-122"/>
              </a:rPr>
              <a:t>视锥细胞</a:t>
            </a:r>
            <a:r>
              <a:rPr lang="zh-CN" altLang="en-US" sz="1800" dirty="0">
                <a:latin typeface="幼圆" panose="02010509060101010101" pitchFamily="49" charset="-122"/>
                <a:ea typeface="幼圆" panose="02010509060101010101" pitchFamily="49" charset="-122"/>
              </a:rPr>
              <a:t>中的光敏色素异常或不</a:t>
            </a:r>
            <a:r>
              <a:rPr lang="zh-CN" altLang="en-US" sz="1800" dirty="0" smtClean="0">
                <a:latin typeface="幼圆" panose="02010509060101010101" pitchFamily="49" charset="-122"/>
                <a:ea typeface="幼圆" panose="02010509060101010101" pitchFamily="49" charset="-122"/>
              </a:rPr>
              <a:t>全所导致</a:t>
            </a:r>
            <a:r>
              <a:rPr lang="zh-CN" altLang="en-US" sz="1800" dirty="0">
                <a:latin typeface="幼圆" panose="02010509060101010101" pitchFamily="49" charset="-122"/>
                <a:ea typeface="幼圆" panose="02010509060101010101" pitchFamily="49" charset="-122"/>
              </a:rPr>
              <a:t>的色觉紊乱，以致缺乏辨别某种或某几种颜色的能力</a:t>
            </a:r>
            <a:r>
              <a:rPr lang="zh-CN" altLang="en-US" sz="1800" dirty="0" smtClean="0">
                <a:latin typeface="幼圆" panose="02010509060101010101" pitchFamily="49" charset="-122"/>
                <a:ea typeface="幼圆" panose="02010509060101010101" pitchFamily="49" charset="-122"/>
              </a:rPr>
              <a:t>。</a:t>
            </a:r>
            <a:endParaRPr lang="zh-CN" altLang="en-US" sz="1800" dirty="0">
              <a:latin typeface="幼圆" panose="02010509060101010101" pitchFamily="49" charset="-122"/>
              <a:ea typeface="幼圆" panose="02010509060101010101" pitchFamily="49" charset="-122"/>
            </a:endParaRPr>
          </a:p>
        </p:txBody>
      </p:sp>
      <p:sp>
        <p:nvSpPr>
          <p:cNvPr id="4" name="矩形 3"/>
          <p:cNvSpPr/>
          <p:nvPr/>
        </p:nvSpPr>
        <p:spPr>
          <a:xfrm>
            <a:off x="4831905" y="393702"/>
            <a:ext cx="4200453" cy="932563"/>
          </a:xfrm>
          <a:prstGeom prst="rect">
            <a:avLst/>
          </a:prstGeom>
        </p:spPr>
        <p:txBody>
          <a:bodyPr wrap="square">
            <a:spAutoFit/>
          </a:bodyPr>
          <a:lstStyle/>
          <a:p>
            <a:pPr>
              <a:lnSpc>
                <a:spcPct val="130000"/>
              </a:lnSpc>
            </a:pPr>
            <a:r>
              <a:rPr lang="zh-CN" altLang="en-US" dirty="0" smtClean="0">
                <a:latin typeface="微软雅黑" panose="020B0503020204020204" pitchFamily="34" charset="-122"/>
                <a:ea typeface="微软雅黑" panose="020B0503020204020204" pitchFamily="34" charset="-122"/>
              </a:rPr>
              <a:t>夜盲</a:t>
            </a:r>
            <a:r>
              <a:rPr lang="en-US" altLang="zh-CN" sz="2000" dirty="0" smtClean="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由于</a:t>
            </a:r>
            <a:r>
              <a:rPr lang="zh-CN" altLang="en-US" sz="1800" dirty="0" smtClean="0">
                <a:latin typeface="微软雅黑" panose="020B0503020204020204" pitchFamily="34" charset="-122"/>
                <a:ea typeface="微软雅黑" panose="020B0503020204020204" pitchFamily="34" charset="-122"/>
              </a:rPr>
              <a:t>视杆细胞</a:t>
            </a:r>
            <a:r>
              <a:rPr lang="zh-CN" altLang="en-US" sz="1800" dirty="0" smtClean="0">
                <a:latin typeface="幼圆" panose="02010509060101010101" pitchFamily="49" charset="-122"/>
                <a:ea typeface="幼圆" panose="02010509060101010101" pitchFamily="49" charset="-122"/>
              </a:rPr>
              <a:t>功能障碍所致，表现为夜间</a:t>
            </a:r>
            <a:r>
              <a:rPr lang="zh-CN" altLang="en-US" sz="1800" dirty="0">
                <a:latin typeface="幼圆" panose="02010509060101010101" pitchFamily="49" charset="-122"/>
                <a:ea typeface="幼圆" panose="02010509060101010101" pitchFamily="49" charset="-122"/>
              </a:rPr>
              <a:t>或黑暗处视力严重下降</a:t>
            </a:r>
            <a:r>
              <a:rPr lang="zh-CN" altLang="en-US" sz="1800" dirty="0" smtClean="0">
                <a:latin typeface="幼圆" panose="02010509060101010101" pitchFamily="49" charset="-122"/>
                <a:ea typeface="幼圆" panose="02010509060101010101" pitchFamily="49" charset="-122"/>
              </a:rPr>
              <a:t>。</a:t>
            </a:r>
            <a:endParaRPr lang="zh-CN" altLang="en-US" sz="1800" dirty="0">
              <a:latin typeface="幼圆" panose="02010509060101010101" pitchFamily="49" charset="-122"/>
              <a:ea typeface="幼圆" panose="02010509060101010101" pitchFamily="49"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36" r="5609"/>
          <a:stretch>
            <a:fillRect/>
          </a:stretch>
        </p:blipFill>
        <p:spPr>
          <a:xfrm>
            <a:off x="4821687" y="1871330"/>
            <a:ext cx="4210671" cy="29664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9012" r="20930"/>
          <a:stretch>
            <a:fillRect/>
          </a:stretch>
        </p:blipFill>
        <p:spPr>
          <a:xfrm>
            <a:off x="5695629" y="1899913"/>
            <a:ext cx="2810417" cy="2632215"/>
          </a:xfrm>
          <a:prstGeom prst="rect">
            <a:avLst/>
          </a:prstGeom>
        </p:spPr>
      </p:pic>
      <p:sp>
        <p:nvSpPr>
          <p:cNvPr id="2" name="Text Box 4"/>
          <p:cNvSpPr txBox="1">
            <a:spLocks noChangeArrowheads="1"/>
          </p:cNvSpPr>
          <p:nvPr/>
        </p:nvSpPr>
        <p:spPr bwMode="auto">
          <a:xfrm>
            <a:off x="2987750" y="371644"/>
            <a:ext cx="3240274"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latin typeface="华文中宋" panose="02010600040101010101" pitchFamily="2" charset="-122"/>
                <a:ea typeface="华文中宋" panose="02010600040101010101" pitchFamily="2" charset="-122"/>
              </a:rPr>
              <a:t>眼 球 内 容 物</a:t>
            </a:r>
            <a:endParaRPr lang="zh-CN" altLang="en-US" sz="3200" dirty="0">
              <a:latin typeface="华文中宋" panose="02010600040101010101" pitchFamily="2" charset="-122"/>
              <a:ea typeface="华文中宋" panose="02010600040101010101" pitchFamily="2" charset="-122"/>
            </a:endParaRPr>
          </a:p>
        </p:txBody>
      </p:sp>
      <p:sp>
        <p:nvSpPr>
          <p:cNvPr id="3" name="Rectangle 5"/>
          <p:cNvSpPr>
            <a:spLocks noChangeArrowheads="1"/>
          </p:cNvSpPr>
          <p:nvPr/>
        </p:nvSpPr>
        <p:spPr bwMode="auto">
          <a:xfrm>
            <a:off x="233916" y="1131128"/>
            <a:ext cx="80275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000" b="0" dirty="0">
                <a:latin typeface="微软雅黑" panose="020B0503020204020204" pitchFamily="34" charset="-122"/>
                <a:ea typeface="微软雅黑" panose="020B0503020204020204" pitchFamily="34" charset="-122"/>
              </a:rPr>
              <a:t>包括</a:t>
            </a:r>
            <a:r>
              <a:rPr kumimoji="1" lang="zh-CN" altLang="en-US" sz="2000" dirty="0">
                <a:latin typeface="微软雅黑" panose="020B0503020204020204" pitchFamily="34" charset="-122"/>
                <a:ea typeface="微软雅黑" panose="020B0503020204020204" pitchFamily="34" charset="-122"/>
              </a:rPr>
              <a:t>房水</a:t>
            </a:r>
            <a:r>
              <a:rPr kumimoji="1" lang="zh-CN" altLang="en-US" sz="2000" b="0" dirty="0">
                <a:latin typeface="微软雅黑" panose="020B0503020204020204" pitchFamily="34" charset="-122"/>
                <a:ea typeface="微软雅黑" panose="020B0503020204020204" pitchFamily="34" charset="-122"/>
              </a:rPr>
              <a:t>、</a:t>
            </a:r>
            <a:r>
              <a:rPr kumimoji="1" lang="zh-CN" altLang="en-US" sz="2000" dirty="0">
                <a:latin typeface="微软雅黑" panose="020B0503020204020204" pitchFamily="34" charset="-122"/>
                <a:ea typeface="微软雅黑" panose="020B0503020204020204" pitchFamily="34" charset="-122"/>
              </a:rPr>
              <a:t>晶状体</a:t>
            </a:r>
            <a:r>
              <a:rPr kumimoji="1" lang="zh-CN" altLang="en-US" sz="2000" b="0" dirty="0">
                <a:latin typeface="微软雅黑" panose="020B0503020204020204" pitchFamily="34" charset="-122"/>
                <a:ea typeface="微软雅黑" panose="020B0503020204020204" pitchFamily="34" charset="-122"/>
              </a:rPr>
              <a:t>和</a:t>
            </a:r>
            <a:r>
              <a:rPr kumimoji="1" lang="zh-CN" altLang="en-US" sz="2000" dirty="0">
                <a:latin typeface="微软雅黑" panose="020B0503020204020204" pitchFamily="34" charset="-122"/>
                <a:ea typeface="微软雅黑" panose="020B0503020204020204" pitchFamily="34" charset="-122"/>
              </a:rPr>
              <a:t>玻璃体</a:t>
            </a:r>
            <a:r>
              <a:rPr kumimoji="1" lang="zh-CN" altLang="en-US" sz="2000" b="0" dirty="0">
                <a:latin typeface="微软雅黑" panose="020B0503020204020204" pitchFamily="34" charset="-122"/>
                <a:ea typeface="微软雅黑" panose="020B0503020204020204" pitchFamily="34" charset="-122"/>
              </a:rPr>
              <a:t>，与</a:t>
            </a:r>
            <a:r>
              <a:rPr kumimoji="1" lang="zh-CN" altLang="en-US" sz="2000" dirty="0">
                <a:latin typeface="微软雅黑" panose="020B0503020204020204" pitchFamily="34" charset="-122"/>
                <a:ea typeface="微软雅黑" panose="020B0503020204020204" pitchFamily="34" charset="-122"/>
              </a:rPr>
              <a:t>角膜</a:t>
            </a:r>
            <a:r>
              <a:rPr kumimoji="1" lang="zh-CN" altLang="en-US" sz="2000" b="0" dirty="0">
                <a:latin typeface="微软雅黑" panose="020B0503020204020204" pitchFamily="34" charset="-122"/>
                <a:ea typeface="微软雅黑" panose="020B0503020204020204" pitchFamily="34" charset="-122"/>
              </a:rPr>
              <a:t>一起合称为眼的</a:t>
            </a:r>
            <a:r>
              <a:rPr kumimoji="1" lang="zh-CN" altLang="en-US" sz="2000" dirty="0">
                <a:solidFill>
                  <a:srgbClr val="C00000"/>
                </a:solidFill>
                <a:latin typeface="微软雅黑" panose="020B0503020204020204" pitchFamily="34" charset="-122"/>
                <a:ea typeface="微软雅黑" panose="020B0503020204020204" pitchFamily="34" charset="-122"/>
              </a:rPr>
              <a:t>屈光</a:t>
            </a:r>
            <a:r>
              <a:rPr kumimoji="1" lang="zh-CN" altLang="en-US" sz="2000" dirty="0" smtClean="0">
                <a:solidFill>
                  <a:srgbClr val="C00000"/>
                </a:solidFill>
                <a:latin typeface="微软雅黑" panose="020B0503020204020204" pitchFamily="34" charset="-122"/>
                <a:ea typeface="微软雅黑" panose="020B0503020204020204" pitchFamily="34" charset="-122"/>
              </a:rPr>
              <a:t>装置</a:t>
            </a:r>
            <a:endParaRPr kumimoji="1" lang="en-US" altLang="zh-CN" sz="2000" dirty="0" smtClean="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33916" y="1616313"/>
            <a:ext cx="5087679" cy="2954655"/>
          </a:xfrm>
          <a:prstGeom prst="rect">
            <a:avLst/>
          </a:prstGeom>
        </p:spPr>
        <p:txBody>
          <a:bodyPr wrap="square">
            <a:spAutoFit/>
          </a:bodyPr>
          <a:lstStyle/>
          <a:p>
            <a:pPr eaLnBrk="1" hangingPunct="1">
              <a:lnSpc>
                <a:spcPct val="150000"/>
              </a:lnSpc>
            </a:pPr>
            <a:r>
              <a:rPr lang="zh-CN" altLang="en-US" dirty="0">
                <a:solidFill>
                  <a:srgbClr val="C00000"/>
                </a:solidFill>
                <a:latin typeface="微软雅黑" panose="020B0503020204020204" pitchFamily="34" charset="-122"/>
                <a:ea typeface="微软雅黑" panose="020B0503020204020204" pitchFamily="34" charset="-122"/>
              </a:rPr>
              <a:t>房水</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lang="zh-CN" altLang="en-US" sz="2000" b="0" dirty="0" smtClean="0">
                <a:latin typeface="微软雅黑" panose="020B0503020204020204" pitchFamily="34" charset="-122"/>
                <a:ea typeface="微软雅黑" panose="020B0503020204020204" pitchFamily="34" charset="-122"/>
              </a:rPr>
              <a:t>由睫状体产生，经巩膜静脉窦回到静脉血</a:t>
            </a:r>
            <a:endParaRPr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lang="zh-CN" altLang="en-US" sz="2000" b="0" dirty="0" smtClean="0">
                <a:latin typeface="微软雅黑" panose="020B0503020204020204" pitchFamily="34" charset="-122"/>
                <a:ea typeface="微软雅黑" panose="020B0503020204020204" pitchFamily="34" charset="-122"/>
              </a:rPr>
              <a:t>可</a:t>
            </a:r>
            <a:r>
              <a:rPr lang="zh-CN" altLang="en-US" sz="2000" b="0" dirty="0">
                <a:latin typeface="微软雅黑" panose="020B0503020204020204" pitchFamily="34" charset="-122"/>
                <a:ea typeface="微软雅黑" panose="020B0503020204020204" pitchFamily="34" charset="-122"/>
              </a:rPr>
              <a:t>为角膜和晶状体提供</a:t>
            </a:r>
            <a:r>
              <a:rPr lang="zh-CN" altLang="en-US" sz="2000" b="0" dirty="0" smtClean="0">
                <a:latin typeface="微软雅黑" panose="020B0503020204020204" pitchFamily="34" charset="-122"/>
                <a:ea typeface="微软雅黑" panose="020B0503020204020204" pitchFamily="34" charset="-122"/>
              </a:rPr>
              <a:t>营养</a:t>
            </a:r>
            <a:endParaRPr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kumimoji="1" lang="zh-CN" altLang="en-US" sz="2000" b="0" dirty="0" smtClean="0">
                <a:latin typeface="微软雅黑" panose="020B0503020204020204" pitchFamily="34" charset="-122"/>
                <a:ea typeface="微软雅黑" panose="020B0503020204020204" pitchFamily="34" charset="-122"/>
              </a:rPr>
              <a:t>是</a:t>
            </a:r>
            <a:r>
              <a:rPr kumimoji="1" lang="zh-CN" altLang="en-US" sz="2000" b="0" dirty="0">
                <a:latin typeface="微软雅黑" panose="020B0503020204020204" pitchFamily="34" charset="-122"/>
                <a:ea typeface="微软雅黑" panose="020B0503020204020204" pitchFamily="34" charset="-122"/>
              </a:rPr>
              <a:t>维持眼内压的重要物质</a:t>
            </a:r>
            <a:r>
              <a:rPr kumimoji="1" lang="zh-CN" altLang="en-US" sz="2000" b="0" dirty="0" smtClean="0">
                <a:latin typeface="微软雅黑" panose="020B0503020204020204" pitchFamily="34" charset="-122"/>
                <a:ea typeface="微软雅黑" panose="020B0503020204020204" pitchFamily="34" charset="-122"/>
              </a:rPr>
              <a:t>，房水</a:t>
            </a:r>
            <a:r>
              <a:rPr kumimoji="1" lang="zh-CN" altLang="en-US" sz="2000" b="0" dirty="0">
                <a:latin typeface="微软雅黑" panose="020B0503020204020204" pitchFamily="34" charset="-122"/>
                <a:ea typeface="微软雅黑" panose="020B0503020204020204" pitchFamily="34" charset="-122"/>
              </a:rPr>
              <a:t>循环过程中任何一个部位受阻，都会导致眼压升高</a:t>
            </a:r>
            <a:r>
              <a:rPr kumimoji="1" lang="zh-CN" altLang="en-US" sz="2000" b="0" dirty="0" smtClean="0">
                <a:latin typeface="微软雅黑" panose="020B0503020204020204" pitchFamily="34" charset="-122"/>
                <a:ea typeface="微软雅黑" panose="020B0503020204020204" pitchFamily="34" charset="-122"/>
              </a:rPr>
              <a:t>。</a:t>
            </a:r>
            <a:endParaRPr kumimoji="1"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kumimoji="1" lang="zh-CN" altLang="en-US" sz="2000" b="0" dirty="0" smtClean="0">
                <a:latin typeface="微软雅黑" panose="020B0503020204020204" pitchFamily="34" charset="-122"/>
                <a:ea typeface="微软雅黑" panose="020B0503020204020204" pitchFamily="34" charset="-122"/>
              </a:rPr>
              <a:t>眼压升高会导致视神经损伤，最终致盲。</a:t>
            </a:r>
            <a:endParaRPr kumimoji="1" lang="zh-CN" altLang="en-US" sz="20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940" b="9574"/>
          <a:stretch>
            <a:fillRect/>
          </a:stretch>
        </p:blipFill>
        <p:spPr>
          <a:xfrm>
            <a:off x="4742121" y="1921366"/>
            <a:ext cx="4158350" cy="2874524"/>
          </a:xfrm>
          <a:prstGeom prst="rect">
            <a:avLst/>
          </a:prstGeom>
        </p:spPr>
      </p:pic>
      <p:grpSp>
        <p:nvGrpSpPr>
          <p:cNvPr id="2" name="组合 1"/>
          <p:cNvGrpSpPr/>
          <p:nvPr/>
        </p:nvGrpSpPr>
        <p:grpSpPr>
          <a:xfrm>
            <a:off x="644974" y="2508976"/>
            <a:ext cx="3358185" cy="2143375"/>
            <a:chOff x="613076" y="2652515"/>
            <a:chExt cx="3358185" cy="2143375"/>
          </a:xfrm>
        </p:grpSpPr>
        <p:pic>
          <p:nvPicPr>
            <p:cNvPr id="9" name="Picture 2" descr="E:\解剖图片\眼\f6467d2818444296a7611f11230cba5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68" r="7686"/>
            <a:stretch>
              <a:fillRect/>
            </a:stretch>
          </p:blipFill>
          <p:spPr bwMode="auto">
            <a:xfrm>
              <a:off x="613076" y="2652515"/>
              <a:ext cx="3358185" cy="214337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2292168" y="3222270"/>
              <a:ext cx="930349" cy="379965"/>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小梁网</a:t>
              </a:r>
              <a:endParaRPr lang="zh-CN" altLang="en-US" sz="1800" dirty="0">
                <a:solidFill>
                  <a:schemeClr val="tx1"/>
                </a:solidFill>
                <a:latin typeface="微软雅黑" panose="020B0503020204020204" pitchFamily="34" charset="-122"/>
                <a:ea typeface="微软雅黑" panose="020B0503020204020204" pitchFamily="34" charset="-122"/>
              </a:endParaRPr>
            </a:p>
          </p:txBody>
        </p:sp>
      </p:grpSp>
      <p:sp>
        <p:nvSpPr>
          <p:cNvPr id="11" name="Rectangle 5"/>
          <p:cNvSpPr>
            <a:spLocks noChangeArrowheads="1"/>
          </p:cNvSpPr>
          <p:nvPr/>
        </p:nvSpPr>
        <p:spPr bwMode="auto">
          <a:xfrm>
            <a:off x="191387" y="444038"/>
            <a:ext cx="813390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smtClean="0">
                <a:solidFill>
                  <a:srgbClr val="C00000"/>
                </a:solidFill>
                <a:latin typeface="微软雅黑" panose="020B0503020204020204" pitchFamily="34" charset="-122"/>
                <a:ea typeface="微软雅黑" panose="020B0503020204020204" pitchFamily="34" charset="-122"/>
              </a:rPr>
              <a:t>房水</a:t>
            </a:r>
            <a:r>
              <a:rPr lang="zh-CN" altLang="en-US" sz="2000" dirty="0">
                <a:solidFill>
                  <a:srgbClr val="C00000"/>
                </a:solidFill>
                <a:latin typeface="微软雅黑" panose="020B0503020204020204" pitchFamily="34" charset="-122"/>
                <a:ea typeface="微软雅黑" panose="020B0503020204020204" pitchFamily="34" charset="-122"/>
              </a:rPr>
              <a:t>循环</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eaLnBrk="1" hangingPunct="1">
              <a:lnSpc>
                <a:spcPct val="150000"/>
              </a:lnSpc>
            </a:pPr>
            <a:r>
              <a:rPr lang="zh-CN" altLang="en-US" sz="2000" b="0" dirty="0" smtClean="0">
                <a:latin typeface="微软雅黑" panose="020B0503020204020204" pitchFamily="34" charset="-122"/>
                <a:ea typeface="微软雅黑" panose="020B0503020204020204" pitchFamily="34" charset="-122"/>
              </a:rPr>
              <a:t>睫状体</a:t>
            </a:r>
            <a:r>
              <a:rPr lang="zh-CN" altLang="en-US" sz="2000" b="0" dirty="0">
                <a:latin typeface="微软雅黑" panose="020B0503020204020204" pitchFamily="34" charset="-122"/>
                <a:ea typeface="微软雅黑" panose="020B0503020204020204" pitchFamily="34" charset="-122"/>
              </a:rPr>
              <a:t>生成房水→眼后房→瞳孔→眼前房→虹膜角膜角→巩膜静脉窦→睫前静脉→眼上、下</a:t>
            </a:r>
            <a:r>
              <a:rPr lang="zh-CN" altLang="en-US" sz="2000" b="0" dirty="0" smtClean="0">
                <a:latin typeface="微软雅黑" panose="020B0503020204020204" pitchFamily="34" charset="-122"/>
                <a:ea typeface="微软雅黑" panose="020B0503020204020204" pitchFamily="34" charset="-122"/>
              </a:rPr>
              <a:t>静脉</a:t>
            </a:r>
            <a:endParaRPr kumimoji="1"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9112" y="280756"/>
            <a:ext cx="8851604" cy="1652760"/>
          </a:xfrm>
          <a:prstGeom prst="rect">
            <a:avLst/>
          </a:prstGeom>
        </p:spPr>
        <p:txBody>
          <a:bodyPr wrap="square">
            <a:spAutoFit/>
          </a:bodyPr>
          <a:lstStyle/>
          <a:p>
            <a:pPr>
              <a:lnSpc>
                <a:spcPct val="130000"/>
              </a:lnSpc>
            </a:pPr>
            <a:r>
              <a:rPr lang="zh-CN" altLang="en-US" dirty="0" smtClean="0">
                <a:latin typeface="微软雅黑" panose="020B0503020204020204" pitchFamily="34" charset="-122"/>
                <a:ea typeface="微软雅黑" panose="020B0503020204020204" pitchFamily="34" charset="-122"/>
              </a:rPr>
              <a:t>青光眼</a:t>
            </a:r>
            <a:r>
              <a:rPr lang="en-US" altLang="zh-CN" dirty="0" smtClean="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排名第一的不</a:t>
            </a:r>
            <a:r>
              <a:rPr lang="zh-CN" altLang="en-US" sz="1800" dirty="0">
                <a:latin typeface="幼圆" panose="02010509060101010101" pitchFamily="49" charset="-122"/>
                <a:ea typeface="幼圆" panose="02010509060101010101" pitchFamily="49" charset="-122"/>
              </a:rPr>
              <a:t>可逆致盲</a:t>
            </a:r>
            <a:r>
              <a:rPr lang="zh-CN" altLang="en-US" sz="1800" dirty="0" smtClean="0">
                <a:latin typeface="幼圆" panose="02010509060101010101" pitchFamily="49" charset="-122"/>
                <a:ea typeface="幼圆" panose="02010509060101010101" pitchFamily="49" charset="-122"/>
              </a:rPr>
              <a:t>眼病，失明</a:t>
            </a:r>
            <a:r>
              <a:rPr lang="zh-CN" altLang="en-US" sz="1800" dirty="0">
                <a:latin typeface="幼圆" panose="02010509060101010101" pitchFamily="49" charset="-122"/>
                <a:ea typeface="幼圆" panose="02010509060101010101" pitchFamily="49" charset="-122"/>
              </a:rPr>
              <a:t>的第二大病因，仅次于</a:t>
            </a:r>
            <a:r>
              <a:rPr lang="zh-CN" altLang="en-US" sz="1800" dirty="0" smtClean="0">
                <a:latin typeface="幼圆" panose="02010509060101010101" pitchFamily="49" charset="-122"/>
                <a:ea typeface="幼圆" panose="02010509060101010101" pitchFamily="49" charset="-122"/>
              </a:rPr>
              <a:t>白内障。</a:t>
            </a:r>
            <a:endParaRPr lang="en-US" altLang="zh-CN" sz="1800" dirty="0" smtClean="0">
              <a:latin typeface="幼圆" panose="02010509060101010101" pitchFamily="49" charset="-122"/>
              <a:ea typeface="幼圆" panose="02010509060101010101" pitchFamily="49" charset="-122"/>
            </a:endParaRPr>
          </a:p>
          <a:p>
            <a:pPr>
              <a:lnSpc>
                <a:spcPct val="130000"/>
              </a:lnSpc>
            </a:pPr>
            <a:r>
              <a:rPr lang="zh-CN" altLang="en-US" sz="1800" dirty="0" smtClean="0">
                <a:latin typeface="幼圆" panose="02010509060101010101" pitchFamily="49" charset="-122"/>
                <a:ea typeface="幼圆" panose="02010509060101010101" pitchFamily="49" charset="-122"/>
              </a:rPr>
              <a:t>临床</a:t>
            </a:r>
            <a:r>
              <a:rPr lang="zh-CN" altLang="en-US" sz="1800" dirty="0">
                <a:latin typeface="幼圆" panose="02010509060101010101" pitchFamily="49" charset="-122"/>
                <a:ea typeface="幼圆" panose="02010509060101010101" pitchFamily="49" charset="-122"/>
              </a:rPr>
              <a:t>上通常分为原发性青光眼、继发性青光眼和儿童（发育）性青光眼。其中，原发性青光眼又可分为闭角型和开角型两种。</a:t>
            </a:r>
          </a:p>
          <a:p>
            <a:pPr>
              <a:lnSpc>
                <a:spcPct val="130000"/>
              </a:lnSpc>
            </a:pPr>
            <a:r>
              <a:rPr lang="zh-CN" altLang="en-US" sz="1800" dirty="0" smtClean="0">
                <a:latin typeface="幼圆" panose="02010509060101010101" pitchFamily="49" charset="-122"/>
                <a:ea typeface="幼圆" panose="02010509060101010101" pitchFamily="49" charset="-122"/>
              </a:rPr>
              <a:t>主要表现：</a:t>
            </a:r>
            <a:r>
              <a:rPr lang="zh-CN" altLang="en-US" sz="1800" dirty="0">
                <a:latin typeface="微软雅黑" panose="020B0503020204020204" pitchFamily="34" charset="-122"/>
                <a:ea typeface="微软雅黑" panose="020B0503020204020204" pitchFamily="34" charset="-122"/>
              </a:rPr>
              <a:t>眼压升高</a:t>
            </a:r>
            <a:r>
              <a:rPr lang="zh-CN" altLang="en-US" sz="1800" dirty="0" smtClean="0">
                <a:latin typeface="微软雅黑" panose="020B0503020204020204" pitchFamily="34" charset="-122"/>
                <a:ea typeface="微软雅黑" panose="020B0503020204020204" pitchFamily="34" charset="-122"/>
              </a:rPr>
              <a:t>导致的进行</a:t>
            </a:r>
            <a:r>
              <a:rPr lang="zh-CN" altLang="en-US" sz="1800" dirty="0">
                <a:latin typeface="微软雅黑" panose="020B0503020204020204" pitchFamily="34" charset="-122"/>
                <a:ea typeface="微软雅黑" panose="020B0503020204020204" pitchFamily="34" charset="-122"/>
              </a:rPr>
              <a:t>性视神经损害、</a:t>
            </a:r>
            <a:r>
              <a:rPr lang="zh-CN" altLang="en-US" sz="1800" dirty="0" smtClean="0">
                <a:latin typeface="微软雅黑" panose="020B0503020204020204" pitchFamily="34" charset="-122"/>
                <a:ea typeface="微软雅黑" panose="020B0503020204020204" pitchFamily="34" charset="-122"/>
              </a:rPr>
              <a:t>视野缺损</a:t>
            </a:r>
            <a:r>
              <a:rPr lang="zh-CN" altLang="en-US" sz="1800" dirty="0" smtClean="0">
                <a:latin typeface="幼圆" panose="02010509060101010101" pitchFamily="49" charset="-122"/>
                <a:ea typeface="幼圆" panose="02010509060101010101" pitchFamily="49" charset="-122"/>
              </a:rPr>
              <a:t>；</a:t>
            </a:r>
            <a:r>
              <a:rPr lang="zh-CN" altLang="en-US" sz="1800" dirty="0">
                <a:latin typeface="幼圆" panose="02010509060101010101" pitchFamily="49" charset="-122"/>
                <a:ea typeface="幼圆" panose="02010509060101010101" pitchFamily="49" charset="-122"/>
              </a:rPr>
              <a:t>有遗传倾向和家族聚集</a:t>
            </a:r>
            <a:r>
              <a:rPr lang="zh-CN" altLang="en-US" sz="1800" dirty="0" smtClean="0">
                <a:latin typeface="幼圆" panose="02010509060101010101" pitchFamily="49" charset="-122"/>
                <a:ea typeface="幼圆" panose="02010509060101010101" pitchFamily="49" charset="-122"/>
              </a:rPr>
              <a:t>性</a:t>
            </a:r>
            <a:endParaRPr lang="zh-CN" altLang="en-US" sz="1800" dirty="0">
              <a:latin typeface="幼圆" panose="02010509060101010101" pitchFamily="49" charset="-122"/>
              <a:ea typeface="幼圆" panose="02010509060101010101" pitchFamily="49" charset="-122"/>
            </a:endParaRPr>
          </a:p>
        </p:txBody>
      </p:sp>
      <p:grpSp>
        <p:nvGrpSpPr>
          <p:cNvPr id="18" name="组合 17"/>
          <p:cNvGrpSpPr/>
          <p:nvPr/>
        </p:nvGrpSpPr>
        <p:grpSpPr>
          <a:xfrm>
            <a:off x="396174" y="2092445"/>
            <a:ext cx="2634105" cy="2977854"/>
            <a:chOff x="396174" y="2092445"/>
            <a:chExt cx="2634105" cy="2977854"/>
          </a:xfrm>
        </p:grpSpPr>
        <p:grpSp>
          <p:nvGrpSpPr>
            <p:cNvPr id="15" name="组合 14"/>
            <p:cNvGrpSpPr/>
            <p:nvPr/>
          </p:nvGrpSpPr>
          <p:grpSpPr>
            <a:xfrm>
              <a:off x="396174" y="2092445"/>
              <a:ext cx="2448036" cy="2977854"/>
              <a:chOff x="438704" y="2113710"/>
              <a:chExt cx="2448036" cy="2977854"/>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704" y="2113710"/>
                <a:ext cx="2448036" cy="1495710"/>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04" y="3609420"/>
                <a:ext cx="2448036" cy="1482144"/>
              </a:xfrm>
              <a:prstGeom prst="rect">
                <a:avLst/>
              </a:prstGeom>
            </p:spPr>
          </p:pic>
        </p:grpSp>
        <p:sp>
          <p:nvSpPr>
            <p:cNvPr id="16" name="文本框 15"/>
            <p:cNvSpPr txBox="1"/>
            <p:nvPr/>
          </p:nvSpPr>
          <p:spPr>
            <a:xfrm>
              <a:off x="2036135" y="3280378"/>
              <a:ext cx="994144"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国内常见</a:t>
              </a:r>
              <a:endParaRPr lang="zh-CN" altLang="en-US" sz="14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2036135" y="4762522"/>
              <a:ext cx="994144"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国外常见</a:t>
              </a:r>
              <a:endParaRPr lang="zh-CN" altLang="en-US" sz="1400" dirty="0">
                <a:latin typeface="微软雅黑" panose="020B0503020204020204" pitchFamily="34" charset="-122"/>
                <a:ea typeface="微软雅黑" panose="020B0503020204020204" pitchFamily="34" charset="-122"/>
              </a:endParaRPr>
            </a:p>
          </p:txBody>
        </p:sp>
      </p:grpSp>
      <p:sp>
        <p:nvSpPr>
          <p:cNvPr id="20" name="矩形 19"/>
          <p:cNvSpPr/>
          <p:nvPr/>
        </p:nvSpPr>
        <p:spPr>
          <a:xfrm>
            <a:off x="7140370" y="2889691"/>
            <a:ext cx="1834115" cy="1015663"/>
          </a:xfrm>
          <a:prstGeom prst="rect">
            <a:avLst/>
          </a:prstGeom>
        </p:spPr>
        <p:txBody>
          <a:bodyPr wrap="square">
            <a:spAutoFit/>
          </a:bodyPr>
          <a:lstStyle/>
          <a:p>
            <a:pPr algn="just">
              <a:lnSpc>
                <a:spcPts val="2400"/>
              </a:lnSpc>
            </a:pPr>
            <a:r>
              <a:rPr lang="zh-CN" altLang="en-US" sz="1800" b="0" dirty="0" smtClean="0">
                <a:latin typeface="微软雅黑" panose="020B0503020204020204" pitchFamily="34" charset="-122"/>
                <a:ea typeface="微软雅黑" panose="020B0503020204020204" pitchFamily="34" charset="-122"/>
              </a:rPr>
              <a:t>青光眼的视野变化，晚期出现“</a:t>
            </a:r>
            <a:r>
              <a:rPr lang="zh-CN" altLang="en-US" sz="1800" dirty="0" smtClean="0">
                <a:solidFill>
                  <a:srgbClr val="C00000"/>
                </a:solidFill>
                <a:latin typeface="微软雅黑" panose="020B0503020204020204" pitchFamily="34" charset="-122"/>
                <a:ea typeface="微软雅黑" panose="020B0503020204020204" pitchFamily="34" charset="-122"/>
              </a:rPr>
              <a:t>管状视野</a:t>
            </a:r>
            <a:r>
              <a:rPr lang="zh-CN" altLang="en-US" sz="1800" b="0" dirty="0" smtClean="0">
                <a:latin typeface="微软雅黑" panose="020B0503020204020204" pitchFamily="34" charset="-122"/>
                <a:ea typeface="微软雅黑" panose="020B0503020204020204" pitchFamily="34" charset="-122"/>
              </a:rPr>
              <a:t>”</a:t>
            </a:r>
            <a:endParaRPr lang="zh-CN" altLang="en-US" sz="1800" b="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490" y="2092445"/>
            <a:ext cx="3486259" cy="288466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7591" y="511338"/>
            <a:ext cx="5087679" cy="2492990"/>
          </a:xfrm>
          <a:prstGeom prst="rect">
            <a:avLst/>
          </a:prstGeom>
        </p:spPr>
        <p:txBody>
          <a:bodyPr wrap="square">
            <a:spAutoFit/>
          </a:bodyPr>
          <a:lstStyle/>
          <a:p>
            <a:pPr eaLnBrk="1" hangingPunct="1">
              <a:lnSpc>
                <a:spcPct val="150000"/>
              </a:lnSpc>
            </a:pPr>
            <a:r>
              <a:rPr lang="zh-CN" altLang="en-US" dirty="0" smtClean="0">
                <a:solidFill>
                  <a:srgbClr val="C00000"/>
                </a:solidFill>
                <a:latin typeface="微软雅黑" panose="020B0503020204020204" pitchFamily="34" charset="-122"/>
                <a:ea typeface="微软雅黑" panose="020B0503020204020204" pitchFamily="34" charset="-122"/>
              </a:rPr>
              <a:t>晶状体</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lang="zh-CN" altLang="en-US" sz="2000" b="0" dirty="0" smtClean="0">
                <a:latin typeface="微软雅黑" panose="020B0503020204020204" pitchFamily="34" charset="-122"/>
                <a:ea typeface="微软雅黑" panose="020B0503020204020204" pitchFamily="34" charset="-122"/>
              </a:rPr>
              <a:t>双凸透镜状，前面曲度小，后面曲度大</a:t>
            </a:r>
            <a:endParaRPr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kumimoji="1" lang="zh-CN" altLang="en-US" sz="2000" b="0" dirty="0" smtClean="0">
                <a:latin typeface="微软雅黑" panose="020B0503020204020204" pitchFamily="34" charset="-122"/>
                <a:ea typeface="微软雅黑" panose="020B0503020204020204" pitchFamily="34" charset="-122"/>
              </a:rPr>
              <a:t>无色透明，富有弹性，无血管和神经</a:t>
            </a:r>
            <a:endParaRPr kumimoji="1"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kumimoji="1" lang="zh-CN" altLang="en-US" sz="2000" b="0" dirty="0" smtClean="0">
                <a:latin typeface="微软雅黑" panose="020B0503020204020204" pitchFamily="34" charset="-122"/>
                <a:ea typeface="微软雅黑" panose="020B0503020204020204" pitchFamily="34" charset="-122"/>
              </a:rPr>
              <a:t>由平行排列的晶状体纤维组成</a:t>
            </a:r>
            <a:endParaRPr kumimoji="1"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kumimoji="1" lang="zh-CN" altLang="en-US" sz="2000" b="0" dirty="0" smtClean="0">
                <a:latin typeface="微软雅黑" panose="020B0503020204020204" pitchFamily="34" charset="-122"/>
                <a:ea typeface="微软雅黑" panose="020B0503020204020204" pitchFamily="34" charset="-122"/>
              </a:rPr>
              <a:t>各种原因导致的晶状体混浊，称</a:t>
            </a:r>
            <a:r>
              <a:rPr kumimoji="1" lang="zh-CN" altLang="en-US" sz="2000" dirty="0" smtClean="0">
                <a:latin typeface="微软雅黑" panose="020B0503020204020204" pitchFamily="34" charset="-122"/>
                <a:ea typeface="微软雅黑" panose="020B0503020204020204" pitchFamily="34" charset="-122"/>
              </a:rPr>
              <a:t>白内障</a:t>
            </a:r>
            <a:endParaRPr kumimoji="1" lang="en-US" altLang="zh-CN" sz="2000" dirty="0" smtClean="0">
              <a:latin typeface="微软雅黑" panose="020B0503020204020204" pitchFamily="34" charset="-122"/>
              <a:ea typeface="微软雅黑" panose="020B0503020204020204" pitchFamily="34" charset="-122"/>
            </a:endParaRPr>
          </a:p>
        </p:txBody>
      </p:sp>
      <p:grpSp>
        <p:nvGrpSpPr>
          <p:cNvPr id="6" name="组合 5"/>
          <p:cNvGrpSpPr/>
          <p:nvPr/>
        </p:nvGrpSpPr>
        <p:grpSpPr>
          <a:xfrm>
            <a:off x="5098311" y="468808"/>
            <a:ext cx="3706368" cy="4541223"/>
            <a:chOff x="5215270" y="511338"/>
            <a:chExt cx="3706368" cy="4541223"/>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5270" y="3284543"/>
              <a:ext cx="3706368" cy="1768018"/>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270" y="511338"/>
              <a:ext cx="3706368" cy="272796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010" y="296704"/>
            <a:ext cx="8915400" cy="1107996"/>
          </a:xfrm>
          <a:prstGeom prst="rect">
            <a:avLst/>
          </a:prstGeom>
        </p:spPr>
        <p:txBody>
          <a:bodyPr wrap="square">
            <a:spAutoFit/>
          </a:bodyPr>
          <a:lstStyle/>
          <a:p>
            <a:pPr>
              <a:lnSpc>
                <a:spcPct val="150000"/>
              </a:lnSpc>
            </a:pPr>
            <a:r>
              <a:rPr lang="zh-CN" altLang="en-US" dirty="0" smtClean="0">
                <a:latin typeface="微软雅黑" panose="020B0503020204020204" pitchFamily="34" charset="-122"/>
                <a:ea typeface="微软雅黑" panose="020B0503020204020204" pitchFamily="34" charset="-122"/>
              </a:rPr>
              <a:t>白内障</a:t>
            </a:r>
            <a:r>
              <a:rPr lang="en-US" altLang="zh-CN" dirty="0" smtClean="0">
                <a:latin typeface="微软雅黑" panose="020B0503020204020204" pitchFamily="34" charset="-122"/>
                <a:ea typeface="微软雅黑" panose="020B0503020204020204" pitchFamily="34" charset="-122"/>
              </a:rPr>
              <a:t>-</a:t>
            </a:r>
            <a:r>
              <a:rPr lang="zh-CN" altLang="en-US" sz="2000" dirty="0" smtClean="0">
                <a:latin typeface="幼圆" panose="02010509060101010101" pitchFamily="49" charset="-122"/>
                <a:ea typeface="幼圆" panose="02010509060101010101" pitchFamily="49" charset="-122"/>
              </a:rPr>
              <a:t>排名</a:t>
            </a:r>
            <a:r>
              <a:rPr lang="zh-CN" altLang="en-US" sz="2000" dirty="0" smtClean="0">
                <a:latin typeface="微软雅黑" panose="020B0503020204020204" pitchFamily="34" charset="-122"/>
                <a:ea typeface="微软雅黑" panose="020B0503020204020204" pitchFamily="34" charset="-122"/>
              </a:rPr>
              <a:t>第一</a:t>
            </a:r>
            <a:r>
              <a:rPr lang="zh-CN" altLang="en-US" sz="2000" dirty="0" smtClean="0">
                <a:latin typeface="幼圆" panose="02010509060101010101" pitchFamily="49" charset="-122"/>
                <a:ea typeface="幼圆" panose="02010509060101010101" pitchFamily="49" charset="-122"/>
              </a:rPr>
              <a:t>的致盲</a:t>
            </a:r>
            <a:r>
              <a:rPr lang="zh-CN" altLang="en-US" sz="2000" dirty="0">
                <a:latin typeface="幼圆" panose="02010509060101010101" pitchFamily="49" charset="-122"/>
                <a:ea typeface="幼圆" panose="02010509060101010101" pitchFamily="49" charset="-122"/>
              </a:rPr>
              <a:t>眼病，多见于</a:t>
            </a:r>
            <a:r>
              <a:rPr lang="en-US" altLang="zh-CN" sz="2000" dirty="0">
                <a:latin typeface="幼圆" panose="02010509060101010101" pitchFamily="49" charset="-122"/>
                <a:ea typeface="幼圆" panose="02010509060101010101" pitchFamily="49" charset="-122"/>
              </a:rPr>
              <a:t>40</a:t>
            </a:r>
            <a:r>
              <a:rPr lang="zh-CN" altLang="en-US" sz="2000" dirty="0">
                <a:latin typeface="幼圆" panose="02010509060101010101" pitchFamily="49" charset="-122"/>
                <a:ea typeface="幼圆" panose="02010509060101010101" pitchFamily="49" charset="-122"/>
              </a:rPr>
              <a:t>岁</a:t>
            </a:r>
            <a:r>
              <a:rPr lang="zh-CN" altLang="en-US" sz="2000" dirty="0" smtClean="0">
                <a:latin typeface="幼圆" panose="02010509060101010101" pitchFamily="49" charset="-122"/>
                <a:ea typeface="幼圆" panose="02010509060101010101" pitchFamily="49" charset="-122"/>
              </a:rPr>
              <a:t>以上。早期可用药物延缓病情发展，但成熟期白内障，药物治疗则无意义，手术植入</a:t>
            </a:r>
            <a:r>
              <a:rPr lang="zh-CN" altLang="en-US" sz="2000" dirty="0" smtClean="0">
                <a:latin typeface="微软雅黑" panose="020B0503020204020204" pitchFamily="34" charset="-122"/>
                <a:ea typeface="微软雅黑" panose="020B0503020204020204" pitchFamily="34" charset="-122"/>
              </a:rPr>
              <a:t>人工晶体</a:t>
            </a:r>
            <a:r>
              <a:rPr lang="zh-CN" altLang="en-US" sz="2000" dirty="0" smtClean="0">
                <a:latin typeface="幼圆" panose="02010509060101010101" pitchFamily="49" charset="-122"/>
                <a:ea typeface="幼圆" panose="02010509060101010101" pitchFamily="49" charset="-122"/>
              </a:rPr>
              <a:t>为主要治疗方式。</a:t>
            </a:r>
            <a:endParaRPr lang="en-US" altLang="zh-CN" sz="2000" dirty="0" smtClean="0">
              <a:latin typeface="幼圆" panose="02010509060101010101" pitchFamily="49" charset="-122"/>
              <a:ea typeface="幼圆" panose="02010509060101010101" pitchFamily="49"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13" y="1780890"/>
            <a:ext cx="2615461" cy="304894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1" y="2029267"/>
            <a:ext cx="2668550" cy="2668550"/>
          </a:xfrm>
          <a:prstGeom prst="rect">
            <a:avLst/>
          </a:prstGeom>
        </p:spPr>
      </p:pic>
      <p:pic>
        <p:nvPicPr>
          <p:cNvPr id="5" name="图片 4"/>
          <p:cNvPicPr>
            <a:picLocks noChangeAspect="1"/>
          </p:cNvPicPr>
          <p:nvPr/>
        </p:nvPicPr>
        <p:blipFill rotWithShape="1">
          <a:blip r:embed="rId4">
            <a:clrChange>
              <a:clrFrom>
                <a:srgbClr val="FDFFFE"/>
              </a:clrFrom>
              <a:clrTo>
                <a:srgbClr val="FDFFFE">
                  <a:alpha val="0"/>
                </a:srgbClr>
              </a:clrTo>
            </a:clrChange>
            <a:extLst>
              <a:ext uri="{28A0092B-C50C-407E-A947-70E740481C1C}">
                <a14:useLocalDpi xmlns:a14="http://schemas.microsoft.com/office/drawing/2010/main" val="0"/>
              </a:ext>
            </a:extLst>
          </a:blip>
          <a:srcRect l="28405" t="13315"/>
          <a:stretch>
            <a:fillRect/>
          </a:stretch>
        </p:blipFill>
        <p:spPr>
          <a:xfrm>
            <a:off x="6161568" y="1958123"/>
            <a:ext cx="2324248" cy="2385277"/>
          </a:xfrm>
          <a:prstGeom prst="rect">
            <a:avLst/>
          </a:prstGeom>
        </p:spPr>
      </p:pic>
      <p:sp>
        <p:nvSpPr>
          <p:cNvPr id="6" name="矩形 5"/>
          <p:cNvSpPr/>
          <p:nvPr/>
        </p:nvSpPr>
        <p:spPr>
          <a:xfrm>
            <a:off x="6847369" y="4343400"/>
            <a:ext cx="1366283" cy="400110"/>
          </a:xfrm>
          <a:prstGeom prst="rect">
            <a:avLst/>
          </a:prstGeom>
        </p:spPr>
        <p:txBody>
          <a:bodyPr wrap="square">
            <a:spAutoFit/>
          </a:bodyPr>
          <a:lstStyle/>
          <a:p>
            <a:pPr algn="just">
              <a:lnSpc>
                <a:spcPts val="2400"/>
              </a:lnSpc>
            </a:pPr>
            <a:r>
              <a:rPr lang="zh-CN" altLang="en-US" sz="1800" b="0" dirty="0" smtClean="0">
                <a:latin typeface="微软雅黑" panose="020B0503020204020204" pitchFamily="34" charset="-122"/>
                <a:ea typeface="微软雅黑" panose="020B0503020204020204" pitchFamily="34" charset="-122"/>
              </a:rPr>
              <a:t>人工晶体</a:t>
            </a:r>
            <a:endParaRPr lang="zh-CN" altLang="en-US" sz="18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49596" y="1419447"/>
            <a:ext cx="7848600" cy="1735155"/>
          </a:xfrm>
        </p:spPr>
        <p:txBody>
          <a:bodyPr/>
          <a:lstStyle/>
          <a:p>
            <a:pPr algn="ctr"/>
            <a:r>
              <a:rPr lang="zh-CN" altLang="en-US" sz="11500" dirty="0">
                <a:solidFill>
                  <a:schemeClr val="accent2">
                    <a:lumMod val="50000"/>
                  </a:schemeClr>
                </a:solidFill>
                <a:latin typeface="华文琥珀" panose="02010800040101010101" pitchFamily="2" charset="-122"/>
                <a:ea typeface="华文琥珀" panose="02010800040101010101" pitchFamily="2" charset="-122"/>
              </a:rPr>
              <a:t>眼 </a:t>
            </a:r>
            <a:r>
              <a:rPr lang="zh-CN" altLang="en-US" sz="11500" dirty="0" smtClean="0">
                <a:solidFill>
                  <a:schemeClr val="accent2">
                    <a:lumMod val="50000"/>
                  </a:schemeClr>
                </a:solidFill>
                <a:latin typeface="华文琥珀" panose="02010800040101010101" pitchFamily="2" charset="-122"/>
                <a:ea typeface="华文琥珀" panose="02010800040101010101" pitchFamily="2" charset="-122"/>
              </a:rPr>
              <a:t>  球</a:t>
            </a:r>
            <a:endParaRPr lang="zh-CN" altLang="en-US" sz="11500" dirty="0"/>
          </a:p>
        </p:txBody>
      </p:sp>
      <p:pic>
        <p:nvPicPr>
          <p:cNvPr id="3" name="图片 2"/>
          <p:cNvPicPr>
            <a:picLocks noChangeAspect="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63569" y="282100"/>
            <a:ext cx="2739612" cy="700757"/>
          </a:xfrm>
          <a:prstGeom prst="rect">
            <a:avLst/>
          </a:prstGeom>
        </p:spPr>
      </p:pic>
      <p:pic>
        <p:nvPicPr>
          <p:cNvPr id="4" name="图片 3"/>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7182178" y="3350518"/>
            <a:ext cx="1701325" cy="1545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164804" y="984958"/>
            <a:ext cx="89047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800" dirty="0" smtClean="0">
                <a:latin typeface="微软雅黑" panose="020B0503020204020204" pitchFamily="34" charset="-122"/>
                <a:ea typeface="微软雅黑" panose="020B0503020204020204" pitchFamily="34" charset="-122"/>
              </a:rPr>
              <a:t>睫状肌收缩</a:t>
            </a:r>
            <a:r>
              <a:rPr lang="en-US" altLang="zh-CN" sz="18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睫状突</a:t>
            </a:r>
            <a:r>
              <a:rPr lang="zh-CN" altLang="en-US" sz="1800" b="0" dirty="0">
                <a:latin typeface="微软雅黑" panose="020B0503020204020204" pitchFamily="34" charset="-122"/>
                <a:ea typeface="微软雅黑" panose="020B0503020204020204" pitchFamily="34" charset="-122"/>
              </a:rPr>
              <a:t>内</a:t>
            </a:r>
            <a:r>
              <a:rPr lang="zh-CN" altLang="en-US" sz="1800" b="0" dirty="0" smtClean="0">
                <a:latin typeface="微软雅黑" panose="020B0503020204020204" pitchFamily="34" charset="-122"/>
                <a:ea typeface="微软雅黑" panose="020B0503020204020204" pitchFamily="34" charset="-122"/>
              </a:rPr>
              <a:t>伸</a:t>
            </a:r>
            <a:r>
              <a:rPr lang="en-US" altLang="zh-CN" sz="18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睫状小带松弛</a:t>
            </a:r>
            <a:r>
              <a:rPr lang="en-US" altLang="zh-CN" sz="18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晶状体变凸曲度变大</a:t>
            </a:r>
            <a:r>
              <a:rPr lang="en-US" altLang="zh-CN" sz="18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屈光度加强</a:t>
            </a:r>
            <a:r>
              <a:rPr lang="en-US" altLang="zh-CN" sz="1800" b="0" dirty="0" smtClean="0">
                <a:latin typeface="微软雅黑" panose="020B0503020204020204" pitchFamily="34" charset="-122"/>
                <a:ea typeface="微软雅黑" panose="020B0503020204020204" pitchFamily="34" charset="-122"/>
              </a:rPr>
              <a:t>-</a:t>
            </a:r>
            <a:r>
              <a:rPr lang="zh-CN" altLang="en-US" sz="1800" dirty="0" smtClean="0">
                <a:latin typeface="微软雅黑" panose="020B0503020204020204" pitchFamily="34" charset="-122"/>
                <a:ea typeface="微软雅黑" panose="020B0503020204020204" pitchFamily="34" charset="-122"/>
              </a:rPr>
              <a:t>视</a:t>
            </a:r>
            <a:r>
              <a:rPr lang="zh-CN" altLang="en-US" sz="1800" dirty="0">
                <a:latin typeface="微软雅黑" panose="020B0503020204020204" pitchFamily="34" charset="-122"/>
                <a:ea typeface="微软雅黑" panose="020B0503020204020204" pitchFamily="34" charset="-122"/>
              </a:rPr>
              <a:t>近物</a:t>
            </a:r>
            <a:endParaRPr lang="en-US" altLang="zh-CN" sz="1800" b="0" dirty="0" smtClean="0">
              <a:latin typeface="微软雅黑" panose="020B0503020204020204" pitchFamily="34" charset="-122"/>
              <a:ea typeface="微软雅黑" panose="020B0503020204020204" pitchFamily="34" charset="-122"/>
            </a:endParaRPr>
          </a:p>
          <a:p>
            <a:pPr eaLnBrk="1" hangingPunct="1">
              <a:lnSpc>
                <a:spcPct val="150000"/>
              </a:lnSpc>
            </a:pPr>
            <a:r>
              <a:rPr lang="zh-CN" altLang="en-US" sz="1800" dirty="0" smtClean="0">
                <a:latin typeface="微软雅黑" panose="020B0503020204020204" pitchFamily="34" charset="-122"/>
                <a:ea typeface="微软雅黑" panose="020B0503020204020204" pitchFamily="34" charset="-122"/>
              </a:rPr>
              <a:t>睫状肌舒张</a:t>
            </a:r>
            <a:r>
              <a:rPr lang="en-US" altLang="zh-CN" sz="18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睫状突</a:t>
            </a:r>
            <a:r>
              <a:rPr lang="zh-CN" altLang="en-US" sz="1800" b="0" dirty="0">
                <a:latin typeface="微软雅黑" panose="020B0503020204020204" pitchFamily="34" charset="-122"/>
                <a:ea typeface="微软雅黑" panose="020B0503020204020204" pitchFamily="34" charset="-122"/>
              </a:rPr>
              <a:t>外</a:t>
            </a:r>
            <a:r>
              <a:rPr lang="zh-CN" altLang="en-US" sz="1800" b="0" dirty="0" smtClean="0">
                <a:latin typeface="微软雅黑" panose="020B0503020204020204" pitchFamily="34" charset="-122"/>
                <a:ea typeface="微软雅黑" panose="020B0503020204020204" pitchFamily="34" charset="-122"/>
              </a:rPr>
              <a:t>伸</a:t>
            </a:r>
            <a:r>
              <a:rPr lang="en-US" altLang="zh-CN" sz="18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睫状小带紧张</a:t>
            </a:r>
            <a:r>
              <a:rPr lang="en-US" altLang="zh-CN" sz="18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晶状体变平曲</a:t>
            </a:r>
            <a:r>
              <a:rPr lang="zh-CN" altLang="en-US" sz="1800" b="0" dirty="0">
                <a:latin typeface="微软雅黑" panose="020B0503020204020204" pitchFamily="34" charset="-122"/>
                <a:ea typeface="微软雅黑" panose="020B0503020204020204" pitchFamily="34" charset="-122"/>
              </a:rPr>
              <a:t>度变</a:t>
            </a:r>
            <a:r>
              <a:rPr lang="zh-CN" altLang="en-US" sz="1800" b="0" dirty="0" smtClean="0">
                <a:latin typeface="微软雅黑" panose="020B0503020204020204" pitchFamily="34" charset="-122"/>
                <a:ea typeface="微软雅黑" panose="020B0503020204020204" pitchFamily="34" charset="-122"/>
              </a:rPr>
              <a:t>小</a:t>
            </a:r>
            <a:r>
              <a:rPr lang="en-US" altLang="zh-CN" sz="18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屈光度减弱</a:t>
            </a:r>
            <a:r>
              <a:rPr lang="en-US" altLang="zh-CN" sz="1800" b="0" dirty="0" smtClean="0">
                <a:latin typeface="微软雅黑" panose="020B0503020204020204" pitchFamily="34" charset="-122"/>
                <a:ea typeface="微软雅黑" panose="020B0503020204020204" pitchFamily="34" charset="-122"/>
              </a:rPr>
              <a:t>-</a:t>
            </a:r>
            <a:r>
              <a:rPr lang="zh-CN" altLang="en-US" sz="1800" dirty="0" smtClean="0">
                <a:latin typeface="微软雅黑" panose="020B0503020204020204" pitchFamily="34" charset="-122"/>
                <a:ea typeface="微软雅黑" panose="020B0503020204020204" pitchFamily="34" charset="-122"/>
              </a:rPr>
              <a:t>视</a:t>
            </a:r>
            <a:r>
              <a:rPr lang="zh-CN" altLang="en-US" sz="1800" dirty="0">
                <a:latin typeface="微软雅黑" panose="020B0503020204020204" pitchFamily="34" charset="-122"/>
                <a:ea typeface="微软雅黑" panose="020B0503020204020204" pitchFamily="34" charset="-122"/>
              </a:rPr>
              <a:t>远物</a:t>
            </a:r>
            <a:endParaRPr lang="zh-CN" altLang="en-US" sz="1800" b="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993065" y="409353"/>
            <a:ext cx="2833577"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晶状体的屈光调节</a:t>
            </a:r>
            <a:endParaRPr lang="zh-CN" altLang="en-US" dirty="0">
              <a:latin typeface="微软雅黑" panose="020B0503020204020204" pitchFamily="34" charset="-122"/>
              <a:ea typeface="微软雅黑" panose="020B0503020204020204" pitchFamily="34" charset="-122"/>
            </a:endParaRPr>
          </a:p>
        </p:txBody>
      </p:sp>
      <p:grpSp>
        <p:nvGrpSpPr>
          <p:cNvPr id="8" name="组合 7"/>
          <p:cNvGrpSpPr/>
          <p:nvPr/>
        </p:nvGrpSpPr>
        <p:grpSpPr>
          <a:xfrm>
            <a:off x="2270052" y="2022228"/>
            <a:ext cx="4312098" cy="2852799"/>
            <a:chOff x="2270052" y="2022228"/>
            <a:chExt cx="4312098" cy="2852799"/>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5004" r="6313" b="13799"/>
            <a:stretch>
              <a:fillRect/>
            </a:stretch>
          </p:blipFill>
          <p:spPr>
            <a:xfrm>
              <a:off x="2270052" y="2022228"/>
              <a:ext cx="4312098" cy="2794320"/>
            </a:xfrm>
            <a:prstGeom prst="rect">
              <a:avLst/>
            </a:prstGeom>
          </p:spPr>
        </p:pic>
        <p:sp>
          <p:nvSpPr>
            <p:cNvPr id="6" name="矩形 5"/>
            <p:cNvSpPr/>
            <p:nvPr/>
          </p:nvSpPr>
          <p:spPr>
            <a:xfrm>
              <a:off x="4108376" y="3157507"/>
              <a:ext cx="944457" cy="338554"/>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视近物</a:t>
              </a:r>
              <a:endParaRPr lang="zh-CN" altLang="en-US" sz="1600" dirty="0"/>
            </a:p>
          </p:txBody>
        </p:sp>
        <p:sp>
          <p:nvSpPr>
            <p:cNvPr id="7" name="矩形 6"/>
            <p:cNvSpPr/>
            <p:nvPr/>
          </p:nvSpPr>
          <p:spPr>
            <a:xfrm>
              <a:off x="4097793" y="4536473"/>
              <a:ext cx="1038787" cy="338554"/>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视远物</a:t>
              </a:r>
              <a:endParaRPr lang="zh-CN" altLang="en-US" sz="1600" dirty="0"/>
            </a:p>
          </p:txBody>
        </p:sp>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4188" t="3112" r="5426"/>
          <a:stretch>
            <a:fillRect/>
          </a:stretch>
        </p:blipFill>
        <p:spPr>
          <a:xfrm>
            <a:off x="385430" y="967077"/>
            <a:ext cx="2107906" cy="3886451"/>
          </a:xfrm>
          <a:prstGeom prst="rect">
            <a:avLst/>
          </a:prstGeom>
        </p:spPr>
      </p:pic>
      <p:sp>
        <p:nvSpPr>
          <p:cNvPr id="3" name="文本框 2"/>
          <p:cNvSpPr txBox="1"/>
          <p:nvPr/>
        </p:nvSpPr>
        <p:spPr>
          <a:xfrm>
            <a:off x="138223" y="398721"/>
            <a:ext cx="14938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屈光不正</a:t>
            </a:r>
            <a:endParaRPr lang="zh-CN" altLang="en-US" dirty="0">
              <a:latin typeface="微软雅黑" panose="020B0503020204020204" pitchFamily="34" charset="-122"/>
              <a:ea typeface="微软雅黑" panose="020B0503020204020204" pitchFamily="34" charset="-122"/>
            </a:endParaRPr>
          </a:p>
        </p:txBody>
      </p:sp>
      <p:sp>
        <p:nvSpPr>
          <p:cNvPr id="4" name="矩形 3"/>
          <p:cNvSpPr/>
          <p:nvPr/>
        </p:nvSpPr>
        <p:spPr>
          <a:xfrm>
            <a:off x="1801886" y="3944556"/>
            <a:ext cx="3764258"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ts val="2400"/>
              </a:lnSpc>
            </a:pPr>
            <a:r>
              <a:rPr lang="zh-CN" altLang="en-US" sz="1800" dirty="0" smtClean="0">
                <a:latin typeface="微软雅黑" panose="020B0503020204020204" pitchFamily="34" charset="-122"/>
                <a:ea typeface="微软雅黑" panose="020B0503020204020204" pitchFamily="34" charset="-122"/>
              </a:rPr>
              <a:t>散光</a:t>
            </a:r>
            <a:r>
              <a:rPr lang="zh-CN" altLang="en-US" sz="1800" b="0" dirty="0" smtClean="0">
                <a:latin typeface="微软雅黑" panose="020B0503020204020204" pitchFamily="34" charset="-122"/>
                <a:ea typeface="微软雅黑" panose="020B0503020204020204" pitchFamily="34" charset="-122"/>
              </a:rPr>
              <a:t>：</a:t>
            </a:r>
            <a:r>
              <a:rPr lang="zh-CN" altLang="en-US" sz="1800" b="0" dirty="0">
                <a:latin typeface="微软雅黑" panose="020B0503020204020204" pitchFamily="34" charset="-122"/>
                <a:ea typeface="微软雅黑" panose="020B0503020204020204" pitchFamily="34" charset="-122"/>
              </a:rPr>
              <a:t>角膜各方向的弧度不一致</a:t>
            </a:r>
            <a:r>
              <a:rPr lang="zh-CN" altLang="en-US" sz="1800" b="0" dirty="0" smtClean="0">
                <a:latin typeface="微软雅黑" panose="020B0503020204020204" pitchFamily="34" charset="-122"/>
                <a:ea typeface="微软雅黑" panose="020B0503020204020204" pitchFamily="34" charset="-122"/>
              </a:rPr>
              <a:t>，视线</a:t>
            </a:r>
            <a:r>
              <a:rPr lang="zh-CN" altLang="en-US" sz="1800" b="0" dirty="0">
                <a:latin typeface="微软雅黑" panose="020B0503020204020204" pitchFamily="34" charset="-122"/>
                <a:ea typeface="微软雅黑" panose="020B0503020204020204" pitchFamily="34" charset="-122"/>
              </a:rPr>
              <a:t>无法聚焦在一个点上，而是形成多个</a:t>
            </a:r>
            <a:r>
              <a:rPr lang="zh-CN" altLang="en-US" sz="1800" b="0" dirty="0" smtClean="0">
                <a:latin typeface="微软雅黑" panose="020B0503020204020204" pitchFamily="34" charset="-122"/>
                <a:ea typeface="微软雅黑" panose="020B0503020204020204" pitchFamily="34" charset="-122"/>
              </a:rPr>
              <a:t>焦点。常</a:t>
            </a:r>
            <a:r>
              <a:rPr lang="zh-CN" altLang="en-US" sz="1800" b="0" dirty="0">
                <a:latin typeface="微软雅黑" panose="020B0503020204020204" pitchFamily="34" charset="-122"/>
                <a:ea typeface="微软雅黑" panose="020B0503020204020204" pitchFamily="34" charset="-122"/>
              </a:rPr>
              <a:t>表现为视物有</a:t>
            </a:r>
            <a:r>
              <a:rPr lang="zh-CN" altLang="en-US" sz="1800" b="0" dirty="0" smtClean="0">
                <a:latin typeface="微软雅黑" panose="020B0503020204020204" pitchFamily="34" charset="-122"/>
                <a:ea typeface="微软雅黑" panose="020B0503020204020204" pitchFamily="34" charset="-122"/>
              </a:rPr>
              <a:t>重影。</a:t>
            </a:r>
            <a:endParaRPr lang="zh-CN" altLang="en-US" sz="1800" b="0" dirty="0">
              <a:latin typeface="微软雅黑" panose="020B0503020204020204" pitchFamily="34" charset="-122"/>
              <a:ea typeface="微软雅黑" panose="020B0503020204020204" pitchFamily="34" charset="-122"/>
            </a:endParaRPr>
          </a:p>
        </p:txBody>
      </p:sp>
      <p:sp>
        <p:nvSpPr>
          <p:cNvPr id="6" name="矩形 5"/>
          <p:cNvSpPr/>
          <p:nvPr/>
        </p:nvSpPr>
        <p:spPr>
          <a:xfrm>
            <a:off x="1801886" y="2050554"/>
            <a:ext cx="3764258"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ts val="2400"/>
              </a:lnSpc>
            </a:pPr>
            <a:r>
              <a:rPr lang="zh-CN" altLang="en-US" sz="1800" dirty="0">
                <a:latin typeface="微软雅黑" panose="020B0503020204020204" pitchFamily="34" charset="-122"/>
                <a:ea typeface="微软雅黑" panose="020B0503020204020204" pitchFamily="34" charset="-122"/>
              </a:rPr>
              <a:t>近视</a:t>
            </a:r>
            <a:r>
              <a:rPr lang="zh-CN" altLang="en-US" sz="1800" b="0" dirty="0">
                <a:latin typeface="微软雅黑" panose="020B0503020204020204" pitchFamily="34" charset="-122"/>
                <a:ea typeface="微软雅黑" panose="020B0503020204020204" pitchFamily="34" charset="-122"/>
              </a:rPr>
              <a:t>：焦点在视网膜之前。远距离视物模糊，近距离视物比较清晰</a:t>
            </a:r>
          </a:p>
        </p:txBody>
      </p:sp>
      <p:sp>
        <p:nvSpPr>
          <p:cNvPr id="7" name="矩形 6"/>
          <p:cNvSpPr/>
          <p:nvPr/>
        </p:nvSpPr>
        <p:spPr>
          <a:xfrm>
            <a:off x="1801886" y="2997555"/>
            <a:ext cx="3764258"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ts val="2400"/>
              </a:lnSpc>
            </a:pPr>
            <a:r>
              <a:rPr lang="zh-CN" altLang="en-US" sz="1800" dirty="0">
                <a:latin typeface="微软雅黑" panose="020B0503020204020204" pitchFamily="34" charset="-122"/>
                <a:ea typeface="微软雅黑" panose="020B0503020204020204" pitchFamily="34" charset="-122"/>
              </a:rPr>
              <a:t>远视</a:t>
            </a:r>
            <a:r>
              <a:rPr lang="zh-CN" altLang="en-US" sz="1800" b="0" dirty="0">
                <a:latin typeface="微软雅黑" panose="020B0503020204020204" pitchFamily="34" charset="-122"/>
                <a:ea typeface="微软雅黑" panose="020B0503020204020204" pitchFamily="34" charset="-122"/>
              </a:rPr>
              <a:t>：焦点在视网膜之后。视远较清楚、视近模糊</a:t>
            </a: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8754" r="19326"/>
          <a:stretch>
            <a:fillRect/>
          </a:stretch>
        </p:blipFill>
        <p:spPr>
          <a:xfrm>
            <a:off x="5918989" y="2050554"/>
            <a:ext cx="2728505" cy="27075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49398" y="2761260"/>
            <a:ext cx="2183844" cy="2180381"/>
            <a:chOff x="2810632" y="1689904"/>
            <a:chExt cx="3036993" cy="3112352"/>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0632" y="1689904"/>
              <a:ext cx="3036993" cy="3112352"/>
            </a:xfrm>
            <a:prstGeom prst="rect">
              <a:avLst/>
            </a:prstGeom>
          </p:spPr>
        </p:pic>
        <p:sp>
          <p:nvSpPr>
            <p:cNvPr id="6" name="Text Box 7"/>
            <p:cNvSpPr txBox="1">
              <a:spLocks noChangeArrowheads="1"/>
            </p:cNvSpPr>
            <p:nvPr/>
          </p:nvSpPr>
          <p:spPr bwMode="auto">
            <a:xfrm>
              <a:off x="4329128" y="3061414"/>
              <a:ext cx="1075205" cy="39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400" b="0" dirty="0">
                  <a:latin typeface="微软雅黑" panose="020B0503020204020204" pitchFamily="34" charset="-122"/>
                  <a:ea typeface="微软雅黑" panose="020B0503020204020204" pitchFamily="34" charset="-122"/>
                </a:rPr>
                <a:t>玻璃体</a:t>
              </a:r>
            </a:p>
          </p:txBody>
        </p:sp>
      </p:grpSp>
      <p:sp>
        <p:nvSpPr>
          <p:cNvPr id="3" name="矩形 2"/>
          <p:cNvSpPr/>
          <p:nvPr/>
        </p:nvSpPr>
        <p:spPr>
          <a:xfrm>
            <a:off x="121804" y="268270"/>
            <a:ext cx="3767290" cy="2492990"/>
          </a:xfrm>
          <a:prstGeom prst="rect">
            <a:avLst/>
          </a:prstGeom>
        </p:spPr>
        <p:txBody>
          <a:bodyPr wrap="square">
            <a:spAutoFit/>
          </a:bodyPr>
          <a:lstStyle/>
          <a:p>
            <a:pPr eaLnBrk="1" hangingPunct="1">
              <a:lnSpc>
                <a:spcPct val="150000"/>
              </a:lnSpc>
            </a:pPr>
            <a:r>
              <a:rPr lang="zh-CN" altLang="en-US" dirty="0">
                <a:solidFill>
                  <a:srgbClr val="C00000"/>
                </a:solidFill>
                <a:latin typeface="微软雅黑" panose="020B0503020204020204" pitchFamily="34" charset="-122"/>
                <a:ea typeface="微软雅黑" panose="020B0503020204020204" pitchFamily="34" charset="-122"/>
              </a:rPr>
              <a:t>玻璃</a:t>
            </a:r>
            <a:r>
              <a:rPr lang="zh-CN" altLang="en-US" dirty="0" smtClean="0">
                <a:solidFill>
                  <a:srgbClr val="C00000"/>
                </a:solidFill>
                <a:latin typeface="微软雅黑" panose="020B0503020204020204" pitchFamily="34" charset="-122"/>
                <a:ea typeface="微软雅黑" panose="020B0503020204020204" pitchFamily="34" charset="-122"/>
              </a:rPr>
              <a:t>体</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lang="zh-CN" altLang="en-US" sz="2000" b="0" dirty="0" smtClean="0">
                <a:latin typeface="微软雅黑" panose="020B0503020204020204" pitchFamily="34" charset="-122"/>
                <a:ea typeface="微软雅黑" panose="020B0503020204020204" pitchFamily="34" charset="-122"/>
              </a:rPr>
              <a:t>无色透明的胶状物质</a:t>
            </a:r>
            <a:endParaRPr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lang="zh-CN" altLang="en-US" sz="2000" b="0" dirty="0" smtClean="0">
                <a:latin typeface="微软雅黑" panose="020B0503020204020204" pitchFamily="34" charset="-122"/>
                <a:ea typeface="微软雅黑" panose="020B0503020204020204" pitchFamily="34" charset="-122"/>
              </a:rPr>
              <a:t>表面覆有玻璃体膜</a:t>
            </a:r>
            <a:endParaRPr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kumimoji="1" lang="zh-CN" altLang="en-US" sz="2000" b="0" dirty="0" smtClean="0">
                <a:latin typeface="微软雅黑" panose="020B0503020204020204" pitchFamily="34" charset="-122"/>
                <a:ea typeface="微软雅黑" panose="020B0503020204020204" pitchFamily="34" charset="-122"/>
              </a:rPr>
              <a:t>前面呈凹面状，称玻璃体凹</a:t>
            </a:r>
            <a:endParaRPr kumimoji="1" lang="en-US" altLang="zh-CN" sz="2000" b="0" dirty="0" smtClean="0">
              <a:latin typeface="微软雅黑" panose="020B0503020204020204" pitchFamily="34" charset="-122"/>
              <a:ea typeface="微软雅黑" panose="020B0503020204020204" pitchFamily="34" charset="-122"/>
            </a:endParaRPr>
          </a:p>
          <a:p>
            <a:pPr marL="90805" indent="-90805" eaLnBrk="1" hangingPunct="1">
              <a:lnSpc>
                <a:spcPct val="150000"/>
              </a:lnSpc>
              <a:buClr>
                <a:srgbClr val="C00000"/>
              </a:buClr>
              <a:buFont typeface="Arial" panose="020B0604020202020204" pitchFamily="34" charset="0"/>
              <a:buChar char="•"/>
            </a:pPr>
            <a:r>
              <a:rPr kumimoji="1" lang="zh-CN" altLang="en-US" sz="2000" b="0" dirty="0" smtClean="0">
                <a:latin typeface="微软雅黑" panose="020B0503020204020204" pitchFamily="34" charset="-122"/>
                <a:ea typeface="微软雅黑" panose="020B0503020204020204" pitchFamily="34" charset="-122"/>
              </a:rPr>
              <a:t>对视网膜起支撑作用</a:t>
            </a:r>
            <a:endParaRPr kumimoji="1" lang="en-US" altLang="zh-CN" sz="2000" dirty="0" smtClean="0">
              <a:latin typeface="微软雅黑" panose="020B0503020204020204" pitchFamily="34" charset="-122"/>
              <a:ea typeface="微软雅黑" panose="020B0503020204020204" pitchFamily="34" charset="-122"/>
            </a:endParaRPr>
          </a:p>
        </p:txBody>
      </p:sp>
      <p:sp>
        <p:nvSpPr>
          <p:cNvPr id="7" name="矩形 6"/>
          <p:cNvSpPr/>
          <p:nvPr/>
        </p:nvSpPr>
        <p:spPr>
          <a:xfrm>
            <a:off x="3669175" y="212438"/>
            <a:ext cx="5306992" cy="2723823"/>
          </a:xfrm>
          <a:prstGeom prst="rect">
            <a:avLst/>
          </a:prstGeom>
        </p:spPr>
        <p:txBody>
          <a:bodyPr wrap="square">
            <a:spAutoFit/>
          </a:bodyPr>
          <a:lstStyle/>
          <a:p>
            <a:pPr>
              <a:lnSpc>
                <a:spcPct val="150000"/>
              </a:lnSpc>
            </a:pPr>
            <a:r>
              <a:rPr lang="zh-CN" altLang="en-US" dirty="0" smtClean="0">
                <a:latin typeface="微软雅黑" panose="020B0503020204020204" pitchFamily="34" charset="-122"/>
                <a:ea typeface="微软雅黑" panose="020B0503020204020204" pitchFamily="34" charset="-122"/>
              </a:rPr>
              <a:t>飞蚊症</a:t>
            </a:r>
            <a:r>
              <a:rPr lang="en-US" altLang="zh-CN" dirty="0" smtClean="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由</a:t>
            </a:r>
            <a:r>
              <a:rPr lang="zh-CN" altLang="en-US" sz="1800" dirty="0">
                <a:latin typeface="幼圆" panose="02010509060101010101" pitchFamily="49" charset="-122"/>
                <a:ea typeface="幼圆" panose="02010509060101010101" pitchFamily="49" charset="-122"/>
              </a:rPr>
              <a:t>玻璃体退化引起</a:t>
            </a:r>
            <a:r>
              <a:rPr lang="zh-CN" altLang="en-US" sz="1800" dirty="0" smtClean="0">
                <a:latin typeface="幼圆" panose="02010509060101010101" pitchFamily="49" charset="-122"/>
                <a:ea typeface="幼圆" panose="02010509060101010101" pitchFamily="49" charset="-122"/>
              </a:rPr>
              <a:t>的一</a:t>
            </a:r>
            <a:r>
              <a:rPr lang="zh-CN" altLang="en-US" sz="1800" dirty="0">
                <a:latin typeface="幼圆" panose="02010509060101010101" pitchFamily="49" charset="-122"/>
                <a:ea typeface="幼圆" panose="02010509060101010101" pitchFamily="49" charset="-122"/>
              </a:rPr>
              <a:t>种</a:t>
            </a:r>
            <a:r>
              <a:rPr lang="zh-CN" altLang="en-US" sz="1800" dirty="0" smtClean="0">
                <a:latin typeface="幼圆" panose="02010509060101010101" pitchFamily="49" charset="-122"/>
                <a:ea typeface="幼圆" panose="02010509060101010101" pitchFamily="49" charset="-122"/>
              </a:rPr>
              <a:t>自然现象，常</a:t>
            </a:r>
            <a:r>
              <a:rPr lang="zh-CN" altLang="en-US" sz="1800" dirty="0">
                <a:latin typeface="幼圆" panose="02010509060101010101" pitchFamily="49" charset="-122"/>
                <a:ea typeface="幼圆" panose="02010509060101010101" pitchFamily="49" charset="-122"/>
              </a:rPr>
              <a:t>发生在</a:t>
            </a:r>
            <a:r>
              <a:rPr lang="en-US" altLang="zh-CN" sz="1800" dirty="0">
                <a:latin typeface="幼圆" panose="02010509060101010101" pitchFamily="49" charset="-122"/>
                <a:ea typeface="幼圆" panose="02010509060101010101" pitchFamily="49" charset="-122"/>
              </a:rPr>
              <a:t>40</a:t>
            </a:r>
            <a:r>
              <a:rPr lang="zh-CN" altLang="en-US" sz="1800" dirty="0">
                <a:latin typeface="幼圆" panose="02010509060101010101" pitchFamily="49" charset="-122"/>
                <a:ea typeface="幼圆" panose="02010509060101010101" pitchFamily="49" charset="-122"/>
              </a:rPr>
              <a:t>岁以上的中老年人</a:t>
            </a:r>
            <a:r>
              <a:rPr lang="zh-CN" altLang="en-US" sz="1800" dirty="0" smtClean="0">
                <a:latin typeface="幼圆" panose="02010509060101010101" pitchFamily="49" charset="-122"/>
                <a:ea typeface="幼圆" panose="02010509060101010101" pitchFamily="49" charset="-122"/>
              </a:rPr>
              <a:t>。正式</a:t>
            </a:r>
            <a:r>
              <a:rPr lang="zh-CN" altLang="en-US" sz="1800" dirty="0">
                <a:latin typeface="幼圆" panose="02010509060101010101" pitchFamily="49" charset="-122"/>
                <a:ea typeface="幼圆" panose="02010509060101010101" pitchFamily="49" charset="-122"/>
              </a:rPr>
              <a:t>的名称是</a:t>
            </a:r>
            <a:r>
              <a:rPr lang="zh-CN" altLang="en-US" sz="1800" dirty="0" smtClean="0">
                <a:latin typeface="幼圆" panose="02010509060101010101" pitchFamily="49" charset="-122"/>
                <a:ea typeface="幼圆" panose="02010509060101010101" pitchFamily="49" charset="-122"/>
              </a:rPr>
              <a:t>“</a:t>
            </a:r>
            <a:r>
              <a:rPr lang="zh-CN" altLang="en-US" sz="1800" dirty="0" smtClean="0">
                <a:latin typeface="微软雅黑" panose="020B0503020204020204" pitchFamily="34" charset="-122"/>
                <a:ea typeface="微软雅黑" panose="020B0503020204020204" pitchFamily="34" charset="-122"/>
              </a:rPr>
              <a:t>玻璃体混浊</a:t>
            </a:r>
            <a:r>
              <a:rPr lang="zh-CN" altLang="en-US" sz="1800" dirty="0" smtClean="0">
                <a:latin typeface="幼圆" panose="02010509060101010101" pitchFamily="49" charset="-122"/>
                <a:ea typeface="幼圆" panose="02010509060101010101" pitchFamily="49" charset="-122"/>
              </a:rPr>
              <a:t>”或“</a:t>
            </a:r>
            <a:r>
              <a:rPr lang="zh-CN" altLang="en-US" sz="1800" dirty="0" smtClean="0">
                <a:latin typeface="微软雅黑" panose="020B0503020204020204" pitchFamily="34" charset="-122"/>
                <a:ea typeface="微软雅黑" panose="020B0503020204020204" pitchFamily="34" charset="-122"/>
              </a:rPr>
              <a:t>玻璃体浮游物</a:t>
            </a:r>
            <a:r>
              <a:rPr lang="zh-CN" altLang="en-US" sz="1800" dirty="0" smtClean="0">
                <a:latin typeface="幼圆" panose="02010509060101010101" pitchFamily="49" charset="-122"/>
                <a:ea typeface="幼圆" panose="02010509060101010101" pitchFamily="49" charset="-122"/>
              </a:rPr>
              <a:t>”</a:t>
            </a:r>
            <a:r>
              <a:rPr lang="zh-CN" altLang="en-US" sz="1800" dirty="0">
                <a:latin typeface="幼圆" panose="02010509060101010101" pitchFamily="49" charset="-122"/>
                <a:ea typeface="幼圆" panose="02010509060101010101" pitchFamily="49" charset="-122"/>
              </a:rPr>
              <a:t>。患者眼前会出现黑点，并且会随着眼球的转动而飞来飞去，好像飞蚊</a:t>
            </a:r>
            <a:r>
              <a:rPr lang="zh-CN" altLang="en-US" sz="1800" dirty="0" smtClean="0">
                <a:latin typeface="幼圆" panose="02010509060101010101" pitchFamily="49" charset="-122"/>
                <a:ea typeface="幼圆" panose="02010509060101010101" pitchFamily="49" charset="-122"/>
              </a:rPr>
              <a:t>一般。当</a:t>
            </a:r>
            <a:r>
              <a:rPr lang="zh-CN" altLang="en-US" sz="1800" dirty="0">
                <a:latin typeface="幼圆" panose="02010509060101010101" pitchFamily="49" charset="-122"/>
                <a:ea typeface="幼圆" panose="02010509060101010101" pitchFamily="49" charset="-122"/>
              </a:rPr>
              <a:t>病人在看蓝色天空、白色墙壁等较为亮丽的背景时，更容易发现它的存在</a:t>
            </a:r>
            <a:r>
              <a:rPr lang="zh-CN" altLang="en-US" sz="1800" dirty="0" smtClean="0">
                <a:latin typeface="幼圆" panose="02010509060101010101" pitchFamily="49" charset="-122"/>
                <a:ea typeface="幼圆" panose="02010509060101010101" pitchFamily="49" charset="-122"/>
              </a:rPr>
              <a:t>。</a:t>
            </a:r>
            <a:endParaRPr lang="en-US" altLang="zh-CN" sz="1800" dirty="0" smtClean="0">
              <a:latin typeface="幼圆" panose="02010509060101010101" pitchFamily="49" charset="-122"/>
              <a:ea typeface="幼圆" panose="02010509060101010101" pitchFamily="49"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391" y="3165032"/>
            <a:ext cx="3090474" cy="177660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clrChange>
              <a:clrFrom>
                <a:srgbClr val="FEFCFD"/>
              </a:clrFrom>
              <a:clrTo>
                <a:srgbClr val="FEFCFD">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l="5210" t="5937" r="5351" b="7977"/>
          <a:stretch>
            <a:fillRect/>
          </a:stretch>
        </p:blipFill>
        <p:spPr>
          <a:xfrm>
            <a:off x="6431915" y="3311525"/>
            <a:ext cx="2451735" cy="1766570"/>
          </a:xfrm>
          <a:prstGeom prst="rect">
            <a:avLst/>
          </a:prstGeom>
        </p:spPr>
      </p:pic>
      <p:sp>
        <p:nvSpPr>
          <p:cNvPr id="2" name="标题 1"/>
          <p:cNvSpPr>
            <a:spLocks noGrp="1"/>
          </p:cNvSpPr>
          <p:nvPr>
            <p:ph type="ctrTitle"/>
          </p:nvPr>
        </p:nvSpPr>
        <p:spPr>
          <a:xfrm>
            <a:off x="749596" y="1419447"/>
            <a:ext cx="7848600" cy="1735155"/>
          </a:xfrm>
        </p:spPr>
        <p:txBody>
          <a:bodyPr/>
          <a:lstStyle/>
          <a:p>
            <a:pPr algn="ctr"/>
            <a:r>
              <a:rPr lang="zh-CN" altLang="en-US" sz="9600" dirty="0">
                <a:solidFill>
                  <a:schemeClr val="accent2">
                    <a:lumMod val="50000"/>
                  </a:schemeClr>
                </a:solidFill>
                <a:latin typeface="华文琥珀" panose="02010800040101010101" pitchFamily="2" charset="-122"/>
                <a:ea typeface="华文琥珀" panose="02010800040101010101" pitchFamily="2" charset="-122"/>
              </a:rPr>
              <a:t>眼 </a:t>
            </a:r>
            <a:r>
              <a:rPr lang="zh-CN" altLang="en-US" sz="9600" dirty="0" smtClean="0">
                <a:solidFill>
                  <a:schemeClr val="accent2">
                    <a:lumMod val="50000"/>
                  </a:schemeClr>
                </a:solidFill>
                <a:latin typeface="华文琥珀" panose="02010800040101010101" pitchFamily="2" charset="-122"/>
                <a:ea typeface="华文琥珀" panose="02010800040101010101" pitchFamily="2" charset="-122"/>
              </a:rPr>
              <a:t> 副 器</a:t>
            </a:r>
            <a:endParaRPr lang="zh-CN" altLang="en-US" sz="9600" dirty="0"/>
          </a:p>
        </p:txBody>
      </p:sp>
      <p:pic>
        <p:nvPicPr>
          <p:cNvPr id="3" name="图片 2"/>
          <p:cNvPicPr>
            <a:picLocks noChangeAspect="1"/>
          </p:cNvPicPr>
          <p:nvPr/>
        </p:nvPicPr>
        <p:blipFill>
          <a:blip r:embed="rId4"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63569" y="282100"/>
            <a:ext cx="2739612" cy="7007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3714422" y="364916"/>
            <a:ext cx="169095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tabLst>
                <a:tab pos="717550" algn="l"/>
              </a:tabLst>
            </a:pPr>
            <a:r>
              <a:rPr lang="zh-CN" altLang="en-US" sz="3600" dirty="0" smtClean="0">
                <a:latin typeface="微软雅黑" panose="020B0503020204020204" pitchFamily="34" charset="-122"/>
                <a:ea typeface="微软雅黑" panose="020B0503020204020204" pitchFamily="34" charset="-122"/>
              </a:rPr>
              <a:t>眼 睑</a:t>
            </a:r>
            <a:endParaRPr lang="zh-CN" altLang="en-US" sz="3600" dirty="0">
              <a:latin typeface="微软雅黑" panose="020B0503020204020204" pitchFamily="34" charset="-122"/>
              <a:ea typeface="微软雅黑" panose="020B0503020204020204" pitchFamily="34" charset="-122"/>
            </a:endParaRPr>
          </a:p>
        </p:txBody>
      </p:sp>
      <p:grpSp>
        <p:nvGrpSpPr>
          <p:cNvPr id="20" name="组合 19"/>
          <p:cNvGrpSpPr/>
          <p:nvPr/>
        </p:nvGrpSpPr>
        <p:grpSpPr>
          <a:xfrm>
            <a:off x="387449" y="1287694"/>
            <a:ext cx="3387090" cy="3228975"/>
            <a:chOff x="1026" y="2279"/>
            <a:chExt cx="5334" cy="5085"/>
          </a:xfrm>
        </p:grpSpPr>
        <p:pic>
          <p:nvPicPr>
            <p:cNvPr id="3" name="Picture 9" descr="002"/>
            <p:cNvPicPr>
              <a:picLocks noChangeAspect="1" noChangeArrowheads="1"/>
            </p:cNvPicPr>
            <p:nvPr/>
          </p:nvPicPr>
          <p:blipFill>
            <a:blip r:embed="rId9" cstate="print">
              <a:extLst>
                <a:ext uri="{28A0092B-C50C-407E-A947-70E740481C1C}">
                  <a14:useLocalDpi xmlns:a14="http://schemas.microsoft.com/office/drawing/2010/main" val="0"/>
                </a:ext>
              </a:extLst>
            </a:blip>
            <a:srcRect l="16583" t="9852" r="12711" b="14829"/>
            <a:stretch>
              <a:fillRect/>
            </a:stretch>
          </p:blipFill>
          <p:spPr bwMode="auto">
            <a:xfrm>
              <a:off x="1210" y="2972"/>
              <a:ext cx="4639" cy="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279" y="2279"/>
              <a:ext cx="1559" cy="531"/>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noAutofit/>
            </a:bodyPr>
            <a:lstStyle/>
            <a:p>
              <a:pPr algn="l"/>
              <a:r>
                <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sym typeface="+mn-ea"/>
                </a:rPr>
                <a:t>上睑</a:t>
              </a:r>
              <a:endPar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2454" y="5984"/>
              <a:ext cx="1288" cy="62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l"/>
              <a:r>
                <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sym typeface="+mn-ea"/>
                </a:rPr>
                <a:t>下睑</a:t>
              </a:r>
            </a:p>
          </p:txBody>
        </p:sp>
        <p:sp>
          <p:nvSpPr>
            <p:cNvPr id="8" name="文本框 7"/>
            <p:cNvSpPr txBox="1"/>
            <p:nvPr/>
          </p:nvSpPr>
          <p:spPr>
            <a:xfrm>
              <a:off x="4279" y="5984"/>
              <a:ext cx="1408" cy="62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l"/>
              <a:r>
                <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sym typeface="+mn-ea"/>
                </a:rPr>
                <a:t>内眦</a:t>
              </a:r>
            </a:p>
          </p:txBody>
        </p:sp>
        <p:sp>
          <p:nvSpPr>
            <p:cNvPr id="9" name="文本框 8"/>
            <p:cNvSpPr txBox="1"/>
            <p:nvPr/>
          </p:nvSpPr>
          <p:spPr>
            <a:xfrm>
              <a:off x="1210" y="2344"/>
              <a:ext cx="1582" cy="62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sym typeface="+mn-ea"/>
                </a:rPr>
                <a:t>外眦</a:t>
              </a:r>
              <a:endPar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1026" y="6736"/>
              <a:ext cx="5334" cy="62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sym typeface="+mn-ea"/>
                </a:rPr>
                <a:t>睑裂</a:t>
              </a:r>
              <a:r>
                <a:rPr kumimoji="1" lang="en-US" altLang="zh-CN" sz="2000" b="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sym typeface="+mn-ea"/>
                </a:rPr>
                <a:t>上、下睑之间的裂隙</a:t>
              </a:r>
            </a:p>
          </p:txBody>
        </p:sp>
        <p:sp>
          <p:nvSpPr>
            <p:cNvPr id="11" name="文本框 10"/>
            <p:cNvSpPr txBox="1"/>
            <p:nvPr/>
          </p:nvSpPr>
          <p:spPr>
            <a:xfrm>
              <a:off x="2626" y="2279"/>
              <a:ext cx="1494" cy="62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sym typeface="+mn-ea"/>
                </a:rPr>
                <a:t>睑缘</a:t>
              </a:r>
              <a:endParaRPr kumimoji="1" lang="zh-CN" altLang="en-US" sz="2000"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Line 7"/>
            <p:cNvSpPr>
              <a:spLocks noChangeShapeType="1"/>
            </p:cNvSpPr>
            <p:nvPr>
              <p:custDataLst>
                <p:tags r:id="rId2"/>
              </p:custDataLst>
            </p:nvPr>
          </p:nvSpPr>
          <p:spPr bwMode="auto">
            <a:xfrm flipH="1">
              <a:off x="4678" y="2833"/>
              <a:ext cx="32" cy="1571"/>
            </a:xfrm>
            <a:prstGeom prst="line">
              <a:avLst/>
            </a:prstGeom>
            <a:ln w="19050">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
          <p:nvSpPr>
            <p:cNvPr id="14" name="Line 7"/>
            <p:cNvSpPr>
              <a:spLocks noChangeShapeType="1"/>
            </p:cNvSpPr>
            <p:nvPr>
              <p:custDataLst>
                <p:tags r:id="rId3"/>
              </p:custDataLst>
            </p:nvPr>
          </p:nvSpPr>
          <p:spPr bwMode="auto">
            <a:xfrm flipV="1">
              <a:off x="2922" y="5253"/>
              <a:ext cx="352" cy="840"/>
            </a:xfrm>
            <a:prstGeom prst="line">
              <a:avLst/>
            </a:prstGeom>
            <a:ln w="19050">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
          <p:nvSpPr>
            <p:cNvPr id="15" name="Line 7"/>
            <p:cNvSpPr>
              <a:spLocks noChangeShapeType="1"/>
            </p:cNvSpPr>
            <p:nvPr>
              <p:custDataLst>
                <p:tags r:id="rId4"/>
              </p:custDataLst>
            </p:nvPr>
          </p:nvSpPr>
          <p:spPr bwMode="auto">
            <a:xfrm>
              <a:off x="1883" y="2908"/>
              <a:ext cx="485" cy="1771"/>
            </a:xfrm>
            <a:prstGeom prst="line">
              <a:avLst/>
            </a:prstGeom>
            <a:ln w="19050">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
          <p:nvSpPr>
            <p:cNvPr id="16" name="Line 7"/>
            <p:cNvSpPr>
              <a:spLocks noChangeShapeType="1"/>
            </p:cNvSpPr>
            <p:nvPr>
              <p:custDataLst>
                <p:tags r:id="rId5"/>
              </p:custDataLst>
            </p:nvPr>
          </p:nvSpPr>
          <p:spPr bwMode="auto">
            <a:xfrm flipV="1">
              <a:off x="5008" y="5032"/>
              <a:ext cx="160" cy="1061"/>
            </a:xfrm>
            <a:prstGeom prst="line">
              <a:avLst/>
            </a:prstGeom>
            <a:ln w="19050">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
          <p:nvSpPr>
            <p:cNvPr id="17" name="Line 7"/>
            <p:cNvSpPr>
              <a:spLocks noChangeShapeType="1"/>
            </p:cNvSpPr>
            <p:nvPr>
              <p:custDataLst>
                <p:tags r:id="rId6"/>
              </p:custDataLst>
            </p:nvPr>
          </p:nvSpPr>
          <p:spPr bwMode="auto">
            <a:xfrm>
              <a:off x="3141" y="2796"/>
              <a:ext cx="133" cy="1571"/>
            </a:xfrm>
            <a:prstGeom prst="line">
              <a:avLst/>
            </a:prstGeom>
            <a:ln w="19050">
              <a:solidFill>
                <a:srgbClr val="FF3300"/>
              </a:solidFill>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sp>
          <p:nvSpPr>
            <p:cNvPr id="18" name="Line 7"/>
            <p:cNvSpPr>
              <a:spLocks noChangeShapeType="1"/>
            </p:cNvSpPr>
            <p:nvPr>
              <p:custDataLst>
                <p:tags r:id="rId7"/>
              </p:custDataLst>
            </p:nvPr>
          </p:nvSpPr>
          <p:spPr bwMode="auto">
            <a:xfrm flipH="1">
              <a:off x="2852" y="2796"/>
              <a:ext cx="288" cy="2242"/>
            </a:xfrm>
            <a:prstGeom prst="line">
              <a:avLst/>
            </a:prstGeom>
            <a:ln w="19050">
              <a:solidFill>
                <a:srgbClr val="FF3300"/>
              </a:solidFill>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endParaRPr lang="zh-CN" altLang="en-US" sz="2000" b="0" dirty="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4824745" y="1727749"/>
            <a:ext cx="3253105" cy="1981835"/>
            <a:chOff x="5470" y="2165"/>
            <a:chExt cx="5150" cy="3215"/>
          </a:xfrm>
        </p:grpSpPr>
        <p:pic>
          <p:nvPicPr>
            <p:cNvPr id="21" name="图片 20" descr="81a2da44d8ab4197bb8c002868ed9581"/>
            <p:cNvPicPr>
              <a:picLocks noChangeAspect="1"/>
            </p:cNvPicPr>
            <p:nvPr/>
          </p:nvPicPr>
          <p:blipFill>
            <a:blip r:embed="rId10"/>
            <a:stretch>
              <a:fillRect/>
            </a:stretch>
          </p:blipFill>
          <p:spPr>
            <a:xfrm>
              <a:off x="5470" y="2165"/>
              <a:ext cx="5150" cy="3139"/>
            </a:xfrm>
            <a:prstGeom prst="rect">
              <a:avLst/>
            </a:prstGeom>
          </p:spPr>
        </p:pic>
        <p:sp>
          <p:nvSpPr>
            <p:cNvPr id="22" name="文本框 21"/>
            <p:cNvSpPr txBox="1"/>
            <p:nvPr>
              <p:custDataLst>
                <p:tags r:id="rId1"/>
              </p:custDataLst>
            </p:nvPr>
          </p:nvSpPr>
          <p:spPr>
            <a:xfrm>
              <a:off x="8812" y="4752"/>
              <a:ext cx="1461" cy="62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kumimoji="1"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倒睫</a:t>
              </a:r>
            </a:p>
          </p:txBody>
        </p:sp>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76" y="2621603"/>
            <a:ext cx="3023800" cy="2222758"/>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6714" b="16221"/>
          <a:stretch/>
        </p:blipFill>
        <p:spPr>
          <a:xfrm>
            <a:off x="6113722" y="342114"/>
            <a:ext cx="2791046" cy="2860400"/>
          </a:xfrm>
          <a:prstGeom prst="rect">
            <a:avLst/>
          </a:prstGeom>
        </p:spPr>
      </p:pic>
      <p:sp>
        <p:nvSpPr>
          <p:cNvPr id="2" name="矩形 1"/>
          <p:cNvSpPr/>
          <p:nvPr/>
        </p:nvSpPr>
        <p:spPr>
          <a:xfrm>
            <a:off x="85676" y="293075"/>
            <a:ext cx="5868557" cy="2169825"/>
          </a:xfrm>
          <a:prstGeom prst="rect">
            <a:avLst/>
          </a:prstGeom>
        </p:spPr>
        <p:txBody>
          <a:bodyPr wrap="square">
            <a:spAutoFit/>
          </a:bodyPr>
          <a:lstStyle/>
          <a:p>
            <a:pPr>
              <a:lnSpc>
                <a:spcPct val="150000"/>
              </a:lnSpc>
            </a:pPr>
            <a:r>
              <a:rPr lang="zh-CN" altLang="en-US" sz="1800" dirty="0" smtClean="0">
                <a:latin typeface="微软雅黑" panose="020B0503020204020204" pitchFamily="34" charset="-122"/>
                <a:ea typeface="微软雅黑" panose="020B0503020204020204" pitchFamily="34" charset="-122"/>
              </a:rPr>
              <a:t>睫毛腺</a:t>
            </a:r>
            <a:r>
              <a:rPr lang="en-US" altLang="zh-CN" sz="1800" dirty="0" smtClean="0">
                <a:latin typeface="微软雅黑" panose="020B0503020204020204" pitchFamily="34" charset="-122"/>
                <a:ea typeface="微软雅黑" panose="020B0503020204020204" pitchFamily="34" charset="-122"/>
              </a:rPr>
              <a:t>-</a:t>
            </a:r>
            <a:r>
              <a:rPr lang="en-US" altLang="zh-CN" sz="1600" dirty="0" smtClean="0">
                <a:latin typeface="Times New Roman" panose="02020603050405020304" pitchFamily="18" charset="0"/>
                <a:ea typeface="微软雅黑" panose="020B0503020204020204" pitchFamily="34" charset="-122"/>
                <a:cs typeface="Times New Roman" panose="02020603050405020304" pitchFamily="18" charset="0"/>
              </a:rPr>
              <a:t>Moll</a:t>
            </a:r>
            <a:r>
              <a:rPr lang="zh-CN" altLang="en-US" sz="1800" b="0" dirty="0" smtClean="0">
                <a:latin typeface="微软雅黑" panose="020B0503020204020204" pitchFamily="34" charset="-122"/>
                <a:ea typeface="微软雅黑" panose="020B0503020204020204" pitchFamily="34" charset="-122"/>
              </a:rPr>
              <a:t>腺，位于</a:t>
            </a:r>
            <a:r>
              <a:rPr lang="zh-CN" altLang="en-US" sz="1800" b="0" dirty="0">
                <a:latin typeface="微软雅黑" panose="020B0503020204020204" pitchFamily="34" charset="-122"/>
                <a:ea typeface="微软雅黑" panose="020B0503020204020204" pitchFamily="34" charset="-122"/>
              </a:rPr>
              <a:t>睫毛根部</a:t>
            </a:r>
            <a:r>
              <a:rPr lang="zh-CN" altLang="en-US" sz="1800" b="0" dirty="0" smtClean="0">
                <a:latin typeface="微软雅黑" panose="020B0503020204020204" pitchFamily="34" charset="-122"/>
                <a:ea typeface="微软雅黑" panose="020B0503020204020204" pitchFamily="34" charset="-122"/>
              </a:rPr>
              <a:t>的螺旋形</a:t>
            </a:r>
            <a:r>
              <a:rPr lang="zh-CN" altLang="en-US" sz="1800" dirty="0" smtClean="0">
                <a:latin typeface="微软雅黑" panose="020B0503020204020204" pitchFamily="34" charset="-122"/>
                <a:ea typeface="微软雅黑" panose="020B0503020204020204" pitchFamily="34" charset="-122"/>
              </a:rPr>
              <a:t>大汗腺</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r>
              <a:rPr lang="zh-CN" altLang="en-US" sz="1800" dirty="0" smtClean="0">
                <a:latin typeface="微软雅黑" panose="020B0503020204020204" pitchFamily="34" charset="-122"/>
                <a:ea typeface="微软雅黑" panose="020B0503020204020204" pitchFamily="34" charset="-122"/>
              </a:rPr>
              <a:t>睑缘腺</a:t>
            </a:r>
            <a:r>
              <a:rPr lang="en-US" altLang="zh-CN" sz="1800" dirty="0" smtClean="0">
                <a:latin typeface="微软雅黑" panose="020B0503020204020204" pitchFamily="34" charset="-122"/>
                <a:ea typeface="微软雅黑" panose="020B0503020204020204" pitchFamily="34" charset="-122"/>
              </a:rPr>
              <a:t>-</a:t>
            </a:r>
            <a:r>
              <a:rPr lang="en-US" altLang="zh-CN" sz="1600" dirty="0" err="1" smtClean="0">
                <a:latin typeface="Times New Roman" panose="02020603050405020304" pitchFamily="18" charset="0"/>
                <a:ea typeface="微软雅黑" panose="020B0503020204020204" pitchFamily="34" charset="-122"/>
                <a:cs typeface="Times New Roman" panose="02020603050405020304" pitchFamily="18" charset="0"/>
              </a:rPr>
              <a:t>Zeis</a:t>
            </a:r>
            <a:r>
              <a:rPr lang="zh-CN" altLang="en-US" sz="1800" b="0" dirty="0" smtClean="0">
                <a:latin typeface="微软雅黑" panose="020B0503020204020204" pitchFamily="34" charset="-122"/>
                <a:ea typeface="微软雅黑" panose="020B0503020204020204" pitchFamily="34" charset="-122"/>
              </a:rPr>
              <a:t>腺，位于</a:t>
            </a:r>
            <a:r>
              <a:rPr lang="zh-CN" altLang="en-US" sz="1800" b="0" dirty="0">
                <a:latin typeface="微软雅黑" panose="020B0503020204020204" pitchFamily="34" charset="-122"/>
                <a:ea typeface="微软雅黑" panose="020B0503020204020204" pitchFamily="34" charset="-122"/>
              </a:rPr>
              <a:t>睫毛</a:t>
            </a:r>
            <a:r>
              <a:rPr lang="zh-CN" altLang="en-US" sz="1800" b="0" dirty="0" smtClean="0">
                <a:latin typeface="微软雅黑" panose="020B0503020204020204" pitchFamily="34" charset="-122"/>
                <a:ea typeface="微软雅黑" panose="020B0503020204020204" pitchFamily="34" charset="-122"/>
              </a:rPr>
              <a:t>毛囊处的</a:t>
            </a:r>
            <a:r>
              <a:rPr lang="zh-CN" altLang="en-US" sz="1800" dirty="0" smtClean="0">
                <a:latin typeface="微软雅黑" panose="020B0503020204020204" pitchFamily="34" charset="-122"/>
                <a:ea typeface="微软雅黑" panose="020B0503020204020204" pitchFamily="34" charset="-122"/>
              </a:rPr>
              <a:t>皮脂腺</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r>
              <a:rPr lang="zh-CN" altLang="en-US" sz="1800" dirty="0" smtClean="0">
                <a:latin typeface="微软雅黑" panose="020B0503020204020204" pitchFamily="34" charset="-122"/>
                <a:ea typeface="微软雅黑" panose="020B0503020204020204" pitchFamily="34" charset="-122"/>
              </a:rPr>
              <a:t>睑板腺</a:t>
            </a:r>
            <a:r>
              <a:rPr lang="en-US" altLang="zh-CN" sz="1800" dirty="0" smtClean="0">
                <a:latin typeface="微软雅黑" panose="020B0503020204020204" pitchFamily="34" charset="-122"/>
                <a:ea typeface="微软雅黑" panose="020B0503020204020204" pitchFamily="34" charset="-122"/>
              </a:rPr>
              <a:t>-</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Meibom</a:t>
            </a:r>
            <a:r>
              <a:rPr lang="zh-CN" altLang="en-US" sz="1800" b="0" dirty="0" smtClean="0">
                <a:latin typeface="微软雅黑" panose="020B0503020204020204" pitchFamily="34" charset="-122"/>
                <a:ea typeface="微软雅黑" panose="020B0503020204020204" pitchFamily="34" charset="-122"/>
              </a:rPr>
              <a:t>腺，体内最大的皮脂腺，</a:t>
            </a:r>
            <a:r>
              <a:rPr lang="zh-CN" altLang="en-US" sz="1800" b="0" dirty="0">
                <a:latin typeface="微软雅黑" panose="020B0503020204020204" pitchFamily="34" charset="-122"/>
                <a:ea typeface="微软雅黑" panose="020B0503020204020204" pitchFamily="34" charset="-122"/>
              </a:rPr>
              <a:t>位于睑板内</a:t>
            </a:r>
            <a:r>
              <a:rPr lang="zh-CN" altLang="en-US" sz="1800" b="0" dirty="0" smtClean="0">
                <a:latin typeface="微软雅黑" panose="020B0503020204020204" pitchFamily="34" charset="-122"/>
                <a:ea typeface="微软雅黑" panose="020B0503020204020204" pitchFamily="34" charset="-122"/>
              </a:rPr>
              <a:t>，呈麦穗状，与睑缘垂直排列并开口于睑缘。能分泌油性液体，</a:t>
            </a:r>
            <a:r>
              <a:rPr lang="zh-CN" altLang="en-US" sz="1800" b="0" dirty="0">
                <a:latin typeface="微软雅黑" panose="020B0503020204020204" pitchFamily="34" charset="-122"/>
                <a:ea typeface="微软雅黑" panose="020B0503020204020204" pitchFamily="34" charset="-122"/>
              </a:rPr>
              <a:t>可润滑</a:t>
            </a:r>
            <a:r>
              <a:rPr lang="zh-CN" altLang="en-US" sz="1800" b="0" dirty="0" smtClean="0">
                <a:latin typeface="微软雅黑" panose="020B0503020204020204" pitchFamily="34" charset="-122"/>
                <a:ea typeface="微软雅黑" panose="020B0503020204020204" pitchFamily="34" charset="-122"/>
              </a:rPr>
              <a:t>眼睑，防止泪液外流。 </a:t>
            </a:r>
            <a:endParaRPr lang="zh-CN" altLang="en-US" sz="1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162" t="11060" r="14897" b="22580"/>
          <a:stretch/>
        </p:blipFill>
        <p:spPr>
          <a:xfrm>
            <a:off x="3163186" y="2727251"/>
            <a:ext cx="2519916" cy="2011463"/>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545" y="3358228"/>
            <a:ext cx="2390980" cy="1617810"/>
          </a:xfrm>
          <a:prstGeom prst="rect">
            <a:avLst/>
          </a:prstGeom>
        </p:spPr>
      </p:pic>
    </p:spTree>
    <p:extLst>
      <p:ext uri="{BB962C8B-B14F-4D97-AF65-F5344CB8AC3E}">
        <p14:creationId xmlns:p14="http://schemas.microsoft.com/office/powerpoint/2010/main" val="124958355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27220" t="4038" r="26782" b="6214"/>
          <a:stretch/>
        </p:blipFill>
        <p:spPr>
          <a:xfrm>
            <a:off x="3968245" y="2411375"/>
            <a:ext cx="2073349" cy="2280400"/>
          </a:xfrm>
          <a:prstGeom prst="rect">
            <a:avLst/>
          </a:prstGeom>
        </p:spPr>
      </p:pic>
      <p:sp>
        <p:nvSpPr>
          <p:cNvPr id="8" name="矩形 7"/>
          <p:cNvSpPr/>
          <p:nvPr/>
        </p:nvSpPr>
        <p:spPr>
          <a:xfrm>
            <a:off x="138222" y="258944"/>
            <a:ext cx="8899451" cy="1772793"/>
          </a:xfrm>
          <a:prstGeom prst="rect">
            <a:avLst/>
          </a:prstGeom>
        </p:spPr>
        <p:txBody>
          <a:bodyPr wrap="square">
            <a:spAutoFit/>
          </a:bodyPr>
          <a:lstStyle/>
          <a:p>
            <a:pPr>
              <a:lnSpc>
                <a:spcPct val="130000"/>
              </a:lnSpc>
            </a:pPr>
            <a:r>
              <a:rPr lang="zh-CN" altLang="en-US" dirty="0" smtClean="0">
                <a:latin typeface="微软雅黑" panose="020B0503020204020204" pitchFamily="34" charset="-122"/>
                <a:ea typeface="微软雅黑" panose="020B0503020204020204" pitchFamily="34" charset="-122"/>
              </a:rPr>
              <a:t>麦粒肿</a:t>
            </a:r>
            <a:r>
              <a:rPr lang="en-US" altLang="zh-CN" dirty="0" smtClean="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也称</a:t>
            </a:r>
            <a:r>
              <a:rPr lang="zh-CN" altLang="en-US" sz="1800" dirty="0" smtClean="0">
                <a:latin typeface="微软雅黑" panose="020B0503020204020204" pitchFamily="34" charset="-122"/>
                <a:ea typeface="微软雅黑" panose="020B0503020204020204" pitchFamily="34" charset="-122"/>
              </a:rPr>
              <a:t>睑腺炎</a:t>
            </a:r>
            <a:r>
              <a:rPr lang="zh-CN" altLang="en-US" sz="1800" dirty="0" smtClean="0">
                <a:latin typeface="幼圆" panose="02010509060101010101" pitchFamily="49" charset="-122"/>
                <a:ea typeface="幼圆" panose="02010509060101010101" pitchFamily="49" charset="-122"/>
              </a:rPr>
              <a:t>。分为两种：</a:t>
            </a:r>
            <a:endParaRPr lang="en-US" altLang="zh-CN" sz="1800" dirty="0" smtClean="0">
              <a:latin typeface="幼圆" panose="02010509060101010101" pitchFamily="49" charset="-122"/>
              <a:ea typeface="幼圆" panose="02010509060101010101" pitchFamily="49" charset="-122"/>
            </a:endParaRPr>
          </a:p>
          <a:p>
            <a:pPr lvl="1">
              <a:lnSpc>
                <a:spcPct val="130000"/>
              </a:lnSpc>
            </a:pPr>
            <a:r>
              <a:rPr lang="zh-CN" altLang="en-US" sz="1800" dirty="0">
                <a:latin typeface="微软雅黑" panose="020B0503020204020204" pitchFamily="34" charset="-122"/>
                <a:ea typeface="微软雅黑" panose="020B0503020204020204" pitchFamily="34" charset="-122"/>
              </a:rPr>
              <a:t>外睑腺炎</a:t>
            </a:r>
            <a:r>
              <a:rPr lang="en-US" altLang="zh-CN" sz="1800" dirty="0" smtClean="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睑缘腺和睫毛腺感染；</a:t>
            </a:r>
            <a:r>
              <a:rPr lang="zh-CN" altLang="en-US" sz="1800" dirty="0" smtClean="0">
                <a:latin typeface="微软雅黑" panose="020B0503020204020204" pitchFamily="34" charset="-122"/>
                <a:ea typeface="微软雅黑" panose="020B0503020204020204" pitchFamily="34" charset="-122"/>
              </a:rPr>
              <a:t>内睑腺炎</a:t>
            </a:r>
            <a:r>
              <a:rPr lang="en-US" altLang="zh-CN" sz="1800" dirty="0" smtClean="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睑板腺阻塞并感染</a:t>
            </a:r>
            <a:endParaRPr lang="en-US" altLang="zh-CN" sz="1800" dirty="0" smtClean="0">
              <a:latin typeface="幼圆" panose="02010509060101010101" pitchFamily="49" charset="-122"/>
              <a:ea typeface="幼圆" panose="02010509060101010101" pitchFamily="49" charset="-122"/>
            </a:endParaRPr>
          </a:p>
          <a:p>
            <a:pPr>
              <a:lnSpc>
                <a:spcPct val="130000"/>
              </a:lnSpc>
            </a:pPr>
            <a:r>
              <a:rPr lang="zh-CN" altLang="en-US" dirty="0">
                <a:latin typeface="微软雅黑" panose="020B0503020204020204" pitchFamily="34" charset="-122"/>
                <a:ea typeface="微软雅黑" panose="020B0503020204020204" pitchFamily="34" charset="-122"/>
              </a:rPr>
              <a:t>霰粒肿</a:t>
            </a:r>
            <a:r>
              <a:rPr lang="en-US" altLang="zh-CN" dirty="0">
                <a:latin typeface="微软雅黑" panose="020B0503020204020204" pitchFamily="34" charset="-122"/>
                <a:ea typeface="微软雅黑" panose="020B0503020204020204" pitchFamily="34" charset="-122"/>
              </a:rPr>
              <a:t>-</a:t>
            </a:r>
            <a:r>
              <a:rPr lang="zh-CN" altLang="en-US" sz="1800" dirty="0" smtClean="0">
                <a:latin typeface="幼圆" panose="02010509060101010101" pitchFamily="49" charset="-122"/>
                <a:ea typeface="幼圆" panose="02010509060101010101" pitchFamily="49" charset="-122"/>
              </a:rPr>
              <a:t>睑板腺导管阻塞形成的慢性炎</a:t>
            </a:r>
            <a:r>
              <a:rPr lang="zh-CN" altLang="en-US" sz="1800" dirty="0">
                <a:latin typeface="幼圆" panose="02010509060101010101" pitchFamily="49" charset="-122"/>
                <a:ea typeface="幼圆" panose="02010509060101010101" pitchFamily="49" charset="-122"/>
              </a:rPr>
              <a:t>性</a:t>
            </a:r>
            <a:r>
              <a:rPr lang="zh-CN" altLang="en-US" sz="1800" dirty="0" smtClean="0">
                <a:latin typeface="幼圆" panose="02010509060101010101" pitchFamily="49" charset="-122"/>
                <a:ea typeface="幼圆" panose="02010509060101010101" pitchFamily="49" charset="-122"/>
              </a:rPr>
              <a:t>肉芽肿，又</a:t>
            </a:r>
            <a:r>
              <a:rPr lang="zh-CN" altLang="en-US" sz="1800" dirty="0">
                <a:latin typeface="幼圆" panose="02010509060101010101" pitchFamily="49" charset="-122"/>
                <a:ea typeface="幼圆" panose="02010509060101010101" pitchFamily="49" charset="-122"/>
              </a:rPr>
              <a:t>称</a:t>
            </a:r>
            <a:r>
              <a:rPr lang="zh-CN" altLang="en-US" sz="1800" dirty="0">
                <a:latin typeface="微软雅黑" panose="020B0503020204020204" pitchFamily="34" charset="-122"/>
                <a:ea typeface="微软雅黑" panose="020B0503020204020204" pitchFamily="34" charset="-122"/>
              </a:rPr>
              <a:t>睑板腺囊肿</a:t>
            </a:r>
            <a:r>
              <a:rPr lang="zh-CN" altLang="en-US" sz="1800" dirty="0" smtClean="0">
                <a:latin typeface="幼圆" panose="02010509060101010101" pitchFamily="49" charset="-122"/>
                <a:ea typeface="幼圆" panose="02010509060101010101" pitchFamily="49" charset="-122"/>
              </a:rPr>
              <a:t>。可在</a:t>
            </a:r>
            <a:r>
              <a:rPr lang="zh-CN" altLang="en-US" sz="1800" dirty="0">
                <a:latin typeface="幼圆" panose="02010509060101010101" pitchFamily="49" charset="-122"/>
                <a:ea typeface="幼圆" panose="02010509060101010101" pitchFamily="49" charset="-122"/>
              </a:rPr>
              <a:t>眼睑上触及坚硬肿块</a:t>
            </a:r>
            <a:r>
              <a:rPr lang="zh-CN" altLang="en-US" sz="1800" dirty="0" smtClean="0">
                <a:latin typeface="幼圆" panose="02010509060101010101" pitchFamily="49" charset="-122"/>
                <a:ea typeface="幼圆" panose="02010509060101010101" pitchFamily="49" charset="-122"/>
              </a:rPr>
              <a:t>，不红，不痛，</a:t>
            </a:r>
            <a:r>
              <a:rPr lang="zh-CN" altLang="en-US" sz="1800" dirty="0">
                <a:latin typeface="幼圆" panose="02010509060101010101" pitchFamily="49" charset="-122"/>
                <a:ea typeface="幼圆" panose="02010509060101010101" pitchFamily="49" charset="-122"/>
              </a:rPr>
              <a:t>进展缓慢</a:t>
            </a:r>
            <a:r>
              <a:rPr lang="zh-CN" altLang="en-US" sz="1800" dirty="0" smtClean="0">
                <a:latin typeface="幼圆" panose="02010509060101010101" pitchFamily="49" charset="-122"/>
                <a:ea typeface="幼圆" panose="02010509060101010101" pitchFamily="49" charset="-122"/>
              </a:rPr>
              <a:t>，一般无自觉症状。</a:t>
            </a:r>
            <a:endParaRPr lang="en-US" altLang="zh-CN" sz="1600" dirty="0" smtClean="0">
              <a:latin typeface="幼圆" panose="02010509060101010101" pitchFamily="49" charset="-122"/>
              <a:ea typeface="幼圆" panose="02010509060101010101" pitchFamily="49" charset="-122"/>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7662"/>
          <a:stretch/>
        </p:blipFill>
        <p:spPr>
          <a:xfrm>
            <a:off x="64791" y="2411375"/>
            <a:ext cx="3752297" cy="2157731"/>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r="10838"/>
          <a:stretch/>
        </p:blipFill>
        <p:spPr>
          <a:xfrm>
            <a:off x="6192751" y="2539981"/>
            <a:ext cx="2791757" cy="190696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02" y="808668"/>
            <a:ext cx="3324949" cy="1359667"/>
          </a:xfrm>
          <a:prstGeom prst="rect">
            <a:avLst/>
          </a:prstGeom>
        </p:spPr>
      </p:pic>
      <p:pic>
        <p:nvPicPr>
          <p:cNvPr id="7" name="图片 6"/>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737344" y="283945"/>
            <a:ext cx="2730221" cy="2499013"/>
          </a:xfrm>
          <a:prstGeom prst="rect">
            <a:avLst/>
          </a:prstGeom>
        </p:spPr>
      </p:pic>
      <p:pic>
        <p:nvPicPr>
          <p:cNvPr id="2" name="图片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208" r="8514" b="3193"/>
          <a:stretch/>
        </p:blipFill>
        <p:spPr>
          <a:xfrm>
            <a:off x="6143272" y="344763"/>
            <a:ext cx="2835924" cy="4742915"/>
          </a:xfrm>
          <a:prstGeom prst="rect">
            <a:avLst/>
          </a:prstGeom>
        </p:spPr>
      </p:pic>
      <p:sp>
        <p:nvSpPr>
          <p:cNvPr id="8" name="矩形 7"/>
          <p:cNvSpPr/>
          <p:nvPr/>
        </p:nvSpPr>
        <p:spPr>
          <a:xfrm>
            <a:off x="136302" y="408558"/>
            <a:ext cx="3130924" cy="400110"/>
          </a:xfrm>
          <a:prstGeom prst="rect">
            <a:avLst/>
          </a:prstGeom>
        </p:spPr>
        <p:txBody>
          <a:bodyPr wrap="square">
            <a:spAutoFit/>
          </a:bodyPr>
          <a:lstStyle/>
          <a:p>
            <a:pPr eaLnBrk="1" hangingPunct="1"/>
            <a:r>
              <a:rPr lang="zh-CN" altLang="en-US" sz="2000" b="0" dirty="0">
                <a:latin typeface="微软雅黑" panose="020B0503020204020204" pitchFamily="34" charset="-122"/>
                <a:ea typeface="微软雅黑" panose="020B0503020204020204" pitchFamily="34" charset="-122"/>
              </a:rPr>
              <a:t>眼睑由浅至深分五层：</a:t>
            </a:r>
            <a:endParaRPr lang="en-US" altLang="zh-CN" sz="2000" b="0"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72813" y="2440207"/>
            <a:ext cx="4506797" cy="2591501"/>
            <a:chOff x="122948" y="2413626"/>
            <a:chExt cx="4506797" cy="2591501"/>
          </a:xfrm>
        </p:grpSpPr>
        <p:pic>
          <p:nvPicPr>
            <p:cNvPr id="10" name="Picture 5" descr="008"/>
            <p:cNvPicPr>
              <a:picLocks noChangeAspect="1" noChangeArrowheads="1"/>
            </p:cNvPicPr>
            <p:nvPr/>
          </p:nvPicPr>
          <p:blipFill>
            <a:blip r:embed="rId5">
              <a:extLst>
                <a:ext uri="{28A0092B-C50C-407E-A947-70E740481C1C}">
                  <a14:useLocalDpi xmlns:a14="http://schemas.microsoft.com/office/drawing/2010/main" val="0"/>
                </a:ext>
              </a:extLst>
            </a:blip>
            <a:srcRect l="10086" t="9238" r="11852" b="24780"/>
            <a:stretch>
              <a:fillRect/>
            </a:stretch>
          </p:blipFill>
          <p:spPr bwMode="auto">
            <a:xfrm>
              <a:off x="715292" y="2736453"/>
              <a:ext cx="2498838" cy="18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1530203" y="2415490"/>
              <a:ext cx="1081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pitchFamily="34" charset="-122"/>
                  <a:ea typeface="微软雅黑" panose="020B0503020204020204" pitchFamily="34" charset="-122"/>
                </a:rPr>
                <a:t>上</a:t>
              </a:r>
              <a:r>
                <a:rPr lang="zh-CN" altLang="en-US" sz="1800" b="0" dirty="0" smtClean="0">
                  <a:latin typeface="微软雅黑" panose="020B0503020204020204" pitchFamily="34" charset="-122"/>
                  <a:ea typeface="微软雅黑" panose="020B0503020204020204" pitchFamily="34" charset="-122"/>
                </a:rPr>
                <a:t>睑板</a:t>
              </a:r>
              <a:endParaRPr lang="zh-CN" altLang="en-US" sz="1800" b="0" dirty="0">
                <a:latin typeface="微软雅黑" panose="020B0503020204020204" pitchFamily="34" charset="-122"/>
                <a:ea typeface="微软雅黑" panose="020B0503020204020204" pitchFamily="34" charset="-122"/>
              </a:endParaRPr>
            </a:p>
          </p:txBody>
        </p:sp>
        <p:sp>
          <p:nvSpPr>
            <p:cNvPr id="12" name="Text Box 13"/>
            <p:cNvSpPr txBox="1">
              <a:spLocks noChangeArrowheads="1"/>
            </p:cNvSpPr>
            <p:nvPr/>
          </p:nvSpPr>
          <p:spPr bwMode="auto">
            <a:xfrm>
              <a:off x="122948" y="2413626"/>
              <a:ext cx="1610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pitchFamily="34" charset="-122"/>
                  <a:ea typeface="微软雅黑" panose="020B0503020204020204" pitchFamily="34" charset="-122"/>
                </a:rPr>
                <a:t>睑外侧韧带</a:t>
              </a:r>
            </a:p>
          </p:txBody>
        </p:sp>
        <p:sp>
          <p:nvSpPr>
            <p:cNvPr id="13" name="Text Box 14"/>
            <p:cNvSpPr txBox="1">
              <a:spLocks noChangeArrowheads="1"/>
            </p:cNvSpPr>
            <p:nvPr/>
          </p:nvSpPr>
          <p:spPr bwMode="auto">
            <a:xfrm>
              <a:off x="3217037" y="3559174"/>
              <a:ext cx="1412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pitchFamily="34" charset="-122"/>
                  <a:ea typeface="微软雅黑" panose="020B0503020204020204" pitchFamily="34" charset="-122"/>
                </a:rPr>
                <a:t>睑内侧韧带</a:t>
              </a:r>
            </a:p>
          </p:txBody>
        </p:sp>
        <p:sp>
          <p:nvSpPr>
            <p:cNvPr id="14" name="Line 7"/>
            <p:cNvSpPr>
              <a:spLocks noChangeShapeType="1"/>
            </p:cNvSpPr>
            <p:nvPr/>
          </p:nvSpPr>
          <p:spPr bwMode="auto">
            <a:xfrm flipV="1">
              <a:off x="1903228" y="3955342"/>
              <a:ext cx="23874" cy="744249"/>
            </a:xfrm>
            <a:prstGeom prst="line">
              <a:avLst/>
            </a:prstGeom>
            <a:ln w="19050">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dirty="0">
                <a:ea typeface="幼圆" panose="02010509060101010101" pitchFamily="49" charset="-122"/>
              </a:endParaRPr>
            </a:p>
          </p:txBody>
        </p:sp>
        <p:sp>
          <p:nvSpPr>
            <p:cNvPr id="15" name="Line 9"/>
            <p:cNvSpPr>
              <a:spLocks noChangeShapeType="1"/>
            </p:cNvSpPr>
            <p:nvPr/>
          </p:nvSpPr>
          <p:spPr bwMode="auto">
            <a:xfrm flipH="1">
              <a:off x="1964711" y="2716219"/>
              <a:ext cx="0" cy="842955"/>
            </a:xfrm>
            <a:prstGeom prst="line">
              <a:avLst/>
            </a:prstGeom>
            <a:ln w="19050">
              <a:tailEnd type="stealth" w="lg" len="lg"/>
            </a:ln>
            <a:extLst/>
          </p:spPr>
          <p:style>
            <a:lnRef idx="1">
              <a:schemeClr val="dk1"/>
            </a:lnRef>
            <a:fillRef idx="0">
              <a:schemeClr val="dk1"/>
            </a:fillRef>
            <a:effectRef idx="0">
              <a:schemeClr val="dk1"/>
            </a:effectRef>
            <a:fontRef idx="minor">
              <a:schemeClr val="tx1"/>
            </a:fontRef>
          </p:style>
          <p:txBody>
            <a:bodyPr/>
            <a:lstStyle/>
            <a:p>
              <a:endParaRPr lang="zh-CN" altLang="en-US" dirty="0">
                <a:ea typeface="幼圆" panose="02010509060101010101" pitchFamily="49" charset="-122"/>
              </a:endParaRPr>
            </a:p>
          </p:txBody>
        </p:sp>
        <p:sp>
          <p:nvSpPr>
            <p:cNvPr id="16" name="Line 10"/>
            <p:cNvSpPr>
              <a:spLocks noChangeShapeType="1"/>
            </p:cNvSpPr>
            <p:nvPr/>
          </p:nvSpPr>
          <p:spPr bwMode="auto">
            <a:xfrm>
              <a:off x="808075" y="2716220"/>
              <a:ext cx="212652" cy="946698"/>
            </a:xfrm>
            <a:prstGeom prst="line">
              <a:avLst/>
            </a:prstGeom>
            <a:ln w="19050">
              <a:solidFill>
                <a:srgbClr val="FF0000"/>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dirty="0">
                <a:ea typeface="幼圆" panose="02010509060101010101" pitchFamily="49" charset="-122"/>
              </a:endParaRPr>
            </a:p>
          </p:txBody>
        </p:sp>
        <p:sp>
          <p:nvSpPr>
            <p:cNvPr id="17" name="Line 12"/>
            <p:cNvSpPr>
              <a:spLocks noChangeShapeType="1"/>
            </p:cNvSpPr>
            <p:nvPr/>
          </p:nvSpPr>
          <p:spPr bwMode="auto">
            <a:xfrm flipH="1">
              <a:off x="3085054" y="3726712"/>
              <a:ext cx="226987" cy="1942"/>
            </a:xfrm>
            <a:prstGeom prst="line">
              <a:avLst/>
            </a:prstGeom>
            <a:ln w="19050">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dirty="0">
                <a:ea typeface="幼圆" panose="02010509060101010101" pitchFamily="49" charset="-122"/>
              </a:endParaRPr>
            </a:p>
          </p:txBody>
        </p:sp>
        <p:sp>
          <p:nvSpPr>
            <p:cNvPr id="18" name="Text Box 6"/>
            <p:cNvSpPr txBox="1">
              <a:spLocks noChangeArrowheads="1"/>
            </p:cNvSpPr>
            <p:nvPr/>
          </p:nvSpPr>
          <p:spPr bwMode="auto">
            <a:xfrm>
              <a:off x="1512442" y="4635795"/>
              <a:ext cx="1084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pitchFamily="34" charset="-122"/>
                  <a:ea typeface="微软雅黑" panose="020B0503020204020204" pitchFamily="34" charset="-122"/>
                </a:rPr>
                <a:t>下睑板</a:t>
              </a:r>
              <a:endParaRPr lang="zh-CN" altLang="en-US" sz="1800" b="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6241929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3714422" y="364916"/>
            <a:ext cx="169095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tabLst>
                <a:tab pos="717550" algn="l"/>
              </a:tabLst>
            </a:pPr>
            <a:r>
              <a:rPr lang="zh-CN" altLang="en-US" sz="3600" dirty="0" smtClean="0">
                <a:latin typeface="微软雅黑" panose="020B0503020204020204" pitchFamily="34" charset="-122"/>
                <a:ea typeface="微软雅黑" panose="020B0503020204020204" pitchFamily="34" charset="-122"/>
              </a:rPr>
              <a:t>结 膜</a:t>
            </a:r>
            <a:endParaRPr lang="zh-CN" altLang="en-US" sz="3600" dirty="0">
              <a:latin typeface="微软雅黑" panose="020B0503020204020204" pitchFamily="34" charset="-122"/>
              <a:ea typeface="微软雅黑" panose="020B0503020204020204" pitchFamily="34" charset="-122"/>
            </a:endParaRPr>
          </a:p>
        </p:txBody>
      </p:sp>
      <p:sp>
        <p:nvSpPr>
          <p:cNvPr id="26" name="矩形 25"/>
          <p:cNvSpPr/>
          <p:nvPr/>
        </p:nvSpPr>
        <p:spPr>
          <a:xfrm>
            <a:off x="3714422" y="1126630"/>
            <a:ext cx="5335314" cy="1015663"/>
          </a:xfrm>
          <a:prstGeom prst="rect">
            <a:avLst/>
          </a:prstGeom>
        </p:spPr>
        <p:txBody>
          <a:bodyPr wrap="square">
            <a:spAutoFit/>
          </a:bodyPr>
          <a:lstStyle/>
          <a:p>
            <a:pPr>
              <a:lnSpc>
                <a:spcPct val="150000"/>
              </a:lnSpc>
            </a:pPr>
            <a:r>
              <a:rPr kumimoji="1" lang="zh-CN" altLang="en-US" sz="2000" b="0" dirty="0" smtClean="0">
                <a:latin typeface="微软雅黑" panose="020B0503020204020204" pitchFamily="34" charset="-122"/>
                <a:ea typeface="微软雅黑" panose="020B0503020204020204" pitchFamily="34" charset="-122"/>
              </a:rPr>
              <a:t>结膜分三部分</a:t>
            </a:r>
            <a:r>
              <a:rPr kumimoji="1" lang="en-US" altLang="zh-CN" sz="2000" b="0" dirty="0" smtClean="0">
                <a:latin typeface="微软雅黑" panose="020B0503020204020204" pitchFamily="34" charset="-122"/>
                <a:ea typeface="微软雅黑" panose="020B0503020204020204" pitchFamily="34" charset="-122"/>
              </a:rPr>
              <a:t>-</a:t>
            </a:r>
            <a:r>
              <a:rPr kumimoji="1" lang="zh-CN" altLang="en-US" sz="2000" dirty="0">
                <a:latin typeface="微软雅黑" panose="020B0503020204020204" pitchFamily="34" charset="-122"/>
                <a:ea typeface="微软雅黑" panose="020B0503020204020204" pitchFamily="34" charset="-122"/>
              </a:rPr>
              <a:t>睑结膜</a:t>
            </a:r>
            <a:r>
              <a:rPr kumimoji="1" lang="zh-CN" altLang="en-US" sz="2000" b="0" dirty="0">
                <a:latin typeface="微软雅黑" panose="020B0503020204020204" pitchFamily="34" charset="-122"/>
                <a:ea typeface="微软雅黑" panose="020B0503020204020204" pitchFamily="34" charset="-122"/>
              </a:rPr>
              <a:t>、</a:t>
            </a:r>
            <a:r>
              <a:rPr kumimoji="1" lang="zh-CN" altLang="en-US" sz="2000" dirty="0" smtClean="0">
                <a:latin typeface="微软雅黑" panose="020B0503020204020204" pitchFamily="34" charset="-122"/>
                <a:ea typeface="微软雅黑" panose="020B0503020204020204" pitchFamily="34" charset="-122"/>
              </a:rPr>
              <a:t>球结膜</a:t>
            </a:r>
            <a:r>
              <a:rPr kumimoji="1" lang="zh-CN" altLang="en-US" sz="2000" b="0" dirty="0" smtClean="0">
                <a:latin typeface="微软雅黑" panose="020B0503020204020204" pitchFamily="34" charset="-122"/>
                <a:ea typeface="微软雅黑" panose="020B0503020204020204" pitchFamily="34" charset="-122"/>
              </a:rPr>
              <a:t>、</a:t>
            </a:r>
            <a:r>
              <a:rPr kumimoji="1" lang="zh-CN" altLang="en-US" sz="2000" dirty="0">
                <a:latin typeface="微软雅黑" panose="020B0503020204020204" pitchFamily="34" charset="-122"/>
                <a:ea typeface="微软雅黑" panose="020B0503020204020204" pitchFamily="34" charset="-122"/>
              </a:rPr>
              <a:t>结膜</a:t>
            </a:r>
            <a:r>
              <a:rPr kumimoji="1" lang="zh-CN" altLang="en-US" sz="2000" dirty="0" smtClean="0">
                <a:latin typeface="微软雅黑" panose="020B0503020204020204" pitchFamily="34" charset="-122"/>
                <a:ea typeface="微软雅黑" panose="020B0503020204020204" pitchFamily="34" charset="-122"/>
              </a:rPr>
              <a:t>穹隆</a:t>
            </a:r>
            <a:endParaRPr kumimoji="1" lang="en-US" altLang="zh-CN" sz="2000" dirty="0">
              <a:latin typeface="微软雅黑" panose="020B0503020204020204" pitchFamily="34" charset="-122"/>
              <a:ea typeface="微软雅黑" panose="020B0503020204020204" pitchFamily="34" charset="-122"/>
            </a:endParaRPr>
          </a:p>
          <a:p>
            <a:pPr>
              <a:lnSpc>
                <a:spcPct val="150000"/>
              </a:lnSpc>
            </a:pPr>
            <a:r>
              <a:rPr kumimoji="1" lang="zh-CN" altLang="en-US" sz="2000" dirty="0" smtClean="0">
                <a:latin typeface="微软雅黑" panose="020B0503020204020204" pitchFamily="34" charset="-122"/>
                <a:ea typeface="微软雅黑" panose="020B0503020204020204" pitchFamily="34" charset="-122"/>
              </a:rPr>
              <a:t>结膜囊</a:t>
            </a:r>
            <a:r>
              <a:rPr kumimoji="1" lang="en-US" altLang="zh-CN" sz="2000" dirty="0" smtClean="0">
                <a:latin typeface="微软雅黑" panose="020B0503020204020204" pitchFamily="34" charset="-122"/>
                <a:ea typeface="微软雅黑" panose="020B0503020204020204" pitchFamily="34" charset="-122"/>
              </a:rPr>
              <a:t>-</a:t>
            </a:r>
            <a:r>
              <a:rPr kumimoji="1" lang="zh-CN" altLang="en-US" sz="1800" b="0" dirty="0" smtClean="0">
                <a:latin typeface="微软雅黑" panose="020B0503020204020204" pitchFamily="34" charset="-122"/>
                <a:ea typeface="微软雅黑" panose="020B0503020204020204" pitchFamily="34" charset="-122"/>
              </a:rPr>
              <a:t>上下睑闭合时，整个结膜形成的囊状腔隙</a:t>
            </a:r>
            <a:endParaRPr lang="zh-CN" altLang="en-US" sz="2000" dirty="0">
              <a:latin typeface="微软雅黑" panose="020B0503020204020204" pitchFamily="34" charset="-122"/>
              <a:ea typeface="微软雅黑" panose="020B0503020204020204" pitchFamily="34" charset="-122"/>
            </a:endParaRPr>
          </a:p>
        </p:txBody>
      </p:sp>
      <p:grpSp>
        <p:nvGrpSpPr>
          <p:cNvPr id="23" name="组合 22"/>
          <p:cNvGrpSpPr/>
          <p:nvPr/>
        </p:nvGrpSpPr>
        <p:grpSpPr>
          <a:xfrm>
            <a:off x="87077" y="1326726"/>
            <a:ext cx="3703960" cy="3695809"/>
            <a:chOff x="87077" y="1326726"/>
            <a:chExt cx="3703960" cy="3695809"/>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77" y="1326726"/>
              <a:ext cx="2763607" cy="3695809"/>
            </a:xfrm>
            <a:prstGeom prst="rect">
              <a:avLst/>
            </a:prstGeom>
          </p:spPr>
        </p:pic>
        <p:sp>
          <p:nvSpPr>
            <p:cNvPr id="14" name="Rectangle 24"/>
            <p:cNvSpPr>
              <a:spLocks noChangeArrowheads="1"/>
            </p:cNvSpPr>
            <p:nvPr/>
          </p:nvSpPr>
          <p:spPr bwMode="auto">
            <a:xfrm>
              <a:off x="2396882" y="4458814"/>
              <a:ext cx="1153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1600" b="0" dirty="0">
                  <a:latin typeface="微软雅黑" panose="020B0503020204020204" pitchFamily="34" charset="-122"/>
                  <a:ea typeface="微软雅黑" panose="020B0503020204020204" pitchFamily="34" charset="-122"/>
                </a:rPr>
                <a:t>结膜下穹</a:t>
              </a:r>
            </a:p>
          </p:txBody>
        </p:sp>
        <p:sp>
          <p:nvSpPr>
            <p:cNvPr id="15" name="Text Box 25"/>
            <p:cNvSpPr txBox="1">
              <a:spLocks noChangeArrowheads="1"/>
            </p:cNvSpPr>
            <p:nvPr/>
          </p:nvSpPr>
          <p:spPr bwMode="auto">
            <a:xfrm>
              <a:off x="2657010" y="2142293"/>
              <a:ext cx="11340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600" b="0" dirty="0">
                  <a:latin typeface="微软雅黑" panose="020B0503020204020204" pitchFamily="34" charset="-122"/>
                  <a:ea typeface="微软雅黑" panose="020B0503020204020204" pitchFamily="34" charset="-122"/>
                </a:rPr>
                <a:t>结膜上穹</a:t>
              </a:r>
            </a:p>
          </p:txBody>
        </p:sp>
        <p:sp>
          <p:nvSpPr>
            <p:cNvPr id="16" name="矩形 15"/>
            <p:cNvSpPr/>
            <p:nvPr/>
          </p:nvSpPr>
          <p:spPr>
            <a:xfrm>
              <a:off x="2470279" y="2839243"/>
              <a:ext cx="1244143" cy="338554"/>
            </a:xfrm>
            <a:prstGeom prst="rect">
              <a:avLst/>
            </a:prstGeom>
          </p:spPr>
          <p:txBody>
            <a:bodyPr wrap="square">
              <a:spAutoFit/>
            </a:bodyPr>
            <a:lstStyle/>
            <a:p>
              <a:r>
                <a:rPr kumimoji="1" lang="zh-CN" altLang="en-US" sz="1600" b="0" dirty="0" smtClean="0">
                  <a:latin typeface="微软雅黑" panose="020B0503020204020204" pitchFamily="34" charset="-122"/>
                  <a:ea typeface="微软雅黑" panose="020B0503020204020204" pitchFamily="34" charset="-122"/>
                </a:rPr>
                <a:t>上睑结膜 </a:t>
              </a:r>
              <a:endParaRPr lang="zh-CN" altLang="en-US" sz="1600" b="0" dirty="0">
                <a:latin typeface="微软雅黑" panose="020B0503020204020204" pitchFamily="34" charset="-122"/>
                <a:ea typeface="微软雅黑" panose="020B0503020204020204" pitchFamily="34" charset="-122"/>
              </a:endParaRPr>
            </a:p>
          </p:txBody>
        </p:sp>
        <p:sp>
          <p:nvSpPr>
            <p:cNvPr id="17" name="矩形 16"/>
            <p:cNvSpPr/>
            <p:nvPr/>
          </p:nvSpPr>
          <p:spPr>
            <a:xfrm>
              <a:off x="115293" y="2962056"/>
              <a:ext cx="430887" cy="1021208"/>
            </a:xfrm>
            <a:prstGeom prst="rect">
              <a:avLst/>
            </a:prstGeom>
          </p:spPr>
          <p:txBody>
            <a:bodyPr vert="eaVert" wrap="square">
              <a:spAutoFit/>
            </a:bodyPr>
            <a:lstStyle/>
            <a:p>
              <a:r>
                <a:rPr kumimoji="1" lang="zh-CN" altLang="en-US" sz="1600" b="0" dirty="0">
                  <a:latin typeface="微软雅黑" panose="020B0503020204020204" pitchFamily="34" charset="-122"/>
                  <a:ea typeface="微软雅黑" panose="020B0503020204020204" pitchFamily="34" charset="-122"/>
                </a:rPr>
                <a:t>球结膜</a:t>
              </a:r>
              <a:endParaRPr lang="zh-CN" altLang="en-US" sz="1600" b="0" dirty="0">
                <a:latin typeface="微软雅黑" panose="020B0503020204020204" pitchFamily="34" charset="-122"/>
                <a:ea typeface="微软雅黑" panose="020B0503020204020204" pitchFamily="34" charset="-122"/>
              </a:endParaRPr>
            </a:p>
          </p:txBody>
        </p:sp>
        <p:sp>
          <p:nvSpPr>
            <p:cNvPr id="29" name="Line 12"/>
            <p:cNvSpPr>
              <a:spLocks noChangeShapeType="1"/>
            </p:cNvSpPr>
            <p:nvPr/>
          </p:nvSpPr>
          <p:spPr bwMode="auto">
            <a:xfrm flipH="1">
              <a:off x="1695868" y="3032489"/>
              <a:ext cx="882526" cy="235824"/>
            </a:xfrm>
            <a:prstGeom prst="line">
              <a:avLst/>
            </a:prstGeom>
            <a:ln w="19050">
              <a:solidFill>
                <a:srgbClr val="FF3300"/>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sz="1600" dirty="0">
                <a:ea typeface="幼圆" panose="02010509060101010101" pitchFamily="49" charset="-122"/>
              </a:endParaRPr>
            </a:p>
          </p:txBody>
        </p:sp>
        <p:sp>
          <p:nvSpPr>
            <p:cNvPr id="30" name="Line 12"/>
            <p:cNvSpPr>
              <a:spLocks noChangeShapeType="1"/>
            </p:cNvSpPr>
            <p:nvPr/>
          </p:nvSpPr>
          <p:spPr bwMode="auto">
            <a:xfrm flipH="1" flipV="1">
              <a:off x="1182856" y="4178765"/>
              <a:ext cx="1292017" cy="5147"/>
            </a:xfrm>
            <a:prstGeom prst="line">
              <a:avLst/>
            </a:prstGeom>
            <a:ln w="19050">
              <a:solidFill>
                <a:srgbClr val="FF3300"/>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sz="1600" dirty="0">
                <a:ea typeface="幼圆" panose="02010509060101010101" pitchFamily="49" charset="-122"/>
              </a:endParaRPr>
            </a:p>
          </p:txBody>
        </p:sp>
        <p:sp>
          <p:nvSpPr>
            <p:cNvPr id="31" name="Line 12"/>
            <p:cNvSpPr>
              <a:spLocks noChangeShapeType="1"/>
            </p:cNvSpPr>
            <p:nvPr/>
          </p:nvSpPr>
          <p:spPr bwMode="auto">
            <a:xfrm flipH="1" flipV="1">
              <a:off x="1468881" y="2326959"/>
              <a:ext cx="1253053" cy="13565"/>
            </a:xfrm>
            <a:prstGeom prst="line">
              <a:avLst/>
            </a:prstGeom>
            <a:ln w="19050">
              <a:solidFill>
                <a:srgbClr val="FF3300"/>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sz="1600" dirty="0">
                <a:ea typeface="幼圆" panose="02010509060101010101" pitchFamily="49" charset="-122"/>
              </a:endParaRPr>
            </a:p>
          </p:txBody>
        </p:sp>
        <p:sp>
          <p:nvSpPr>
            <p:cNvPr id="32" name="Line 12"/>
            <p:cNvSpPr>
              <a:spLocks noChangeShapeType="1"/>
            </p:cNvSpPr>
            <p:nvPr/>
          </p:nvSpPr>
          <p:spPr bwMode="auto">
            <a:xfrm flipH="1" flipV="1">
              <a:off x="839972" y="4548096"/>
              <a:ext cx="1634900" cy="79993"/>
            </a:xfrm>
            <a:prstGeom prst="line">
              <a:avLst/>
            </a:prstGeom>
            <a:ln w="19050">
              <a:solidFill>
                <a:srgbClr val="FF3300"/>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sz="1600" dirty="0">
                <a:ea typeface="幼圆" panose="02010509060101010101" pitchFamily="49" charset="-122"/>
              </a:endParaRPr>
            </a:p>
          </p:txBody>
        </p:sp>
        <p:sp>
          <p:nvSpPr>
            <p:cNvPr id="33" name="Line 12"/>
            <p:cNvSpPr>
              <a:spLocks noChangeShapeType="1"/>
            </p:cNvSpPr>
            <p:nvPr/>
          </p:nvSpPr>
          <p:spPr bwMode="auto">
            <a:xfrm>
              <a:off x="462516" y="3348167"/>
              <a:ext cx="385439" cy="1015261"/>
            </a:xfrm>
            <a:prstGeom prst="line">
              <a:avLst/>
            </a:prstGeom>
            <a:ln w="19050">
              <a:solidFill>
                <a:schemeClr val="tx1"/>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sz="1600" dirty="0">
                <a:ea typeface="幼圆" panose="02010509060101010101" pitchFamily="49" charset="-122"/>
              </a:endParaRPr>
            </a:p>
          </p:txBody>
        </p:sp>
        <p:sp>
          <p:nvSpPr>
            <p:cNvPr id="34" name="矩形 33"/>
            <p:cNvSpPr/>
            <p:nvPr/>
          </p:nvSpPr>
          <p:spPr>
            <a:xfrm>
              <a:off x="2354149" y="3994099"/>
              <a:ext cx="1119533" cy="338554"/>
            </a:xfrm>
            <a:prstGeom prst="rect">
              <a:avLst/>
            </a:prstGeom>
          </p:spPr>
          <p:txBody>
            <a:bodyPr wrap="square">
              <a:spAutoFit/>
            </a:bodyPr>
            <a:lstStyle/>
            <a:p>
              <a:r>
                <a:rPr kumimoji="1" lang="zh-CN" altLang="en-US" sz="1600" b="0" dirty="0" smtClean="0">
                  <a:latin typeface="微软雅黑" panose="020B0503020204020204" pitchFamily="34" charset="-122"/>
                  <a:ea typeface="微软雅黑" panose="020B0503020204020204" pitchFamily="34" charset="-122"/>
                </a:rPr>
                <a:t>下睑结膜 </a:t>
              </a:r>
              <a:endParaRPr lang="zh-CN" altLang="en-US" sz="1600" b="0" dirty="0">
                <a:latin typeface="微软雅黑" panose="020B0503020204020204" pitchFamily="34" charset="-122"/>
                <a:ea typeface="微软雅黑" panose="020B0503020204020204" pitchFamily="34" charset="-122"/>
              </a:endParaRPr>
            </a:p>
          </p:txBody>
        </p:sp>
        <p:sp>
          <p:nvSpPr>
            <p:cNvPr id="35" name="Line 12"/>
            <p:cNvSpPr>
              <a:spLocks noChangeShapeType="1"/>
            </p:cNvSpPr>
            <p:nvPr/>
          </p:nvSpPr>
          <p:spPr bwMode="auto">
            <a:xfrm flipV="1">
              <a:off x="461188" y="2424222"/>
              <a:ext cx="885452" cy="923943"/>
            </a:xfrm>
            <a:prstGeom prst="line">
              <a:avLst/>
            </a:prstGeom>
            <a:ln w="19050">
              <a:solidFill>
                <a:schemeClr val="tx1"/>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sz="1600" dirty="0">
                <a:ea typeface="幼圆" panose="02010509060101010101" pitchFamily="49" charset="-122"/>
              </a:endParaRPr>
            </a:p>
          </p:txBody>
        </p:sp>
        <p:sp>
          <p:nvSpPr>
            <p:cNvPr id="39" name="Line 12"/>
            <p:cNvSpPr>
              <a:spLocks noChangeShapeType="1"/>
            </p:cNvSpPr>
            <p:nvPr/>
          </p:nvSpPr>
          <p:spPr bwMode="auto">
            <a:xfrm flipH="1">
              <a:off x="1461552" y="3629915"/>
              <a:ext cx="1116841" cy="216084"/>
            </a:xfrm>
            <a:prstGeom prst="line">
              <a:avLst/>
            </a:prstGeom>
            <a:ln w="19050">
              <a:solidFill>
                <a:srgbClr val="FF3300"/>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sz="1600" dirty="0">
                <a:ea typeface="幼圆" panose="02010509060101010101" pitchFamily="49" charset="-122"/>
              </a:endParaRPr>
            </a:p>
          </p:txBody>
        </p:sp>
        <p:sp>
          <p:nvSpPr>
            <p:cNvPr id="40" name="矩形 39"/>
            <p:cNvSpPr/>
            <p:nvPr/>
          </p:nvSpPr>
          <p:spPr>
            <a:xfrm>
              <a:off x="2523928" y="3481815"/>
              <a:ext cx="949755" cy="338554"/>
            </a:xfrm>
            <a:prstGeom prst="rect">
              <a:avLst/>
            </a:prstGeom>
          </p:spPr>
          <p:txBody>
            <a:bodyPr wrap="square">
              <a:spAutoFit/>
            </a:bodyPr>
            <a:lstStyle/>
            <a:p>
              <a:r>
                <a:rPr kumimoji="1" lang="zh-CN" altLang="en-US" sz="1600" dirty="0" smtClean="0">
                  <a:latin typeface="微软雅黑" panose="020B0503020204020204" pitchFamily="34" charset="-122"/>
                  <a:ea typeface="微软雅黑" panose="020B0503020204020204" pitchFamily="34" charset="-122"/>
                </a:rPr>
                <a:t>结膜</a:t>
              </a:r>
              <a:r>
                <a:rPr kumimoji="1" lang="zh-CN" altLang="en-US" sz="1600" dirty="0">
                  <a:latin typeface="微软雅黑" panose="020B0503020204020204" pitchFamily="34" charset="-122"/>
                  <a:ea typeface="微软雅黑" panose="020B0503020204020204" pitchFamily="34" charset="-122"/>
                </a:rPr>
                <a:t>囊</a:t>
              </a:r>
              <a:r>
                <a:rPr kumimoji="1" lang="zh-CN" altLang="en-US" sz="1600" dirty="0" smtClean="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248" y="2599675"/>
            <a:ext cx="2747306" cy="2060479"/>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5987" t="3968" r="14334" b="3854"/>
          <a:stretch/>
        </p:blipFill>
        <p:spPr>
          <a:xfrm>
            <a:off x="6361169" y="2603588"/>
            <a:ext cx="2769781" cy="206532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8479" y="338011"/>
            <a:ext cx="4433778" cy="932563"/>
          </a:xfrm>
          <a:prstGeom prst="rect">
            <a:avLst/>
          </a:prstGeom>
        </p:spPr>
        <p:txBody>
          <a:bodyPr wrap="square">
            <a:spAutoFit/>
          </a:bodyPr>
          <a:lstStyle/>
          <a:p>
            <a:pPr>
              <a:lnSpc>
                <a:spcPct val="130000"/>
              </a:lnSpc>
            </a:pPr>
            <a:r>
              <a:rPr lang="zh-CN" altLang="en-US" dirty="0" smtClean="0">
                <a:latin typeface="微软雅黑" panose="020B0503020204020204" pitchFamily="34" charset="-122"/>
                <a:ea typeface="微软雅黑" panose="020B0503020204020204" pitchFamily="34" charset="-122"/>
              </a:rPr>
              <a:t>沙眼</a:t>
            </a:r>
            <a:r>
              <a:rPr lang="en-US" altLang="zh-CN"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由沙眼衣原体</a:t>
            </a:r>
            <a:r>
              <a:rPr lang="zh-CN" altLang="en-US" sz="1800" b="0" dirty="0">
                <a:latin typeface="微软雅黑" panose="020B0503020204020204" pitchFamily="34" charset="-122"/>
                <a:ea typeface="微软雅黑" panose="020B0503020204020204" pitchFamily="34" charset="-122"/>
              </a:rPr>
              <a:t>引起的一种慢性</a:t>
            </a:r>
            <a:r>
              <a:rPr lang="zh-CN" altLang="en-US" sz="1800" b="0" dirty="0" smtClean="0">
                <a:latin typeface="微软雅黑" panose="020B0503020204020204" pitchFamily="34" charset="-122"/>
                <a:ea typeface="微软雅黑" panose="020B0503020204020204" pitchFamily="34" charset="-122"/>
              </a:rPr>
              <a:t>传染性眼病。好发于睑结膜和结膜穹窿。</a:t>
            </a:r>
            <a:endParaRPr lang="zh-CN" altLang="en-US" sz="1800" b="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78" y="1608173"/>
            <a:ext cx="4954773" cy="3326713"/>
          </a:xfrm>
          <a:prstGeom prst="rect">
            <a:avLst/>
          </a:prstGeom>
        </p:spPr>
      </p:pic>
      <p:sp>
        <p:nvSpPr>
          <p:cNvPr id="10" name="矩形 9"/>
          <p:cNvSpPr/>
          <p:nvPr/>
        </p:nvSpPr>
        <p:spPr>
          <a:xfrm>
            <a:off x="4492257" y="338011"/>
            <a:ext cx="4561366" cy="1200329"/>
          </a:xfrm>
          <a:prstGeom prst="rect">
            <a:avLst/>
          </a:prstGeom>
        </p:spPr>
        <p:txBody>
          <a:bodyPr wrap="square">
            <a:spAutoFit/>
          </a:bodyPr>
          <a:lstStyle/>
          <a:p>
            <a:pPr algn="just">
              <a:lnSpc>
                <a:spcPct val="120000"/>
              </a:lnSpc>
            </a:pPr>
            <a:r>
              <a:rPr lang="zh-CN" altLang="en-US" dirty="0">
                <a:latin typeface="微软雅黑" panose="020B0503020204020204" pitchFamily="34" charset="-122"/>
                <a:ea typeface="微软雅黑" panose="020B0503020204020204" pitchFamily="34" charset="-122"/>
              </a:rPr>
              <a:t>结膜松弛症</a:t>
            </a:r>
            <a:r>
              <a:rPr lang="en-US" altLang="zh-CN"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因</a:t>
            </a:r>
            <a:r>
              <a:rPr lang="zh-CN" altLang="en-US" sz="1800" b="0" dirty="0">
                <a:latin typeface="微软雅黑" panose="020B0503020204020204" pitchFamily="34" charset="-122"/>
                <a:ea typeface="微软雅黑" panose="020B0503020204020204" pitchFamily="34" charset="-122"/>
              </a:rPr>
              <a:t>球结膜过度</a:t>
            </a:r>
            <a:r>
              <a:rPr lang="zh-CN" altLang="en-US" sz="1800" b="0" dirty="0" smtClean="0">
                <a:latin typeface="微软雅黑" panose="020B0503020204020204" pitchFamily="34" charset="-122"/>
                <a:ea typeface="微软雅黑" panose="020B0503020204020204" pitchFamily="34" charset="-122"/>
              </a:rPr>
              <a:t>松弛，造成球结膜堆积在</a:t>
            </a:r>
            <a:r>
              <a:rPr lang="zh-CN" altLang="en-US" sz="1800" b="0" dirty="0">
                <a:latin typeface="微软雅黑" panose="020B0503020204020204" pitchFamily="34" charset="-122"/>
                <a:ea typeface="微软雅黑" panose="020B0503020204020204" pitchFamily="34" charset="-122"/>
              </a:rPr>
              <a:t>眼球与下</a:t>
            </a:r>
            <a:r>
              <a:rPr lang="zh-CN" altLang="en-US" sz="1800" b="0" dirty="0" smtClean="0">
                <a:latin typeface="微软雅黑" panose="020B0503020204020204" pitchFamily="34" charset="-122"/>
                <a:ea typeface="微软雅黑" panose="020B0503020204020204" pitchFamily="34" charset="-122"/>
              </a:rPr>
              <a:t>眼睑之间，形成</a:t>
            </a:r>
            <a:r>
              <a:rPr lang="zh-CN" altLang="en-US" sz="1800" b="0" dirty="0">
                <a:latin typeface="微软雅黑" panose="020B0503020204020204" pitchFamily="34" charset="-122"/>
                <a:ea typeface="微软雅黑" panose="020B0503020204020204" pitchFamily="34" charset="-122"/>
              </a:rPr>
              <a:t>局部</a:t>
            </a:r>
            <a:r>
              <a:rPr lang="zh-CN" altLang="en-US" sz="1800" b="0" dirty="0" smtClean="0">
                <a:latin typeface="微软雅黑" panose="020B0503020204020204" pitchFamily="34" charset="-122"/>
                <a:ea typeface="微软雅黑" panose="020B0503020204020204" pitchFamily="34" charset="-122"/>
              </a:rPr>
              <a:t>褶皱。常见于老年人。</a:t>
            </a:r>
            <a:endParaRPr lang="en-US" altLang="zh-CN" sz="1800" b="0" dirty="0" smtClean="0">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396025" y="2071820"/>
            <a:ext cx="3322674" cy="2006739"/>
            <a:chOff x="5470452" y="2109034"/>
            <a:chExt cx="3322674" cy="2006739"/>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1347"/>
            <a:stretch/>
          </p:blipFill>
          <p:spPr>
            <a:xfrm>
              <a:off x="5470452" y="2109034"/>
              <a:ext cx="3322674" cy="2006739"/>
            </a:xfrm>
            <a:prstGeom prst="rect">
              <a:avLst/>
            </a:prstGeom>
          </p:spPr>
        </p:pic>
        <p:sp>
          <p:nvSpPr>
            <p:cNvPr id="26" name="Line 7"/>
            <p:cNvSpPr>
              <a:spLocks noChangeShapeType="1"/>
            </p:cNvSpPr>
            <p:nvPr/>
          </p:nvSpPr>
          <p:spPr bwMode="auto">
            <a:xfrm flipV="1">
              <a:off x="7049386" y="3375867"/>
              <a:ext cx="50505" cy="340212"/>
            </a:xfrm>
            <a:prstGeom prst="line">
              <a:avLst/>
            </a:prstGeom>
            <a:ln w="57150">
              <a:solidFill>
                <a:srgbClr val="FFFF00"/>
              </a:solidFill>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dirty="0">
                <a:ea typeface="幼圆" panose="0201050906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7643" t="8889" r="3400" b="8424"/>
          <a:stretch>
            <a:fillRect/>
          </a:stretch>
        </p:blipFill>
        <p:spPr>
          <a:xfrm>
            <a:off x="4343400" y="1583354"/>
            <a:ext cx="4747437" cy="2921499"/>
          </a:xfrm>
          <a:prstGeom prst="rect">
            <a:avLst/>
          </a:prstGeom>
        </p:spPr>
      </p:pic>
      <p:sp>
        <p:nvSpPr>
          <p:cNvPr id="2" name="TextBox 3"/>
          <p:cNvSpPr txBox="1"/>
          <p:nvPr/>
        </p:nvSpPr>
        <p:spPr>
          <a:xfrm>
            <a:off x="172404" y="444588"/>
            <a:ext cx="119919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sz="2800" dirty="0" smtClean="0">
                <a:latin typeface="微软雅黑" panose="020B0503020204020204" pitchFamily="34" charset="-122"/>
                <a:ea typeface="微软雅黑" panose="020B0503020204020204" pitchFamily="34" charset="-122"/>
              </a:rPr>
              <a:t>眼轴</a:t>
            </a:r>
            <a:endParaRPr lang="zh-CN" altLang="en-US" sz="2800" dirty="0">
              <a:latin typeface="微软雅黑" panose="020B0503020204020204" pitchFamily="34" charset="-122"/>
              <a:ea typeface="微软雅黑" panose="020B0503020204020204" pitchFamily="34" charset="-122"/>
            </a:endParaRPr>
          </a:p>
        </p:txBody>
      </p:sp>
      <p:sp>
        <p:nvSpPr>
          <p:cNvPr id="3" name="TextBox 4"/>
          <p:cNvSpPr txBox="1"/>
          <p:nvPr/>
        </p:nvSpPr>
        <p:spPr>
          <a:xfrm>
            <a:off x="1565270" y="444588"/>
            <a:ext cx="7387344" cy="1015663"/>
          </a:xfrm>
          <a:prstGeom prst="rect">
            <a:avLst/>
          </a:prstGeom>
          <a:noFill/>
        </p:spPr>
        <p:txBody>
          <a:bodyPr wrap="square" rtlCol="0">
            <a:spAutoFit/>
          </a:bodyPr>
          <a:lstStyle/>
          <a:p>
            <a:pPr>
              <a:lnSpc>
                <a:spcPct val="150000"/>
              </a:lnSpc>
              <a:buClr>
                <a:srgbClr val="C00000"/>
              </a:buClr>
              <a:tabLst>
                <a:tab pos="90170" algn="l"/>
              </a:tabLst>
            </a:pPr>
            <a:r>
              <a:rPr lang="zh-CN" altLang="en-US" sz="2000" b="0" dirty="0" smtClean="0">
                <a:latin typeface="微软雅黑" panose="020B0503020204020204" pitchFamily="34" charset="-122"/>
                <a:ea typeface="微软雅黑" panose="020B0503020204020204" pitchFamily="34" charset="-122"/>
                <a:cs typeface="Times New Roman" panose="02020603050405020304" pitchFamily="18" charset="0"/>
              </a:rPr>
              <a:t>当眼平视前方时，眼球前面正中点称</a:t>
            </a:r>
            <a:r>
              <a:rPr lang="zh-CN" altLang="en-US" sz="2000" dirty="0" smtClean="0">
                <a:latin typeface="微软雅黑" panose="020B0503020204020204" pitchFamily="34" charset="-122"/>
                <a:ea typeface="微软雅黑" panose="020B0503020204020204" pitchFamily="34" charset="-122"/>
                <a:cs typeface="Times New Roman" panose="02020603050405020304" pitchFamily="18" charset="0"/>
              </a:rPr>
              <a:t>前极</a:t>
            </a:r>
            <a:r>
              <a:rPr lang="zh-CN" altLang="en-US" sz="2000" b="0" dirty="0" smtClean="0">
                <a:latin typeface="微软雅黑" panose="020B0503020204020204" pitchFamily="34" charset="-122"/>
                <a:ea typeface="微软雅黑" panose="020B0503020204020204" pitchFamily="34" charset="-122"/>
                <a:cs typeface="Times New Roman" panose="02020603050405020304" pitchFamily="18" charset="0"/>
              </a:rPr>
              <a:t>，后面正中点称</a:t>
            </a:r>
            <a:r>
              <a:rPr lang="zh-CN" altLang="en-US" sz="2000" dirty="0" smtClean="0">
                <a:latin typeface="微软雅黑" panose="020B0503020204020204" pitchFamily="34" charset="-122"/>
                <a:ea typeface="微软雅黑" panose="020B0503020204020204" pitchFamily="34" charset="-122"/>
                <a:cs typeface="Times New Roman" panose="02020603050405020304" pitchFamily="18" charset="0"/>
              </a:rPr>
              <a:t>后极</a:t>
            </a:r>
            <a:r>
              <a:rPr lang="zh-CN" altLang="en-US" sz="2000" b="0" dirty="0" smtClean="0">
                <a:latin typeface="微软雅黑" panose="020B0503020204020204" pitchFamily="34" charset="-122"/>
                <a:ea typeface="微软雅黑" panose="020B0503020204020204" pitchFamily="34" charset="-122"/>
                <a:cs typeface="Times New Roman" panose="02020603050405020304" pitchFamily="18" charset="0"/>
              </a:rPr>
              <a:t>，前、后极的连线称</a:t>
            </a:r>
            <a:r>
              <a:rPr lang="zh-CN" altLang="en-US" sz="20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眼轴</a:t>
            </a:r>
            <a:r>
              <a:rPr lang="zh-CN" altLang="en-US" sz="2000" b="0"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b="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矩形 3"/>
          <p:cNvSpPr/>
          <p:nvPr/>
        </p:nvSpPr>
        <p:spPr>
          <a:xfrm>
            <a:off x="172404" y="1583354"/>
            <a:ext cx="4048406" cy="923330"/>
          </a:xfrm>
          <a:prstGeom prst="rect">
            <a:avLst/>
          </a:prstGeom>
        </p:spPr>
        <p:txBody>
          <a:bodyPr wrap="square">
            <a:spAutoFit/>
          </a:bodyPr>
          <a:lstStyle/>
          <a:p>
            <a:pPr>
              <a:lnSpc>
                <a:spcPct val="150000"/>
              </a:lnSpc>
            </a:pPr>
            <a:r>
              <a:rPr lang="zh-CN" altLang="en-US" sz="1800" dirty="0">
                <a:latin typeface="华文楷体" panose="02010600040101010101" pitchFamily="2" charset="-122"/>
                <a:ea typeface="华文楷体" panose="02010600040101010101" pitchFamily="2" charset="-122"/>
              </a:rPr>
              <a:t>眼球表面，距前、后极等距离的各点连接起来的环形线称为</a:t>
            </a:r>
            <a:r>
              <a:rPr lang="zh-CN" altLang="en-US" sz="1800" dirty="0">
                <a:solidFill>
                  <a:srgbClr val="C00000"/>
                </a:solidFill>
                <a:latin typeface="微软雅黑" panose="020B0503020204020204" pitchFamily="34" charset="-122"/>
                <a:ea typeface="微软雅黑" panose="020B0503020204020204" pitchFamily="34" charset="-122"/>
              </a:rPr>
              <a:t>赤道</a:t>
            </a:r>
            <a:r>
              <a:rPr lang="zh-CN" altLang="en-US" sz="1800" dirty="0">
                <a:latin typeface="华文楷体" panose="02010600040101010101" pitchFamily="2" charset="-122"/>
                <a:ea typeface="华文楷体" panose="02010600040101010101" pitchFamily="2" charset="-122"/>
              </a:rPr>
              <a:t>（中纬线</a:t>
            </a:r>
            <a:r>
              <a:rPr lang="zh-CN" altLang="en-US" sz="1800" dirty="0" smtClean="0">
                <a:latin typeface="华文楷体" panose="02010600040101010101" pitchFamily="2" charset="-122"/>
                <a:ea typeface="华文楷体" panose="02010600040101010101" pitchFamily="2" charset="-122"/>
              </a:rPr>
              <a:t>）</a:t>
            </a:r>
            <a:endParaRPr lang="zh-CN" altLang="en-US" sz="1800"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32366" y="2813511"/>
            <a:ext cx="2367721" cy="2016328"/>
          </a:xfrm>
          <a:prstGeom prst="rect">
            <a:avLst/>
          </a:prstGeom>
          <a:ln w="28575">
            <a:solidFill>
              <a:schemeClr val="accent5"/>
            </a:solidFill>
          </a:ln>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638744" y="2744087"/>
            <a:ext cx="2947233" cy="2286998"/>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b="2132"/>
          <a:stretch/>
        </p:blipFill>
        <p:spPr>
          <a:xfrm>
            <a:off x="6677247" y="2631672"/>
            <a:ext cx="2466753" cy="2511828"/>
          </a:xfrm>
          <a:prstGeom prst="rect">
            <a:avLst/>
          </a:prstGeom>
        </p:spPr>
      </p:pic>
      <p:sp>
        <p:nvSpPr>
          <p:cNvPr id="2" name="Text Box 4"/>
          <p:cNvSpPr txBox="1">
            <a:spLocks noChangeArrowheads="1"/>
          </p:cNvSpPr>
          <p:nvPr/>
        </p:nvSpPr>
        <p:spPr bwMode="auto">
          <a:xfrm>
            <a:off x="3714422" y="364916"/>
            <a:ext cx="169095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tabLst>
                <a:tab pos="717550" algn="l"/>
              </a:tabLst>
            </a:pPr>
            <a:r>
              <a:rPr lang="zh-CN" altLang="en-US" sz="3600" dirty="0" smtClean="0">
                <a:latin typeface="微软雅黑" panose="020B0503020204020204" pitchFamily="34" charset="-122"/>
                <a:ea typeface="微软雅黑" panose="020B0503020204020204" pitchFamily="34" charset="-122"/>
              </a:rPr>
              <a:t>泪 器</a:t>
            </a:r>
            <a:endParaRPr lang="zh-CN" altLang="en-US" sz="3600" dirty="0">
              <a:latin typeface="微软雅黑" panose="020B0503020204020204" pitchFamily="34" charset="-122"/>
              <a:ea typeface="微软雅黑" panose="020B0503020204020204" pitchFamily="34" charset="-122"/>
            </a:endParaRPr>
          </a:p>
        </p:txBody>
      </p:sp>
      <p:sp>
        <p:nvSpPr>
          <p:cNvPr id="4" name="Rectangle 6"/>
          <p:cNvSpPr>
            <a:spLocks noChangeArrowheads="1"/>
          </p:cNvSpPr>
          <p:nvPr/>
        </p:nvSpPr>
        <p:spPr bwMode="auto">
          <a:xfrm>
            <a:off x="186068" y="732969"/>
            <a:ext cx="7453425" cy="181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dirty="0" smtClean="0">
                <a:solidFill>
                  <a:srgbClr val="C00000"/>
                </a:solidFill>
                <a:latin typeface="微软雅黑" panose="020B0503020204020204" pitchFamily="34" charset="-122"/>
                <a:ea typeface="微软雅黑" panose="020B0503020204020204" pitchFamily="34" charset="-122"/>
              </a:rPr>
              <a:t>泪腺</a:t>
            </a:r>
            <a:r>
              <a:rPr kumimoji="1" lang="zh-CN" altLang="en-US" sz="2000" b="0" dirty="0" smtClean="0">
                <a:latin typeface="微软雅黑" panose="020B0503020204020204" pitchFamily="34" charset="-122"/>
                <a:ea typeface="微软雅黑" panose="020B0503020204020204" pitchFamily="34" charset="-122"/>
              </a:rPr>
              <a:t>：</a:t>
            </a:r>
            <a:endParaRPr kumimoji="1" lang="en-US" altLang="zh-CN" sz="2000" b="0" dirty="0" smtClean="0">
              <a:latin typeface="微软雅黑" panose="020B0503020204020204" pitchFamily="34" charset="-122"/>
              <a:ea typeface="微软雅黑" panose="020B0503020204020204" pitchFamily="34" charset="-122"/>
            </a:endParaRPr>
          </a:p>
          <a:p>
            <a:pPr marL="90488" indent="-90488" eaLnBrk="1" hangingPunct="1">
              <a:lnSpc>
                <a:spcPct val="150000"/>
              </a:lnSpc>
              <a:buClr>
                <a:srgbClr val="C00000"/>
              </a:buClr>
              <a:buSzPct val="70000"/>
              <a:buFont typeface="Wingdings" panose="05000000000000000000" pitchFamily="2" charset="2"/>
              <a:buChar char="l"/>
            </a:pPr>
            <a:r>
              <a:rPr kumimoji="1" lang="zh-CN" altLang="en-US" sz="1800" b="0" dirty="0" smtClean="0">
                <a:latin typeface="微软雅黑" panose="020B0503020204020204" pitchFamily="34" charset="-122"/>
                <a:ea typeface="微软雅黑" panose="020B0503020204020204" pitchFamily="34" charset="-122"/>
              </a:rPr>
              <a:t>位于</a:t>
            </a:r>
            <a:r>
              <a:rPr kumimoji="1" lang="zh-CN" altLang="en-US" sz="1800" dirty="0" smtClean="0">
                <a:latin typeface="微软雅黑" panose="020B0503020204020204" pitchFamily="34" charset="-122"/>
                <a:ea typeface="微软雅黑" panose="020B0503020204020204" pitchFamily="34" charset="-122"/>
              </a:rPr>
              <a:t>泪腺窝</a:t>
            </a:r>
            <a:r>
              <a:rPr kumimoji="1" lang="zh-CN" altLang="en-US" sz="1800" b="0" dirty="0" smtClean="0">
                <a:latin typeface="微软雅黑" panose="020B0503020204020204" pitchFamily="34" charset="-122"/>
                <a:ea typeface="微软雅黑" panose="020B0503020204020204" pitchFamily="34" charset="-122"/>
              </a:rPr>
              <a:t>内，分泌泪液。其排泄管</a:t>
            </a:r>
            <a:r>
              <a:rPr kumimoji="1" lang="zh-CN" altLang="en-US" sz="1800" b="0" dirty="0">
                <a:latin typeface="微软雅黑" panose="020B0503020204020204" pitchFamily="34" charset="-122"/>
                <a:ea typeface="微软雅黑" panose="020B0503020204020204" pitchFamily="34" charset="-122"/>
              </a:rPr>
              <a:t>开口于结膜上穹的</a:t>
            </a:r>
            <a:r>
              <a:rPr kumimoji="1" lang="zh-CN" altLang="en-US" sz="1800" b="0" dirty="0" smtClean="0">
                <a:latin typeface="微软雅黑" panose="020B0503020204020204" pitchFamily="34" charset="-122"/>
                <a:ea typeface="微软雅黑" panose="020B0503020204020204" pitchFamily="34" charset="-122"/>
              </a:rPr>
              <a:t>外侧部。</a:t>
            </a:r>
            <a:endParaRPr kumimoji="1" lang="en-US" altLang="zh-CN" sz="1800" b="0" dirty="0" smtClean="0">
              <a:latin typeface="微软雅黑" panose="020B0503020204020204" pitchFamily="34" charset="-122"/>
              <a:ea typeface="微软雅黑" panose="020B0503020204020204" pitchFamily="34" charset="-122"/>
            </a:endParaRPr>
          </a:p>
          <a:p>
            <a:pPr marL="90488" indent="-90488" eaLnBrk="1" hangingPunct="1">
              <a:lnSpc>
                <a:spcPct val="150000"/>
              </a:lnSpc>
              <a:buClr>
                <a:srgbClr val="C00000"/>
              </a:buClr>
              <a:buSzPct val="70000"/>
              <a:buFont typeface="Wingdings" panose="05000000000000000000" pitchFamily="2" charset="2"/>
              <a:buChar char="l"/>
            </a:pPr>
            <a:r>
              <a:rPr kumimoji="1" lang="zh-CN" altLang="en-US" sz="1800" b="0" dirty="0">
                <a:latin typeface="微软雅黑" panose="020B0503020204020204" pitchFamily="34" charset="-122"/>
                <a:ea typeface="微软雅黑" panose="020B0503020204020204" pitchFamily="34" charset="-122"/>
              </a:rPr>
              <a:t>泪液借</a:t>
            </a:r>
            <a:r>
              <a:rPr kumimoji="1" lang="zh-CN" altLang="en-US" sz="1800" b="0" dirty="0" smtClean="0">
                <a:latin typeface="微软雅黑" panose="020B0503020204020204" pitchFamily="34" charset="-122"/>
                <a:ea typeface="微软雅黑" panose="020B0503020204020204" pitchFamily="34" charset="-122"/>
              </a:rPr>
              <a:t>眨眼动作涂布</a:t>
            </a:r>
            <a:r>
              <a:rPr kumimoji="1" lang="zh-CN" altLang="en-US" sz="1800" b="0" dirty="0">
                <a:latin typeface="微软雅黑" panose="020B0503020204020204" pitchFamily="34" charset="-122"/>
                <a:ea typeface="微软雅黑" panose="020B0503020204020204" pitchFamily="34" charset="-122"/>
              </a:rPr>
              <a:t>于眼球</a:t>
            </a:r>
            <a:r>
              <a:rPr kumimoji="1" lang="zh-CN" altLang="en-US" sz="1800" b="0" dirty="0" smtClean="0">
                <a:latin typeface="微软雅黑" panose="020B0503020204020204" pitchFamily="34" charset="-122"/>
                <a:ea typeface="微软雅黑" panose="020B0503020204020204" pitchFamily="34" charset="-122"/>
              </a:rPr>
              <a:t>表面，可防止角膜干燥及冲洗微尘</a:t>
            </a:r>
            <a:endParaRPr kumimoji="1" lang="en-US" altLang="zh-CN" sz="1800" b="0" dirty="0" smtClean="0">
              <a:latin typeface="微软雅黑" panose="020B0503020204020204" pitchFamily="34" charset="-122"/>
              <a:ea typeface="微软雅黑" panose="020B0503020204020204" pitchFamily="34" charset="-122"/>
            </a:endParaRPr>
          </a:p>
          <a:p>
            <a:pPr marL="90488" indent="-90488" eaLnBrk="1" hangingPunct="1">
              <a:lnSpc>
                <a:spcPct val="150000"/>
              </a:lnSpc>
              <a:buClr>
                <a:srgbClr val="C00000"/>
              </a:buClr>
              <a:buSzPct val="70000"/>
              <a:buFont typeface="Wingdings" panose="05000000000000000000" pitchFamily="2" charset="2"/>
              <a:buChar char="l"/>
            </a:pPr>
            <a:r>
              <a:rPr kumimoji="1" lang="zh-CN" altLang="en-US" sz="1800" b="0" dirty="0" smtClean="0">
                <a:latin typeface="微软雅黑" panose="020B0503020204020204" pitchFamily="34" charset="-122"/>
                <a:ea typeface="微软雅黑" panose="020B0503020204020204" pitchFamily="34" charset="-122"/>
              </a:rPr>
              <a:t>多余的泪液流向内眦处的</a:t>
            </a:r>
            <a:r>
              <a:rPr kumimoji="1" lang="zh-CN" altLang="en-US" sz="1800" dirty="0" smtClean="0">
                <a:latin typeface="微软雅黑" panose="020B0503020204020204" pitchFamily="34" charset="-122"/>
                <a:ea typeface="微软雅黑" panose="020B0503020204020204" pitchFamily="34" charset="-122"/>
              </a:rPr>
              <a:t>泪湖</a:t>
            </a:r>
            <a:endParaRPr kumimoji="1" lang="en-US" altLang="zh-CN" sz="1800" dirty="0" smtClean="0">
              <a:latin typeface="微软雅黑" panose="020B0503020204020204" pitchFamily="34" charset="-122"/>
              <a:ea typeface="微软雅黑" panose="020B0503020204020204" pitchFamily="34" charset="-122"/>
            </a:endParaRPr>
          </a:p>
        </p:txBody>
      </p:sp>
      <p:cxnSp>
        <p:nvCxnSpPr>
          <p:cNvPr id="22" name="直接箭头连接符 21"/>
          <p:cNvCxnSpPr/>
          <p:nvPr/>
        </p:nvCxnSpPr>
        <p:spPr>
          <a:xfrm>
            <a:off x="6852684" y="2744087"/>
            <a:ext cx="366653" cy="65844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a:off x="7451817" y="2551928"/>
            <a:ext cx="538321" cy="68162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7180768" y="2427321"/>
            <a:ext cx="116314" cy="82154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3556591" y="3544186"/>
            <a:ext cx="859897" cy="1772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3559554" y="3126886"/>
            <a:ext cx="823379" cy="29954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4832253" y="2744087"/>
            <a:ext cx="30675" cy="53256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07" y="2707872"/>
            <a:ext cx="2314346" cy="2323213"/>
          </a:xfrm>
          <a:prstGeom prst="rect">
            <a:avLst/>
          </a:prstGeom>
        </p:spPr>
      </p:pic>
      <p:sp>
        <p:nvSpPr>
          <p:cNvPr id="37" name="文本框 36"/>
          <p:cNvSpPr txBox="1"/>
          <p:nvPr/>
        </p:nvSpPr>
        <p:spPr>
          <a:xfrm>
            <a:off x="6643915" y="2137610"/>
            <a:ext cx="1318437" cy="338554"/>
          </a:xfrm>
          <a:prstGeom prst="rect">
            <a:avLst/>
          </a:prstGeom>
          <a:noFill/>
        </p:spPr>
        <p:txBody>
          <a:bodyPr wrap="square" rtlCol="0">
            <a:spAutoFit/>
          </a:bodyPr>
          <a:lstStyle/>
          <a:p>
            <a:r>
              <a:rPr lang="zh-CN" altLang="en-US" sz="1600" b="0" dirty="0" smtClean="0">
                <a:latin typeface="微软雅黑" panose="020B0503020204020204" pitchFamily="34" charset="-122"/>
                <a:ea typeface="微软雅黑" panose="020B0503020204020204" pitchFamily="34" charset="-122"/>
              </a:rPr>
              <a:t>泪腺眶部</a:t>
            </a:r>
            <a:endParaRPr lang="zh-CN" altLang="en-US" sz="1600" b="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2540922" y="3377241"/>
            <a:ext cx="1318437" cy="369332"/>
          </a:xfrm>
          <a:prstGeom prst="rect">
            <a:avLst/>
          </a:prstGeom>
          <a:noFill/>
        </p:spPr>
        <p:txBody>
          <a:bodyPr wrap="square" rtlCol="0">
            <a:spAutoFit/>
          </a:bodyPr>
          <a:lstStyle/>
          <a:p>
            <a:r>
              <a:rPr lang="zh-CN" altLang="en-US" sz="1800" b="0" dirty="0" smtClean="0">
                <a:latin typeface="微软雅黑" panose="020B0503020204020204" pitchFamily="34" charset="-122"/>
                <a:ea typeface="微软雅黑" panose="020B0503020204020204" pitchFamily="34" charset="-122"/>
              </a:rPr>
              <a:t>泪腺睑部</a:t>
            </a:r>
            <a:endParaRPr lang="zh-CN" altLang="en-US" sz="1800" b="0" dirty="0">
              <a:latin typeface="微软雅黑" panose="020B0503020204020204" pitchFamily="34" charset="-122"/>
              <a:ea typeface="微软雅黑" panose="020B0503020204020204" pitchFamily="34" charset="-122"/>
            </a:endParaRPr>
          </a:p>
        </p:txBody>
      </p:sp>
      <p:sp>
        <p:nvSpPr>
          <p:cNvPr id="39" name="文本框 38"/>
          <p:cNvSpPr txBox="1"/>
          <p:nvPr/>
        </p:nvSpPr>
        <p:spPr>
          <a:xfrm>
            <a:off x="2526507" y="2929522"/>
            <a:ext cx="1318437" cy="369332"/>
          </a:xfrm>
          <a:prstGeom prst="rect">
            <a:avLst/>
          </a:prstGeom>
          <a:noFill/>
        </p:spPr>
        <p:txBody>
          <a:bodyPr wrap="square" rtlCol="0">
            <a:spAutoFit/>
          </a:bodyPr>
          <a:lstStyle/>
          <a:p>
            <a:r>
              <a:rPr lang="zh-CN" altLang="en-US" sz="1800" b="0" dirty="0" smtClean="0">
                <a:latin typeface="微软雅黑" panose="020B0503020204020204" pitchFamily="34" charset="-122"/>
                <a:ea typeface="微软雅黑" panose="020B0503020204020204" pitchFamily="34" charset="-122"/>
              </a:rPr>
              <a:t>泪腺眶部</a:t>
            </a:r>
            <a:endParaRPr lang="zh-CN" altLang="en-US" sz="1800" b="0"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6051431" y="2459486"/>
            <a:ext cx="1318437" cy="338554"/>
          </a:xfrm>
          <a:prstGeom prst="rect">
            <a:avLst/>
          </a:prstGeom>
          <a:noFill/>
        </p:spPr>
        <p:txBody>
          <a:bodyPr wrap="square" rtlCol="0">
            <a:spAutoFit/>
          </a:bodyPr>
          <a:lstStyle/>
          <a:p>
            <a:r>
              <a:rPr lang="zh-CN" altLang="en-US" sz="1600" b="0" dirty="0" smtClean="0">
                <a:latin typeface="微软雅黑" panose="020B0503020204020204" pitchFamily="34" charset="-122"/>
                <a:ea typeface="微软雅黑" panose="020B0503020204020204" pitchFamily="34" charset="-122"/>
              </a:rPr>
              <a:t>泪腺睑部</a:t>
            </a:r>
            <a:endParaRPr lang="zh-CN" altLang="en-US" sz="1600" b="0" dirty="0">
              <a:latin typeface="微软雅黑" panose="020B0503020204020204" pitchFamily="34" charset="-122"/>
              <a:ea typeface="微软雅黑" panose="020B0503020204020204" pitchFamily="34" charset="-122"/>
            </a:endParaRPr>
          </a:p>
        </p:txBody>
      </p:sp>
      <p:sp>
        <p:nvSpPr>
          <p:cNvPr id="44" name="文本框 43"/>
          <p:cNvSpPr txBox="1"/>
          <p:nvPr/>
        </p:nvSpPr>
        <p:spPr>
          <a:xfrm>
            <a:off x="7588138" y="2258044"/>
            <a:ext cx="1502700" cy="338554"/>
          </a:xfrm>
          <a:prstGeom prst="rect">
            <a:avLst/>
          </a:prstGeom>
          <a:noFill/>
        </p:spPr>
        <p:txBody>
          <a:bodyPr wrap="square" rtlCol="0">
            <a:spAutoFit/>
          </a:bodyPr>
          <a:lstStyle/>
          <a:p>
            <a:r>
              <a:rPr lang="zh-CN" altLang="en-US" sz="1600" b="0" dirty="0" smtClean="0">
                <a:latin typeface="微软雅黑" panose="020B0503020204020204" pitchFamily="34" charset="-122"/>
                <a:ea typeface="微软雅黑" panose="020B0503020204020204" pitchFamily="34" charset="-122"/>
              </a:rPr>
              <a:t>提上睑肌腱膜</a:t>
            </a:r>
            <a:endParaRPr lang="zh-CN" altLang="en-US" sz="1600" b="0" dirty="0">
              <a:latin typeface="微软雅黑" panose="020B0503020204020204" pitchFamily="34" charset="-122"/>
              <a:ea typeface="微软雅黑" panose="020B0503020204020204" pitchFamily="34" charset="-122"/>
            </a:endParaRPr>
          </a:p>
        </p:txBody>
      </p:sp>
      <p:sp>
        <p:nvSpPr>
          <p:cNvPr id="45" name="文本框 44"/>
          <p:cNvSpPr txBox="1"/>
          <p:nvPr/>
        </p:nvSpPr>
        <p:spPr>
          <a:xfrm>
            <a:off x="3934048" y="2407134"/>
            <a:ext cx="1706525" cy="369332"/>
          </a:xfrm>
          <a:prstGeom prst="rect">
            <a:avLst/>
          </a:prstGeom>
          <a:noFill/>
        </p:spPr>
        <p:txBody>
          <a:bodyPr wrap="square" rtlCol="0">
            <a:spAutoFit/>
          </a:bodyPr>
          <a:lstStyle/>
          <a:p>
            <a:r>
              <a:rPr lang="zh-CN" altLang="en-US" sz="1800" b="0" dirty="0" smtClean="0">
                <a:latin typeface="微软雅黑" panose="020B0503020204020204" pitchFamily="34" charset="-122"/>
                <a:ea typeface="微软雅黑" panose="020B0503020204020204" pitchFamily="34" charset="-122"/>
              </a:rPr>
              <a:t>提上睑肌腱膜</a:t>
            </a:r>
            <a:endParaRPr lang="zh-CN" altLang="en-US" sz="1800" b="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750074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
          <p:cNvSpPr>
            <a:spLocks noChangeArrowheads="1"/>
          </p:cNvSpPr>
          <p:nvPr/>
        </p:nvSpPr>
        <p:spPr bwMode="auto">
          <a:xfrm>
            <a:off x="98472" y="417211"/>
            <a:ext cx="4680863" cy="320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dirty="0" smtClean="0">
                <a:solidFill>
                  <a:srgbClr val="C00000"/>
                </a:solidFill>
                <a:latin typeface="微软雅黑" panose="020B0503020204020204" pitchFamily="34" charset="-122"/>
                <a:ea typeface="微软雅黑" panose="020B0503020204020204" pitchFamily="34" charset="-122"/>
              </a:rPr>
              <a:t>泪道</a:t>
            </a:r>
            <a:r>
              <a:rPr kumimoji="1" lang="zh-CN" altLang="en-US" sz="2000" b="0" dirty="0" smtClean="0">
                <a:latin typeface="微软雅黑" panose="020B0503020204020204" pitchFamily="34" charset="-122"/>
                <a:ea typeface="微软雅黑" panose="020B0503020204020204" pitchFamily="34" charset="-122"/>
              </a:rPr>
              <a:t>：</a:t>
            </a:r>
            <a:endParaRPr kumimoji="1" lang="en-US" altLang="zh-CN" sz="2000" b="0" dirty="0" smtClean="0">
              <a:latin typeface="微软雅黑" panose="020B0503020204020204" pitchFamily="34" charset="-122"/>
              <a:ea typeface="微软雅黑" panose="020B0503020204020204" pitchFamily="34" charset="-122"/>
            </a:endParaRPr>
          </a:p>
          <a:p>
            <a:pPr marL="90488" indent="-90488" eaLnBrk="1" hangingPunct="1">
              <a:lnSpc>
                <a:spcPct val="150000"/>
              </a:lnSpc>
              <a:buClr>
                <a:srgbClr val="C00000"/>
              </a:buClr>
              <a:buSzPct val="70000"/>
              <a:buFont typeface="Wingdings" panose="05000000000000000000" pitchFamily="2" charset="2"/>
              <a:buChar char="l"/>
            </a:pPr>
            <a:r>
              <a:rPr kumimoji="1" lang="zh-CN" altLang="en-US" sz="2000" dirty="0" smtClean="0">
                <a:latin typeface="微软雅黑" panose="020B0503020204020204" pitchFamily="34" charset="-122"/>
                <a:ea typeface="微软雅黑" panose="020B0503020204020204" pitchFamily="34" charset="-122"/>
              </a:rPr>
              <a:t>泪点    泪小管</a:t>
            </a:r>
            <a:endParaRPr kumimoji="1" lang="en-US" altLang="zh-CN" sz="2000" b="0" dirty="0" smtClean="0">
              <a:latin typeface="微软雅黑" panose="020B0503020204020204" pitchFamily="34" charset="-122"/>
              <a:ea typeface="微软雅黑" panose="020B0503020204020204" pitchFamily="34" charset="-122"/>
            </a:endParaRPr>
          </a:p>
          <a:p>
            <a:pPr marL="90488" indent="-90488" eaLnBrk="1" hangingPunct="1">
              <a:lnSpc>
                <a:spcPct val="150000"/>
              </a:lnSpc>
              <a:buClr>
                <a:srgbClr val="C00000"/>
              </a:buClr>
              <a:buSzPct val="70000"/>
              <a:buFont typeface="Wingdings" panose="05000000000000000000" pitchFamily="2" charset="2"/>
              <a:buChar char="l"/>
            </a:pPr>
            <a:r>
              <a:rPr kumimoji="1" lang="zh-CN" altLang="en-US" sz="2000" dirty="0" smtClean="0">
                <a:latin typeface="微软雅黑" panose="020B0503020204020204" pitchFamily="34" charset="-122"/>
                <a:ea typeface="微软雅黑" panose="020B0503020204020204" pitchFamily="34" charset="-122"/>
              </a:rPr>
              <a:t>泪囊</a:t>
            </a:r>
            <a:r>
              <a:rPr kumimoji="1" lang="en-US" altLang="zh-CN" sz="2000" dirty="0" smtClean="0">
                <a:latin typeface="微软雅黑" panose="020B0503020204020204" pitchFamily="34" charset="-122"/>
                <a:ea typeface="微软雅黑" panose="020B0503020204020204" pitchFamily="34" charset="-122"/>
              </a:rPr>
              <a:t>-</a:t>
            </a:r>
            <a:r>
              <a:rPr kumimoji="1" lang="zh-CN" altLang="en-US" sz="1800" b="0" dirty="0" smtClean="0">
                <a:latin typeface="微软雅黑" panose="020B0503020204020204" pitchFamily="34" charset="-122"/>
                <a:ea typeface="微软雅黑" panose="020B0503020204020204" pitchFamily="34" charset="-122"/>
              </a:rPr>
              <a:t>位于泪囊窝内，上端</a:t>
            </a:r>
            <a:r>
              <a:rPr kumimoji="1" lang="zh-CN" altLang="en-US" sz="1800" b="0" dirty="0">
                <a:latin typeface="微软雅黑" panose="020B0503020204020204" pitchFamily="34" charset="-122"/>
                <a:ea typeface="微软雅黑" panose="020B0503020204020204" pitchFamily="34" charset="-122"/>
              </a:rPr>
              <a:t>为盲</a:t>
            </a:r>
            <a:r>
              <a:rPr kumimoji="1" lang="zh-CN" altLang="en-US" sz="1800" b="0" dirty="0" smtClean="0">
                <a:latin typeface="微软雅黑" panose="020B0503020204020204" pitchFamily="34" charset="-122"/>
                <a:ea typeface="微软雅黑" panose="020B0503020204020204" pitchFamily="34" charset="-122"/>
              </a:rPr>
              <a:t>端。前面有睑内侧韧带和眼轮匝肌纤维经过。肌肉收缩时可牵引韧带使泪囊扩张产生负压，促使泪液流入泪囊。</a:t>
            </a:r>
            <a:endParaRPr kumimoji="1" lang="en-US" altLang="zh-CN" sz="1800" b="0" dirty="0" smtClean="0">
              <a:latin typeface="微软雅黑" panose="020B0503020204020204" pitchFamily="34" charset="-122"/>
              <a:ea typeface="微软雅黑" panose="020B0503020204020204" pitchFamily="34" charset="-122"/>
            </a:endParaRPr>
          </a:p>
          <a:p>
            <a:pPr marL="90488" indent="-90488" eaLnBrk="1" hangingPunct="1">
              <a:lnSpc>
                <a:spcPct val="150000"/>
              </a:lnSpc>
              <a:buClr>
                <a:srgbClr val="C00000"/>
              </a:buClr>
              <a:buSzPct val="70000"/>
              <a:buFont typeface="Wingdings" panose="05000000000000000000" pitchFamily="2" charset="2"/>
              <a:buChar char="l"/>
            </a:pPr>
            <a:r>
              <a:rPr kumimoji="1" lang="zh-CN" altLang="en-US" sz="2000" dirty="0" smtClean="0">
                <a:latin typeface="微软雅黑" panose="020B0503020204020204" pitchFamily="34" charset="-122"/>
                <a:ea typeface="微软雅黑" panose="020B0503020204020204" pitchFamily="34" charset="-122"/>
              </a:rPr>
              <a:t>鼻泪管</a:t>
            </a:r>
            <a:r>
              <a:rPr kumimoji="1" lang="en-US" altLang="zh-CN" sz="2000" dirty="0" smtClean="0">
                <a:latin typeface="微软雅黑" panose="020B0503020204020204" pitchFamily="34" charset="-122"/>
                <a:ea typeface="微软雅黑" panose="020B0503020204020204" pitchFamily="34" charset="-122"/>
              </a:rPr>
              <a:t>-</a:t>
            </a:r>
            <a:r>
              <a:rPr kumimoji="1" lang="zh-CN" altLang="en-US" sz="2000" b="0" dirty="0" smtClean="0">
                <a:latin typeface="微软雅黑" panose="020B0503020204020204" pitchFamily="34" charset="-122"/>
                <a:ea typeface="微软雅黑" panose="020B0503020204020204" pitchFamily="34" charset="-122"/>
              </a:rPr>
              <a:t>开口于下鼻道外侧壁</a:t>
            </a:r>
            <a:endParaRPr kumimoji="1" lang="en-US" altLang="zh-CN" sz="2000" dirty="0" smtClean="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4557" b="3078"/>
          <a:stretch/>
        </p:blipFill>
        <p:spPr>
          <a:xfrm>
            <a:off x="4945311" y="302099"/>
            <a:ext cx="4173480" cy="2680334"/>
          </a:xfrm>
          <a:prstGeom prst="rect">
            <a:avLst/>
          </a:prstGeom>
        </p:spPr>
      </p:pic>
      <p:grpSp>
        <p:nvGrpSpPr>
          <p:cNvPr id="4" name="组合 3"/>
          <p:cNvGrpSpPr/>
          <p:nvPr/>
        </p:nvGrpSpPr>
        <p:grpSpPr>
          <a:xfrm>
            <a:off x="5116457" y="3032326"/>
            <a:ext cx="3859763" cy="1899342"/>
            <a:chOff x="5116457" y="3032326"/>
            <a:chExt cx="3859763" cy="1899342"/>
          </a:xfrm>
        </p:grpSpPr>
        <p:pic>
          <p:nvPicPr>
            <p:cNvPr id="6" name="Picture 5" descr="008"/>
            <p:cNvPicPr>
              <a:picLocks noChangeAspect="1" noChangeArrowheads="1"/>
            </p:cNvPicPr>
            <p:nvPr/>
          </p:nvPicPr>
          <p:blipFill>
            <a:blip r:embed="rId3">
              <a:extLst>
                <a:ext uri="{28A0092B-C50C-407E-A947-70E740481C1C}">
                  <a14:useLocalDpi xmlns:a14="http://schemas.microsoft.com/office/drawing/2010/main" val="0"/>
                </a:ext>
              </a:extLst>
            </a:blip>
            <a:srcRect l="10086" t="9238" r="11852" b="24780"/>
            <a:stretch>
              <a:fillRect/>
            </a:stretch>
          </p:blipFill>
          <p:spPr bwMode="auto">
            <a:xfrm>
              <a:off x="5116457" y="3032326"/>
              <a:ext cx="2498838" cy="18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2"/>
            <p:cNvSpPr>
              <a:spLocks noChangeShapeType="1"/>
            </p:cNvSpPr>
            <p:nvPr/>
          </p:nvSpPr>
          <p:spPr bwMode="auto">
            <a:xfrm flipH="1">
              <a:off x="7388307" y="3827721"/>
              <a:ext cx="349260" cy="171665"/>
            </a:xfrm>
            <a:prstGeom prst="line">
              <a:avLst/>
            </a:prstGeom>
            <a:ln w="19050">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dirty="0">
                <a:ea typeface="幼圆" panose="02010509060101010101" pitchFamily="49" charset="-122"/>
              </a:endParaRPr>
            </a:p>
          </p:txBody>
        </p:sp>
        <p:sp>
          <p:nvSpPr>
            <p:cNvPr id="9" name="Text Box 14"/>
            <p:cNvSpPr txBox="1">
              <a:spLocks noChangeArrowheads="1"/>
            </p:cNvSpPr>
            <p:nvPr/>
          </p:nvSpPr>
          <p:spPr bwMode="auto">
            <a:xfrm>
              <a:off x="7669103" y="3621165"/>
              <a:ext cx="1307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600" b="0" dirty="0" smtClean="0">
                  <a:latin typeface="微软雅黑" panose="020B0503020204020204" pitchFamily="34" charset="-122"/>
                  <a:ea typeface="微软雅黑" panose="020B0503020204020204" pitchFamily="34" charset="-122"/>
                </a:rPr>
                <a:t>睑内侧韧带与泪囊</a:t>
              </a:r>
              <a:endParaRPr lang="zh-CN" altLang="en-US" sz="1600" b="0" dirty="0">
                <a:latin typeface="微软雅黑" panose="020B0503020204020204" pitchFamily="34" charset="-122"/>
                <a:ea typeface="微软雅黑" panose="020B0503020204020204" pitchFamily="34" charset="-122"/>
              </a:endParaRPr>
            </a:p>
          </p:txBody>
        </p:sp>
        <p:sp>
          <p:nvSpPr>
            <p:cNvPr id="10" name="Line 12"/>
            <p:cNvSpPr>
              <a:spLocks noChangeShapeType="1"/>
            </p:cNvSpPr>
            <p:nvPr/>
          </p:nvSpPr>
          <p:spPr bwMode="auto">
            <a:xfrm flipH="1">
              <a:off x="7215802" y="3827721"/>
              <a:ext cx="521766" cy="44472"/>
            </a:xfrm>
            <a:prstGeom prst="line">
              <a:avLst/>
            </a:prstGeom>
            <a:ln w="19050">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zh-CN" altLang="en-US" dirty="0">
                <a:ea typeface="幼圆" panose="0201050906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5145" y="288900"/>
            <a:ext cx="8595451" cy="1292662"/>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rPr>
              <a:t>干</a:t>
            </a:r>
            <a:r>
              <a:rPr lang="zh-CN" altLang="en-US" dirty="0" smtClean="0">
                <a:latin typeface="微软雅黑" panose="020B0503020204020204" pitchFamily="34" charset="-122"/>
                <a:ea typeface="微软雅黑" panose="020B0503020204020204" pitchFamily="34" charset="-122"/>
              </a:rPr>
              <a:t>眼</a:t>
            </a:r>
            <a:r>
              <a:rPr lang="en-US" altLang="zh-CN"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又</a:t>
            </a:r>
            <a:r>
              <a:rPr lang="zh-CN" altLang="en-US" sz="1800" b="0" dirty="0">
                <a:latin typeface="微软雅黑" panose="020B0503020204020204" pitchFamily="34" charset="-122"/>
                <a:ea typeface="微软雅黑" panose="020B0503020204020204" pitchFamily="34" charset="-122"/>
              </a:rPr>
              <a:t>称角</a:t>
            </a:r>
            <a:r>
              <a:rPr lang="zh-CN" altLang="en-US" sz="1800" b="0" dirty="0" smtClean="0">
                <a:latin typeface="微软雅黑" panose="020B0503020204020204" pitchFamily="34" charset="-122"/>
                <a:ea typeface="微软雅黑" panose="020B0503020204020204" pitchFamily="34" charset="-122"/>
              </a:rPr>
              <a:t>结膜干燥症。由于泪液</a:t>
            </a:r>
            <a:r>
              <a:rPr lang="zh-CN" altLang="en-US" sz="1800" b="0" dirty="0">
                <a:latin typeface="微软雅黑" panose="020B0503020204020204" pitchFamily="34" charset="-122"/>
                <a:ea typeface="微软雅黑" panose="020B0503020204020204" pitchFamily="34" charset="-122"/>
              </a:rPr>
              <a:t>分泌不足或蒸发过多，导致泪液的多少、泪液的质量、泪液自然的流动性这三项中的任何一项出现异常，都会引起泪膜</a:t>
            </a:r>
            <a:r>
              <a:rPr lang="zh-CN" altLang="en-US" sz="1800" b="0" dirty="0" smtClean="0">
                <a:latin typeface="微软雅黑" panose="020B0503020204020204" pitchFamily="34" charset="-122"/>
                <a:ea typeface="微软雅黑" panose="020B0503020204020204" pitchFamily="34" charset="-122"/>
              </a:rPr>
              <a:t>不稳定、眼</a:t>
            </a:r>
            <a:r>
              <a:rPr lang="zh-CN" altLang="en-US" sz="1800" b="0" dirty="0">
                <a:latin typeface="微软雅黑" panose="020B0503020204020204" pitchFamily="34" charset="-122"/>
                <a:ea typeface="微软雅黑" panose="020B0503020204020204" pitchFamily="34" charset="-122"/>
              </a:rPr>
              <a:t>表</a:t>
            </a:r>
            <a:r>
              <a:rPr lang="zh-CN" altLang="en-US" sz="1800" b="0" dirty="0" smtClean="0">
                <a:latin typeface="微软雅黑" panose="020B0503020204020204" pitchFamily="34" charset="-122"/>
                <a:ea typeface="微软雅黑" panose="020B0503020204020204" pitchFamily="34" charset="-122"/>
              </a:rPr>
              <a:t>损害。患者</a:t>
            </a:r>
            <a:r>
              <a:rPr lang="zh-CN" altLang="en-US" sz="1800" b="0" dirty="0">
                <a:latin typeface="微软雅黑" panose="020B0503020204020204" pitchFamily="34" charset="-122"/>
                <a:ea typeface="微软雅黑" panose="020B0503020204020204" pitchFamily="34" charset="-122"/>
              </a:rPr>
              <a:t>常会出现眼疲劳、异物感、干涩感等</a:t>
            </a:r>
            <a:r>
              <a:rPr lang="zh-CN" altLang="en-US" sz="1800" b="0" dirty="0" smtClean="0">
                <a:latin typeface="微软雅黑" panose="020B0503020204020204" pitchFamily="34" charset="-122"/>
                <a:ea typeface="微软雅黑" panose="020B0503020204020204" pitchFamily="34" charset="-122"/>
              </a:rPr>
              <a:t>症状。</a:t>
            </a:r>
            <a:endParaRPr lang="zh-CN" altLang="en-US" sz="1800" b="0" dirty="0">
              <a:latin typeface="微软雅黑" panose="020B0503020204020204" pitchFamily="34" charset="-122"/>
              <a:ea typeface="微软雅黑" panose="020B0503020204020204" pitchFamily="34" charset="-122"/>
            </a:endParaRPr>
          </a:p>
        </p:txBody>
      </p:sp>
      <p:sp>
        <p:nvSpPr>
          <p:cNvPr id="9" name="矩形 8"/>
          <p:cNvSpPr/>
          <p:nvPr/>
        </p:nvSpPr>
        <p:spPr>
          <a:xfrm>
            <a:off x="5029201" y="1739716"/>
            <a:ext cx="3875566" cy="2973122"/>
          </a:xfrm>
          <a:prstGeom prst="rect">
            <a:avLst/>
          </a:prstGeom>
        </p:spPr>
        <p:txBody>
          <a:bodyPr wrap="square">
            <a:spAutoFit/>
          </a:bodyPr>
          <a:lstStyle/>
          <a:p>
            <a:pPr>
              <a:lnSpc>
                <a:spcPct val="130000"/>
              </a:lnSpc>
            </a:pP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泪膜除了保持眼球的湿润外，还有一个很重要的作用，就是改善眼睛的屈光系统</a:t>
            </a: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b="0"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30000"/>
              </a:lnSpc>
            </a:pP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没有</a:t>
            </a: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泪膜的角膜是不光滑的，这时看东西时就会变得模糊不清。当角膜上有泪膜时</a:t>
            </a: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，可以使</a:t>
            </a: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角膜变得光滑，视物时也就会更清楚</a:t>
            </a: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b="0"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30000"/>
              </a:lnSpc>
            </a:pP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当上、下眼睑</a:t>
            </a: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闭合到</a:t>
            </a:r>
            <a:r>
              <a:rPr lang="en-US" altLang="zh-CN" sz="1600" b="0" dirty="0" err="1">
                <a:latin typeface="微软雅黑" panose="020B0503020204020204" pitchFamily="34" charset="-122"/>
                <a:ea typeface="微软雅黑" panose="020B0503020204020204" pitchFamily="34" charset="-122"/>
                <a:cs typeface="Times New Roman" panose="02020603050405020304" pitchFamily="18" charset="0"/>
              </a:rPr>
              <a:t>2mm</a:t>
            </a: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时</a:t>
            </a: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泪</a:t>
            </a: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膜会慢慢</a:t>
            </a: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增</a:t>
            </a: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厚形成</a:t>
            </a: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一细长的“凹凸形的柱镜”，透过它看东西可以变得清楚一点</a:t>
            </a:r>
            <a:r>
              <a:rPr lang="zh-CN" altLang="en-US" sz="1600" b="0"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716"/>
            <a:ext cx="4689491" cy="2603098"/>
          </a:xfrm>
          <a:prstGeom prst="rect">
            <a:avLst/>
          </a:prstGeom>
        </p:spPr>
      </p:pic>
      <p:sp>
        <p:nvSpPr>
          <p:cNvPr id="12" name="文本框 11"/>
          <p:cNvSpPr txBox="1"/>
          <p:nvPr/>
        </p:nvSpPr>
        <p:spPr>
          <a:xfrm>
            <a:off x="1057940" y="4342814"/>
            <a:ext cx="3099390" cy="461665"/>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泪膜的构成及作用</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20290765"/>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10023" y="354284"/>
            <a:ext cx="2853564"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tabLst>
                <a:tab pos="717550" algn="l"/>
              </a:tabLst>
            </a:pPr>
            <a:r>
              <a:rPr lang="zh-CN" altLang="en-US" sz="3600" dirty="0" smtClean="0">
                <a:latin typeface="微软雅黑" panose="020B0503020204020204" pitchFamily="34" charset="-122"/>
                <a:ea typeface="微软雅黑" panose="020B0503020204020204" pitchFamily="34" charset="-122"/>
              </a:rPr>
              <a:t>眼 球 外 肌</a:t>
            </a:r>
            <a:endParaRPr lang="zh-CN" altLang="en-US" sz="3600" dirty="0">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2227768506"/>
              </p:ext>
            </p:extLst>
          </p:nvPr>
        </p:nvGraphicFramePr>
        <p:xfrm>
          <a:off x="339523" y="1278830"/>
          <a:ext cx="5068186" cy="3386337"/>
        </p:xfrm>
        <a:graphic>
          <a:graphicData uri="http://schemas.openxmlformats.org/drawingml/2006/table">
            <a:tbl>
              <a:tblPr firstRow="1" bandRow="1">
                <a:tableStyleId>{69CF1AB2-1976-4502-BF36-3FF5EA218861}</a:tableStyleId>
              </a:tblPr>
              <a:tblGrid>
                <a:gridCol w="926804">
                  <a:extLst>
                    <a:ext uri="{9D8B030D-6E8A-4147-A177-3AD203B41FA5}">
                      <a16:colId xmlns:a16="http://schemas.microsoft.com/office/drawing/2014/main" val="1830236706"/>
                    </a:ext>
                  </a:extLst>
                </a:gridCol>
                <a:gridCol w="1408814">
                  <a:extLst>
                    <a:ext uri="{9D8B030D-6E8A-4147-A177-3AD203B41FA5}">
                      <a16:colId xmlns:a16="http://schemas.microsoft.com/office/drawing/2014/main" val="2746098328"/>
                    </a:ext>
                  </a:extLst>
                </a:gridCol>
                <a:gridCol w="281763">
                  <a:extLst>
                    <a:ext uri="{9D8B030D-6E8A-4147-A177-3AD203B41FA5}">
                      <a16:colId xmlns:a16="http://schemas.microsoft.com/office/drawing/2014/main" val="2334377306"/>
                    </a:ext>
                  </a:extLst>
                </a:gridCol>
                <a:gridCol w="1111102">
                  <a:extLst>
                    <a:ext uri="{9D8B030D-6E8A-4147-A177-3AD203B41FA5}">
                      <a16:colId xmlns:a16="http://schemas.microsoft.com/office/drawing/2014/main" val="3299752723"/>
                    </a:ext>
                  </a:extLst>
                </a:gridCol>
                <a:gridCol w="1339703">
                  <a:extLst>
                    <a:ext uri="{9D8B030D-6E8A-4147-A177-3AD203B41FA5}">
                      <a16:colId xmlns:a16="http://schemas.microsoft.com/office/drawing/2014/main" val="3608565447"/>
                    </a:ext>
                  </a:extLst>
                </a:gridCol>
              </a:tblGrid>
              <a:tr h="392721">
                <a:tc>
                  <a:txBody>
                    <a:bodyPr/>
                    <a:lstStyle/>
                    <a:p>
                      <a:pPr algn="ctr"/>
                      <a:r>
                        <a:rPr lang="zh-CN" altLang="en-US" sz="1800" b="1" kern="1200" dirty="0" smtClean="0">
                          <a:solidFill>
                            <a:schemeClr val="dk1"/>
                          </a:solidFill>
                          <a:latin typeface="微软雅黑" panose="020B0503020204020204" pitchFamily="34" charset="-122"/>
                          <a:ea typeface="微软雅黑" panose="020B0503020204020204" pitchFamily="34" charset="-122"/>
                          <a:cs typeface="+mn-cs"/>
                        </a:rPr>
                        <a:t>名称</a:t>
                      </a:r>
                      <a:endParaRPr lang="zh-CN" altLang="en-US" sz="1800" b="1" kern="1200" dirty="0">
                        <a:solidFill>
                          <a:schemeClr val="dk1"/>
                        </a:solidFill>
                        <a:latin typeface="微软雅黑" panose="020B0503020204020204" pitchFamily="34" charset="-122"/>
                        <a:ea typeface="微软雅黑" panose="020B0503020204020204" pitchFamily="34" charset="-122"/>
                        <a:cs typeface="+mn-cs"/>
                      </a:endParaRPr>
                    </a:p>
                  </a:txBody>
                  <a:tcPr anchor="ctr">
                    <a:solidFill>
                      <a:schemeClr val="accent1">
                        <a:lumMod val="60000"/>
                        <a:lumOff val="40000"/>
                      </a:schemeClr>
                    </a:solidFill>
                  </a:tcPr>
                </a:tc>
                <a:tc>
                  <a:txBody>
                    <a:bodyPr/>
                    <a:lstStyle/>
                    <a:p>
                      <a:pPr algn="ctr"/>
                      <a:r>
                        <a:rPr lang="zh-CN" altLang="en-US" sz="1800" b="1" dirty="0" smtClean="0">
                          <a:latin typeface="微软雅黑" panose="020B0503020204020204" pitchFamily="34" charset="-122"/>
                          <a:ea typeface="微软雅黑" panose="020B0503020204020204" pitchFamily="34" charset="-122"/>
                        </a:rPr>
                        <a:t>起点</a:t>
                      </a:r>
                      <a:endParaRPr lang="zh-CN" altLang="en-US" sz="1800" b="1" dirty="0">
                        <a:solidFill>
                          <a:schemeClr val="tx1"/>
                        </a:solidFill>
                        <a:latin typeface="微软雅黑" panose="020B0503020204020204" pitchFamily="34" charset="-122"/>
                        <a:ea typeface="微软雅黑" panose="020B0503020204020204" pitchFamily="34" charset="-122"/>
                      </a:endParaRPr>
                    </a:p>
                  </a:txBody>
                  <a:tcPr anchor="ctr">
                    <a:solidFill>
                      <a:schemeClr val="accent1">
                        <a:lumMod val="60000"/>
                        <a:lumOff val="40000"/>
                      </a:schemeClr>
                    </a:solidFill>
                  </a:tcPr>
                </a:tc>
                <a:tc gridSpan="2">
                  <a:txBody>
                    <a:bodyPr/>
                    <a:lstStyle/>
                    <a:p>
                      <a:pPr algn="ctr"/>
                      <a:r>
                        <a:rPr lang="zh-CN" altLang="en-US" sz="1800" b="1" dirty="0" smtClean="0">
                          <a:latin typeface="微软雅黑" panose="020B0503020204020204" pitchFamily="34" charset="-122"/>
                          <a:ea typeface="微软雅黑" panose="020B0503020204020204" pitchFamily="34" charset="-122"/>
                        </a:rPr>
                        <a:t>止点</a:t>
                      </a:r>
                      <a:endParaRPr lang="zh-CN" altLang="en-US" sz="1800" b="1" dirty="0">
                        <a:latin typeface="微软雅黑" panose="020B0503020204020204" pitchFamily="34" charset="-122"/>
                        <a:ea typeface="微软雅黑" panose="020B0503020204020204" pitchFamily="34" charset="-122"/>
                      </a:endParaRPr>
                    </a:p>
                  </a:txBody>
                  <a:tcPr anchor="ctr">
                    <a:solidFill>
                      <a:schemeClr val="accent1">
                        <a:lumMod val="60000"/>
                        <a:lumOff val="40000"/>
                      </a:schemeClr>
                    </a:solidFill>
                  </a:tcPr>
                </a:tc>
                <a:tc hMerge="1">
                  <a:txBody>
                    <a:bodyPr/>
                    <a:lstStyle/>
                    <a:p>
                      <a:endParaRPr lang="zh-CN" altLang="en-US"/>
                    </a:p>
                  </a:txBody>
                  <a:tcPr/>
                </a:tc>
                <a:tc>
                  <a:txBody>
                    <a:bodyPr/>
                    <a:lstStyle/>
                    <a:p>
                      <a:pPr algn="ctr"/>
                      <a:r>
                        <a:rPr lang="zh-CN" altLang="en-US" sz="1800" b="1" dirty="0" smtClean="0">
                          <a:latin typeface="微软雅黑" panose="020B0503020204020204" pitchFamily="34" charset="-122"/>
                          <a:ea typeface="微软雅黑" panose="020B0503020204020204" pitchFamily="34" charset="-122"/>
                        </a:rPr>
                        <a:t>作用</a:t>
                      </a:r>
                      <a:endParaRPr lang="zh-CN" altLang="en-US" sz="1800" b="1" dirty="0">
                        <a:latin typeface="微软雅黑" panose="020B0503020204020204" pitchFamily="34" charset="-122"/>
                        <a:ea typeface="微软雅黑" panose="020B0503020204020204" pitchFamily="34" charset="-122"/>
                      </a:endParaRPr>
                    </a:p>
                  </a:txBody>
                  <a:tcPr anchor="ctr">
                    <a:solidFill>
                      <a:schemeClr val="accent1">
                        <a:lumMod val="60000"/>
                        <a:lumOff val="40000"/>
                      </a:schemeClr>
                    </a:solidFill>
                  </a:tcPr>
                </a:tc>
                <a:extLst>
                  <a:ext uri="{0D108BD9-81ED-4DB2-BD59-A6C34878D82A}">
                    <a16:rowId xmlns:a16="http://schemas.microsoft.com/office/drawing/2014/main" val="1169598364"/>
                  </a:ext>
                </a:extLst>
              </a:tr>
              <a:tr h="435092">
                <a:tc>
                  <a:txBody>
                    <a:bodyPr/>
                    <a:lstStyle/>
                    <a:p>
                      <a:pPr algn="ctr"/>
                      <a:r>
                        <a:rPr lang="zh-CN" altLang="en-US" sz="1400" b="1" dirty="0" smtClean="0">
                          <a:latin typeface="微软雅黑" panose="020B0503020204020204" pitchFamily="34" charset="-122"/>
                          <a:ea typeface="微软雅黑" panose="020B0503020204020204" pitchFamily="34" charset="-122"/>
                        </a:rPr>
                        <a:t>上睑提肌</a:t>
                      </a:r>
                      <a:endParaRPr lang="zh-CN" altLang="en-US" sz="1400" b="1"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视神经管前上方的眶壁</a:t>
                      </a:r>
                      <a:endParaRPr lang="zh-CN" altLang="en-US" sz="1400" dirty="0">
                        <a:latin typeface="微软雅黑" panose="020B0503020204020204" pitchFamily="34" charset="-122"/>
                        <a:ea typeface="微软雅黑" panose="020B0503020204020204" pitchFamily="34" charset="-122"/>
                      </a:endParaRPr>
                    </a:p>
                  </a:txBody>
                  <a:tcPr anchor="ctr"/>
                </a:tc>
                <a:tc gridSpan="2">
                  <a:txBody>
                    <a:bodyPr/>
                    <a:lstStyle/>
                    <a:p>
                      <a:pPr algn="ctr"/>
                      <a:r>
                        <a:rPr lang="zh-CN" altLang="en-US" sz="1400" dirty="0" smtClean="0">
                          <a:latin typeface="微软雅黑" panose="020B0503020204020204" pitchFamily="34" charset="-122"/>
                          <a:ea typeface="微软雅黑" panose="020B0503020204020204" pitchFamily="34" charset="-122"/>
                        </a:rPr>
                        <a:t>上睑皮肤</a:t>
                      </a:r>
                      <a:endParaRPr lang="en-US" altLang="zh-CN" sz="1400" dirty="0" smtClean="0">
                        <a:latin typeface="微软雅黑" panose="020B0503020204020204" pitchFamily="34" charset="-122"/>
                        <a:ea typeface="微软雅黑" panose="020B0503020204020204" pitchFamily="34" charset="-122"/>
                      </a:endParaRPr>
                    </a:p>
                    <a:p>
                      <a:pPr algn="ctr"/>
                      <a:r>
                        <a:rPr lang="zh-CN" altLang="en-US" sz="1400" dirty="0" smtClean="0">
                          <a:latin typeface="微软雅黑" panose="020B0503020204020204" pitchFamily="34" charset="-122"/>
                          <a:ea typeface="微软雅黑" panose="020B0503020204020204" pitchFamily="34" charset="-122"/>
                        </a:rPr>
                        <a:t>上睑板</a:t>
                      </a:r>
                      <a:endParaRPr lang="zh-CN" altLang="en-US" sz="1400" dirty="0">
                        <a:latin typeface="微软雅黑" panose="020B0503020204020204" pitchFamily="34" charset="-122"/>
                        <a:ea typeface="微软雅黑" panose="020B0503020204020204" pitchFamily="34" charset="-122"/>
                      </a:endParaRPr>
                    </a:p>
                  </a:txBody>
                  <a:tcPr anchor="ctr"/>
                </a:tc>
                <a:tc hMerge="1">
                  <a:txBody>
                    <a:bodyPr/>
                    <a:lstStyle/>
                    <a:p>
                      <a:endParaRPr lang="zh-CN" altLang="en-US"/>
                    </a:p>
                  </a:txBody>
                  <a:tcPr/>
                </a:tc>
                <a:tc>
                  <a:txBody>
                    <a:bodyPr/>
                    <a:lstStyle/>
                    <a:p>
                      <a:pPr algn="ctr"/>
                      <a:r>
                        <a:rPr lang="zh-CN" altLang="en-US" sz="1400" dirty="0" smtClean="0">
                          <a:latin typeface="微软雅黑" panose="020B0503020204020204" pitchFamily="34" charset="-122"/>
                          <a:ea typeface="微软雅黑" panose="020B0503020204020204" pitchFamily="34" charset="-122"/>
                        </a:rPr>
                        <a:t>提上睑</a:t>
                      </a:r>
                      <a:endParaRPr lang="zh-CN" altLang="en-US" sz="14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653446382"/>
                  </a:ext>
                </a:extLst>
              </a:tr>
              <a:tr h="469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微软雅黑" panose="020B0503020204020204" pitchFamily="34" charset="-122"/>
                          <a:ea typeface="微软雅黑" panose="020B0503020204020204" pitchFamily="34" charset="-122"/>
                        </a:rPr>
                        <a:t>上斜肌</a:t>
                      </a:r>
                      <a:endParaRPr lang="zh-CN" altLang="en-US" sz="1400" b="1"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蝶骨体</a:t>
                      </a:r>
                      <a:endParaRPr lang="zh-CN" altLang="en-US" sz="1400" b="0" dirty="0">
                        <a:latin typeface="微软雅黑" panose="020B0503020204020204" pitchFamily="34" charset="-122"/>
                        <a:ea typeface="微软雅黑" panose="020B0503020204020204" pitchFamily="34" charset="-122"/>
                      </a:endParaRPr>
                    </a:p>
                  </a:txBody>
                  <a:tcPr anchor="ctr"/>
                </a:tc>
                <a:tc gridSpan="2">
                  <a:txBody>
                    <a:bodyPr/>
                    <a:lstStyle/>
                    <a:p>
                      <a:pPr algn="ctr"/>
                      <a:r>
                        <a:rPr lang="zh-CN" altLang="en-US" sz="1400" dirty="0" smtClean="0">
                          <a:latin typeface="微软雅黑" panose="020B0503020204020204" pitchFamily="34" charset="-122"/>
                          <a:ea typeface="微软雅黑" panose="020B0503020204020204" pitchFamily="34" charset="-122"/>
                        </a:rPr>
                        <a:t>眼球后外侧</a:t>
                      </a:r>
                      <a:endParaRPr lang="en-US" altLang="zh-CN" sz="1400" dirty="0" smtClean="0">
                        <a:latin typeface="微软雅黑" panose="020B0503020204020204" pitchFamily="34" charset="-122"/>
                        <a:ea typeface="微软雅黑" panose="020B0503020204020204" pitchFamily="34" charset="-122"/>
                      </a:endParaRPr>
                    </a:p>
                    <a:p>
                      <a:pPr algn="ctr"/>
                      <a:r>
                        <a:rPr lang="zh-CN" altLang="en-US" sz="1400" dirty="0" smtClean="0">
                          <a:latin typeface="微软雅黑" panose="020B0503020204020204" pitchFamily="34" charset="-122"/>
                          <a:ea typeface="微软雅黑" panose="020B0503020204020204" pitchFamily="34" charset="-122"/>
                        </a:rPr>
                        <a:t>赤道后方巩膜</a:t>
                      </a:r>
                      <a:endParaRPr lang="zh-CN" altLang="en-US" sz="1400" b="0" dirty="0">
                        <a:latin typeface="微软雅黑" panose="020B0503020204020204" pitchFamily="34" charset="-122"/>
                        <a:ea typeface="微软雅黑" panose="020B0503020204020204" pitchFamily="34" charset="-122"/>
                      </a:endParaRPr>
                    </a:p>
                  </a:txBody>
                  <a:tcPr anchor="ctr"/>
                </a:tc>
                <a:tc h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瞳孔转向</a:t>
                      </a:r>
                      <a:r>
                        <a:rPr lang="zh-CN" altLang="en-US" sz="1400" b="1" dirty="0" smtClean="0">
                          <a:latin typeface="微软雅黑" panose="020B0503020204020204" pitchFamily="34" charset="-122"/>
                          <a:ea typeface="微软雅黑" panose="020B0503020204020204" pitchFamily="34" charset="-122"/>
                        </a:rPr>
                        <a:t>下外</a:t>
                      </a:r>
                      <a:endParaRPr lang="zh-CN" altLang="en-US" sz="1400" b="1"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314799628"/>
                  </a:ext>
                </a:extLst>
              </a:tr>
              <a:tr h="5184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微软雅黑" panose="020B0503020204020204" pitchFamily="34" charset="-122"/>
                          <a:ea typeface="微软雅黑" panose="020B0503020204020204" pitchFamily="34" charset="-122"/>
                        </a:rPr>
                        <a:t>下斜肌</a:t>
                      </a:r>
                      <a:endParaRPr lang="zh-CN" altLang="en-US" sz="1400" b="1"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眶下壁内侧份</a:t>
                      </a:r>
                      <a:endParaRPr lang="zh-CN" altLang="en-US" sz="1400" b="0" dirty="0">
                        <a:latin typeface="微软雅黑" panose="020B0503020204020204" pitchFamily="34" charset="-122"/>
                        <a:ea typeface="微软雅黑" panose="020B0503020204020204" pitchFamily="34" charset="-122"/>
                      </a:endParaRPr>
                    </a:p>
                  </a:txBody>
                  <a:tcPr anchor="ctr"/>
                </a:tc>
                <a:tc gridSpan="2">
                  <a:txBody>
                    <a:bodyPr/>
                    <a:lstStyle/>
                    <a:p>
                      <a:pPr algn="ctr"/>
                      <a:r>
                        <a:rPr lang="zh-CN" altLang="en-US" sz="1400" dirty="0" smtClean="0">
                          <a:latin typeface="微软雅黑" panose="020B0503020204020204" pitchFamily="34" charset="-122"/>
                          <a:ea typeface="微软雅黑" panose="020B0503020204020204" pitchFamily="34" charset="-122"/>
                        </a:rPr>
                        <a:t>眼球下部</a:t>
                      </a:r>
                      <a:endParaRPr lang="en-US" altLang="zh-CN" sz="1400" dirty="0" smtClean="0">
                        <a:latin typeface="微软雅黑" panose="020B0503020204020204" pitchFamily="34" charset="-122"/>
                        <a:ea typeface="微软雅黑" panose="020B0503020204020204" pitchFamily="34" charset="-122"/>
                      </a:endParaRPr>
                    </a:p>
                    <a:p>
                      <a:pPr algn="ctr"/>
                      <a:r>
                        <a:rPr lang="zh-CN" altLang="en-US" sz="1400" dirty="0" smtClean="0">
                          <a:latin typeface="微软雅黑" panose="020B0503020204020204" pitchFamily="34" charset="-122"/>
                          <a:ea typeface="微软雅黑" panose="020B0503020204020204" pitchFamily="34" charset="-122"/>
                        </a:rPr>
                        <a:t>赤道后方巩膜</a:t>
                      </a:r>
                      <a:endParaRPr lang="zh-CN" altLang="en-US" sz="1400" b="0" dirty="0">
                        <a:latin typeface="微软雅黑" panose="020B0503020204020204" pitchFamily="34" charset="-122"/>
                        <a:ea typeface="微软雅黑" panose="020B0503020204020204" pitchFamily="34" charset="-122"/>
                      </a:endParaRPr>
                    </a:p>
                  </a:txBody>
                  <a:tcPr anchor="ctr"/>
                </a:tc>
                <a:tc h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瞳孔转向</a:t>
                      </a:r>
                      <a:r>
                        <a:rPr lang="zh-CN" altLang="en-US" sz="1400" b="1" dirty="0" smtClean="0">
                          <a:latin typeface="微软雅黑" panose="020B0503020204020204" pitchFamily="34" charset="-122"/>
                          <a:ea typeface="微软雅黑" panose="020B0503020204020204" pitchFamily="34" charset="-122"/>
                        </a:rPr>
                        <a:t>上外</a:t>
                      </a:r>
                      <a:endParaRPr lang="zh-CN" altLang="en-US" sz="1400" b="1"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881055286"/>
                  </a:ext>
                </a:extLst>
              </a:tr>
              <a:tr h="3659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微软雅黑" panose="020B0503020204020204" pitchFamily="34" charset="-122"/>
                          <a:ea typeface="微软雅黑" panose="020B0503020204020204" pitchFamily="34" charset="-122"/>
                        </a:rPr>
                        <a:t>上直肌</a:t>
                      </a:r>
                      <a:endParaRPr lang="zh-CN" altLang="en-US" sz="1400" b="1" dirty="0">
                        <a:latin typeface="微软雅黑" panose="020B0503020204020204" pitchFamily="34" charset="-122"/>
                        <a:ea typeface="微软雅黑" panose="020B0503020204020204" pitchFamily="34" charset="-122"/>
                      </a:endParaRPr>
                    </a:p>
                  </a:txBody>
                  <a:tcPr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视神经管周围和眶上裂内侧的</a:t>
                      </a:r>
                      <a:r>
                        <a:rPr lang="zh-CN" altLang="en-US" sz="1800" b="1" dirty="0" smtClean="0">
                          <a:latin typeface="微软雅黑" panose="020B0503020204020204" pitchFamily="34" charset="-122"/>
                          <a:ea typeface="微软雅黑" panose="020B0503020204020204" pitchFamily="34" charset="-122"/>
                        </a:rPr>
                        <a:t>总腱</a:t>
                      </a:r>
                      <a:r>
                        <a:rPr lang="zh-CN" altLang="en-US" sz="1800" b="1" baseline="0" dirty="0" smtClean="0">
                          <a:latin typeface="微软雅黑" panose="020B0503020204020204" pitchFamily="34" charset="-122"/>
                          <a:ea typeface="微软雅黑" panose="020B0503020204020204" pitchFamily="34" charset="-122"/>
                        </a:rPr>
                        <a:t>环</a:t>
                      </a:r>
                      <a:endParaRPr lang="zh-CN" altLang="en-US" sz="1800" b="0" dirty="0">
                        <a:latin typeface="微软雅黑" panose="020B0503020204020204" pitchFamily="34" charset="-122"/>
                        <a:ea typeface="微软雅黑" panose="020B0503020204020204" pitchFamily="34" charset="-122"/>
                      </a:endParaRPr>
                    </a:p>
                  </a:txBody>
                  <a:tcPr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赤道之前</a:t>
                      </a:r>
                      <a:endParaRPr lang="zh-CN" altLang="en-US" sz="14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巩膜上方</a:t>
                      </a:r>
                      <a:endParaRPr lang="zh-CN" altLang="en-US" sz="14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rPr>
                        <a:t>瞳孔转向</a:t>
                      </a:r>
                      <a:r>
                        <a:rPr lang="zh-CN" altLang="en-US" sz="1400" b="1" dirty="0" smtClean="0">
                          <a:latin typeface="微软雅黑" panose="020B0503020204020204" pitchFamily="34" charset="-122"/>
                          <a:ea typeface="微软雅黑" panose="020B0503020204020204" pitchFamily="34" charset="-122"/>
                        </a:rPr>
                        <a:t>上内</a:t>
                      </a:r>
                      <a:endParaRPr lang="zh-CN" altLang="en-US" sz="1400" b="1"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575881590"/>
                  </a:ext>
                </a:extLst>
              </a:tr>
              <a:tr h="3659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微软雅黑" panose="020B0503020204020204" pitchFamily="34" charset="-122"/>
                          <a:ea typeface="微软雅黑" panose="020B0503020204020204" pitchFamily="34" charset="-122"/>
                        </a:rPr>
                        <a:t>下直肌</a:t>
                      </a:r>
                      <a:endParaRPr lang="zh-CN" altLang="en-US" sz="1400" b="1" dirty="0">
                        <a:latin typeface="微软雅黑" panose="020B0503020204020204" pitchFamily="34" charset="-122"/>
                        <a:ea typeface="微软雅黑" panose="020B0503020204020204" pitchFamily="34" charset="-122"/>
                      </a:endParaRPr>
                    </a:p>
                  </a:txBody>
                  <a:tcPr anchor="ct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巩膜下方</a:t>
                      </a:r>
                      <a:endParaRPr lang="zh-CN" altLang="en-US" sz="14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瞳孔转向</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下内</a:t>
                      </a:r>
                      <a:endParaRPr lang="zh-CN" altLang="en-US" sz="1400" b="1" dirty="0"/>
                    </a:p>
                  </a:txBody>
                  <a:tcPr anchor="ctr"/>
                </a:tc>
                <a:extLst>
                  <a:ext uri="{0D108BD9-81ED-4DB2-BD59-A6C34878D82A}">
                    <a16:rowId xmlns:a16="http://schemas.microsoft.com/office/drawing/2014/main" val="2457943221"/>
                  </a:ext>
                </a:extLst>
              </a:tr>
              <a:tr h="3659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微软雅黑" panose="020B0503020204020204" pitchFamily="34" charset="-122"/>
                          <a:ea typeface="微软雅黑" panose="020B0503020204020204" pitchFamily="34" charset="-122"/>
                        </a:rPr>
                        <a:t>内直肌</a:t>
                      </a:r>
                      <a:endParaRPr lang="zh-CN" altLang="en-US" sz="1400" b="1" dirty="0">
                        <a:latin typeface="微软雅黑" panose="020B0503020204020204" pitchFamily="34" charset="-122"/>
                        <a:ea typeface="微软雅黑" panose="020B0503020204020204" pitchFamily="34" charset="-122"/>
                      </a:endParaRPr>
                    </a:p>
                  </a:txBody>
                  <a:tcPr anchor="ct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巩膜内侧</a:t>
                      </a:r>
                      <a:endParaRPr lang="zh-CN" altLang="en-US" sz="14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瞳孔转向内侧</a:t>
                      </a:r>
                      <a:endParaRPr lang="zh-CN" altLang="en-US" sz="1400" dirty="0"/>
                    </a:p>
                  </a:txBody>
                  <a:tcPr anchor="ctr"/>
                </a:tc>
                <a:extLst>
                  <a:ext uri="{0D108BD9-81ED-4DB2-BD59-A6C34878D82A}">
                    <a16:rowId xmlns:a16="http://schemas.microsoft.com/office/drawing/2014/main" val="3939853502"/>
                  </a:ext>
                </a:extLst>
              </a:tr>
              <a:tr h="3410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微软雅黑" panose="020B0503020204020204" pitchFamily="34" charset="-122"/>
                          <a:ea typeface="微软雅黑" panose="020B0503020204020204" pitchFamily="34" charset="-122"/>
                        </a:rPr>
                        <a:t>外直肌</a:t>
                      </a:r>
                      <a:endParaRPr lang="zh-CN" altLang="en-US" sz="1400" b="1" dirty="0">
                        <a:latin typeface="微软雅黑" panose="020B0503020204020204" pitchFamily="34" charset="-122"/>
                        <a:ea typeface="微软雅黑" panose="020B0503020204020204" pitchFamily="34" charset="-122"/>
                      </a:endParaRPr>
                    </a:p>
                  </a:txBody>
                  <a:tcPr anchor="ct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巩膜外侧</a:t>
                      </a:r>
                      <a:endParaRPr lang="zh-CN" altLang="en-US" sz="14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瞳孔转向外侧</a:t>
                      </a:r>
                      <a:endParaRPr lang="zh-CN" altLang="en-US" sz="1400" dirty="0"/>
                    </a:p>
                  </a:txBody>
                  <a:tcPr anchor="ctr"/>
                </a:tc>
                <a:extLst>
                  <a:ext uri="{0D108BD9-81ED-4DB2-BD59-A6C34878D82A}">
                    <a16:rowId xmlns:a16="http://schemas.microsoft.com/office/drawing/2014/main" val="4142557307"/>
                  </a:ext>
                </a:extLst>
              </a:tr>
            </a:tbl>
          </a:graphicData>
        </a:graphic>
      </p:graphicFrame>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5729" t="5215" r="17339" b="4041"/>
          <a:stretch/>
        </p:blipFill>
        <p:spPr>
          <a:xfrm>
            <a:off x="6448816" y="866553"/>
            <a:ext cx="1903057" cy="1693769"/>
          </a:xfrm>
          <a:prstGeom prst="rect">
            <a:avLst/>
          </a:prstGeom>
        </p:spPr>
      </p:pic>
      <p:pic>
        <p:nvPicPr>
          <p:cNvPr id="6" name="图片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16483" y="2648839"/>
            <a:ext cx="2367721" cy="2016328"/>
          </a:xfrm>
          <a:prstGeom prst="rect">
            <a:avLst/>
          </a:prstGeom>
          <a:ln w="28575">
            <a:solidFill>
              <a:schemeClr val="accent5"/>
            </a:solidFill>
          </a:ln>
        </p:spPr>
      </p:pic>
    </p:spTree>
    <p:extLst>
      <p:ext uri="{BB962C8B-B14F-4D97-AF65-F5344CB8AC3E}">
        <p14:creationId xmlns:p14="http://schemas.microsoft.com/office/powerpoint/2010/main" val="251417535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4649" r="53177" b="2448"/>
          <a:stretch/>
        </p:blipFill>
        <p:spPr>
          <a:xfrm>
            <a:off x="205372" y="1972342"/>
            <a:ext cx="1863029" cy="3093532"/>
          </a:xfrm>
          <a:prstGeom prst="rect">
            <a:avLst/>
          </a:prstGeom>
        </p:spPr>
      </p:pic>
      <p:sp>
        <p:nvSpPr>
          <p:cNvPr id="7" name="Rectangle 9"/>
          <p:cNvSpPr>
            <a:spLocks noChangeArrowheads="1"/>
          </p:cNvSpPr>
          <p:nvPr/>
        </p:nvSpPr>
        <p:spPr bwMode="auto">
          <a:xfrm>
            <a:off x="900135" y="1798517"/>
            <a:ext cx="11046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1600" dirty="0">
                <a:latin typeface="微软雅黑" panose="020B0503020204020204" pitchFamily="34" charset="-122"/>
                <a:ea typeface="微软雅黑" panose="020B0503020204020204" pitchFamily="34" charset="-122"/>
              </a:rPr>
              <a:t>上睑提肌</a:t>
            </a:r>
          </a:p>
        </p:txBody>
      </p:sp>
      <p:sp>
        <p:nvSpPr>
          <p:cNvPr id="8" name="Line 10"/>
          <p:cNvSpPr>
            <a:spLocks noChangeShapeType="1"/>
          </p:cNvSpPr>
          <p:nvPr/>
        </p:nvSpPr>
        <p:spPr bwMode="auto">
          <a:xfrm flipH="1">
            <a:off x="1212112" y="2107521"/>
            <a:ext cx="223284" cy="1470335"/>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sp>
        <p:nvSpPr>
          <p:cNvPr id="3" name="矩形 2"/>
          <p:cNvSpPr/>
          <p:nvPr/>
        </p:nvSpPr>
        <p:spPr>
          <a:xfrm>
            <a:off x="68643" y="387240"/>
            <a:ext cx="1781424" cy="461665"/>
          </a:xfrm>
          <a:prstGeom prst="rect">
            <a:avLst/>
          </a:prstGeom>
        </p:spPr>
        <p:txBody>
          <a:bodyPr wrap="square">
            <a:spAutoFit/>
          </a:bodyPr>
          <a:lstStyle/>
          <a:p>
            <a:pPr eaLnBrk="1" hangingPunct="1"/>
            <a:r>
              <a:rPr lang="zh-CN" altLang="en-US" dirty="0" smtClean="0">
                <a:solidFill>
                  <a:srgbClr val="C00000"/>
                </a:solidFill>
                <a:latin typeface="微软雅黑" panose="020B0503020204020204" pitchFamily="34" charset="-122"/>
                <a:ea typeface="微软雅黑" panose="020B0503020204020204" pitchFamily="34" charset="-122"/>
              </a:rPr>
              <a:t>上睑提肌</a:t>
            </a:r>
            <a:endParaRPr kumimoji="1" lang="en-US" altLang="zh-CN" sz="2000" dirty="0" smtClean="0">
              <a:latin typeface="微软雅黑" panose="020B0503020204020204" pitchFamily="34" charset="-122"/>
              <a:ea typeface="微软雅黑" panose="020B0503020204020204" pitchFamily="34" charset="-122"/>
            </a:endParaRPr>
          </a:p>
        </p:txBody>
      </p:sp>
      <p:sp>
        <p:nvSpPr>
          <p:cNvPr id="13" name="文本框 12"/>
          <p:cNvSpPr txBox="1"/>
          <p:nvPr/>
        </p:nvSpPr>
        <p:spPr>
          <a:xfrm>
            <a:off x="276446" y="984917"/>
            <a:ext cx="2822945" cy="369332"/>
          </a:xfrm>
          <a:prstGeom prst="rect">
            <a:avLst/>
          </a:prstGeom>
          <a:noFill/>
        </p:spPr>
        <p:txBody>
          <a:bodyPr wrap="square" rtlCol="0">
            <a:spAutoFit/>
          </a:bodyPr>
          <a:lstStyle/>
          <a:p>
            <a:r>
              <a:rPr lang="zh-CN" altLang="en-US" sz="1800" b="0" dirty="0" smtClean="0">
                <a:latin typeface="微软雅黑" panose="020B0503020204020204" pitchFamily="34" charset="-122"/>
                <a:ea typeface="微软雅黑" panose="020B0503020204020204" pitchFamily="34" charset="-122"/>
              </a:rPr>
              <a:t>该肌瘫痪可致上睑下垂</a:t>
            </a:r>
            <a:endParaRPr lang="zh-CN" altLang="en-US" sz="1800" b="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402" y="2569999"/>
            <a:ext cx="2634455" cy="1975841"/>
          </a:xfrm>
          <a:prstGeom prst="rect">
            <a:avLst/>
          </a:prstGeom>
        </p:spPr>
      </p:pic>
      <p:grpSp>
        <p:nvGrpSpPr>
          <p:cNvPr id="10" name="组合 9"/>
          <p:cNvGrpSpPr/>
          <p:nvPr/>
        </p:nvGrpSpPr>
        <p:grpSpPr>
          <a:xfrm>
            <a:off x="5551048" y="1060858"/>
            <a:ext cx="3514239" cy="3777209"/>
            <a:chOff x="5551048" y="1300460"/>
            <a:chExt cx="3514239" cy="3777209"/>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1048" y="1300460"/>
              <a:ext cx="3514239" cy="3777209"/>
            </a:xfrm>
            <a:prstGeom prst="rect">
              <a:avLst/>
            </a:prstGeom>
          </p:spPr>
        </p:pic>
        <p:sp>
          <p:nvSpPr>
            <p:cNvPr id="5" name="椭圆 4"/>
            <p:cNvSpPr/>
            <p:nvPr/>
          </p:nvSpPr>
          <p:spPr>
            <a:xfrm>
              <a:off x="5551048" y="1437613"/>
              <a:ext cx="487904" cy="244255"/>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grpSp>
    </p:spTree>
    <p:extLst>
      <p:ext uri="{BB962C8B-B14F-4D97-AF65-F5344CB8AC3E}">
        <p14:creationId xmlns:p14="http://schemas.microsoft.com/office/powerpoint/2010/main" val="410452907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208" r="8514" b="3193"/>
          <a:stretch/>
        </p:blipFill>
        <p:spPr>
          <a:xfrm>
            <a:off x="6143272" y="344763"/>
            <a:ext cx="2835924" cy="4742915"/>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09" y="2196436"/>
            <a:ext cx="3774899" cy="2547063"/>
          </a:xfrm>
          <a:prstGeom prst="rect">
            <a:avLst/>
          </a:prstGeom>
        </p:spPr>
      </p:pic>
      <p:sp>
        <p:nvSpPr>
          <p:cNvPr id="4" name="文本框 3"/>
          <p:cNvSpPr txBox="1"/>
          <p:nvPr/>
        </p:nvSpPr>
        <p:spPr>
          <a:xfrm>
            <a:off x="305701" y="839142"/>
            <a:ext cx="4349426" cy="1172629"/>
          </a:xfrm>
          <a:prstGeom prst="rect">
            <a:avLst/>
          </a:prstGeom>
          <a:noFill/>
        </p:spPr>
        <p:txBody>
          <a:bodyPr wrap="square" rtlCol="0">
            <a:spAutoFit/>
          </a:bodyPr>
          <a:lstStyle/>
          <a:p>
            <a:pPr>
              <a:lnSpc>
                <a:spcPct val="130000"/>
              </a:lnSpc>
            </a:pPr>
            <a:r>
              <a:rPr lang="zh-CN" altLang="en-US" sz="1800" b="0" dirty="0" smtClean="0">
                <a:latin typeface="微软雅黑" panose="020B0503020204020204" pitchFamily="34" charset="-122"/>
                <a:ea typeface="微软雅黑" panose="020B0503020204020204" pitchFamily="34" charset="-122"/>
              </a:rPr>
              <a:t>薄而小的平滑肌，起于上睑提肌下面的肌纤维，向前止于睑板上缘。可助提上睑，受交感神经支配。</a:t>
            </a:r>
            <a:endParaRPr lang="zh-CN" altLang="en-US" sz="1800" b="0" dirty="0">
              <a:latin typeface="微软雅黑" panose="020B0503020204020204" pitchFamily="34" charset="-122"/>
              <a:ea typeface="微软雅黑" panose="020B0503020204020204" pitchFamily="34" charset="-122"/>
            </a:endParaRPr>
          </a:p>
        </p:txBody>
      </p:sp>
      <p:sp>
        <p:nvSpPr>
          <p:cNvPr id="5" name="矩形 4"/>
          <p:cNvSpPr/>
          <p:nvPr/>
        </p:nvSpPr>
        <p:spPr>
          <a:xfrm>
            <a:off x="305701" y="406727"/>
            <a:ext cx="1781424" cy="461665"/>
          </a:xfrm>
          <a:prstGeom prst="rect">
            <a:avLst/>
          </a:prstGeom>
        </p:spPr>
        <p:txBody>
          <a:bodyPr wrap="square">
            <a:spAutoFit/>
          </a:bodyPr>
          <a:lstStyle/>
          <a:p>
            <a:pPr eaLnBrk="1" hangingPunct="1"/>
            <a:r>
              <a:rPr lang="en-US" altLang="zh-CN" dirty="0" smtClean="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dirty="0" smtClean="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üller</a:t>
            </a:r>
            <a:r>
              <a:rPr lang="zh-CN" altLang="en-US" dirty="0" smtClean="0">
                <a:solidFill>
                  <a:srgbClr val="C00000"/>
                </a:solidFill>
                <a:latin typeface="微软雅黑" panose="020B0503020204020204" pitchFamily="34" charset="-122"/>
                <a:ea typeface="微软雅黑" panose="020B0503020204020204" pitchFamily="34" charset="-122"/>
              </a:rPr>
              <a:t>肌</a:t>
            </a:r>
            <a:endParaRPr kumimoji="1" lang="en-US" altLang="zh-CN" sz="2000" dirty="0" smtClean="0">
              <a:latin typeface="微软雅黑" panose="020B0503020204020204" pitchFamily="34" charset="-122"/>
              <a:ea typeface="微软雅黑" panose="020B0503020204020204" pitchFamily="34" charset="-122"/>
            </a:endParaRPr>
          </a:p>
        </p:txBody>
      </p:sp>
      <p:sp>
        <p:nvSpPr>
          <p:cNvPr id="6" name="矩形 5"/>
          <p:cNvSpPr/>
          <p:nvPr/>
        </p:nvSpPr>
        <p:spPr>
          <a:xfrm>
            <a:off x="7744261" y="1827104"/>
            <a:ext cx="1206811" cy="369332"/>
          </a:xfrm>
          <a:prstGeom prst="rect">
            <a:avLst/>
          </a:prstGeom>
        </p:spPr>
        <p:txBody>
          <a:bodyPr wrap="square">
            <a:spAutoFit/>
          </a:bodyPr>
          <a:lstStyle/>
          <a:p>
            <a:pPr eaLnBrk="1" hangingPunct="1"/>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sz="1800" dirty="0">
                <a:latin typeface="Times New Roman" panose="02020603050405020304" pitchFamily="18" charset="0"/>
                <a:ea typeface="幼圆" panose="02010509060101010101" pitchFamily="49" charset="-122"/>
                <a:cs typeface="Times New Roman" panose="02020603050405020304" pitchFamily="18" charset="0"/>
              </a:rPr>
              <a:t>üller</a:t>
            </a:r>
            <a:r>
              <a:rPr lang="zh-CN" altLang="en-US" sz="1800" dirty="0">
                <a:latin typeface="微软雅黑" panose="020B0503020204020204" pitchFamily="34" charset="-122"/>
                <a:ea typeface="微软雅黑" panose="020B0503020204020204" pitchFamily="34" charset="-122"/>
              </a:rPr>
              <a:t>肌</a:t>
            </a:r>
            <a:endParaRPr kumimoji="1" lang="en-US" altLang="zh-CN" sz="1600" dirty="0">
              <a:latin typeface="微软雅黑" panose="020B0503020204020204" pitchFamily="34" charset="-122"/>
              <a:ea typeface="微软雅黑" panose="020B0503020204020204" pitchFamily="34" charset="-122"/>
            </a:endParaRPr>
          </a:p>
        </p:txBody>
      </p:sp>
      <p:sp>
        <p:nvSpPr>
          <p:cNvPr id="7" name="矩形 6"/>
          <p:cNvSpPr/>
          <p:nvPr/>
        </p:nvSpPr>
        <p:spPr>
          <a:xfrm>
            <a:off x="5447264" y="1059963"/>
            <a:ext cx="1392013" cy="369332"/>
          </a:xfrm>
          <a:prstGeom prst="rect">
            <a:avLst/>
          </a:prstGeom>
        </p:spPr>
        <p:txBody>
          <a:bodyPr wrap="square">
            <a:spAutoFit/>
          </a:bodyPr>
          <a:lstStyle/>
          <a:p>
            <a:r>
              <a:rPr lang="zh-CN" altLang="en-US" sz="1800" b="0" dirty="0">
                <a:latin typeface="微软雅黑" panose="020B0503020204020204" pitchFamily="34" charset="-122"/>
                <a:ea typeface="微软雅黑" panose="020B0503020204020204" pitchFamily="34" charset="-122"/>
              </a:rPr>
              <a:t>上睑提肌</a:t>
            </a:r>
            <a:endParaRPr lang="zh-CN" altLang="en-US" sz="1800" dirty="0"/>
          </a:p>
        </p:txBody>
      </p:sp>
      <p:sp>
        <p:nvSpPr>
          <p:cNvPr id="8" name="Line 10"/>
          <p:cNvSpPr>
            <a:spLocks noChangeShapeType="1"/>
          </p:cNvSpPr>
          <p:nvPr/>
        </p:nvSpPr>
        <p:spPr bwMode="auto">
          <a:xfrm flipV="1">
            <a:off x="6479037" y="1059963"/>
            <a:ext cx="1430199" cy="177760"/>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sp>
        <p:nvSpPr>
          <p:cNvPr id="9" name="Line 10"/>
          <p:cNvSpPr>
            <a:spLocks noChangeShapeType="1"/>
          </p:cNvSpPr>
          <p:nvPr/>
        </p:nvSpPr>
        <p:spPr bwMode="auto">
          <a:xfrm>
            <a:off x="6479037" y="1237723"/>
            <a:ext cx="574146" cy="332336"/>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sp>
        <p:nvSpPr>
          <p:cNvPr id="10" name="Line 10"/>
          <p:cNvSpPr>
            <a:spLocks noChangeShapeType="1"/>
          </p:cNvSpPr>
          <p:nvPr/>
        </p:nvSpPr>
        <p:spPr bwMode="auto">
          <a:xfrm>
            <a:off x="6479037" y="868391"/>
            <a:ext cx="431939" cy="2363"/>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sp>
        <p:nvSpPr>
          <p:cNvPr id="11" name="Line 10"/>
          <p:cNvSpPr>
            <a:spLocks noChangeShapeType="1"/>
          </p:cNvSpPr>
          <p:nvPr/>
        </p:nvSpPr>
        <p:spPr bwMode="auto">
          <a:xfrm flipH="1" flipV="1">
            <a:off x="7290751" y="1510959"/>
            <a:ext cx="537882" cy="500811"/>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sp>
        <p:nvSpPr>
          <p:cNvPr id="12" name="矩形 11"/>
          <p:cNvSpPr/>
          <p:nvPr/>
        </p:nvSpPr>
        <p:spPr>
          <a:xfrm>
            <a:off x="5447265" y="690631"/>
            <a:ext cx="1392013" cy="369332"/>
          </a:xfrm>
          <a:prstGeom prst="rect">
            <a:avLst/>
          </a:prstGeom>
        </p:spPr>
        <p:txBody>
          <a:bodyPr wrap="square">
            <a:spAutoFit/>
          </a:bodyPr>
          <a:lstStyle/>
          <a:p>
            <a:r>
              <a:rPr lang="zh-CN" altLang="en-US" sz="1800" b="0" dirty="0" smtClean="0">
                <a:latin typeface="微软雅黑" panose="020B0503020204020204" pitchFamily="34" charset="-122"/>
                <a:ea typeface="微软雅黑" panose="020B0503020204020204" pitchFamily="34" charset="-122"/>
              </a:rPr>
              <a:t>眼轮匝肌</a:t>
            </a:r>
            <a:endParaRPr lang="zh-CN" altLang="en-US" sz="1800" dirty="0"/>
          </a:p>
        </p:txBody>
      </p:sp>
    </p:spTree>
    <p:extLst>
      <p:ext uri="{BB962C8B-B14F-4D97-AF65-F5344CB8AC3E}">
        <p14:creationId xmlns:p14="http://schemas.microsoft.com/office/powerpoint/2010/main" val="225720248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8643" y="387240"/>
            <a:ext cx="4864864" cy="461665"/>
          </a:xfrm>
          <a:prstGeom prst="rect">
            <a:avLst/>
          </a:prstGeom>
        </p:spPr>
        <p:txBody>
          <a:bodyPr wrap="square">
            <a:spAutoFit/>
          </a:bodyPr>
          <a:lstStyle/>
          <a:p>
            <a:pPr eaLnBrk="1" hangingPunct="1"/>
            <a:r>
              <a:rPr lang="zh-CN" altLang="en-US" dirty="0" smtClean="0">
                <a:solidFill>
                  <a:srgbClr val="C00000"/>
                </a:solidFill>
                <a:latin typeface="微软雅黑" panose="020B0503020204020204" pitchFamily="34" charset="-122"/>
                <a:ea typeface="微软雅黑" panose="020B0503020204020204" pitchFamily="34" charset="-122"/>
              </a:rPr>
              <a:t>上、下、内、外直肌</a:t>
            </a:r>
            <a:endParaRPr kumimoji="1" lang="en-US" altLang="zh-CN" sz="2000" dirty="0" smtClean="0">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56791" y="1381313"/>
            <a:ext cx="4625483" cy="3123316"/>
            <a:chOff x="68643" y="1153632"/>
            <a:chExt cx="4625483" cy="3123316"/>
          </a:xfrm>
        </p:grpSpPr>
        <p:pic>
          <p:nvPicPr>
            <p:cNvPr id="3" name="图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643" y="1153632"/>
              <a:ext cx="4625483" cy="3123316"/>
            </a:xfrm>
            <a:prstGeom prst="rect">
              <a:avLst/>
            </a:prstGeom>
          </p:spPr>
        </p:pic>
        <p:sp>
          <p:nvSpPr>
            <p:cNvPr id="8" name="椭圆 7"/>
            <p:cNvSpPr/>
            <p:nvPr/>
          </p:nvSpPr>
          <p:spPr>
            <a:xfrm>
              <a:off x="2444920" y="4038805"/>
              <a:ext cx="454755" cy="205374"/>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9" name="椭圆 8"/>
            <p:cNvSpPr/>
            <p:nvPr/>
          </p:nvSpPr>
          <p:spPr>
            <a:xfrm>
              <a:off x="1960826" y="4058567"/>
              <a:ext cx="484094" cy="218381"/>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0" name="椭圆 9"/>
            <p:cNvSpPr/>
            <p:nvPr/>
          </p:nvSpPr>
          <p:spPr>
            <a:xfrm>
              <a:off x="2340053" y="1554969"/>
              <a:ext cx="487904" cy="220043"/>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1" name="椭圆 10"/>
            <p:cNvSpPr/>
            <p:nvPr/>
          </p:nvSpPr>
          <p:spPr>
            <a:xfrm>
              <a:off x="2257123" y="1190440"/>
              <a:ext cx="487904" cy="244255"/>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3" name="椭圆 12"/>
            <p:cNvSpPr/>
            <p:nvPr/>
          </p:nvSpPr>
          <p:spPr>
            <a:xfrm>
              <a:off x="2899675" y="2024393"/>
              <a:ext cx="487904" cy="244255"/>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grpSp>
      <p:pic>
        <p:nvPicPr>
          <p:cNvPr id="5" name="图片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446" y="1782650"/>
            <a:ext cx="3313199" cy="2230728"/>
          </a:xfrm>
          <a:prstGeom prst="rect">
            <a:avLst/>
          </a:prstGeom>
        </p:spPr>
      </p:pic>
      <p:sp>
        <p:nvSpPr>
          <p:cNvPr id="15" name="矩形 14"/>
          <p:cNvSpPr/>
          <p:nvPr/>
        </p:nvSpPr>
        <p:spPr>
          <a:xfrm>
            <a:off x="7780880" y="2374201"/>
            <a:ext cx="891196" cy="338554"/>
          </a:xfrm>
          <a:prstGeom prst="rect">
            <a:avLst/>
          </a:prstGeom>
        </p:spPr>
        <p:txBody>
          <a:bodyPr wrap="square">
            <a:spAutoFit/>
          </a:bodyPr>
          <a:lstStyle/>
          <a:p>
            <a:pPr eaLnBrk="1" hangingPunct="1"/>
            <a:r>
              <a:rPr kumimoji="1" lang="zh-CN" altLang="en-US" sz="1600" dirty="0" smtClean="0">
                <a:latin typeface="微软雅黑" panose="020B0503020204020204" pitchFamily="34" charset="-122"/>
                <a:ea typeface="微软雅黑" panose="020B0503020204020204" pitchFamily="34" charset="-122"/>
              </a:rPr>
              <a:t>总腱环</a:t>
            </a:r>
            <a:endParaRPr kumimoji="1" lang="en-US" altLang="zh-CN" sz="1600" dirty="0">
              <a:latin typeface="微软雅黑" panose="020B0503020204020204" pitchFamily="34" charset="-122"/>
              <a:ea typeface="微软雅黑" panose="020B0503020204020204" pitchFamily="34" charset="-122"/>
            </a:endParaRPr>
          </a:p>
        </p:txBody>
      </p:sp>
      <p:sp>
        <p:nvSpPr>
          <p:cNvPr id="16" name="Line 10"/>
          <p:cNvSpPr>
            <a:spLocks noChangeShapeType="1"/>
          </p:cNvSpPr>
          <p:nvPr/>
        </p:nvSpPr>
        <p:spPr bwMode="auto">
          <a:xfrm flipH="1">
            <a:off x="7722879" y="2650293"/>
            <a:ext cx="164432" cy="336686"/>
          </a:xfrm>
          <a:prstGeom prst="line">
            <a:avLst/>
          </a:prstGeom>
          <a:noFill/>
          <a:ln w="190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24662" y="602744"/>
            <a:ext cx="2331030" cy="4253349"/>
            <a:chOff x="6544338" y="619038"/>
            <a:chExt cx="2331030" cy="425334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4339" y="2951109"/>
              <a:ext cx="2331029" cy="1921278"/>
            </a:xfrm>
            <a:prstGeom prst="rect">
              <a:avLst/>
            </a:prstGeom>
          </p:spPr>
        </p:pic>
        <p:pic>
          <p:nvPicPr>
            <p:cNvPr id="7" name="图片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13" b="8083"/>
            <a:stretch/>
          </p:blipFill>
          <p:spPr>
            <a:xfrm>
              <a:off x="6544338" y="619038"/>
              <a:ext cx="2331029" cy="2332072"/>
            </a:xfrm>
            <a:prstGeom prst="rect">
              <a:avLst/>
            </a:prstGeom>
          </p:spPr>
        </p:pic>
      </p:grpSp>
      <p:grpSp>
        <p:nvGrpSpPr>
          <p:cNvPr id="13" name="组合 12"/>
          <p:cNvGrpSpPr/>
          <p:nvPr/>
        </p:nvGrpSpPr>
        <p:grpSpPr>
          <a:xfrm>
            <a:off x="5037614" y="840815"/>
            <a:ext cx="3514239" cy="3777209"/>
            <a:chOff x="5037614" y="840815"/>
            <a:chExt cx="3514239" cy="3777209"/>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614" y="840815"/>
              <a:ext cx="3514239" cy="3777209"/>
            </a:xfrm>
            <a:prstGeom prst="rect">
              <a:avLst/>
            </a:prstGeom>
          </p:spPr>
        </p:pic>
        <p:sp>
          <p:nvSpPr>
            <p:cNvPr id="4" name="椭圆 3"/>
            <p:cNvSpPr/>
            <p:nvPr/>
          </p:nvSpPr>
          <p:spPr>
            <a:xfrm>
              <a:off x="5104443" y="1286028"/>
              <a:ext cx="487904" cy="244255"/>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8" name="椭圆 7"/>
            <p:cNvSpPr/>
            <p:nvPr/>
          </p:nvSpPr>
          <p:spPr>
            <a:xfrm>
              <a:off x="6158203" y="890766"/>
              <a:ext cx="487904" cy="244255"/>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9" name="椭圆 8"/>
            <p:cNvSpPr/>
            <p:nvPr/>
          </p:nvSpPr>
          <p:spPr>
            <a:xfrm>
              <a:off x="7938919" y="3046252"/>
              <a:ext cx="487904" cy="244255"/>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0" name="椭圆 9"/>
            <p:cNvSpPr/>
            <p:nvPr/>
          </p:nvSpPr>
          <p:spPr>
            <a:xfrm>
              <a:off x="5104443" y="3895454"/>
              <a:ext cx="487904" cy="244255"/>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1" name="椭圆 10"/>
            <p:cNvSpPr/>
            <p:nvPr/>
          </p:nvSpPr>
          <p:spPr>
            <a:xfrm>
              <a:off x="5104443" y="3142537"/>
              <a:ext cx="487904" cy="244255"/>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grpSp>
    </p:spTree>
    <p:extLst>
      <p:ext uri="{BB962C8B-B14F-4D97-AF65-F5344CB8AC3E}">
        <p14:creationId xmlns:p14="http://schemas.microsoft.com/office/powerpoint/2010/main" val="272485548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68643" y="387240"/>
            <a:ext cx="1781424" cy="461665"/>
          </a:xfrm>
          <a:prstGeom prst="rect">
            <a:avLst/>
          </a:prstGeom>
        </p:spPr>
        <p:txBody>
          <a:bodyPr wrap="square">
            <a:spAutoFit/>
          </a:bodyPr>
          <a:lstStyle/>
          <a:p>
            <a:pPr eaLnBrk="1" hangingPunct="1"/>
            <a:r>
              <a:rPr lang="zh-CN" altLang="en-US" dirty="0" smtClean="0">
                <a:solidFill>
                  <a:srgbClr val="C00000"/>
                </a:solidFill>
                <a:latin typeface="微软雅黑" panose="020B0503020204020204" pitchFamily="34" charset="-122"/>
                <a:ea typeface="微软雅黑" panose="020B0503020204020204" pitchFamily="34" charset="-122"/>
              </a:rPr>
              <a:t>上斜肌</a:t>
            </a:r>
            <a:endParaRPr kumimoji="1" lang="en-US" altLang="zh-CN" sz="2000" dirty="0" smtClean="0">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72" y="1298409"/>
            <a:ext cx="2977464" cy="3492794"/>
          </a:xfrm>
          <a:prstGeom prst="rect">
            <a:avLst/>
          </a:prstGeom>
        </p:spPr>
      </p:pic>
      <p:sp>
        <p:nvSpPr>
          <p:cNvPr id="24" name="矩形 23"/>
          <p:cNvSpPr/>
          <p:nvPr/>
        </p:nvSpPr>
        <p:spPr>
          <a:xfrm>
            <a:off x="4548494" y="387240"/>
            <a:ext cx="1781424" cy="461665"/>
          </a:xfrm>
          <a:prstGeom prst="rect">
            <a:avLst/>
          </a:prstGeom>
        </p:spPr>
        <p:txBody>
          <a:bodyPr wrap="square">
            <a:spAutoFit/>
          </a:bodyPr>
          <a:lstStyle/>
          <a:p>
            <a:pPr eaLnBrk="1" hangingPunct="1"/>
            <a:r>
              <a:rPr lang="zh-CN" altLang="en-US" dirty="0" smtClean="0">
                <a:solidFill>
                  <a:srgbClr val="C00000"/>
                </a:solidFill>
                <a:latin typeface="微软雅黑" panose="020B0503020204020204" pitchFamily="34" charset="-122"/>
                <a:ea typeface="微软雅黑" panose="020B0503020204020204" pitchFamily="34" charset="-122"/>
              </a:rPr>
              <a:t>下斜肌</a:t>
            </a:r>
            <a:endParaRPr kumimoji="1" lang="en-US" altLang="zh-CN" sz="2000" dirty="0" smtClean="0">
              <a:latin typeface="微软雅黑" panose="020B0503020204020204" pitchFamily="34" charset="-122"/>
              <a:ea typeface="微软雅黑" panose="020B0503020204020204" pitchFamily="34" charset="-122"/>
            </a:endParaRPr>
          </a:p>
        </p:txBody>
      </p:sp>
      <p:pic>
        <p:nvPicPr>
          <p:cNvPr id="25" name="Picture 5" descr="018"/>
          <p:cNvPicPr>
            <a:picLocks noChangeAspect="1" noChangeArrowheads="1"/>
          </p:cNvPicPr>
          <p:nvPr/>
        </p:nvPicPr>
        <p:blipFill>
          <a:blip r:embed="rId3">
            <a:extLst>
              <a:ext uri="{28A0092B-C50C-407E-A947-70E740481C1C}">
                <a14:useLocalDpi xmlns:a14="http://schemas.microsoft.com/office/drawing/2010/main" val="0"/>
              </a:ext>
            </a:extLst>
          </a:blip>
          <a:srcRect l="15271" t="13930" r="8977" b="18861"/>
          <a:stretch>
            <a:fillRect/>
          </a:stretch>
        </p:blipFill>
        <p:spPr bwMode="auto">
          <a:xfrm>
            <a:off x="4548494" y="1653364"/>
            <a:ext cx="3382253" cy="27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a:spLocks noChangeArrowheads="1"/>
          </p:cNvSpPr>
          <p:nvPr/>
        </p:nvSpPr>
        <p:spPr bwMode="auto">
          <a:xfrm>
            <a:off x="2750978" y="397826"/>
            <a:ext cx="3575394" cy="461665"/>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b="0" dirty="0">
                <a:latin typeface="微软雅黑" panose="020B0503020204020204" pitchFamily="34" charset="-122"/>
                <a:ea typeface="微软雅黑" panose="020B0503020204020204" pitchFamily="34" charset="-122"/>
              </a:rPr>
              <a:t>六块眼球外肌的作用</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675" y="1120732"/>
            <a:ext cx="4290239" cy="3082085"/>
          </a:xfrm>
          <a:prstGeom prst="rect">
            <a:avLst/>
          </a:prstGeom>
          <a:ln w="28575">
            <a:solidFill>
              <a:schemeClr val="accent4"/>
            </a:solidFill>
          </a:ln>
        </p:spPr>
      </p:pic>
      <p:sp>
        <p:nvSpPr>
          <p:cNvPr id="10" name="文本框 9"/>
          <p:cNvSpPr txBox="1"/>
          <p:nvPr/>
        </p:nvSpPr>
        <p:spPr>
          <a:xfrm>
            <a:off x="3253861" y="1925645"/>
            <a:ext cx="738664" cy="1147164"/>
          </a:xfrm>
          <a:prstGeom prst="rect">
            <a:avLst/>
          </a:prstGeom>
          <a:noFill/>
        </p:spPr>
        <p:txBody>
          <a:bodyPr vert="eaVert" wrap="square" rtlCol="0">
            <a:spAutoFit/>
          </a:bodyPr>
          <a:lstStyle/>
          <a:p>
            <a:r>
              <a:rPr lang="zh-CN" altLang="en-US" sz="1800" b="0" dirty="0" smtClean="0">
                <a:latin typeface="微软雅黑" panose="020B0503020204020204" pitchFamily="34" charset="-122"/>
                <a:ea typeface="微软雅黑" panose="020B0503020204020204" pitchFamily="34" charset="-122"/>
              </a:rPr>
              <a:t>直肌内转</a:t>
            </a:r>
            <a:endParaRPr lang="en-US" altLang="zh-CN" sz="1800" b="0" dirty="0" smtClean="0">
              <a:latin typeface="微软雅黑" panose="020B0503020204020204" pitchFamily="34" charset="-122"/>
              <a:ea typeface="微软雅黑" panose="020B0503020204020204" pitchFamily="34" charset="-122"/>
            </a:endParaRPr>
          </a:p>
          <a:p>
            <a:r>
              <a:rPr lang="zh-CN" altLang="en-US" sz="1800" b="0" dirty="0" smtClean="0">
                <a:latin typeface="微软雅黑" panose="020B0503020204020204" pitchFamily="34" charset="-122"/>
                <a:ea typeface="微软雅黑" panose="020B0503020204020204" pitchFamily="34" charset="-122"/>
              </a:rPr>
              <a:t>斜肌外转</a:t>
            </a:r>
            <a:endParaRPr lang="zh-CN" altLang="en-US" sz="1800" b="0" dirty="0">
              <a:latin typeface="微软雅黑" panose="020B0503020204020204" pitchFamily="34" charset="-122"/>
              <a:ea typeface="微软雅黑" panose="020B0503020204020204" pitchFamily="34" charset="-122"/>
            </a:endParaRPr>
          </a:p>
        </p:txBody>
      </p:sp>
      <p:graphicFrame>
        <p:nvGraphicFramePr>
          <p:cNvPr id="11" name="表格 10"/>
          <p:cNvGraphicFramePr>
            <a:graphicFrameLocks noGrp="1"/>
          </p:cNvGraphicFramePr>
          <p:nvPr>
            <p:extLst>
              <p:ext uri="{D42A27DB-BD31-4B8C-83A1-F6EECF244321}">
                <p14:modId xmlns:p14="http://schemas.microsoft.com/office/powerpoint/2010/main" val="992042423"/>
              </p:ext>
            </p:extLst>
          </p:nvPr>
        </p:nvGraphicFramePr>
        <p:xfrm>
          <a:off x="223973" y="1217903"/>
          <a:ext cx="3098702" cy="2887742"/>
        </p:xfrm>
        <a:graphic>
          <a:graphicData uri="http://schemas.openxmlformats.org/drawingml/2006/table">
            <a:tbl>
              <a:tblPr firstRow="1" bandRow="1">
                <a:tableStyleId>{69CF1AB2-1976-4502-BF36-3FF5EA218861}</a:tableStyleId>
              </a:tblPr>
              <a:tblGrid>
                <a:gridCol w="1219170">
                  <a:extLst>
                    <a:ext uri="{9D8B030D-6E8A-4147-A177-3AD203B41FA5}">
                      <a16:colId xmlns:a16="http://schemas.microsoft.com/office/drawing/2014/main" val="1830236706"/>
                    </a:ext>
                  </a:extLst>
                </a:gridCol>
                <a:gridCol w="1879532">
                  <a:extLst>
                    <a:ext uri="{9D8B030D-6E8A-4147-A177-3AD203B41FA5}">
                      <a16:colId xmlns:a16="http://schemas.microsoft.com/office/drawing/2014/main" val="3608565447"/>
                    </a:ext>
                  </a:extLst>
                </a:gridCol>
              </a:tblGrid>
              <a:tr h="303898">
                <a:tc>
                  <a:txBody>
                    <a:bodyPr/>
                    <a:lstStyle/>
                    <a:p>
                      <a:pPr algn="ctr"/>
                      <a:r>
                        <a:rPr lang="zh-CN" altLang="en-US" sz="2000" b="1" kern="1200" dirty="0" smtClean="0">
                          <a:solidFill>
                            <a:schemeClr val="dk1"/>
                          </a:solidFill>
                          <a:latin typeface="微软雅黑" panose="020B0503020204020204" pitchFamily="34" charset="-122"/>
                          <a:ea typeface="微软雅黑" panose="020B0503020204020204" pitchFamily="34" charset="-122"/>
                          <a:cs typeface="+mn-cs"/>
                        </a:rPr>
                        <a:t>名称</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zh-CN" altLang="en-US" sz="2000" b="1" dirty="0" smtClean="0">
                          <a:latin typeface="微软雅黑" panose="020B0503020204020204" pitchFamily="34" charset="-122"/>
                          <a:ea typeface="微软雅黑" panose="020B0503020204020204" pitchFamily="34" charset="-122"/>
                        </a:rPr>
                        <a:t>作用</a:t>
                      </a:r>
                      <a:endParaRPr lang="zh-CN" altLang="en-US" sz="2000" b="1" dirty="0">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69598364"/>
                  </a:ext>
                </a:extLst>
              </a:tr>
              <a:tr h="418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微软雅黑" panose="020B0503020204020204" pitchFamily="34" charset="-122"/>
                          <a:ea typeface="微软雅黑" panose="020B0503020204020204" pitchFamily="34" charset="-122"/>
                        </a:rPr>
                        <a:t>上斜肌</a:t>
                      </a:r>
                      <a:endParaRPr lang="zh-CN" altLang="en-US" sz="1800" b="1" dirty="0">
                        <a:latin typeface="微软雅黑" panose="020B0503020204020204" pitchFamily="34" charset="-122"/>
                        <a:ea typeface="微软雅黑" panose="020B0503020204020204" pitchFamily="34" charset="-122"/>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anose="020B0503020204020204" pitchFamily="34" charset="-122"/>
                          <a:ea typeface="微软雅黑" panose="020B0503020204020204" pitchFamily="34" charset="-122"/>
                        </a:rPr>
                        <a:t>瞳孔转向</a:t>
                      </a:r>
                      <a:r>
                        <a:rPr lang="zh-CN" altLang="en-US" sz="1800" b="1" dirty="0" smtClean="0">
                          <a:latin typeface="微软雅黑" panose="020B0503020204020204" pitchFamily="34" charset="-122"/>
                          <a:ea typeface="微软雅黑" panose="020B0503020204020204" pitchFamily="34" charset="-122"/>
                        </a:rPr>
                        <a:t>下外</a:t>
                      </a:r>
                      <a:endParaRPr lang="zh-CN" altLang="en-US" sz="1800" b="1" dirty="0">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14799628"/>
                  </a:ext>
                </a:extLst>
              </a:tr>
              <a:tr h="418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微软雅黑" panose="020B0503020204020204" pitchFamily="34" charset="-122"/>
                          <a:ea typeface="微软雅黑" panose="020B0503020204020204" pitchFamily="34" charset="-122"/>
                        </a:rPr>
                        <a:t>下斜肌</a:t>
                      </a:r>
                      <a:endParaRPr lang="zh-CN" altLang="en-US" sz="1800" b="1" dirty="0">
                        <a:latin typeface="微软雅黑" panose="020B0503020204020204" pitchFamily="34" charset="-122"/>
                        <a:ea typeface="微软雅黑" panose="020B0503020204020204" pitchFamily="34" charset="-122"/>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anose="020B0503020204020204" pitchFamily="34" charset="-122"/>
                          <a:ea typeface="微软雅黑" panose="020B0503020204020204" pitchFamily="34" charset="-122"/>
                        </a:rPr>
                        <a:t>瞳孔转向</a:t>
                      </a:r>
                      <a:r>
                        <a:rPr lang="zh-CN" altLang="en-US" sz="1800" b="1" dirty="0" smtClean="0">
                          <a:latin typeface="微软雅黑" panose="020B0503020204020204" pitchFamily="34" charset="-122"/>
                          <a:ea typeface="微软雅黑" panose="020B0503020204020204" pitchFamily="34" charset="-122"/>
                        </a:rPr>
                        <a:t>上外</a:t>
                      </a:r>
                      <a:endParaRPr lang="zh-CN" altLang="en-US" sz="1800" b="1" dirty="0">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81055286"/>
                  </a:ext>
                </a:extLst>
              </a:tr>
              <a:tr h="418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微软雅黑" panose="020B0503020204020204" pitchFamily="34" charset="-122"/>
                          <a:ea typeface="微软雅黑" panose="020B0503020204020204" pitchFamily="34" charset="-122"/>
                        </a:rPr>
                        <a:t>上直肌</a:t>
                      </a:r>
                      <a:endParaRPr lang="zh-CN" altLang="en-US" sz="1800" b="1" dirty="0">
                        <a:latin typeface="微软雅黑" panose="020B0503020204020204" pitchFamily="34" charset="-122"/>
                        <a:ea typeface="微软雅黑" panose="020B0503020204020204" pitchFamily="34" charset="-122"/>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anose="020B0503020204020204" pitchFamily="34" charset="-122"/>
                          <a:ea typeface="微软雅黑" panose="020B0503020204020204" pitchFamily="34" charset="-122"/>
                        </a:rPr>
                        <a:t>瞳孔转向</a:t>
                      </a:r>
                      <a:r>
                        <a:rPr lang="zh-CN" altLang="en-US" sz="1800" b="1" dirty="0" smtClean="0">
                          <a:latin typeface="微软雅黑" panose="020B0503020204020204" pitchFamily="34" charset="-122"/>
                          <a:ea typeface="微软雅黑" panose="020B0503020204020204" pitchFamily="34" charset="-122"/>
                        </a:rPr>
                        <a:t>上内</a:t>
                      </a:r>
                      <a:endParaRPr lang="zh-CN" altLang="en-US" sz="1800" b="1" dirty="0">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75881590"/>
                  </a:ext>
                </a:extLst>
              </a:tr>
              <a:tr h="418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微软雅黑" panose="020B0503020204020204" pitchFamily="34" charset="-122"/>
                          <a:ea typeface="微软雅黑" panose="020B0503020204020204" pitchFamily="34" charset="-122"/>
                        </a:rPr>
                        <a:t>下直肌</a:t>
                      </a:r>
                      <a:endParaRPr lang="zh-CN" altLang="en-US" sz="1800" b="1" dirty="0">
                        <a:latin typeface="微软雅黑" panose="020B0503020204020204" pitchFamily="34" charset="-122"/>
                        <a:ea typeface="微软雅黑" panose="020B0503020204020204" pitchFamily="34" charset="-122"/>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瞳孔转向</a:t>
                      </a:r>
                      <a:r>
                        <a:rPr kumimoji="0" lang="zh-CN" altLang="en-US" sz="1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下内</a:t>
                      </a:r>
                      <a:endParaRPr lang="zh-CN" altLang="en-US" sz="1800" b="1" dirty="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7943221"/>
                  </a:ext>
                </a:extLst>
              </a:tr>
              <a:tr h="418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微软雅黑" panose="020B0503020204020204" pitchFamily="34" charset="-122"/>
                          <a:ea typeface="微软雅黑" panose="020B0503020204020204" pitchFamily="34" charset="-122"/>
                        </a:rPr>
                        <a:t>内直肌</a:t>
                      </a:r>
                      <a:endParaRPr lang="zh-CN" altLang="en-US" sz="1800" b="1" dirty="0">
                        <a:latin typeface="微软雅黑" panose="020B0503020204020204" pitchFamily="34" charset="-122"/>
                        <a:ea typeface="微软雅黑" panose="020B0503020204020204" pitchFamily="34" charset="-122"/>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瞳孔转向</a:t>
                      </a:r>
                      <a:r>
                        <a:rPr kumimoji="0" lang="zh-CN" altLang="en-US" sz="1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内侧</a:t>
                      </a:r>
                      <a:endParaRPr lang="zh-CN" altLang="en-US" sz="1800" b="1"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39853502"/>
                  </a:ext>
                </a:extLst>
              </a:tr>
              <a:tr h="397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微软雅黑" panose="020B0503020204020204" pitchFamily="34" charset="-122"/>
                          <a:ea typeface="微软雅黑" panose="020B0503020204020204" pitchFamily="34" charset="-122"/>
                        </a:rPr>
                        <a:t>外直肌</a:t>
                      </a:r>
                      <a:endParaRPr lang="zh-CN" altLang="en-US" sz="1800" b="1" dirty="0">
                        <a:latin typeface="微软雅黑" panose="020B0503020204020204" pitchFamily="34" charset="-122"/>
                        <a:ea typeface="微软雅黑" panose="020B0503020204020204" pitchFamily="34" charset="-122"/>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瞳孔转向</a:t>
                      </a:r>
                      <a:r>
                        <a:rPr kumimoji="0" lang="zh-CN" altLang="en-US" sz="1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外侧</a:t>
                      </a:r>
                      <a:endParaRPr lang="zh-CN" altLang="en-US" sz="1800" b="1" dirty="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41425573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课程资料\解剖图片\神器.jpg"/>
          <p:cNvPicPr>
            <a:picLocks noChangeAspect="1" noChangeArrowheads="1"/>
          </p:cNvPicPr>
          <p:nvPr/>
        </p:nvPicPr>
        <p:blipFill>
          <a:blip r:embed="rId2" cstate="print">
            <a:clrChange>
              <a:clrFrom>
                <a:srgbClr val="FFFFFF"/>
              </a:clrFrom>
              <a:clrTo>
                <a:srgbClr val="FFFFFF">
                  <a:alpha val="0"/>
                </a:srgbClr>
              </a:clrTo>
            </a:clrChange>
          </a:blip>
          <a:srcRect l="2064" t="2868" r="3473"/>
          <a:stretch>
            <a:fillRect/>
          </a:stretch>
        </p:blipFill>
        <p:spPr bwMode="auto">
          <a:xfrm>
            <a:off x="773943" y="1770486"/>
            <a:ext cx="3189743" cy="2876223"/>
          </a:xfrm>
          <a:prstGeom prst="rect">
            <a:avLst/>
          </a:prstGeom>
          <a:noFill/>
        </p:spPr>
      </p:pic>
      <p:sp>
        <p:nvSpPr>
          <p:cNvPr id="5" name="TextBox 4"/>
          <p:cNvSpPr txBox="1"/>
          <p:nvPr/>
        </p:nvSpPr>
        <p:spPr>
          <a:xfrm>
            <a:off x="1549320" y="368938"/>
            <a:ext cx="6037648" cy="1015663"/>
          </a:xfrm>
          <a:prstGeom prst="rect">
            <a:avLst/>
          </a:prstGeom>
          <a:noFill/>
        </p:spPr>
        <p:txBody>
          <a:bodyPr wrap="square" rtlCol="0">
            <a:spAutoFit/>
          </a:bodyPr>
          <a:lstStyle/>
          <a:p>
            <a:pPr>
              <a:lnSpc>
                <a:spcPct val="150000"/>
              </a:lnSpc>
              <a:buClr>
                <a:srgbClr val="C00000"/>
              </a:buClr>
              <a:tabLst>
                <a:tab pos="90170" algn="l"/>
              </a:tabLst>
            </a:pPr>
            <a:r>
              <a:rPr lang="zh-CN" altLang="en-US" sz="2000" b="0" dirty="0" smtClean="0">
                <a:latin typeface="微软雅黑" panose="020B0503020204020204" pitchFamily="34" charset="-122"/>
                <a:ea typeface="微软雅黑" panose="020B0503020204020204" pitchFamily="34" charset="-122"/>
                <a:cs typeface="Times New Roman" panose="02020603050405020304" pitchFamily="18" charset="0"/>
              </a:rPr>
              <a:t>经瞳孔中央至视网膜黄斑中央凹的连线称</a:t>
            </a:r>
            <a:r>
              <a:rPr lang="zh-CN" altLang="en-US" sz="20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视轴</a:t>
            </a:r>
            <a:r>
              <a:rPr lang="zh-CN" altLang="en-US" sz="2000" b="0"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b="0"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Clr>
                <a:srgbClr val="C00000"/>
              </a:buClr>
              <a:tabLst>
                <a:tab pos="90170" algn="l"/>
              </a:tabLst>
            </a:pPr>
            <a:r>
              <a:rPr lang="zh-CN" altLang="en-US" sz="2000" b="0" dirty="0" smtClean="0">
                <a:latin typeface="微软雅黑" panose="020B0503020204020204" pitchFamily="34" charset="-122"/>
                <a:ea typeface="微软雅黑" panose="020B0503020204020204" pitchFamily="34" charset="-122"/>
                <a:cs typeface="Times New Roman" panose="02020603050405020304" pitchFamily="18" charset="0"/>
              </a:rPr>
              <a:t>两眼的视轴相互平行，若不平行，则会出现斜视。</a:t>
            </a:r>
            <a:endParaRPr lang="en-US" altLang="zh-CN" sz="2000" b="0" dirty="0" smtClean="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TextBox 3"/>
          <p:cNvSpPr txBox="1"/>
          <p:nvPr/>
        </p:nvSpPr>
        <p:spPr>
          <a:xfrm>
            <a:off x="172404" y="444588"/>
            <a:ext cx="119919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sz="2800" dirty="0" smtClean="0">
                <a:latin typeface="微软雅黑" panose="020B0503020204020204" pitchFamily="34" charset="-122"/>
                <a:ea typeface="微软雅黑" panose="020B0503020204020204" pitchFamily="34" charset="-122"/>
              </a:rPr>
              <a:t>视轴</a:t>
            </a:r>
            <a:endParaRPr lang="zh-CN" altLang="en-US" sz="28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5130531" y="1606161"/>
            <a:ext cx="3072809" cy="3327989"/>
            <a:chOff x="3811771" y="1557362"/>
            <a:chExt cx="2647508" cy="2708373"/>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50074" t="14384" r="791" b="13437"/>
            <a:stretch>
              <a:fillRect/>
            </a:stretch>
          </p:blipFill>
          <p:spPr>
            <a:xfrm>
              <a:off x="3811771" y="2900915"/>
              <a:ext cx="2631559" cy="136482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694" t="14384" r="50000" b="13437"/>
            <a:stretch>
              <a:fillRect/>
            </a:stretch>
          </p:blipFill>
          <p:spPr>
            <a:xfrm>
              <a:off x="3811772" y="1557362"/>
              <a:ext cx="2647507" cy="13435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899" y="2812820"/>
            <a:ext cx="2822520" cy="2159896"/>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25" y="483781"/>
            <a:ext cx="3616514" cy="216372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0809" y="396211"/>
            <a:ext cx="2147698" cy="1255242"/>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0809" y="1971269"/>
            <a:ext cx="2931831" cy="2144274"/>
          </a:xfrm>
          <a:prstGeom prst="rect">
            <a:avLst/>
          </a:prstGeom>
        </p:spPr>
      </p:pic>
    </p:spTree>
    <p:extLst>
      <p:ext uri="{BB962C8B-B14F-4D97-AF65-F5344CB8AC3E}">
        <p14:creationId xmlns:p14="http://schemas.microsoft.com/office/powerpoint/2010/main" val="282313857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03460" y="1579272"/>
            <a:ext cx="5222217" cy="3449712"/>
            <a:chOff x="3635576" y="1576826"/>
            <a:chExt cx="5222217" cy="3449712"/>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576" y="1576826"/>
              <a:ext cx="5222217" cy="3449712"/>
            </a:xfrm>
            <a:prstGeom prst="rect">
              <a:avLst/>
            </a:prstGeom>
          </p:spPr>
        </p:pic>
        <p:sp>
          <p:nvSpPr>
            <p:cNvPr id="6" name="椭圆 5"/>
            <p:cNvSpPr/>
            <p:nvPr/>
          </p:nvSpPr>
          <p:spPr>
            <a:xfrm>
              <a:off x="3814075" y="2420472"/>
              <a:ext cx="376518" cy="229822"/>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7" name="椭圆 6"/>
            <p:cNvSpPr/>
            <p:nvPr/>
          </p:nvSpPr>
          <p:spPr>
            <a:xfrm>
              <a:off x="3814075" y="4043897"/>
              <a:ext cx="376518" cy="205374"/>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8" name="椭圆 7"/>
            <p:cNvSpPr/>
            <p:nvPr/>
          </p:nvSpPr>
          <p:spPr>
            <a:xfrm>
              <a:off x="6538530" y="4635567"/>
              <a:ext cx="644643" cy="250198"/>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9" name="椭圆 8"/>
            <p:cNvSpPr/>
            <p:nvPr/>
          </p:nvSpPr>
          <p:spPr>
            <a:xfrm>
              <a:off x="7408921" y="2219987"/>
              <a:ext cx="918476" cy="298280"/>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0" name="椭圆 9"/>
            <p:cNvSpPr/>
            <p:nvPr/>
          </p:nvSpPr>
          <p:spPr>
            <a:xfrm>
              <a:off x="6162012" y="4680391"/>
              <a:ext cx="376518" cy="205374"/>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grpSp>
      <p:sp>
        <p:nvSpPr>
          <p:cNvPr id="14" name="Text Box 4"/>
          <p:cNvSpPr txBox="1">
            <a:spLocks noChangeArrowheads="1"/>
          </p:cNvSpPr>
          <p:nvPr/>
        </p:nvSpPr>
        <p:spPr bwMode="auto">
          <a:xfrm>
            <a:off x="3078125" y="364918"/>
            <a:ext cx="3141921"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tabLst>
                <a:tab pos="717550" algn="l"/>
              </a:tabLst>
            </a:pPr>
            <a:r>
              <a:rPr lang="zh-CN" altLang="en-US" sz="2800" dirty="0">
                <a:latin typeface="微软雅黑" panose="020B0503020204020204" pitchFamily="34" charset="-122"/>
                <a:ea typeface="微软雅黑" panose="020B0503020204020204" pitchFamily="34" charset="-122"/>
              </a:rPr>
              <a:t>眶脂体和眶筋膜</a:t>
            </a:r>
          </a:p>
        </p:txBody>
      </p:sp>
      <p:sp>
        <p:nvSpPr>
          <p:cNvPr id="15" name="Rectangle 6"/>
          <p:cNvSpPr>
            <a:spLocks noChangeArrowheads="1"/>
          </p:cNvSpPr>
          <p:nvPr/>
        </p:nvSpPr>
        <p:spPr bwMode="auto">
          <a:xfrm>
            <a:off x="354545" y="1033619"/>
            <a:ext cx="675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dirty="0" smtClean="0">
                <a:solidFill>
                  <a:srgbClr val="C00000"/>
                </a:solidFill>
                <a:latin typeface="微软雅黑" panose="020B0503020204020204" pitchFamily="34" charset="-122"/>
                <a:ea typeface="微软雅黑" panose="020B0503020204020204" pitchFamily="34" charset="-122"/>
              </a:rPr>
              <a:t>眶脂体</a:t>
            </a:r>
            <a:r>
              <a:rPr kumimoji="1" lang="en-US" altLang="zh-CN" dirty="0" smtClean="0">
                <a:latin typeface="微软雅黑" panose="020B0503020204020204" pitchFamily="34" charset="-122"/>
                <a:ea typeface="微软雅黑" panose="020B0503020204020204" pitchFamily="34" charset="-122"/>
              </a:rPr>
              <a:t>-</a:t>
            </a:r>
            <a:r>
              <a:rPr kumimoji="1" lang="zh-CN" altLang="en-US" sz="2000" b="0" dirty="0" smtClean="0">
                <a:latin typeface="微软雅黑" panose="020B0503020204020204" pitchFamily="34" charset="-122"/>
                <a:ea typeface="微软雅黑" panose="020B0503020204020204" pitchFamily="34" charset="-122"/>
              </a:rPr>
              <a:t>是</a:t>
            </a:r>
            <a:r>
              <a:rPr kumimoji="1" lang="zh-CN" altLang="en-US" sz="2000" b="0" dirty="0">
                <a:latin typeface="微软雅黑" panose="020B0503020204020204" pitchFamily="34" charset="-122"/>
                <a:ea typeface="微软雅黑" panose="020B0503020204020204" pitchFamily="34" charset="-122"/>
              </a:rPr>
              <a:t>眶内的脂肪组织，起支持和保护作用</a:t>
            </a:r>
            <a:endParaRPr kumimoji="1" lang="zh-CN" altLang="en-US" b="0" dirty="0">
              <a:latin typeface="微软雅黑" panose="020B0503020204020204" pitchFamily="34" charset="-122"/>
              <a:ea typeface="微软雅黑" panose="020B0503020204020204" pitchFamily="34" charset="-122"/>
            </a:endParaRPr>
          </a:p>
        </p:txBody>
      </p:sp>
      <p:sp>
        <p:nvSpPr>
          <p:cNvPr id="16" name="Rectangle 9"/>
          <p:cNvSpPr>
            <a:spLocks noChangeArrowheads="1"/>
          </p:cNvSpPr>
          <p:nvPr/>
        </p:nvSpPr>
        <p:spPr bwMode="auto">
          <a:xfrm>
            <a:off x="354545" y="1500015"/>
            <a:ext cx="237887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dirty="0">
                <a:solidFill>
                  <a:srgbClr val="C00000"/>
                </a:solidFill>
                <a:latin typeface="微软雅黑" panose="020B0503020204020204" pitchFamily="34" charset="-122"/>
                <a:ea typeface="微软雅黑" panose="020B0503020204020204" pitchFamily="34" charset="-122"/>
              </a:rPr>
              <a:t>眶筋膜</a:t>
            </a:r>
            <a:r>
              <a:rPr kumimoji="1" lang="zh-CN" altLang="en-US" sz="2000" b="0" dirty="0">
                <a:latin typeface="微软雅黑" panose="020B0503020204020204" pitchFamily="34" charset="-122"/>
                <a:ea typeface="微软雅黑" panose="020B0503020204020204" pitchFamily="34" charset="-122"/>
              </a:rPr>
              <a:t>包括：</a:t>
            </a:r>
          </a:p>
          <a:p>
            <a:pPr marL="268288" indent="-180975" eaLnBrk="1" hangingPunct="1">
              <a:lnSpc>
                <a:spcPct val="130000"/>
              </a:lnSpc>
              <a:buClr>
                <a:srgbClr val="C00000"/>
              </a:buClr>
              <a:buSzPct val="70000"/>
              <a:buFont typeface="Wingdings" panose="05000000000000000000" pitchFamily="2" charset="2"/>
              <a:buChar char="ü"/>
            </a:pPr>
            <a:r>
              <a:rPr kumimoji="1" lang="zh-CN" altLang="en-US" sz="2000" dirty="0">
                <a:latin typeface="微软雅黑" panose="020B0503020204020204" pitchFamily="34" charset="-122"/>
                <a:ea typeface="微软雅黑" panose="020B0503020204020204" pitchFamily="34" charset="-122"/>
              </a:rPr>
              <a:t>眶骨膜</a:t>
            </a:r>
          </a:p>
          <a:p>
            <a:pPr marL="268288" indent="-180975" eaLnBrk="1" hangingPunct="1">
              <a:lnSpc>
                <a:spcPct val="130000"/>
              </a:lnSpc>
              <a:buClr>
                <a:srgbClr val="C00000"/>
              </a:buClr>
              <a:buSzPct val="70000"/>
              <a:buFont typeface="Wingdings" panose="05000000000000000000" pitchFamily="2" charset="2"/>
              <a:buChar char="ü"/>
            </a:pPr>
            <a:r>
              <a:rPr kumimoji="1" lang="zh-CN" altLang="en-US" sz="2000" dirty="0">
                <a:latin typeface="微软雅黑" panose="020B0503020204020204" pitchFamily="34" charset="-122"/>
                <a:ea typeface="微软雅黑" panose="020B0503020204020204" pitchFamily="34" charset="-122"/>
              </a:rPr>
              <a:t>眼球筋膜</a:t>
            </a:r>
            <a:r>
              <a:rPr kumimoji="1" lang="zh-CN" altLang="en-US" sz="2000" dirty="0" smtClean="0">
                <a:latin typeface="微软雅黑" panose="020B0503020204020204" pitchFamily="34" charset="-122"/>
                <a:ea typeface="微软雅黑" panose="020B0503020204020204" pitchFamily="34" charset="-122"/>
              </a:rPr>
              <a:t>鞘</a:t>
            </a:r>
            <a:endParaRPr kumimoji="1" lang="en-US" altLang="zh-CN" sz="2000" dirty="0" smtClean="0">
              <a:latin typeface="微软雅黑" panose="020B0503020204020204" pitchFamily="34" charset="-122"/>
              <a:ea typeface="微软雅黑" panose="020B0503020204020204" pitchFamily="34" charset="-122"/>
            </a:endParaRPr>
          </a:p>
          <a:p>
            <a:pPr marL="268288" indent="-180975" eaLnBrk="1" hangingPunct="1">
              <a:lnSpc>
                <a:spcPct val="130000"/>
              </a:lnSpc>
              <a:buClr>
                <a:srgbClr val="C00000"/>
              </a:buClr>
              <a:buSzPct val="70000"/>
              <a:buFont typeface="Wingdings" panose="05000000000000000000" pitchFamily="2" charset="2"/>
              <a:buChar char="ü"/>
            </a:pPr>
            <a:r>
              <a:rPr kumimoji="1" lang="zh-CN" altLang="en-US" sz="2000" dirty="0" smtClean="0">
                <a:latin typeface="微软雅黑" panose="020B0503020204020204" pitchFamily="34" charset="-122"/>
                <a:ea typeface="微软雅黑" panose="020B0503020204020204" pitchFamily="34" charset="-122"/>
              </a:rPr>
              <a:t>眼</a:t>
            </a:r>
            <a:r>
              <a:rPr kumimoji="1" lang="zh-CN" altLang="en-US" sz="2000" dirty="0">
                <a:latin typeface="微软雅黑" panose="020B0503020204020204" pitchFamily="34" charset="-122"/>
                <a:ea typeface="微软雅黑" panose="020B0503020204020204" pitchFamily="34" charset="-122"/>
              </a:rPr>
              <a:t>肌筋膜鞘</a:t>
            </a:r>
          </a:p>
          <a:p>
            <a:pPr marL="268288" indent="-180975" eaLnBrk="1" hangingPunct="1">
              <a:lnSpc>
                <a:spcPct val="130000"/>
              </a:lnSpc>
              <a:buClr>
                <a:srgbClr val="C00000"/>
              </a:buClr>
              <a:buSzPct val="70000"/>
              <a:buFont typeface="Wingdings" panose="05000000000000000000" pitchFamily="2" charset="2"/>
              <a:buChar char="ü"/>
            </a:pPr>
            <a:r>
              <a:rPr kumimoji="1" lang="zh-CN" altLang="en-US" sz="2000" dirty="0">
                <a:latin typeface="微软雅黑" panose="020B0503020204020204" pitchFamily="34" charset="-122"/>
                <a:ea typeface="微软雅黑" panose="020B0503020204020204" pitchFamily="34" charset="-122"/>
              </a:rPr>
              <a:t>眶隔</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642" y="387240"/>
            <a:ext cx="8879764" cy="523220"/>
          </a:xfrm>
          <a:prstGeom prst="rect">
            <a:avLst/>
          </a:prstGeom>
        </p:spPr>
        <p:txBody>
          <a:bodyPr wrap="square">
            <a:spAutoFit/>
          </a:bodyPr>
          <a:lstStyle/>
          <a:p>
            <a:r>
              <a:rPr kumimoji="1" lang="zh-CN" altLang="en-US" dirty="0" smtClean="0">
                <a:latin typeface="微软雅黑" panose="020B0503020204020204" pitchFamily="34" charset="-122"/>
                <a:ea typeface="微软雅黑" panose="020B0503020204020204" pitchFamily="34" charset="-122"/>
              </a:rPr>
              <a:t>眼球筋膜鞘</a:t>
            </a:r>
            <a:r>
              <a:rPr kumimoji="1" lang="zh-CN" altLang="en-US" sz="2800" dirty="0" smtClean="0">
                <a:latin typeface="微软雅黑" panose="020B0503020204020204" pitchFamily="34" charset="-122"/>
                <a:ea typeface="微软雅黑" panose="020B0503020204020204" pitchFamily="34" charset="-122"/>
              </a:rPr>
              <a:t> </a:t>
            </a:r>
            <a:r>
              <a:rPr kumimoji="1"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dirty="0">
                <a:latin typeface="Times New Roman" panose="02020603050405020304" pitchFamily="18" charset="0"/>
                <a:ea typeface="微软雅黑" panose="020B0503020204020204" pitchFamily="34" charset="-122"/>
                <a:cs typeface="Times New Roman" panose="02020603050405020304" pitchFamily="18" charset="0"/>
              </a:rPr>
              <a:t>Tenon</a:t>
            </a:r>
            <a:r>
              <a:rPr kumimoji="1" lang="zh-CN" altLang="en-US" dirty="0">
                <a:latin typeface="Times New Roman" panose="02020603050405020304" pitchFamily="18" charset="0"/>
                <a:ea typeface="微软雅黑" panose="020B0503020204020204" pitchFamily="34" charset="-122"/>
                <a:cs typeface="Times New Roman" panose="02020603050405020304" pitchFamily="18" charset="0"/>
              </a:rPr>
              <a:t>囊</a:t>
            </a:r>
            <a:r>
              <a:rPr kumimoji="1"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kumimoji="1" lang="zh-CN" altLang="en-US" sz="2000" b="0" dirty="0">
                <a:latin typeface="微软雅黑" panose="020B0503020204020204" pitchFamily="34" charset="-122"/>
                <a:ea typeface="微软雅黑" panose="020B0503020204020204" pitchFamily="34" charset="-122"/>
              </a:rPr>
              <a:t>与眼球之间形成</a:t>
            </a:r>
            <a:r>
              <a:rPr kumimoji="1" lang="zh-CN" altLang="en-US" sz="2000" dirty="0">
                <a:latin typeface="微软雅黑" panose="020B0503020204020204" pitchFamily="34" charset="-122"/>
                <a:ea typeface="微软雅黑" panose="020B0503020204020204" pitchFamily="34" charset="-122"/>
              </a:rPr>
              <a:t>巩膜后隙</a:t>
            </a:r>
            <a:r>
              <a:rPr kumimoji="1" lang="zh-CN" altLang="en-US" sz="2000" b="0" dirty="0">
                <a:latin typeface="微软雅黑" panose="020B0503020204020204" pitchFamily="34" charset="-122"/>
                <a:ea typeface="微软雅黑" panose="020B0503020204020204" pitchFamily="34" charset="-122"/>
              </a:rPr>
              <a:t>，保证眼球灵活运动</a:t>
            </a:r>
            <a:r>
              <a:rPr kumimoji="1" lang="zh-CN" altLang="en-US" sz="2000" b="0" dirty="0" smtClean="0">
                <a:latin typeface="微软雅黑" panose="020B0503020204020204" pitchFamily="34" charset="-122"/>
                <a:ea typeface="微软雅黑" panose="020B0503020204020204" pitchFamily="34" charset="-122"/>
              </a:rPr>
              <a:t>。</a:t>
            </a:r>
            <a:endParaRPr kumimoji="1" lang="en-US" altLang="zh-CN" dirty="0" smtClean="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b="12442"/>
          <a:stretch/>
        </p:blipFill>
        <p:spPr>
          <a:xfrm>
            <a:off x="137960" y="1451110"/>
            <a:ext cx="3959726" cy="2832389"/>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10636"/>
          <a:stretch/>
        </p:blipFill>
        <p:spPr>
          <a:xfrm>
            <a:off x="4560284" y="1451110"/>
            <a:ext cx="3918698" cy="2831794"/>
          </a:xfrm>
          <a:prstGeom prst="rect">
            <a:avLst/>
          </a:prstGeom>
        </p:spPr>
      </p:pic>
    </p:spTree>
    <p:extLst>
      <p:ext uri="{BB962C8B-B14F-4D97-AF65-F5344CB8AC3E}">
        <p14:creationId xmlns:p14="http://schemas.microsoft.com/office/powerpoint/2010/main" val="423422719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1605" y="772595"/>
            <a:ext cx="2364154" cy="2166199"/>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78" y="1574527"/>
            <a:ext cx="2073293" cy="3109940"/>
          </a:xfrm>
          <a:prstGeom prst="rect">
            <a:avLst/>
          </a:prstGeom>
        </p:spPr>
      </p:pic>
      <p:sp>
        <p:nvSpPr>
          <p:cNvPr id="3" name="矩形 2"/>
          <p:cNvSpPr/>
          <p:nvPr/>
        </p:nvSpPr>
        <p:spPr>
          <a:xfrm>
            <a:off x="68643" y="387240"/>
            <a:ext cx="1781424" cy="461665"/>
          </a:xfrm>
          <a:prstGeom prst="rect">
            <a:avLst/>
          </a:prstGeom>
        </p:spPr>
        <p:txBody>
          <a:bodyPr wrap="square">
            <a:spAutoFit/>
          </a:bodyPr>
          <a:lstStyle/>
          <a:p>
            <a:pPr eaLnBrk="1" hangingPunct="1"/>
            <a:r>
              <a:rPr kumimoji="1" lang="zh-CN" altLang="en-US" dirty="0" smtClean="0">
                <a:latin typeface="微软雅黑" panose="020B0503020204020204" pitchFamily="34" charset="-122"/>
                <a:ea typeface="微软雅黑" panose="020B0503020204020204" pitchFamily="34" charset="-122"/>
              </a:rPr>
              <a:t>眶骨膜</a:t>
            </a:r>
            <a:endParaRPr kumimoji="1" lang="en-US" altLang="zh-CN" dirty="0" smtClean="0">
              <a:latin typeface="微软雅黑" panose="020B0503020204020204" pitchFamily="34" charset="-122"/>
              <a:ea typeface="微软雅黑" panose="020B0503020204020204" pitchFamily="34" charset="-122"/>
            </a:endParaRPr>
          </a:p>
        </p:txBody>
      </p:sp>
      <p:sp>
        <p:nvSpPr>
          <p:cNvPr id="4" name="文本框 3"/>
          <p:cNvSpPr txBox="1"/>
          <p:nvPr/>
        </p:nvSpPr>
        <p:spPr>
          <a:xfrm>
            <a:off x="159077" y="976098"/>
            <a:ext cx="3268688" cy="369332"/>
          </a:xfrm>
          <a:prstGeom prst="rect">
            <a:avLst/>
          </a:prstGeom>
          <a:noFill/>
        </p:spPr>
        <p:txBody>
          <a:bodyPr wrap="square" rtlCol="0">
            <a:spAutoFit/>
          </a:bodyPr>
          <a:lstStyle/>
          <a:p>
            <a:r>
              <a:rPr lang="zh-CN" altLang="en-US" sz="1800" b="0" dirty="0" smtClean="0">
                <a:latin typeface="微软雅黑" panose="020B0503020204020204" pitchFamily="34" charset="-122"/>
                <a:ea typeface="微软雅黑" panose="020B0503020204020204" pitchFamily="34" charset="-122"/>
              </a:rPr>
              <a:t>在眶后部，增厚形成总腱环</a:t>
            </a:r>
            <a:endParaRPr lang="zh-CN" altLang="en-US" sz="1800" b="0" dirty="0">
              <a:latin typeface="微软雅黑" panose="020B0503020204020204" pitchFamily="34" charset="-122"/>
              <a:ea typeface="微软雅黑" panose="020B0503020204020204" pitchFamily="34" charset="-122"/>
            </a:endParaRPr>
          </a:p>
        </p:txBody>
      </p:sp>
      <p:sp>
        <p:nvSpPr>
          <p:cNvPr id="5" name="矩形 4"/>
          <p:cNvSpPr/>
          <p:nvPr/>
        </p:nvSpPr>
        <p:spPr>
          <a:xfrm>
            <a:off x="2536569" y="3747484"/>
            <a:ext cx="891196" cy="338554"/>
          </a:xfrm>
          <a:prstGeom prst="rect">
            <a:avLst/>
          </a:prstGeom>
        </p:spPr>
        <p:txBody>
          <a:bodyPr wrap="square">
            <a:spAutoFit/>
          </a:bodyPr>
          <a:lstStyle/>
          <a:p>
            <a:pPr eaLnBrk="1" hangingPunct="1"/>
            <a:r>
              <a:rPr kumimoji="1" lang="zh-CN" altLang="en-US" sz="1600" dirty="0" smtClean="0">
                <a:latin typeface="微软雅黑" panose="020B0503020204020204" pitchFamily="34" charset="-122"/>
                <a:ea typeface="微软雅黑" panose="020B0503020204020204" pitchFamily="34" charset="-122"/>
              </a:rPr>
              <a:t>总腱环</a:t>
            </a:r>
            <a:endParaRPr kumimoji="1" lang="en-US" altLang="zh-CN" sz="1600" dirty="0">
              <a:latin typeface="微软雅黑" panose="020B0503020204020204" pitchFamily="34" charset="-122"/>
              <a:ea typeface="微软雅黑" panose="020B0503020204020204" pitchFamily="34" charset="-122"/>
            </a:endParaRPr>
          </a:p>
        </p:txBody>
      </p:sp>
      <p:sp>
        <p:nvSpPr>
          <p:cNvPr id="6" name="Line 10"/>
          <p:cNvSpPr>
            <a:spLocks noChangeShapeType="1"/>
          </p:cNvSpPr>
          <p:nvPr/>
        </p:nvSpPr>
        <p:spPr bwMode="auto">
          <a:xfrm flipH="1">
            <a:off x="1253620" y="3916761"/>
            <a:ext cx="1382003" cy="19608"/>
          </a:xfrm>
          <a:prstGeom prst="line">
            <a:avLst/>
          </a:prstGeom>
          <a:noFill/>
          <a:ln w="190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51594" r="14877"/>
          <a:stretch/>
        </p:blipFill>
        <p:spPr>
          <a:xfrm>
            <a:off x="4324993" y="3002365"/>
            <a:ext cx="2360766" cy="1980380"/>
          </a:xfrm>
          <a:prstGeom prst="rect">
            <a:avLst/>
          </a:prstGeom>
        </p:spPr>
      </p:pic>
      <p:grpSp>
        <p:nvGrpSpPr>
          <p:cNvPr id="10" name="组合 9"/>
          <p:cNvGrpSpPr/>
          <p:nvPr/>
        </p:nvGrpSpPr>
        <p:grpSpPr>
          <a:xfrm>
            <a:off x="6885184" y="534788"/>
            <a:ext cx="2012491" cy="4149679"/>
            <a:chOff x="6787387" y="534788"/>
            <a:chExt cx="2012491" cy="4149679"/>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7387" y="534788"/>
              <a:ext cx="2012491" cy="2467577"/>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0765" y="3002365"/>
              <a:ext cx="1999113" cy="1682102"/>
            </a:xfrm>
            <a:prstGeom prst="rect">
              <a:avLst/>
            </a:prstGeom>
          </p:spPr>
        </p:pic>
      </p:grpSp>
      <p:sp>
        <p:nvSpPr>
          <p:cNvPr id="11" name="矩形 10"/>
          <p:cNvSpPr/>
          <p:nvPr/>
        </p:nvSpPr>
        <p:spPr>
          <a:xfrm>
            <a:off x="3668380" y="391613"/>
            <a:ext cx="1781424" cy="461665"/>
          </a:xfrm>
          <a:prstGeom prst="rect">
            <a:avLst/>
          </a:prstGeom>
        </p:spPr>
        <p:txBody>
          <a:bodyPr wrap="square">
            <a:spAutoFit/>
          </a:bodyPr>
          <a:lstStyle/>
          <a:p>
            <a:pPr eaLnBrk="1" hangingPunct="1"/>
            <a:r>
              <a:rPr kumimoji="1" lang="zh-CN" altLang="en-US" dirty="0" smtClean="0">
                <a:latin typeface="微软雅黑" panose="020B0503020204020204" pitchFamily="34" charset="-122"/>
                <a:ea typeface="微软雅黑" panose="020B0503020204020204" pitchFamily="34" charset="-122"/>
              </a:rPr>
              <a:t>眶隔</a:t>
            </a:r>
            <a:endParaRPr kumimoji="1" lang="en-US" altLang="zh-CN" dirty="0" smtClean="0">
              <a:latin typeface="微软雅黑" panose="020B0503020204020204" pitchFamily="34" charset="-122"/>
              <a:ea typeface="微软雅黑" panose="020B0503020204020204" pitchFamily="34" charset="-122"/>
            </a:endParaRPr>
          </a:p>
        </p:txBody>
      </p:sp>
      <p:sp>
        <p:nvSpPr>
          <p:cNvPr id="13" name="Line 10"/>
          <p:cNvSpPr>
            <a:spLocks noChangeShapeType="1"/>
          </p:cNvSpPr>
          <p:nvPr/>
        </p:nvSpPr>
        <p:spPr bwMode="auto">
          <a:xfrm>
            <a:off x="4403667" y="709024"/>
            <a:ext cx="699290" cy="1470335"/>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sp>
        <p:nvSpPr>
          <p:cNvPr id="14" name="Line 10"/>
          <p:cNvSpPr>
            <a:spLocks noChangeShapeType="1"/>
          </p:cNvSpPr>
          <p:nvPr/>
        </p:nvSpPr>
        <p:spPr bwMode="auto">
          <a:xfrm>
            <a:off x="4403667" y="709024"/>
            <a:ext cx="842411" cy="591673"/>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dirty="0">
              <a:ea typeface="幼圆" panose="02010509060101010101" pitchFamily="49" charset="-122"/>
            </a:endParaRPr>
          </a:p>
        </p:txBody>
      </p:sp>
      <p:sp>
        <p:nvSpPr>
          <p:cNvPr id="16" name="文本框 15"/>
          <p:cNvSpPr txBox="1"/>
          <p:nvPr/>
        </p:nvSpPr>
        <p:spPr>
          <a:xfrm>
            <a:off x="5139343" y="1509196"/>
            <a:ext cx="611229" cy="230832"/>
          </a:xfrm>
          <a:prstGeom prst="rect">
            <a:avLst/>
          </a:prstGeom>
          <a:noFill/>
        </p:spPr>
        <p:txBody>
          <a:bodyPr wrap="square" rtlCol="0">
            <a:spAutoFit/>
          </a:bodyPr>
          <a:lstStyle/>
          <a:p>
            <a:r>
              <a:rPr lang="zh-CN" altLang="en-US" sz="900" dirty="0" smtClean="0">
                <a:latin typeface="微软雅黑" panose="020B0503020204020204" pitchFamily="34" charset="-122"/>
                <a:ea typeface="微软雅黑" panose="020B0503020204020204" pitchFamily="34" charset="-122"/>
              </a:rPr>
              <a:t>上睑板</a:t>
            </a:r>
            <a:endParaRPr lang="zh-CN" altLang="en-US" sz="9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5139342" y="1888166"/>
            <a:ext cx="611229" cy="230832"/>
          </a:xfrm>
          <a:prstGeom prst="rect">
            <a:avLst/>
          </a:prstGeom>
          <a:noFill/>
        </p:spPr>
        <p:txBody>
          <a:bodyPr wrap="square" rtlCol="0">
            <a:spAutoFit/>
          </a:bodyPr>
          <a:lstStyle/>
          <a:p>
            <a:r>
              <a:rPr lang="zh-CN" altLang="en-US" sz="900" dirty="0" smtClean="0">
                <a:latin typeface="微软雅黑" panose="020B0503020204020204" pitchFamily="34" charset="-122"/>
                <a:ea typeface="微软雅黑" panose="020B0503020204020204" pitchFamily="34" charset="-122"/>
              </a:rPr>
              <a:t>下睑板</a:t>
            </a:r>
            <a:endParaRPr lang="zh-CN" altLang="en-US" sz="9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904" y="431024"/>
            <a:ext cx="3875115" cy="4439256"/>
          </a:xfrm>
          <a:prstGeom prst="rect">
            <a:avLst/>
          </a:prstGeom>
        </p:spPr>
      </p:pic>
      <p:sp>
        <p:nvSpPr>
          <p:cNvPr id="2" name="Rectangle 4"/>
          <p:cNvSpPr>
            <a:spLocks noChangeArrowheads="1"/>
          </p:cNvSpPr>
          <p:nvPr/>
        </p:nvSpPr>
        <p:spPr bwMode="auto">
          <a:xfrm>
            <a:off x="821494" y="431024"/>
            <a:ext cx="3334869"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a:defRPr/>
            </a:pPr>
            <a:r>
              <a:rPr kumimoji="1" lang="zh-CN" altLang="en-US" sz="3200" b="0" dirty="0" smtClean="0">
                <a:latin typeface="华文琥珀" panose="02010800040101010101" pitchFamily="2" charset="-122"/>
                <a:ea typeface="华文琥珀" panose="02010800040101010101" pitchFamily="2" charset="-122"/>
              </a:rPr>
              <a:t>眼</a:t>
            </a:r>
            <a:r>
              <a:rPr kumimoji="1" lang="zh-CN" altLang="en-US" sz="3200" b="0" dirty="0">
                <a:latin typeface="华文琥珀" panose="02010800040101010101" pitchFamily="2" charset="-122"/>
                <a:ea typeface="华文琥珀" panose="02010800040101010101" pitchFamily="2" charset="-122"/>
              </a:rPr>
              <a:t>的血管和神经</a:t>
            </a:r>
            <a:endParaRPr lang="zh-CN" altLang="en-US" sz="3200" b="0" dirty="0">
              <a:latin typeface="华文琥珀" panose="02010800040101010101" pitchFamily="2" charset="-122"/>
              <a:ea typeface="华文琥珀" panose="02010800040101010101" pitchFamily="2" charset="-122"/>
            </a:endParaRPr>
          </a:p>
        </p:txBody>
      </p:sp>
      <p:sp>
        <p:nvSpPr>
          <p:cNvPr id="4" name="Rectangle 5"/>
          <p:cNvSpPr>
            <a:spLocks noChangeArrowheads="1"/>
          </p:cNvSpPr>
          <p:nvPr/>
        </p:nvSpPr>
        <p:spPr bwMode="auto">
          <a:xfrm>
            <a:off x="102006" y="1149403"/>
            <a:ext cx="133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dirty="0" smtClean="0">
                <a:solidFill>
                  <a:srgbClr val="C00000"/>
                </a:solidFill>
                <a:latin typeface="微软雅黑" panose="020B0503020204020204" pitchFamily="34" charset="-122"/>
                <a:ea typeface="微软雅黑" panose="020B0503020204020204" pitchFamily="34" charset="-122"/>
              </a:rPr>
              <a:t>眼动脉</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5" name="Text Box 9"/>
          <p:cNvSpPr txBox="1">
            <a:spLocks noChangeArrowheads="1"/>
          </p:cNvSpPr>
          <p:nvPr/>
        </p:nvSpPr>
        <p:spPr bwMode="auto">
          <a:xfrm>
            <a:off x="292711" y="1647873"/>
            <a:ext cx="3760967"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800" b="0" dirty="0" smtClean="0">
                <a:latin typeface="微软雅黑" panose="020B0503020204020204" pitchFamily="34" charset="-122"/>
                <a:ea typeface="微软雅黑" panose="020B0503020204020204" pitchFamily="34" charset="-122"/>
              </a:rPr>
              <a:t>发自</a:t>
            </a:r>
            <a:r>
              <a:rPr lang="zh-CN" altLang="en-US" sz="1800" dirty="0" smtClean="0">
                <a:solidFill>
                  <a:srgbClr val="C00000"/>
                </a:solidFill>
                <a:latin typeface="微软雅黑" panose="020B0503020204020204" pitchFamily="34" charset="-122"/>
                <a:ea typeface="微软雅黑" panose="020B0503020204020204" pitchFamily="34" charset="-122"/>
              </a:rPr>
              <a:t>颈内动脉</a:t>
            </a:r>
            <a:r>
              <a:rPr lang="zh-CN" altLang="en-US" sz="1800" b="0" dirty="0" smtClean="0">
                <a:latin typeface="微软雅黑" panose="020B0503020204020204" pitchFamily="34" charset="-122"/>
                <a:ea typeface="微软雅黑" panose="020B0503020204020204" pitchFamily="34" charset="-122"/>
              </a:rPr>
              <a:t>，经</a:t>
            </a:r>
            <a:r>
              <a:rPr lang="zh-CN" altLang="en-US" sz="1800" dirty="0" smtClean="0">
                <a:latin typeface="微软雅黑" panose="020B0503020204020204" pitchFamily="34" charset="-122"/>
                <a:ea typeface="微软雅黑" panose="020B0503020204020204" pitchFamily="34" charset="-122"/>
              </a:rPr>
              <a:t>视神经管</a:t>
            </a:r>
            <a:r>
              <a:rPr lang="zh-CN" altLang="en-US" sz="1800" b="0" dirty="0" smtClean="0">
                <a:latin typeface="微软雅黑" panose="020B0503020204020204" pitchFamily="34" charset="-122"/>
                <a:ea typeface="微软雅黑" panose="020B0503020204020204" pitchFamily="34" charset="-122"/>
              </a:rPr>
              <a:t>入眶</a:t>
            </a:r>
            <a:endParaRPr lang="zh-CN" altLang="en-US" sz="1800" b="0" dirty="0">
              <a:latin typeface="微软雅黑" panose="020B0503020204020204" pitchFamily="34" charset="-122"/>
              <a:ea typeface="微软雅黑" panose="020B0503020204020204" pitchFamily="34" charset="-122"/>
            </a:endParaRPr>
          </a:p>
        </p:txBody>
      </p:sp>
      <p:sp>
        <p:nvSpPr>
          <p:cNvPr id="6" name="Rectangle 7"/>
          <p:cNvSpPr>
            <a:spLocks noChangeArrowheads="1"/>
          </p:cNvSpPr>
          <p:nvPr/>
        </p:nvSpPr>
        <p:spPr bwMode="auto">
          <a:xfrm>
            <a:off x="509314" y="2117577"/>
            <a:ext cx="344511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84455" indent="-84455" eaLnBrk="1" hangingPunct="1">
              <a:lnSpc>
                <a:spcPct val="150000"/>
              </a:lnSpc>
              <a:buFont typeface="Arial" panose="020B0604020202020204" pitchFamily="34" charset="0"/>
              <a:buChar char="•"/>
            </a:pPr>
            <a:r>
              <a:rPr kumimoji="1" lang="zh-CN" altLang="en-US" sz="1800" b="0" dirty="0">
                <a:latin typeface="微软雅黑" panose="020B0503020204020204" pitchFamily="34" charset="-122"/>
                <a:ea typeface="微软雅黑" panose="020B0503020204020204" pitchFamily="34" charset="-122"/>
              </a:rPr>
              <a:t>视网膜中央动脉</a:t>
            </a:r>
          </a:p>
          <a:p>
            <a:pPr marL="84455" indent="-84455" eaLnBrk="1" hangingPunct="1">
              <a:lnSpc>
                <a:spcPct val="150000"/>
              </a:lnSpc>
              <a:buFont typeface="Arial" panose="020B0604020202020204" pitchFamily="34" charset="0"/>
              <a:buChar char="•"/>
            </a:pPr>
            <a:r>
              <a:rPr kumimoji="1" lang="zh-CN" altLang="en-US" sz="1800" b="0" dirty="0">
                <a:latin typeface="微软雅黑" panose="020B0503020204020204" pitchFamily="34" charset="-122"/>
                <a:ea typeface="微软雅黑" panose="020B0503020204020204" pitchFamily="34" charset="-122"/>
              </a:rPr>
              <a:t>睫后短动脉（脉络膜动脉） </a:t>
            </a:r>
          </a:p>
          <a:p>
            <a:pPr marL="84455" indent="-84455" eaLnBrk="1" hangingPunct="1">
              <a:lnSpc>
                <a:spcPct val="150000"/>
              </a:lnSpc>
              <a:buFont typeface="Arial" panose="020B0604020202020204" pitchFamily="34" charset="0"/>
              <a:buChar char="•"/>
            </a:pPr>
            <a:r>
              <a:rPr kumimoji="1" lang="zh-CN" altLang="en-US" sz="1800" b="0" dirty="0">
                <a:latin typeface="微软雅黑" panose="020B0503020204020204" pitchFamily="34" charset="-122"/>
                <a:ea typeface="微软雅黑" panose="020B0503020204020204" pitchFamily="34" charset="-122"/>
              </a:rPr>
              <a:t>睫后长动脉（虹膜动脉）</a:t>
            </a:r>
          </a:p>
          <a:p>
            <a:pPr marL="84455" indent="-84455" eaLnBrk="1" hangingPunct="1">
              <a:lnSpc>
                <a:spcPct val="150000"/>
              </a:lnSpc>
              <a:buFont typeface="Arial" panose="020B0604020202020204" pitchFamily="34" charset="0"/>
              <a:buChar char="•"/>
            </a:pPr>
            <a:r>
              <a:rPr kumimoji="1" lang="zh-CN" altLang="en-US" sz="1800" b="0" dirty="0">
                <a:latin typeface="微软雅黑" panose="020B0503020204020204" pitchFamily="34" charset="-122"/>
                <a:ea typeface="微软雅黑" panose="020B0503020204020204" pitchFamily="34" charset="-122"/>
              </a:rPr>
              <a:t>睫前动脉 </a:t>
            </a:r>
          </a:p>
        </p:txBody>
      </p:sp>
      <p:sp>
        <p:nvSpPr>
          <p:cNvPr id="7" name="椭圆 6"/>
          <p:cNvSpPr/>
          <p:nvPr/>
        </p:nvSpPr>
        <p:spPr>
          <a:xfrm>
            <a:off x="7875238" y="3535355"/>
            <a:ext cx="461937" cy="264049"/>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9" name="椭圆 8"/>
          <p:cNvSpPr/>
          <p:nvPr/>
        </p:nvSpPr>
        <p:spPr>
          <a:xfrm>
            <a:off x="6274812" y="2034989"/>
            <a:ext cx="717659" cy="229007"/>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0" name="椭圆 9"/>
          <p:cNvSpPr/>
          <p:nvPr/>
        </p:nvSpPr>
        <p:spPr>
          <a:xfrm>
            <a:off x="5048277" y="3145798"/>
            <a:ext cx="936887" cy="267310"/>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1" name="椭圆 10"/>
          <p:cNvSpPr/>
          <p:nvPr/>
        </p:nvSpPr>
        <p:spPr>
          <a:xfrm>
            <a:off x="5906926" y="2596508"/>
            <a:ext cx="523213" cy="308057"/>
          </a:xfrm>
          <a:prstGeom prst="ellipse">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Tree>
    <p:extLst>
      <p:ext uri="{BB962C8B-B14F-4D97-AF65-F5344CB8AC3E}">
        <p14:creationId xmlns:p14="http://schemas.microsoft.com/office/powerpoint/2010/main" val="14816021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06895" y="376808"/>
            <a:ext cx="1966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kumimoji="1" lang="zh-CN" altLang="en-US" dirty="0" smtClean="0">
                <a:latin typeface="微软雅黑" panose="020B0503020204020204" pitchFamily="34" charset="-122"/>
                <a:ea typeface="微软雅黑" panose="020B0503020204020204" pitchFamily="34" charset="-122"/>
              </a:rPr>
              <a:t>眼的静脉</a:t>
            </a:r>
            <a:endParaRPr lang="zh-CN" altLang="en-US"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723" y="1499635"/>
            <a:ext cx="3980150" cy="3575273"/>
          </a:xfrm>
          <a:prstGeom prst="rect">
            <a:avLst/>
          </a:prstGeom>
        </p:spPr>
      </p:pic>
      <p:sp>
        <p:nvSpPr>
          <p:cNvPr id="10" name="Text Box 5"/>
          <p:cNvSpPr txBox="1">
            <a:spLocks noChangeArrowheads="1"/>
          </p:cNvSpPr>
          <p:nvPr/>
        </p:nvSpPr>
        <p:spPr bwMode="auto">
          <a:xfrm>
            <a:off x="1696094" y="291523"/>
            <a:ext cx="58244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b="0" dirty="0">
                <a:latin typeface="微软雅黑" panose="020B0503020204020204" pitchFamily="34" charset="-122"/>
                <a:ea typeface="微软雅黑" panose="020B0503020204020204" pitchFamily="34" charset="-122"/>
              </a:rPr>
              <a:t>眼球内的</a:t>
            </a:r>
            <a:r>
              <a:rPr lang="zh-CN" altLang="en-US" sz="2000" b="0" dirty="0" smtClean="0">
                <a:latin typeface="微软雅黑" panose="020B0503020204020204" pitchFamily="34" charset="-122"/>
                <a:ea typeface="微软雅黑" panose="020B0503020204020204" pitchFamily="34" charset="-122"/>
              </a:rPr>
              <a:t>静脉</a:t>
            </a:r>
            <a:r>
              <a:rPr lang="en-US" altLang="zh-CN" sz="20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视网膜中央静脉、</a:t>
            </a:r>
            <a:r>
              <a:rPr lang="zh-CN" altLang="en-US" sz="1800" dirty="0" smtClean="0">
                <a:latin typeface="微软雅黑" panose="020B0503020204020204" pitchFamily="34" charset="-122"/>
                <a:ea typeface="微软雅黑" panose="020B0503020204020204" pitchFamily="34" charset="-122"/>
              </a:rPr>
              <a:t>涡静脉</a:t>
            </a:r>
            <a:r>
              <a:rPr lang="zh-CN" altLang="en-US" sz="1800" b="0" dirty="0" smtClean="0">
                <a:latin typeface="微软雅黑" panose="020B0503020204020204" pitchFamily="34" charset="-122"/>
                <a:ea typeface="微软雅黑" panose="020B0503020204020204" pitchFamily="34" charset="-122"/>
              </a:rPr>
              <a:t>、睫前静脉 </a:t>
            </a:r>
            <a:endParaRPr lang="en-US" altLang="zh-CN" sz="1800" b="0" dirty="0" smtClean="0">
              <a:latin typeface="微软雅黑" panose="020B0503020204020204" pitchFamily="34" charset="-122"/>
              <a:ea typeface="微软雅黑" panose="020B0503020204020204" pitchFamily="34" charset="-122"/>
            </a:endParaRPr>
          </a:p>
          <a:p>
            <a:pPr eaLnBrk="1" hangingPunct="1">
              <a:lnSpc>
                <a:spcPct val="150000"/>
              </a:lnSpc>
            </a:pPr>
            <a:r>
              <a:rPr lang="zh-CN" altLang="en-US" sz="2000" b="0" dirty="0">
                <a:latin typeface="微软雅黑" panose="020B0503020204020204" pitchFamily="34" charset="-122"/>
                <a:ea typeface="微软雅黑" panose="020B0503020204020204" pitchFamily="34" charset="-122"/>
              </a:rPr>
              <a:t>眼球外的</a:t>
            </a:r>
            <a:r>
              <a:rPr lang="zh-CN" altLang="en-US" sz="2000" b="0" dirty="0" smtClean="0">
                <a:latin typeface="微软雅黑" panose="020B0503020204020204" pitchFamily="34" charset="-122"/>
                <a:ea typeface="微软雅黑" panose="020B0503020204020204" pitchFamily="34" charset="-122"/>
              </a:rPr>
              <a:t>静脉</a:t>
            </a:r>
            <a:r>
              <a:rPr lang="en-US" altLang="zh-CN" sz="2000" b="0" dirty="0" smtClean="0">
                <a:latin typeface="微软雅黑" panose="020B0503020204020204" pitchFamily="34" charset="-122"/>
                <a:ea typeface="微软雅黑" panose="020B0503020204020204" pitchFamily="34" charset="-122"/>
              </a:rPr>
              <a:t>-</a:t>
            </a:r>
            <a:r>
              <a:rPr lang="zh-CN" altLang="en-US" sz="1800" b="0" dirty="0" smtClean="0">
                <a:latin typeface="微软雅黑" panose="020B0503020204020204" pitchFamily="34" charset="-122"/>
                <a:ea typeface="微软雅黑" panose="020B0503020204020204" pitchFamily="34" charset="-122"/>
              </a:rPr>
              <a:t>眼上静脉、眼下静脉</a:t>
            </a:r>
            <a:endParaRPr lang="zh-CN" altLang="en-US" sz="1600" b="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259" y="1916072"/>
            <a:ext cx="2597602" cy="2591616"/>
          </a:xfrm>
          <a:prstGeom prst="rect">
            <a:avLst/>
          </a:prstGeom>
        </p:spPr>
      </p:pic>
      <p:sp>
        <p:nvSpPr>
          <p:cNvPr id="14" name="Text Box 5"/>
          <p:cNvSpPr txBox="1">
            <a:spLocks noChangeArrowheads="1"/>
          </p:cNvSpPr>
          <p:nvPr/>
        </p:nvSpPr>
        <p:spPr bwMode="auto">
          <a:xfrm>
            <a:off x="2567300" y="3412056"/>
            <a:ext cx="2136726" cy="75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lnSpc>
                <a:spcPts val="2600"/>
              </a:lnSpc>
            </a:pPr>
            <a:r>
              <a:rPr lang="zh-CN" altLang="en-US" sz="2000" dirty="0" smtClean="0">
                <a:latin typeface="微软雅黑" panose="020B0503020204020204" pitchFamily="34" charset="-122"/>
                <a:ea typeface="微软雅黑" panose="020B0503020204020204" pitchFamily="34" charset="-122"/>
              </a:rPr>
              <a:t>涡静脉</a:t>
            </a:r>
            <a:r>
              <a:rPr lang="en-US" altLang="zh-CN" sz="2000" b="0" dirty="0" smtClean="0">
                <a:latin typeface="微软雅黑" panose="020B0503020204020204" pitchFamily="34" charset="-122"/>
                <a:ea typeface="微软雅黑" panose="020B0503020204020204" pitchFamily="34" charset="-122"/>
              </a:rPr>
              <a:t>-</a:t>
            </a:r>
            <a:r>
              <a:rPr lang="zh-CN" altLang="en-US" sz="1600" b="0" dirty="0" smtClean="0">
                <a:latin typeface="微软雅黑" panose="020B0503020204020204" pitchFamily="34" charset="-122"/>
                <a:ea typeface="微软雅黑" panose="020B0503020204020204" pitchFamily="34" charset="-122"/>
              </a:rPr>
              <a:t>多为</a:t>
            </a:r>
            <a:r>
              <a:rPr lang="en-US" altLang="zh-CN" sz="1600" b="0" dirty="0" smtClean="0">
                <a:latin typeface="微软雅黑" panose="020B0503020204020204" pitchFamily="34" charset="-122"/>
                <a:ea typeface="微软雅黑" panose="020B0503020204020204" pitchFamily="34" charset="-122"/>
              </a:rPr>
              <a:t>4</a:t>
            </a:r>
            <a:r>
              <a:rPr lang="zh-CN" altLang="en-US" sz="1600" b="0" dirty="0" smtClean="0">
                <a:latin typeface="微软雅黑" panose="020B0503020204020204" pitchFamily="34" charset="-122"/>
                <a:ea typeface="微软雅黑" panose="020B0503020204020204" pitchFamily="34" charset="-122"/>
              </a:rPr>
              <a:t>条，引流血管膜的静脉血</a:t>
            </a:r>
            <a:endParaRPr lang="zh-CN" altLang="en-US" sz="16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786809" y="2000516"/>
            <a:ext cx="7848600" cy="1445419"/>
          </a:xfrm>
        </p:spPr>
        <p:txBody>
          <a:bodyPr>
            <a:noAutofit/>
          </a:bodyPr>
          <a:lstStyle/>
          <a:p>
            <a:pPr algn="ctr" fontAlgn="auto">
              <a:lnSpc>
                <a:spcPct val="150000"/>
              </a:lnSpc>
              <a:spcAft>
                <a:spcPts val="0"/>
              </a:spcAft>
              <a:defRPr/>
            </a:pPr>
            <a:r>
              <a:rPr lang="en-US" altLang="zh-CN" sz="6600" dirty="0">
                <a:solidFill>
                  <a:schemeClr val="accent2">
                    <a:lumMod val="50000"/>
                  </a:schemeClr>
                </a:solidFill>
                <a:latin typeface="Showcard Gothic" panose="04020904020102020604" pitchFamily="82" charset="0"/>
                <a:cs typeface="Aharoni" panose="02010803020104030203" pitchFamily="2" charset="-79"/>
              </a:rPr>
              <a:t>That’s </a:t>
            </a:r>
            <a:r>
              <a:rPr lang="en-US" altLang="zh-CN" sz="6600" dirty="0" smtClean="0">
                <a:solidFill>
                  <a:schemeClr val="accent2">
                    <a:lumMod val="50000"/>
                  </a:schemeClr>
                </a:solidFill>
                <a:latin typeface="Showcard Gothic" panose="04020904020102020604" pitchFamily="82" charset="0"/>
                <a:cs typeface="Aharoni" panose="02010803020104030203" pitchFamily="2" charset="-79"/>
              </a:rPr>
              <a:t>   </a:t>
            </a:r>
            <a:r>
              <a:rPr lang="en-US" altLang="zh-CN" sz="6600" dirty="0">
                <a:solidFill>
                  <a:schemeClr val="accent2">
                    <a:lumMod val="50000"/>
                  </a:schemeClr>
                </a:solidFill>
                <a:latin typeface="Showcard Gothic" panose="04020904020102020604" pitchFamily="82" charset="0"/>
                <a:cs typeface="Aharoni" panose="02010803020104030203" pitchFamily="2" charset="-79"/>
              </a:rPr>
              <a:t>over</a:t>
            </a:r>
            <a:endParaRPr lang="zh-CN" altLang="en-US" sz="6600" dirty="0">
              <a:solidFill>
                <a:schemeClr val="accent2">
                  <a:lumMod val="50000"/>
                </a:schemeClr>
              </a:solidFill>
              <a:latin typeface="Showcard Gothic" panose="04020904020102020604" pitchFamily="82" charset="0"/>
              <a:cs typeface="Aharoni" panose="02010803020104030203" pitchFamily="2" charset="-79"/>
            </a:endParaRPr>
          </a:p>
        </p:txBody>
      </p:sp>
      <p:pic>
        <p:nvPicPr>
          <p:cNvPr id="4" name="图片 3"/>
          <p:cNvPicPr>
            <a:picLocks noChangeAspect="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63569" y="282100"/>
            <a:ext cx="2739612" cy="7007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693" y="1710381"/>
            <a:ext cx="5995901" cy="3405744"/>
          </a:xfrm>
          <a:prstGeom prst="rect">
            <a:avLst/>
          </a:prstGeom>
        </p:spPr>
      </p:pic>
      <p:sp>
        <p:nvSpPr>
          <p:cNvPr id="2" name="Text Box 4"/>
          <p:cNvSpPr txBox="1">
            <a:spLocks noChangeArrowheads="1"/>
          </p:cNvSpPr>
          <p:nvPr/>
        </p:nvSpPr>
        <p:spPr bwMode="auto">
          <a:xfrm>
            <a:off x="3616037" y="382277"/>
            <a:ext cx="1910237"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latin typeface="华文中宋" panose="02010600040101010101" pitchFamily="2" charset="-122"/>
                <a:ea typeface="华文中宋" panose="02010600040101010101" pitchFamily="2" charset="-122"/>
              </a:rPr>
              <a:t>眼 球 壁</a:t>
            </a:r>
            <a:endParaRPr lang="zh-CN" altLang="en-US" sz="3200" dirty="0">
              <a:latin typeface="华文中宋" panose="02010600040101010101" pitchFamily="2" charset="-122"/>
              <a:ea typeface="华文中宋" panose="02010600040101010101" pitchFamily="2" charset="-122"/>
            </a:endParaRPr>
          </a:p>
        </p:txBody>
      </p:sp>
      <p:sp>
        <p:nvSpPr>
          <p:cNvPr id="3" name="Text Box 5"/>
          <p:cNvSpPr txBox="1">
            <a:spLocks noChangeArrowheads="1"/>
          </p:cNvSpPr>
          <p:nvPr/>
        </p:nvSpPr>
        <p:spPr bwMode="auto">
          <a:xfrm>
            <a:off x="103861" y="1066850"/>
            <a:ext cx="2154430" cy="523220"/>
          </a:xfrm>
          <a:prstGeom prst="rect">
            <a:avLst/>
          </a:prstGeom>
          <a:ln w="28575">
            <a:solidFill>
              <a:srgbClr val="C00000"/>
            </a:solidFill>
          </a:ln>
        </p:spPr>
        <p:style>
          <a:lnRef idx="2">
            <a:schemeClr val="accent4"/>
          </a:lnRef>
          <a:fillRef idx="1">
            <a:schemeClr val="lt1"/>
          </a:fillRef>
          <a:effectRef idx="0">
            <a:schemeClr val="accent4"/>
          </a:effectRef>
          <a:fontRef idx="minor">
            <a:schemeClr val="dk1"/>
          </a:fontRef>
        </p:style>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smtClean="0">
                <a:latin typeface="微软雅黑" panose="020B0503020204020204" pitchFamily="34" charset="-122"/>
                <a:ea typeface="微软雅黑" panose="020B0503020204020204" pitchFamily="34" charset="-122"/>
              </a:rPr>
              <a:t>眼球纤维膜</a:t>
            </a:r>
            <a:endParaRPr lang="zh-CN" altLang="en-US" sz="2800" dirty="0">
              <a:latin typeface="微软雅黑" panose="020B0503020204020204" pitchFamily="34" charset="-122"/>
              <a:ea typeface="微软雅黑" panose="020B0503020204020204" pitchFamily="34" charset="-122"/>
            </a:endParaRPr>
          </a:p>
        </p:txBody>
      </p:sp>
      <p:sp>
        <p:nvSpPr>
          <p:cNvPr id="4" name="文本框 7"/>
          <p:cNvSpPr txBox="1"/>
          <p:nvPr/>
        </p:nvSpPr>
        <p:spPr>
          <a:xfrm>
            <a:off x="2369130" y="1248716"/>
            <a:ext cx="3345496" cy="461665"/>
          </a:xfrm>
          <a:prstGeom prst="rect">
            <a:avLst/>
          </a:prstGeom>
          <a:noFill/>
        </p:spPr>
        <p:txBody>
          <a:bodyPr wrap="square" rtlCol="0">
            <a:spAutoFit/>
          </a:bodyPr>
          <a:lstStyle/>
          <a:p>
            <a:r>
              <a:rPr lang="zh-CN" altLang="en-US" dirty="0" smtClean="0">
                <a:latin typeface="楷体" panose="02010609060101010101" pitchFamily="49" charset="-122"/>
                <a:ea typeface="楷体" panose="02010609060101010101" pitchFamily="49" charset="-122"/>
              </a:rPr>
              <a:t>纤维</a:t>
            </a:r>
            <a:r>
              <a:rPr lang="zh-CN" altLang="en-US" dirty="0">
                <a:latin typeface="楷体" panose="02010609060101010101" pitchFamily="49" charset="-122"/>
                <a:ea typeface="楷体" panose="02010609060101010101" pitchFamily="49" charset="-122"/>
              </a:rPr>
              <a:t>结缔组织</a:t>
            </a:r>
            <a:r>
              <a:rPr lang="zh-CN" altLang="en-US" dirty="0" smtClean="0">
                <a:latin typeface="楷体" panose="02010609060101010101" pitchFamily="49" charset="-122"/>
                <a:ea typeface="楷体" panose="02010609060101010101" pitchFamily="49" charset="-122"/>
              </a:rPr>
              <a:t>构成</a:t>
            </a:r>
            <a:endParaRPr lang="zh-CN" altLang="en-US" dirty="0">
              <a:latin typeface="楷体" panose="02010609060101010101" pitchFamily="49" charset="-122"/>
              <a:ea typeface="楷体" panose="02010609060101010101" pitchFamily="49" charset="-122"/>
            </a:endParaRPr>
          </a:p>
        </p:txBody>
      </p:sp>
      <p:sp>
        <p:nvSpPr>
          <p:cNvPr id="5" name="文本框 20"/>
          <p:cNvSpPr txBox="1"/>
          <p:nvPr/>
        </p:nvSpPr>
        <p:spPr>
          <a:xfrm>
            <a:off x="348411" y="1789005"/>
            <a:ext cx="1129516" cy="1135054"/>
          </a:xfrm>
          <a:prstGeom prst="rect">
            <a:avLst/>
          </a:prstGeom>
          <a:noFill/>
        </p:spPr>
        <p:txBody>
          <a:bodyPr wrap="square" rtlCol="0">
            <a:spAutoFit/>
          </a:bodyPr>
          <a:lstStyle/>
          <a:p>
            <a:pPr marL="84455" indent="-84455">
              <a:lnSpc>
                <a:spcPct val="150000"/>
              </a:lnSpc>
              <a:buClr>
                <a:srgbClr val="C00000"/>
              </a:buClr>
              <a:buFont typeface="Arial" panose="020B0604020202020204" pitchFamily="34" charset="0"/>
              <a:buChar char="•"/>
            </a:pPr>
            <a:r>
              <a:rPr lang="zh-CN" altLang="en-US" dirty="0" smtClean="0">
                <a:latin typeface="微软雅黑" panose="020B0503020204020204" pitchFamily="34" charset="-122"/>
                <a:ea typeface="微软雅黑" panose="020B0503020204020204" pitchFamily="34" charset="-122"/>
              </a:rPr>
              <a:t>角膜</a:t>
            </a:r>
            <a:endParaRPr lang="en-US" altLang="zh-CN" dirty="0" smtClean="0">
              <a:latin typeface="微软雅黑" panose="020B0503020204020204" pitchFamily="34" charset="-122"/>
              <a:ea typeface="微软雅黑" panose="020B0503020204020204" pitchFamily="34" charset="-122"/>
            </a:endParaRPr>
          </a:p>
          <a:p>
            <a:pPr marL="84455" indent="-84455">
              <a:lnSpc>
                <a:spcPct val="150000"/>
              </a:lnSpc>
              <a:buClr>
                <a:srgbClr val="C00000"/>
              </a:buClr>
              <a:buFont typeface="Arial" panose="020B0604020202020204" pitchFamily="34" charset="0"/>
              <a:buChar char="•"/>
            </a:pPr>
            <a:r>
              <a:rPr lang="zh-CN" altLang="en-US" dirty="0" smtClean="0">
                <a:latin typeface="微软雅黑" panose="020B0503020204020204" pitchFamily="34" charset="-122"/>
                <a:ea typeface="微软雅黑" panose="020B0503020204020204" pitchFamily="34" charset="-122"/>
              </a:rPr>
              <a:t>巩膜</a:t>
            </a:r>
            <a:endParaRPr lang="zh-CN" altLang="en-US" b="0" dirty="0">
              <a:latin typeface="微软雅黑" panose="020B0503020204020204" pitchFamily="34" charset="-122"/>
              <a:ea typeface="微软雅黑" panose="020B0503020204020204" pitchFamily="34" charset="-122"/>
            </a:endParaRPr>
          </a:p>
        </p:txBody>
      </p:sp>
      <p:pic>
        <p:nvPicPr>
          <p:cNvPr id="1026" name="Picture 2" descr="https://bkimg.cdn.bcebos.com/pic/d058ccbf6c81800a2b6ad1c6bd3533fa838b476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11" y="3474179"/>
            <a:ext cx="2199008" cy="1465089"/>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a:xfrm>
            <a:off x="3354573" y="3474179"/>
            <a:ext cx="435934" cy="26581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 name="椭圆 14"/>
          <p:cNvSpPr/>
          <p:nvPr/>
        </p:nvSpPr>
        <p:spPr>
          <a:xfrm>
            <a:off x="8323522" y="1789005"/>
            <a:ext cx="435934" cy="26581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43285" y="1884288"/>
            <a:ext cx="4515569" cy="3010716"/>
          </a:xfrm>
          <a:prstGeom prst="rect">
            <a:avLst/>
          </a:prstGeom>
        </p:spPr>
      </p:pic>
      <p:sp>
        <p:nvSpPr>
          <p:cNvPr id="15" name="TextBox 3"/>
          <p:cNvSpPr txBox="1"/>
          <p:nvPr/>
        </p:nvSpPr>
        <p:spPr>
          <a:xfrm>
            <a:off x="172403" y="444588"/>
            <a:ext cx="1282323"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sz="2800" dirty="0" smtClean="0">
                <a:latin typeface="微软雅黑" panose="020B0503020204020204" pitchFamily="34" charset="-122"/>
                <a:ea typeface="微软雅黑" panose="020B0503020204020204" pitchFamily="34" charset="-122"/>
              </a:rPr>
              <a:t>角 膜</a:t>
            </a:r>
            <a:endParaRPr lang="zh-CN" altLang="en-US" sz="2800" dirty="0">
              <a:latin typeface="微软雅黑" panose="020B0503020204020204" pitchFamily="34" charset="-122"/>
              <a:ea typeface="微软雅黑" panose="020B0503020204020204" pitchFamily="34" charset="-122"/>
            </a:endParaRPr>
          </a:p>
        </p:txBody>
      </p:sp>
      <p:sp>
        <p:nvSpPr>
          <p:cNvPr id="16" name="Text Box 9"/>
          <p:cNvSpPr txBox="1">
            <a:spLocks noChangeArrowheads="1"/>
          </p:cNvSpPr>
          <p:nvPr/>
        </p:nvSpPr>
        <p:spPr bwMode="auto">
          <a:xfrm>
            <a:off x="172401" y="1153384"/>
            <a:ext cx="51269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marL="179705" indent="-179705" eaLnBrk="1" hangingPunct="1">
              <a:lnSpc>
                <a:spcPct val="150000"/>
              </a:lnSpc>
              <a:buClr>
                <a:srgbClr val="C00000"/>
              </a:buClr>
              <a:buFont typeface="Arial" panose="020B0604020202020204" pitchFamily="34" charset="0"/>
              <a:buChar char="•"/>
            </a:pPr>
            <a:r>
              <a:rPr lang="zh-CN" altLang="en-US" sz="2000" b="0" dirty="0">
                <a:latin typeface="微软雅黑" panose="020B0503020204020204" pitchFamily="34" charset="-122"/>
                <a:ea typeface="微软雅黑" panose="020B0503020204020204" pitchFamily="34" charset="-122"/>
              </a:rPr>
              <a:t>无色透明，有屈光作用</a:t>
            </a:r>
          </a:p>
          <a:p>
            <a:pPr marL="179705" indent="-179705" eaLnBrk="1" hangingPunct="1">
              <a:lnSpc>
                <a:spcPct val="150000"/>
              </a:lnSpc>
              <a:buClr>
                <a:srgbClr val="C00000"/>
              </a:buClr>
              <a:buFont typeface="Arial" panose="020B0604020202020204" pitchFamily="34" charset="0"/>
              <a:buChar char="•"/>
            </a:pPr>
            <a:r>
              <a:rPr kumimoji="1" lang="zh-CN" altLang="en-US" sz="2000" b="0" dirty="0">
                <a:latin typeface="微软雅黑" panose="020B0503020204020204" pitchFamily="34" charset="-122"/>
                <a:ea typeface="微软雅黑" panose="020B0503020204020204" pitchFamily="34" charset="-122"/>
              </a:rPr>
              <a:t>无血管，淋巴管，有丰富的感觉神经末梢</a:t>
            </a:r>
            <a:endParaRPr kumimoji="1" lang="en-US" altLang="zh-CN" sz="2000" b="0" dirty="0">
              <a:latin typeface="微软雅黑" panose="020B0503020204020204" pitchFamily="34" charset="-122"/>
              <a:ea typeface="微软雅黑" panose="020B0503020204020204" pitchFamily="34" charset="-122"/>
            </a:endParaRPr>
          </a:p>
          <a:p>
            <a:pPr marL="179705" indent="-179705" eaLnBrk="1" hangingPunct="1">
              <a:lnSpc>
                <a:spcPct val="150000"/>
              </a:lnSpc>
              <a:buClr>
                <a:srgbClr val="C00000"/>
              </a:buClr>
              <a:buFont typeface="Arial" panose="020B0604020202020204" pitchFamily="34" charset="0"/>
              <a:buChar char="•"/>
            </a:pPr>
            <a:r>
              <a:rPr kumimoji="1" lang="zh-CN" altLang="en-US" sz="2000" b="0" dirty="0">
                <a:latin typeface="微软雅黑" panose="020B0503020204020204" pitchFamily="34" charset="-122"/>
                <a:ea typeface="微软雅黑" panose="020B0503020204020204" pitchFamily="34" charset="-122"/>
              </a:rPr>
              <a:t>营养物质有三个来源：角膜周围的毛细血管、泪液、房水</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3701" y="417612"/>
            <a:ext cx="8612212" cy="3785652"/>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角膜无血管和淋巴管，处于</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免疫赦免</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地位</a:t>
            </a: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，角膜移植</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的成功率</a:t>
            </a: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位于同种</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异体器官移植之</a:t>
            </a: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首。</a:t>
            </a:r>
            <a:endParaRPr lang="en-US" altLang="zh-CN" sz="2000" b="0"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ü"/>
            </a:pP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角膜代谢所</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需的</a:t>
            </a: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氧气：</a:t>
            </a:r>
            <a:endParaRPr lang="en-US" altLang="zh-CN" sz="2000" b="0"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630555" lvl="1" indent="-173355">
              <a:lnSpc>
                <a:spcPct val="150000"/>
              </a:lnSpc>
              <a:buFont typeface="Arial" panose="020B0604020202020204" pitchFamily="34" charset="0"/>
              <a:buChar char="•"/>
            </a:pPr>
            <a:r>
              <a:rPr lang="zh-CN" altLang="en-US" sz="2000" dirty="0" smtClean="0">
                <a:latin typeface="Times New Roman" panose="02020603050405020304" pitchFamily="18" charset="0"/>
                <a:ea typeface="微软雅黑" panose="020B0503020204020204" pitchFamily="34" charset="-122"/>
                <a:cs typeface="Times New Roman" panose="02020603050405020304" pitchFamily="18" charset="0"/>
              </a:rPr>
              <a:t>睁眼</a:t>
            </a:r>
            <a:r>
              <a:rPr lang="en-US" altLang="zh-CN" sz="2000" b="0" dirty="0" smtClean="0">
                <a:latin typeface="Times New Roman" panose="02020603050405020304" pitchFamily="18" charset="0"/>
                <a:ea typeface="微软雅黑" panose="020B0503020204020204" pitchFamily="34" charset="-122"/>
                <a:cs typeface="Times New Roman" panose="02020603050405020304" pitchFamily="18" charset="0"/>
              </a:rPr>
              <a:t>-80</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来自空气，</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15%</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来自角缘膜血管网，</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来自房水，空气中的氧气需溶解于泪膜才能到达</a:t>
            </a: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角膜；</a:t>
            </a:r>
            <a:endParaRPr lang="en-US" altLang="zh-CN" sz="2000" b="0"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630555" lvl="1" indent="-173355">
              <a:lnSpc>
                <a:spcPct val="150000"/>
              </a:lnSpc>
              <a:buFont typeface="Arial" panose="020B0604020202020204" pitchFamily="34" charset="0"/>
              <a:buChar char="•"/>
            </a:pPr>
            <a:r>
              <a:rPr lang="zh-CN" altLang="en-US" sz="2000" dirty="0" smtClean="0">
                <a:latin typeface="Times New Roman" panose="02020603050405020304" pitchFamily="18" charset="0"/>
                <a:ea typeface="微软雅黑" panose="020B0503020204020204" pitchFamily="34" charset="-122"/>
                <a:cs typeface="Times New Roman" panose="02020603050405020304" pitchFamily="18" charset="0"/>
              </a:rPr>
              <a:t>闭眼</a:t>
            </a:r>
            <a:r>
              <a:rPr lang="en-US" altLang="zh-CN" sz="2000" b="0" dirty="0" smtClean="0">
                <a:latin typeface="Times New Roman" panose="02020603050405020304" pitchFamily="18" charset="0"/>
                <a:ea typeface="微软雅黑" panose="020B0503020204020204" pitchFamily="34" charset="-122"/>
                <a:cs typeface="Times New Roman" panose="02020603050405020304" pitchFamily="18" charset="0"/>
              </a:rPr>
              <a:t>-70</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来自睑结膜血管，</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2000" b="0" dirty="0" smtClean="0">
                <a:latin typeface="Times New Roman" panose="02020603050405020304" pitchFamily="18" charset="0"/>
                <a:ea typeface="微软雅黑" panose="020B0503020204020204" pitchFamily="34" charset="-122"/>
                <a:cs typeface="Times New Roman" panose="02020603050405020304" pitchFamily="18" charset="0"/>
              </a:rPr>
              <a:t>%-15</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来自房水，</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2000" b="0" dirty="0" smtClean="0">
                <a:latin typeface="Times New Roman" panose="02020603050405020304" pitchFamily="18" charset="0"/>
                <a:ea typeface="微软雅黑" panose="020B0503020204020204" pitchFamily="34" charset="-122"/>
                <a:cs typeface="Times New Roman" panose="02020603050405020304" pitchFamily="18" charset="0"/>
              </a:rPr>
              <a:t>%-15</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来自角膜缘</a:t>
            </a: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血管。</a:t>
            </a:r>
            <a:endPar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ü"/>
            </a:pP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角膜是</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眼的主要屈光介质，</a:t>
            </a: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屈光力约</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占眼球总屈光力的</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70</a:t>
            </a:r>
            <a:r>
              <a:rPr lang="en-US" altLang="zh-CN" sz="2000" b="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c7a29619-dd52-4d2e-9e17-8a69db92cea2"/>
  <p:tag name="COMMONDATA" val="eyJoZGlkIjoiYTRkMTlhZWY0MTYzYjllMTgzYjlkNjFhNzM5NzRhNz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透明">
  <a:themeElements>
    <a:clrScheme name="元素">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经典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木材纹理</Template>
  <TotalTime>2037</TotalTime>
  <Words>2917</Words>
  <Application>Microsoft Office PowerPoint</Application>
  <PresentationFormat>全屏显示(16:9)</PresentationFormat>
  <Paragraphs>316</Paragraphs>
  <Slides>66</Slides>
  <Notes>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66</vt:i4>
      </vt:variant>
    </vt:vector>
  </HeadingPairs>
  <TitlesOfParts>
    <vt:vector size="82" baseType="lpstr">
      <vt:lpstr>方正舒体</vt:lpstr>
      <vt:lpstr>华文行楷</vt:lpstr>
      <vt:lpstr>华文琥珀</vt:lpstr>
      <vt:lpstr>华文楷体</vt:lpstr>
      <vt:lpstr>华文中宋</vt:lpstr>
      <vt:lpstr>楷体</vt:lpstr>
      <vt:lpstr>宋体</vt:lpstr>
      <vt:lpstr>微软雅黑</vt:lpstr>
      <vt:lpstr>幼圆</vt:lpstr>
      <vt:lpstr>Aharoni</vt:lpstr>
      <vt:lpstr>Arial</vt:lpstr>
      <vt:lpstr>Calibri</vt:lpstr>
      <vt:lpstr>Showcard Gothic</vt:lpstr>
      <vt:lpstr>Times New Roman</vt:lpstr>
      <vt:lpstr>Wingdings</vt:lpstr>
      <vt:lpstr>透明</vt:lpstr>
      <vt:lpstr>视   器</vt:lpstr>
      <vt:lpstr>PowerPoint 演示文稿</vt:lpstr>
      <vt:lpstr>PowerPoint 演示文稿</vt:lpstr>
      <vt:lpstr>眼   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眼  副 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That’s    over</vt:lpstr>
    </vt:vector>
  </TitlesOfParts>
  <Company>DEEPIN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感  觉  器</dc:title>
  <dc:creator>*</dc:creator>
  <cp:lastModifiedBy>crazysophy</cp:lastModifiedBy>
  <cp:revision>422</cp:revision>
  <dcterms:created xsi:type="dcterms:W3CDTF">2008-04-07T10:59:00Z</dcterms:created>
  <dcterms:modified xsi:type="dcterms:W3CDTF">2023-05-07T03:34:45Z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3BAE5D4F247748DF94C4E430ED1FEBAA_12</vt:lpwstr>
  </property>
  <property fmtid="{D5CDD505-2E9C-101B-9397-08002B2CF9AE}" pid="3" name="KSOProductBuildVer">
    <vt:lpwstr>2052-11.1.0.14036</vt:lpwstr>
  </property>
</Properties>
</file>