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38" r:id="rId3"/>
    <p:sldId id="300" r:id="rId4"/>
    <p:sldId id="304" r:id="rId5"/>
    <p:sldId id="601" r:id="rId6"/>
    <p:sldId id="306" r:id="rId7"/>
    <p:sldId id="307" r:id="rId8"/>
    <p:sldId id="598" r:id="rId9"/>
    <p:sldId id="599" r:id="rId10"/>
    <p:sldId id="312" r:id="rId11"/>
    <p:sldId id="309" r:id="rId12"/>
    <p:sldId id="559" r:id="rId13"/>
    <p:sldId id="562" r:id="rId15"/>
    <p:sldId id="561" r:id="rId16"/>
    <p:sldId id="315" r:id="rId17"/>
    <p:sldId id="316" r:id="rId18"/>
    <p:sldId id="314" r:id="rId19"/>
    <p:sldId id="388" r:id="rId20"/>
    <p:sldId id="318" r:id="rId21"/>
    <p:sldId id="326" r:id="rId22"/>
    <p:sldId id="568" r:id="rId23"/>
    <p:sldId id="328" r:id="rId24"/>
    <p:sldId id="602" r:id="rId25"/>
    <p:sldId id="329" r:id="rId26"/>
    <p:sldId id="569" r:id="rId27"/>
    <p:sldId id="570" r:id="rId28"/>
    <p:sldId id="332" r:id="rId29"/>
    <p:sldId id="335" r:id="rId30"/>
    <p:sldId id="337" r:id="rId31"/>
    <p:sldId id="571" r:id="rId32"/>
    <p:sldId id="336" r:id="rId33"/>
    <p:sldId id="339" r:id="rId34"/>
    <p:sldId id="340" r:id="rId35"/>
    <p:sldId id="603" r:id="rId36"/>
    <p:sldId id="342" r:id="rId37"/>
    <p:sldId id="573" r:id="rId38"/>
    <p:sldId id="344" r:id="rId39"/>
    <p:sldId id="553" r:id="rId40"/>
  </p:sldIdLst>
  <p:sldSz cx="9144000" cy="6858000" type="screen4x3"/>
  <p:notesSz cx="6858000" cy="9144000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4" userDrawn="1">
          <p15:clr>
            <a:srgbClr val="A4A3A4"/>
          </p15:clr>
        </p15:guide>
        <p15:guide id="2" pos="29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FFFF00"/>
    <a:srgbClr val="009900"/>
    <a:srgbClr val="CCFF33"/>
    <a:srgbClr val="66CCFF"/>
    <a:srgbClr val="CC9900"/>
    <a:srgbClr val="99CC00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3894" autoAdjust="0"/>
  </p:normalViewPr>
  <p:slideViewPr>
    <p:cSldViewPr snapToGrid="0">
      <p:cViewPr varScale="1">
        <p:scale>
          <a:sx n="98" d="100"/>
          <a:sy n="98" d="100"/>
        </p:scale>
        <p:origin x="-352" y="-72"/>
      </p:cViewPr>
      <p:guideLst>
        <p:guide orient="horz" pos="2104"/>
        <p:guide pos="29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gs" Target="tags/tag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2E5F-B075-4859-9150-1E82AC9329E3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DA17-8121-453F-9CCB-90559258E2C4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46FE-D5F0-4DBE-8E17-C6D84161FD2E}" type="slidenum">
              <a:rPr lang="en-US" altLang="zh-CN" smtClean="0"/>
            </a:fld>
            <a:endParaRPr lang="en-US" altLang="zh-CN">
              <a:cs typeface="+mn-cs"/>
            </a:endParaRPr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7787-66A2-46F7-8095-617B2E6FEBF9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3859-E058-48E1-A252-961DAF61B4C1}" type="slidenum">
              <a:rPr lang="en-US" altLang="zh-CN" smtClean="0"/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8C817-F809-4D63-8FDF-0B9927423B3E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A46FE-D5F0-4DBE-8E17-C6D84161FD2E}" type="slidenum">
              <a:rPr lang="en-US" altLang="zh-CN" smtClean="0"/>
            </a:fld>
            <a:endParaRPr lang="en-US" altLang="zh-CN"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0C8CE-3752-4D94-B09C-D722EF30B8C2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9F73-7ADB-4C1C-B1FB-DC0177AB5088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 rot="5400000">
            <a:off x="4071946" y="-4071946"/>
            <a:ext cx="1000108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200023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  <a:ea typeface="仿宋" panose="02010609060101010101" pitchFamily="49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  <a:ea typeface="仿宋" panose="02010609060101010101" pitchFamily="49" charset="-12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  <a:ea typeface="仿宋" panose="02010609060101010101" pitchFamily="49" charset="-122"/>
              </a:defRPr>
            </a:lvl1pPr>
          </a:lstStyle>
          <a:p>
            <a:fld id="{38CA46FE-D5F0-4DBE-8E17-C6D84161FD2E}" type="slidenum">
              <a:rPr lang="en-US" altLang="zh-CN" smtClean="0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jpeg"/><Relationship Id="rId3" Type="http://schemas.openxmlformats.org/officeDocument/2006/relationships/tags" Target="../tags/tag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4.jpeg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7.png"/><Relationship Id="rId1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1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7200" dirty="0">
                <a:latin typeface="华文中宋" panose="02010600040101010101" pitchFamily="2" charset="-122"/>
              </a:rPr>
              <a:t>脑 神 经</a:t>
            </a:r>
            <a:endParaRPr lang="zh-CN" altLang="en-US" sz="7200" dirty="0">
              <a:latin typeface="华文中宋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37090" y="4624917"/>
            <a:ext cx="5520782" cy="699354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梁翠宏     </a:t>
            </a:r>
            <a:r>
              <a:rPr lang="zh-CN" altLang="en-US" sz="2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教务帐号：</a:t>
            </a:r>
            <a:r>
              <a:rPr lang="en-US" altLang="zh-CN" sz="24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11047</a:t>
            </a:r>
            <a:endParaRPr lang="zh-CN" altLang="en-US" sz="32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40%"/>
          <p:cNvSpPr>
            <a:spLocks noChangeArrowheads="1"/>
          </p:cNvSpPr>
          <p:nvPr/>
        </p:nvSpPr>
        <p:spPr bwMode="auto">
          <a:xfrm>
            <a:off x="1847033" y="331226"/>
            <a:ext cx="197846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滑车神经</a:t>
            </a:r>
            <a:endParaRPr lang="en-US" altLang="zh-CN" sz="28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" name="Rectangle 3" descr="40%"/>
          <p:cNvSpPr>
            <a:spLocks noChangeArrowheads="1"/>
          </p:cNvSpPr>
          <p:nvPr/>
        </p:nvSpPr>
        <p:spPr bwMode="auto">
          <a:xfrm>
            <a:off x="4888956" y="350681"/>
            <a:ext cx="1716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展神经</a:t>
            </a:r>
            <a:endParaRPr lang="en-US" altLang="zh-CN" sz="28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1199681" y="1197310"/>
            <a:ext cx="283845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一般躯体运动纤维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>
            <a:off x="361990" y="1408178"/>
            <a:ext cx="762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28017" y="1774382"/>
            <a:ext cx="7068765" cy="662546"/>
            <a:chOff x="162128" y="1845718"/>
            <a:chExt cx="7068765" cy="662546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237361" y="1845718"/>
              <a:ext cx="1368358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从中脑</a:t>
              </a:r>
              <a:r>
                <a:rPr lang="zh-CN" altLang="en-US" sz="1800" dirty="0" smtClean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下丘下方</a:t>
              </a:r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出脑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62128" y="1961635"/>
              <a:ext cx="14200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滑车神经核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rot="21180000">
              <a:off x="3625753" y="2143156"/>
              <a:ext cx="382041" cy="488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6272827" y="2003694"/>
              <a:ext cx="958066" cy="36933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上斜肌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rot="420000" flipV="1">
              <a:off x="5901082" y="2191809"/>
              <a:ext cx="376502" cy="4571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cxnSp>
          <p:nvCxnSpPr>
            <p:cNvPr id="17" name="直接箭头连接符 16"/>
            <p:cNvCxnSpPr/>
            <p:nvPr/>
          </p:nvCxnSpPr>
          <p:spPr>
            <a:xfrm rot="-60000">
              <a:off x="1504545" y="2159540"/>
              <a:ext cx="732816" cy="934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4028336" y="1861933"/>
              <a:ext cx="187311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经</a:t>
              </a:r>
              <a:r>
                <a:rPr lang="zh-CN" altLang="en-US" sz="1800" dirty="0" smtClean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海绵窦</a:t>
              </a:r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外侧壁，穿</a:t>
              </a:r>
              <a:r>
                <a:rPr lang="zh-CN" altLang="en-US" sz="1800" dirty="0" smtClean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眶上裂</a:t>
              </a:r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入眶。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1393492" y="1878543"/>
              <a:ext cx="10189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滑车神经</a:t>
              </a:r>
              <a:endPara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90664" y="2776331"/>
            <a:ext cx="6809361" cy="662546"/>
            <a:chOff x="690664" y="2776331"/>
            <a:chExt cx="6809361" cy="662546"/>
          </a:xfrm>
        </p:grpSpPr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2512978" y="2776331"/>
              <a:ext cx="1368358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从</a:t>
              </a:r>
              <a:r>
                <a:rPr lang="zh-CN" altLang="en-US" sz="1800" dirty="0" smtClean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脑桥延髓沟</a:t>
              </a:r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出脑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690664" y="2879277"/>
              <a:ext cx="14200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展神经核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2" name="Line 13"/>
            <p:cNvSpPr>
              <a:spLocks noChangeShapeType="1"/>
            </p:cNvSpPr>
            <p:nvPr/>
          </p:nvSpPr>
          <p:spPr bwMode="auto">
            <a:xfrm rot="21180000">
              <a:off x="3901370" y="3073769"/>
              <a:ext cx="382041" cy="488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6541959" y="2973217"/>
              <a:ext cx="958066" cy="36933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外直肌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rot="420000" flipV="1">
              <a:off x="6176699" y="3122422"/>
              <a:ext cx="376502" cy="4571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cxnSp>
          <p:nvCxnSpPr>
            <p:cNvPr id="45" name="直接箭头连接符 44"/>
            <p:cNvCxnSpPr/>
            <p:nvPr/>
          </p:nvCxnSpPr>
          <p:spPr>
            <a:xfrm rot="21540000">
              <a:off x="1780162" y="3090153"/>
              <a:ext cx="732816" cy="934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9"/>
            <p:cNvSpPr txBox="1">
              <a:spLocks noChangeArrowheads="1"/>
            </p:cNvSpPr>
            <p:nvPr/>
          </p:nvSpPr>
          <p:spPr bwMode="auto">
            <a:xfrm>
              <a:off x="4303953" y="2792546"/>
              <a:ext cx="1843928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800" dirty="0" smtClean="0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穿</a:t>
              </a:r>
              <a:r>
                <a:rPr lang="zh-CN" altLang="en-US" sz="1800" dirty="0" smtClean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海绵窦</a:t>
              </a:r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，经</a:t>
              </a:r>
              <a:r>
                <a:rPr lang="zh-CN" altLang="en-US" sz="1800" dirty="0" smtClean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眶上裂</a:t>
              </a:r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入眶。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1766387" y="2809156"/>
              <a:ext cx="7628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展神经</a:t>
              </a:r>
              <a:endParaRPr lang="en-US" altLang="zh-CN" sz="14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pic>
        <p:nvPicPr>
          <p:cNvPr id="49" name="Picture 2" descr="Snap87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2708" b="26964"/>
          <a:stretch>
            <a:fillRect/>
          </a:stretch>
        </p:blipFill>
        <p:spPr bwMode="auto">
          <a:xfrm>
            <a:off x="2143160" y="3665150"/>
            <a:ext cx="4996943" cy="303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Freeform 10"/>
          <p:cNvSpPr>
            <a:spLocks noChangeArrowheads="1"/>
          </p:cNvSpPr>
          <p:nvPr/>
        </p:nvSpPr>
        <p:spPr bwMode="auto">
          <a:xfrm>
            <a:off x="3670569" y="4332052"/>
            <a:ext cx="3398197" cy="680936"/>
          </a:xfrm>
          <a:custGeom>
            <a:avLst/>
            <a:gdLst>
              <a:gd name="T0" fmla="*/ 3149 w 3460"/>
              <a:gd name="T1" fmla="*/ 251 h 695"/>
              <a:gd name="T2" fmla="*/ 3292 w 3460"/>
              <a:gd name="T3" fmla="*/ 214 h 695"/>
              <a:gd name="T4" fmla="*/ 3449 w 3460"/>
              <a:gd name="T5" fmla="*/ 244 h 695"/>
              <a:gd name="T6" fmla="*/ 3359 w 3460"/>
              <a:gd name="T7" fmla="*/ 393 h 695"/>
              <a:gd name="T8" fmla="*/ 3067 w 3460"/>
              <a:gd name="T9" fmla="*/ 490 h 695"/>
              <a:gd name="T10" fmla="*/ 2693 w 3460"/>
              <a:gd name="T11" fmla="*/ 595 h 695"/>
              <a:gd name="T12" fmla="*/ 2364 w 3460"/>
              <a:gd name="T13" fmla="*/ 685 h 695"/>
              <a:gd name="T14" fmla="*/ 1930 w 3460"/>
              <a:gd name="T15" fmla="*/ 655 h 695"/>
              <a:gd name="T16" fmla="*/ 1601 w 3460"/>
              <a:gd name="T17" fmla="*/ 588 h 695"/>
              <a:gd name="T18" fmla="*/ 1219 w 3460"/>
              <a:gd name="T19" fmla="*/ 416 h 695"/>
              <a:gd name="T20" fmla="*/ 853 w 3460"/>
              <a:gd name="T21" fmla="*/ 236 h 695"/>
              <a:gd name="T22" fmla="*/ 367 w 3460"/>
              <a:gd name="T23" fmla="*/ 34 h 695"/>
              <a:gd name="T24" fmla="*/ 0 w 3460"/>
              <a:gd name="T25" fmla="*/ 3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0" h="695">
                <a:moveTo>
                  <a:pt x="3149" y="251"/>
                </a:moveTo>
                <a:cubicBezTo>
                  <a:pt x="3195" y="233"/>
                  <a:pt x="3242" y="215"/>
                  <a:pt x="3292" y="214"/>
                </a:cubicBezTo>
                <a:cubicBezTo>
                  <a:pt x="3342" y="213"/>
                  <a:pt x="3438" y="214"/>
                  <a:pt x="3449" y="244"/>
                </a:cubicBezTo>
                <a:cubicBezTo>
                  <a:pt x="3460" y="274"/>
                  <a:pt x="3423" y="352"/>
                  <a:pt x="3359" y="393"/>
                </a:cubicBezTo>
                <a:cubicBezTo>
                  <a:pt x="3295" y="434"/>
                  <a:pt x="3178" y="456"/>
                  <a:pt x="3067" y="490"/>
                </a:cubicBezTo>
                <a:cubicBezTo>
                  <a:pt x="2956" y="524"/>
                  <a:pt x="2810" y="563"/>
                  <a:pt x="2693" y="595"/>
                </a:cubicBezTo>
                <a:cubicBezTo>
                  <a:pt x="2576" y="627"/>
                  <a:pt x="2491" y="675"/>
                  <a:pt x="2364" y="685"/>
                </a:cubicBezTo>
                <a:cubicBezTo>
                  <a:pt x="2237" y="695"/>
                  <a:pt x="2057" y="671"/>
                  <a:pt x="1930" y="655"/>
                </a:cubicBezTo>
                <a:cubicBezTo>
                  <a:pt x="1803" y="639"/>
                  <a:pt x="1720" y="628"/>
                  <a:pt x="1601" y="588"/>
                </a:cubicBezTo>
                <a:cubicBezTo>
                  <a:pt x="1482" y="548"/>
                  <a:pt x="1344" y="475"/>
                  <a:pt x="1219" y="416"/>
                </a:cubicBezTo>
                <a:cubicBezTo>
                  <a:pt x="1094" y="357"/>
                  <a:pt x="995" y="300"/>
                  <a:pt x="853" y="236"/>
                </a:cubicBezTo>
                <a:cubicBezTo>
                  <a:pt x="711" y="172"/>
                  <a:pt x="509" y="68"/>
                  <a:pt x="367" y="34"/>
                </a:cubicBezTo>
                <a:cubicBezTo>
                  <a:pt x="225" y="0"/>
                  <a:pt x="112" y="17"/>
                  <a:pt x="0" y="34"/>
                </a:cubicBezTo>
              </a:path>
            </a:pathLst>
          </a:custGeom>
          <a:noFill/>
          <a:ln w="28575">
            <a:solidFill>
              <a:schemeClr val="tx1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51" name="Line 3"/>
          <p:cNvSpPr>
            <a:spLocks noChangeShapeType="1"/>
          </p:cNvSpPr>
          <p:nvPr/>
        </p:nvSpPr>
        <p:spPr bwMode="auto">
          <a:xfrm flipH="1" flipV="1">
            <a:off x="5311302" y="4221803"/>
            <a:ext cx="1277566" cy="629056"/>
          </a:xfrm>
          <a:prstGeom prst="line">
            <a:avLst/>
          </a:prstGeom>
          <a:ln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18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 flipV="1">
            <a:off x="4374677" y="4228288"/>
            <a:ext cx="949595" cy="288892"/>
          </a:xfrm>
          <a:prstGeom prst="line">
            <a:avLst/>
          </a:prstGeom>
          <a:ln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18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4865452" y="3913424"/>
            <a:ext cx="13083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华文仿宋" panose="02010600040101010101" pitchFamily="2" charset="-122"/>
                <a:ea typeface="华文仿宋" panose="02010600040101010101" pitchFamily="2" charset="-122"/>
              </a:rPr>
              <a:t>滑车神经</a:t>
            </a:r>
            <a:endParaRPr lang="zh-CN" altLang="en-US" sz="18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54" name="Line 6"/>
          <p:cNvSpPr>
            <a:spLocks noChangeShapeType="1"/>
          </p:cNvSpPr>
          <p:nvPr/>
        </p:nvSpPr>
        <p:spPr bwMode="auto">
          <a:xfrm rot="-360000">
            <a:off x="6970690" y="5420954"/>
            <a:ext cx="377695" cy="457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7228285" y="5249967"/>
            <a:ext cx="1027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华文仿宋" panose="02010600040101010101" pitchFamily="2" charset="-122"/>
                <a:ea typeface="华文仿宋" panose="02010600040101010101" pitchFamily="2" charset="-122"/>
              </a:rPr>
              <a:t>展神经</a:t>
            </a:r>
            <a:endParaRPr lang="zh-CN" altLang="en-US" sz="18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57" name="Freeform 11"/>
          <p:cNvSpPr>
            <a:spLocks noChangeArrowheads="1"/>
          </p:cNvSpPr>
          <p:nvPr/>
        </p:nvSpPr>
        <p:spPr bwMode="auto">
          <a:xfrm>
            <a:off x="4969565" y="5121965"/>
            <a:ext cx="2067339" cy="530087"/>
          </a:xfrm>
          <a:custGeom>
            <a:avLst/>
            <a:gdLst>
              <a:gd name="T0" fmla="*/ 2102 w 2102"/>
              <a:gd name="T1" fmla="*/ 0 h 603"/>
              <a:gd name="T2" fmla="*/ 2064 w 2102"/>
              <a:gd name="T3" fmla="*/ 247 h 603"/>
              <a:gd name="T4" fmla="*/ 1975 w 2102"/>
              <a:gd name="T5" fmla="*/ 524 h 603"/>
              <a:gd name="T6" fmla="*/ 1713 w 2102"/>
              <a:gd name="T7" fmla="*/ 591 h 603"/>
              <a:gd name="T8" fmla="*/ 1428 w 2102"/>
              <a:gd name="T9" fmla="*/ 449 h 603"/>
              <a:gd name="T10" fmla="*/ 1107 w 2102"/>
              <a:gd name="T11" fmla="*/ 262 h 603"/>
              <a:gd name="T12" fmla="*/ 763 w 2102"/>
              <a:gd name="T13" fmla="*/ 165 h 603"/>
              <a:gd name="T14" fmla="*/ 606 w 2102"/>
              <a:gd name="T15" fmla="*/ 165 h 603"/>
              <a:gd name="T16" fmla="*/ 456 w 2102"/>
              <a:gd name="T17" fmla="*/ 127 h 603"/>
              <a:gd name="T18" fmla="*/ 209 w 2102"/>
              <a:gd name="T19" fmla="*/ 135 h 603"/>
              <a:gd name="T20" fmla="*/ 22 w 2102"/>
              <a:gd name="T21" fmla="*/ 150 h 603"/>
              <a:gd name="T22" fmla="*/ 74 w 2102"/>
              <a:gd name="T23" fmla="*/ 247 h 603"/>
              <a:gd name="T24" fmla="*/ 321 w 2102"/>
              <a:gd name="T25" fmla="*/ 255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02" h="603">
                <a:moveTo>
                  <a:pt x="2102" y="0"/>
                </a:moveTo>
                <a:cubicBezTo>
                  <a:pt x="2093" y="80"/>
                  <a:pt x="2085" y="160"/>
                  <a:pt x="2064" y="247"/>
                </a:cubicBezTo>
                <a:cubicBezTo>
                  <a:pt x="2043" y="334"/>
                  <a:pt x="2034" y="467"/>
                  <a:pt x="1975" y="524"/>
                </a:cubicBezTo>
                <a:cubicBezTo>
                  <a:pt x="1916" y="581"/>
                  <a:pt x="1804" y="603"/>
                  <a:pt x="1713" y="591"/>
                </a:cubicBezTo>
                <a:cubicBezTo>
                  <a:pt x="1622" y="579"/>
                  <a:pt x="1529" y="504"/>
                  <a:pt x="1428" y="449"/>
                </a:cubicBezTo>
                <a:cubicBezTo>
                  <a:pt x="1327" y="394"/>
                  <a:pt x="1218" y="309"/>
                  <a:pt x="1107" y="262"/>
                </a:cubicBezTo>
                <a:cubicBezTo>
                  <a:pt x="996" y="215"/>
                  <a:pt x="846" y="181"/>
                  <a:pt x="763" y="165"/>
                </a:cubicBezTo>
                <a:cubicBezTo>
                  <a:pt x="680" y="149"/>
                  <a:pt x="657" y="171"/>
                  <a:pt x="606" y="165"/>
                </a:cubicBezTo>
                <a:cubicBezTo>
                  <a:pt x="555" y="159"/>
                  <a:pt x="522" y="132"/>
                  <a:pt x="456" y="127"/>
                </a:cubicBezTo>
                <a:cubicBezTo>
                  <a:pt x="390" y="122"/>
                  <a:pt x="281" y="131"/>
                  <a:pt x="209" y="135"/>
                </a:cubicBezTo>
                <a:cubicBezTo>
                  <a:pt x="137" y="139"/>
                  <a:pt x="44" y="131"/>
                  <a:pt x="22" y="150"/>
                </a:cubicBezTo>
                <a:cubicBezTo>
                  <a:pt x="0" y="169"/>
                  <a:pt x="24" y="230"/>
                  <a:pt x="74" y="247"/>
                </a:cubicBezTo>
                <a:cubicBezTo>
                  <a:pt x="124" y="264"/>
                  <a:pt x="222" y="259"/>
                  <a:pt x="321" y="255"/>
                </a:cubicBezTo>
              </a:path>
            </a:pathLst>
          </a:custGeom>
          <a:noFill/>
          <a:ln w="28575">
            <a:solidFill>
              <a:schemeClr val="tx1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dirty="0"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 bwMode="auto">
          <a:xfrm>
            <a:off x="217498" y="1040415"/>
            <a:ext cx="6102895" cy="411163"/>
            <a:chOff x="0" y="-1"/>
            <a:chExt cx="3131" cy="259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14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一般躯体感觉纤维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>
              <a:off x="1125" y="144"/>
              <a:ext cx="391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1595" y="-1"/>
              <a:ext cx="13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特殊内脏运动纤维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2746" y="138"/>
              <a:ext cx="385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32" name="Rectangle 3" descr="40%"/>
          <p:cNvSpPr>
            <a:spLocks noChangeArrowheads="1"/>
          </p:cNvSpPr>
          <p:nvPr/>
        </p:nvSpPr>
        <p:spPr bwMode="auto">
          <a:xfrm>
            <a:off x="3714744" y="357166"/>
            <a:ext cx="197846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三叉神经</a:t>
            </a:r>
            <a:endParaRPr lang="en-US" altLang="zh-CN" sz="28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04814" y="1188100"/>
            <a:ext cx="7626471" cy="2645288"/>
            <a:chOff x="304814" y="1188100"/>
            <a:chExt cx="7626471" cy="2645288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6634988" y="1188100"/>
              <a:ext cx="1296297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眼神经</a:t>
              </a: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上颌神经</a:t>
              </a: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70000"/>
                </a:lnSpc>
              </a:pP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下颌神经</a:t>
              </a:r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5820599" y="1562616"/>
              <a:ext cx="892175" cy="51117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5820599" y="2073791"/>
              <a:ext cx="91440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5820599" y="2073791"/>
              <a:ext cx="914400" cy="53340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348198" y="1763181"/>
              <a:ext cx="9851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中枢突</a:t>
              </a:r>
              <a:endParaRPr lang="zh-CN" altLang="en-US" sz="18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928999" y="1734472"/>
              <a:ext cx="96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周围突</a:t>
              </a:r>
              <a:endParaRPr lang="zh-CN" altLang="en-US" sz="18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H="1">
              <a:off x="2226499" y="2107129"/>
              <a:ext cx="123190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4601399" y="2073791"/>
              <a:ext cx="1223963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309175" y="1864242"/>
              <a:ext cx="1503363" cy="463550"/>
            </a:xfrm>
            <a:prstGeom prst="ellipse">
              <a:avLst/>
            </a:prstGeom>
            <a:gradFill rotWithShape="0">
              <a:gsLst>
                <a:gs pos="0">
                  <a:srgbClr val="C7ECFF"/>
                </a:gs>
                <a:gs pos="50000">
                  <a:srgbClr val="66CCFF"/>
                </a:gs>
                <a:gs pos="100000">
                  <a:srgbClr val="C7ECFF"/>
                </a:gs>
              </a:gsLst>
              <a:lin ang="5400000" scaled="1"/>
            </a:gradFill>
            <a:ln w="28575">
              <a:solidFill>
                <a:srgbClr val="33CCCC"/>
              </a:solidFill>
              <a:round/>
            </a:ln>
          </p:spPr>
          <p:txBody>
            <a:bodyPr wrap="none" anchor="ctr"/>
            <a:lstStyle/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endParaRPr lang="en-US" altLang="zh-CN" sz="2000" dirty="0">
                <a:ea typeface="幼圆" panose="02010509060101010101" pitchFamily="49" charset="-122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405134" y="1895215"/>
              <a:ext cx="14651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rgbClr val="00206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三叉神经节</a:t>
              </a:r>
              <a:endParaRPr lang="zh-CN" altLang="en-US" sz="18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13563" y="2979781"/>
              <a:ext cx="2163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Clr>
                  <a:schemeClr val="tx1"/>
                </a:buClr>
                <a:buSzPct val="120000"/>
                <a:buFont typeface="Times New Roman" panose="02020603050405020304" pitchFamily="18" charset="0"/>
                <a:buChar char="•"/>
              </a:pPr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三叉神经运动核</a:t>
              </a:r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2112234" y="3222399"/>
              <a:ext cx="4816475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396033" y="2080648"/>
              <a:ext cx="10345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感觉根</a:t>
              </a:r>
              <a:endPara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04814" y="1704308"/>
              <a:ext cx="1919577" cy="729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buClr>
                  <a:schemeClr val="tx1"/>
                </a:buClr>
                <a:buSzPct val="120000"/>
                <a:buFont typeface="Times New Roman" panose="02020603050405020304" pitchFamily="18" charset="0"/>
                <a:buChar char="•"/>
              </a:pPr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三叉神经脊束核</a:t>
              </a:r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lnSpc>
                  <a:spcPct val="130000"/>
                </a:lnSpc>
                <a:buClr>
                  <a:schemeClr val="tx1"/>
                </a:buClr>
                <a:buSzPct val="120000"/>
                <a:buFont typeface="Times New Roman" panose="02020603050405020304" pitchFamily="18" charset="0"/>
                <a:buChar char="•"/>
              </a:pPr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三叉神经脑桥核</a:t>
              </a:r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11704" y="3420903"/>
              <a:ext cx="2360613" cy="41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buClr>
                  <a:schemeClr val="tx1"/>
                </a:buClr>
                <a:buSzPct val="120000"/>
                <a:buFont typeface="Times New Roman" panose="02020603050405020304" pitchFamily="18" charset="0"/>
                <a:buChar char="•"/>
              </a:pPr>
              <a:r>
                <a:rPr lang="zh-CN" altLang="en-US" sz="1800" dirty="0">
                  <a:ea typeface="幼圆" panose="02010509060101010101" pitchFamily="49" charset="-122"/>
                </a:rPr>
                <a:t>三叉神经中脑核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rot="120000" flipH="1" flipV="1">
              <a:off x="7150178" y="2769434"/>
              <a:ext cx="45719" cy="907673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2133276" y="3664161"/>
              <a:ext cx="5065713" cy="11113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33" name="右大括号 32"/>
            <p:cNvSpPr/>
            <p:nvPr/>
          </p:nvSpPr>
          <p:spPr>
            <a:xfrm>
              <a:off x="2153055" y="1939048"/>
              <a:ext cx="84306" cy="337225"/>
            </a:xfrm>
            <a:prstGeom prst="righ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 rot="420000" flipH="1" flipV="1">
              <a:off x="6877308" y="2738849"/>
              <a:ext cx="64239" cy="477396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413438" y="3028789"/>
              <a:ext cx="381643" cy="78445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eaVert"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16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运动根</a:t>
              </a:r>
              <a:endPara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圆角矩形标注 34"/>
            <p:cNvSpPr/>
            <p:nvPr/>
          </p:nvSpPr>
          <p:spPr bwMode="auto">
            <a:xfrm>
              <a:off x="3197156" y="2457855"/>
              <a:ext cx="2217907" cy="374571"/>
            </a:xfrm>
            <a:prstGeom prst="wedgeRoundRectCallout">
              <a:avLst>
                <a:gd name="adj1" fmla="val -53584"/>
                <a:gd name="adj2" fmla="val -103088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16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传导头面部痛温触觉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3676250" y="2942102"/>
              <a:ext cx="24262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并入下颌</a:t>
              </a:r>
              <a:r>
                <a:rPr lang="en-US" altLang="zh-CN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N</a:t>
              </a:r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，支配咀嚼肌</a:t>
              </a:r>
              <a:endPara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3721645" y="3370118"/>
              <a:ext cx="23678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传导咀嚼肌的本体感觉</a:t>
              </a:r>
              <a:endPara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71807" y="4117043"/>
            <a:ext cx="3888854" cy="2307986"/>
            <a:chOff x="2100" y="6533"/>
            <a:chExt cx="6124" cy="3635"/>
          </a:xfrm>
        </p:grpSpPr>
        <p:pic>
          <p:nvPicPr>
            <p:cNvPr id="40" name="Picture 49" descr="A-1258-1-Wneu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0" t="56883" r="27550"/>
            <a:stretch>
              <a:fillRect/>
            </a:stretch>
          </p:blipFill>
          <p:spPr bwMode="auto">
            <a:xfrm>
              <a:off x="2100" y="6533"/>
              <a:ext cx="4004" cy="3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Line 50"/>
            <p:cNvSpPr>
              <a:spLocks noChangeShapeType="1"/>
            </p:cNvSpPr>
            <p:nvPr/>
          </p:nvSpPr>
          <p:spPr bwMode="auto">
            <a:xfrm flipV="1">
              <a:off x="4979" y="8334"/>
              <a:ext cx="1334" cy="205"/>
            </a:xfrm>
            <a:prstGeom prst="line">
              <a:avLst/>
            </a:prstGeom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2" name="Line 51"/>
            <p:cNvSpPr>
              <a:spLocks noChangeShapeType="1"/>
            </p:cNvSpPr>
            <p:nvPr/>
          </p:nvSpPr>
          <p:spPr bwMode="auto">
            <a:xfrm>
              <a:off x="4272" y="8915"/>
              <a:ext cx="1938" cy="227"/>
            </a:xfrm>
            <a:prstGeom prst="line">
              <a:avLst/>
            </a:prstGeom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Text Box 52"/>
            <p:cNvSpPr txBox="1">
              <a:spLocks noChangeArrowheads="1"/>
            </p:cNvSpPr>
            <p:nvPr/>
          </p:nvSpPr>
          <p:spPr bwMode="auto">
            <a:xfrm>
              <a:off x="6104" y="8899"/>
              <a:ext cx="1291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运动根</a:t>
              </a: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4" name="Text Box 53"/>
            <p:cNvSpPr txBox="1">
              <a:spLocks noChangeArrowheads="1"/>
            </p:cNvSpPr>
            <p:nvPr/>
          </p:nvSpPr>
          <p:spPr bwMode="auto">
            <a:xfrm>
              <a:off x="6132" y="8084"/>
              <a:ext cx="1273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感觉根</a:t>
              </a: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>
              <a:off x="4566" y="9307"/>
              <a:ext cx="1856" cy="597"/>
            </a:xfrm>
            <a:prstGeom prst="line">
              <a:avLst/>
            </a:prstGeom>
            <a:ln>
              <a:solidFill>
                <a:srgbClr val="FF0000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8" name="Rectangle 8"/>
            <p:cNvSpPr>
              <a:spLocks noChangeArrowheads="1"/>
            </p:cNvSpPr>
            <p:nvPr/>
          </p:nvSpPr>
          <p:spPr bwMode="auto">
            <a:xfrm>
              <a:off x="6211" y="9634"/>
              <a:ext cx="2013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三叉神经节</a:t>
              </a:r>
              <a:endPara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812665" y="3837940"/>
            <a:ext cx="3994785" cy="2780030"/>
            <a:chOff x="7762" y="6317"/>
            <a:chExt cx="6291" cy="4378"/>
          </a:xfrm>
        </p:grpSpPr>
        <p:pic>
          <p:nvPicPr>
            <p:cNvPr id="2" name="Picture 2" descr="Snap1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48" t="29532" r="3669" b="28656"/>
            <a:stretch>
              <a:fillRect/>
            </a:stretch>
          </p:blipFill>
          <p:spPr bwMode="auto">
            <a:xfrm>
              <a:off x="7762" y="6317"/>
              <a:ext cx="4493" cy="4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2143" y="6359"/>
              <a:ext cx="1573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眼神经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12073" y="7041"/>
              <a:ext cx="1886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上颌神经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12183" y="7731"/>
              <a:ext cx="1870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下颌神经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9304" y="6678"/>
              <a:ext cx="2950" cy="773"/>
            </a:xfrm>
            <a:prstGeom prst="line">
              <a:avLst/>
            </a:prstGeom>
            <a:ln w="15875">
              <a:head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6" name="Line 25"/>
            <p:cNvSpPr>
              <a:spLocks noChangeShapeType="1"/>
            </p:cNvSpPr>
            <p:nvPr/>
          </p:nvSpPr>
          <p:spPr bwMode="auto">
            <a:xfrm flipV="1">
              <a:off x="9539" y="7368"/>
              <a:ext cx="2716" cy="485"/>
            </a:xfrm>
            <a:prstGeom prst="line">
              <a:avLst/>
            </a:prstGeom>
            <a:ln w="15875">
              <a:head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9609" y="8084"/>
              <a:ext cx="2788" cy="116"/>
            </a:xfrm>
            <a:prstGeom prst="line">
              <a:avLst/>
            </a:prstGeom>
            <a:ln w="15875">
              <a:head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 descr="40%"/>
          <p:cNvSpPr>
            <a:spLocks noChangeArrowheads="1"/>
          </p:cNvSpPr>
          <p:nvPr/>
        </p:nvSpPr>
        <p:spPr bwMode="auto">
          <a:xfrm>
            <a:off x="312596" y="290620"/>
            <a:ext cx="1716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眼神经</a:t>
            </a:r>
            <a:endParaRPr lang="en-US" altLang="zh-CN" sz="280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214911" y="425647"/>
            <a:ext cx="279707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一般躯体感觉纤维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4544118" y="415609"/>
            <a:ext cx="411349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穿经海绵窦外侧壁，经眶上裂入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眶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121316" y="1002407"/>
            <a:ext cx="607844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鼻睫神经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18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沿眶内侧壁前行</a:t>
            </a:r>
            <a:endParaRPr lang="en-US" altLang="zh-CN" sz="18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180975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分支：睫状长神经、滑车下神经、筛前神经、筛后神经</a:t>
            </a:r>
            <a:endParaRPr lang="zh-CN" altLang="en-US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额神经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18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沿眶顶壁前行</a:t>
            </a:r>
            <a:endParaRPr lang="en-US" altLang="zh-CN" sz="18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180975" lvl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分支：眶上神经、滑车上神经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泪腺神经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18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沿眶外侧壁前行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221132" y="2276232"/>
            <a:ext cx="3637915" cy="2145665"/>
            <a:chOff x="8498" y="3891"/>
            <a:chExt cx="5729" cy="3379"/>
          </a:xfrm>
        </p:grpSpPr>
        <p:sp>
          <p:nvSpPr>
            <p:cNvPr id="47" name="圆角矩形标注 46"/>
            <p:cNvSpPr/>
            <p:nvPr/>
          </p:nvSpPr>
          <p:spPr bwMode="auto">
            <a:xfrm>
              <a:off x="12409" y="3891"/>
              <a:ext cx="1808" cy="847"/>
            </a:xfrm>
            <a:prstGeom prst="wedgeRoundRectCallout">
              <a:avLst>
                <a:gd name="adj1" fmla="val -65320"/>
                <a:gd name="adj2" fmla="val 57667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dirty="0" smtClean="0">
                  <a:solidFill>
                    <a:srgbClr val="000000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额顶、上睑部皮肤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48" name="圆角矩形标注 47"/>
            <p:cNvSpPr/>
            <p:nvPr/>
          </p:nvSpPr>
          <p:spPr bwMode="auto">
            <a:xfrm>
              <a:off x="12409" y="6424"/>
              <a:ext cx="1818" cy="847"/>
            </a:xfrm>
            <a:prstGeom prst="wedgeRoundRectCallout">
              <a:avLst>
                <a:gd name="adj1" fmla="val -34435"/>
                <a:gd name="adj2" fmla="val -78593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dirty="0" smtClean="0">
                  <a:solidFill>
                    <a:srgbClr val="000000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鼻背及内眦部皮肤</a:t>
              </a:r>
              <a:endPara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50" name="圆角矩形标注 49"/>
            <p:cNvSpPr/>
            <p:nvPr/>
          </p:nvSpPr>
          <p:spPr bwMode="auto">
            <a:xfrm>
              <a:off x="8498" y="4264"/>
              <a:ext cx="2063" cy="847"/>
            </a:xfrm>
            <a:prstGeom prst="wedgeRoundRectCallout">
              <a:avLst>
                <a:gd name="adj1" fmla="val -39603"/>
                <a:gd name="adj2" fmla="val 75125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dirty="0" smtClean="0">
                  <a:solidFill>
                    <a:srgbClr val="000000"/>
                  </a:solidFill>
                  <a:latin typeface="华文仿宋" panose="02010600040101010101" pitchFamily="2" charset="-122"/>
                  <a:ea typeface="华文仿宋" panose="02010600040101010101" pitchFamily="2" charset="-122"/>
                </a:rPr>
                <a:t>泪腺、上睑、外眦部皮肤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06987" y="2766452"/>
            <a:ext cx="4825365" cy="3294380"/>
            <a:chOff x="6250" y="4738"/>
            <a:chExt cx="7599" cy="5188"/>
          </a:xfrm>
        </p:grpSpPr>
        <p:pic>
          <p:nvPicPr>
            <p:cNvPr id="25" name="Picture 3" descr="Snap71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34" y="4738"/>
              <a:ext cx="5774" cy="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6250" y="8231"/>
              <a:ext cx="1553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眼神经</a:t>
              </a:r>
              <a:endParaRPr lang="zh-CN" altLang="en-US" sz="1800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7339" y="5928"/>
              <a:ext cx="1563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额神经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11440" y="4858"/>
              <a:ext cx="1899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眶上神经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11573" y="5820"/>
              <a:ext cx="2277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滑车上神经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6396" y="6456"/>
              <a:ext cx="1826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鼻睫神经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8091" y="5435"/>
              <a:ext cx="1847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泪腺神经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/>
          </p:nvSpPr>
          <p:spPr bwMode="auto">
            <a:xfrm flipV="1">
              <a:off x="11082" y="5186"/>
              <a:ext cx="531" cy="455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>
              <a:off x="11189" y="6000"/>
              <a:ext cx="536" cy="74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 flipH="1" flipV="1">
              <a:off x="8406" y="6360"/>
              <a:ext cx="409" cy="283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7354" y="7226"/>
              <a:ext cx="689" cy="1167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 flipH="1" flipV="1">
              <a:off x="9049" y="5839"/>
              <a:ext cx="214" cy="881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 flipH="1" flipV="1">
              <a:off x="7977" y="6810"/>
              <a:ext cx="500" cy="288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19917" y="2403232"/>
            <a:ext cx="5243195" cy="4060190"/>
            <a:chOff x="5040" y="4091"/>
            <a:chExt cx="8257" cy="6394"/>
          </a:xfrm>
        </p:grpSpPr>
        <p:sp>
          <p:nvSpPr>
            <p:cNvPr id="5" name="Rectangle 25"/>
            <p:cNvSpPr>
              <a:spLocks noChangeArrowheads="1"/>
            </p:cNvSpPr>
            <p:nvPr/>
          </p:nvSpPr>
          <p:spPr bwMode="auto">
            <a:xfrm>
              <a:off x="6255" y="8569"/>
              <a:ext cx="2118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800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鼻睫神经</a:t>
              </a:r>
              <a:endParaRPr lang="zh-CN" altLang="en-US" sz="18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" name="Text Box 28"/>
            <p:cNvSpPr txBox="1">
              <a:spLocks noChangeArrowheads="1"/>
            </p:cNvSpPr>
            <p:nvPr/>
          </p:nvSpPr>
          <p:spPr bwMode="auto">
            <a:xfrm>
              <a:off x="5040" y="7539"/>
              <a:ext cx="3140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筛前</a:t>
              </a:r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、筛后神经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5825" y="6040"/>
              <a:ext cx="2299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滑车下神经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Text Box 29"/>
            <p:cNvSpPr txBox="1">
              <a:spLocks noChangeArrowheads="1"/>
            </p:cNvSpPr>
            <p:nvPr/>
          </p:nvSpPr>
          <p:spPr bwMode="auto">
            <a:xfrm>
              <a:off x="9507" y="4091"/>
              <a:ext cx="2397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睫状长神经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11711" y="9264"/>
              <a:ext cx="1587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眼神经</a:t>
              </a:r>
              <a:endParaRPr lang="zh-CN" altLang="en-US" sz="1800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pic>
          <p:nvPicPr>
            <p:cNvPr id="13" name="Picture 22" descr="Snap8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0" t="2719" r="3308" b="3136"/>
            <a:stretch>
              <a:fillRect/>
            </a:stretch>
          </p:blipFill>
          <p:spPr bwMode="auto">
            <a:xfrm>
              <a:off x="7963" y="4569"/>
              <a:ext cx="4329" cy="5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21"/>
            <p:cNvSpPr>
              <a:spLocks noChangeShapeType="1"/>
            </p:cNvSpPr>
            <p:nvPr/>
          </p:nvSpPr>
          <p:spPr bwMode="auto">
            <a:xfrm flipV="1">
              <a:off x="9763" y="9568"/>
              <a:ext cx="2055" cy="72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H="1">
              <a:off x="7873" y="8221"/>
              <a:ext cx="1775" cy="623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779" y="6760"/>
              <a:ext cx="1097" cy="1019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7789" y="7543"/>
              <a:ext cx="1472" cy="258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7829" y="5920"/>
              <a:ext cx="1583" cy="335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9840" y="4539"/>
              <a:ext cx="72" cy="2382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lnSpc>
                  <a:spcPct val="80000"/>
                </a:lnSpc>
              </a:pP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45952" y="1740927"/>
            <a:ext cx="5725795" cy="2803525"/>
            <a:chOff x="5081" y="3048"/>
            <a:chExt cx="9017" cy="4415"/>
          </a:xfrm>
        </p:grpSpPr>
        <p:sp>
          <p:nvSpPr>
            <p:cNvPr id="22" name="圆角矩形标注 21"/>
            <p:cNvSpPr/>
            <p:nvPr/>
          </p:nvSpPr>
          <p:spPr bwMode="auto">
            <a:xfrm>
              <a:off x="5674" y="5039"/>
              <a:ext cx="2196" cy="847"/>
            </a:xfrm>
            <a:prstGeom prst="wedgeRoundRectCallout">
              <a:avLst>
                <a:gd name="adj1" fmla="val 5267"/>
                <a:gd name="adj2" fmla="val 68097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鼻背、眼睑皮肤，泪囊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3" name="圆角矩形标注 22"/>
            <p:cNvSpPr/>
            <p:nvPr/>
          </p:nvSpPr>
          <p:spPr bwMode="auto">
            <a:xfrm>
              <a:off x="5081" y="6959"/>
              <a:ext cx="2645" cy="504"/>
            </a:xfrm>
            <a:prstGeom prst="wedgeRoundRectCallout">
              <a:avLst>
                <a:gd name="adj1" fmla="val -5246"/>
                <a:gd name="adj2" fmla="val 81838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筛窦、鼻腔黏膜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4" name="圆角矩形标注 23"/>
            <p:cNvSpPr/>
            <p:nvPr/>
          </p:nvSpPr>
          <p:spPr bwMode="auto">
            <a:xfrm>
              <a:off x="10402" y="3048"/>
              <a:ext cx="2992" cy="847"/>
            </a:xfrm>
            <a:prstGeom prst="wedgeRoundRectCallout">
              <a:avLst>
                <a:gd name="adj1" fmla="val -37454"/>
                <a:gd name="adj2" fmla="val 77740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穿入眼球，至角膜、睫状体、虹膜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6" name="圆角矩形标注 25"/>
            <p:cNvSpPr/>
            <p:nvPr/>
          </p:nvSpPr>
          <p:spPr bwMode="auto">
            <a:xfrm>
              <a:off x="11086" y="4569"/>
              <a:ext cx="3013" cy="847"/>
            </a:xfrm>
            <a:prstGeom prst="wedgeRoundRectCallout">
              <a:avLst>
                <a:gd name="adj1" fmla="val -67340"/>
                <a:gd name="adj2" fmla="val -48708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zh-CN" altLang="en-US" sz="16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发分支至睫状神经节，构成其感觉根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3" descr="40%"/>
          <p:cNvSpPr>
            <a:spLocks noChangeArrowheads="1"/>
          </p:cNvSpPr>
          <p:nvPr/>
        </p:nvSpPr>
        <p:spPr bwMode="auto">
          <a:xfrm>
            <a:off x="312595" y="290620"/>
            <a:ext cx="194422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上颌神经</a:t>
            </a:r>
            <a:endParaRPr lang="en-US" altLang="zh-CN" sz="280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1" name="文本框 47"/>
          <p:cNvSpPr txBox="1"/>
          <p:nvPr/>
        </p:nvSpPr>
        <p:spPr>
          <a:xfrm>
            <a:off x="168613" y="1023011"/>
            <a:ext cx="867707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经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海绵窦外侧壁</a:t>
            </a:r>
            <a:r>
              <a:rPr lang="zh-CN" altLang="en-US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，穿圆孔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出颅，入翼腭窝</a:t>
            </a:r>
            <a:r>
              <a:rPr lang="zh-CN" altLang="en-US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，经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眶下裂入眶，改名</a:t>
            </a:r>
            <a:r>
              <a:rPr lang="zh-CN" altLang="en-US" sz="2000" dirty="0">
                <a:latin typeface="华文中宋" panose="02010600040101010101" pitchFamily="2" charset="-122"/>
                <a:ea typeface="华文中宋" panose="02010600040101010101" pitchFamily="2" charset="-122"/>
              </a:rPr>
              <a:t>眶下神经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2441889" y="445103"/>
            <a:ext cx="279707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一般躯体感觉纤维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Text Box 38"/>
          <p:cNvSpPr txBox="1">
            <a:spLocks noChangeArrowheads="1"/>
          </p:cNvSpPr>
          <p:nvPr/>
        </p:nvSpPr>
        <p:spPr bwMode="auto">
          <a:xfrm>
            <a:off x="153741" y="1482305"/>
            <a:ext cx="6078446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眶下神经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：经眶下沟、眶下管、出眶下孔至面部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180975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分支：</a:t>
            </a:r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上牙槽神经前支、中支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（在眶下管内发出）</a:t>
            </a:r>
            <a:endParaRPr lang="zh-CN" altLang="en-US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上牙槽神经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共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支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前支、中支、后支</a:t>
            </a:r>
            <a:endParaRPr lang="en-US" altLang="zh-CN" sz="18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altLang="zh-CN" sz="18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</a:t>
            </a:r>
            <a:r>
              <a:rPr lang="zh-CN" altLang="en-US" sz="18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（后支在翼腭窝内发出）</a:t>
            </a:r>
            <a:endParaRPr lang="en-US" altLang="zh-CN" sz="18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颧神经</a:t>
            </a:r>
            <a:r>
              <a:rPr lang="zh-CN" altLang="en-US" sz="20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180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经眶下裂入眶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翼腭神经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（神经节支）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56" name="Picture 2" descr="Snap7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16684" r="10071" b="3586"/>
          <a:stretch>
            <a:fillRect/>
          </a:stretch>
        </p:blipFill>
        <p:spPr bwMode="auto">
          <a:xfrm>
            <a:off x="4664075" y="2567940"/>
            <a:ext cx="4441190" cy="358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6019165" y="2564765"/>
            <a:ext cx="1237615" cy="3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方正姚体" panose="02010601030101010101" pitchFamily="2" charset="-122"/>
                <a:ea typeface="方正姚体" panose="02010601030101010101" pitchFamily="2" charset="-122"/>
              </a:rPr>
              <a:t>眶下神经</a:t>
            </a:r>
            <a:endParaRPr lang="zh-CN" altLang="en-US" sz="18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4394835" y="4918710"/>
            <a:ext cx="125984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方正姚体" panose="02010601030101010101" pitchFamily="2" charset="-122"/>
                <a:ea typeface="方正姚体" panose="02010601030101010101" pitchFamily="2" charset="-122"/>
              </a:rPr>
              <a:t>上颌神经</a:t>
            </a:r>
            <a:endParaRPr lang="zh-CN" altLang="en-US" sz="20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4581525" y="3601720"/>
            <a:ext cx="1164590" cy="33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翼腭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神经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4721225" y="5321300"/>
            <a:ext cx="1362075" cy="3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翼腭神经节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5071110" y="3154680"/>
            <a:ext cx="1102995" cy="36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颧神经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6649085" y="6079490"/>
            <a:ext cx="1249680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上牙槽神经中支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7894320" y="6064885"/>
            <a:ext cx="1249680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上牙槽神经前支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5389880" y="6090285"/>
            <a:ext cx="1322070" cy="5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上牙槽神经后支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5" name="Line 21"/>
          <p:cNvSpPr>
            <a:spLocks noChangeShapeType="1"/>
          </p:cNvSpPr>
          <p:nvPr/>
        </p:nvSpPr>
        <p:spPr bwMode="auto">
          <a:xfrm flipH="1">
            <a:off x="5097145" y="4203700"/>
            <a:ext cx="596900" cy="78994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flipH="1">
            <a:off x="5803900" y="4489450"/>
            <a:ext cx="629285" cy="90614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7" name="Line 21"/>
          <p:cNvSpPr>
            <a:spLocks noChangeShapeType="1"/>
          </p:cNvSpPr>
          <p:nvPr/>
        </p:nvSpPr>
        <p:spPr bwMode="auto">
          <a:xfrm flipH="1" flipV="1">
            <a:off x="6699250" y="2912110"/>
            <a:ext cx="408305" cy="127889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 flipH="1" flipV="1">
            <a:off x="5499100" y="3806825"/>
            <a:ext cx="940435" cy="52514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9" name="Line 21"/>
          <p:cNvSpPr>
            <a:spLocks noChangeShapeType="1"/>
          </p:cNvSpPr>
          <p:nvPr/>
        </p:nvSpPr>
        <p:spPr bwMode="auto">
          <a:xfrm flipH="1" flipV="1">
            <a:off x="5882005" y="3397885"/>
            <a:ext cx="706755" cy="701675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 flipH="1">
            <a:off x="8132445" y="4431030"/>
            <a:ext cx="97155" cy="172339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>
            <a:off x="7146290" y="4489450"/>
            <a:ext cx="135890" cy="165862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H="1">
            <a:off x="6368415" y="4759960"/>
            <a:ext cx="408305" cy="140716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/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3" name="圆角矩形标注 72"/>
          <p:cNvSpPr/>
          <p:nvPr/>
        </p:nvSpPr>
        <p:spPr bwMode="auto">
          <a:xfrm>
            <a:off x="6536690" y="1893570"/>
            <a:ext cx="1718310" cy="647065"/>
          </a:xfrm>
          <a:prstGeom prst="wedgeRoundRectCallout">
            <a:avLst>
              <a:gd name="adj1" fmla="val -40542"/>
              <a:gd name="adj2" fmla="val 6567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下睑、鼻翼、上唇的皮肤和黏膜</a:t>
            </a:r>
            <a:endParaRPr lang="zh-CN" altLang="en-US" sz="16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74" name="圆角矩形标注 73"/>
          <p:cNvSpPr/>
          <p:nvPr/>
        </p:nvSpPr>
        <p:spPr bwMode="auto">
          <a:xfrm>
            <a:off x="5006340" y="2600325"/>
            <a:ext cx="940435" cy="537845"/>
          </a:xfrm>
          <a:prstGeom prst="wedgeRoundRectCallout">
            <a:avLst>
              <a:gd name="adj1" fmla="val 5236"/>
              <a:gd name="adj2" fmla="val 6582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颧、颞部皮肤</a:t>
            </a:r>
            <a:endParaRPr lang="zh-CN" altLang="en-US" sz="16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75" name="圆角矩形标注 74"/>
          <p:cNvSpPr/>
          <p:nvPr/>
        </p:nvSpPr>
        <p:spPr bwMode="auto">
          <a:xfrm>
            <a:off x="2548890" y="5680710"/>
            <a:ext cx="2548890" cy="919480"/>
          </a:xfrm>
          <a:prstGeom prst="wedgeRoundRectCallout">
            <a:avLst>
              <a:gd name="adj1" fmla="val 59729"/>
              <a:gd name="adj2" fmla="val 1043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三支上牙槽神经交织成</a:t>
            </a:r>
            <a:r>
              <a:rPr lang="zh-CN" altLang="en-US" sz="16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上牙槽神经丛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，分布于上颌牙、牙龈、上颌窦黏膜。</a:t>
            </a:r>
            <a:endParaRPr lang="zh-CN" altLang="en-US" sz="16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>
            <a:off x="2355229" y="939679"/>
            <a:ext cx="1924942" cy="3987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经卵圆孔出颅</a:t>
            </a:r>
            <a:endParaRPr lang="zh-CN" altLang="en-US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7" name="Rectangle 3" descr="40%"/>
          <p:cNvSpPr>
            <a:spLocks noChangeArrowheads="1"/>
          </p:cNvSpPr>
          <p:nvPr/>
        </p:nvSpPr>
        <p:spPr bwMode="auto">
          <a:xfrm>
            <a:off x="312595" y="290620"/>
            <a:ext cx="194422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799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799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799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799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799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799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799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799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799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下颌神经</a:t>
            </a:r>
            <a:endParaRPr lang="en-US" altLang="zh-CN" sz="280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565105" y="425648"/>
            <a:ext cx="279707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一般躯体感觉纤维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5116334" y="437299"/>
            <a:ext cx="2608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特殊内脏运动纤维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129540" y="1395730"/>
            <a:ext cx="84201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耳颞神经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：起点处以两根夹持脑膜中动脉，向后合成一干，与颞浅动脉伴行</a:t>
            </a:r>
            <a:endParaRPr lang="zh-CN" altLang="en-US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下牙槽神经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经下颌孔入下颌管，终支出颏孔称颏神经</a:t>
            </a:r>
            <a:endParaRPr lang="zh-CN" altLang="en-US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颊神经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分布于颊部皮肤和口腔侧壁黏膜。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舌神经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咀嚼肌神经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313305" y="3517265"/>
            <a:ext cx="6816090" cy="3251200"/>
            <a:chOff x="3643" y="5539"/>
            <a:chExt cx="10734" cy="5120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" y="5539"/>
              <a:ext cx="4666" cy="5121"/>
            </a:xfrm>
            <a:prstGeom prst="rect">
              <a:avLst/>
            </a:prstGeom>
          </p:spPr>
        </p:pic>
        <p:pic>
          <p:nvPicPr>
            <p:cNvPr id="51" name="Picture 8" descr="Snap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" t="4283"/>
            <a:stretch>
              <a:fillRect/>
            </a:stretch>
          </p:blipFill>
          <p:spPr bwMode="auto">
            <a:xfrm>
              <a:off x="8665" y="5539"/>
              <a:ext cx="5713" cy="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9098" y="6124"/>
              <a:ext cx="1410" cy="1388"/>
            </a:xfrm>
            <a:prstGeom prst="line">
              <a:avLst/>
            </a:prstGeom>
            <a:ln>
              <a:headEnd type="none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53" name="Text Box 10"/>
            <p:cNvSpPr txBox="1">
              <a:spLocks noChangeArrowheads="1"/>
            </p:cNvSpPr>
            <p:nvPr/>
          </p:nvSpPr>
          <p:spPr bwMode="auto">
            <a:xfrm>
              <a:off x="7689" y="5539"/>
              <a:ext cx="2279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耳颞神经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>
              <a:off x="6978" y="6125"/>
              <a:ext cx="1262" cy="1786"/>
            </a:xfrm>
            <a:prstGeom prst="line">
              <a:avLst/>
            </a:prstGeom>
            <a:ln>
              <a:headEnd type="none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</p:grpSp>
      <p:sp>
        <p:nvSpPr>
          <p:cNvPr id="73" name="圆角矩形标注 72"/>
          <p:cNvSpPr/>
          <p:nvPr/>
        </p:nvSpPr>
        <p:spPr bwMode="auto">
          <a:xfrm>
            <a:off x="5276215" y="2807836"/>
            <a:ext cx="2734310" cy="646697"/>
          </a:xfrm>
          <a:prstGeom prst="wedgeRoundRectCallout">
            <a:avLst>
              <a:gd name="adj1" fmla="val -40542"/>
              <a:gd name="adj2" fmla="val 6567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颞区、耳屏、外耳道皮肤，以及腮腺</a:t>
            </a:r>
            <a:endParaRPr lang="zh-CN" altLang="en-US" sz="16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2280285" y="3306445"/>
            <a:ext cx="6849110" cy="3376930"/>
            <a:chOff x="3591" y="5207"/>
            <a:chExt cx="10786" cy="5318"/>
          </a:xfrm>
        </p:grpSpPr>
        <p:pic>
          <p:nvPicPr>
            <p:cNvPr id="57" name="Picture 29" descr="Snap13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1" y="5446"/>
              <a:ext cx="4873" cy="5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 Box 31"/>
            <p:cNvSpPr txBox="1">
              <a:spLocks noChangeArrowheads="1"/>
            </p:cNvSpPr>
            <p:nvPr/>
          </p:nvSpPr>
          <p:spPr bwMode="auto">
            <a:xfrm>
              <a:off x="7939" y="5207"/>
              <a:ext cx="238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下牙槽神经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pic>
          <p:nvPicPr>
            <p:cNvPr id="59" name="Picture 8" descr="Snap7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" t="4283"/>
            <a:stretch>
              <a:fillRect/>
            </a:stretch>
          </p:blipFill>
          <p:spPr bwMode="auto">
            <a:xfrm>
              <a:off x="8665" y="5539"/>
              <a:ext cx="5713" cy="4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21"/>
            <p:cNvSpPr>
              <a:spLocks noChangeShapeType="1"/>
            </p:cNvSpPr>
            <p:nvPr/>
          </p:nvSpPr>
          <p:spPr bwMode="auto">
            <a:xfrm flipV="1">
              <a:off x="4853" y="5686"/>
              <a:ext cx="3322" cy="2236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auto">
            <a:xfrm flipH="1" flipV="1">
              <a:off x="9316" y="5835"/>
              <a:ext cx="1728" cy="2340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62" name="圆角矩形标注 61"/>
          <p:cNvSpPr/>
          <p:nvPr/>
        </p:nvSpPr>
        <p:spPr bwMode="auto">
          <a:xfrm>
            <a:off x="6272530" y="2719888"/>
            <a:ext cx="1718310" cy="646699"/>
          </a:xfrm>
          <a:prstGeom prst="wedgeRoundRectCallout">
            <a:avLst>
              <a:gd name="adj1" fmla="val -40542"/>
              <a:gd name="adj2" fmla="val 6567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下颌牙及牙龈，下唇以下皮肤</a:t>
            </a:r>
            <a:endParaRPr lang="zh-CN" altLang="en-US" sz="16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73" grpId="1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1" name="Line 31"/>
          <p:cNvSpPr>
            <a:spLocks noChangeShapeType="1"/>
          </p:cNvSpPr>
          <p:nvPr/>
        </p:nvSpPr>
        <p:spPr bwMode="auto">
          <a:xfrm rot="60000" flipV="1">
            <a:off x="1158054" y="2105181"/>
            <a:ext cx="2739610" cy="45719"/>
          </a:xfrm>
          <a:prstGeom prst="line">
            <a:avLst/>
          </a:prstGeom>
          <a:noFill/>
          <a:ln w="28575" cmpd="sng">
            <a:solidFill>
              <a:srgbClr val="009900"/>
            </a:solidFill>
            <a:round/>
            <a:headEnd type="none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64160" y="407670"/>
            <a:ext cx="144970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2800" b="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舌神经</a:t>
            </a:r>
            <a:endParaRPr lang="zh-CN" altLang="en-US" sz="2800" b="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Line 48"/>
          <p:cNvSpPr>
            <a:spLocks noChangeShapeType="1"/>
          </p:cNvSpPr>
          <p:nvPr/>
        </p:nvSpPr>
        <p:spPr bwMode="auto">
          <a:xfrm rot="-60000">
            <a:off x="1143759" y="2380042"/>
            <a:ext cx="3019225" cy="78225"/>
          </a:xfrm>
          <a:prstGeom prst="line">
            <a:avLst/>
          </a:prstGeom>
          <a:noFill/>
          <a:ln w="28575" cmpd="sng">
            <a:solidFill>
              <a:srgbClr val="FFCC00"/>
            </a:solidFill>
            <a:rou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1071772" y="2403112"/>
            <a:ext cx="32732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一般内脏运动纤维（副交感纤维）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192530" y="1236980"/>
            <a:ext cx="2066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一般躯体感觉纤维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rot="-60000">
            <a:off x="1277791" y="1549534"/>
            <a:ext cx="1880893" cy="45719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non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4605" name="Text Box 30"/>
          <p:cNvSpPr txBox="1">
            <a:spLocks noChangeArrowheads="1"/>
          </p:cNvSpPr>
          <p:nvPr/>
        </p:nvSpPr>
        <p:spPr bwMode="auto">
          <a:xfrm>
            <a:off x="1126005" y="2067236"/>
            <a:ext cx="28363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特殊内脏感觉纤维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(味觉纤维)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19026" y="1284012"/>
            <a:ext cx="112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舌神经</a:t>
            </a:r>
            <a:endParaRPr lang="en-US" altLang="zh-CN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57843" y="1273589"/>
            <a:ext cx="2938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口腔底、舌前</a:t>
            </a:r>
            <a:r>
              <a:rPr lang="en-US" altLang="zh-CN" sz="20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2/3</a:t>
            </a:r>
            <a:r>
              <a:rPr lang="zh-CN" altLang="en-US" sz="20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黏膜</a:t>
            </a:r>
            <a:endParaRPr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733244" y="1997632"/>
            <a:ext cx="492443" cy="74556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/>
            <a:r>
              <a:rPr lang="zh-CN" altLang="en-US" sz="2000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鼓索</a:t>
            </a:r>
            <a:endParaRPr lang="en-US" altLang="zh-CN" sz="2000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40752" y="1845580"/>
            <a:ext cx="1879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舌前</a:t>
            </a:r>
            <a:r>
              <a:rPr lang="en-US" altLang="zh-CN" sz="20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2/3</a:t>
            </a:r>
            <a:r>
              <a:rPr lang="zh-CN" altLang="en-US" sz="20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味蕾</a:t>
            </a:r>
            <a:endParaRPr lang="zh-CN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4105071" y="2268869"/>
            <a:ext cx="2503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CN" altLang="en-US" sz="18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经</a:t>
            </a:r>
            <a:r>
              <a:rPr lang="zh-CN" altLang="en-US" sz="18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下颌下神经节</a:t>
            </a:r>
            <a:r>
              <a:rPr lang="zh-CN" altLang="en-US" sz="18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换元</a:t>
            </a:r>
            <a:endParaRPr lang="en-US" altLang="zh-CN" sz="18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65268" y="2132583"/>
            <a:ext cx="1817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zh-CN" altLang="en-US" sz="18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支配下颌下腺、舌下腺的分泌</a:t>
            </a:r>
            <a:endParaRPr lang="zh-CN" altLang="en-US" sz="18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rot="4800000" flipH="1" flipV="1">
            <a:off x="803235" y="1826335"/>
            <a:ext cx="348647" cy="68234"/>
          </a:xfrm>
          <a:prstGeom prst="straightConnector1">
            <a:avLst/>
          </a:prstGeom>
          <a:ln w="190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Line 48"/>
          <p:cNvSpPr>
            <a:spLocks noChangeShapeType="1"/>
          </p:cNvSpPr>
          <p:nvPr/>
        </p:nvSpPr>
        <p:spPr bwMode="auto">
          <a:xfrm rot="22020000" flipV="1">
            <a:off x="6301781" y="2444876"/>
            <a:ext cx="384168" cy="45719"/>
          </a:xfrm>
          <a:prstGeom prst="line">
            <a:avLst/>
          </a:prstGeom>
          <a:noFill/>
          <a:ln w="28575" cmpd="sng">
            <a:solidFill>
              <a:srgbClr val="FFCC00"/>
            </a:solidFill>
            <a:rou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338077" y="2937754"/>
            <a:ext cx="4671938" cy="3823726"/>
            <a:chOff x="4338077" y="2937754"/>
            <a:chExt cx="4671938" cy="3823726"/>
          </a:xfrm>
        </p:grpSpPr>
        <p:pic>
          <p:nvPicPr>
            <p:cNvPr id="22531" name="Picture 8" descr="Snap72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" t="4283"/>
            <a:stretch>
              <a:fillRect/>
            </a:stretch>
          </p:blipFill>
          <p:spPr bwMode="auto">
            <a:xfrm>
              <a:off x="4881245" y="3240405"/>
              <a:ext cx="4128770" cy="352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 Box 14"/>
            <p:cNvSpPr txBox="1">
              <a:spLocks noChangeArrowheads="1"/>
            </p:cNvSpPr>
            <p:nvPr/>
          </p:nvSpPr>
          <p:spPr bwMode="auto">
            <a:xfrm>
              <a:off x="4747638" y="3254011"/>
              <a:ext cx="100203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舌神经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2539" name="Text Box 16"/>
            <p:cNvSpPr txBox="1">
              <a:spLocks noChangeArrowheads="1"/>
            </p:cNvSpPr>
            <p:nvPr/>
          </p:nvSpPr>
          <p:spPr bwMode="auto">
            <a:xfrm>
              <a:off x="4567934" y="5738089"/>
              <a:ext cx="170307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+mn-ea"/>
                  <a:ea typeface="+mn-ea"/>
                </a:rPr>
                <a:t>下颌下神经节</a:t>
              </a:r>
              <a:endParaRPr lang="zh-CN" altLang="en-US" sz="1800" dirty="0">
                <a:latin typeface="+mn-ea"/>
                <a:ea typeface="+mn-ea"/>
              </a:endParaRPr>
            </a:p>
          </p:txBody>
        </p:sp>
        <p:sp>
          <p:nvSpPr>
            <p:cNvPr id="22550" name="Text Box 12"/>
            <p:cNvSpPr txBox="1">
              <a:spLocks noChangeArrowheads="1"/>
            </p:cNvSpPr>
            <p:nvPr/>
          </p:nvSpPr>
          <p:spPr bwMode="auto">
            <a:xfrm>
              <a:off x="4338077" y="5012893"/>
              <a:ext cx="1496695" cy="58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鼓索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/>
              <a:r>
                <a:rPr lang="en-US" altLang="zh-CN" sz="1400" dirty="0">
                  <a:latin typeface="幼圆" panose="02010509060101010101" pitchFamily="49" charset="-122"/>
                  <a:ea typeface="幼圆" panose="02010509060101010101" pitchFamily="49" charset="-122"/>
                </a:rPr>
                <a:t>(</a:t>
              </a:r>
              <a:r>
                <a:rPr lang="zh-CN" altLang="en-US" sz="1400" dirty="0">
                  <a:latin typeface="幼圆" panose="02010509060101010101" pitchFamily="49" charset="-122"/>
                  <a:ea typeface="幼圆" panose="02010509060101010101" pitchFamily="49" charset="-122"/>
                </a:rPr>
                <a:t>来自面神经</a:t>
              </a:r>
              <a:r>
                <a:rPr lang="en-US" altLang="zh-CN" sz="1400" dirty="0">
                  <a:latin typeface="幼圆" panose="02010509060101010101" pitchFamily="49" charset="-122"/>
                  <a:ea typeface="幼圆" panose="02010509060101010101" pitchFamily="49" charset="-122"/>
                </a:rPr>
                <a:t>)</a:t>
              </a:r>
              <a:endParaRPr lang="en-US" altLang="zh-CN" sz="14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5330757" y="4929653"/>
              <a:ext cx="1290427" cy="290857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7020018" y="3197156"/>
              <a:ext cx="230330" cy="1910837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92630" y="2937754"/>
              <a:ext cx="1245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颊神经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H="1" flipV="1">
              <a:off x="5376153" y="3527896"/>
              <a:ext cx="1212715" cy="1219201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flipH="1">
              <a:off x="6070060" y="5824598"/>
              <a:ext cx="868896" cy="96303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517516" y="3145276"/>
            <a:ext cx="2405974" cy="3628417"/>
            <a:chOff x="5508104" y="765175"/>
            <a:chExt cx="3635900" cy="5435602"/>
          </a:xfrm>
        </p:grpSpPr>
        <p:pic>
          <p:nvPicPr>
            <p:cNvPr id="32" name="Picture 2" descr="C:\Documents and Settings\Administrator\桌面\新建文件夹\A-2469-1-W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9"/>
            <a:stretch>
              <a:fillRect/>
            </a:stretch>
          </p:blipFill>
          <p:spPr bwMode="auto">
            <a:xfrm>
              <a:off x="5508104" y="765175"/>
              <a:ext cx="3445396" cy="384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 descr="C:\Documents and Settings\Administrator\桌面\新建文件夹\S-246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FF4"/>
                </a:clrFrom>
                <a:clrTo>
                  <a:srgbClr val="FDFF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192" y="4076701"/>
              <a:ext cx="1293812" cy="2124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Line 19"/>
            <p:cNvSpPr>
              <a:spLocks noChangeShapeType="1"/>
            </p:cNvSpPr>
            <p:nvPr/>
          </p:nvSpPr>
          <p:spPr bwMode="auto">
            <a:xfrm flipH="1">
              <a:off x="7151686" y="2870434"/>
              <a:ext cx="237635" cy="19855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>
                <a:defRPr/>
              </a:pPr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6759575" y="4790705"/>
              <a:ext cx="1223961" cy="565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鼓索</a:t>
              </a:r>
              <a:endParaRPr lang="en-US" altLang="zh-CN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6" name="任意多边形 62"/>
            <p:cNvSpPr>
              <a:spLocks noChangeArrowheads="1"/>
            </p:cNvSpPr>
            <p:nvPr/>
          </p:nvSpPr>
          <p:spPr bwMode="auto">
            <a:xfrm>
              <a:off x="5918203" y="2014538"/>
              <a:ext cx="2505075" cy="3471863"/>
            </a:xfrm>
            <a:custGeom>
              <a:avLst/>
              <a:gdLst>
                <a:gd name="T0" fmla="*/ 116541 w 2504739"/>
                <a:gd name="T1" fmla="*/ 867783 h 3471134"/>
                <a:gd name="T2" fmla="*/ 41237 w 2504739"/>
                <a:gd name="T3" fmla="*/ 674146 h 3471134"/>
                <a:gd name="T4" fmla="*/ 30480 w 2504739"/>
                <a:gd name="T5" fmla="*/ 491266 h 3471134"/>
                <a:gd name="T6" fmla="*/ 224117 w 2504739"/>
                <a:gd name="T7" fmla="*/ 243840 h 3471134"/>
                <a:gd name="T8" fmla="*/ 536089 w 2504739"/>
                <a:gd name="T9" fmla="*/ 103990 h 3471134"/>
                <a:gd name="T10" fmla="*/ 837303 w 2504739"/>
                <a:gd name="T11" fmla="*/ 7172 h 3471134"/>
                <a:gd name="T12" fmla="*/ 1009426 w 2504739"/>
                <a:gd name="T13" fmla="*/ 147021 h 3471134"/>
                <a:gd name="T14" fmla="*/ 1299882 w 2504739"/>
                <a:gd name="T15" fmla="*/ 523539 h 3471134"/>
                <a:gd name="T16" fmla="*/ 1515035 w 2504739"/>
                <a:gd name="T17" fmla="*/ 953845 h 3471134"/>
                <a:gd name="T18" fmla="*/ 1751703 w 2504739"/>
                <a:gd name="T19" fmla="*/ 1405666 h 3471134"/>
                <a:gd name="T20" fmla="*/ 1794734 w 2504739"/>
                <a:gd name="T21" fmla="*/ 1922033 h 3471134"/>
                <a:gd name="T22" fmla="*/ 1848522 w 2504739"/>
                <a:gd name="T23" fmla="*/ 2212489 h 3471134"/>
                <a:gd name="T24" fmla="*/ 2031402 w 2504739"/>
                <a:gd name="T25" fmla="*/ 2610522 h 3471134"/>
                <a:gd name="T26" fmla="*/ 2504739 w 2504739"/>
                <a:gd name="T27" fmla="*/ 3471134 h 347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4739" h="3471134">
                  <a:moveTo>
                    <a:pt x="116541" y="867783"/>
                  </a:moveTo>
                  <a:cubicBezTo>
                    <a:pt x="86060" y="802341"/>
                    <a:pt x="55580" y="736899"/>
                    <a:pt x="41237" y="674146"/>
                  </a:cubicBezTo>
                  <a:cubicBezTo>
                    <a:pt x="26894" y="611393"/>
                    <a:pt x="0" y="562984"/>
                    <a:pt x="30480" y="491266"/>
                  </a:cubicBezTo>
                  <a:cubicBezTo>
                    <a:pt x="60960" y="419548"/>
                    <a:pt x="139849" y="308386"/>
                    <a:pt x="224117" y="243840"/>
                  </a:cubicBezTo>
                  <a:cubicBezTo>
                    <a:pt x="308385" y="179294"/>
                    <a:pt x="433891" y="143435"/>
                    <a:pt x="536089" y="103990"/>
                  </a:cubicBezTo>
                  <a:cubicBezTo>
                    <a:pt x="638287" y="64545"/>
                    <a:pt x="758414" y="0"/>
                    <a:pt x="837303" y="7172"/>
                  </a:cubicBezTo>
                  <a:cubicBezTo>
                    <a:pt x="916193" y="14344"/>
                    <a:pt x="932330" y="60960"/>
                    <a:pt x="1009426" y="147021"/>
                  </a:cubicBezTo>
                  <a:cubicBezTo>
                    <a:pt x="1086522" y="233082"/>
                    <a:pt x="1215614" y="389068"/>
                    <a:pt x="1299882" y="523539"/>
                  </a:cubicBezTo>
                  <a:cubicBezTo>
                    <a:pt x="1384150" y="658010"/>
                    <a:pt x="1439732" y="806824"/>
                    <a:pt x="1515035" y="953845"/>
                  </a:cubicBezTo>
                  <a:cubicBezTo>
                    <a:pt x="1590339" y="1100866"/>
                    <a:pt x="1705087" y="1244302"/>
                    <a:pt x="1751703" y="1405666"/>
                  </a:cubicBezTo>
                  <a:cubicBezTo>
                    <a:pt x="1798319" y="1567030"/>
                    <a:pt x="1778598" y="1787563"/>
                    <a:pt x="1794734" y="1922033"/>
                  </a:cubicBezTo>
                  <a:cubicBezTo>
                    <a:pt x="1810870" y="2056503"/>
                    <a:pt x="1809077" y="2097741"/>
                    <a:pt x="1848522" y="2212489"/>
                  </a:cubicBezTo>
                  <a:cubicBezTo>
                    <a:pt x="1887967" y="2327237"/>
                    <a:pt x="1922033" y="2400748"/>
                    <a:pt x="2031402" y="2610522"/>
                  </a:cubicBezTo>
                  <a:cubicBezTo>
                    <a:pt x="2140771" y="2820296"/>
                    <a:pt x="2322755" y="3145715"/>
                    <a:pt x="2504739" y="3471134"/>
                  </a:cubicBezTo>
                </a:path>
              </a:pathLst>
            </a:custGeom>
            <a:noFill/>
            <a:ln w="28575">
              <a:solidFill>
                <a:srgbClr val="002060"/>
              </a:solidFill>
              <a:bevel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37" name="任意多边形 63"/>
            <p:cNvSpPr>
              <a:spLocks noChangeArrowheads="1"/>
            </p:cNvSpPr>
            <p:nvPr/>
          </p:nvSpPr>
          <p:spPr bwMode="auto">
            <a:xfrm>
              <a:off x="7531102" y="1839913"/>
              <a:ext cx="1042988" cy="3517902"/>
            </a:xfrm>
            <a:custGeom>
              <a:avLst/>
              <a:gdLst>
                <a:gd name="T0" fmla="*/ 0 w 1043492"/>
                <a:gd name="T1" fmla="*/ 0 h 3517750"/>
                <a:gd name="T2" fmla="*/ 129092 w 1043492"/>
                <a:gd name="T3" fmla="*/ 462578 h 3517750"/>
                <a:gd name="T4" fmla="*/ 150607 w 1043492"/>
                <a:gd name="T5" fmla="*/ 1054249 h 3517750"/>
                <a:gd name="T6" fmla="*/ 225911 w 1043492"/>
                <a:gd name="T7" fmla="*/ 1742738 h 3517750"/>
                <a:gd name="T8" fmla="*/ 268941 w 1043492"/>
                <a:gd name="T9" fmla="*/ 2162287 h 3517750"/>
                <a:gd name="T10" fmla="*/ 699247 w 1043492"/>
                <a:gd name="T11" fmla="*/ 2926080 h 3517750"/>
                <a:gd name="T12" fmla="*/ 1043492 w 1043492"/>
                <a:gd name="T13" fmla="*/ 3517750 h 3517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3492" h="3517750">
                  <a:moveTo>
                    <a:pt x="0" y="0"/>
                  </a:moveTo>
                  <a:cubicBezTo>
                    <a:pt x="51995" y="143435"/>
                    <a:pt x="103991" y="286870"/>
                    <a:pt x="129092" y="462578"/>
                  </a:cubicBezTo>
                  <a:cubicBezTo>
                    <a:pt x="154193" y="638286"/>
                    <a:pt x="134471" y="840889"/>
                    <a:pt x="150607" y="1054249"/>
                  </a:cubicBezTo>
                  <a:cubicBezTo>
                    <a:pt x="166743" y="1267609"/>
                    <a:pt x="206189" y="1558065"/>
                    <a:pt x="225911" y="1742738"/>
                  </a:cubicBezTo>
                  <a:cubicBezTo>
                    <a:pt x="245633" y="1927411"/>
                    <a:pt x="190052" y="1965064"/>
                    <a:pt x="268941" y="2162287"/>
                  </a:cubicBezTo>
                  <a:cubicBezTo>
                    <a:pt x="347830" y="2359510"/>
                    <a:pt x="570155" y="2700170"/>
                    <a:pt x="699247" y="2926080"/>
                  </a:cubicBezTo>
                  <a:cubicBezTo>
                    <a:pt x="828339" y="3151991"/>
                    <a:pt x="935915" y="3334870"/>
                    <a:pt x="1043492" y="3517750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bevel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5297" y="1366215"/>
            <a:ext cx="3251454" cy="2311954"/>
            <a:chOff x="671139" y="477567"/>
            <a:chExt cx="3251454" cy="2311954"/>
          </a:xfrm>
        </p:grpSpPr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2101478" y="477567"/>
              <a:ext cx="1646238" cy="82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5000"/>
                </a:lnSpc>
              </a:pPr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眶上神经</a:t>
              </a:r>
              <a:endPara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滑车上神经</a:t>
              </a:r>
              <a:endPara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9" name="Text Box 38"/>
            <p:cNvSpPr txBox="1">
              <a:spLocks noChangeArrowheads="1"/>
            </p:cNvSpPr>
            <p:nvPr/>
          </p:nvSpPr>
          <p:spPr bwMode="auto">
            <a:xfrm>
              <a:off x="760040" y="749300"/>
              <a:ext cx="16906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幼圆" panose="02010509060101010101" pitchFamily="49" charset="-122"/>
                  <a:ea typeface="幼圆" panose="02010509060101010101" pitchFamily="49" charset="-122"/>
                </a:rPr>
                <a:t>额神经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0" name="Text Box 39"/>
            <p:cNvSpPr txBox="1">
              <a:spLocks noChangeArrowheads="1"/>
            </p:cNvSpPr>
            <p:nvPr/>
          </p:nvSpPr>
          <p:spPr bwMode="auto">
            <a:xfrm>
              <a:off x="735221" y="1286328"/>
              <a:ext cx="19288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幼圆" panose="02010509060101010101" pitchFamily="49" charset="-122"/>
                  <a:ea typeface="幼圆" panose="02010509060101010101" pitchFamily="49" charset="-122"/>
                </a:rPr>
                <a:t>泪腺神经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1" name="Text Box 40"/>
            <p:cNvSpPr txBox="1">
              <a:spLocks noChangeArrowheads="1"/>
            </p:cNvSpPr>
            <p:nvPr/>
          </p:nvSpPr>
          <p:spPr bwMode="auto">
            <a:xfrm>
              <a:off x="749415" y="1735628"/>
              <a:ext cx="17764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幼圆" panose="02010509060101010101" pitchFamily="49" charset="-122"/>
                  <a:ea typeface="幼圆" panose="02010509060101010101" pitchFamily="49" charset="-122"/>
                </a:rPr>
                <a:t>鼻睫神经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2" name="AutoShape 41"/>
            <p:cNvSpPr/>
            <p:nvPr/>
          </p:nvSpPr>
          <p:spPr bwMode="auto">
            <a:xfrm>
              <a:off x="671139" y="962026"/>
              <a:ext cx="142875" cy="1119966"/>
            </a:xfrm>
            <a:prstGeom prst="leftBrace">
              <a:avLst>
                <a:gd name="adj1" fmla="val 9979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1793503" y="976313"/>
              <a:ext cx="2730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4" name="AutoShape 43"/>
            <p:cNvSpPr/>
            <p:nvPr/>
          </p:nvSpPr>
          <p:spPr bwMode="auto">
            <a:xfrm>
              <a:off x="2044328" y="697708"/>
              <a:ext cx="133350" cy="557209"/>
            </a:xfrm>
            <a:prstGeom prst="leftBrace">
              <a:avLst>
                <a:gd name="adj1" fmla="val 4142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56" name="AutoShape 45"/>
            <p:cNvSpPr/>
            <p:nvPr/>
          </p:nvSpPr>
          <p:spPr bwMode="auto">
            <a:xfrm>
              <a:off x="2111003" y="1516057"/>
              <a:ext cx="107364" cy="1036232"/>
            </a:xfrm>
            <a:prstGeom prst="leftBrace">
              <a:avLst>
                <a:gd name="adj1" fmla="val 77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57" name="Text Box 46"/>
            <p:cNvSpPr txBox="1">
              <a:spLocks noChangeArrowheads="1"/>
            </p:cNvSpPr>
            <p:nvPr/>
          </p:nvSpPr>
          <p:spPr bwMode="auto">
            <a:xfrm>
              <a:off x="2143005" y="1268912"/>
              <a:ext cx="1779588" cy="1520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睫状长神经</a:t>
              </a:r>
              <a:endPara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滑车下神经</a:t>
              </a:r>
              <a:endPara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筛前神经</a:t>
              </a:r>
              <a:endPara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筛后神经</a:t>
              </a:r>
              <a:endPara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33734" y="3805347"/>
            <a:ext cx="2862853" cy="1945341"/>
            <a:chOff x="544216" y="3248267"/>
            <a:chExt cx="2862853" cy="1945341"/>
          </a:xfrm>
        </p:grpSpPr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01957" y="3248267"/>
              <a:ext cx="2805112" cy="1945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幼圆" panose="02010509060101010101" pitchFamily="49" charset="-122"/>
                  <a:ea typeface="幼圆" panose="02010509060101010101" pitchFamily="49" charset="-122"/>
                </a:rPr>
                <a:t>眶下神经</a:t>
              </a:r>
              <a:endParaRPr lang="zh-CN" altLang="en-US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ea typeface="幼圆" panose="02010509060101010101" pitchFamily="49" charset="-122"/>
                </a:rPr>
                <a:t>上牙槽神经</a:t>
              </a:r>
              <a:endParaRPr lang="zh-CN" altLang="en-US" dirty="0">
                <a:ea typeface="幼圆" panose="020105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ea typeface="幼圆" panose="02010509060101010101" pitchFamily="49" charset="-122"/>
                </a:rPr>
                <a:t>颧神经</a:t>
              </a:r>
              <a:endParaRPr lang="zh-CN" altLang="en-US" dirty="0">
                <a:ea typeface="幼圆" panose="020105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ea typeface="幼圆" panose="02010509060101010101" pitchFamily="49" charset="-122"/>
                </a:rPr>
                <a:t>翼腭神经</a:t>
              </a:r>
              <a:r>
                <a:rPr lang="en-US" altLang="zh-CN" sz="1800" dirty="0">
                  <a:ea typeface="幼圆" panose="02010509060101010101" pitchFamily="49" charset="-122"/>
                </a:rPr>
                <a:t>(</a:t>
              </a:r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神经节支</a:t>
              </a:r>
              <a:r>
                <a:rPr lang="en-US" altLang="zh-CN" sz="1800" dirty="0">
                  <a:ea typeface="幼圆" panose="02010509060101010101" pitchFamily="49" charset="-122"/>
                </a:rPr>
                <a:t>)</a:t>
              </a:r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61" name="AutoShape 8"/>
            <p:cNvSpPr/>
            <p:nvPr/>
          </p:nvSpPr>
          <p:spPr bwMode="auto">
            <a:xfrm>
              <a:off x="544216" y="3497339"/>
              <a:ext cx="142875" cy="1443829"/>
            </a:xfrm>
            <a:prstGeom prst="leftBrace">
              <a:avLst>
                <a:gd name="adj1" fmla="val 10830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62" name="AutoShape 15"/>
            <p:cNvSpPr/>
            <p:nvPr/>
          </p:nvSpPr>
          <p:spPr bwMode="auto">
            <a:xfrm>
              <a:off x="2277040" y="3678860"/>
              <a:ext cx="50809" cy="576064"/>
            </a:xfrm>
            <a:prstGeom prst="leftBrace">
              <a:avLst>
                <a:gd name="adj1" fmla="val 85025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2226367" y="3429000"/>
              <a:ext cx="950912" cy="100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前支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中支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后支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25578" y="1806515"/>
            <a:ext cx="3335337" cy="3268843"/>
            <a:chOff x="3520379" y="3154976"/>
            <a:chExt cx="3335337" cy="3268843"/>
          </a:xfrm>
        </p:grpSpPr>
        <p:sp>
          <p:nvSpPr>
            <p:cNvPr id="69" name="Rectangle 5"/>
            <p:cNvSpPr>
              <a:spLocks noChangeArrowheads="1"/>
            </p:cNvSpPr>
            <p:nvPr/>
          </p:nvSpPr>
          <p:spPr bwMode="auto">
            <a:xfrm>
              <a:off x="3639441" y="3154976"/>
              <a:ext cx="2825750" cy="2446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342900" indent="-3429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幼圆" panose="02010509060101010101" pitchFamily="49" charset="-122"/>
                  <a:ea typeface="幼圆" panose="02010509060101010101" pitchFamily="49" charset="-122"/>
                </a:rPr>
                <a:t>耳颞神经</a:t>
              </a:r>
              <a:endParaRPr lang="zh-CN" altLang="en-US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幼圆" panose="02010509060101010101" pitchFamily="49" charset="-122"/>
                  <a:ea typeface="幼圆" panose="02010509060101010101" pitchFamily="49" charset="-122"/>
                </a:rPr>
                <a:t>颊神经</a:t>
              </a:r>
              <a:endParaRPr lang="zh-CN" altLang="en-US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幼圆" panose="02010509060101010101" pitchFamily="49" charset="-122"/>
                  <a:ea typeface="幼圆" panose="02010509060101010101" pitchFamily="49" charset="-122"/>
                </a:rPr>
                <a:t>舌神经</a:t>
              </a:r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←有</a:t>
              </a:r>
              <a:r>
                <a:rPr lang="zh-CN" altLang="en-US" sz="1800" dirty="0">
                  <a:solidFill>
                    <a:srgbClr val="C0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鼓索</a:t>
              </a:r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加入</a:t>
              </a:r>
              <a:endParaRPr lang="zh-CN" altLang="en-US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幼圆" panose="02010509060101010101" pitchFamily="49" charset="-122"/>
                  <a:ea typeface="幼圆" panose="02010509060101010101" pitchFamily="49" charset="-122"/>
                </a:rPr>
                <a:t>下牙槽神经</a:t>
              </a:r>
              <a:endParaRPr lang="zh-CN" altLang="en-US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dirty="0">
                  <a:latin typeface="幼圆" panose="02010509060101010101" pitchFamily="49" charset="-122"/>
                  <a:ea typeface="幼圆" panose="02010509060101010101" pitchFamily="49" charset="-122"/>
                </a:rPr>
                <a:t>咀嚼肌神经</a:t>
              </a:r>
              <a:endParaRPr lang="zh-CN" altLang="en-US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0" name="AutoShape 6"/>
            <p:cNvSpPr/>
            <p:nvPr/>
          </p:nvSpPr>
          <p:spPr bwMode="auto">
            <a:xfrm>
              <a:off x="3520379" y="3518544"/>
              <a:ext cx="166493" cy="1998688"/>
            </a:xfrm>
            <a:prstGeom prst="leftBrace">
              <a:avLst>
                <a:gd name="adj1" fmla="val 8873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3744216" y="5573586"/>
              <a:ext cx="3111500" cy="85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咬肌神经、颞深神经、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翼内肌神经、翼外肌神经</a:t>
              </a:r>
              <a:endPara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72" name="Line 32"/>
            <p:cNvSpPr>
              <a:spLocks noChangeShapeType="1"/>
            </p:cNvSpPr>
            <p:nvPr/>
          </p:nvSpPr>
          <p:spPr bwMode="auto">
            <a:xfrm>
              <a:off x="5299966" y="4905911"/>
              <a:ext cx="2619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73" name="Text Box 33"/>
            <p:cNvSpPr txBox="1">
              <a:spLocks noChangeArrowheads="1"/>
            </p:cNvSpPr>
            <p:nvPr/>
          </p:nvSpPr>
          <p:spPr bwMode="auto">
            <a:xfrm>
              <a:off x="5457129" y="4683661"/>
              <a:ext cx="13471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颏神经</a:t>
              </a:r>
              <a:endParaRPr lang="en-US" altLang="zh-CN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2611361" y="493464"/>
            <a:ext cx="45392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0" dirty="0">
                <a:latin typeface="华文中宋" panose="02010600040101010101" pitchFamily="2" charset="-122"/>
                <a:ea typeface="华文中宋" panose="02010600040101010101" pitchFamily="2" charset="-122"/>
              </a:rPr>
              <a:t>三叉神经分支总结</a:t>
            </a:r>
            <a:endParaRPr lang="zh-CN" altLang="en-US" sz="3600" b="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39110" y="1754386"/>
            <a:ext cx="5539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 b="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眼神经</a:t>
            </a:r>
            <a:endParaRPr lang="zh-CN" altLang="en-US" b="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33657" y="3924752"/>
            <a:ext cx="553998" cy="194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 b="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上颌神经</a:t>
            </a:r>
            <a:endParaRPr lang="zh-CN" altLang="en-US" b="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838255" y="2286210"/>
            <a:ext cx="553998" cy="203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zh-CN" altLang="en-US" b="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下颌神经</a:t>
            </a:r>
            <a:endParaRPr lang="zh-CN" altLang="en-US" b="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52919" y="402672"/>
            <a:ext cx="7866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b="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三叉神经三大分支在头面部的皮肤分布与三叉神经痛</a:t>
            </a:r>
            <a:endParaRPr lang="zh-CN" altLang="en-US" b="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" name="Picture 2" descr="E:\课程资料\解剖图片\散图\wKh2BV7KIr6AXgV3ABfP5Df_UEs92__174871_26037__e1ee233cdd1d5c8a629fc9ce2525b5ad92911237.jpe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1" t="2541" r="3790" b="3842"/>
          <a:stretch>
            <a:fillRect/>
          </a:stretch>
        </p:blipFill>
        <p:spPr bwMode="auto">
          <a:xfrm>
            <a:off x="5537411" y="1271082"/>
            <a:ext cx="3329365" cy="2859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700" y="977775"/>
            <a:ext cx="510378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眼神经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：皮肤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额顶部及上睑和鼻背部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其他</a:t>
            </a:r>
            <a:r>
              <a:rPr lang="en-US" altLang="zh-CN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—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眶内、眼球、泪器、结膜、硬脑膜</a:t>
            </a:r>
            <a:endParaRPr lang="en-US" altLang="zh-CN" sz="18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上颌神经</a:t>
            </a:r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皮肤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眼睑、睑裂与口裂之间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其他</a:t>
            </a:r>
            <a:r>
              <a:rPr lang="en-US" altLang="zh-CN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—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上颌牙及牙龈、鼻腔及软腭黏膜</a:t>
            </a:r>
            <a:endParaRPr lang="en-US" altLang="zh-CN" sz="18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下颌神经</a:t>
            </a:r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皮肤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颞部、耳前、口裂以下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其他</a:t>
            </a:r>
            <a:r>
              <a:rPr lang="en-US" altLang="zh-CN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—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口腔底和舌前</a:t>
            </a:r>
            <a:r>
              <a:rPr lang="en-US" altLang="zh-CN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2/3</a:t>
            </a:r>
            <a:r>
              <a:rPr lang="zh-CN" altLang="en-US" sz="16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黏膜，下颌牙及牙龈</a:t>
            </a:r>
            <a:endParaRPr lang="en-US" altLang="zh-CN" sz="18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运动纤维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咀嚼肌、鼓膜张肌、腭帆张肌、下颌舌骨肌、二腹肌前腹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3720" y="4640680"/>
            <a:ext cx="6086272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三叉神经痛</a:t>
            </a:r>
            <a:r>
              <a:rPr lang="zh-CN" altLang="en-US" sz="16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是最常见的脑神经疾病，以一侧面部三叉神经分布区内反复发作的阵发性剧烈痛为主要表现。该病的特点是：在头面部三叉神经分布区域内，发生骤发、骤停、闪电样、刀割样、烧灼样、顽固性、难以忍受的剧烈性疼痛。说话、洗脸、刷牙或微风拂面，甚至走路时都会导致阵发性的剧烈疼痛。疼痛历时数秒或数分钟，疼痛呈周期性发作，发作间歇期同正常人一样。</a:t>
            </a:r>
            <a:endParaRPr lang="zh-CN" altLang="en-US" sz="16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0" name="Group 5"/>
          <p:cNvGrpSpPr/>
          <p:nvPr/>
        </p:nvGrpSpPr>
        <p:grpSpPr bwMode="auto">
          <a:xfrm>
            <a:off x="523758" y="2862226"/>
            <a:ext cx="8161337" cy="2495550"/>
            <a:chOff x="0" y="0"/>
            <a:chExt cx="5141" cy="1572"/>
          </a:xfrm>
        </p:grpSpPr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>
              <a:off x="1232" y="584"/>
              <a:ext cx="495" cy="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5606" name="Line 6"/>
            <p:cNvSpPr>
              <a:spLocks noChangeShapeType="1"/>
            </p:cNvSpPr>
            <p:nvPr/>
          </p:nvSpPr>
          <p:spPr bwMode="auto">
            <a:xfrm>
              <a:off x="2643" y="591"/>
              <a:ext cx="587" cy="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1236" y="968"/>
              <a:ext cx="667" cy="0"/>
            </a:xfrm>
            <a:prstGeom prst="line">
              <a:avLst/>
            </a:prstGeom>
            <a:noFill/>
            <a:ln w="28575" cmpd="sng">
              <a:solidFill>
                <a:srgbClr val="009900"/>
              </a:solidFill>
              <a:round/>
              <a:headEnd type="arrow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2433" y="977"/>
              <a:ext cx="794" cy="0"/>
            </a:xfrm>
            <a:prstGeom prst="line">
              <a:avLst/>
            </a:prstGeom>
            <a:noFill/>
            <a:ln w="28575" cmpd="sng">
              <a:solidFill>
                <a:srgbClr val="009900"/>
              </a:solidFill>
              <a:round/>
              <a:tailEnd type="arrow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dirty="0">
                <a:ea typeface="幼圆" panose="02010509060101010101" pitchFamily="49" charset="-122"/>
              </a:endParaRPr>
            </a:p>
          </p:txBody>
        </p:sp>
        <p:grpSp>
          <p:nvGrpSpPr>
            <p:cNvPr id="24584" name="Group 9"/>
            <p:cNvGrpSpPr/>
            <p:nvPr/>
          </p:nvGrpSpPr>
          <p:grpSpPr bwMode="auto">
            <a:xfrm>
              <a:off x="1751" y="865"/>
              <a:ext cx="868" cy="246"/>
              <a:chOff x="-132" y="17"/>
              <a:chExt cx="868" cy="246"/>
            </a:xfrm>
          </p:grpSpPr>
          <p:sp>
            <p:nvSpPr>
              <p:cNvPr id="24585" name="Oval 10"/>
              <p:cNvSpPr>
                <a:spLocks noChangeArrowheads="1"/>
              </p:cNvSpPr>
              <p:nvPr/>
            </p:nvSpPr>
            <p:spPr bwMode="auto">
              <a:xfrm>
                <a:off x="-105" y="24"/>
                <a:ext cx="841" cy="239"/>
              </a:xfrm>
              <a:prstGeom prst="ellipse">
                <a:avLst/>
              </a:prstGeom>
              <a:gradFill rotWithShape="0">
                <a:gsLst>
                  <a:gs pos="0">
                    <a:srgbClr val="C7ECFF"/>
                  </a:gs>
                  <a:gs pos="50000">
                    <a:srgbClr val="66CCFF"/>
                  </a:gs>
                  <a:gs pos="100000">
                    <a:srgbClr val="C7ECFF"/>
                  </a:gs>
                </a:gsLst>
                <a:lin ang="5400000" scaled="1"/>
              </a:gradFill>
              <a:ln w="28575">
                <a:solidFill>
                  <a:srgbClr val="33CCCC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ea typeface="幼圆" panose="02010509060101010101" pitchFamily="49" charset="-122"/>
                </a:endParaRPr>
              </a:p>
            </p:txBody>
          </p:sp>
          <p:sp>
            <p:nvSpPr>
              <p:cNvPr id="24586" name="Text Box 11"/>
              <p:cNvSpPr txBox="1">
                <a:spLocks noChangeArrowheads="1"/>
              </p:cNvSpPr>
              <p:nvPr/>
            </p:nvSpPr>
            <p:spPr bwMode="auto">
              <a:xfrm>
                <a:off x="-132" y="17"/>
                <a:ext cx="84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800" dirty="0">
                    <a:latin typeface="幼圆" panose="02010509060101010101" pitchFamily="49" charset="-122"/>
                    <a:ea typeface="幼圆" panose="02010509060101010101" pitchFamily="49" charset="-122"/>
                  </a:rPr>
                  <a:t> </a:t>
                </a:r>
                <a:r>
                  <a:rPr lang="zh-CN" altLang="en-US" sz="1800" dirty="0">
                    <a:latin typeface="+mn-ea"/>
                    <a:ea typeface="+mn-ea"/>
                  </a:rPr>
                  <a:t>膝神经节</a:t>
                </a:r>
                <a:endParaRPr lang="zh-CN" altLang="en-US" sz="1800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24587" name="Group 12"/>
            <p:cNvGrpSpPr/>
            <p:nvPr/>
          </p:nvGrpSpPr>
          <p:grpSpPr bwMode="auto">
            <a:xfrm>
              <a:off x="1610" y="404"/>
              <a:ext cx="1199" cy="409"/>
              <a:chOff x="-48" y="0"/>
              <a:chExt cx="1199" cy="409"/>
            </a:xfrm>
          </p:grpSpPr>
          <p:sp>
            <p:nvSpPr>
              <p:cNvPr id="24588" name="Oval 13"/>
              <p:cNvSpPr>
                <a:spLocks noChangeArrowheads="1"/>
              </p:cNvSpPr>
              <p:nvPr/>
            </p:nvSpPr>
            <p:spPr bwMode="auto">
              <a:xfrm>
                <a:off x="7" y="0"/>
                <a:ext cx="1144" cy="409"/>
              </a:xfrm>
              <a:prstGeom prst="ellipse">
                <a:avLst/>
              </a:prstGeom>
              <a:gradFill rotWithShape="0">
                <a:gsLst>
                  <a:gs pos="0">
                    <a:srgbClr val="FFECC7"/>
                  </a:gs>
                  <a:gs pos="50000">
                    <a:srgbClr val="FFCC66"/>
                  </a:gs>
                  <a:gs pos="100000">
                    <a:srgbClr val="FFECC7"/>
                  </a:gs>
                </a:gsLst>
                <a:lin ang="5400000" scaled="1"/>
              </a:gradFill>
              <a:ln w="28575">
                <a:solidFill>
                  <a:srgbClr val="FFCC00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dirty="0">
                  <a:ea typeface="幼圆" panose="02010509060101010101" pitchFamily="49" charset="-122"/>
                </a:endParaRPr>
              </a:p>
            </p:txBody>
          </p:sp>
          <p:sp>
            <p:nvSpPr>
              <p:cNvPr id="24589" name="Text Box 14"/>
              <p:cNvSpPr txBox="1">
                <a:spLocks noChangeArrowheads="1"/>
              </p:cNvSpPr>
              <p:nvPr/>
            </p:nvSpPr>
            <p:spPr bwMode="auto">
              <a:xfrm>
                <a:off x="-48" y="6"/>
                <a:ext cx="1199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dirty="0">
                    <a:latin typeface="+mn-ea"/>
                    <a:ea typeface="+mn-ea"/>
                  </a:rPr>
                  <a:t>翼腭神经节</a:t>
                </a:r>
                <a:endParaRPr lang="zh-CN" altLang="en-US" sz="1600" dirty="0">
                  <a:latin typeface="+mn-ea"/>
                  <a:ea typeface="+mn-ea"/>
                </a:endParaRPr>
              </a:p>
              <a:p>
                <a:pPr algn="ctr"/>
                <a:r>
                  <a:rPr lang="zh-CN" altLang="en-US" sz="1600" dirty="0">
                    <a:latin typeface="+mn-ea"/>
                    <a:ea typeface="+mn-ea"/>
                  </a:rPr>
                  <a:t>下颌下神经节</a:t>
                </a:r>
                <a:endParaRPr lang="zh-CN" altLang="en-US" sz="1600" dirty="0">
                  <a:latin typeface="+mn-ea"/>
                  <a:ea typeface="+mn-ea"/>
                </a:endParaRPr>
              </a:p>
            </p:txBody>
          </p:sp>
        </p:grpSp>
        <p:sp>
          <p:nvSpPr>
            <p:cNvPr id="24590" name="Text Box 15"/>
            <p:cNvSpPr txBox="1">
              <a:spLocks noChangeArrowheads="1"/>
            </p:cNvSpPr>
            <p:nvPr/>
          </p:nvSpPr>
          <p:spPr bwMode="auto">
            <a:xfrm>
              <a:off x="0" y="0"/>
              <a:ext cx="1283" cy="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70000"/>
                </a:lnSpc>
              </a:pPr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面神经核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r">
                <a:lnSpc>
                  <a:spcPct val="170000"/>
                </a:lnSpc>
              </a:pPr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上泌涎核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r">
                <a:lnSpc>
                  <a:spcPct val="200000"/>
                </a:lnSpc>
              </a:pPr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孤束核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pPr algn="r">
                <a:lnSpc>
                  <a:spcPct val="170000"/>
                </a:lnSpc>
              </a:pPr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三叉神经脊束核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4591" name="Line 16"/>
            <p:cNvSpPr>
              <a:spLocks noChangeShapeType="1"/>
            </p:cNvSpPr>
            <p:nvPr/>
          </p:nvSpPr>
          <p:spPr bwMode="auto">
            <a:xfrm>
              <a:off x="1246" y="261"/>
              <a:ext cx="2015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4592" name="Text Box 17"/>
            <p:cNvSpPr txBox="1">
              <a:spLocks noChangeArrowheads="1"/>
            </p:cNvSpPr>
            <p:nvPr/>
          </p:nvSpPr>
          <p:spPr bwMode="auto">
            <a:xfrm>
              <a:off x="3193" y="100"/>
              <a:ext cx="10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ea typeface="幼圆" panose="02010509060101010101" pitchFamily="49" charset="-122"/>
                </a:rPr>
                <a:t>表情肌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24594" name="Rectangle 19"/>
            <p:cNvSpPr>
              <a:spLocks noChangeArrowheads="1"/>
            </p:cNvSpPr>
            <p:nvPr/>
          </p:nvSpPr>
          <p:spPr bwMode="auto">
            <a:xfrm>
              <a:off x="3191" y="371"/>
              <a:ext cx="195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dirty="0">
                  <a:ea typeface="幼圆" panose="02010509060101010101" pitchFamily="49" charset="-122"/>
                </a:rPr>
                <a:t>泪腺、舌下腺，下颌下腺</a:t>
              </a:r>
              <a:endParaRPr lang="zh-CN" altLang="en-US" sz="2000" dirty="0">
                <a:ea typeface="幼圆" panose="02010509060101010101" pitchFamily="49" charset="-122"/>
              </a:endParaRPr>
            </a:p>
            <a:p>
              <a:r>
                <a:rPr lang="zh-CN" altLang="en-US" sz="2000" dirty="0" smtClean="0">
                  <a:ea typeface="幼圆" panose="02010509060101010101" pitchFamily="49" charset="-122"/>
                </a:rPr>
                <a:t>鼻腔、口腔的黏膜腺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24595" name="Rectangle 20"/>
            <p:cNvSpPr>
              <a:spLocks noChangeArrowheads="1"/>
            </p:cNvSpPr>
            <p:nvPr/>
          </p:nvSpPr>
          <p:spPr bwMode="auto">
            <a:xfrm>
              <a:off x="3188" y="861"/>
              <a:ext cx="14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舌前</a:t>
              </a:r>
              <a:r>
                <a: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2/3</a:t>
              </a:r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味蕾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4596" name="Line 21"/>
            <p:cNvSpPr>
              <a:spLocks noChangeShapeType="1"/>
            </p:cNvSpPr>
            <p:nvPr/>
          </p:nvSpPr>
          <p:spPr bwMode="auto">
            <a:xfrm>
              <a:off x="1261" y="1258"/>
              <a:ext cx="1951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4597" name="Rectangle 22"/>
            <p:cNvSpPr>
              <a:spLocks noChangeArrowheads="1"/>
            </p:cNvSpPr>
            <p:nvPr/>
          </p:nvSpPr>
          <p:spPr bwMode="auto">
            <a:xfrm>
              <a:off x="3180" y="1130"/>
              <a:ext cx="177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dirty="0">
                  <a:ea typeface="幼圆" panose="02010509060101010101" pitchFamily="49" charset="-122"/>
                </a:rPr>
                <a:t>耳部</a:t>
              </a:r>
              <a:r>
                <a:rPr lang="zh-CN" altLang="en-US" sz="2000" dirty="0" smtClean="0">
                  <a:ea typeface="幼圆" panose="02010509060101010101" pitchFamily="49" charset="-122"/>
                </a:rPr>
                <a:t>皮肤的浅感觉</a:t>
              </a:r>
              <a:endParaRPr lang="zh-CN" altLang="en-US" sz="2000" dirty="0">
                <a:ea typeface="幼圆" panose="02010509060101010101" pitchFamily="49" charset="-122"/>
              </a:endParaRPr>
            </a:p>
            <a:p>
              <a:r>
                <a:rPr lang="zh-CN" altLang="en-US" sz="2000" dirty="0">
                  <a:ea typeface="幼圆" panose="02010509060101010101" pitchFamily="49" charset="-122"/>
                </a:rPr>
                <a:t>表情肌的本体感觉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14767" y="1151757"/>
            <a:ext cx="7677903" cy="992937"/>
            <a:chOff x="808038" y="1235075"/>
            <a:chExt cx="7677903" cy="992937"/>
          </a:xfrm>
        </p:grpSpPr>
        <p:sp>
          <p:nvSpPr>
            <p:cNvPr id="24599" name="Text Box 24"/>
            <p:cNvSpPr txBox="1">
              <a:spLocks noChangeArrowheads="1"/>
            </p:cNvSpPr>
            <p:nvPr/>
          </p:nvSpPr>
          <p:spPr bwMode="auto">
            <a:xfrm>
              <a:off x="5615741" y="1811397"/>
              <a:ext cx="22780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一般躯体感觉纤维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600" name="Line 25"/>
            <p:cNvSpPr>
              <a:spLocks noChangeShapeType="1"/>
            </p:cNvSpPr>
            <p:nvPr/>
          </p:nvSpPr>
          <p:spPr bwMode="auto">
            <a:xfrm>
              <a:off x="7831891" y="2039997"/>
              <a:ext cx="65405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4601" name="Rectangle 26"/>
            <p:cNvSpPr>
              <a:spLocks noChangeArrowheads="1"/>
            </p:cNvSpPr>
            <p:nvPr/>
          </p:nvSpPr>
          <p:spPr bwMode="auto">
            <a:xfrm>
              <a:off x="808038" y="1287463"/>
              <a:ext cx="2730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特殊内脏运动纤维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602" name="Line 27"/>
            <p:cNvSpPr>
              <a:spLocks noChangeShapeType="1"/>
            </p:cNvSpPr>
            <p:nvPr/>
          </p:nvSpPr>
          <p:spPr bwMode="auto">
            <a:xfrm>
              <a:off x="3019425" y="1495425"/>
              <a:ext cx="611188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4603" name="Text Box 28"/>
            <p:cNvSpPr txBox="1">
              <a:spLocks noChangeArrowheads="1"/>
            </p:cNvSpPr>
            <p:nvPr/>
          </p:nvSpPr>
          <p:spPr bwMode="auto">
            <a:xfrm>
              <a:off x="4081463" y="1235075"/>
              <a:ext cx="25511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一般内脏运动纤维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auto">
            <a:xfrm>
              <a:off x="7751347" y="1487488"/>
              <a:ext cx="674688" cy="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4605" name="Text Box 30"/>
            <p:cNvSpPr txBox="1">
              <a:spLocks noChangeArrowheads="1"/>
            </p:cNvSpPr>
            <p:nvPr/>
          </p:nvSpPr>
          <p:spPr bwMode="auto">
            <a:xfrm>
              <a:off x="808038" y="1823994"/>
              <a:ext cx="24050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特殊内脏感觉纤维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631" name="Line 31"/>
            <p:cNvSpPr>
              <a:spLocks noChangeShapeType="1"/>
            </p:cNvSpPr>
            <p:nvPr/>
          </p:nvSpPr>
          <p:spPr bwMode="auto">
            <a:xfrm>
              <a:off x="4231481" y="2039997"/>
              <a:ext cx="681038" cy="0"/>
            </a:xfrm>
            <a:prstGeom prst="line">
              <a:avLst/>
            </a:prstGeom>
            <a:noFill/>
            <a:ln w="28575" cmpd="sng">
              <a:solidFill>
                <a:srgbClr val="009900"/>
              </a:solidFill>
              <a:rou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4607" name="Text Box 32"/>
            <p:cNvSpPr txBox="1">
              <a:spLocks noChangeArrowheads="1"/>
            </p:cNvSpPr>
            <p:nvPr/>
          </p:nvSpPr>
          <p:spPr bwMode="auto">
            <a:xfrm>
              <a:off x="2825751" y="1831137"/>
              <a:ext cx="179308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(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味觉纤维</a:t>
              </a:r>
              <a:r>
                <a:rPr lang="en-US" altLang="zh-CN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)</a:t>
              </a:r>
              <a:endPara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4608" name="Text Box 33"/>
            <p:cNvSpPr txBox="1">
              <a:spLocks noChangeArrowheads="1"/>
            </p:cNvSpPr>
            <p:nvPr/>
          </p:nvSpPr>
          <p:spPr bwMode="auto">
            <a:xfrm>
              <a:off x="6128838" y="1249232"/>
              <a:ext cx="18161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(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副交感纤维</a:t>
              </a:r>
              <a:r>
                <a:rPr lang="en-US" altLang="zh-CN" sz="20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)</a:t>
              </a:r>
              <a:endPara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sp>
        <p:nvSpPr>
          <p:cNvPr id="37" name="Rectangle 3" descr="40%"/>
          <p:cNvSpPr>
            <a:spLocks noChangeArrowheads="1"/>
          </p:cNvSpPr>
          <p:nvPr/>
        </p:nvSpPr>
        <p:spPr bwMode="auto">
          <a:xfrm>
            <a:off x="1372920" y="2533994"/>
            <a:ext cx="1007115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ea typeface="+mn-ea"/>
              </a:rPr>
              <a:t>起始核</a:t>
            </a:r>
            <a:endParaRPr lang="en-US" altLang="zh-CN" sz="20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8" name="Rectangle 3" descr="40%"/>
          <p:cNvSpPr>
            <a:spLocks noChangeArrowheads="1"/>
          </p:cNvSpPr>
          <p:nvPr/>
        </p:nvSpPr>
        <p:spPr bwMode="auto">
          <a:xfrm>
            <a:off x="5746872" y="2504214"/>
            <a:ext cx="127649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ea typeface="+mn-ea"/>
              </a:rPr>
              <a:t>分布范围</a:t>
            </a:r>
            <a:endParaRPr lang="en-US" altLang="zh-CN" sz="20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34" name="Rectangle 3" descr="40%"/>
          <p:cNvSpPr>
            <a:spLocks noChangeArrowheads="1"/>
          </p:cNvSpPr>
          <p:nvPr/>
        </p:nvSpPr>
        <p:spPr bwMode="auto">
          <a:xfrm>
            <a:off x="3714744" y="357166"/>
            <a:ext cx="1716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面神经</a:t>
            </a:r>
            <a:endParaRPr lang="en-US" altLang="zh-CN" sz="28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195150" y="474882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面神经的行程：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1939047" y="972158"/>
            <a:ext cx="6413770" cy="10156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自延髓脑桥沟出脑→经内耳门、内耳道→ 穿内耳道底→入面神经管→出茎乳孔→穿入腮腺</a:t>
            </a:r>
            <a:endParaRPr lang="zh-CN" altLang="en-US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396329" y="4071735"/>
            <a:ext cx="4594616" cy="2643593"/>
            <a:chOff x="314953" y="2657798"/>
            <a:chExt cx="5176084" cy="2988400"/>
          </a:xfrm>
        </p:grpSpPr>
        <p:pic>
          <p:nvPicPr>
            <p:cNvPr id="25616" name="Picture 17" descr="A-1182-1-W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53" y="2657798"/>
              <a:ext cx="3780674" cy="298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9" name="Rectangle 20"/>
            <p:cNvSpPr>
              <a:spLocks noChangeArrowheads="1"/>
            </p:cNvSpPr>
            <p:nvPr/>
          </p:nvSpPr>
          <p:spPr bwMode="auto">
            <a:xfrm>
              <a:off x="1666172" y="2701750"/>
              <a:ext cx="1085183" cy="41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ea typeface="幼圆" panose="02010509060101010101" pitchFamily="49" charset="-122"/>
                </a:rPr>
                <a:t>面神经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5621" name="Line 22"/>
            <p:cNvSpPr>
              <a:spLocks noChangeShapeType="1"/>
            </p:cNvSpPr>
            <p:nvPr/>
          </p:nvSpPr>
          <p:spPr bwMode="auto">
            <a:xfrm>
              <a:off x="2120631" y="3028545"/>
              <a:ext cx="380816" cy="5995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5622" name="Line 23"/>
            <p:cNvSpPr>
              <a:spLocks noChangeShapeType="1"/>
            </p:cNvSpPr>
            <p:nvPr/>
          </p:nvSpPr>
          <p:spPr bwMode="auto">
            <a:xfrm flipH="1">
              <a:off x="2075195" y="3028545"/>
              <a:ext cx="45719" cy="733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5623" name="Text Box 24"/>
            <p:cNvSpPr txBox="1">
              <a:spLocks noChangeArrowheads="1"/>
            </p:cNvSpPr>
            <p:nvPr/>
          </p:nvSpPr>
          <p:spPr bwMode="auto">
            <a:xfrm>
              <a:off x="4133535" y="3943770"/>
              <a:ext cx="1357502" cy="41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ea typeface="幼圆" panose="02010509060101010101" pitchFamily="49" charset="-122"/>
                </a:rPr>
                <a:t>前庭神经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5624" name="Rectangle 25"/>
            <p:cNvSpPr>
              <a:spLocks noChangeArrowheads="1"/>
            </p:cNvSpPr>
            <p:nvPr/>
          </p:nvSpPr>
          <p:spPr bwMode="auto">
            <a:xfrm>
              <a:off x="463188" y="2894150"/>
              <a:ext cx="1015416" cy="369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ea typeface="幼圆" panose="02010509060101010101" pitchFamily="49" charset="-122"/>
                </a:rPr>
                <a:t>蜗神经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5625" name="Line 26"/>
            <p:cNvSpPr>
              <a:spLocks noChangeShapeType="1"/>
            </p:cNvSpPr>
            <p:nvPr/>
          </p:nvSpPr>
          <p:spPr bwMode="auto">
            <a:xfrm>
              <a:off x="1193260" y="3210128"/>
              <a:ext cx="740301" cy="7915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5626" name="Line 27"/>
            <p:cNvSpPr>
              <a:spLocks noChangeShapeType="1"/>
            </p:cNvSpPr>
            <p:nvPr/>
          </p:nvSpPr>
          <p:spPr bwMode="auto">
            <a:xfrm flipV="1">
              <a:off x="2232642" y="4205661"/>
              <a:ext cx="1979876" cy="516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538281" y="2170948"/>
            <a:ext cx="3457332" cy="2362068"/>
            <a:chOff x="5181600" y="1937484"/>
            <a:chExt cx="3457332" cy="2362068"/>
          </a:xfrm>
        </p:grpSpPr>
        <p:pic>
          <p:nvPicPr>
            <p:cNvPr id="25628" name="Picture 29" descr="图片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9" t="2237" r="1440" b="2577"/>
            <a:stretch>
              <a:fillRect/>
            </a:stretch>
          </p:blipFill>
          <p:spPr bwMode="auto">
            <a:xfrm>
              <a:off x="5181600" y="2303231"/>
              <a:ext cx="3457332" cy="1996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9" name="Line 30"/>
            <p:cNvSpPr>
              <a:spLocks noChangeShapeType="1"/>
            </p:cNvSpPr>
            <p:nvPr/>
          </p:nvSpPr>
          <p:spPr bwMode="auto">
            <a:xfrm flipH="1" flipV="1">
              <a:off x="5693923" y="2561616"/>
              <a:ext cx="531596" cy="8441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5630" name="Text Box 31"/>
            <p:cNvSpPr txBox="1">
              <a:spLocks noChangeArrowheads="1"/>
            </p:cNvSpPr>
            <p:nvPr/>
          </p:nvSpPr>
          <p:spPr bwMode="auto">
            <a:xfrm>
              <a:off x="5183516" y="2235656"/>
              <a:ext cx="10843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ea typeface="幼圆" panose="02010509060101010101" pitchFamily="49" charset="-122"/>
                </a:rPr>
                <a:t>面神经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5631" name="Line 32"/>
            <p:cNvSpPr>
              <a:spLocks noChangeShapeType="1"/>
            </p:cNvSpPr>
            <p:nvPr/>
          </p:nvSpPr>
          <p:spPr bwMode="auto">
            <a:xfrm flipH="1" flipV="1">
              <a:off x="6942307" y="2230876"/>
              <a:ext cx="236316" cy="4210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5635" name="Line 36"/>
            <p:cNvSpPr>
              <a:spLocks noChangeShapeType="1"/>
            </p:cNvSpPr>
            <p:nvPr/>
          </p:nvSpPr>
          <p:spPr bwMode="auto">
            <a:xfrm flipH="1" flipV="1">
              <a:off x="8080444" y="2373549"/>
              <a:ext cx="77604" cy="7538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5638" name="Text Box 39"/>
            <p:cNvSpPr txBox="1">
              <a:spLocks noChangeArrowheads="1"/>
            </p:cNvSpPr>
            <p:nvPr/>
          </p:nvSpPr>
          <p:spPr bwMode="auto">
            <a:xfrm>
              <a:off x="7658178" y="2049935"/>
              <a:ext cx="7852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1800" dirty="0">
                  <a:ea typeface="幼圆" panose="02010509060101010101" pitchFamily="49" charset="-122"/>
                </a:rPr>
                <a:t>鼓室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360071" y="193748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00" dirty="0" smtClean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膝神经节</a:t>
              </a:r>
              <a:endParaRPr lang="zh-CN" altLang="en-US" dirty="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35510" y="2088204"/>
            <a:ext cx="3840899" cy="2483795"/>
            <a:chOff x="3409450" y="3378740"/>
            <a:chExt cx="3840899" cy="2483795"/>
          </a:xfrm>
        </p:grpSpPr>
        <p:pic>
          <p:nvPicPr>
            <p:cNvPr id="46" name="Picture 2" descr="Snap1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93" t="31653" r="4776" b="22308"/>
            <a:stretch>
              <a:fillRect/>
            </a:stretch>
          </p:blipFill>
          <p:spPr bwMode="auto">
            <a:xfrm>
              <a:off x="3409450" y="3378740"/>
              <a:ext cx="2368779" cy="2483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5782240" y="4169764"/>
              <a:ext cx="9946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面神经</a:t>
              </a:r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>
              <a:off x="5788298" y="4548082"/>
              <a:ext cx="1462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前庭蜗神经</a:t>
              </a:r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 flipV="1">
              <a:off x="4436245" y="4377595"/>
              <a:ext cx="1439545" cy="5156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 flipV="1">
              <a:off x="4473075" y="4747165"/>
              <a:ext cx="1421765" cy="1917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 descr="40%"/>
          <p:cNvSpPr>
            <a:spLocks noChangeArrowheads="1"/>
          </p:cNvSpPr>
          <p:nvPr/>
        </p:nvSpPr>
        <p:spPr bwMode="auto">
          <a:xfrm>
            <a:off x="214282" y="500042"/>
            <a:ext cx="1471930" cy="40767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l" eaLnBrk="1" latinLnBrk="0" hangingPunct="1">
              <a:lnSpc>
                <a:spcPct val="120000"/>
              </a:lnSpc>
              <a:tabLst>
                <a:tab pos="1698625" algn="l"/>
                <a:tab pos="1698625" algn="l"/>
              </a:tabLst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Ⅰ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嗅神经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eaLnBrk="1" latinLnBrk="0" hangingPunct="1">
              <a:lnSpc>
                <a:spcPct val="120000"/>
              </a:lnSpc>
              <a:tabLst>
                <a:tab pos="1698625" algn="l"/>
                <a:tab pos="1698625" algn="l"/>
              </a:tabLst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Ⅱ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视神经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eaLnBrk="1" latinLnBrk="0" hangingPunct="1">
              <a:lnSpc>
                <a:spcPct val="120000"/>
              </a:lnSpc>
              <a:tabLst>
                <a:tab pos="1698625" algn="l"/>
                <a:tab pos="1698625" algn="l"/>
              </a:tabLst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Ⅲ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动眼神经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eaLnBrk="1" latinLnBrk="0" hangingPunct="1">
              <a:lnSpc>
                <a:spcPct val="120000"/>
              </a:lnSpc>
              <a:tabLst>
                <a:tab pos="1698625" algn="l"/>
                <a:tab pos="1698625" algn="l"/>
              </a:tabLst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Ⅳ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滑车神经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eaLnBrk="1" latinLnBrk="0" hangingPunct="1">
              <a:lnSpc>
                <a:spcPct val="120000"/>
              </a:lnSpc>
              <a:tabLst>
                <a:tab pos="1698625" algn="l"/>
                <a:tab pos="1698625" algn="l"/>
              </a:tabLst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Ⅴ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三叉神经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eaLnBrk="1" latinLnBrk="0" hangingPunct="1">
              <a:lnSpc>
                <a:spcPct val="120000"/>
              </a:lnSpc>
              <a:tabLst>
                <a:tab pos="1698625" algn="l"/>
                <a:tab pos="1698625" algn="l"/>
              </a:tabLst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Ⅵ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展神经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eaLnBrk="1" latinLnBrk="0" hangingPunct="1">
              <a:lnSpc>
                <a:spcPct val="120000"/>
              </a:lnSpc>
              <a:tabLst>
                <a:tab pos="1698625" algn="l"/>
                <a:tab pos="1698625" algn="l"/>
              </a:tabLst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Ⅶ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面神经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eaLnBrk="1" latinLnBrk="0" hangingPunct="1">
              <a:lnSpc>
                <a:spcPct val="120000"/>
              </a:lnSpc>
              <a:tabLst>
                <a:tab pos="1698625" algn="l"/>
                <a:tab pos="1698625" algn="l"/>
              </a:tabLst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Ⅷ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前庭蜗神经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eaLnBrk="1" latinLnBrk="0" hangingPunct="1">
              <a:lnSpc>
                <a:spcPct val="120000"/>
              </a:lnSpc>
              <a:tabLst>
                <a:tab pos="1698625" algn="l"/>
                <a:tab pos="1698625" algn="l"/>
              </a:tabLst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Ⅸ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舌咽神经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eaLnBrk="1" latinLnBrk="0" hangingPunct="1">
              <a:lnSpc>
                <a:spcPct val="120000"/>
              </a:lnSpc>
              <a:tabLst>
                <a:tab pos="1698625" algn="l"/>
                <a:tab pos="1698625" algn="l"/>
              </a:tabLst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Ⅹ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迷走神经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eaLnBrk="1" latinLnBrk="0" hangingPunct="1">
              <a:lnSpc>
                <a:spcPct val="120000"/>
              </a:lnSpc>
              <a:tabLst>
                <a:tab pos="1698625" algn="l"/>
                <a:tab pos="1698625" algn="l"/>
              </a:tabLst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Ⅺ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副神经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 eaLnBrk="1" latinLnBrk="0" hangingPunct="1">
              <a:lnSpc>
                <a:spcPct val="120000"/>
              </a:lnSpc>
              <a:tabLst>
                <a:tab pos="1698625" algn="l"/>
                <a:tab pos="1698625" algn="l"/>
              </a:tabLst>
            </a:pPr>
            <a:r>
              <a: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Ⅻ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舌下神经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72" name="Text Box 29"/>
          <p:cNvSpPr txBox="1">
            <a:spLocks noChangeArrowheads="1"/>
          </p:cNvSpPr>
          <p:nvPr/>
        </p:nvSpPr>
        <p:spPr bwMode="auto">
          <a:xfrm>
            <a:off x="115570" y="4677410"/>
            <a:ext cx="1741786" cy="13415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一嗅二视三动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眼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四滑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五叉六外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展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七面八听九舌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咽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外加迷副舌下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全</a:t>
            </a:r>
            <a:endParaRPr lang="zh-CN" altLang="en-US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71868" y="428604"/>
            <a:ext cx="385242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CN" altLang="en-US" sz="3200" dirty="0">
                <a:solidFill>
                  <a:srgbClr val="C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脑神经的纤维成分</a:t>
            </a:r>
            <a:endParaRPr lang="zh-CN" altLang="en-US" sz="3200" dirty="0">
              <a:solidFill>
                <a:srgbClr val="C0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285984" y="1214422"/>
            <a:ext cx="6644005" cy="4056380"/>
            <a:chOff x="3366" y="2624"/>
            <a:chExt cx="10463" cy="6388"/>
          </a:xfrm>
        </p:grpSpPr>
        <p:sp>
          <p:nvSpPr>
            <p:cNvPr id="7" name="Text Box 3" descr="40%"/>
            <p:cNvSpPr txBox="1">
              <a:spLocks noChangeArrowheads="1"/>
            </p:cNvSpPr>
            <p:nvPr/>
          </p:nvSpPr>
          <p:spPr bwMode="auto">
            <a:xfrm>
              <a:off x="3366" y="3222"/>
              <a:ext cx="880" cy="24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感觉</a:t>
              </a:r>
              <a:endPara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r>
                <a:rPr lang="zh-CN" altLang="en-US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纤维</a:t>
              </a:r>
              <a:endPara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458" y="2720"/>
              <a:ext cx="4058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一般躯体感觉</a:t>
              </a: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dirty="0" smtClean="0">
                  <a:latin typeface="华文仿宋" panose="02010600040101010101" pitchFamily="2" charset="-122"/>
                  <a:ea typeface="华文仿宋" panose="02010600040101010101" pitchFamily="2" charset="-122"/>
                  <a:sym typeface="+mn-ea"/>
                </a:rPr>
                <a:t>: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501" y="3737"/>
              <a:ext cx="701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特殊躯体感觉</a:t>
              </a:r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dirty="0" smtClean="0">
                  <a:latin typeface="华文仿宋" panose="02010600040101010101" pitchFamily="2" charset="-122"/>
                  <a:ea typeface="华文仿宋" panose="02010600040101010101" pitchFamily="2" charset="-122"/>
                  <a:sym typeface="+mn-ea"/>
                </a:rPr>
                <a:t>:</a:t>
              </a:r>
              <a:r>
                <a:rPr lang="zh-CN" altLang="en-US" sz="2000" dirty="0" smtClean="0">
                  <a:ea typeface="仿宋" panose="02010609060101010101" pitchFamily="49" charset="-122"/>
                </a:rPr>
                <a:t>视器</a:t>
              </a:r>
              <a:r>
                <a:rPr lang="zh-CN" altLang="en-US" sz="2000" dirty="0">
                  <a:ea typeface="仿宋" panose="02010609060101010101" pitchFamily="49" charset="-122"/>
                </a:rPr>
                <a:t>，前庭蜗器</a:t>
              </a:r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501" y="4641"/>
              <a:ext cx="884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一般内脏感觉</a:t>
              </a: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sz="2000" dirty="0" smtClean="0">
                  <a:latin typeface="华文仿宋" panose="02010600040101010101" pitchFamily="2" charset="-122"/>
                  <a:ea typeface="华文仿宋" panose="02010600040101010101" pitchFamily="2" charset="-122"/>
                  <a:sym typeface="+mn-ea"/>
                </a:rPr>
                <a:t>:</a:t>
              </a:r>
              <a:r>
                <a:rPr lang="zh-CN" altLang="en-US" sz="2000" dirty="0" smtClean="0">
                  <a:latin typeface="华文仿宋" panose="02010600040101010101" pitchFamily="2" charset="-122"/>
                  <a:ea typeface="华文仿宋" panose="02010600040101010101" pitchFamily="2" charset="-122"/>
                  <a:sym typeface="+mn-ea"/>
                </a:rPr>
                <a:t>头</a:t>
              </a:r>
              <a:r>
                <a:rPr lang="zh-CN" altLang="en-US" sz="2000" dirty="0">
                  <a:latin typeface="华文仿宋" panose="02010600040101010101" pitchFamily="2" charset="-122"/>
                  <a:ea typeface="华文仿宋" panose="02010600040101010101" pitchFamily="2" charset="-122"/>
                  <a:sym typeface="+mn-ea"/>
                </a:rPr>
                <a:t>、</a:t>
              </a:r>
              <a:r>
                <a:rPr lang="zh-CN" altLang="en-US" sz="2000" dirty="0">
                  <a:ea typeface="仿宋" panose="02010609060101010101" pitchFamily="49" charset="-122"/>
                  <a:sym typeface="+mn-ea"/>
                </a:rPr>
                <a:t>颈、胸、腹的内脏器官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501" y="5546"/>
              <a:ext cx="6152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特殊内脏感觉</a:t>
              </a:r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sz="2000" dirty="0" smtClean="0">
                  <a:latin typeface="华文仿宋" panose="02010600040101010101" pitchFamily="2" charset="-122"/>
                  <a:ea typeface="华文仿宋" panose="02010600040101010101" pitchFamily="2" charset="-122"/>
                  <a:sym typeface="+mn-ea"/>
                </a:rPr>
                <a:t>:</a:t>
              </a:r>
              <a:r>
                <a:rPr lang="zh-CN" altLang="en-US" sz="2000" dirty="0" smtClean="0">
                  <a:ea typeface="仿宋" panose="02010609060101010101" pitchFamily="49" charset="-122"/>
                </a:rPr>
                <a:t>味蕾</a:t>
              </a:r>
              <a:r>
                <a:rPr lang="zh-CN" altLang="en-US" sz="2000" dirty="0">
                  <a:ea typeface="仿宋" panose="02010609060101010101" pitchFamily="49" charset="-122"/>
                </a:rPr>
                <a:t>，嗅器</a:t>
              </a:r>
              <a:endParaRPr lang="zh-CN" altLang="en-US" sz="2000" dirty="0">
                <a:ea typeface="仿宋" panose="02010609060101010101" pitchFamily="49" charset="-122"/>
              </a:endParaRPr>
            </a:p>
          </p:txBody>
        </p:sp>
        <p:sp>
          <p:nvSpPr>
            <p:cNvPr id="12" name="AutoShape 8"/>
            <p:cNvSpPr/>
            <p:nvPr/>
          </p:nvSpPr>
          <p:spPr bwMode="auto">
            <a:xfrm>
              <a:off x="4331" y="3094"/>
              <a:ext cx="210" cy="2886"/>
            </a:xfrm>
            <a:prstGeom prst="leftBrace">
              <a:avLst>
                <a:gd name="adj1" fmla="val 114753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13" name="Text Box 9" descr="40%"/>
            <p:cNvSpPr txBox="1">
              <a:spLocks noChangeArrowheads="1"/>
            </p:cNvSpPr>
            <p:nvPr/>
          </p:nvSpPr>
          <p:spPr bwMode="auto">
            <a:xfrm>
              <a:off x="3366" y="6540"/>
              <a:ext cx="880" cy="247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2060"/>
              </a:solidFill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运动</a:t>
              </a:r>
              <a:endPara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ctr"/>
              <a:r>
                <a:rPr lang="zh-CN" altLang="en-US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纤维</a:t>
              </a:r>
              <a:endPara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4396" y="6465"/>
              <a:ext cx="7034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一般躯体运动</a:t>
              </a: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sz="2000" dirty="0" smtClean="0">
                  <a:latin typeface="华文仿宋" panose="02010600040101010101" pitchFamily="2" charset="-122"/>
                  <a:ea typeface="华文仿宋" panose="02010600040101010101" pitchFamily="2" charset="-122"/>
                  <a:sym typeface="+mn-ea"/>
                </a:rPr>
                <a:t>:</a:t>
              </a:r>
              <a:r>
                <a:rPr lang="zh-CN" altLang="en-US" sz="2000" dirty="0" smtClean="0">
                  <a:ea typeface="仿宋" panose="02010609060101010101" pitchFamily="49" charset="-122"/>
                </a:rPr>
                <a:t>眼</a:t>
              </a:r>
              <a:r>
                <a:rPr lang="zh-CN" altLang="en-US" sz="2000" dirty="0">
                  <a:ea typeface="仿宋" panose="02010609060101010101" pitchFamily="49" charset="-122"/>
                </a:rPr>
                <a:t>外肌，舌肌</a:t>
              </a:r>
              <a:endParaRPr lang="zh-CN" altLang="en-US" sz="2000" dirty="0">
                <a:ea typeface="仿宋" panose="02010609060101010101" pitchFamily="49" charset="-122"/>
              </a:endParaRP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4396" y="7369"/>
              <a:ext cx="9433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一般内脏运动</a:t>
              </a: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rPr>
                <a:t>(</a:t>
              </a:r>
              <a:r>
                <a:rPr lang="zh-CN" altLang="en-US" sz="1600" dirty="0" smtClean="0">
                  <a:latin typeface="微软雅黑" panose="020B0503020204020204" charset="-122"/>
                  <a:ea typeface="微软雅黑" panose="020B0503020204020204" charset="-122"/>
                </a:rPr>
                <a:t>副交感纤维</a:t>
              </a:r>
              <a:r>
                <a: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rPr>
                <a:t>)</a:t>
              </a:r>
              <a:r>
                <a:rPr lang="en-US" altLang="zh-CN" sz="20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:</a:t>
              </a:r>
              <a:r>
                <a:rPr lang="zh-CN" altLang="en-US" sz="2000" dirty="0" smtClean="0">
                  <a:ea typeface="仿宋" panose="02010609060101010101" pitchFamily="49" charset="-122"/>
                </a:rPr>
                <a:t>平滑肌</a:t>
              </a:r>
              <a:r>
                <a:rPr lang="zh-CN" altLang="en-US" sz="2000" dirty="0">
                  <a:ea typeface="仿宋" panose="02010609060101010101" pitchFamily="49" charset="-122"/>
                </a:rPr>
                <a:t>、心肌、腺体</a:t>
              </a:r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396" y="8285"/>
              <a:ext cx="858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特殊内脏运动</a:t>
              </a:r>
              <a:r>
                <a:rPr lang="zh-CN" altLang="en-US" sz="2000" dirty="0" smtClean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dirty="0" smtClean="0">
                  <a:latin typeface="华文仿宋" panose="02010600040101010101" pitchFamily="2" charset="-122"/>
                  <a:ea typeface="华文仿宋" panose="02010600040101010101" pitchFamily="2" charset="-122"/>
                  <a:sym typeface="+mn-ea"/>
                </a:rPr>
                <a:t>:</a:t>
              </a:r>
              <a:r>
                <a:rPr lang="zh-CN" altLang="en-US" sz="2000" dirty="0" smtClean="0">
                  <a:ea typeface="仿宋" panose="02010609060101010101" pitchFamily="49" charset="-122"/>
                </a:rPr>
                <a:t>咀嚼肌</a:t>
              </a:r>
              <a:r>
                <a:rPr lang="zh-CN" altLang="en-US" sz="2000" dirty="0">
                  <a:ea typeface="仿宋" panose="02010609060101010101" pitchFamily="49" charset="-122"/>
                </a:rPr>
                <a:t>、面肌、咽喉肌</a:t>
              </a:r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17" name="AutoShape 13"/>
            <p:cNvSpPr/>
            <p:nvPr/>
          </p:nvSpPr>
          <p:spPr bwMode="auto">
            <a:xfrm>
              <a:off x="4378" y="6824"/>
              <a:ext cx="120" cy="1896"/>
            </a:xfrm>
            <a:prstGeom prst="leftBrace">
              <a:avLst>
                <a:gd name="adj1" fmla="val 137709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933" y="2624"/>
              <a:ext cx="5333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dirty="0">
                  <a:ea typeface="仿宋" panose="02010609060101010101" pitchFamily="49" charset="-122"/>
                  <a:sym typeface="+mn-ea"/>
                </a:rPr>
                <a:t>皮肤、肌、肌腱、口鼻粘膜、结膜、角膜、脑膜</a:t>
              </a:r>
              <a:endParaRPr lang="zh-CN" altLang="en-US" sz="2000" dirty="0">
                <a:ea typeface="仿宋" panose="02010609060101010101" pitchFamily="49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608265" y="5572140"/>
            <a:ext cx="5673116" cy="1015663"/>
            <a:chOff x="2608265" y="5572140"/>
            <a:chExt cx="5673116" cy="1015663"/>
          </a:xfrm>
        </p:grpSpPr>
        <p:sp>
          <p:nvSpPr>
            <p:cNvPr id="22" name="Rectangle 3" descr="40%"/>
            <p:cNvSpPr>
              <a:spLocks noChangeArrowheads="1"/>
            </p:cNvSpPr>
            <p:nvPr/>
          </p:nvSpPr>
          <p:spPr bwMode="auto">
            <a:xfrm>
              <a:off x="4929190" y="5572140"/>
              <a:ext cx="3352191" cy="101566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lvl1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69862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tabLst>
                  <a:tab pos="1698625" algn="l"/>
                  <a:tab pos="1698625" algn="l"/>
                </a:tabLst>
              </a:pPr>
              <a:r>
                <a:rPr lang="zh-CN" altLang="en-US" sz="2000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感觉性神经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：</a:t>
              </a:r>
              <a:r>
                <a:rPr lang="en-US" altLang="zh-CN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Ⅰ</a:t>
              </a:r>
              <a:r>
                <a:rPr lang="zh-CN" altLang="en-US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 </a:t>
              </a:r>
              <a:r>
                <a:rPr lang="en-US" altLang="zh-CN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Ⅱ</a:t>
              </a:r>
              <a:r>
                <a:rPr lang="zh-CN" altLang="en-US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 </a:t>
              </a:r>
              <a:r>
                <a:rPr lang="en-US" altLang="zh-CN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Ⅷ </a:t>
              </a:r>
              <a:endParaRPr lang="en-US" altLang="zh-CN" sz="2000" dirty="0">
                <a:latin typeface="MS UI Gothic" panose="020B0600070205080204" pitchFamily="34" charset="-128"/>
                <a:ea typeface="MS UI Gothic" panose="020B0600070205080204" pitchFamily="34" charset="-128"/>
                <a:cs typeface="华文楷体" panose="02010600040101010101" pitchFamily="2" charset="-122"/>
              </a:endParaRPr>
            </a:p>
            <a:p>
              <a:pPr eaLnBrk="1" latinLnBrk="0" hangingPunct="1">
                <a:lnSpc>
                  <a:spcPct val="100000"/>
                </a:lnSpc>
                <a:tabLst>
                  <a:tab pos="1698625" algn="l"/>
                  <a:tab pos="1698625" algn="l"/>
                </a:tabLst>
              </a:pPr>
              <a:r>
                <a:rPr lang="zh-CN" altLang="en-US" sz="2000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运动性神经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：</a:t>
              </a:r>
              <a:r>
                <a:rPr lang="en-US" altLang="zh-CN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Ⅲ</a:t>
              </a:r>
              <a:r>
                <a:rPr lang="zh-CN" altLang="en-US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 </a:t>
              </a:r>
              <a:r>
                <a:rPr lang="en-US" altLang="zh-CN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Ⅳ</a:t>
              </a:r>
              <a:r>
                <a:rPr lang="zh-CN" altLang="en-US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 </a:t>
              </a:r>
              <a:r>
                <a:rPr lang="en-US" altLang="zh-CN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Ⅵ</a:t>
              </a:r>
              <a:r>
                <a:rPr lang="zh-CN" altLang="en-US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 </a:t>
              </a:r>
              <a:r>
                <a:rPr lang="en-US" altLang="zh-CN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Ⅺ</a:t>
              </a:r>
              <a:r>
                <a:rPr lang="zh-CN" altLang="en-US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 </a:t>
              </a:r>
              <a:r>
                <a:rPr lang="en-US" altLang="zh-CN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Ⅻ</a:t>
              </a:r>
              <a:endParaRPr lang="en-US" altLang="zh-CN" sz="2000" dirty="0">
                <a:latin typeface="MS UI Gothic" panose="020B0600070205080204" pitchFamily="34" charset="-128"/>
                <a:ea typeface="MS UI Gothic" panose="020B0600070205080204" pitchFamily="34" charset="-128"/>
                <a:cs typeface="华文楷体" panose="02010600040101010101" pitchFamily="2" charset="-122"/>
              </a:endParaRPr>
            </a:p>
            <a:p>
              <a:pPr eaLnBrk="1" latinLnBrk="0" hangingPunct="1">
                <a:lnSpc>
                  <a:spcPct val="100000"/>
                </a:lnSpc>
                <a:tabLst>
                  <a:tab pos="1698625" algn="l"/>
                  <a:tab pos="1698625" algn="l"/>
                </a:tabLst>
              </a:pPr>
              <a:r>
                <a:rPr lang="zh-CN" altLang="en-US" sz="2000" dirty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混合性神经</a:t>
              </a:r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</a:rPr>
                <a:t>：</a:t>
              </a:r>
              <a:r>
                <a:rPr lang="en-US" altLang="zh-CN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Ⅴ</a:t>
              </a:r>
              <a:r>
                <a:rPr lang="zh-CN" altLang="en-US" sz="1800" dirty="0">
                  <a:solidFill>
                    <a:srgbClr val="C00000"/>
                  </a:solidFill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 </a:t>
              </a:r>
              <a:r>
                <a:rPr lang="en-US" altLang="zh-CN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Ⅶ</a:t>
              </a:r>
              <a:r>
                <a:rPr lang="zh-CN" altLang="en-US" sz="1800" dirty="0">
                  <a:solidFill>
                    <a:srgbClr val="C00000"/>
                  </a:solidFill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 </a:t>
              </a:r>
              <a:r>
                <a:rPr lang="en-US" altLang="zh-CN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Ⅸ</a:t>
              </a:r>
              <a:r>
                <a:rPr lang="zh-CN" altLang="en-US" sz="1800" dirty="0">
                  <a:solidFill>
                    <a:srgbClr val="C00000"/>
                  </a:solidFill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 </a:t>
              </a:r>
              <a:r>
                <a:rPr lang="en-US" altLang="zh-CN" sz="1800" dirty="0">
                  <a:latin typeface="MS UI Gothic" panose="020B0600070205080204" pitchFamily="34" charset="-128"/>
                  <a:ea typeface="MS UI Gothic" panose="020B0600070205080204" pitchFamily="34" charset="-128"/>
                  <a:cs typeface="华文楷体" panose="02010600040101010101" pitchFamily="2" charset="-122"/>
                </a:rPr>
                <a:t>Ⅹ</a:t>
              </a:r>
              <a:endParaRPr lang="zh-CN" altLang="en-US" sz="2000" dirty="0">
                <a:solidFill>
                  <a:srgbClr val="C00000"/>
                </a:solidFill>
                <a:latin typeface="MS UI Gothic" panose="020B0600070205080204" pitchFamily="34" charset="-128"/>
                <a:ea typeface="MS UI Gothic" panose="020B0600070205080204" pitchFamily="34" charset="-128"/>
                <a:cs typeface="华文楷体" panose="0201060004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2608265" y="5849000"/>
              <a:ext cx="23503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dirty="0">
                  <a:latin typeface="方正姚体" panose="02010601030101010101" pitchFamily="2" charset="-122"/>
                  <a:ea typeface="方正姚体" panose="02010601030101010101" pitchFamily="2" charset="-122"/>
                  <a:cs typeface="华文楷体" panose="02010600040101010101" pitchFamily="2" charset="-122"/>
                  <a:sym typeface="+mn-ea"/>
                </a:rPr>
                <a:t>脑神经的分类→</a:t>
              </a:r>
              <a:endParaRPr lang="zh-CN" altLang="en-US" dirty="0">
                <a:latin typeface="方正姚体" panose="02010601030101010101" pitchFamily="2" charset="-122"/>
                <a:ea typeface="方正姚体" panose="02010601030101010101" pitchFamily="2" charset="-122"/>
                <a:cs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3554" y="496038"/>
            <a:ext cx="2870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面神经管内的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分支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1132" y="1184619"/>
            <a:ext cx="207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鼓索</a:t>
            </a:r>
            <a:endParaRPr lang="zh-CN" altLang="en-US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4546" y="1706518"/>
            <a:ext cx="463740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味觉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纤维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→</a:t>
            </a: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舌神经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→</a:t>
            </a: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舌</a:t>
            </a: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rPr>
              <a:t>前</a:t>
            </a:r>
            <a:r>
              <a:rPr lang="en-US" altLang="zh-CN" sz="2000" dirty="0">
                <a:latin typeface="幼圆" panose="02010509060101010101" pitchFamily="49" charset="-122"/>
                <a:ea typeface="幼圆" panose="02010509060101010101" pitchFamily="49" charset="-122"/>
              </a:rPr>
              <a:t>2/3</a:t>
            </a: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rPr>
              <a:t>味觉</a:t>
            </a:r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84455" indent="-84455">
              <a:lnSpc>
                <a:spcPct val="160000"/>
              </a:lnSpc>
              <a:buFont typeface="Arial" panose="020B0604020202020204" pitchFamily="34" charset="0"/>
              <a:buChar char="•"/>
              <a:tabLst>
                <a:tab pos="83820" algn="l"/>
              </a:tabLst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副交感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纤维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→</a:t>
            </a: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舌神经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→</a:t>
            </a:r>
            <a:r>
              <a:rPr lang="zh-CN" altLang="en-US" sz="18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下颌下神经节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→</a:t>
            </a: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支配下颌下腺</a:t>
            </a: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rPr>
              <a:t>、</a:t>
            </a: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舌下腺的分泌</a:t>
            </a:r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90587" y="3386460"/>
            <a:ext cx="374691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岩大神经</a:t>
            </a: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：副交感纤维</a:t>
            </a:r>
            <a:endParaRPr lang="zh-CN" altLang="en-US" sz="1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36060" y="3906590"/>
            <a:ext cx="45045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rPr>
              <a:t>由膝神经节处发出，连于翼腭神经节</a:t>
            </a:r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84103" y="4496842"/>
            <a:ext cx="204132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镫骨肌神经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21157" y="1134893"/>
            <a:ext cx="4338536" cy="4428257"/>
            <a:chOff x="4400588" y="1388824"/>
            <a:chExt cx="4730442" cy="479041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7"/>
            <a:stretch>
              <a:fillRect/>
            </a:stretch>
          </p:blipFill>
          <p:spPr>
            <a:xfrm>
              <a:off x="4400588" y="1745568"/>
              <a:ext cx="4717472" cy="4433668"/>
            </a:xfrm>
            <a:prstGeom prst="rect">
              <a:avLst/>
            </a:prstGeom>
          </p:spPr>
        </p:pic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6444209" y="4365104"/>
              <a:ext cx="9034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鼓索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5652120" y="3717032"/>
              <a:ext cx="974414" cy="7200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10" name="Line 17"/>
            <p:cNvSpPr>
              <a:spLocks noChangeShapeType="1"/>
            </p:cNvSpPr>
            <p:nvPr/>
          </p:nvSpPr>
          <p:spPr bwMode="auto">
            <a:xfrm flipV="1">
              <a:off x="5907931" y="1686128"/>
              <a:ext cx="479898" cy="10505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flipH="1">
              <a:off x="6692628" y="1861226"/>
              <a:ext cx="771728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321724" y="1518123"/>
              <a:ext cx="1478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岩大神经</a:t>
              </a:r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 flipH="1">
              <a:off x="8262026" y="3717032"/>
              <a:ext cx="569208" cy="8419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7665396" y="4494016"/>
              <a:ext cx="14656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翼腭神经节</a:t>
              </a:r>
              <a:endParaRPr lang="en-US" altLang="zh-CN" sz="20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4417560" y="1470094"/>
              <a:ext cx="15357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镫骨肌神经</a:t>
              </a:r>
              <a:endParaRPr lang="en-US" altLang="zh-CN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 flipV="1">
              <a:off x="5155659" y="1789888"/>
              <a:ext cx="405551" cy="1412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799954" y="1388824"/>
              <a:ext cx="13985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膝神经节</a:t>
              </a:r>
              <a:endPara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73805" y="4986360"/>
            <a:ext cx="2082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支配镫骨肌</a:t>
            </a:r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Snap66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47" y="1608307"/>
            <a:ext cx="4090195" cy="362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141283" y="1733866"/>
            <a:ext cx="3828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颞支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→支配额肌、眼轮匝肌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H="1">
            <a:off x="2518810" y="2023354"/>
            <a:ext cx="1715965" cy="6425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2000" dirty="0">
              <a:ea typeface="幼圆" panose="02010509060101010101" pitchFamily="49" charset="-122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216897" y="2494666"/>
            <a:ext cx="3759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颧支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→支配眼轮匝肌、颧肌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 flipH="1">
            <a:off x="2678938" y="2872902"/>
            <a:ext cx="323666" cy="19120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2000" dirty="0">
              <a:ea typeface="幼圆" panose="02010509060101010101" pitchFamily="49" charset="-122"/>
            </a:endParaRPr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 flipH="1">
            <a:off x="2742334" y="2730230"/>
            <a:ext cx="1518380" cy="17232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2000" dirty="0">
              <a:ea typeface="幼圆" panose="02010509060101010101" pitchFamily="49" charset="-122"/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4177044" y="3287129"/>
            <a:ext cx="43897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颊支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→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支配颊肌、口轮匝肌、口周围肌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 flipH="1">
            <a:off x="2955577" y="3495473"/>
            <a:ext cx="1292167" cy="322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2000" dirty="0">
              <a:ea typeface="幼圆" panose="02010509060101010101" pitchFamily="49" charset="-122"/>
            </a:endParaRPr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 flipH="1">
            <a:off x="3021354" y="3495472"/>
            <a:ext cx="1232876" cy="47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2000" dirty="0">
              <a:ea typeface="幼圆" panose="02010509060101010101" pitchFamily="49" charset="-122"/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4055060" y="4038156"/>
            <a:ext cx="31109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下颌缘支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：支配下唇诸肌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 flipH="1" flipV="1">
            <a:off x="2738285" y="4187214"/>
            <a:ext cx="1464063" cy="457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2000" dirty="0">
              <a:ea typeface="幼圆" panose="02010509060101010101" pitchFamily="49" charset="-122"/>
            </a:endParaRP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3991337" y="4618404"/>
            <a:ext cx="248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77800" algn="l"/>
                <a:tab pos="3568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颈支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：支配颈阔肌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 flipH="1" flipV="1">
            <a:off x="2402425" y="4388121"/>
            <a:ext cx="1670221" cy="4367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 sz="2000" dirty="0">
              <a:ea typeface="幼圆" panose="02010509060101010101" pitchFamily="49" charset="-122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13554" y="496038"/>
            <a:ext cx="2870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面神经的颅外分支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0245" y="1081536"/>
            <a:ext cx="893647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副交感根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：起自上泌涎核，经面神经的</a:t>
            </a:r>
            <a:r>
              <a:rPr lang="zh-CN" altLang="en-US" sz="18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岩大神经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，到该神经节内</a:t>
            </a:r>
            <a:r>
              <a:rPr lang="zh-CN" altLang="en-US" sz="18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换元</a:t>
            </a:r>
            <a:endParaRPr lang="en-US" altLang="zh-CN" sz="18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交感根</a:t>
            </a:r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来自颈内动脉交感丛的</a:t>
            </a:r>
            <a:r>
              <a:rPr lang="zh-CN" altLang="en-US" sz="18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岩深神经</a:t>
            </a:r>
            <a:endParaRPr lang="en-US" altLang="zh-CN" sz="18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感觉根</a:t>
            </a:r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来自上颌神经的分支</a:t>
            </a:r>
            <a:r>
              <a:rPr lang="zh-CN" altLang="en-US" sz="18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翼腭神经</a:t>
            </a:r>
            <a:endParaRPr lang="en-US" altLang="zh-CN" sz="18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分布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：发分支至泪腺、鼻甲、腭的黏膜，传递黏膜的一般感觉并支配腺体的分泌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86196" y="323894"/>
            <a:ext cx="2741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翼腭神经节</a:t>
            </a:r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1073" y="544749"/>
            <a:ext cx="551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副交感神经节，位于翼腭窝内</a:t>
            </a:r>
            <a:endParaRPr lang="zh-CN" altLang="en-US" sz="1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89499" y="2784260"/>
            <a:ext cx="6822331" cy="3314982"/>
            <a:chOff x="1802861" y="2790745"/>
            <a:chExt cx="6822331" cy="3314982"/>
          </a:xfrm>
        </p:grpSpPr>
        <p:pic>
          <p:nvPicPr>
            <p:cNvPr id="6" name="Picture 2" descr="Snap70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861" y="2790745"/>
              <a:ext cx="3947842" cy="3314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 flipV="1">
              <a:off x="4585539" y="4197731"/>
              <a:ext cx="894375" cy="15286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5427104" y="3909013"/>
              <a:ext cx="675381" cy="457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 flipV="1">
              <a:off x="5313696" y="4147613"/>
              <a:ext cx="782303" cy="2687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039346" y="3700727"/>
              <a:ext cx="25858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 smtClean="0">
                  <a:ea typeface="幼圆" panose="02010509060101010101" pitchFamily="49" charset="-122"/>
                </a:rPr>
                <a:t>副交感根：岩大神经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6006100" y="4186570"/>
              <a:ext cx="25736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 smtClean="0">
                  <a:ea typeface="幼圆" panose="02010509060101010101" pitchFamily="49" charset="-122"/>
                </a:rPr>
                <a:t>交感根：岩深神经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398270" y="3209581"/>
              <a:ext cx="23254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 smtClean="0">
                  <a:ea typeface="幼圆" panose="02010509060101010101" pitchFamily="49" charset="-122"/>
                </a:rPr>
                <a:t>感觉根：翼腭神经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4641985" y="3456563"/>
              <a:ext cx="824959" cy="5934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5415279" y="5463169"/>
              <a:ext cx="16924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翼腭神经节</a:t>
              </a:r>
              <a:endPara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 flipV="1">
              <a:off x="4940945" y="4185018"/>
              <a:ext cx="843770" cy="6917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691572" y="4695651"/>
              <a:ext cx="14550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 smtClean="0">
                  <a:ea typeface="幼圆" panose="02010509060101010101" pitchFamily="49" charset="-122"/>
                </a:rPr>
                <a:t>翼管神经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11283" y="1081536"/>
            <a:ext cx="845009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副交感根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：起自上泌涎核，经面神经的鼓索加入下颌神经的舌神经，在节内</a:t>
            </a:r>
            <a:r>
              <a:rPr lang="zh-CN" altLang="en-US" sz="18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换元</a:t>
            </a:r>
            <a:endParaRPr lang="en-US" altLang="zh-CN" sz="18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交感根</a:t>
            </a:r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来自面动脉的交感丛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感觉根</a:t>
            </a:r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来自舌神经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应用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：分布于舌下腺和下颌下腺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86196" y="323894"/>
            <a:ext cx="2741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下颌下神经节</a:t>
            </a:r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3447" y="531779"/>
            <a:ext cx="551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副交感神经节，位于舌神经与下颌下腺之间</a:t>
            </a:r>
            <a:endParaRPr lang="zh-CN" altLang="en-US" sz="1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002161" y="2271217"/>
            <a:ext cx="4298774" cy="3361097"/>
            <a:chOff x="4287506" y="2264732"/>
            <a:chExt cx="4298774" cy="3361097"/>
          </a:xfrm>
        </p:grpSpPr>
        <p:pic>
          <p:nvPicPr>
            <p:cNvPr id="29711" name="Picture 15" descr="Snap72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" t="4283"/>
            <a:stretch>
              <a:fillRect/>
            </a:stretch>
          </p:blipFill>
          <p:spPr bwMode="auto">
            <a:xfrm>
              <a:off x="4644316" y="2264732"/>
              <a:ext cx="3941964" cy="336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4287506" y="4766082"/>
              <a:ext cx="1677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+mn-ea"/>
                  <a:ea typeface="+mn-ea"/>
                </a:rPr>
                <a:t>下颌下神经节</a:t>
              </a:r>
              <a:endParaRPr lang="zh-CN" altLang="en-US" sz="1800" dirty="0">
                <a:latin typeface="+mn-ea"/>
                <a:ea typeface="+mn-ea"/>
              </a:endParaRPr>
            </a:p>
          </p:txBody>
        </p:sp>
        <p:sp>
          <p:nvSpPr>
            <p:cNvPr id="29713" name="Line 17"/>
            <p:cNvSpPr>
              <a:spLocks noChangeShapeType="1"/>
            </p:cNvSpPr>
            <p:nvPr/>
          </p:nvSpPr>
          <p:spPr bwMode="auto">
            <a:xfrm flipH="1">
              <a:off x="5804169" y="4714671"/>
              <a:ext cx="771727" cy="2140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4423380" y="4058163"/>
              <a:ext cx="1002030" cy="368300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舌神经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 flipV="1">
              <a:off x="5259420" y="4260713"/>
              <a:ext cx="1277564" cy="136185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97484" y="1070062"/>
            <a:ext cx="2561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特殊躯体感觉纤维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Rectangle 3" descr="40%"/>
          <p:cNvSpPr>
            <a:spLocks noChangeArrowheads="1"/>
          </p:cNvSpPr>
          <p:nvPr/>
        </p:nvSpPr>
        <p:spPr bwMode="auto">
          <a:xfrm>
            <a:off x="3404682" y="357166"/>
            <a:ext cx="239948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前庭蜗神经</a:t>
            </a:r>
            <a:endParaRPr lang="en-US" altLang="zh-CN" sz="28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207524" y="3287948"/>
            <a:ext cx="4578449" cy="2905370"/>
            <a:chOff x="149158" y="3450075"/>
            <a:chExt cx="4578449" cy="2905370"/>
          </a:xfrm>
        </p:grpSpPr>
        <p:pic>
          <p:nvPicPr>
            <p:cNvPr id="20" name="Picture 24" descr="A-1182-1-W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58" y="3658562"/>
              <a:ext cx="3060936" cy="2696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1525247" y="3450075"/>
              <a:ext cx="10882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ea typeface="幼圆" panose="02010509060101010101" pitchFamily="49" charset="-122"/>
                </a:rPr>
                <a:t>面神经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2161016" y="4714979"/>
              <a:ext cx="1146353" cy="457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>
              <a:off x="1199745" y="4098587"/>
              <a:ext cx="250404" cy="7497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3236068" y="5035666"/>
              <a:ext cx="12970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ea typeface="幼圆" panose="02010509060101010101" pitchFamily="49" charset="-122"/>
                </a:rPr>
                <a:t>前庭神经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726331" y="3787079"/>
              <a:ext cx="1053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ea typeface="幼圆" panose="02010509060101010101" pitchFamily="49" charset="-122"/>
                </a:rPr>
                <a:t>蜗神经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>
              <a:off x="1952018" y="3748391"/>
              <a:ext cx="251148" cy="700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27" name="Line 31"/>
            <p:cNvSpPr>
              <a:spLocks noChangeShapeType="1"/>
            </p:cNvSpPr>
            <p:nvPr/>
          </p:nvSpPr>
          <p:spPr bwMode="auto">
            <a:xfrm>
              <a:off x="1791469" y="5020134"/>
              <a:ext cx="1522419" cy="2003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3223806" y="4501673"/>
              <a:ext cx="15038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前庭神经节</a:t>
              </a:r>
              <a:endParaRPr lang="zh-CN" altLang="en-US" sz="1800" dirty="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760068" y="3192739"/>
            <a:ext cx="4092103" cy="2994054"/>
            <a:chOff x="4760068" y="3192739"/>
            <a:chExt cx="4092103" cy="2994054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068" y="3346720"/>
              <a:ext cx="3780818" cy="2840073"/>
            </a:xfrm>
            <a:prstGeom prst="rect">
              <a:avLst/>
            </a:prstGeom>
          </p:spPr>
        </p:pic>
        <p:sp>
          <p:nvSpPr>
            <p:cNvPr id="39" name="Line 26"/>
            <p:cNvSpPr>
              <a:spLocks noChangeShapeType="1"/>
            </p:cNvSpPr>
            <p:nvPr/>
          </p:nvSpPr>
          <p:spPr bwMode="auto">
            <a:xfrm flipH="1" flipV="1">
              <a:off x="6861243" y="3780816"/>
              <a:ext cx="542658" cy="4775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0" name="Text Box 28"/>
            <p:cNvSpPr txBox="1">
              <a:spLocks noChangeArrowheads="1"/>
            </p:cNvSpPr>
            <p:nvPr/>
          </p:nvSpPr>
          <p:spPr bwMode="auto">
            <a:xfrm>
              <a:off x="7240957" y="3192739"/>
              <a:ext cx="13064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前庭神经</a:t>
              </a:r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7939901" y="4253555"/>
              <a:ext cx="9122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蜗神经</a:t>
              </a:r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 flipH="1">
              <a:off x="7756184" y="4474724"/>
              <a:ext cx="239951" cy="1945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H="1" flipV="1">
              <a:off x="7681390" y="3560323"/>
              <a:ext cx="45719" cy="4023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6" name="Line 17"/>
            <p:cNvSpPr>
              <a:spLocks noChangeShapeType="1"/>
            </p:cNvSpPr>
            <p:nvPr/>
          </p:nvSpPr>
          <p:spPr bwMode="auto">
            <a:xfrm flipH="1">
              <a:off x="6679659" y="5518827"/>
              <a:ext cx="479895" cy="3501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100678" y="3496160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1600" dirty="0" smtClean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前庭神经节</a:t>
              </a:r>
              <a:endParaRPr lang="zh-CN" altLang="en-US" sz="1600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665344" y="5726935"/>
              <a:ext cx="11180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1800" dirty="0" smtClean="0">
                  <a:solidFill>
                    <a:srgbClr val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蜗神经节</a:t>
              </a:r>
              <a:endParaRPr lang="zh-CN" altLang="en-US" sz="1800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272376" y="1449421"/>
            <a:ext cx="8035045" cy="1184808"/>
            <a:chOff x="272376" y="1449421"/>
            <a:chExt cx="8035045" cy="1184808"/>
          </a:xfrm>
        </p:grpSpPr>
        <p:cxnSp>
          <p:nvCxnSpPr>
            <p:cNvPr id="68" name="直接箭头连接符 67"/>
            <p:cNvCxnSpPr/>
            <p:nvPr/>
          </p:nvCxnSpPr>
          <p:spPr>
            <a:xfrm rot="10800000">
              <a:off x="3073940" y="2438400"/>
              <a:ext cx="911150" cy="520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3804596" y="1636540"/>
              <a:ext cx="1312152" cy="338554"/>
              <a:chOff x="4475581" y="2162175"/>
              <a:chExt cx="1659653" cy="438239"/>
            </a:xfrm>
          </p:grpSpPr>
          <p:sp>
            <p:nvSpPr>
              <p:cNvPr id="29" name="Oval 33"/>
              <p:cNvSpPr>
                <a:spLocks noChangeArrowheads="1"/>
              </p:cNvSpPr>
              <p:nvPr/>
            </p:nvSpPr>
            <p:spPr bwMode="auto">
              <a:xfrm>
                <a:off x="4568531" y="2192338"/>
                <a:ext cx="1473754" cy="392113"/>
              </a:xfrm>
              <a:prstGeom prst="ellipse">
                <a:avLst/>
              </a:prstGeom>
              <a:gradFill rotWithShape="0">
                <a:gsLst>
                  <a:gs pos="0">
                    <a:srgbClr val="C7ECFF"/>
                  </a:gs>
                  <a:gs pos="50000">
                    <a:srgbClr val="66CCFF"/>
                  </a:gs>
                  <a:gs pos="100000">
                    <a:srgbClr val="C7ECFF"/>
                  </a:gs>
                </a:gsLst>
                <a:lin ang="5400000" scaled="1"/>
              </a:gradFill>
              <a:ln w="28575">
                <a:solidFill>
                  <a:srgbClr val="33CCCC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ea typeface="幼圆" panose="02010509060101010101" pitchFamily="49" charset="-122"/>
                </a:endParaRPr>
              </a:p>
            </p:txBody>
          </p:sp>
          <p:sp>
            <p:nvSpPr>
              <p:cNvPr id="30" name="Text Box 34"/>
              <p:cNvSpPr txBox="1">
                <a:spLocks noChangeArrowheads="1"/>
              </p:cNvSpPr>
              <p:nvPr/>
            </p:nvSpPr>
            <p:spPr bwMode="auto">
              <a:xfrm>
                <a:off x="4475581" y="2162175"/>
                <a:ext cx="1659653" cy="438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前庭神经节</a:t>
                </a:r>
                <a:endParaRPr lang="zh-CN" altLang="en-US" sz="16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909659" y="2250328"/>
              <a:ext cx="1104708" cy="357357"/>
              <a:chOff x="4475581" y="2162175"/>
              <a:chExt cx="1659653" cy="422276"/>
            </a:xfrm>
          </p:grpSpPr>
          <p:sp>
            <p:nvSpPr>
              <p:cNvPr id="47" name="Oval 33"/>
              <p:cNvSpPr>
                <a:spLocks noChangeArrowheads="1"/>
              </p:cNvSpPr>
              <p:nvPr/>
            </p:nvSpPr>
            <p:spPr bwMode="auto">
              <a:xfrm>
                <a:off x="4568531" y="2192338"/>
                <a:ext cx="1473754" cy="392113"/>
              </a:xfrm>
              <a:prstGeom prst="ellipse">
                <a:avLst/>
              </a:prstGeom>
              <a:gradFill rotWithShape="0">
                <a:gsLst>
                  <a:gs pos="0">
                    <a:srgbClr val="C7ECFF"/>
                  </a:gs>
                  <a:gs pos="50000">
                    <a:srgbClr val="66CCFF"/>
                  </a:gs>
                  <a:gs pos="100000">
                    <a:srgbClr val="C7ECFF"/>
                  </a:gs>
                </a:gsLst>
                <a:lin ang="5400000" scaled="1"/>
              </a:gradFill>
              <a:ln w="28575">
                <a:solidFill>
                  <a:srgbClr val="33CCCC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  <a:p>
                <a:pPr algn="ctr"/>
                <a:endPara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8" name="Text Box 34"/>
              <p:cNvSpPr txBox="1">
                <a:spLocks noChangeArrowheads="1"/>
              </p:cNvSpPr>
              <p:nvPr/>
            </p:nvSpPr>
            <p:spPr bwMode="auto">
              <a:xfrm>
                <a:off x="4475581" y="2162175"/>
                <a:ext cx="1659653" cy="400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1600" dirty="0">
                    <a:latin typeface="+mn-ea"/>
                    <a:ea typeface="+mn-ea"/>
                  </a:rPr>
                  <a:t>蜗神经节</a:t>
                </a:r>
                <a:endParaRPr lang="zh-CN" altLang="en-US" sz="1600" dirty="0">
                  <a:latin typeface="+mn-ea"/>
                  <a:ea typeface="+mn-ea"/>
                </a:endParaRPr>
              </a:p>
            </p:txBody>
          </p:sp>
        </p:grpSp>
        <p:cxnSp>
          <p:nvCxnSpPr>
            <p:cNvPr id="33" name="直接箭头连接符 32"/>
            <p:cNvCxnSpPr>
              <a:stCxn id="29" idx="2"/>
            </p:cNvCxnSpPr>
            <p:nvPr/>
          </p:nvCxnSpPr>
          <p:spPr>
            <a:xfrm rot="10800000">
              <a:off x="3041516" y="1809346"/>
              <a:ext cx="836569" cy="1957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048000" y="1498059"/>
              <a:ext cx="1037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中枢突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00136" y="1582366"/>
              <a:ext cx="1569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前庭神经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cxnSp>
          <p:nvCxnSpPr>
            <p:cNvPr id="52" name="直接箭头连接符 51"/>
            <p:cNvCxnSpPr/>
            <p:nvPr/>
          </p:nvCxnSpPr>
          <p:spPr>
            <a:xfrm rot="10740000">
              <a:off x="1647218" y="1809345"/>
              <a:ext cx="333979" cy="520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72376" y="1588851"/>
              <a:ext cx="1595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前庭神经核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cxnSp>
          <p:nvCxnSpPr>
            <p:cNvPr id="59" name="直接箭头连接符 58"/>
            <p:cNvCxnSpPr/>
            <p:nvPr/>
          </p:nvCxnSpPr>
          <p:spPr>
            <a:xfrm>
              <a:off x="5048647" y="1814546"/>
              <a:ext cx="807404" cy="1284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951379" y="1501302"/>
              <a:ext cx="1037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周围突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81474" y="1449421"/>
              <a:ext cx="25259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椭圆囊斑、球囊斑、壶腹嵴中的毛细胞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cxnSp>
          <p:nvCxnSpPr>
            <p:cNvPr id="69" name="直接箭头连接符 68"/>
            <p:cNvCxnSpPr/>
            <p:nvPr/>
          </p:nvCxnSpPr>
          <p:spPr>
            <a:xfrm flipV="1">
              <a:off x="4964341" y="2444885"/>
              <a:ext cx="839829" cy="520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129063" y="2097931"/>
              <a:ext cx="1037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中枢突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60588" y="2130357"/>
              <a:ext cx="1037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周围突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162785" y="2201693"/>
              <a:ext cx="1196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蜗神经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cxnSp>
          <p:nvCxnSpPr>
            <p:cNvPr id="77" name="直接箭头连接符 76"/>
            <p:cNvCxnSpPr/>
            <p:nvPr/>
          </p:nvCxnSpPr>
          <p:spPr>
            <a:xfrm rot="10920000" flipV="1">
              <a:off x="1776629" y="2401747"/>
              <a:ext cx="470463" cy="1135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632300" y="2201694"/>
              <a:ext cx="1410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蜗神经核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723107" y="2234119"/>
              <a:ext cx="2253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螺旋器的毛细胞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362964" y="1053143"/>
            <a:ext cx="8041733" cy="1384995"/>
            <a:chOff x="129501" y="1169875"/>
            <a:chExt cx="8041733" cy="1384995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9501" y="1169875"/>
              <a:ext cx="804173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特殊内脏运动纤维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2000" dirty="0" smtClean="0"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一般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内脏运动</a:t>
              </a: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sz="20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(</a:t>
              </a: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副交感纤维</a:t>
              </a:r>
              <a:r>
                <a:rPr lang="en-US" altLang="zh-CN" sz="20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)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一般内脏感觉纤维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2000" dirty="0" smtClean="0"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特殊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内脏感觉</a:t>
              </a: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纤维</a:t>
              </a:r>
              <a:r>
                <a:rPr lang="en-US" altLang="zh-CN" sz="2000" dirty="0" smtClean="0">
                  <a:latin typeface="微软雅黑" panose="020B0503020204020204" charset="-122"/>
                  <a:ea typeface="微软雅黑" panose="020B0503020204020204" charset="-122"/>
                </a:rPr>
                <a:t>(</a:t>
              </a: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味觉纤维</a:t>
              </a:r>
              <a:r>
                <a:rPr lang="en-US" altLang="zh-CN" sz="2000" dirty="0" smtClean="0">
                  <a:latin typeface="微软雅黑" panose="020B0503020204020204" charset="-122"/>
                  <a:ea typeface="微软雅黑" panose="020B0503020204020204" charset="-122"/>
                </a:rPr>
                <a:t>)      </a:t>
              </a:r>
              <a:endParaRPr lang="en-US" altLang="zh-CN" sz="2000" dirty="0" smtClean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一般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躯体感觉纤维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357977" y="1416997"/>
              <a:ext cx="810575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7093799" y="1416325"/>
              <a:ext cx="766561" cy="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7067858" y="1841216"/>
              <a:ext cx="810575" cy="0"/>
            </a:xfrm>
            <a:prstGeom prst="line">
              <a:avLst/>
            </a:prstGeom>
            <a:noFill/>
            <a:ln w="28575" cmpd="sng">
              <a:solidFill>
                <a:srgbClr val="009900"/>
              </a:solidFill>
              <a:rou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2345008" y="1859603"/>
              <a:ext cx="810575" cy="0"/>
            </a:xfrm>
            <a:prstGeom prst="line">
              <a:avLst/>
            </a:prstGeom>
            <a:noFill/>
            <a:ln w="28575">
              <a:solidFill>
                <a:srgbClr val="92D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344921" y="2326530"/>
              <a:ext cx="794070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20718" y="3098260"/>
            <a:ext cx="8741474" cy="2882901"/>
            <a:chOff x="398462" y="3152775"/>
            <a:chExt cx="8741474" cy="2882901"/>
          </a:xfrm>
        </p:grpSpPr>
        <p:sp>
          <p:nvSpPr>
            <p:cNvPr id="32" name="Line 54"/>
            <p:cNvSpPr>
              <a:spLocks noChangeShapeType="1"/>
            </p:cNvSpPr>
            <p:nvPr/>
          </p:nvSpPr>
          <p:spPr bwMode="auto">
            <a:xfrm>
              <a:off x="2327275" y="5832476"/>
              <a:ext cx="1222375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4416425" y="5173663"/>
              <a:ext cx="1214438" cy="0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363788" y="4538663"/>
              <a:ext cx="1171575" cy="0"/>
            </a:xfrm>
            <a:prstGeom prst="line">
              <a:avLst/>
            </a:prstGeom>
            <a:noFill/>
            <a:ln w="25400" cmpd="sng">
              <a:solidFill>
                <a:srgbClr val="009900"/>
              </a:solidFill>
              <a:round/>
              <a:head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7" name="Line 33"/>
            <p:cNvSpPr>
              <a:spLocks noChangeShapeType="1"/>
            </p:cNvSpPr>
            <p:nvPr/>
          </p:nvSpPr>
          <p:spPr bwMode="auto">
            <a:xfrm>
              <a:off x="2354263" y="3927476"/>
              <a:ext cx="1143000" cy="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492375" y="4817815"/>
              <a:ext cx="12509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中枢突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4572000" y="4821239"/>
              <a:ext cx="12303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周围突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955675" y="4956175"/>
              <a:ext cx="17748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080770" algn="l"/>
                  <a:tab pos="12604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tabLst>
                  <a:tab pos="1080770" algn="l"/>
                  <a:tab pos="12604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tabLst>
                  <a:tab pos="1080770" algn="l"/>
                  <a:tab pos="12604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tabLst>
                  <a:tab pos="1080770" algn="l"/>
                  <a:tab pos="12604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tabLst>
                  <a:tab pos="1080770" algn="l"/>
                  <a:tab pos="12604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080770" algn="l"/>
                  <a:tab pos="12604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080770" algn="l"/>
                  <a:tab pos="12604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080770" algn="l"/>
                  <a:tab pos="12604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080770" algn="l"/>
                  <a:tab pos="12604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r>
                <a:rPr lang="zh-CN" altLang="en-US" sz="2000" dirty="0">
                  <a:ea typeface="幼圆" panose="02010509060101010101" pitchFamily="49" charset="-122"/>
                </a:rPr>
                <a:t>孤束核下部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387600" y="5173663"/>
              <a:ext cx="1136650" cy="0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grpSp>
          <p:nvGrpSpPr>
            <p:cNvPr id="16" name="Group 17"/>
            <p:cNvGrpSpPr/>
            <p:nvPr/>
          </p:nvGrpSpPr>
          <p:grpSpPr bwMode="auto">
            <a:xfrm>
              <a:off x="3449637" y="5008563"/>
              <a:ext cx="1131888" cy="319088"/>
              <a:chOff x="-49" y="3"/>
              <a:chExt cx="713" cy="201"/>
            </a:xfrm>
          </p:grpSpPr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-49" y="5"/>
                <a:ext cx="702" cy="199"/>
              </a:xfrm>
              <a:prstGeom prst="ellipse">
                <a:avLst/>
              </a:prstGeom>
              <a:gradFill rotWithShape="0">
                <a:gsLst>
                  <a:gs pos="0">
                    <a:srgbClr val="C7ECFF"/>
                  </a:gs>
                  <a:gs pos="50000">
                    <a:srgbClr val="66CCFF"/>
                  </a:gs>
                  <a:gs pos="100000">
                    <a:srgbClr val="C7ECFF"/>
                  </a:gs>
                </a:gsLst>
                <a:lin ang="5400000" scaled="1"/>
              </a:gradFill>
              <a:ln w="28575">
                <a:solidFill>
                  <a:srgbClr val="33CCCC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sz="20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-38" y="3"/>
                <a:ext cx="70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下神经节</a:t>
                </a:r>
                <a:endPara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5572824" y="4817815"/>
              <a:ext cx="35671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舌后</a:t>
              </a:r>
              <a:r>
                <a:rPr lang="en-US" altLang="zh-CN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1/3 </a:t>
              </a:r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、咽、咽鼓管、</a:t>
              </a:r>
              <a:r>
                <a:rPr lang="zh-CN" altLang="en-US" sz="1800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鼓室的黏膜，颈动脉窦</a:t>
              </a:r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、</a:t>
              </a:r>
              <a:r>
                <a:rPr lang="zh-CN" altLang="en-US" sz="1800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颈动脉小球</a:t>
              </a:r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grpSp>
          <p:nvGrpSpPr>
            <p:cNvPr id="22" name="Group 23"/>
            <p:cNvGrpSpPr/>
            <p:nvPr/>
          </p:nvGrpSpPr>
          <p:grpSpPr bwMode="auto">
            <a:xfrm>
              <a:off x="1712913" y="3152775"/>
              <a:ext cx="5949950" cy="430213"/>
              <a:chOff x="0" y="0"/>
              <a:chExt cx="3748" cy="271"/>
            </a:xfrm>
          </p:grpSpPr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>
                <a:off x="443" y="140"/>
                <a:ext cx="2043" cy="1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dirty="0">
                  <a:ea typeface="幼圆" panose="02010509060101010101" pitchFamily="49" charset="-122"/>
                </a:endParaRPr>
              </a:p>
            </p:txBody>
          </p:sp>
          <p:sp>
            <p:nvSpPr>
              <p:cNvPr id="52" name="Rectangle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4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lang="zh-CN" altLang="en-US" sz="2000" dirty="0">
                    <a:latin typeface="幼圆" panose="02010509060101010101" pitchFamily="49" charset="-122"/>
                    <a:ea typeface="幼圆" panose="02010509060101010101" pitchFamily="49" charset="-122"/>
                  </a:rPr>
                  <a:t>疑核</a:t>
                </a:r>
                <a:endPara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53" name="Rectangle 26"/>
              <p:cNvSpPr>
                <a:spLocks noChangeArrowheads="1"/>
              </p:cNvSpPr>
              <p:nvPr/>
            </p:nvSpPr>
            <p:spPr bwMode="auto">
              <a:xfrm>
                <a:off x="2461" y="21"/>
                <a:ext cx="128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lang="zh-CN" altLang="en-US" sz="2000" dirty="0">
                    <a:ea typeface="幼圆" panose="02010509060101010101" pitchFamily="49" charset="-122"/>
                  </a:rPr>
                  <a:t>茎突咽肌</a:t>
                </a:r>
                <a:endParaRPr lang="zh-CN" altLang="en-US" sz="2000" dirty="0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>
              <a:off x="4438650" y="3938588"/>
              <a:ext cx="1196975" cy="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5" name="Rectangle 29"/>
            <p:cNvSpPr>
              <a:spLocks noChangeArrowheads="1"/>
            </p:cNvSpPr>
            <p:nvPr/>
          </p:nvSpPr>
          <p:spPr bwMode="auto">
            <a:xfrm>
              <a:off x="1225550" y="3709988"/>
              <a:ext cx="17859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dirty="0">
                  <a:ea typeface="幼圆" panose="02010509060101010101" pitchFamily="49" charset="-122"/>
                </a:rPr>
                <a:t>下泌涎核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grpSp>
          <p:nvGrpSpPr>
            <p:cNvPr id="46" name="Group 30"/>
            <p:cNvGrpSpPr/>
            <p:nvPr/>
          </p:nvGrpSpPr>
          <p:grpSpPr bwMode="auto">
            <a:xfrm>
              <a:off x="3372168" y="3728006"/>
              <a:ext cx="1212277" cy="392113"/>
              <a:chOff x="-41" y="-7"/>
              <a:chExt cx="669" cy="226"/>
            </a:xfrm>
          </p:grpSpPr>
          <p:sp>
            <p:nvSpPr>
              <p:cNvPr id="49" name="Oval 31"/>
              <p:cNvSpPr>
                <a:spLocks noChangeArrowheads="1"/>
              </p:cNvSpPr>
              <p:nvPr/>
            </p:nvSpPr>
            <p:spPr bwMode="auto">
              <a:xfrm>
                <a:off x="-41" y="21"/>
                <a:ext cx="669" cy="179"/>
              </a:xfrm>
              <a:prstGeom prst="ellipse">
                <a:avLst/>
              </a:prstGeom>
              <a:gradFill rotWithShape="0">
                <a:gsLst>
                  <a:gs pos="0">
                    <a:srgbClr val="FFECC7"/>
                  </a:gs>
                  <a:gs pos="50000">
                    <a:srgbClr val="FFCC66"/>
                  </a:gs>
                  <a:gs pos="100000">
                    <a:srgbClr val="FFECC7"/>
                  </a:gs>
                </a:gsLst>
                <a:lin ang="5400000" scaled="1"/>
              </a:gradFill>
              <a:ln w="28575">
                <a:solidFill>
                  <a:srgbClr val="FFCC00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sz="20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50" name="Rectangle 32"/>
              <p:cNvSpPr>
                <a:spLocks noChangeArrowheads="1"/>
              </p:cNvSpPr>
              <p:nvPr/>
            </p:nvSpPr>
            <p:spPr bwMode="auto">
              <a:xfrm>
                <a:off x="2" y="-7"/>
                <a:ext cx="61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耳神经节</a:t>
                </a:r>
                <a:endPara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48" name="Rectangle 34"/>
            <p:cNvSpPr>
              <a:spLocks noChangeArrowheads="1"/>
            </p:cNvSpPr>
            <p:nvPr/>
          </p:nvSpPr>
          <p:spPr bwMode="auto">
            <a:xfrm>
              <a:off x="5607050" y="3732213"/>
              <a:ext cx="14763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dirty="0">
                  <a:ea typeface="幼圆" panose="02010509060101010101" pitchFamily="49" charset="-122"/>
                </a:rPr>
                <a:t>腮腺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35" name="Line 36"/>
            <p:cNvSpPr>
              <a:spLocks noChangeShapeType="1"/>
            </p:cNvSpPr>
            <p:nvPr/>
          </p:nvSpPr>
          <p:spPr bwMode="auto">
            <a:xfrm>
              <a:off x="4430713" y="4543426"/>
              <a:ext cx="1204913" cy="0"/>
            </a:xfrm>
            <a:prstGeom prst="line">
              <a:avLst/>
            </a:prstGeom>
            <a:noFill/>
            <a:ln w="25400" cmpd="sng">
              <a:solidFill>
                <a:srgbClr val="009900"/>
              </a:solidFill>
              <a:rou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2508251" y="4210050"/>
              <a:ext cx="1212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中枢突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grpSp>
          <p:nvGrpSpPr>
            <p:cNvPr id="37" name="Group 38"/>
            <p:cNvGrpSpPr/>
            <p:nvPr/>
          </p:nvGrpSpPr>
          <p:grpSpPr bwMode="auto">
            <a:xfrm>
              <a:off x="3371851" y="4394201"/>
              <a:ext cx="1200151" cy="300038"/>
              <a:chOff x="-116" y="5"/>
              <a:chExt cx="756" cy="189"/>
            </a:xfrm>
          </p:grpSpPr>
          <p:sp>
            <p:nvSpPr>
              <p:cNvPr id="42" name="Oval 39"/>
              <p:cNvSpPr>
                <a:spLocks noChangeArrowheads="1"/>
              </p:cNvSpPr>
              <p:nvPr/>
            </p:nvSpPr>
            <p:spPr bwMode="auto">
              <a:xfrm>
                <a:off x="-116" y="5"/>
                <a:ext cx="756" cy="189"/>
              </a:xfrm>
              <a:prstGeom prst="ellipse">
                <a:avLst/>
              </a:prstGeom>
              <a:gradFill rotWithShape="0">
                <a:gsLst>
                  <a:gs pos="0">
                    <a:srgbClr val="C7ECFF"/>
                  </a:gs>
                  <a:gs pos="50000">
                    <a:srgbClr val="66CCFF"/>
                  </a:gs>
                  <a:gs pos="100000">
                    <a:srgbClr val="C7ECFF"/>
                  </a:gs>
                </a:gsLst>
                <a:lin ang="5400000" scaled="1"/>
              </a:gradFill>
              <a:ln w="28575">
                <a:solidFill>
                  <a:srgbClr val="33CCCC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sz="20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43" name="Rectangle 40"/>
              <p:cNvSpPr>
                <a:spLocks noChangeArrowheads="1"/>
              </p:cNvSpPr>
              <p:nvPr/>
            </p:nvSpPr>
            <p:spPr bwMode="auto">
              <a:xfrm>
                <a:off x="-16" y="5"/>
                <a:ext cx="62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下神经节</a:t>
                </a:r>
                <a:endPara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4564063" y="4194176"/>
              <a:ext cx="12858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周围突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944563" y="4319588"/>
              <a:ext cx="22193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ea typeface="幼圆" panose="02010509060101010101" pitchFamily="49" charset="-122"/>
                </a:rPr>
                <a:t>孤束核上部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5588001" y="4322763"/>
              <a:ext cx="22733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舌后</a:t>
              </a:r>
              <a:r>
                <a:rPr lang="en-US" altLang="zh-CN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1/3</a:t>
              </a:r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味蕾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>
              <a:off x="4445000" y="5843588"/>
              <a:ext cx="1166813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2424112" y="5472361"/>
              <a:ext cx="13192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中枢突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8" name="Rectangle 48"/>
            <p:cNvSpPr>
              <a:spLocks noChangeArrowheads="1"/>
            </p:cNvSpPr>
            <p:nvPr/>
          </p:nvSpPr>
          <p:spPr bwMode="auto">
            <a:xfrm>
              <a:off x="4560888" y="5497094"/>
              <a:ext cx="1352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88900" algn="l"/>
                  <a:tab pos="177800" algn="l"/>
                  <a:tab pos="267970" algn="l"/>
                  <a:tab pos="35687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tabLst>
                  <a:tab pos="88900" algn="l"/>
                  <a:tab pos="177800" algn="l"/>
                  <a:tab pos="267970" algn="l"/>
                  <a:tab pos="35687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tabLst>
                  <a:tab pos="88900" algn="l"/>
                  <a:tab pos="177800" algn="l"/>
                  <a:tab pos="267970" algn="l"/>
                  <a:tab pos="35687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tabLst>
                  <a:tab pos="88900" algn="l"/>
                  <a:tab pos="177800" algn="l"/>
                  <a:tab pos="267970" algn="l"/>
                  <a:tab pos="35687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tabLst>
                  <a:tab pos="88900" algn="l"/>
                  <a:tab pos="177800" algn="l"/>
                  <a:tab pos="267970" algn="l"/>
                  <a:tab pos="35687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8900" algn="l"/>
                  <a:tab pos="177800" algn="l"/>
                  <a:tab pos="267970" algn="l"/>
                  <a:tab pos="35687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8900" algn="l"/>
                  <a:tab pos="177800" algn="l"/>
                  <a:tab pos="267970" algn="l"/>
                  <a:tab pos="35687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8900" algn="l"/>
                  <a:tab pos="177800" algn="l"/>
                  <a:tab pos="267970" algn="l"/>
                  <a:tab pos="35687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8900" algn="l"/>
                  <a:tab pos="177800" algn="l"/>
                  <a:tab pos="267970" algn="l"/>
                  <a:tab pos="35687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周围突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grpSp>
          <p:nvGrpSpPr>
            <p:cNvPr id="29" name="Group 49"/>
            <p:cNvGrpSpPr/>
            <p:nvPr/>
          </p:nvGrpSpPr>
          <p:grpSpPr bwMode="auto">
            <a:xfrm>
              <a:off x="3330576" y="5653089"/>
              <a:ext cx="1273175" cy="312738"/>
              <a:chOff x="-136" y="-3"/>
              <a:chExt cx="802" cy="197"/>
            </a:xfrm>
          </p:grpSpPr>
          <p:sp>
            <p:nvSpPr>
              <p:cNvPr id="33" name="Oval 50"/>
              <p:cNvSpPr>
                <a:spLocks noChangeArrowheads="1"/>
              </p:cNvSpPr>
              <p:nvPr/>
            </p:nvSpPr>
            <p:spPr bwMode="auto">
              <a:xfrm>
                <a:off x="-110" y="5"/>
                <a:ext cx="722" cy="189"/>
              </a:xfrm>
              <a:prstGeom prst="ellipse">
                <a:avLst/>
              </a:prstGeom>
              <a:gradFill rotWithShape="0">
                <a:gsLst>
                  <a:gs pos="0">
                    <a:srgbClr val="C7ECFF"/>
                  </a:gs>
                  <a:gs pos="50000">
                    <a:srgbClr val="66CCFF"/>
                  </a:gs>
                  <a:gs pos="100000">
                    <a:srgbClr val="C7ECFF"/>
                  </a:gs>
                </a:gsLst>
                <a:lin ang="5400000" scaled="1"/>
              </a:gradFill>
              <a:ln w="28575">
                <a:solidFill>
                  <a:srgbClr val="33CCCC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  <a:p>
                <a:pPr algn="ctr"/>
                <a:endParaRPr lang="en-US" altLang="zh-CN" sz="2000" dirty="0">
                  <a:latin typeface="仿宋" panose="02010609060101010101" pitchFamily="49" charset="-122"/>
                  <a:ea typeface="仿宋" panose="02010609060101010101" pitchFamily="49" charset="-122"/>
                </a:endParaRPr>
              </a:p>
            </p:txBody>
          </p:sp>
          <p:sp>
            <p:nvSpPr>
              <p:cNvPr id="34" name="Rectangle 51"/>
              <p:cNvSpPr>
                <a:spLocks noChangeArrowheads="1"/>
              </p:cNvSpPr>
              <p:nvPr/>
            </p:nvSpPr>
            <p:spPr bwMode="auto">
              <a:xfrm>
                <a:off x="-136" y="-3"/>
                <a:ext cx="80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zh-CN" altLang="en-US" sz="18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上神经节</a:t>
                </a:r>
                <a:endPara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30" name="Text Box 52"/>
            <p:cNvSpPr txBox="1">
              <a:spLocks noChangeArrowheads="1"/>
            </p:cNvSpPr>
            <p:nvPr/>
          </p:nvSpPr>
          <p:spPr bwMode="auto">
            <a:xfrm>
              <a:off x="398462" y="5570538"/>
              <a:ext cx="21828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1438275" algn="l"/>
                  <a:tab pos="1527175" algn="l"/>
                  <a:tab pos="161734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tabLst>
                  <a:tab pos="1438275" algn="l"/>
                  <a:tab pos="1527175" algn="l"/>
                  <a:tab pos="161734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tabLst>
                  <a:tab pos="1438275" algn="l"/>
                  <a:tab pos="1527175" algn="l"/>
                  <a:tab pos="161734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tabLst>
                  <a:tab pos="1438275" algn="l"/>
                  <a:tab pos="1527175" algn="l"/>
                  <a:tab pos="161734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tabLst>
                  <a:tab pos="1438275" algn="l"/>
                  <a:tab pos="1527175" algn="l"/>
                  <a:tab pos="161734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38275" algn="l"/>
                  <a:tab pos="1527175" algn="l"/>
                  <a:tab pos="161734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38275" algn="l"/>
                  <a:tab pos="1527175" algn="l"/>
                  <a:tab pos="161734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38275" algn="l"/>
                  <a:tab pos="1527175" algn="l"/>
                  <a:tab pos="161734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438275" algn="l"/>
                  <a:tab pos="1527175" algn="l"/>
                  <a:tab pos="161734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三叉神经脊束核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1" name="Rectangle 53"/>
            <p:cNvSpPr>
              <a:spLocks noChangeArrowheads="1"/>
            </p:cNvSpPr>
            <p:nvPr/>
          </p:nvSpPr>
          <p:spPr bwMode="auto">
            <a:xfrm>
              <a:off x="5551488" y="5638801"/>
              <a:ext cx="1987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8890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tabLst>
                  <a:tab pos="8890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tabLst>
                  <a:tab pos="8890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tabLst>
                  <a:tab pos="8890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tabLst>
                  <a:tab pos="8890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890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890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890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88900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r>
                <a:rPr lang="zh-CN" altLang="en-US" sz="2000" dirty="0">
                  <a:ea typeface="幼圆" panose="02010509060101010101" pitchFamily="49" charset="-122"/>
                </a:rPr>
                <a:t>耳后皮肤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</p:grpSp>
      <p:sp>
        <p:nvSpPr>
          <p:cNvPr id="55" name="Rectangle 3" descr="40%"/>
          <p:cNvSpPr>
            <a:spLocks noChangeArrowheads="1"/>
          </p:cNvSpPr>
          <p:nvPr/>
        </p:nvSpPr>
        <p:spPr bwMode="auto">
          <a:xfrm>
            <a:off x="1193102" y="2680811"/>
            <a:ext cx="112208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ea typeface="+mn-ea"/>
              </a:rPr>
              <a:t>起始核</a:t>
            </a:r>
            <a:endParaRPr lang="en-US" altLang="zh-CN" sz="20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56" name="Rectangle 3" descr="40%"/>
          <p:cNvSpPr>
            <a:spLocks noChangeArrowheads="1"/>
          </p:cNvSpPr>
          <p:nvPr/>
        </p:nvSpPr>
        <p:spPr bwMode="auto">
          <a:xfrm>
            <a:off x="5395080" y="2645177"/>
            <a:ext cx="139482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分布范围</a:t>
            </a:r>
            <a:endParaRPr lang="en-US" altLang="zh-CN" sz="2000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8" name="Rectangle 3" descr="40%"/>
          <p:cNvSpPr>
            <a:spLocks noChangeArrowheads="1"/>
          </p:cNvSpPr>
          <p:nvPr/>
        </p:nvSpPr>
        <p:spPr bwMode="auto">
          <a:xfrm>
            <a:off x="3714744" y="357166"/>
            <a:ext cx="197846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舌咽神经</a:t>
            </a:r>
            <a:endParaRPr lang="en-US" altLang="zh-CN" sz="28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组合 61"/>
          <p:cNvGrpSpPr/>
          <p:nvPr/>
        </p:nvGrpSpPr>
        <p:grpSpPr>
          <a:xfrm>
            <a:off x="4823988" y="2795080"/>
            <a:ext cx="4041153" cy="3303474"/>
            <a:chOff x="4395970" y="3022059"/>
            <a:chExt cx="4041153" cy="3303474"/>
          </a:xfrm>
        </p:grpSpPr>
        <p:pic>
          <p:nvPicPr>
            <p:cNvPr id="18" name="Picture 4" descr="Snap102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3139" r="17171" b="19093"/>
            <a:stretch>
              <a:fillRect/>
            </a:stretch>
          </p:blipFill>
          <p:spPr bwMode="auto">
            <a:xfrm>
              <a:off x="5506291" y="3022059"/>
              <a:ext cx="2930832" cy="3303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H="1">
              <a:off x="5316767" y="4274644"/>
              <a:ext cx="671645" cy="25054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ea typeface="幼圆" panose="02010509060101010101" pitchFamily="49" charset="-122"/>
              </a:endParaRP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4400371" y="4384073"/>
              <a:ext cx="1139252" cy="30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ea typeface="幼圆" panose="02010509060101010101" pitchFamily="49" charset="-122"/>
                </a:rPr>
                <a:t>上神经节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 flipH="1">
              <a:off x="5506291" y="4443822"/>
              <a:ext cx="563496" cy="36392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ea typeface="幼圆" panose="02010509060101010101" pitchFamily="49" charset="-122"/>
              </a:endParaRPr>
            </a:p>
          </p:txBody>
        </p:sp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4574821" y="4679591"/>
              <a:ext cx="1130512" cy="30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ea typeface="幼圆" panose="02010509060101010101" pitchFamily="49" charset="-122"/>
                </a:rPr>
                <a:t>下神经节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 flipV="1">
              <a:off x="5316767" y="4142594"/>
              <a:ext cx="451913" cy="1138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ea typeface="幼圆" panose="02010509060101010101" pitchFamily="49" charset="-122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395970" y="3997991"/>
              <a:ext cx="11552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迷走神经</a:t>
              </a:r>
              <a:endPara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 flipV="1">
              <a:off x="5567071" y="3930709"/>
              <a:ext cx="272153" cy="19594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ea typeface="幼圆" panose="02010509060101010101" pitchFamily="49" charset="-122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4653550" y="3720172"/>
              <a:ext cx="11635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舌咽神经</a:t>
              </a:r>
              <a:endParaRPr lang="zh-CN" altLang="en-US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233292" y="573124"/>
            <a:ext cx="3239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舌咽神经的行程：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288596" y="388570"/>
            <a:ext cx="3206895" cy="2218443"/>
            <a:chOff x="3732170" y="4117505"/>
            <a:chExt cx="3206895" cy="2218443"/>
          </a:xfrm>
        </p:grpSpPr>
        <p:pic>
          <p:nvPicPr>
            <p:cNvPr id="30" name="Picture 2" descr="Snap1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48" t="33604" r="3669" b="20943"/>
            <a:stretch>
              <a:fillRect/>
            </a:stretch>
          </p:blipFill>
          <p:spPr bwMode="auto">
            <a:xfrm>
              <a:off x="4844643" y="4117505"/>
              <a:ext cx="2094422" cy="2218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3735362" y="4921630"/>
              <a:ext cx="11014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舌咽神经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3732170" y="5344214"/>
              <a:ext cx="11572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迷走神经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3966216" y="5690728"/>
              <a:ext cx="9430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副神经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7" name="Line 30"/>
            <p:cNvSpPr>
              <a:spLocks noChangeShapeType="1"/>
            </p:cNvSpPr>
            <p:nvPr/>
          </p:nvSpPr>
          <p:spPr bwMode="auto">
            <a:xfrm flipH="1" flipV="1">
              <a:off x="4721157" y="5116749"/>
              <a:ext cx="750284" cy="3824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 flipH="1" flipV="1">
              <a:off x="4753583" y="5531796"/>
              <a:ext cx="709962" cy="526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59" name="Line 32"/>
            <p:cNvSpPr>
              <a:spLocks noChangeShapeType="1"/>
            </p:cNvSpPr>
            <p:nvPr/>
          </p:nvSpPr>
          <p:spPr bwMode="auto">
            <a:xfrm flipH="1">
              <a:off x="4747097" y="5698149"/>
              <a:ext cx="671459" cy="1968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237666" y="3352801"/>
            <a:ext cx="3139784" cy="3161489"/>
            <a:chOff x="2674619" y="1297489"/>
            <a:chExt cx="4426804" cy="4702816"/>
          </a:xfrm>
        </p:grpSpPr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619" y="1297489"/>
              <a:ext cx="4426804" cy="4702816"/>
            </a:xfrm>
            <a:prstGeom prst="rect">
              <a:avLst/>
            </a:prstGeom>
          </p:spPr>
        </p:pic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3111927" y="4027240"/>
              <a:ext cx="1730376" cy="47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舌骨舌肌</a:t>
              </a:r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71" name="Text Box 20"/>
            <p:cNvSpPr txBox="1">
              <a:spLocks noChangeArrowheads="1"/>
            </p:cNvSpPr>
            <p:nvPr/>
          </p:nvSpPr>
          <p:spPr bwMode="auto">
            <a:xfrm>
              <a:off x="4652369" y="1521148"/>
              <a:ext cx="1576784" cy="47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舌咽神经</a:t>
              </a:r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72" name="Line 17"/>
            <p:cNvSpPr>
              <a:spLocks noChangeShapeType="1"/>
            </p:cNvSpPr>
            <p:nvPr/>
          </p:nvSpPr>
          <p:spPr bwMode="auto">
            <a:xfrm flipH="1">
              <a:off x="4437513" y="3523309"/>
              <a:ext cx="633282" cy="628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>
              <a:off x="5797105" y="1982813"/>
              <a:ext cx="432048" cy="480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</p:grp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265890" y="1289928"/>
            <a:ext cx="4260714" cy="1477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自延髓橄榄后沟出脑→ 穿颈静脉孔→在颈内动、静脉之间下行→在舌骨舌肌深面达舌根</a:t>
            </a:r>
            <a:endParaRPr lang="zh-CN" altLang="en-US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288219" y="1224891"/>
            <a:ext cx="4685858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幼圆" panose="02010509060101010101" pitchFamily="49" charset="-122"/>
                <a:ea typeface="幼圆" panose="02010509060101010101" pitchFamily="49" charset="-122"/>
              </a:rPr>
              <a:t>1.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舌支</a:t>
            </a: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分布于舌后</a:t>
            </a:r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1/3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的黏膜和味蕾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2.</a:t>
            </a:r>
            <a:r>
              <a:rPr lang="zh-CN" altLang="en-US" sz="20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咽支</a:t>
            </a: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与迷走神经和交感神经的咽支交织成丛，分布于咽壁，与咽反射有关。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3.</a:t>
            </a: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颈动脉窦支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：分布于颈动脉窦、颈动脉小球</a:t>
            </a:r>
            <a:endParaRPr lang="en-US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4.</a:t>
            </a:r>
            <a:r>
              <a:rPr lang="zh-CN" altLang="en-US" sz="180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鼓室神经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发自下神经节，与交感神经组成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鼓室丛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，分布于鼓室、乳突小房和咽鼓管的黏膜。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鼓室丛分出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岩小神经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，入耳神经节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ea typeface="幼圆" panose="02010509060101010101" pitchFamily="49" charset="-122"/>
              </a:rPr>
              <a:t>其他：扁桃体支，茎突咽肌支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268900" y="589357"/>
            <a:ext cx="264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舌咽神经的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分支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44767" y="1050586"/>
            <a:ext cx="3326859" cy="4262891"/>
            <a:chOff x="5544767" y="1050586"/>
            <a:chExt cx="3326859" cy="4262891"/>
          </a:xfrm>
        </p:grpSpPr>
        <p:pic>
          <p:nvPicPr>
            <p:cNvPr id="33794" name="Picture 3" descr="Snap31"/>
            <p:cNvPicPr>
              <a:picLocks noChangeAspect="1" noChangeArrowheads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9" t="13724" r="2032" b="729"/>
            <a:stretch>
              <a:fillRect/>
            </a:stretch>
          </p:blipFill>
          <p:spPr bwMode="auto">
            <a:xfrm>
              <a:off x="5544767" y="1050586"/>
              <a:ext cx="3326859" cy="426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5" name="Line 4"/>
            <p:cNvSpPr>
              <a:spLocks noChangeShapeType="1"/>
            </p:cNvSpPr>
            <p:nvPr/>
          </p:nvSpPr>
          <p:spPr bwMode="auto">
            <a:xfrm flipH="1" flipV="1">
              <a:off x="7228063" y="4491697"/>
              <a:ext cx="444679" cy="803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33796" name="Text Box 5"/>
            <p:cNvSpPr txBox="1">
              <a:spLocks noChangeArrowheads="1"/>
            </p:cNvSpPr>
            <p:nvPr/>
          </p:nvSpPr>
          <p:spPr bwMode="auto">
            <a:xfrm>
              <a:off x="7590394" y="4391269"/>
              <a:ext cx="743328" cy="36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800" dirty="0">
                  <a:ea typeface="幼圆" panose="02010509060101010101" pitchFamily="49" charset="-122"/>
                </a:rPr>
                <a:t>舌支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33797" name="Line 6"/>
            <p:cNvSpPr>
              <a:spLocks noChangeShapeType="1"/>
            </p:cNvSpPr>
            <p:nvPr/>
          </p:nvSpPr>
          <p:spPr bwMode="auto">
            <a:xfrm>
              <a:off x="6290394" y="4146696"/>
              <a:ext cx="311824" cy="6781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33798" name="Text Box 7"/>
            <p:cNvSpPr txBox="1">
              <a:spLocks noChangeArrowheads="1"/>
            </p:cNvSpPr>
            <p:nvPr/>
          </p:nvSpPr>
          <p:spPr bwMode="auto">
            <a:xfrm>
              <a:off x="6387015" y="4744541"/>
              <a:ext cx="1352703" cy="36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ea typeface="幼圆" panose="02010509060101010101" pitchFamily="49" charset="-122"/>
                </a:rPr>
                <a:t>颈动脉窦支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33799" name="Line 8"/>
            <p:cNvSpPr>
              <a:spLocks noChangeShapeType="1"/>
            </p:cNvSpPr>
            <p:nvPr/>
          </p:nvSpPr>
          <p:spPr bwMode="auto">
            <a:xfrm>
              <a:off x="6591238" y="2720613"/>
              <a:ext cx="391976" cy="3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33800" name="Rectangle 9"/>
            <p:cNvSpPr>
              <a:spLocks noChangeArrowheads="1"/>
            </p:cNvSpPr>
            <p:nvPr/>
          </p:nvSpPr>
          <p:spPr bwMode="auto">
            <a:xfrm>
              <a:off x="6874515" y="2531571"/>
              <a:ext cx="1127619" cy="36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鼓室神经</a:t>
              </a:r>
              <a:endParaRPr lang="en-US" altLang="zh-CN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3801" name="Line 10"/>
            <p:cNvSpPr>
              <a:spLocks noChangeShapeType="1"/>
            </p:cNvSpPr>
            <p:nvPr/>
          </p:nvSpPr>
          <p:spPr bwMode="auto">
            <a:xfrm flipH="1">
              <a:off x="6789972" y="3318457"/>
              <a:ext cx="379899" cy="7183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33802" name="Line 11"/>
            <p:cNvSpPr>
              <a:spLocks noChangeShapeType="1"/>
            </p:cNvSpPr>
            <p:nvPr/>
          </p:nvSpPr>
          <p:spPr bwMode="auto">
            <a:xfrm flipH="1">
              <a:off x="6538536" y="3329091"/>
              <a:ext cx="626943" cy="2788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33803" name="Text Box 12"/>
            <p:cNvSpPr txBox="1">
              <a:spLocks noChangeArrowheads="1"/>
            </p:cNvSpPr>
            <p:nvPr/>
          </p:nvSpPr>
          <p:spPr bwMode="auto">
            <a:xfrm>
              <a:off x="7108384" y="3079792"/>
              <a:ext cx="812500" cy="36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800" dirty="0">
                  <a:ea typeface="幼圆" panose="02010509060101010101" pitchFamily="49" charset="-122"/>
                </a:rPr>
                <a:t>咽支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33806" name="Line 15"/>
            <p:cNvSpPr>
              <a:spLocks noChangeShapeType="1"/>
            </p:cNvSpPr>
            <p:nvPr/>
          </p:nvSpPr>
          <p:spPr bwMode="auto">
            <a:xfrm flipH="1" flipV="1">
              <a:off x="6960157" y="1969172"/>
              <a:ext cx="455659" cy="3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33807" name="Text Box 16"/>
            <p:cNvSpPr txBox="1">
              <a:spLocks noChangeArrowheads="1"/>
            </p:cNvSpPr>
            <p:nvPr/>
          </p:nvSpPr>
          <p:spPr bwMode="auto">
            <a:xfrm>
              <a:off x="7325782" y="1782493"/>
              <a:ext cx="1182517" cy="36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+mn-ea"/>
                  <a:ea typeface="+mn-ea"/>
                </a:rPr>
                <a:t>耳神经节</a:t>
              </a:r>
              <a:endParaRPr lang="zh-CN" altLang="en-US" sz="1800" dirty="0">
                <a:latin typeface="+mn-ea"/>
                <a:ea typeface="+mn-ea"/>
              </a:endParaRPr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6691757" y="2282868"/>
              <a:ext cx="391976" cy="3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6975034" y="2093826"/>
              <a:ext cx="1127619" cy="369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鼓室丛</a:t>
              </a:r>
              <a:endParaRPr lang="en-US" altLang="zh-CN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6969" y="3378739"/>
            <a:ext cx="5687437" cy="3035879"/>
            <a:chOff x="2899083" y="2852936"/>
            <a:chExt cx="7209148" cy="3670300"/>
          </a:xfrm>
        </p:grpSpPr>
        <p:pic>
          <p:nvPicPr>
            <p:cNvPr id="3481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15" t="2359" r="8536" b="11049"/>
            <a:stretch>
              <a:fillRect/>
            </a:stretch>
          </p:blipFill>
          <p:spPr bwMode="auto">
            <a:xfrm>
              <a:off x="4355976" y="2852936"/>
              <a:ext cx="3892550" cy="367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18" name="Line 3"/>
            <p:cNvSpPr>
              <a:spLocks noChangeShapeType="1"/>
            </p:cNvSpPr>
            <p:nvPr/>
          </p:nvSpPr>
          <p:spPr bwMode="auto">
            <a:xfrm flipH="1">
              <a:off x="4205386" y="4351536"/>
              <a:ext cx="1315813" cy="436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4819" name="Line 4"/>
            <p:cNvSpPr>
              <a:spLocks noChangeShapeType="1"/>
            </p:cNvSpPr>
            <p:nvPr/>
          </p:nvSpPr>
          <p:spPr bwMode="auto">
            <a:xfrm flipV="1">
              <a:off x="6524501" y="4046425"/>
              <a:ext cx="1904523" cy="5956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4820" name="Text Box 5"/>
            <p:cNvSpPr txBox="1">
              <a:spLocks noChangeArrowheads="1"/>
            </p:cNvSpPr>
            <p:nvPr/>
          </p:nvSpPr>
          <p:spPr bwMode="auto">
            <a:xfrm>
              <a:off x="8354788" y="3841806"/>
              <a:ext cx="1753443" cy="44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耳颞神经</a:t>
              </a:r>
              <a:endParaRPr lang="en-US" altLang="zh-CN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4821" name="Line 6"/>
            <p:cNvSpPr>
              <a:spLocks noChangeShapeType="1"/>
            </p:cNvSpPr>
            <p:nvPr/>
          </p:nvSpPr>
          <p:spPr bwMode="auto">
            <a:xfrm>
              <a:off x="5978401" y="4719836"/>
              <a:ext cx="1618803" cy="9819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4822" name="Text Box 7"/>
            <p:cNvSpPr txBox="1">
              <a:spLocks noChangeArrowheads="1"/>
            </p:cNvSpPr>
            <p:nvPr/>
          </p:nvSpPr>
          <p:spPr bwMode="auto">
            <a:xfrm>
              <a:off x="7519453" y="5473315"/>
              <a:ext cx="1988701" cy="44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脑膜中动脉</a:t>
              </a:r>
              <a:endParaRPr lang="en-US" altLang="zh-CN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4823" name="Line 8"/>
            <p:cNvSpPr>
              <a:spLocks noChangeShapeType="1"/>
            </p:cNvSpPr>
            <p:nvPr/>
          </p:nvSpPr>
          <p:spPr bwMode="auto">
            <a:xfrm flipH="1">
              <a:off x="6090032" y="3253893"/>
              <a:ext cx="92031" cy="512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4824" name="Text Box 9"/>
            <p:cNvSpPr txBox="1">
              <a:spLocks noChangeArrowheads="1"/>
            </p:cNvSpPr>
            <p:nvPr/>
          </p:nvSpPr>
          <p:spPr bwMode="auto">
            <a:xfrm>
              <a:off x="5917603" y="2856558"/>
              <a:ext cx="1667017" cy="44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岩小神经</a:t>
              </a:r>
              <a:endParaRPr lang="en-US" altLang="zh-CN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4828" name="Text Box 13"/>
            <p:cNvSpPr txBox="1">
              <a:spLocks noChangeArrowheads="1"/>
            </p:cNvSpPr>
            <p:nvPr/>
          </p:nvSpPr>
          <p:spPr bwMode="auto">
            <a:xfrm>
              <a:off x="2899083" y="4569253"/>
              <a:ext cx="1771011" cy="44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+mn-ea"/>
                  <a:ea typeface="+mn-ea"/>
                </a:rPr>
                <a:t>耳神经节</a:t>
              </a:r>
              <a:endParaRPr lang="zh-CN" altLang="en-US" sz="1800" dirty="0">
                <a:latin typeface="+mn-ea"/>
                <a:ea typeface="+mn-ea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39948" y="1036139"/>
            <a:ext cx="843712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副交感根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：起自下泌涎核，经岩小神经到此节内</a:t>
            </a:r>
            <a:r>
              <a:rPr lang="zh-CN" altLang="en-US" sz="18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换元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，节后纤维经耳颞神经分布于腮腺，支配腮腺分泌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交感根</a:t>
            </a:r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来自脑膜中动脉交感丛，分布于腮腺，共同支配腮腺分泌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感觉根</a:t>
            </a:r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来自耳颞神经，传递腮腺的一般感觉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运动根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：起自三叉神经运动核，经下颌神经达此节，分布于鼓膜张肌、腭帆张肌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93719" y="356319"/>
            <a:ext cx="2230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耳神经节</a:t>
            </a:r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2213" y="551235"/>
            <a:ext cx="3754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副交感神经节，位于卵圆孔下方</a:t>
            </a:r>
            <a:endParaRPr lang="zh-CN" altLang="en-US" sz="1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6959" y="1174842"/>
            <a:ext cx="8712968" cy="892552"/>
            <a:chOff x="330425" y="1114425"/>
            <a:chExt cx="8675688" cy="892552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30425" y="1114425"/>
              <a:ext cx="8675688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特殊内脏运动纤维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en-US" altLang="zh-CN" sz="2000" dirty="0" smtClean="0">
                  <a:latin typeface="微软雅黑" panose="020B0503020204020204" charset="-122"/>
                  <a:ea typeface="微软雅黑" panose="020B0503020204020204" charset="-122"/>
                </a:rPr>
                <a:t>                  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一般内脏运动纤维（副交感纤维） 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一般内脏感觉纤维</a:t>
              </a: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2000" dirty="0" smtClean="0">
                  <a:latin typeface="微软雅黑" panose="020B0503020204020204" charset="-122"/>
                  <a:ea typeface="微软雅黑" panose="020B0503020204020204" charset="-122"/>
                </a:rPr>
                <a:t>                   </a:t>
              </a: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一般躯体感觉纤维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593878" y="1382578"/>
              <a:ext cx="777875" cy="0"/>
            </a:xfrm>
            <a:prstGeom prst="line">
              <a:avLst/>
            </a:prstGeom>
            <a:noFill/>
            <a:ln w="28575">
              <a:solidFill>
                <a:srgbClr val="FF33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595788" y="1789113"/>
              <a:ext cx="801688" cy="0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7919011" y="1337182"/>
              <a:ext cx="784225" cy="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156176" y="1789113"/>
              <a:ext cx="798513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Rectangle 3" descr="40%"/>
          <p:cNvSpPr>
            <a:spLocks noChangeArrowheads="1"/>
          </p:cNvSpPr>
          <p:nvPr/>
        </p:nvSpPr>
        <p:spPr bwMode="auto">
          <a:xfrm>
            <a:off x="1178777" y="2375829"/>
            <a:ext cx="1214228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ea typeface="+mn-ea"/>
              </a:rPr>
              <a:t>起始核</a:t>
            </a:r>
            <a:endParaRPr lang="en-US" altLang="zh-CN" sz="20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10" name="Rectangle 3" descr="40%"/>
          <p:cNvSpPr>
            <a:spLocks noChangeArrowheads="1"/>
          </p:cNvSpPr>
          <p:nvPr/>
        </p:nvSpPr>
        <p:spPr bwMode="auto">
          <a:xfrm>
            <a:off x="5356349" y="2389259"/>
            <a:ext cx="144993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000" dirty="0">
                <a:solidFill>
                  <a:srgbClr val="002060"/>
                </a:solidFill>
                <a:latin typeface="+mn-ea"/>
                <a:ea typeface="+mn-ea"/>
              </a:rPr>
              <a:t>分布范围</a:t>
            </a:r>
            <a:endParaRPr lang="en-US" altLang="zh-CN" sz="20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50005" y="2801960"/>
            <a:ext cx="8565023" cy="2657476"/>
            <a:chOff x="59326" y="3501239"/>
            <a:chExt cx="8565023" cy="2657476"/>
          </a:xfrm>
        </p:grpSpPr>
        <p:grpSp>
          <p:nvGrpSpPr>
            <p:cNvPr id="12" name="Group 12"/>
            <p:cNvGrpSpPr/>
            <p:nvPr/>
          </p:nvGrpSpPr>
          <p:grpSpPr bwMode="auto">
            <a:xfrm>
              <a:off x="1323437" y="3501239"/>
              <a:ext cx="5865813" cy="398463"/>
              <a:chOff x="0" y="0"/>
              <a:chExt cx="3695" cy="251"/>
            </a:xfrm>
          </p:grpSpPr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0" y="1"/>
                <a:ext cx="76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r>
                  <a:rPr lang="zh-CN" altLang="en-US" sz="2000" dirty="0">
                    <a:ea typeface="幼圆" panose="02010509060101010101" pitchFamily="49" charset="-122"/>
                  </a:rPr>
                  <a:t>疑核</a:t>
                </a:r>
                <a:endParaRPr lang="zh-CN" altLang="en-US" sz="2000" dirty="0">
                  <a:ea typeface="幼圆" panose="02010509060101010101" pitchFamily="49" charset="-122"/>
                </a:endParaRPr>
              </a:p>
            </p:txBody>
          </p:sp>
          <p:sp>
            <p:nvSpPr>
              <p:cNvPr id="42" name="Line 14"/>
              <p:cNvSpPr>
                <a:spLocks noChangeShapeType="1"/>
              </p:cNvSpPr>
              <p:nvPr/>
            </p:nvSpPr>
            <p:spPr bwMode="auto">
              <a:xfrm>
                <a:off x="409" y="144"/>
                <a:ext cx="2126" cy="0"/>
              </a:xfrm>
              <a:prstGeom prst="line">
                <a:avLst/>
              </a:prstGeom>
              <a:noFill/>
              <a:ln w="28575">
                <a:solidFill>
                  <a:srgbClr val="FF33CC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zh-CN" altLang="en-US" dirty="0">
                  <a:ea typeface="幼圆" panose="02010509060101010101" pitchFamily="49" charset="-122"/>
                </a:endParaRPr>
              </a:p>
            </p:txBody>
          </p:sp>
          <p:sp>
            <p:nvSpPr>
              <p:cNvPr id="43" name="Rectangle 15"/>
              <p:cNvSpPr>
                <a:spLocks noChangeArrowheads="1"/>
              </p:cNvSpPr>
              <p:nvPr/>
            </p:nvSpPr>
            <p:spPr bwMode="auto">
              <a:xfrm>
                <a:off x="2496" y="0"/>
                <a:ext cx="1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/>
              <a:p>
                <a:r>
                  <a:rPr lang="zh-CN" altLang="en-US" sz="2000" dirty="0" smtClean="0">
                    <a:ea typeface="幼圆" panose="02010509060101010101" pitchFamily="49" charset="-122"/>
                  </a:rPr>
                  <a:t>软腭、咽</a:t>
                </a:r>
                <a:r>
                  <a:rPr lang="zh-CN" altLang="en-US" sz="2000" dirty="0">
                    <a:ea typeface="幼圆" panose="02010509060101010101" pitchFamily="49" charset="-122"/>
                  </a:rPr>
                  <a:t>喉肌</a:t>
                </a:r>
                <a:endParaRPr lang="zh-CN" altLang="en-US" sz="2000" dirty="0">
                  <a:ea typeface="幼圆" panose="02010509060101010101" pitchFamily="49" charset="-122"/>
                </a:endParaRPr>
              </a:p>
            </p:txBody>
          </p:sp>
        </p:grp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4365087" y="4344202"/>
              <a:ext cx="939800" cy="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347438" y="4126714"/>
              <a:ext cx="19923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迷走神经背核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9" name="Oval 20"/>
            <p:cNvSpPr>
              <a:spLocks noChangeArrowheads="1"/>
            </p:cNvSpPr>
            <p:nvPr/>
          </p:nvSpPr>
          <p:spPr bwMode="auto">
            <a:xfrm>
              <a:off x="2816026" y="4069863"/>
              <a:ext cx="1546225" cy="528639"/>
            </a:xfrm>
            <a:prstGeom prst="ellipse">
              <a:avLst/>
            </a:prstGeom>
            <a:gradFill rotWithShape="0">
              <a:gsLst>
                <a:gs pos="0">
                  <a:srgbClr val="FFECC7"/>
                </a:gs>
                <a:gs pos="50000">
                  <a:srgbClr val="FFCC66"/>
                </a:gs>
                <a:gs pos="100000">
                  <a:srgbClr val="FFECC7"/>
                </a:gs>
              </a:gsLst>
              <a:lin ang="5400000" scaled="1"/>
            </a:gradFill>
            <a:ln w="28575">
              <a:solidFill>
                <a:srgbClr val="FFCC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2959354" y="4068298"/>
              <a:ext cx="1293813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器官旁节</a:t>
              </a:r>
              <a:endPara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algn="ctr">
                <a:lnSpc>
                  <a:spcPct val="80000"/>
                </a:lnSpc>
              </a:pPr>
              <a:r>
                <a: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器官内节</a:t>
              </a:r>
              <a:endPara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2010824" y="4331502"/>
              <a:ext cx="808038" cy="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5264659" y="4941981"/>
              <a:ext cx="248243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2000" dirty="0" smtClean="0">
                  <a:ea typeface="幼圆" panose="02010509060101010101" pitchFamily="49" charset="-122"/>
                </a:rPr>
                <a:t>随副交感纤维分布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1956850" y="5155414"/>
              <a:ext cx="1236663" cy="0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4006312" y="5144302"/>
              <a:ext cx="1303338" cy="0"/>
            </a:xfrm>
            <a:prstGeom prst="line">
              <a:avLst/>
            </a:prstGeom>
            <a:noFill/>
            <a:ln w="31750">
              <a:solidFill>
                <a:srgbClr val="99CC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082137" y="4918877"/>
              <a:ext cx="15192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714375" algn="l"/>
                  <a:tab pos="803275" algn="l"/>
                  <a:tab pos="8921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r>
                <a:rPr lang="zh-CN" altLang="en-US" sz="2000" dirty="0">
                  <a:ea typeface="幼圆" panose="02010509060101010101" pitchFamily="49" charset="-122"/>
                </a:rPr>
                <a:t>孤束核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2959354" y="4993490"/>
              <a:ext cx="1237335" cy="322262"/>
            </a:xfrm>
            <a:prstGeom prst="ellipse">
              <a:avLst/>
            </a:prstGeom>
            <a:gradFill rotWithShape="0">
              <a:gsLst>
                <a:gs pos="0">
                  <a:srgbClr val="C7ECFF"/>
                </a:gs>
                <a:gs pos="50000">
                  <a:srgbClr val="66CCFF"/>
                </a:gs>
                <a:gs pos="100000">
                  <a:srgbClr val="C7ECFF"/>
                </a:gs>
              </a:gsLst>
              <a:lin ang="5400000" scaled="1"/>
            </a:gradFill>
            <a:ln w="28575">
              <a:solidFill>
                <a:srgbClr val="33CCCC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3080079" y="5044346"/>
              <a:ext cx="1145166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下神经节</a:t>
              </a:r>
              <a:endPara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990986" y="4795052"/>
              <a:ext cx="12080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中枢突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4265199" y="4785525"/>
              <a:ext cx="12525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周围突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5235948" y="4002619"/>
              <a:ext cx="328286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2000" dirty="0">
                  <a:ea typeface="幼圆" panose="02010509060101010101" pitchFamily="49" charset="-122"/>
                </a:rPr>
                <a:t>颈、胸、腹部</a:t>
              </a:r>
              <a:r>
                <a:rPr lang="zh-CN" altLang="en-US" sz="2000" dirty="0" smtClean="0">
                  <a:ea typeface="幼圆" panose="02010509060101010101" pitchFamily="49" charset="-122"/>
                </a:rPr>
                <a:t>器官的平滑肌、心肌、腺体的分泌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16" name="Line 35"/>
            <p:cNvSpPr>
              <a:spLocks noChangeShapeType="1"/>
            </p:cNvSpPr>
            <p:nvPr/>
          </p:nvSpPr>
          <p:spPr bwMode="auto">
            <a:xfrm>
              <a:off x="4025362" y="5969802"/>
              <a:ext cx="1311275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7" name="Line 36"/>
            <p:cNvSpPr>
              <a:spLocks noChangeShapeType="1"/>
            </p:cNvSpPr>
            <p:nvPr/>
          </p:nvSpPr>
          <p:spPr bwMode="auto">
            <a:xfrm>
              <a:off x="1953674" y="5980915"/>
              <a:ext cx="1235075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59326" y="5742791"/>
              <a:ext cx="23717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892175">
                <a:tabLst>
                  <a:tab pos="13493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 defTabSz="892175">
                <a:tabLst>
                  <a:tab pos="13493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defTabSz="892175">
                <a:tabLst>
                  <a:tab pos="13493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 defTabSz="892175">
                <a:tabLst>
                  <a:tab pos="13493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 defTabSz="892175">
                <a:tabLst>
                  <a:tab pos="13493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defTabSz="8921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493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defTabSz="8921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493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defTabSz="8921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493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defTabSz="8921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13493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r>
                <a:rPr lang="zh-CN" altLang="en-US" sz="2000" dirty="0">
                  <a:latin typeface="幼圆" panose="02010509060101010101" pitchFamily="49" charset="-122"/>
                  <a:ea typeface="幼圆" panose="02010509060101010101" pitchFamily="49" charset="-122"/>
                </a:rPr>
                <a:t>三叉神经脊束核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3" name="Oval 39"/>
            <p:cNvSpPr>
              <a:spLocks noChangeArrowheads="1"/>
            </p:cNvSpPr>
            <p:nvPr/>
          </p:nvSpPr>
          <p:spPr bwMode="auto">
            <a:xfrm>
              <a:off x="2988604" y="5814228"/>
              <a:ext cx="1208086" cy="322262"/>
            </a:xfrm>
            <a:prstGeom prst="ellipse">
              <a:avLst/>
            </a:prstGeom>
            <a:gradFill rotWithShape="0">
              <a:gsLst>
                <a:gs pos="0">
                  <a:srgbClr val="C7ECFF"/>
                </a:gs>
                <a:gs pos="50000">
                  <a:srgbClr val="66CCFF"/>
                </a:gs>
                <a:gs pos="100000">
                  <a:srgbClr val="C7ECFF"/>
                </a:gs>
              </a:gsLst>
              <a:lin ang="5400000" scaled="1"/>
            </a:gradFill>
            <a:ln w="28575">
              <a:solidFill>
                <a:srgbClr val="33CCCC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endParaRPr lang="en-US" altLang="zh-CN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4" name="Rectangle 40"/>
            <p:cNvSpPr>
              <a:spLocks noChangeArrowheads="1"/>
            </p:cNvSpPr>
            <p:nvPr/>
          </p:nvSpPr>
          <p:spPr bwMode="auto">
            <a:xfrm>
              <a:off x="3161753" y="5821777"/>
              <a:ext cx="11824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上神经节</a:t>
              </a:r>
              <a:endPara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0" name="Rectangle 41"/>
            <p:cNvSpPr>
              <a:spLocks noChangeArrowheads="1"/>
            </p:cNvSpPr>
            <p:nvPr/>
          </p:nvSpPr>
          <p:spPr bwMode="auto">
            <a:xfrm>
              <a:off x="1981455" y="5611413"/>
              <a:ext cx="12080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1pPr>
              <a:lvl2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3pPr>
              <a:lvl4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4pPr>
              <a:lvl5pPr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623570" algn="l"/>
                  <a:tab pos="714375" algn="l"/>
                  <a:tab pos="803275" algn="l"/>
                </a:tabLs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9pPr>
            </a:lstStyle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中枢突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1" name="Rectangle 42"/>
            <p:cNvSpPr>
              <a:spLocks noChangeArrowheads="1"/>
            </p:cNvSpPr>
            <p:nvPr/>
          </p:nvSpPr>
          <p:spPr bwMode="auto">
            <a:xfrm>
              <a:off x="4265199" y="5611413"/>
              <a:ext cx="13081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周围突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2" name="Text Box 43"/>
            <p:cNvSpPr txBox="1">
              <a:spLocks noChangeArrowheads="1"/>
            </p:cNvSpPr>
            <p:nvPr/>
          </p:nvSpPr>
          <p:spPr bwMode="auto">
            <a:xfrm>
              <a:off x="5276312" y="5761840"/>
              <a:ext cx="334803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ea typeface="幼圆" panose="02010509060101010101" pitchFamily="49" charset="-122"/>
                </a:rPr>
                <a:t>硬脑膜、耳廓、外耳道皮肤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</p:grpSp>
      <p:sp>
        <p:nvSpPr>
          <p:cNvPr id="45" name="Rectangle 3" descr="40%"/>
          <p:cNvSpPr>
            <a:spLocks noChangeArrowheads="1"/>
          </p:cNvSpPr>
          <p:nvPr/>
        </p:nvSpPr>
        <p:spPr bwMode="auto">
          <a:xfrm>
            <a:off x="3714744" y="357166"/>
            <a:ext cx="197846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迷走神经</a:t>
            </a:r>
            <a:endParaRPr lang="en-US" altLang="zh-CN" sz="28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389322" y="3222397"/>
            <a:ext cx="4190474" cy="3343088"/>
            <a:chOff x="4856249" y="3241851"/>
            <a:chExt cx="4190474" cy="3343088"/>
          </a:xfrm>
        </p:grpSpPr>
        <p:pic>
          <p:nvPicPr>
            <p:cNvPr id="19" name="Picture 4" descr="Snap102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3139" r="1158" b="19093"/>
            <a:stretch>
              <a:fillRect/>
            </a:stretch>
          </p:blipFill>
          <p:spPr bwMode="auto">
            <a:xfrm>
              <a:off x="5802909" y="3241851"/>
              <a:ext cx="3243814" cy="334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5758774" y="4636851"/>
              <a:ext cx="402077" cy="713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H="1">
              <a:off x="5784714" y="4497088"/>
              <a:ext cx="438399" cy="20461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2" name="Rectangle 31"/>
            <p:cNvSpPr>
              <a:spLocks noChangeArrowheads="1"/>
            </p:cNvSpPr>
            <p:nvPr/>
          </p:nvSpPr>
          <p:spPr bwMode="auto">
            <a:xfrm>
              <a:off x="4856249" y="4514440"/>
              <a:ext cx="10776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+mn-ea"/>
                  <a:ea typeface="+mn-ea"/>
                </a:rPr>
                <a:t>上神经节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 flipH="1">
              <a:off x="5869021" y="5032444"/>
              <a:ext cx="337226" cy="481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>
              <a:off x="5862536" y="4641319"/>
              <a:ext cx="451536" cy="44300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4957695" y="4884340"/>
              <a:ext cx="10929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+mn-ea"/>
                  <a:ea typeface="+mn-ea"/>
                </a:rPr>
                <a:t>下神经节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 flipV="1">
              <a:off x="5823626" y="4286654"/>
              <a:ext cx="213540" cy="1687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5012055" y="4020823"/>
              <a:ext cx="12006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迷走神经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H="1" flipV="1">
              <a:off x="5940356" y="3968884"/>
              <a:ext cx="211117" cy="4109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5135642" y="3691874"/>
              <a:ext cx="11873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舌咽神经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500430" y="214290"/>
            <a:ext cx="2424112" cy="69850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0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脑神经节</a:t>
            </a:r>
            <a:endParaRPr lang="zh-CN" altLang="en-US" sz="3200" b="1" dirty="0">
              <a:solidFill>
                <a:srgbClr val="C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+mn-ea"/>
            </a:endParaRPr>
          </a:p>
        </p:txBody>
      </p:sp>
      <p:sp>
        <p:nvSpPr>
          <p:cNvPr id="23" name="Rectangle 3" descr="40%"/>
          <p:cNvSpPr>
            <a:spLocks noChangeArrowheads="1"/>
          </p:cNvSpPr>
          <p:nvPr/>
        </p:nvSpPr>
        <p:spPr bwMode="auto">
          <a:xfrm>
            <a:off x="368287" y="1067422"/>
            <a:ext cx="1814830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感觉神经节</a:t>
            </a:r>
            <a:endParaRPr lang="zh-CN" altLang="en-US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1801" y="1652864"/>
            <a:ext cx="3412531" cy="2412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三叉神经节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三叉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膝神经节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面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上神经节、下神经节（舌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咽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上神经节、下神经节（迷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走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前庭神经节（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前庭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蜗神经节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蜗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N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021461" y="1259771"/>
            <a:ext cx="3260020" cy="1878872"/>
            <a:chOff x="4437801" y="1311652"/>
            <a:chExt cx="3260020" cy="1878872"/>
          </a:xfrm>
        </p:grpSpPr>
        <p:pic>
          <p:nvPicPr>
            <p:cNvPr id="8" name="Picture 23" descr="面神经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801" y="1311652"/>
              <a:ext cx="2066760" cy="187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24"/>
            <p:cNvSpPr>
              <a:spLocks noChangeShapeType="1"/>
            </p:cNvSpPr>
            <p:nvPr/>
          </p:nvSpPr>
          <p:spPr bwMode="auto">
            <a:xfrm flipH="1" flipV="1">
              <a:off x="5318541" y="2832336"/>
              <a:ext cx="1237902" cy="45719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6234395" y="1593191"/>
              <a:ext cx="13012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+mn-ea"/>
                  <a:ea typeface="+mn-ea"/>
                </a:rPr>
                <a:t>三叉神经节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V="1">
              <a:off x="4848322" y="1796374"/>
              <a:ext cx="1481142" cy="468301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6395392" y="2376321"/>
              <a:ext cx="10559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+mn-ea"/>
                  <a:ea typeface="+mn-ea"/>
                </a:rPr>
                <a:t>膝神经节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 flipH="1">
              <a:off x="5452409" y="2555131"/>
              <a:ext cx="1039181" cy="85027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6330843" y="1935334"/>
              <a:ext cx="13669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三叉神经根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 flipH="1">
              <a:off x="4790478" y="2127115"/>
              <a:ext cx="1623292" cy="437378"/>
            </a:xfrm>
            <a:prstGeom prst="line">
              <a:avLst/>
            </a:prstGeom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6468469" y="2690850"/>
              <a:ext cx="108740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面神经根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36187" y="4126650"/>
            <a:ext cx="3990272" cy="2556253"/>
            <a:chOff x="802222" y="4301747"/>
            <a:chExt cx="3990272" cy="2556253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222" y="4373851"/>
              <a:ext cx="3237999" cy="2484149"/>
            </a:xfrm>
            <a:prstGeom prst="rect">
              <a:avLst/>
            </a:prstGeom>
          </p:spPr>
        </p:pic>
        <p:sp>
          <p:nvSpPr>
            <p:cNvPr id="34" name="Line 35"/>
            <p:cNvSpPr>
              <a:spLocks noChangeShapeType="1"/>
            </p:cNvSpPr>
            <p:nvPr/>
          </p:nvSpPr>
          <p:spPr bwMode="auto">
            <a:xfrm flipH="1">
              <a:off x="3592564" y="5830111"/>
              <a:ext cx="369835" cy="19318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3523866" y="5110265"/>
              <a:ext cx="12556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+mn-ea"/>
                  <a:ea typeface="+mn-ea"/>
                </a:rPr>
                <a:t>前庭神经节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 flipH="1" flipV="1">
              <a:off x="3504445" y="4955481"/>
              <a:ext cx="172610" cy="4571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3734719" y="5507770"/>
              <a:ext cx="10577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+mn-ea"/>
                  <a:ea typeface="+mn-ea"/>
                </a:rPr>
                <a:t>蜗神经节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3190672" y="4565514"/>
              <a:ext cx="260198" cy="1853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2541525" y="4301747"/>
              <a:ext cx="10966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前庭神经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H="1" flipV="1">
              <a:off x="3169114" y="5143423"/>
              <a:ext cx="436605" cy="13545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41" name="Rectangle 25"/>
            <p:cNvSpPr>
              <a:spLocks noChangeArrowheads="1"/>
            </p:cNvSpPr>
            <p:nvPr/>
          </p:nvSpPr>
          <p:spPr bwMode="auto">
            <a:xfrm>
              <a:off x="3571578" y="4811063"/>
              <a:ext cx="8642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蜗神经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224721" y="487085"/>
            <a:ext cx="27389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迷走神经的行程：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174022" y="154940"/>
            <a:ext cx="3723546" cy="3343088"/>
            <a:chOff x="4856249" y="3241851"/>
            <a:chExt cx="3723546" cy="3343088"/>
          </a:xfrm>
        </p:grpSpPr>
        <p:pic>
          <p:nvPicPr>
            <p:cNvPr id="34" name="Picture 4" descr="Snap102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3139" r="14786" b="19093"/>
            <a:stretch>
              <a:fillRect/>
            </a:stretch>
          </p:blipFill>
          <p:spPr bwMode="auto">
            <a:xfrm>
              <a:off x="5802909" y="3241851"/>
              <a:ext cx="2776886" cy="334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V="1">
              <a:off x="5758774" y="4636851"/>
              <a:ext cx="402077" cy="713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4856249" y="4514440"/>
              <a:ext cx="10776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+mn-ea"/>
                  <a:ea typeface="+mn-ea"/>
                </a:rPr>
                <a:t>上神经节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H="1">
              <a:off x="5869021" y="5032444"/>
              <a:ext cx="337226" cy="481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4957695" y="4884340"/>
              <a:ext cx="10929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+mn-ea"/>
                  <a:ea typeface="+mn-ea"/>
                </a:rPr>
                <a:t>下神经节</a:t>
              </a:r>
              <a:endParaRPr lang="zh-CN" altLang="en-US" sz="1600" dirty="0">
                <a:latin typeface="+mn-ea"/>
                <a:ea typeface="+mn-ea"/>
              </a:endParaRPr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 flipH="1" flipV="1">
              <a:off x="5823626" y="4286654"/>
              <a:ext cx="213540" cy="16876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5012055" y="4020823"/>
              <a:ext cx="12006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迷走神经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flipH="1" flipV="1">
              <a:off x="5940356" y="3968884"/>
              <a:ext cx="211117" cy="4109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5135642" y="3691874"/>
              <a:ext cx="118733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舌咽神经</a:t>
              </a:r>
              <a:endParaRPr lang="zh-CN" altLang="en-US" sz="16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</p:grp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233463" y="1062950"/>
            <a:ext cx="4422843" cy="12926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自延髓橄榄后沟出脑→ 穿颈静脉孔→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颈内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V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与颈内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、颈总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之间的后方下行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→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经胸廓上口入胸腔</a:t>
            </a:r>
            <a:endParaRPr lang="zh-CN" altLang="en-US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5011501" y="3560324"/>
            <a:ext cx="3931460" cy="3054485"/>
            <a:chOff x="5011501" y="3560324"/>
            <a:chExt cx="3931460" cy="3054485"/>
          </a:xfrm>
        </p:grpSpPr>
        <p:pic>
          <p:nvPicPr>
            <p:cNvPr id="1027" name="Picture 3" descr="E:\课程资料\解剖图片\局解图片\neck\22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748" t="10781" r="9630" b="4588"/>
            <a:stretch>
              <a:fillRect/>
            </a:stretch>
          </p:blipFill>
          <p:spPr bwMode="auto">
            <a:xfrm>
              <a:off x="5927386" y="3560324"/>
              <a:ext cx="3015575" cy="3054485"/>
            </a:xfrm>
            <a:prstGeom prst="rect">
              <a:avLst/>
            </a:prstGeom>
            <a:noFill/>
          </p:spPr>
        </p:pic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5136204" y="5881171"/>
              <a:ext cx="12516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迷走神经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 flipV="1">
              <a:off x="6238671" y="5838502"/>
              <a:ext cx="761359" cy="199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81" name="Text Box 19"/>
            <p:cNvSpPr txBox="1">
              <a:spLocks noChangeArrowheads="1"/>
            </p:cNvSpPr>
            <p:nvPr/>
          </p:nvSpPr>
          <p:spPr bwMode="auto">
            <a:xfrm>
              <a:off x="5011501" y="5446668"/>
              <a:ext cx="133741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zh-CN" altLang="en-US" sz="20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颈总动脉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82" name="Line 17"/>
            <p:cNvSpPr>
              <a:spLocks noChangeShapeType="1"/>
            </p:cNvSpPr>
            <p:nvPr/>
          </p:nvSpPr>
          <p:spPr bwMode="auto">
            <a:xfrm flipH="1" flipV="1">
              <a:off x="6115454" y="5652772"/>
              <a:ext cx="843177" cy="457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83" name="Text Box 19"/>
            <p:cNvSpPr txBox="1">
              <a:spLocks noChangeArrowheads="1"/>
            </p:cNvSpPr>
            <p:nvPr/>
          </p:nvSpPr>
          <p:spPr bwMode="auto">
            <a:xfrm>
              <a:off x="5102293" y="4895434"/>
              <a:ext cx="1512516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zh-CN" altLang="en-US" sz="20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颈内静脉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 flipH="1">
              <a:off x="6245156" y="5037009"/>
              <a:ext cx="882087" cy="457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ea typeface="幼圆" panose="02010509060101010101" pitchFamily="49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376154" y="809817"/>
            <a:ext cx="3230079" cy="5012330"/>
            <a:chOff x="5402095" y="1049766"/>
            <a:chExt cx="3230079" cy="5012330"/>
          </a:xfrm>
        </p:grpSpPr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131" t="6058" r="20349" b="21473"/>
            <a:stretch>
              <a:fillRect/>
            </a:stretch>
          </p:blipFill>
          <p:spPr bwMode="auto">
            <a:xfrm>
              <a:off x="5629072" y="1491574"/>
              <a:ext cx="3003102" cy="420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9" name="Text Box 19"/>
            <p:cNvSpPr txBox="1">
              <a:spLocks noChangeArrowheads="1"/>
            </p:cNvSpPr>
            <p:nvPr/>
          </p:nvSpPr>
          <p:spPr bwMode="auto">
            <a:xfrm>
              <a:off x="6347434" y="1049766"/>
              <a:ext cx="139578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迷走神经</a:t>
              </a: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90" name="Line 17"/>
            <p:cNvSpPr>
              <a:spLocks noChangeShapeType="1"/>
            </p:cNvSpPr>
            <p:nvPr/>
          </p:nvSpPr>
          <p:spPr bwMode="auto">
            <a:xfrm flipH="1" flipV="1">
              <a:off x="6977974" y="1374843"/>
              <a:ext cx="433475" cy="8155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91" name="Line 17"/>
            <p:cNvSpPr>
              <a:spLocks noChangeShapeType="1"/>
            </p:cNvSpPr>
            <p:nvPr/>
          </p:nvSpPr>
          <p:spPr bwMode="auto">
            <a:xfrm flipV="1">
              <a:off x="6666689" y="1387812"/>
              <a:ext cx="311285" cy="6744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92" name="Line 17"/>
            <p:cNvSpPr>
              <a:spLocks noChangeShapeType="1"/>
            </p:cNvSpPr>
            <p:nvPr/>
          </p:nvSpPr>
          <p:spPr bwMode="auto">
            <a:xfrm flipH="1">
              <a:off x="6011693" y="4207353"/>
              <a:ext cx="1029639" cy="15514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93" name="Text Box 19"/>
            <p:cNvSpPr txBox="1">
              <a:spLocks noChangeArrowheads="1"/>
            </p:cNvSpPr>
            <p:nvPr/>
          </p:nvSpPr>
          <p:spPr bwMode="auto">
            <a:xfrm>
              <a:off x="5402095" y="5665221"/>
              <a:ext cx="13164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zh-CN" altLang="en-US" sz="20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食管</a:t>
              </a:r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前丛</a:t>
              </a: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94" name="Line 17"/>
            <p:cNvSpPr>
              <a:spLocks noChangeShapeType="1"/>
            </p:cNvSpPr>
            <p:nvPr/>
          </p:nvSpPr>
          <p:spPr bwMode="auto">
            <a:xfrm flipH="1" flipV="1">
              <a:off x="7150268" y="5052965"/>
              <a:ext cx="138992" cy="6863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95" name="Text Box 19"/>
            <p:cNvSpPr txBox="1">
              <a:spLocks noChangeArrowheads="1"/>
            </p:cNvSpPr>
            <p:nvPr/>
          </p:nvSpPr>
          <p:spPr bwMode="auto">
            <a:xfrm>
              <a:off x="6746510" y="5632738"/>
              <a:ext cx="187868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zh-CN" altLang="en-US" sz="2000" dirty="0">
                  <a:latin typeface="仿宋" panose="02010609060101010101" pitchFamily="49" charset="-122"/>
                  <a:ea typeface="仿宋" panose="02010609060101010101" pitchFamily="49" charset="-122"/>
                </a:rPr>
                <a:t>迷走神经前干</a:t>
              </a: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0" y="2409825"/>
            <a:ext cx="4358640" cy="324294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14" name="Group 27"/>
          <p:cNvGrpSpPr/>
          <p:nvPr/>
        </p:nvGrpSpPr>
        <p:grpSpPr bwMode="auto">
          <a:xfrm>
            <a:off x="4685793" y="552146"/>
            <a:ext cx="4322763" cy="6121400"/>
            <a:chOff x="95" y="0"/>
            <a:chExt cx="2723" cy="3856"/>
          </a:xfrm>
        </p:grpSpPr>
        <p:pic>
          <p:nvPicPr>
            <p:cNvPr id="37915" name="Picture 28" descr="迷走神经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18"/>
              <a:ext cx="2214" cy="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16" name="Text Box 29"/>
            <p:cNvSpPr txBox="1">
              <a:spLocks noChangeArrowheads="1"/>
            </p:cNvSpPr>
            <p:nvPr/>
          </p:nvSpPr>
          <p:spPr bwMode="auto">
            <a:xfrm>
              <a:off x="2252" y="0"/>
              <a:ext cx="4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耳支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17" name="Text Box 30"/>
            <p:cNvSpPr txBox="1">
              <a:spLocks noChangeArrowheads="1"/>
            </p:cNvSpPr>
            <p:nvPr/>
          </p:nvSpPr>
          <p:spPr bwMode="auto">
            <a:xfrm>
              <a:off x="2117" y="840"/>
              <a:ext cx="6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颈心支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18" name="Text Box 31"/>
            <p:cNvSpPr txBox="1">
              <a:spLocks noChangeArrowheads="1"/>
            </p:cNvSpPr>
            <p:nvPr/>
          </p:nvSpPr>
          <p:spPr bwMode="auto">
            <a:xfrm>
              <a:off x="2317" y="2478"/>
              <a:ext cx="47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前干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19" name="Text Box 32"/>
            <p:cNvSpPr txBox="1">
              <a:spLocks noChangeArrowheads="1"/>
            </p:cNvSpPr>
            <p:nvPr/>
          </p:nvSpPr>
          <p:spPr bwMode="auto">
            <a:xfrm>
              <a:off x="270" y="2391"/>
              <a:ext cx="65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后干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20" name="Text Box 33"/>
            <p:cNvSpPr txBox="1">
              <a:spLocks noChangeArrowheads="1"/>
            </p:cNvSpPr>
            <p:nvPr/>
          </p:nvSpPr>
          <p:spPr bwMode="auto">
            <a:xfrm>
              <a:off x="2233" y="2779"/>
              <a:ext cx="5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胃前支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21" name="Text Box 34"/>
            <p:cNvSpPr txBox="1">
              <a:spLocks noChangeArrowheads="1"/>
            </p:cNvSpPr>
            <p:nvPr/>
          </p:nvSpPr>
          <p:spPr bwMode="auto">
            <a:xfrm>
              <a:off x="166" y="3038"/>
              <a:ext cx="8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腹腔支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22" name="Text Box 35"/>
            <p:cNvSpPr txBox="1">
              <a:spLocks noChangeArrowheads="1"/>
            </p:cNvSpPr>
            <p:nvPr/>
          </p:nvSpPr>
          <p:spPr bwMode="auto">
            <a:xfrm>
              <a:off x="426" y="167"/>
              <a:ext cx="5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咽支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23" name="Text Box 36"/>
            <p:cNvSpPr txBox="1">
              <a:spLocks noChangeArrowheads="1"/>
            </p:cNvSpPr>
            <p:nvPr/>
          </p:nvSpPr>
          <p:spPr bwMode="auto">
            <a:xfrm>
              <a:off x="142" y="494"/>
              <a:ext cx="10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喉上神经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24" name="Text Box 37"/>
            <p:cNvSpPr txBox="1">
              <a:spLocks noChangeArrowheads="1"/>
            </p:cNvSpPr>
            <p:nvPr/>
          </p:nvSpPr>
          <p:spPr bwMode="auto">
            <a:xfrm>
              <a:off x="155" y="1278"/>
              <a:ext cx="10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喉返神经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25" name="Text Box 38"/>
            <p:cNvSpPr txBox="1">
              <a:spLocks noChangeArrowheads="1"/>
            </p:cNvSpPr>
            <p:nvPr/>
          </p:nvSpPr>
          <p:spPr bwMode="auto">
            <a:xfrm>
              <a:off x="2077" y="3013"/>
              <a:ext cx="4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肝支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26" name="Line 39"/>
            <p:cNvSpPr>
              <a:spLocks noChangeShapeType="1"/>
            </p:cNvSpPr>
            <p:nvPr/>
          </p:nvSpPr>
          <p:spPr bwMode="auto">
            <a:xfrm flipV="1">
              <a:off x="1825" y="145"/>
              <a:ext cx="48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27" name="Line 40"/>
            <p:cNvSpPr>
              <a:spLocks noChangeShapeType="1"/>
            </p:cNvSpPr>
            <p:nvPr/>
          </p:nvSpPr>
          <p:spPr bwMode="auto">
            <a:xfrm flipV="1">
              <a:off x="1727" y="990"/>
              <a:ext cx="454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28" name="Line 41"/>
            <p:cNvSpPr>
              <a:spLocks noChangeShapeType="1"/>
            </p:cNvSpPr>
            <p:nvPr/>
          </p:nvSpPr>
          <p:spPr bwMode="auto">
            <a:xfrm>
              <a:off x="1656" y="2534"/>
              <a:ext cx="660" cy="3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29" name="Line 42"/>
            <p:cNvSpPr>
              <a:spLocks noChangeShapeType="1"/>
            </p:cNvSpPr>
            <p:nvPr/>
          </p:nvSpPr>
          <p:spPr bwMode="auto">
            <a:xfrm>
              <a:off x="798" y="293"/>
              <a:ext cx="94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30" name="Line 43"/>
            <p:cNvSpPr>
              <a:spLocks noChangeShapeType="1"/>
            </p:cNvSpPr>
            <p:nvPr/>
          </p:nvSpPr>
          <p:spPr bwMode="auto">
            <a:xfrm flipV="1">
              <a:off x="878" y="615"/>
              <a:ext cx="645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31" name="Line 44"/>
            <p:cNvSpPr>
              <a:spLocks noChangeShapeType="1"/>
            </p:cNvSpPr>
            <p:nvPr/>
          </p:nvSpPr>
          <p:spPr bwMode="auto">
            <a:xfrm flipV="1">
              <a:off x="885" y="1428"/>
              <a:ext cx="654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32" name="Line 45"/>
            <p:cNvSpPr>
              <a:spLocks noChangeShapeType="1"/>
            </p:cNvSpPr>
            <p:nvPr/>
          </p:nvSpPr>
          <p:spPr bwMode="auto">
            <a:xfrm flipV="1">
              <a:off x="665" y="2518"/>
              <a:ext cx="864" cy="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33" name="Line 46"/>
            <p:cNvSpPr>
              <a:spLocks noChangeShapeType="1"/>
            </p:cNvSpPr>
            <p:nvPr/>
          </p:nvSpPr>
          <p:spPr bwMode="auto">
            <a:xfrm>
              <a:off x="1462" y="2603"/>
              <a:ext cx="678" cy="53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34" name="Text Box 47"/>
            <p:cNvSpPr txBox="1">
              <a:spLocks noChangeArrowheads="1"/>
            </p:cNvSpPr>
            <p:nvPr/>
          </p:nvSpPr>
          <p:spPr bwMode="auto">
            <a:xfrm>
              <a:off x="95" y="2753"/>
              <a:ext cx="78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胃后支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35" name="Line 48"/>
            <p:cNvSpPr>
              <a:spLocks noChangeShapeType="1"/>
            </p:cNvSpPr>
            <p:nvPr/>
          </p:nvSpPr>
          <p:spPr bwMode="auto">
            <a:xfrm flipV="1">
              <a:off x="681" y="2855"/>
              <a:ext cx="859" cy="3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36" name="Text Box 49"/>
            <p:cNvSpPr txBox="1">
              <a:spLocks noChangeArrowheads="1"/>
            </p:cNvSpPr>
            <p:nvPr/>
          </p:nvSpPr>
          <p:spPr bwMode="auto">
            <a:xfrm>
              <a:off x="131" y="1606"/>
              <a:ext cx="100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气管支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37" name="Line 50"/>
            <p:cNvSpPr>
              <a:spLocks noChangeShapeType="1"/>
            </p:cNvSpPr>
            <p:nvPr/>
          </p:nvSpPr>
          <p:spPr bwMode="auto">
            <a:xfrm>
              <a:off x="661" y="1764"/>
              <a:ext cx="535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38" name="Line 51"/>
            <p:cNvSpPr>
              <a:spLocks noChangeShapeType="1"/>
            </p:cNvSpPr>
            <p:nvPr/>
          </p:nvSpPr>
          <p:spPr bwMode="auto">
            <a:xfrm>
              <a:off x="393" y="1131"/>
              <a:ext cx="2199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39" name="Line 52"/>
            <p:cNvSpPr>
              <a:spLocks noChangeShapeType="1"/>
            </p:cNvSpPr>
            <p:nvPr/>
          </p:nvSpPr>
          <p:spPr bwMode="auto">
            <a:xfrm flipV="1">
              <a:off x="393" y="2380"/>
              <a:ext cx="2199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40" name="Line 53"/>
            <p:cNvSpPr>
              <a:spLocks noChangeShapeType="1"/>
            </p:cNvSpPr>
            <p:nvPr/>
          </p:nvSpPr>
          <p:spPr bwMode="auto">
            <a:xfrm flipV="1">
              <a:off x="614" y="2770"/>
              <a:ext cx="951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941" name="Line 54"/>
            <p:cNvSpPr>
              <a:spLocks noChangeShapeType="1"/>
            </p:cNvSpPr>
            <p:nvPr/>
          </p:nvSpPr>
          <p:spPr bwMode="auto">
            <a:xfrm>
              <a:off x="1602" y="2434"/>
              <a:ext cx="775" cy="1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629357" y="369722"/>
            <a:ext cx="1359107" cy="40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193442" y="397985"/>
            <a:ext cx="2698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迷走神经的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分支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926465"/>
            <a:ext cx="4480560" cy="500507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169428" y="2909950"/>
            <a:ext cx="212067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喉返神经</a:t>
            </a:r>
            <a:r>
              <a:rPr lang="zh-CN" altLang="en-US" dirty="0">
                <a:ea typeface="幼圆" panose="02010509060101010101" pitchFamily="49" charset="-122"/>
              </a:rPr>
              <a:t>：</a:t>
            </a: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38933" name="Rectangle 22"/>
          <p:cNvSpPr>
            <a:spLocks noChangeArrowheads="1"/>
          </p:cNvSpPr>
          <p:nvPr/>
        </p:nvSpPr>
        <p:spPr bwMode="auto">
          <a:xfrm>
            <a:off x="460865" y="4099596"/>
            <a:ext cx="40749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分布：环甲肌以外所有喉肌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声门裂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以下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喉黏膜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Rectangle 3" descr="40%"/>
          <p:cNvSpPr>
            <a:spLocks noChangeArrowheads="1"/>
          </p:cNvSpPr>
          <p:nvPr/>
        </p:nvSpPr>
        <p:spPr bwMode="auto">
          <a:xfrm>
            <a:off x="2777152" y="388244"/>
            <a:ext cx="37974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喉上神经与喉返神经</a:t>
            </a:r>
            <a:endParaRPr lang="en-US" altLang="zh-CN" sz="280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52351" y="1116188"/>
            <a:ext cx="5165436" cy="1692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tabLst>
                <a:tab pos="714375" algn="l"/>
                <a:tab pos="803275" algn="l"/>
                <a:tab pos="892175" algn="l"/>
              </a:tabLst>
              <a:defRPr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喉上神经</a:t>
            </a: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：在舌骨大角处分两支</a:t>
            </a:r>
            <a:endParaRPr lang="en-US" altLang="zh-CN" sz="20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180975"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714375" algn="l"/>
                <a:tab pos="803275" algn="l"/>
                <a:tab pos="892175" algn="l"/>
              </a:tabLst>
              <a:defRPr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外支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→支配</a:t>
            </a:r>
            <a:r>
              <a:rPr lang="zh-CN" altLang="en-US" sz="20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环甲肌</a:t>
            </a:r>
            <a:endParaRPr lang="en-US" altLang="zh-CN" sz="20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65430" indent="-84455">
              <a:lnSpc>
                <a:spcPct val="13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714375" algn="l"/>
                <a:tab pos="803275" algn="l"/>
                <a:tab pos="892175" algn="l"/>
              </a:tabLst>
              <a:defRPr/>
            </a:pP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内支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→入喉，分布于声门裂以上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的喉黏膜及会厌</a:t>
            </a:r>
            <a:r>
              <a:rPr lang="zh-CN" altLang="en-US" sz="20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舌根，传导一般内脏感觉</a:t>
            </a:r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327325" y="3372554"/>
            <a:ext cx="1721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14375" algn="l"/>
                <a:tab pos="116014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714375" algn="l"/>
                <a:tab pos="116014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714375" algn="l"/>
                <a:tab pos="116014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714375" algn="l"/>
                <a:tab pos="116014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714375" algn="l"/>
                <a:tab pos="116014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14375" algn="l"/>
                <a:tab pos="116014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14375" algn="l"/>
                <a:tab pos="116014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14375" algn="l"/>
                <a:tab pos="116014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14375" algn="l"/>
                <a:tab pos="116014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rPr>
              <a:t>左绕主动脉弓</a:t>
            </a:r>
            <a:endParaRPr lang="zh-CN" altLang="en-US" sz="1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8931" name="Text Box 20"/>
          <p:cNvSpPr txBox="1">
            <a:spLocks noChangeArrowheads="1"/>
          </p:cNvSpPr>
          <p:nvPr/>
        </p:nvSpPr>
        <p:spPr bwMode="auto">
          <a:xfrm>
            <a:off x="84307" y="3690967"/>
            <a:ext cx="18871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rPr>
              <a:t>右绕锁骨下动脉</a:t>
            </a:r>
            <a:endParaRPr lang="en-US" altLang="zh-CN" sz="1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8929" name="AutoShape 18"/>
          <p:cNvSpPr/>
          <p:nvPr/>
        </p:nvSpPr>
        <p:spPr bwMode="auto">
          <a:xfrm>
            <a:off x="1789890" y="3530224"/>
            <a:ext cx="84306" cy="393266"/>
          </a:xfrm>
          <a:prstGeom prst="rightBrace">
            <a:avLst>
              <a:gd name="adj1" fmla="val 27077"/>
              <a:gd name="adj2" fmla="val 50000"/>
            </a:avLst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1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8932" name="Text Box 21"/>
          <p:cNvSpPr txBox="1">
            <a:spLocks noChangeArrowheads="1"/>
          </p:cNvSpPr>
          <p:nvPr/>
        </p:nvSpPr>
        <p:spPr bwMode="auto">
          <a:xfrm>
            <a:off x="1762594" y="3493577"/>
            <a:ext cx="3464402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8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→</a:t>
            </a:r>
            <a:r>
              <a:rPr lang="zh-CN" altLang="en-US" sz="18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沿气管食管间</a:t>
            </a:r>
            <a:r>
              <a:rPr lang="zh-CN" altLang="en-US" sz="18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沟上行→入</a:t>
            </a:r>
            <a:r>
              <a:rPr lang="zh-CN" altLang="en-US" sz="18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喉</a:t>
            </a:r>
            <a:endParaRPr lang="zh-CN" altLang="en-US" sz="1800" dirty="0">
              <a:solidFill>
                <a:srgbClr val="C0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247904" y="1008217"/>
            <a:ext cx="3656147" cy="5201578"/>
            <a:chOff x="5098747" y="690446"/>
            <a:chExt cx="3656147" cy="5201578"/>
          </a:xfrm>
        </p:grpSpPr>
        <p:pic>
          <p:nvPicPr>
            <p:cNvPr id="27" name="Picture 3" descr="E:\课程资料\解剖图片\TAA-neck\A-4563-1-W.jpg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98747" y="1042211"/>
              <a:ext cx="2422525" cy="4849813"/>
            </a:xfrm>
            <a:prstGeom prst="rect">
              <a:avLst/>
            </a:prstGeom>
            <a:noFill/>
          </p:spPr>
        </p:pic>
        <p:sp>
          <p:nvSpPr>
            <p:cNvPr id="28" name="Line 4"/>
            <p:cNvSpPr>
              <a:spLocks noChangeShapeType="1"/>
            </p:cNvSpPr>
            <p:nvPr/>
          </p:nvSpPr>
          <p:spPr bwMode="auto">
            <a:xfrm flipV="1">
              <a:off x="7228116" y="1474022"/>
              <a:ext cx="425442" cy="2103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7544484" y="1259705"/>
              <a:ext cx="12104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喉上神经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6867728" y="1219199"/>
              <a:ext cx="169369" cy="5859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6544928" y="946825"/>
              <a:ext cx="831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内支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7421637" y="1809696"/>
              <a:ext cx="794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外支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H="1">
              <a:off x="6723559" y="2610553"/>
              <a:ext cx="643521" cy="457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7325291" y="2976475"/>
              <a:ext cx="1215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喉返神经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V="1">
              <a:off x="6269753" y="3151761"/>
              <a:ext cx="1116784" cy="1265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 flipH="1">
              <a:off x="6790204" y="3158247"/>
              <a:ext cx="596332" cy="276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7412878" y="959796"/>
              <a:ext cx="142272" cy="1973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8" name="Text Box 19"/>
            <p:cNvSpPr txBox="1">
              <a:spLocks noChangeArrowheads="1"/>
            </p:cNvSpPr>
            <p:nvPr/>
          </p:nvSpPr>
          <p:spPr bwMode="auto">
            <a:xfrm>
              <a:off x="7463071" y="690446"/>
              <a:ext cx="1220487" cy="34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迷走神经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 flipH="1">
              <a:off x="6971489" y="1997413"/>
              <a:ext cx="570690" cy="1491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56834" y="2444885"/>
              <a:ext cx="966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环甲肌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90252" y="392169"/>
            <a:ext cx="3979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迷走神经在腹部的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分支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88069" y="3138857"/>
            <a:ext cx="3800311" cy="3041450"/>
            <a:chOff x="188069" y="3138857"/>
            <a:chExt cx="3800311" cy="3041450"/>
          </a:xfrm>
        </p:grpSpPr>
        <p:pic>
          <p:nvPicPr>
            <p:cNvPr id="24" name="Picture 4" descr="Snap124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3" t="1844" b="23354"/>
            <a:stretch>
              <a:fillRect/>
            </a:stretch>
          </p:blipFill>
          <p:spPr bwMode="auto">
            <a:xfrm>
              <a:off x="188069" y="3582418"/>
              <a:ext cx="3702996" cy="2597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H="1" flipV="1">
              <a:off x="1958502" y="3495471"/>
              <a:ext cx="95391" cy="563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1198939" y="3188442"/>
              <a:ext cx="17478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迷走神经前干</a:t>
              </a:r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2902530" y="3349456"/>
              <a:ext cx="1085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ea typeface="幼圆" panose="02010509060101010101" pitchFamily="49" charset="-122"/>
                </a:rPr>
                <a:t>胃前支</a:t>
              </a:r>
              <a:endParaRPr lang="zh-CN" altLang="en-US" sz="1800" dirty="0">
                <a:ea typeface="幼圆" panose="02010509060101010101" pitchFamily="49" charset="-122"/>
              </a:endParaRP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H="1">
              <a:off x="2158127" y="3651114"/>
              <a:ext cx="922299" cy="7080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869004" y="3456561"/>
              <a:ext cx="1054983" cy="7932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402487" y="3138857"/>
              <a:ext cx="9204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肝支 </a:t>
              </a:r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318095" y="2915619"/>
            <a:ext cx="4618382" cy="3657600"/>
            <a:chOff x="4220818" y="2922104"/>
            <a:chExt cx="4618382" cy="3657600"/>
          </a:xfrm>
        </p:grpSpPr>
        <p:pic>
          <p:nvPicPr>
            <p:cNvPr id="33" name="Picture 12" descr="Snap12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45"/>
            <a:stretch>
              <a:fillRect/>
            </a:stretch>
          </p:blipFill>
          <p:spPr bwMode="auto">
            <a:xfrm>
              <a:off x="4220818" y="2922104"/>
              <a:ext cx="2989282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Line 13"/>
            <p:cNvSpPr>
              <a:spLocks noChangeShapeType="1"/>
            </p:cNvSpPr>
            <p:nvPr/>
          </p:nvSpPr>
          <p:spPr bwMode="auto">
            <a:xfrm flipH="1">
              <a:off x="6504059" y="3657600"/>
              <a:ext cx="188288" cy="6604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7081977" y="3667452"/>
              <a:ext cx="17572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迷走神经后干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 flipH="1">
              <a:off x="6640722" y="3863008"/>
              <a:ext cx="522077" cy="4503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6519313" y="3341669"/>
              <a:ext cx="10079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胃后支 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H="1" flipV="1">
              <a:off x="6420130" y="4505996"/>
              <a:ext cx="775800" cy="1455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7140370" y="4514279"/>
              <a:ext cx="9964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ea typeface="幼圆" panose="02010509060101010101" pitchFamily="49" charset="-122"/>
                </a:rPr>
                <a:t>腹腔支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7086935" y="5054921"/>
              <a:ext cx="1350274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r>
                <a:rPr lang="zh-CN" altLang="en-US" sz="2000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腹腔丛</a:t>
              </a:r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 flipH="1">
              <a:off x="6683483" y="5255332"/>
              <a:ext cx="482559" cy="457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Malgun Gothic" panose="020B0503020000020004" pitchFamily="34" charset="-127"/>
                <a:ea typeface="幼圆" panose="02010509060101010101" pitchFamily="49" charset="-122"/>
              </a:endParaRPr>
            </a:p>
          </p:txBody>
        </p:sp>
        <p:sp>
          <p:nvSpPr>
            <p:cNvPr id="43" name="椭圆 42"/>
            <p:cNvSpPr/>
            <p:nvPr/>
          </p:nvSpPr>
          <p:spPr bwMode="auto">
            <a:xfrm>
              <a:off x="5992239" y="4876800"/>
              <a:ext cx="713362" cy="6556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74739" y="873259"/>
            <a:ext cx="8564461" cy="2119750"/>
            <a:chOff x="404441" y="886229"/>
            <a:chExt cx="8564461" cy="2119750"/>
          </a:xfrm>
        </p:grpSpPr>
        <p:sp>
          <p:nvSpPr>
            <p:cNvPr id="47" name="Rectangle 20"/>
            <p:cNvSpPr>
              <a:spLocks noChangeArrowheads="1"/>
            </p:cNvSpPr>
            <p:nvPr/>
          </p:nvSpPr>
          <p:spPr bwMode="auto">
            <a:xfrm>
              <a:off x="1083891" y="1713317"/>
              <a:ext cx="7035462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胃</a:t>
              </a: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后支</a:t>
              </a:r>
              <a:r>
                <a:rPr lang="en-US" altLang="zh-CN" sz="20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:</a:t>
              </a:r>
              <a:r>
                <a:rPr lang="zh-CN" altLang="en-US" sz="18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分布于胃后壁，与胃前支相同。</a:t>
              </a:r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r">
                <a:lnSpc>
                  <a:spcPct val="130000"/>
                </a:lnSpc>
              </a:pPr>
              <a:r>
                <a:rPr lang="zh-CN" altLang="en-US" sz="20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腹腔支</a:t>
              </a:r>
              <a:r>
                <a:rPr lang="en-US" altLang="zh-CN" sz="20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:</a:t>
              </a:r>
              <a:r>
                <a:rPr lang="zh-CN" altLang="en-US" sz="18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加入腹腔丛，随腹腔丛发出的纤维分布于胰、脾、肾、结肠左曲以上消化管。</a:t>
              </a:r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9" name="AutoShape 22"/>
            <p:cNvSpPr/>
            <p:nvPr/>
          </p:nvSpPr>
          <p:spPr bwMode="auto">
            <a:xfrm>
              <a:off x="1034679" y="1970492"/>
              <a:ext cx="123825" cy="439738"/>
            </a:xfrm>
            <a:prstGeom prst="leftBrace">
              <a:avLst>
                <a:gd name="adj1" fmla="val 2956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418729" y="1157692"/>
              <a:ext cx="10414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前干</a:t>
              </a:r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1075954" y="886229"/>
              <a:ext cx="7892948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latin typeface="微软雅黑" panose="020B0503020204020204" charset="-122"/>
                  <a:ea typeface="微软雅黑" panose="020B0503020204020204" charset="-122"/>
                </a:rPr>
                <a:t>胃前支</a:t>
              </a:r>
              <a:r>
                <a:rPr lang="en-US" altLang="zh-CN" sz="20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:</a:t>
              </a:r>
              <a:r>
                <a:rPr lang="zh-CN" altLang="en-US" sz="18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分布于胃前壁，又称胃壁支。其末支称鸦爪支，分布于幽门部前壁</a:t>
              </a:r>
              <a:endPara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20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肝支</a:t>
              </a:r>
              <a:r>
                <a:rPr lang="en-US" altLang="zh-CN" sz="20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:</a:t>
              </a:r>
              <a:r>
                <a:rPr lang="zh-CN" altLang="en-US" sz="18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与交感神经形成肝丛，分布于肝、胆囊、胆道</a:t>
              </a:r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52" name="AutoShape 25"/>
            <p:cNvSpPr/>
            <p:nvPr/>
          </p:nvSpPr>
          <p:spPr bwMode="auto">
            <a:xfrm>
              <a:off x="1045791" y="1121179"/>
              <a:ext cx="123825" cy="473075"/>
            </a:xfrm>
            <a:prstGeom prst="leftBrace">
              <a:avLst>
                <a:gd name="adj1" fmla="val 3180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404441" y="1989542"/>
              <a:ext cx="10795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后干</a:t>
              </a:r>
              <a:endPara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66554" y="1887166"/>
            <a:ext cx="4286655" cy="4043464"/>
            <a:chOff x="3387527" y="1331008"/>
            <a:chExt cx="5637079" cy="548440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1350" r="2247"/>
            <a:stretch>
              <a:fillRect/>
            </a:stretch>
          </p:blipFill>
          <p:spPr>
            <a:xfrm>
              <a:off x="3813932" y="1331008"/>
              <a:ext cx="5210674" cy="5484403"/>
            </a:xfrm>
            <a:prstGeom prst="rect">
              <a:avLst/>
            </a:prstGeom>
          </p:spPr>
        </p:pic>
        <p:sp>
          <p:nvSpPr>
            <p:cNvPr id="40966" name="Line 7"/>
            <p:cNvSpPr>
              <a:spLocks noChangeShapeType="1"/>
            </p:cNvSpPr>
            <p:nvPr/>
          </p:nvSpPr>
          <p:spPr bwMode="auto">
            <a:xfrm rot="21300000" flipH="1" flipV="1">
              <a:off x="4734967" y="5167189"/>
              <a:ext cx="781660" cy="620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0967" name="Text Box 8"/>
            <p:cNvSpPr txBox="1">
              <a:spLocks noChangeArrowheads="1"/>
            </p:cNvSpPr>
            <p:nvPr/>
          </p:nvSpPr>
          <p:spPr bwMode="auto">
            <a:xfrm>
              <a:off x="6971184" y="2445618"/>
              <a:ext cx="986890" cy="45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疑核</a:t>
              </a:r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0968" name="Text Box 9"/>
            <p:cNvSpPr txBox="1">
              <a:spLocks noChangeArrowheads="1"/>
            </p:cNvSpPr>
            <p:nvPr/>
          </p:nvSpPr>
          <p:spPr bwMode="auto">
            <a:xfrm>
              <a:off x="3387527" y="4903257"/>
              <a:ext cx="1560643" cy="500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副神经核</a:t>
              </a:r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0969" name="Line 10"/>
            <p:cNvSpPr>
              <a:spLocks noChangeShapeType="1"/>
            </p:cNvSpPr>
            <p:nvPr/>
          </p:nvSpPr>
          <p:spPr bwMode="auto">
            <a:xfrm flipH="1">
              <a:off x="6116112" y="3284984"/>
              <a:ext cx="760144" cy="3902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0970" name="Text Box 11"/>
            <p:cNvSpPr txBox="1">
              <a:spLocks noChangeArrowheads="1"/>
            </p:cNvSpPr>
            <p:nvPr/>
          </p:nvSpPr>
          <p:spPr bwMode="auto">
            <a:xfrm>
              <a:off x="6740694" y="3002470"/>
              <a:ext cx="920750" cy="45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颅根</a:t>
              </a:r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0971" name="Line 12"/>
            <p:cNvSpPr>
              <a:spLocks noChangeShapeType="1"/>
            </p:cNvSpPr>
            <p:nvPr/>
          </p:nvSpPr>
          <p:spPr bwMode="auto">
            <a:xfrm flipH="1" flipV="1">
              <a:off x="6061768" y="3821100"/>
              <a:ext cx="238424" cy="5440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0972" name="Line 13"/>
            <p:cNvSpPr>
              <a:spLocks noChangeShapeType="1"/>
            </p:cNvSpPr>
            <p:nvPr/>
          </p:nvSpPr>
          <p:spPr bwMode="auto">
            <a:xfrm>
              <a:off x="7030881" y="4312000"/>
              <a:ext cx="28969" cy="85466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0973" name="Text Box 14"/>
            <p:cNvSpPr txBox="1">
              <a:spLocks noChangeArrowheads="1"/>
            </p:cNvSpPr>
            <p:nvPr/>
          </p:nvSpPr>
          <p:spPr bwMode="auto">
            <a:xfrm>
              <a:off x="5926276" y="4251467"/>
              <a:ext cx="1266264" cy="45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脊髓根</a:t>
              </a:r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0974" name="Line 15"/>
            <p:cNvSpPr>
              <a:spLocks noChangeShapeType="1"/>
            </p:cNvSpPr>
            <p:nvPr/>
          </p:nvSpPr>
          <p:spPr bwMode="auto">
            <a:xfrm flipV="1">
              <a:off x="5634812" y="2708921"/>
              <a:ext cx="1457467" cy="758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0975" name="Rectangle 16"/>
            <p:cNvSpPr>
              <a:spLocks noChangeArrowheads="1"/>
            </p:cNvSpPr>
            <p:nvPr/>
          </p:nvSpPr>
          <p:spPr bwMode="auto">
            <a:xfrm>
              <a:off x="6337179" y="5048359"/>
              <a:ext cx="1227136" cy="458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副神经</a:t>
              </a:r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18" name="Rectangle 3" descr="40%"/>
          <p:cNvSpPr>
            <a:spLocks noChangeArrowheads="1"/>
          </p:cNvSpPr>
          <p:nvPr/>
        </p:nvSpPr>
        <p:spPr bwMode="auto">
          <a:xfrm>
            <a:off x="3714745" y="357166"/>
            <a:ext cx="157061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副神经</a:t>
            </a:r>
            <a:endParaRPr lang="en-US" altLang="zh-CN" sz="28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0990" name="Rectangle 31"/>
          <p:cNvSpPr>
            <a:spLocks noChangeArrowheads="1"/>
          </p:cNvSpPr>
          <p:nvPr/>
        </p:nvSpPr>
        <p:spPr bwMode="auto">
          <a:xfrm>
            <a:off x="214008" y="1095713"/>
            <a:ext cx="2470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特殊内脏运动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</a:rPr>
              <a:t>纤维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601470"/>
            <a:ext cx="5005070" cy="461454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82846" y="1112562"/>
            <a:ext cx="2491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一般躯体运动纤维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578062" y="1792945"/>
            <a:ext cx="3757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59155">
              <a:tabLst>
                <a:tab pos="286512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defTabSz="859155">
              <a:tabLst>
                <a:tab pos="286512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defTabSz="859155">
              <a:tabLst>
                <a:tab pos="286512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defTabSz="859155">
              <a:tabLst>
                <a:tab pos="286512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defTabSz="859155">
              <a:tabLst>
                <a:tab pos="286512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defTabSz="8591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86512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defTabSz="8591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86512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defTabSz="8591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86512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defTabSz="85915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286512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just">
              <a:buClr>
                <a:schemeClr val="tx1"/>
              </a:buClr>
              <a:buSzPct val="100000"/>
            </a:pP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舌下神经核</a:t>
            </a:r>
            <a:r>
              <a:rPr lang="zh-CN" altLang="en-US" sz="2000" dirty="0">
                <a:ea typeface="幼圆" panose="02010509060101010101" pitchFamily="49" charset="-122"/>
              </a:rPr>
              <a:t>→</a:t>
            </a:r>
            <a:r>
              <a: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rPr>
              <a:t>舌下神经</a:t>
            </a:r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799427" y="1760079"/>
            <a:ext cx="31772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34670" algn="l"/>
                <a:tab pos="6235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534670" algn="l"/>
                <a:tab pos="6235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534670" algn="l"/>
                <a:tab pos="6235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534670" algn="l"/>
                <a:tab pos="6235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534670" algn="l"/>
                <a:tab pos="6235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34670" algn="l"/>
                <a:tab pos="6235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34670" algn="l"/>
                <a:tab pos="6235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34670" algn="l"/>
                <a:tab pos="6235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534670" algn="l"/>
                <a:tab pos="62357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舌内肌、大部分舌外肌</a:t>
            </a:r>
            <a:endParaRPr lang="zh-CN" altLang="en-US" sz="2000" dirty="0">
              <a:ea typeface="幼圆" panose="02010509060101010101" pitchFamily="49" charset="-122"/>
            </a:endParaRPr>
          </a:p>
        </p:txBody>
      </p:sp>
      <p:grpSp>
        <p:nvGrpSpPr>
          <p:cNvPr id="41989" name="Group 6"/>
          <p:cNvGrpSpPr/>
          <p:nvPr/>
        </p:nvGrpSpPr>
        <p:grpSpPr bwMode="auto">
          <a:xfrm>
            <a:off x="3256377" y="1641017"/>
            <a:ext cx="1600200" cy="376238"/>
            <a:chOff x="0" y="4"/>
            <a:chExt cx="1008" cy="237"/>
          </a:xfrm>
        </p:grpSpPr>
        <p:sp>
          <p:nvSpPr>
            <p:cNvPr id="41990" name="Rectangle 7"/>
            <p:cNvSpPr>
              <a:spLocks noChangeArrowheads="1"/>
            </p:cNvSpPr>
            <p:nvPr/>
          </p:nvSpPr>
          <p:spPr bwMode="auto">
            <a:xfrm>
              <a:off x="69" y="4"/>
              <a:ext cx="84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舌下神经管</a:t>
              </a:r>
              <a:endParaRPr lang="zh-CN" altLang="en-US" sz="2000" dirty="0">
                <a:ea typeface="幼圆" panose="02010509060101010101" pitchFamily="49" charset="-122"/>
              </a:endParaRPr>
            </a:p>
          </p:txBody>
        </p:sp>
        <p:sp>
          <p:nvSpPr>
            <p:cNvPr id="41991" name="Line 8"/>
            <p:cNvSpPr>
              <a:spLocks noChangeShapeType="1"/>
            </p:cNvSpPr>
            <p:nvPr/>
          </p:nvSpPr>
          <p:spPr bwMode="auto">
            <a:xfrm>
              <a:off x="0" y="241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ea typeface="幼圆" panose="020105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826933" y="2698503"/>
            <a:ext cx="3523273" cy="3259481"/>
            <a:chOff x="5371680" y="2542860"/>
            <a:chExt cx="3523273" cy="325948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680" y="2762655"/>
              <a:ext cx="3523273" cy="3039686"/>
            </a:xfrm>
            <a:prstGeom prst="rect">
              <a:avLst/>
            </a:prstGeom>
          </p:spPr>
        </p:pic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7075251" y="2846961"/>
              <a:ext cx="393165" cy="5408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6507344" y="2542860"/>
              <a:ext cx="1346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幼圆" panose="02010509060101010101" pitchFamily="49" charset="-122"/>
                  <a:ea typeface="幼圆" panose="02010509060101010101" pitchFamily="49" charset="-122"/>
                </a:rPr>
                <a:t>舌下神经</a:t>
              </a:r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15" name="Rectangle 3" descr="40%"/>
          <p:cNvSpPr>
            <a:spLocks noChangeArrowheads="1"/>
          </p:cNvSpPr>
          <p:nvPr/>
        </p:nvSpPr>
        <p:spPr bwMode="auto">
          <a:xfrm>
            <a:off x="3714744" y="357166"/>
            <a:ext cx="197846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舌下神经</a:t>
            </a:r>
            <a:endParaRPr lang="en-US" altLang="zh-CN" sz="28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54489" y="2879387"/>
            <a:ext cx="3548784" cy="2691551"/>
            <a:chOff x="716615" y="3242553"/>
            <a:chExt cx="3548784" cy="2691551"/>
          </a:xfrm>
        </p:grpSpPr>
        <p:pic>
          <p:nvPicPr>
            <p:cNvPr id="24" name="Picture 2" descr="Snap1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48" t="33507" r="3669" b="19086"/>
            <a:stretch>
              <a:fillRect/>
            </a:stretch>
          </p:blipFill>
          <p:spPr bwMode="auto">
            <a:xfrm>
              <a:off x="1829068" y="3242553"/>
              <a:ext cx="2436331" cy="26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32757" y="4318598"/>
              <a:ext cx="11374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舌咽神经</a:t>
              </a:r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723081" y="4624451"/>
              <a:ext cx="1194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迷走神经</a:t>
              </a:r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937671" y="5249824"/>
              <a:ext cx="9737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副神经</a:t>
              </a:r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16615" y="4901374"/>
              <a:ext cx="11246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仿宋" panose="02010609060101010101" pitchFamily="49" charset="-122"/>
                  <a:ea typeface="仿宋" panose="02010609060101010101" pitchFamily="49" charset="-122"/>
                </a:rPr>
                <a:t>舌下神经</a:t>
              </a:r>
              <a:endParaRPr lang="en-US" altLang="zh-CN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>
              <a:off x="1738009" y="5021814"/>
              <a:ext cx="539860" cy="1014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H="1" flipV="1">
              <a:off x="1776918" y="4552545"/>
              <a:ext cx="789233" cy="285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 flipH="1" flipV="1">
              <a:off x="1770433" y="4837888"/>
              <a:ext cx="830359" cy="720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3" name="Line 32"/>
            <p:cNvSpPr>
              <a:spLocks noChangeShapeType="1"/>
            </p:cNvSpPr>
            <p:nvPr/>
          </p:nvSpPr>
          <p:spPr bwMode="auto">
            <a:xfrm flipH="1">
              <a:off x="1750979" y="5030307"/>
              <a:ext cx="789506" cy="404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463549" y="2106241"/>
            <a:ext cx="208121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黏膜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一般</a:t>
            </a:r>
            <a:r>
              <a:rPr lang="zh-CN" altLang="en-US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感觉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58774" y="2803153"/>
            <a:ext cx="4271963" cy="113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舌前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2/3</a:t>
            </a:r>
            <a:r>
              <a:rPr lang="en-US" altLang="zh-CN" dirty="0">
                <a:ea typeface="幼圆" panose="02010509060101010101" pitchFamily="49" charset="-122"/>
              </a:rPr>
              <a:t>→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舌神经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en-US" altLang="zh-CN" dirty="0" err="1">
                <a:latin typeface="幼圆" panose="02010509060101010101" pitchFamily="49" charset="-122"/>
                <a:ea typeface="幼圆" panose="02010509060101010101" pitchFamily="49" charset="-122"/>
              </a:rPr>
              <a:t>V3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  <a:endParaRPr lang="en-US" altLang="zh-CN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舌后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1/3</a:t>
            </a:r>
            <a:r>
              <a:rPr lang="en-US" altLang="zh-CN" dirty="0">
                <a:ea typeface="幼圆" panose="02010509060101010101" pitchFamily="49" charset="-122"/>
              </a:rPr>
              <a:t>→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舌咽神经的舌支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4571999" y="2780928"/>
            <a:ext cx="4217988" cy="113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舌前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2/3</a:t>
            </a:r>
            <a:r>
              <a:rPr lang="en-US" altLang="zh-CN" dirty="0">
                <a:ea typeface="幼圆" panose="02010509060101010101" pitchFamily="49" charset="-122"/>
              </a:rPr>
              <a:t>→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鼓索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舌后</a:t>
            </a:r>
            <a:r>
              <a:rPr lang="en-US" altLang="zh-CN" dirty="0">
                <a:latin typeface="幼圆" panose="02010509060101010101" pitchFamily="49" charset="-122"/>
                <a:ea typeface="幼圆" panose="02010509060101010101" pitchFamily="49" charset="-122"/>
              </a:rPr>
              <a:t>1/3</a:t>
            </a:r>
            <a:r>
              <a:rPr lang="en-US" altLang="zh-CN" dirty="0">
                <a:ea typeface="幼圆" panose="02010509060101010101" pitchFamily="49" charset="-122"/>
              </a:rPr>
              <a:t>→</a:t>
            </a:r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舌咽神经的舌支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807352" y="4588856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舌下神经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4691062" y="2090366"/>
            <a:ext cx="103663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味觉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31947" y="4560178"/>
            <a:ext cx="105886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B0F0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>
                <a:latin typeface="幼圆" panose="02010509060101010101" pitchFamily="49" charset="-122"/>
                <a:ea typeface="幼圆" panose="02010509060101010101" pitchFamily="49" charset="-122"/>
              </a:rPr>
              <a:t>运动</a:t>
            </a:r>
            <a:endParaRPr lang="zh-CN" altLang="en-US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39852" y="716970"/>
            <a:ext cx="2664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000" b="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舌的神经</a:t>
            </a:r>
            <a:endParaRPr lang="zh-CN" altLang="en-US" sz="4000" b="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5400" dirty="0">
                <a:latin typeface="Aharoni" panose="02010803020104030203" pitchFamily="2" charset="-79"/>
                <a:cs typeface="Aharoni" panose="02010803020104030203" pitchFamily="2" charset="-79"/>
              </a:rPr>
              <a:t>That’s  over</a:t>
            </a:r>
            <a:endParaRPr lang="zh-CN" alt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40%"/>
          <p:cNvSpPr>
            <a:spLocks noChangeArrowheads="1"/>
          </p:cNvSpPr>
          <p:nvPr/>
        </p:nvSpPr>
        <p:spPr bwMode="auto">
          <a:xfrm>
            <a:off x="467438" y="1376294"/>
            <a:ext cx="3692525" cy="460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运动神经节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副交感神经节</a:t>
            </a:r>
            <a:endParaRPr lang="zh-CN" altLang="en-US" sz="20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4"/>
          <p:cNvSpPr txBox="1"/>
          <p:nvPr/>
        </p:nvSpPr>
        <p:spPr>
          <a:xfrm>
            <a:off x="545259" y="2084954"/>
            <a:ext cx="2286016" cy="23069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睫状神经节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翼腭神经节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下颌下神经节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耳神经节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920400" y="1679306"/>
            <a:ext cx="4270290" cy="4250045"/>
            <a:chOff x="3920400" y="1679306"/>
            <a:chExt cx="4270290" cy="4250045"/>
          </a:xfrm>
        </p:grpSpPr>
        <p:pic>
          <p:nvPicPr>
            <p:cNvPr id="6" name="Picture 4" descr="Snap102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3139" r="1158" b="19093"/>
            <a:stretch>
              <a:fillRect/>
            </a:stretch>
          </p:blipFill>
          <p:spPr bwMode="auto">
            <a:xfrm>
              <a:off x="4547235" y="1847258"/>
              <a:ext cx="3643455" cy="37549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39"/>
            <p:cNvSpPr>
              <a:spLocks noChangeShapeType="1"/>
            </p:cNvSpPr>
            <p:nvPr/>
          </p:nvSpPr>
          <p:spPr bwMode="auto">
            <a:xfrm flipV="1">
              <a:off x="6639594" y="1977958"/>
              <a:ext cx="247590" cy="772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8" name="Rectangle 40"/>
            <p:cNvSpPr>
              <a:spLocks noChangeArrowheads="1"/>
            </p:cNvSpPr>
            <p:nvPr/>
          </p:nvSpPr>
          <p:spPr bwMode="auto">
            <a:xfrm>
              <a:off x="6134809" y="1679306"/>
              <a:ext cx="13425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睫状神经节</a:t>
              </a:r>
              <a:endParaRPr lang="zh-CN" altLang="en-US" sz="16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9" name="Line 41"/>
            <p:cNvSpPr>
              <a:spLocks noChangeShapeType="1"/>
            </p:cNvSpPr>
            <p:nvPr/>
          </p:nvSpPr>
          <p:spPr bwMode="auto">
            <a:xfrm flipH="1">
              <a:off x="4695217" y="3417109"/>
              <a:ext cx="1095774" cy="811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0" name="Rectangle 42"/>
            <p:cNvSpPr>
              <a:spLocks noChangeArrowheads="1"/>
            </p:cNvSpPr>
            <p:nvPr/>
          </p:nvSpPr>
          <p:spPr bwMode="auto">
            <a:xfrm>
              <a:off x="3920400" y="4146560"/>
              <a:ext cx="11574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耳神经节</a:t>
              </a:r>
              <a:endParaRPr lang="zh-CN" altLang="en-US" sz="16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1" name="Line 43"/>
            <p:cNvSpPr>
              <a:spLocks noChangeShapeType="1"/>
            </p:cNvSpPr>
            <p:nvPr/>
          </p:nvSpPr>
          <p:spPr bwMode="auto">
            <a:xfrm flipH="1" flipV="1">
              <a:off x="5875506" y="2302213"/>
              <a:ext cx="395591" cy="1076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2" name="Rectangle 44"/>
            <p:cNvSpPr>
              <a:spLocks noChangeArrowheads="1"/>
            </p:cNvSpPr>
            <p:nvPr/>
          </p:nvSpPr>
          <p:spPr bwMode="auto">
            <a:xfrm>
              <a:off x="5395996" y="1985351"/>
              <a:ext cx="13744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翼腭神经节</a:t>
              </a:r>
              <a:endParaRPr lang="zh-CN" altLang="en-US" sz="16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3" name="Line 45"/>
            <p:cNvSpPr>
              <a:spLocks noChangeShapeType="1"/>
            </p:cNvSpPr>
            <p:nvPr/>
          </p:nvSpPr>
          <p:spPr bwMode="auto">
            <a:xfrm flipV="1">
              <a:off x="5927388" y="4833333"/>
              <a:ext cx="315642" cy="802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4" name="Rectangle 46"/>
            <p:cNvSpPr>
              <a:spLocks noChangeArrowheads="1"/>
            </p:cNvSpPr>
            <p:nvPr/>
          </p:nvSpPr>
          <p:spPr bwMode="auto">
            <a:xfrm>
              <a:off x="5260180" y="5590797"/>
              <a:ext cx="152324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6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下颌下神经节</a:t>
              </a:r>
              <a:endParaRPr lang="zh-CN" altLang="en-US" sz="16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90232" y="2620780"/>
            <a:ext cx="5034915" cy="3146451"/>
            <a:chOff x="5990" y="2711"/>
            <a:chExt cx="10243" cy="7349"/>
          </a:xfrm>
        </p:grpSpPr>
        <p:pic>
          <p:nvPicPr>
            <p:cNvPr id="13315" name="Picture 4" descr="Snap86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EFEFE">
                    <a:alpha val="100000"/>
                  </a:srgbClr>
                </a:clrFrom>
                <a:clrTo>
                  <a:srgbClr val="FEFEFE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" r="602" b="313"/>
            <a:stretch>
              <a:fillRect/>
            </a:stretch>
          </p:blipFill>
          <p:spPr bwMode="auto">
            <a:xfrm>
              <a:off x="5990" y="2711"/>
              <a:ext cx="10243" cy="73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Line 7"/>
            <p:cNvSpPr>
              <a:spLocks noChangeShapeType="1"/>
            </p:cNvSpPr>
            <p:nvPr/>
          </p:nvSpPr>
          <p:spPr bwMode="auto">
            <a:xfrm flipH="1" flipV="1">
              <a:off x="7440" y="6090"/>
              <a:ext cx="655" cy="11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6585" y="5185"/>
              <a:ext cx="1853" cy="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嗅球</a:t>
              </a: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3320" name="Line 9"/>
            <p:cNvSpPr>
              <a:spLocks noChangeShapeType="1"/>
            </p:cNvSpPr>
            <p:nvPr/>
          </p:nvSpPr>
          <p:spPr bwMode="auto">
            <a:xfrm flipH="1">
              <a:off x="9618" y="8518"/>
              <a:ext cx="5" cy="6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3321" name="Text Box 10"/>
            <p:cNvSpPr txBox="1">
              <a:spLocks noChangeArrowheads="1"/>
            </p:cNvSpPr>
            <p:nvPr/>
          </p:nvSpPr>
          <p:spPr bwMode="auto">
            <a:xfrm>
              <a:off x="8705" y="8968"/>
              <a:ext cx="2618" cy="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嗅细胞</a:t>
              </a: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3322" name="Line 11"/>
            <p:cNvSpPr>
              <a:spLocks noChangeShapeType="1"/>
            </p:cNvSpPr>
            <p:nvPr/>
          </p:nvSpPr>
          <p:spPr bwMode="auto">
            <a:xfrm flipH="1">
              <a:off x="7315" y="8045"/>
              <a:ext cx="533" cy="10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3323" name="Text Box 12"/>
            <p:cNvSpPr txBox="1">
              <a:spLocks noChangeArrowheads="1"/>
            </p:cNvSpPr>
            <p:nvPr/>
          </p:nvSpPr>
          <p:spPr bwMode="auto">
            <a:xfrm>
              <a:off x="6315" y="8985"/>
              <a:ext cx="2263" cy="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dirty="0">
                  <a:latin typeface="仿宋" panose="02010609060101010101" pitchFamily="49" charset="-122"/>
                  <a:ea typeface="仿宋" panose="02010609060101010101" pitchFamily="49" charset="-122"/>
                </a:rPr>
                <a:t>嗅神经</a:t>
              </a: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285720" y="1214422"/>
            <a:ext cx="2770014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特殊内脏感觉纤维</a:t>
            </a:r>
            <a:endParaRPr lang="en-US" altLang="zh-CN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25" name="Text Box 14"/>
          <p:cNvSpPr txBox="1">
            <a:spLocks noChangeArrowheads="1"/>
          </p:cNvSpPr>
          <p:nvPr/>
        </p:nvSpPr>
        <p:spPr bwMode="auto">
          <a:xfrm>
            <a:off x="285720" y="1928802"/>
            <a:ext cx="4563745" cy="10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40000"/>
              <a:buFont typeface="Wingdings" panose="05000000000000000000" pitchFamily="2" charset="2"/>
              <a:buChar char="l"/>
            </a:pPr>
            <a:r>
              <a:rPr lang="zh-CN" altLang="en-US" dirty="0">
                <a:ea typeface="幼圆" panose="02010509060101010101" pitchFamily="49" charset="-122"/>
              </a:rPr>
              <a:t>由嗅细胞的中枢突聚集而成</a:t>
            </a:r>
            <a:endParaRPr lang="zh-CN" altLang="en-US" dirty="0">
              <a:ea typeface="幼圆" panose="02010509060101010101" pitchFamily="49" charset="-122"/>
            </a:endParaRPr>
          </a:p>
          <a:p>
            <a:pPr>
              <a:lnSpc>
                <a:spcPct val="130000"/>
              </a:lnSpc>
              <a:buSzPct val="40000"/>
              <a:buFont typeface="Wingdings" panose="05000000000000000000" pitchFamily="2" charset="2"/>
              <a:buChar char="l"/>
            </a:pPr>
            <a:r>
              <a:rPr lang="zh-CN" altLang="en-US" dirty="0">
                <a:ea typeface="幼圆" panose="02010509060101010101" pitchFamily="49" charset="-122"/>
              </a:rPr>
              <a:t>穿筛孔入颅连于嗅球</a:t>
            </a: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523240" y="3759518"/>
            <a:ext cx="4062413" cy="92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200" dirty="0">
                <a:ea typeface="仿宋" panose="02010609060101010101" pitchFamily="49" charset="-122"/>
              </a:rPr>
              <a:t>颅前窝骨折可伤及嗅丝</a:t>
            </a:r>
            <a:endParaRPr lang="zh-CN" altLang="en-US" sz="2200" dirty="0">
              <a:ea typeface="仿宋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200" dirty="0">
                <a:ea typeface="仿宋" panose="02010609060101010101" pitchFamily="49" charset="-122"/>
              </a:rPr>
              <a:t>造成嗅觉障碍</a:t>
            </a:r>
            <a:endParaRPr lang="zh-CN" altLang="en-US" sz="2200" dirty="0">
              <a:ea typeface="仿宋" panose="02010609060101010101" pitchFamily="49" charset="-122"/>
            </a:endParaRPr>
          </a:p>
        </p:txBody>
      </p:sp>
      <p:sp>
        <p:nvSpPr>
          <p:cNvPr id="16" name="Rectangle 3" descr="40%"/>
          <p:cNvSpPr>
            <a:spLocks noChangeArrowheads="1"/>
          </p:cNvSpPr>
          <p:nvPr/>
        </p:nvSpPr>
        <p:spPr bwMode="auto">
          <a:xfrm>
            <a:off x="3714744" y="357166"/>
            <a:ext cx="1716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嗅神经</a:t>
            </a:r>
            <a:endParaRPr lang="en-US" altLang="zh-CN" sz="28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Snap4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1237615"/>
            <a:ext cx="3850640" cy="3133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85720" y="1285860"/>
            <a:ext cx="315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特殊躯体感觉纤维</a:t>
            </a:r>
            <a:endParaRPr lang="en-US" altLang="zh-CN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85720" y="1785926"/>
            <a:ext cx="461962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chemeClr val="tx1"/>
              </a:buClr>
              <a:buSzPct val="40000"/>
              <a:buFont typeface="Wingdings" panose="05000000000000000000" pitchFamily="2" charset="2"/>
              <a:buChar char="l"/>
            </a:pPr>
            <a:r>
              <a:rPr lang="zh-CN" altLang="en-US" dirty="0">
                <a:ea typeface="幼圆" panose="02010509060101010101" pitchFamily="49" charset="-122"/>
              </a:rPr>
              <a:t>由</a:t>
            </a:r>
            <a:r>
              <a:rPr lang="zh-CN" altLang="en-US" dirty="0">
                <a:solidFill>
                  <a:srgbClr val="C00000"/>
                </a:solidFill>
                <a:ea typeface="幼圆" panose="02010509060101010101" pitchFamily="49" charset="-122"/>
              </a:rPr>
              <a:t>节细胞轴突</a:t>
            </a:r>
            <a:r>
              <a:rPr lang="zh-CN" altLang="en-US" dirty="0">
                <a:ea typeface="幼圆" panose="02010509060101010101" pitchFamily="49" charset="-122"/>
              </a:rPr>
              <a:t>聚集而成</a:t>
            </a:r>
            <a:endParaRPr lang="zh-CN" altLang="en-US" dirty="0">
              <a:ea typeface="幼圆" panose="02010509060101010101" pitchFamily="49" charset="-122"/>
            </a:endParaRPr>
          </a:p>
          <a:p>
            <a:pPr>
              <a:lnSpc>
                <a:spcPct val="130000"/>
              </a:lnSpc>
              <a:buClr>
                <a:schemeClr val="tx1"/>
              </a:buClr>
              <a:buSzPct val="40000"/>
              <a:buFont typeface="Wingdings" panose="05000000000000000000" pitchFamily="2" charset="2"/>
              <a:buChar char="l"/>
            </a:pPr>
            <a:r>
              <a:rPr lang="zh-CN" altLang="en-US" dirty="0">
                <a:ea typeface="幼圆" panose="02010509060101010101" pitchFamily="49" charset="-122"/>
              </a:rPr>
              <a:t>穿视神经管入颅</a:t>
            </a:r>
            <a:endParaRPr lang="zh-CN" altLang="en-US" dirty="0">
              <a:ea typeface="幼圆" panose="02010509060101010101" pitchFamily="49" charset="-122"/>
            </a:endParaRPr>
          </a:p>
          <a:p>
            <a:pPr>
              <a:lnSpc>
                <a:spcPct val="130000"/>
              </a:lnSpc>
              <a:buClr>
                <a:schemeClr val="tx1"/>
              </a:buClr>
              <a:buSzPct val="40000"/>
              <a:buFont typeface="Wingdings" panose="05000000000000000000" pitchFamily="2" charset="2"/>
              <a:buChar char="l"/>
            </a:pPr>
            <a:r>
              <a:rPr lang="zh-CN" altLang="en-US" dirty="0">
                <a:ea typeface="幼圆" panose="02010509060101010101" pitchFamily="49" charset="-122"/>
              </a:rPr>
              <a:t>经视交叉、视束连于间脑</a:t>
            </a: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571472" y="3857628"/>
            <a:ext cx="4362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200" dirty="0">
                <a:ea typeface="仿宋" panose="02010609060101010101" pitchFamily="49" charset="-122"/>
              </a:rPr>
              <a:t>颅内压增高→视神经盘水肿</a:t>
            </a:r>
            <a:endParaRPr lang="zh-CN" altLang="en-US" sz="2200" dirty="0">
              <a:ea typeface="仿宋" panose="02010609060101010101" pitchFamily="49" charset="-122"/>
            </a:endParaRPr>
          </a:p>
        </p:txBody>
      </p:sp>
      <p:pic>
        <p:nvPicPr>
          <p:cNvPr id="14342" name="Picture 7" descr="Snap4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685" y="4585348"/>
            <a:ext cx="2148840" cy="2127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 descr="40%"/>
          <p:cNvSpPr>
            <a:spLocks noChangeArrowheads="1"/>
          </p:cNvSpPr>
          <p:nvPr/>
        </p:nvSpPr>
        <p:spPr bwMode="auto">
          <a:xfrm>
            <a:off x="4000496" y="357166"/>
            <a:ext cx="1716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视神经</a:t>
            </a:r>
            <a:endParaRPr lang="en-US" altLang="zh-CN" sz="28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2392" y="374217"/>
            <a:ext cx="7757160" cy="72644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sz="2200" dirty="0">
                <a:solidFill>
                  <a:schemeClr val="tx1"/>
                </a:solidFill>
                <a:latin typeface="+mj-ea"/>
                <a:cs typeface="+mj-ea"/>
                <a:sym typeface="+mn-ea"/>
              </a:rPr>
              <a:t>支配眼球外肌的神经</a:t>
            </a:r>
            <a:r>
              <a:rPr lang="en-US" altLang="zh-CN" dirty="0">
                <a:solidFill>
                  <a:schemeClr val="tx1"/>
                </a:solidFill>
                <a:latin typeface="+mj-ea"/>
                <a:cs typeface="+mj-ea"/>
                <a:sym typeface="+mn-ea"/>
              </a:rPr>
              <a:t>--</a:t>
            </a:r>
            <a:r>
              <a:rPr lang="zh-CN" altLang="en-US" sz="3100" dirty="0">
                <a:solidFill>
                  <a:schemeClr val="tx1"/>
                </a:solidFill>
                <a:latin typeface="+mj-ea"/>
                <a:cs typeface="+mj-ea"/>
                <a:sym typeface="+mn-ea"/>
              </a:rPr>
              <a:t>动眼神经 滑车神经 展神经</a:t>
            </a:r>
            <a:endParaRPr lang="zh-CN" altLang="en-US" sz="3100" dirty="0">
              <a:solidFill>
                <a:schemeClr val="tx1"/>
              </a:solidFill>
              <a:latin typeface="+mj-ea"/>
              <a:cs typeface="+mj-ea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642" y="1342419"/>
            <a:ext cx="5648528" cy="3159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支配七块眼外肌：</a:t>
            </a:r>
            <a:endParaRPr lang="en-US" altLang="zh-CN" sz="2000" dirty="0" smtClean="0"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265430" lvl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动眼神经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上睑提肌，上、下、内直肌，下斜肌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65430" lvl="1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滑车神经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上斜肌      展神经</a:t>
            </a:r>
            <a:r>
              <a: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外直肌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支配眼外肌的是</a:t>
            </a:r>
            <a:r>
              <a:rPr lang="zh-CN" altLang="en-US" sz="2000" dirty="0" smtClean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一般躯体运动纤维</a:t>
            </a:r>
            <a:endParaRPr lang="en-US" altLang="zh-CN" sz="2000" dirty="0" smtClean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都穿过海绵窦，经眶上裂入眶</a:t>
            </a:r>
            <a:endParaRPr lang="en-US" altLang="zh-CN" sz="2000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均为运动性脑神经</a:t>
            </a:r>
            <a:endParaRPr lang="en-US" altLang="zh-CN" sz="2000" dirty="0" smtClean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损伤导致眼肌麻痹，出现斜视、复视等。</a:t>
            </a:r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5600564" y="2477155"/>
            <a:ext cx="3290451" cy="3301078"/>
            <a:chOff x="5341160" y="2950565"/>
            <a:chExt cx="3290451" cy="3301078"/>
          </a:xfrm>
        </p:grpSpPr>
        <p:pic>
          <p:nvPicPr>
            <p:cNvPr id="16" name="Picture 2" descr="Snap1"/>
            <p:cNvPicPr>
              <a:picLocks noChangeAspect="1" noChangeArrowheads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48" t="29410" r="3669" b="28356"/>
            <a:stretch>
              <a:fillRect/>
            </a:stretch>
          </p:blipFill>
          <p:spPr bwMode="auto">
            <a:xfrm>
              <a:off x="5778498" y="3443592"/>
              <a:ext cx="2853113" cy="28080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6332331" y="2950565"/>
              <a:ext cx="10866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动眼神经</a:t>
              </a:r>
              <a:endPara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7463552" y="3023405"/>
              <a:ext cx="11356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滑车神经</a:t>
              </a:r>
              <a:endPara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341160" y="3029102"/>
              <a:ext cx="9104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latin typeface="仿宋" panose="02010609060101010101" pitchFamily="49" charset="-122"/>
                  <a:ea typeface="仿宋" panose="02010609060101010101" pitchFamily="49" charset="-122"/>
                </a:rPr>
                <a:t>展神经</a:t>
              </a:r>
              <a:endPara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H="1">
              <a:off x="6653181" y="3307404"/>
              <a:ext cx="960333" cy="9140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 flipH="1">
              <a:off x="6552289" y="3210128"/>
              <a:ext cx="289498" cy="11388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6037633" y="3294434"/>
              <a:ext cx="258507" cy="18258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40%"/>
          <p:cNvSpPr>
            <a:spLocks noChangeArrowheads="1"/>
          </p:cNvSpPr>
          <p:nvPr/>
        </p:nvSpPr>
        <p:spPr bwMode="auto">
          <a:xfrm>
            <a:off x="3714744" y="357166"/>
            <a:ext cx="197846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</p:spPr>
        <p:txBody>
          <a:bodyPr wrap="square" anchor="ctr">
            <a:spAutoFit/>
          </a:bodyPr>
          <a:lstStyle>
            <a:lvl1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698625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rgbClr val="00206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动眼神经</a:t>
            </a:r>
            <a:endParaRPr lang="en-US" altLang="zh-CN" sz="2800" dirty="0">
              <a:solidFill>
                <a:srgbClr val="00206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361990" y="1197310"/>
            <a:ext cx="8042708" cy="431846"/>
            <a:chOff x="361990" y="1197310"/>
            <a:chExt cx="8042708" cy="431846"/>
          </a:xfrm>
        </p:grpSpPr>
        <p:sp>
          <p:nvSpPr>
            <p:cNvPr id="4" name="Text Box 47"/>
            <p:cNvSpPr txBox="1">
              <a:spLocks noChangeArrowheads="1"/>
            </p:cNvSpPr>
            <p:nvPr/>
          </p:nvSpPr>
          <p:spPr bwMode="auto">
            <a:xfrm>
              <a:off x="1199681" y="1197310"/>
              <a:ext cx="2838451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一般躯体运动纤维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Line 48"/>
            <p:cNvSpPr>
              <a:spLocks noChangeShapeType="1"/>
            </p:cNvSpPr>
            <p:nvPr/>
          </p:nvSpPr>
          <p:spPr bwMode="auto">
            <a:xfrm>
              <a:off x="3709856" y="1429142"/>
              <a:ext cx="730250" cy="0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6" name="Text Box 50"/>
            <p:cNvSpPr txBox="1">
              <a:spLocks noChangeArrowheads="1"/>
            </p:cNvSpPr>
            <p:nvPr/>
          </p:nvSpPr>
          <p:spPr bwMode="auto">
            <a:xfrm>
              <a:off x="4429264" y="1229046"/>
              <a:ext cx="39754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一般内脏运动纤维（副交感纤维）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Line 46"/>
            <p:cNvSpPr>
              <a:spLocks noChangeShapeType="1"/>
            </p:cNvSpPr>
            <p:nvPr/>
          </p:nvSpPr>
          <p:spPr bwMode="auto">
            <a:xfrm>
              <a:off x="361990" y="1408178"/>
              <a:ext cx="7620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26979" y="3602477"/>
            <a:ext cx="4539574" cy="3002604"/>
            <a:chOff x="363167" y="3482503"/>
            <a:chExt cx="4539574" cy="3002604"/>
          </a:xfrm>
        </p:grpSpPr>
        <p:pic>
          <p:nvPicPr>
            <p:cNvPr id="47" name="Picture 2" descr="Snap87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06" t="1188" r="579" b="26471"/>
            <a:stretch>
              <a:fillRect/>
            </a:stretch>
          </p:blipFill>
          <p:spPr bwMode="auto">
            <a:xfrm>
              <a:off x="363167" y="3482503"/>
              <a:ext cx="4539574" cy="2866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Line 5"/>
            <p:cNvSpPr>
              <a:spLocks noChangeShapeType="1"/>
            </p:cNvSpPr>
            <p:nvPr/>
          </p:nvSpPr>
          <p:spPr bwMode="auto">
            <a:xfrm flipV="1">
              <a:off x="2073716" y="3819727"/>
              <a:ext cx="45719" cy="1091555"/>
            </a:xfrm>
            <a:prstGeom prst="line">
              <a:avLst/>
            </a:prstGeom>
            <a:ln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8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 flipV="1">
              <a:off x="3618690" y="4195865"/>
              <a:ext cx="77822" cy="655599"/>
            </a:xfrm>
            <a:prstGeom prst="line">
              <a:avLst/>
            </a:prstGeom>
            <a:ln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8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3157102" y="3905519"/>
              <a:ext cx="12203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动眼神经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65" name="Rectangle 21"/>
            <p:cNvSpPr>
              <a:spLocks noChangeArrowheads="1"/>
            </p:cNvSpPr>
            <p:nvPr/>
          </p:nvSpPr>
          <p:spPr bwMode="auto">
            <a:xfrm>
              <a:off x="1431186" y="3482872"/>
              <a:ext cx="141577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+mn-ea"/>
                  <a:ea typeface="+mn-ea"/>
                </a:rPr>
                <a:t>睫状神经节</a:t>
              </a:r>
              <a:endParaRPr lang="zh-CN" altLang="en-US" sz="1800" dirty="0">
                <a:latin typeface="+mn-ea"/>
                <a:ea typeface="+mn-ea"/>
              </a:endParaRPr>
            </a:p>
          </p:txBody>
        </p:sp>
        <p:sp>
          <p:nvSpPr>
            <p:cNvPr id="48" name="Line 7"/>
            <p:cNvSpPr>
              <a:spLocks noChangeShapeType="1"/>
            </p:cNvSpPr>
            <p:nvPr/>
          </p:nvSpPr>
          <p:spPr bwMode="auto">
            <a:xfrm flipV="1">
              <a:off x="2681592" y="4143983"/>
              <a:ext cx="45719" cy="710723"/>
            </a:xfrm>
            <a:prstGeom prst="line">
              <a:avLst/>
            </a:prstGeom>
            <a:ln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8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1639437" y="6115775"/>
              <a:ext cx="737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下支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3" name="Rectangle 27"/>
            <p:cNvSpPr>
              <a:spLocks noChangeArrowheads="1"/>
            </p:cNvSpPr>
            <p:nvPr/>
          </p:nvSpPr>
          <p:spPr bwMode="auto">
            <a:xfrm>
              <a:off x="2414271" y="3839284"/>
              <a:ext cx="714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上支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1958502" y="5036289"/>
              <a:ext cx="710120" cy="1169957"/>
            </a:xfrm>
            <a:prstGeom prst="line">
              <a:avLst/>
            </a:prstGeom>
            <a:ln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8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358251" y="4298904"/>
              <a:ext cx="2763223" cy="1147450"/>
              <a:chOff x="1358251" y="4298904"/>
              <a:chExt cx="2763223" cy="1147450"/>
            </a:xfrm>
          </p:grpSpPr>
          <p:sp>
            <p:nvSpPr>
              <p:cNvPr id="58" name="任意多边形 57"/>
              <p:cNvSpPr/>
              <p:nvPr/>
            </p:nvSpPr>
            <p:spPr>
              <a:xfrm>
                <a:off x="3791089" y="4495244"/>
                <a:ext cx="330385" cy="270315"/>
              </a:xfrm>
              <a:custGeom>
                <a:avLst/>
                <a:gdLst>
                  <a:gd name="connsiteX0" fmla="*/ 330385 w 330385"/>
                  <a:gd name="connsiteY0" fmla="*/ 0 h 270315"/>
                  <a:gd name="connsiteX1" fmla="*/ 140164 w 330385"/>
                  <a:gd name="connsiteY1" fmla="*/ 180210 h 270315"/>
                  <a:gd name="connsiteX2" fmla="*/ 0 w 330385"/>
                  <a:gd name="connsiteY2" fmla="*/ 270315 h 270315"/>
                  <a:gd name="connsiteX3" fmla="*/ 0 w 330385"/>
                  <a:gd name="connsiteY3" fmla="*/ 270315 h 270315"/>
                  <a:gd name="connsiteX4" fmla="*/ 0 w 330385"/>
                  <a:gd name="connsiteY4" fmla="*/ 270315 h 27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385" h="270315">
                    <a:moveTo>
                      <a:pt x="330385" y="0"/>
                    </a:moveTo>
                    <a:cubicBezTo>
                      <a:pt x="262806" y="67579"/>
                      <a:pt x="195228" y="135158"/>
                      <a:pt x="140164" y="180210"/>
                    </a:cubicBezTo>
                    <a:cubicBezTo>
                      <a:pt x="85100" y="225262"/>
                      <a:pt x="0" y="270315"/>
                      <a:pt x="0" y="270315"/>
                    </a:cubicBezTo>
                    <a:lnTo>
                      <a:pt x="0" y="270315"/>
                    </a:lnTo>
                    <a:lnTo>
                      <a:pt x="0" y="270315"/>
                    </a:ln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任意多边形 63"/>
              <p:cNvSpPr/>
              <p:nvPr/>
            </p:nvSpPr>
            <p:spPr>
              <a:xfrm>
                <a:off x="3100283" y="4808943"/>
                <a:ext cx="634073" cy="106791"/>
              </a:xfrm>
              <a:custGeom>
                <a:avLst/>
                <a:gdLst>
                  <a:gd name="connsiteX0" fmla="*/ 634073 w 634073"/>
                  <a:gd name="connsiteY0" fmla="*/ 0 h 106791"/>
                  <a:gd name="connsiteX1" fmla="*/ 477224 w 634073"/>
                  <a:gd name="connsiteY1" fmla="*/ 50058 h 106791"/>
                  <a:gd name="connsiteX2" fmla="*/ 260304 w 634073"/>
                  <a:gd name="connsiteY2" fmla="*/ 86768 h 106791"/>
                  <a:gd name="connsiteX3" fmla="*/ 0 w 634073"/>
                  <a:gd name="connsiteY3" fmla="*/ 106791 h 10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4073" h="106791">
                    <a:moveTo>
                      <a:pt x="634073" y="0"/>
                    </a:moveTo>
                    <a:cubicBezTo>
                      <a:pt x="586796" y="17798"/>
                      <a:pt x="539519" y="35597"/>
                      <a:pt x="477224" y="50058"/>
                    </a:cubicBezTo>
                    <a:cubicBezTo>
                      <a:pt x="414929" y="64519"/>
                      <a:pt x="339841" y="77313"/>
                      <a:pt x="260304" y="86768"/>
                    </a:cubicBezTo>
                    <a:cubicBezTo>
                      <a:pt x="180767" y="96224"/>
                      <a:pt x="90383" y="101507"/>
                      <a:pt x="0" y="106791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>
                <a:off x="1812114" y="4408476"/>
                <a:ext cx="1127982" cy="520607"/>
              </a:xfrm>
              <a:custGeom>
                <a:avLst/>
                <a:gdLst>
                  <a:gd name="connsiteX0" fmla="*/ 1127982 w 1127982"/>
                  <a:gd name="connsiteY0" fmla="*/ 520607 h 520607"/>
                  <a:gd name="connsiteX1" fmla="*/ 1041214 w 1127982"/>
                  <a:gd name="connsiteY1" fmla="*/ 500584 h 520607"/>
                  <a:gd name="connsiteX2" fmla="*/ 921074 w 1127982"/>
                  <a:gd name="connsiteY2" fmla="*/ 467212 h 520607"/>
                  <a:gd name="connsiteX3" fmla="*/ 824295 w 1127982"/>
                  <a:gd name="connsiteY3" fmla="*/ 417153 h 520607"/>
                  <a:gd name="connsiteX4" fmla="*/ 730852 w 1127982"/>
                  <a:gd name="connsiteY4" fmla="*/ 317036 h 520607"/>
                  <a:gd name="connsiteX5" fmla="*/ 614050 w 1127982"/>
                  <a:gd name="connsiteY5" fmla="*/ 180210 h 520607"/>
                  <a:gd name="connsiteX6" fmla="*/ 440514 w 1127982"/>
                  <a:gd name="connsiteY6" fmla="*/ 96779 h 520607"/>
                  <a:gd name="connsiteX7" fmla="*/ 276990 w 1127982"/>
                  <a:gd name="connsiteY7" fmla="*/ 50058 h 520607"/>
                  <a:gd name="connsiteX8" fmla="*/ 0 w 1127982"/>
                  <a:gd name="connsiteY8" fmla="*/ 0 h 520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982" h="520607">
                    <a:moveTo>
                      <a:pt x="1127982" y="520607"/>
                    </a:moveTo>
                    <a:cubicBezTo>
                      <a:pt x="1101840" y="515045"/>
                      <a:pt x="1075699" y="509483"/>
                      <a:pt x="1041214" y="500584"/>
                    </a:cubicBezTo>
                    <a:cubicBezTo>
                      <a:pt x="1006729" y="491685"/>
                      <a:pt x="957227" y="481117"/>
                      <a:pt x="921074" y="467212"/>
                    </a:cubicBezTo>
                    <a:cubicBezTo>
                      <a:pt x="884921" y="453307"/>
                      <a:pt x="855999" y="442182"/>
                      <a:pt x="824295" y="417153"/>
                    </a:cubicBezTo>
                    <a:cubicBezTo>
                      <a:pt x="792591" y="392124"/>
                      <a:pt x="765893" y="356527"/>
                      <a:pt x="730852" y="317036"/>
                    </a:cubicBezTo>
                    <a:cubicBezTo>
                      <a:pt x="695811" y="277546"/>
                      <a:pt x="662440" y="216920"/>
                      <a:pt x="614050" y="180210"/>
                    </a:cubicBezTo>
                    <a:cubicBezTo>
                      <a:pt x="565660" y="143501"/>
                      <a:pt x="496691" y="118471"/>
                      <a:pt x="440514" y="96779"/>
                    </a:cubicBezTo>
                    <a:cubicBezTo>
                      <a:pt x="384337" y="75087"/>
                      <a:pt x="350409" y="66188"/>
                      <a:pt x="276990" y="50058"/>
                    </a:cubicBezTo>
                    <a:cubicBezTo>
                      <a:pt x="203571" y="33928"/>
                      <a:pt x="101785" y="16964"/>
                      <a:pt x="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>
                <a:off x="1778742" y="4298904"/>
                <a:ext cx="307024" cy="139607"/>
              </a:xfrm>
              <a:custGeom>
                <a:avLst/>
                <a:gdLst>
                  <a:gd name="connsiteX0" fmla="*/ 307024 w 307024"/>
                  <a:gd name="connsiteY0" fmla="*/ 139607 h 139607"/>
                  <a:gd name="connsiteX1" fmla="*/ 250292 w 307024"/>
                  <a:gd name="connsiteY1" fmla="*/ 72862 h 139607"/>
                  <a:gd name="connsiteX2" fmla="*/ 160186 w 307024"/>
                  <a:gd name="connsiteY2" fmla="*/ 19467 h 139607"/>
                  <a:gd name="connsiteX3" fmla="*/ 50058 w 307024"/>
                  <a:gd name="connsiteY3" fmla="*/ 2781 h 139607"/>
                  <a:gd name="connsiteX4" fmla="*/ 0 w 307024"/>
                  <a:gd name="connsiteY4" fmla="*/ 2781 h 13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024" h="139607">
                    <a:moveTo>
                      <a:pt x="307024" y="139607"/>
                    </a:moveTo>
                    <a:cubicBezTo>
                      <a:pt x="290894" y="116246"/>
                      <a:pt x="274765" y="92885"/>
                      <a:pt x="250292" y="72862"/>
                    </a:cubicBezTo>
                    <a:cubicBezTo>
                      <a:pt x="225819" y="52839"/>
                      <a:pt x="193558" y="31147"/>
                      <a:pt x="160186" y="19467"/>
                    </a:cubicBezTo>
                    <a:cubicBezTo>
                      <a:pt x="126814" y="7787"/>
                      <a:pt x="76756" y="5562"/>
                      <a:pt x="50058" y="2781"/>
                    </a:cubicBezTo>
                    <a:cubicBezTo>
                      <a:pt x="23360" y="0"/>
                      <a:pt x="11680" y="1390"/>
                      <a:pt x="0" y="2781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>
                <a:off x="1358251" y="4919072"/>
                <a:ext cx="1535124" cy="527282"/>
              </a:xfrm>
              <a:custGeom>
                <a:avLst/>
                <a:gdLst>
                  <a:gd name="connsiteX0" fmla="*/ 1535124 w 1535124"/>
                  <a:gd name="connsiteY0" fmla="*/ 0 h 527282"/>
                  <a:gd name="connsiteX1" fmla="*/ 1398298 w 1535124"/>
                  <a:gd name="connsiteY1" fmla="*/ 46721 h 527282"/>
                  <a:gd name="connsiteX2" fmla="*/ 1298181 w 1535124"/>
                  <a:gd name="connsiteY2" fmla="*/ 106791 h 527282"/>
                  <a:gd name="connsiteX3" fmla="*/ 1181378 w 1535124"/>
                  <a:gd name="connsiteY3" fmla="*/ 173535 h 527282"/>
                  <a:gd name="connsiteX4" fmla="*/ 964458 w 1535124"/>
                  <a:gd name="connsiteY4" fmla="*/ 246954 h 527282"/>
                  <a:gd name="connsiteX5" fmla="*/ 657434 w 1535124"/>
                  <a:gd name="connsiteY5" fmla="*/ 367094 h 527282"/>
                  <a:gd name="connsiteX6" fmla="*/ 423828 w 1535124"/>
                  <a:gd name="connsiteY6" fmla="*/ 457200 h 527282"/>
                  <a:gd name="connsiteX7" fmla="*/ 203571 w 1535124"/>
                  <a:gd name="connsiteY7" fmla="*/ 517270 h 527282"/>
                  <a:gd name="connsiteX8" fmla="*/ 0 w 1535124"/>
                  <a:gd name="connsiteY8" fmla="*/ 517270 h 52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124" h="527282">
                    <a:moveTo>
                      <a:pt x="1535124" y="0"/>
                    </a:moveTo>
                    <a:cubicBezTo>
                      <a:pt x="1486456" y="14461"/>
                      <a:pt x="1437789" y="28922"/>
                      <a:pt x="1398298" y="46721"/>
                    </a:cubicBezTo>
                    <a:cubicBezTo>
                      <a:pt x="1358807" y="64520"/>
                      <a:pt x="1334334" y="85655"/>
                      <a:pt x="1298181" y="106791"/>
                    </a:cubicBezTo>
                    <a:cubicBezTo>
                      <a:pt x="1262028" y="127927"/>
                      <a:pt x="1236998" y="150175"/>
                      <a:pt x="1181378" y="173535"/>
                    </a:cubicBezTo>
                    <a:cubicBezTo>
                      <a:pt x="1125758" y="196895"/>
                      <a:pt x="1051782" y="214694"/>
                      <a:pt x="964458" y="246954"/>
                    </a:cubicBezTo>
                    <a:cubicBezTo>
                      <a:pt x="877134" y="279214"/>
                      <a:pt x="657434" y="367094"/>
                      <a:pt x="657434" y="367094"/>
                    </a:cubicBezTo>
                    <a:cubicBezTo>
                      <a:pt x="567329" y="402135"/>
                      <a:pt x="499472" y="432171"/>
                      <a:pt x="423828" y="457200"/>
                    </a:cubicBezTo>
                    <a:cubicBezTo>
                      <a:pt x="348184" y="482229"/>
                      <a:pt x="274209" y="507258"/>
                      <a:pt x="203571" y="517270"/>
                    </a:cubicBezTo>
                    <a:cubicBezTo>
                      <a:pt x="132933" y="527282"/>
                      <a:pt x="66466" y="522276"/>
                      <a:pt x="0" y="51727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2222593" y="5002502"/>
                <a:ext cx="166861" cy="136826"/>
              </a:xfrm>
              <a:custGeom>
                <a:avLst/>
                <a:gdLst>
                  <a:gd name="connsiteX0" fmla="*/ 166861 w 166861"/>
                  <a:gd name="connsiteY0" fmla="*/ 136826 h 136826"/>
                  <a:gd name="connsiteX1" fmla="*/ 76756 w 166861"/>
                  <a:gd name="connsiteY1" fmla="*/ 93443 h 136826"/>
                  <a:gd name="connsiteX2" fmla="*/ 0 w 166861"/>
                  <a:gd name="connsiteY2" fmla="*/ 0 h 13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6861" h="136826">
                    <a:moveTo>
                      <a:pt x="166861" y="136826"/>
                    </a:moveTo>
                    <a:cubicBezTo>
                      <a:pt x="135713" y="126536"/>
                      <a:pt x="104566" y="116247"/>
                      <a:pt x="76756" y="93443"/>
                    </a:cubicBezTo>
                    <a:cubicBezTo>
                      <a:pt x="48946" y="70639"/>
                      <a:pt x="24473" y="35319"/>
                      <a:pt x="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2326047" y="5109293"/>
                <a:ext cx="156849" cy="206908"/>
              </a:xfrm>
              <a:custGeom>
                <a:avLst/>
                <a:gdLst>
                  <a:gd name="connsiteX0" fmla="*/ 156849 w 156849"/>
                  <a:gd name="connsiteY0" fmla="*/ 0 h 206908"/>
                  <a:gd name="connsiteX1" fmla="*/ 63407 w 156849"/>
                  <a:gd name="connsiteY1" fmla="*/ 133489 h 206908"/>
                  <a:gd name="connsiteX2" fmla="*/ 0 w 156849"/>
                  <a:gd name="connsiteY2" fmla="*/ 206908 h 206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849" h="206908">
                    <a:moveTo>
                      <a:pt x="156849" y="0"/>
                    </a:moveTo>
                    <a:cubicBezTo>
                      <a:pt x="123198" y="49502"/>
                      <a:pt x="89548" y="99004"/>
                      <a:pt x="63407" y="133489"/>
                    </a:cubicBezTo>
                    <a:cubicBezTo>
                      <a:pt x="37266" y="167974"/>
                      <a:pt x="18633" y="187441"/>
                      <a:pt x="0" y="206908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77993" y="1977753"/>
            <a:ext cx="8923506" cy="1479068"/>
            <a:chOff x="77993" y="1977753"/>
            <a:chExt cx="8923506" cy="1479068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975801" y="2085667"/>
              <a:ext cx="1221358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从中脑</a:t>
              </a:r>
              <a:r>
                <a:rPr lang="zh-CN" altLang="en-US" sz="1800" dirty="0" smtClean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脚间窝</a:t>
              </a:r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出脑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77993" y="2091338"/>
              <a:ext cx="17970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动眼神经核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动眼神经副核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rot="21180000">
              <a:off x="3266035" y="2533342"/>
              <a:ext cx="365626" cy="45719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28398" dir="1593903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rot="21180000">
              <a:off x="3275559" y="2279342"/>
              <a:ext cx="382041" cy="4881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6201491" y="1977753"/>
              <a:ext cx="2800008" cy="78483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zh-CN" altLang="en-US" sz="1800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上直肌，</a:t>
              </a:r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上睑提肌</a:t>
              </a:r>
              <a:endParaRPr lang="en-US" altLang="zh-CN" sz="1800" dirty="0" smtClean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lvl="0">
                <a:lnSpc>
                  <a:spcPct val="150000"/>
                </a:lnSpc>
              </a:pPr>
              <a:r>
                <a:rPr lang="zh-CN" altLang="en-US" sz="1800" dirty="0" smtClean="0">
                  <a:solidFill>
                    <a:srgbClr val="0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内直肌，下直肌，下斜肌</a:t>
              </a:r>
              <a:endPara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6712699" y="3028300"/>
              <a:ext cx="1121310" cy="305047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睫状神经节</a:t>
              </a:r>
              <a:endParaRPr lang="zh-CN" altLang="en-US" sz="1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5611110" y="1993684"/>
              <a:ext cx="709366" cy="777551"/>
              <a:chOff x="5662991" y="1805615"/>
              <a:chExt cx="709366" cy="777551"/>
            </a:xfrm>
          </p:grpSpPr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 rot="20229418">
                <a:off x="5662991" y="1805615"/>
                <a:ext cx="61513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上支</a:t>
                </a:r>
                <a:endParaRPr lang="zh-CN" altLang="en-US" sz="16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 rot="1234209">
                <a:off x="5742343" y="2244612"/>
                <a:ext cx="63001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下支</a:t>
                </a:r>
                <a:endParaRPr lang="zh-CN" altLang="en-US" sz="1600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grpSp>
            <p:nvGrpSpPr>
              <p:cNvPr id="22" name="Group 26"/>
              <p:cNvGrpSpPr/>
              <p:nvPr/>
            </p:nvGrpSpPr>
            <p:grpSpPr bwMode="auto">
              <a:xfrm>
                <a:off x="5685282" y="1990655"/>
                <a:ext cx="650875" cy="401639"/>
                <a:chOff x="0" y="167"/>
                <a:chExt cx="410" cy="253"/>
              </a:xfrm>
            </p:grpSpPr>
            <p:grpSp>
              <p:nvGrpSpPr>
                <p:cNvPr id="23" name="Group 27"/>
                <p:cNvGrpSpPr/>
                <p:nvPr/>
              </p:nvGrpSpPr>
              <p:grpSpPr bwMode="auto">
                <a:xfrm>
                  <a:off x="79" y="167"/>
                  <a:ext cx="331" cy="253"/>
                  <a:chOff x="-65" y="167"/>
                  <a:chExt cx="331" cy="253"/>
                </a:xfrm>
              </p:grpSpPr>
              <p:sp>
                <p:nvSpPr>
                  <p:cNvPr id="25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53" y="167"/>
                    <a:ext cx="303" cy="131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zh-CN" altLang="en-US" dirty="0"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2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-65" y="302"/>
                    <a:ext cx="331" cy="11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zh-CN" altLang="en-US" dirty="0">
                      <a:ea typeface="幼圆" panose="02010509060101010101" pitchFamily="49" charset="-122"/>
                    </a:endParaRPr>
                  </a:p>
                </p:txBody>
              </p:sp>
            </p:grpSp>
            <p:sp>
              <p:nvSpPr>
                <p:cNvPr id="24" name="Line 30"/>
                <p:cNvSpPr>
                  <a:spLocks noChangeShapeType="1"/>
                </p:cNvSpPr>
                <p:nvPr/>
              </p:nvSpPr>
              <p:spPr bwMode="auto">
                <a:xfrm rot="20520000">
                  <a:off x="0" y="288"/>
                  <a:ext cx="87" cy="29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ctr"/>
                  <a:endParaRPr lang="zh-CN" altLang="en-US" dirty="0">
                    <a:ea typeface="幼圆" panose="02010509060101010101" pitchFamily="49" charset="-122"/>
                  </a:endParaRPr>
                </a:p>
              </p:txBody>
            </p:sp>
          </p:grpSp>
        </p:grpSp>
        <p:cxnSp>
          <p:nvCxnSpPr>
            <p:cNvPr id="32" name="直接箭头连接符 31"/>
            <p:cNvCxnSpPr/>
            <p:nvPr/>
          </p:nvCxnSpPr>
          <p:spPr>
            <a:xfrm rot="21540000">
              <a:off x="1368358" y="2308699"/>
              <a:ext cx="629055" cy="64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ine 48"/>
            <p:cNvSpPr>
              <a:spLocks noChangeShapeType="1"/>
            </p:cNvSpPr>
            <p:nvPr/>
          </p:nvSpPr>
          <p:spPr bwMode="auto">
            <a:xfrm rot="21180000">
              <a:off x="1571355" y="2521233"/>
              <a:ext cx="382588" cy="45719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3697596" y="2101882"/>
              <a:ext cx="1873110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经</a:t>
              </a:r>
              <a:r>
                <a:rPr lang="zh-CN" altLang="en-US" sz="1800" dirty="0" smtClean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海绵窦</a:t>
              </a:r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外侧壁，穿</a:t>
              </a:r>
              <a:r>
                <a:rPr lang="zh-CN" altLang="en-US" sz="1800" dirty="0" smtClean="0">
                  <a:solidFill>
                    <a:srgbClr val="C0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眶上裂</a:t>
              </a:r>
              <a:r>
                <a:rPr lang="zh-CN" altLang="en-US" sz="18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入眶。</a:t>
              </a:r>
              <a:endParaRPr lang="en-US" altLang="zh-CN" sz="18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432395">
              <a:off x="5505112" y="2872046"/>
              <a:ext cx="11323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latin typeface="华文楷体" panose="02010600040101010101" pitchFamily="2" charset="-122"/>
                  <a:ea typeface="华文楷体" panose="02010600040101010101" pitchFamily="2" charset="-122"/>
                </a:rPr>
                <a:t>自下斜肌支分出</a:t>
              </a: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9" name="Line 48"/>
            <p:cNvSpPr>
              <a:spLocks noChangeShapeType="1"/>
            </p:cNvSpPr>
            <p:nvPr/>
          </p:nvSpPr>
          <p:spPr bwMode="auto">
            <a:xfrm>
              <a:off x="5567838" y="2664555"/>
              <a:ext cx="1111821" cy="474236"/>
            </a:xfrm>
            <a:prstGeom prst="line">
              <a:avLst/>
            </a:prstGeom>
            <a:noFill/>
            <a:ln w="28575" cmpd="sng">
              <a:solidFill>
                <a:srgbClr val="FFCC00"/>
              </a:solidFill>
              <a:rou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zh-CN" altLang="en-US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5791201" y="4189380"/>
            <a:ext cx="2963693" cy="18928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单侧动眼神经损伤</a:t>
            </a:r>
            <a:r>
              <a:rPr lang="en-US" altLang="zh-CN" sz="18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—</a:t>
            </a:r>
            <a:endParaRPr lang="en-US" altLang="zh-CN" sz="18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180975" lvl="1">
              <a:lnSpc>
                <a:spcPct val="130000"/>
              </a:lnSpc>
            </a:pPr>
            <a:r>
              <a:rPr lang="zh-CN" altLang="en-US" sz="18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所支配的眼肌瘫痪；</a:t>
            </a:r>
            <a:endParaRPr lang="en-US" altLang="zh-CN" sz="18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180975" lvl="1">
              <a:lnSpc>
                <a:spcPct val="130000"/>
              </a:lnSpc>
            </a:pPr>
            <a:r>
              <a:rPr lang="zh-CN" altLang="en-US" sz="18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上睑下垂</a:t>
            </a:r>
            <a:endParaRPr lang="en-US" altLang="zh-CN" sz="18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180975" lvl="1">
              <a:lnSpc>
                <a:spcPct val="130000"/>
              </a:lnSpc>
            </a:pPr>
            <a:r>
              <a:rPr lang="zh-CN" altLang="en-US" sz="18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瞳孔向外下方斜视并扩大</a:t>
            </a:r>
            <a:endParaRPr lang="en-US" altLang="zh-CN" sz="18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180975" lvl="1">
              <a:lnSpc>
                <a:spcPct val="130000"/>
              </a:lnSpc>
            </a:pPr>
            <a:r>
              <a:rPr lang="zh-CN" altLang="en-US" sz="18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对光反射消失</a:t>
            </a:r>
            <a:endParaRPr lang="zh-CN" altLang="en-US" sz="18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睫状神经节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4" t="-2545" r="43176" b="-3446"/>
          <a:stretch>
            <a:fillRect/>
          </a:stretch>
        </p:blipFill>
        <p:spPr bwMode="auto">
          <a:xfrm>
            <a:off x="5395016" y="3936460"/>
            <a:ext cx="3400854" cy="250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10245" y="1081536"/>
            <a:ext cx="893647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副交感根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：即睫状神经节短根，来自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动眼神经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，在节内</a:t>
            </a:r>
            <a:r>
              <a:rPr lang="zh-CN" altLang="en-US" sz="18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换元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，支配</a:t>
            </a:r>
            <a:r>
              <a:rPr lang="zh-CN" altLang="en-US" sz="1800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瞳孔括约肌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18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睫状肌</a:t>
            </a:r>
            <a:endParaRPr lang="en-US" altLang="zh-CN" sz="18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交感根</a:t>
            </a:r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来自颈内动脉交感丛，支配</a:t>
            </a:r>
            <a:r>
              <a:rPr lang="zh-CN" altLang="en-US" sz="18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瞳孔开大肌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zh-CN" altLang="en-US" sz="1800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眼球血管</a:t>
            </a:r>
            <a:endParaRPr lang="en-US" altLang="zh-CN" sz="1800" dirty="0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感觉根</a:t>
            </a:r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来自眼神经分支鼻睫神经，传导眼球一般感觉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</a:rPr>
              <a:t>应用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：球后麻醉</a:t>
            </a:r>
            <a:endPara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86196" y="323894"/>
            <a:ext cx="2741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latin typeface="华文中宋" panose="02010600040101010101" pitchFamily="2" charset="-122"/>
                <a:ea typeface="华文中宋" panose="02010600040101010101" pitchFamily="2" charset="-122"/>
              </a:rPr>
              <a:t>睫状神经节</a:t>
            </a:r>
            <a:endParaRPr lang="zh-CN" altLang="en-US" sz="32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4138" y="2963693"/>
            <a:ext cx="5022749" cy="3586263"/>
            <a:chOff x="370572" y="3009089"/>
            <a:chExt cx="5022749" cy="3586263"/>
          </a:xfrm>
        </p:grpSpPr>
        <p:pic>
          <p:nvPicPr>
            <p:cNvPr id="1026" name="Picture 2" descr="E:\课程资料\解剖图片\来自光盘的图片\周围神经图片\Snap82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97" t="3118" r="2095" b="1877"/>
            <a:stretch>
              <a:fillRect/>
            </a:stretch>
          </p:blipFill>
          <p:spPr bwMode="auto">
            <a:xfrm>
              <a:off x="1329447" y="3009089"/>
              <a:ext cx="2673666" cy="3586263"/>
            </a:xfrm>
            <a:prstGeom prst="rect">
              <a:avLst/>
            </a:prstGeom>
            <a:noFill/>
          </p:spPr>
        </p:pic>
        <p:sp>
          <p:nvSpPr>
            <p:cNvPr id="12" name="Line 20"/>
            <p:cNvSpPr>
              <a:spLocks noChangeShapeType="1"/>
            </p:cNvSpPr>
            <p:nvPr/>
          </p:nvSpPr>
          <p:spPr bwMode="auto">
            <a:xfrm rot="120000" flipV="1">
              <a:off x="2632421" y="4469379"/>
              <a:ext cx="1415981" cy="299163"/>
            </a:xfrm>
            <a:prstGeom prst="line">
              <a:avLst/>
            </a:prstGeom>
            <a:ln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600" dirty="0">
                <a:solidFill>
                  <a:srgbClr val="FFFF00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4007220" y="4301732"/>
              <a:ext cx="1386101" cy="356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r>
                <a:rPr lang="zh-CN" altLang="en-US" sz="1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睫状神经节</a:t>
              </a:r>
              <a:endParaRPr lang="zh-CN" altLang="en-US" sz="18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3799467" y="4894118"/>
              <a:ext cx="14599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latin typeface="仿宋" panose="02010609060101010101" pitchFamily="49" charset="-122"/>
                  <a:ea typeface="仿宋" panose="02010609060101010101" pitchFamily="49" charset="-122"/>
                </a:rPr>
                <a:t>动眼神经下支</a:t>
              </a:r>
              <a:endParaRPr lang="en-US" altLang="zh-CN" sz="1600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2691319" y="4954621"/>
              <a:ext cx="1206230" cy="142671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H="1" flipV="1">
              <a:off x="1290536" y="4912142"/>
              <a:ext cx="1089498" cy="243517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18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70572" y="4731417"/>
              <a:ext cx="11339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鼻睫神经</a:t>
              </a:r>
              <a:endParaRPr lang="zh-CN" altLang="en-US" sz="2000" dirty="0"/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3653551" y="3444697"/>
              <a:ext cx="14599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800" dirty="0" smtClean="0">
                  <a:latin typeface="华文中宋" panose="02010600040101010101" pitchFamily="2" charset="-122"/>
                  <a:ea typeface="华文中宋" panose="02010600040101010101" pitchFamily="2" charset="-122"/>
                </a:rPr>
                <a:t>睫状短神经</a:t>
              </a:r>
              <a:endParaRPr lang="en-US" altLang="zh-CN" sz="18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720498" y="3683539"/>
              <a:ext cx="1053833" cy="770041"/>
            </a:xfrm>
            <a:prstGeom prst="line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algn="ctr"/>
              <a:endParaRPr lang="zh-CN" altLang="en-US" sz="20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81073" y="544749"/>
            <a:ext cx="551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latin typeface="幼圆" panose="02010509060101010101" pitchFamily="49" charset="-122"/>
                <a:ea typeface="幼圆" panose="02010509060101010101" pitchFamily="49" charset="-122"/>
              </a:rPr>
              <a:t>副交感神经节，位于视神经与外直肌后份之间。</a:t>
            </a:r>
            <a:endParaRPr lang="zh-CN" altLang="en-US" sz="1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" name="圆角矩形标注 24"/>
          <p:cNvSpPr/>
          <p:nvPr/>
        </p:nvSpPr>
        <p:spPr bwMode="auto">
          <a:xfrm>
            <a:off x="5246453" y="3099881"/>
            <a:ext cx="2282757" cy="646986"/>
          </a:xfrm>
          <a:prstGeom prst="wedgeRoundRectCallout">
            <a:avLst>
              <a:gd name="adj1" fmla="val -74212"/>
              <a:gd name="adj2" fmla="val 29861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zh-CN" altLang="en-US" sz="1600" dirty="0" smtClean="0">
                <a:ea typeface="幼圆" panose="02010509060101010101" pitchFamily="49" charset="-122"/>
              </a:rPr>
              <a:t>发自睫状神经节，在视神经周围进入眼球。</a:t>
            </a:r>
            <a:endParaRPr lang="zh-CN" altLang="en-US" sz="1600" dirty="0"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953,&quot;width&quot;:5712}"/>
</p:tagLst>
</file>

<file path=ppt/tags/tag2.xml><?xml version="1.0" encoding="utf-8"?>
<p:tagLst xmlns:p="http://schemas.openxmlformats.org/presentationml/2006/main">
  <p:tag name="COMMONDATA" val="eyJoZGlkIjoiNWFjMTc3MzViNmYyN2RjYTNmNTRjZjQ3ODc5MGQ2NmIifQ=="/>
</p:tagLst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包裹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包裹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>
    <a:spDef>
      <a:spPr bwMode="auto">
        <a:noFill/>
        <a:ln w="38100">
          <a:solidFill>
            <a:srgbClr val="FF0000"/>
          </a:solidFill>
          <a:miter lim="800000"/>
        </a:ln>
      </a:spPr>
      <a:bodyPr wrap="square" anchor="ctr">
        <a:spAutoFit/>
      </a:bodyPr>
      <a:lstStyle>
        <a:defPPr algn="ctr">
          <a:defRPr dirty="0">
            <a:ea typeface="幼圆" panose="02010509060101010101" pitchFamily="49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4607</Words>
  <Application>WPS 演示</Application>
  <PresentationFormat>全屏显示(4:3)</PresentationFormat>
  <Paragraphs>2636</Paragraphs>
  <Slides>37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8" baseType="lpstr">
      <vt:lpstr>Arial</vt:lpstr>
      <vt:lpstr>宋体</vt:lpstr>
      <vt:lpstr>Wingdings</vt:lpstr>
      <vt:lpstr>幼圆</vt:lpstr>
      <vt:lpstr>仿宋</vt:lpstr>
      <vt:lpstr>华文中宋</vt:lpstr>
      <vt:lpstr>华文新魏</vt:lpstr>
      <vt:lpstr>楷体_GB2312</vt:lpstr>
      <vt:lpstr>新宋体</vt:lpstr>
      <vt:lpstr>华文楷体</vt:lpstr>
      <vt:lpstr>微软雅黑</vt:lpstr>
      <vt:lpstr>方正姚体</vt:lpstr>
      <vt:lpstr>华文仿宋</vt:lpstr>
      <vt:lpstr>MS UI Gothic</vt:lpstr>
      <vt:lpstr>Arial Unicode MS</vt:lpstr>
      <vt:lpstr>Gill Sans MT</vt:lpstr>
      <vt:lpstr>Calibri</vt:lpstr>
      <vt:lpstr>Times New Roman</vt:lpstr>
      <vt:lpstr>Malgun Gothic</vt:lpstr>
      <vt:lpstr>Aharoni</vt:lpstr>
      <vt:lpstr>包裹</vt:lpstr>
      <vt:lpstr>脑 神 经</vt:lpstr>
      <vt:lpstr>PowerPoint 演示文稿</vt:lpstr>
      <vt:lpstr>脑神经节</vt:lpstr>
      <vt:lpstr>PowerPoint 演示文稿</vt:lpstr>
      <vt:lpstr>PowerPoint 演示文稿</vt:lpstr>
      <vt:lpstr>PowerPoint 演示文稿</vt:lpstr>
      <vt:lpstr>支配眼球外肌的神经--动眼神经 滑车神经 展神经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That’s  over</vt:lpstr>
    </vt:vector>
  </TitlesOfParts>
  <Company>DEEPIN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*</dc:creator>
  <cp:lastModifiedBy>玉婆婆</cp:lastModifiedBy>
  <cp:revision>410</cp:revision>
  <dcterms:created xsi:type="dcterms:W3CDTF">2014-05-21T05:41:00Z</dcterms:created>
  <dcterms:modified xsi:type="dcterms:W3CDTF">2023-05-13T14:27:21Z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C2B4BE8A62ED45E4B5D871651150942C</vt:lpwstr>
  </property>
</Properties>
</file>