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538" r:id="rId2"/>
    <p:sldId id="300" r:id="rId3"/>
    <p:sldId id="603" r:id="rId4"/>
    <p:sldId id="628" r:id="rId5"/>
    <p:sldId id="627" r:id="rId6"/>
    <p:sldId id="604" r:id="rId7"/>
    <p:sldId id="601" r:id="rId8"/>
    <p:sldId id="306" r:id="rId9"/>
    <p:sldId id="307" r:id="rId10"/>
    <p:sldId id="598" r:id="rId11"/>
    <p:sldId id="599" r:id="rId12"/>
    <p:sldId id="312" r:id="rId13"/>
    <p:sldId id="632" r:id="rId14"/>
    <p:sldId id="630" r:id="rId15"/>
    <p:sldId id="633" r:id="rId16"/>
    <p:sldId id="309" r:id="rId17"/>
    <p:sldId id="559" r:id="rId18"/>
    <p:sldId id="562" r:id="rId19"/>
    <p:sldId id="561" r:id="rId20"/>
    <p:sldId id="634" r:id="rId21"/>
    <p:sldId id="315" r:id="rId22"/>
    <p:sldId id="314" r:id="rId23"/>
    <p:sldId id="635" r:id="rId24"/>
    <p:sldId id="318" r:id="rId25"/>
    <p:sldId id="637" r:id="rId26"/>
    <p:sldId id="326" r:id="rId27"/>
    <p:sldId id="636" r:id="rId28"/>
    <p:sldId id="328" r:id="rId29"/>
    <p:sldId id="638" r:id="rId30"/>
    <p:sldId id="602" r:id="rId31"/>
    <p:sldId id="639" r:id="rId32"/>
    <p:sldId id="569" r:id="rId33"/>
    <p:sldId id="553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1" userDrawn="1">
          <p15:clr>
            <a:srgbClr val="A4A3A4"/>
          </p15:clr>
        </p15:guide>
        <p15:guide id="2" pos="2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3333FF"/>
    <a:srgbClr val="FFFF00"/>
    <a:srgbClr val="66FF33"/>
    <a:srgbClr val="009900"/>
    <a:srgbClr val="CCFF33"/>
    <a:srgbClr val="CC9900"/>
    <a:srgbClr val="99CC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35" autoAdjust="0"/>
  </p:normalViewPr>
  <p:slideViewPr>
    <p:cSldViewPr snapToGrid="0" showGuides="1">
      <p:cViewPr>
        <p:scale>
          <a:sx n="120" d="100"/>
          <a:sy n="120" d="100"/>
        </p:scale>
        <p:origin x="-172" y="-240"/>
      </p:cViewPr>
      <p:guideLst>
        <p:guide orient="horz" pos="1521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2E5F-B075-4859-9150-1E82AC9329E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/>
          <p:nvPr userDrawn="1"/>
        </p:nvSpPr>
        <p:spPr>
          <a:xfrm rot="5400000">
            <a:off x="4196960" y="-4196960"/>
            <a:ext cx="75008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3701" y="116790"/>
            <a:ext cx="4183039" cy="516499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Rectangle 17"/>
          <p:cNvSpPr/>
          <p:nvPr userDrawn="1"/>
        </p:nvSpPr>
        <p:spPr>
          <a:xfrm>
            <a:off x="3" y="0"/>
            <a:ext cx="1583138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 rot="5400000">
            <a:off x="4196960" y="-4196960"/>
            <a:ext cx="75008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424016" y="174931"/>
            <a:ext cx="4183039" cy="516499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7787-66A2-46F7-8095-617B2E6FEBF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859-E058-48E1-A252-961DAF61B4C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C8CE-3752-4D94-B09C-D722EF30B8C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9F73-7ADB-4C1C-B1FB-DC0177AB508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46FE-D5F0-4DBE-8E17-C6D84161FD2E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46FE-D5F0-4DBE-8E17-C6D84161FD2E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200023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/>
          <p:nvPr userDrawn="1"/>
        </p:nvSpPr>
        <p:spPr>
          <a:xfrm>
            <a:off x="3" y="0"/>
            <a:ext cx="914397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35" y="581411"/>
            <a:ext cx="509580" cy="387430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38CA46FE-D5F0-4DBE-8E17-C6D84161FD2E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88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15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33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24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9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0150" y="1507788"/>
            <a:ext cx="6743700" cy="15856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8625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脑 神 经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5817" y="3468688"/>
            <a:ext cx="4140587" cy="524516"/>
          </a:xfrm>
        </p:spPr>
        <p:txBody>
          <a:bodyPr>
            <a:norm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梁翠宏     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教务帐号：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11047</a:t>
            </a:r>
            <a:endParaRPr lang="zh-CN" altLang="en-US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142" y="218642"/>
            <a:ext cx="6705600" cy="418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支配眼球外肌的神经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动眼神经 滑车神经 展神经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68" y="783987"/>
            <a:ext cx="5834418" cy="3238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支配七块眼外肌：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9390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滑车神经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上斜肌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展神经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外直肌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9390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动眼神经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上睑提肌，上、下、内直肌，下斜肌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眼外肌的是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一般躯体运动纤维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都穿过海绵窦，经眶上裂入眶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均为运动性脑神经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损伤导致眼肌麻痹，出现斜视、复视等。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78891" y="1855558"/>
            <a:ext cx="4677711" cy="2770603"/>
            <a:chOff x="4378891" y="1855558"/>
            <a:chExt cx="4677711" cy="2770603"/>
          </a:xfrm>
        </p:grpSpPr>
        <p:pic>
          <p:nvPicPr>
            <p:cNvPr id="1026" name="Picture 2" descr="C:\Users\crazysophy\Desktop\A-2435-1-W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9"/>
            <a:stretch/>
          </p:blipFill>
          <p:spPr bwMode="auto">
            <a:xfrm>
              <a:off x="4378891" y="1855558"/>
              <a:ext cx="4677711" cy="277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395458" y="2418401"/>
              <a:ext cx="123761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动眼神经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6498514" y="2176059"/>
              <a:ext cx="117855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滑车神经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395458" y="4022851"/>
              <a:ext cx="97345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展神经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5565884" y="2772904"/>
              <a:ext cx="232363" cy="57794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6368913" y="2494779"/>
              <a:ext cx="518158" cy="793107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5655537" y="3588888"/>
              <a:ext cx="26527" cy="523268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3639820" y="147003"/>
            <a:ext cx="19513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动眼神经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9476" y="731558"/>
            <a:ext cx="7520940" cy="403225"/>
            <a:chOff x="1096" y="1396"/>
            <a:chExt cx="11844" cy="635"/>
          </a:xfrm>
        </p:grpSpPr>
        <p:sp>
          <p:nvSpPr>
            <p:cNvPr id="4" name="Text Box 47"/>
            <p:cNvSpPr txBox="1">
              <a:spLocks noChangeArrowheads="1"/>
            </p:cNvSpPr>
            <p:nvPr/>
          </p:nvSpPr>
          <p:spPr bwMode="auto">
            <a:xfrm>
              <a:off x="1734" y="1403"/>
              <a:ext cx="399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一般躯体运动纤维</a:t>
              </a:r>
            </a:p>
          </p:txBody>
        </p:sp>
        <p:sp>
          <p:nvSpPr>
            <p:cNvPr id="5" name="Line 48"/>
            <p:cNvSpPr>
              <a:spLocks noChangeShapeType="1"/>
            </p:cNvSpPr>
            <p:nvPr/>
          </p:nvSpPr>
          <p:spPr bwMode="auto">
            <a:xfrm flipV="1">
              <a:off x="5509" y="1722"/>
              <a:ext cx="853" cy="4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6362" y="1396"/>
              <a:ext cx="6579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一般内脏运动纤维（副交感纤维）</a:t>
              </a:r>
            </a:p>
          </p:txBody>
        </p:sp>
        <p:sp>
          <p:nvSpPr>
            <p:cNvPr id="3" name="Line 46"/>
            <p:cNvSpPr>
              <a:spLocks noChangeShapeType="1"/>
            </p:cNvSpPr>
            <p:nvPr/>
          </p:nvSpPr>
          <p:spPr bwMode="auto">
            <a:xfrm flipV="1">
              <a:off x="1096" y="1724"/>
              <a:ext cx="657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2" y="2439667"/>
            <a:ext cx="2647503" cy="27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8011234" y="2736376"/>
            <a:ext cx="395787" cy="635686"/>
          </a:xfrm>
          <a:prstGeom prst="line">
            <a:avLst/>
          </a:prstGeom>
          <a:ln w="19050">
            <a:solidFill>
              <a:srgbClr val="3333FF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949768" y="2446396"/>
            <a:ext cx="1125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动眼神经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39995" y="1915055"/>
            <a:ext cx="4991685" cy="3093674"/>
            <a:chOff x="253994" y="1867288"/>
            <a:chExt cx="4991685" cy="3093674"/>
          </a:xfrm>
        </p:grpSpPr>
        <p:pic>
          <p:nvPicPr>
            <p:cNvPr id="47" name="Picture 2" descr="Snap87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6" t="1188" r="580" b="28139"/>
            <a:stretch/>
          </p:blipFill>
          <p:spPr bwMode="auto">
            <a:xfrm>
              <a:off x="253994" y="1867288"/>
              <a:ext cx="4991685" cy="309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 flipV="1">
              <a:off x="1978925" y="2384812"/>
              <a:ext cx="129655" cy="1065816"/>
            </a:xfrm>
            <a:prstGeom prst="line">
              <a:avLst/>
            </a:prstGeom>
            <a:ln w="19050">
              <a:solidFill>
                <a:srgbClr val="3333FF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3761029" y="2653770"/>
              <a:ext cx="101287" cy="726051"/>
            </a:xfrm>
            <a:prstGeom prst="line">
              <a:avLst/>
            </a:prstGeom>
            <a:ln w="19050">
              <a:solidFill>
                <a:srgbClr val="3333FF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430623" y="2341195"/>
              <a:ext cx="12955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动眼神经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342335" y="2079356"/>
              <a:ext cx="14935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睫状神经节</a:t>
              </a: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2738934" y="2818567"/>
              <a:ext cx="393630" cy="538514"/>
            </a:xfrm>
            <a:prstGeom prst="line">
              <a:avLst/>
            </a:prstGeom>
            <a:ln w="19050">
              <a:solidFill>
                <a:srgbClr val="3333FF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357051" y="2315216"/>
              <a:ext cx="957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下支</a:t>
              </a: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861700" y="2506543"/>
              <a:ext cx="8108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上支</a:t>
              </a: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 flipV="1">
              <a:off x="2574608" y="2572601"/>
              <a:ext cx="0" cy="1105469"/>
            </a:xfrm>
            <a:prstGeom prst="line">
              <a:avLst/>
            </a:prstGeom>
            <a:ln w="19050">
              <a:solidFill>
                <a:srgbClr val="3333FF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Line 7"/>
          <p:cNvSpPr>
            <a:spLocks noChangeShapeType="1"/>
          </p:cNvSpPr>
          <p:nvPr/>
        </p:nvSpPr>
        <p:spPr bwMode="auto">
          <a:xfrm flipH="1" flipV="1">
            <a:off x="6243232" y="2405875"/>
            <a:ext cx="239447" cy="1007164"/>
          </a:xfrm>
          <a:prstGeom prst="line">
            <a:avLst/>
          </a:prstGeom>
          <a:ln w="19050">
            <a:solidFill>
              <a:srgbClr val="3333FF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1095" y="1222779"/>
            <a:ext cx="7782173" cy="1183096"/>
            <a:chOff x="101095" y="1222779"/>
            <a:chExt cx="7782173" cy="1183096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787934" y="1272931"/>
              <a:ext cx="1047905" cy="5825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从中脑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脚间窝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出脑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01095" y="1228161"/>
              <a:ext cx="16155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动眼神经核</a:t>
              </a:r>
            </a:p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动眼神经副核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rot="21180000">
              <a:off x="2864126" y="1666330"/>
              <a:ext cx="273685" cy="3429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rot="21180000">
              <a:off x="2864233" y="1398414"/>
              <a:ext cx="286385" cy="368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5383756" y="1650167"/>
              <a:ext cx="2499512" cy="3385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zh-CN" altLang="en-US" sz="1600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内直肌</a:t>
              </a:r>
              <a:r>
                <a:rPr lang="zh-CN" altLang="en-US" sz="16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，下直肌，下斜肌</a:t>
              </a:r>
              <a:endPara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779633" y="1222779"/>
              <a:ext cx="651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上支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799189" y="1650167"/>
              <a:ext cx="6125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下支</a:t>
              </a: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4830361" y="1520548"/>
              <a:ext cx="55339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827129" y="1725679"/>
              <a:ext cx="55662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 rot="21540000">
              <a:off x="1316755" y="1389516"/>
              <a:ext cx="471170" cy="50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 rot="21180000">
              <a:off x="1474845" y="1630502"/>
              <a:ext cx="286385" cy="3429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151795" y="1272931"/>
              <a:ext cx="1678566" cy="58905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经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海绵窦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外侧壁，穿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眶上裂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入眶。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Line 48"/>
            <p:cNvSpPr>
              <a:spLocks noChangeShapeType="1"/>
            </p:cNvSpPr>
            <p:nvPr/>
          </p:nvSpPr>
          <p:spPr bwMode="auto">
            <a:xfrm>
              <a:off x="4827129" y="1867287"/>
              <a:ext cx="833120" cy="35560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83756" y="1247552"/>
              <a:ext cx="1826141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上直肌，上睑提肌</a:t>
              </a:r>
              <a:endParaRPr lang="en-US" altLang="zh-CN" sz="1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10" name="Picture 2" descr="C:\Users\crazysophy\Desktop\图片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9" y="2051262"/>
              <a:ext cx="1165967" cy="35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89434" y="1315357"/>
            <a:ext cx="473505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66700" indent="-2667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副交感根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状神经节短根，来自动眼神经，在节内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，支配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瞳孔括约肌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睫状肌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2667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交感根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：来自颈内动脉交感丛，支配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瞳孔开大肌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眼球血管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2667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感觉根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：来自眼神经分支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鼻睫神经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，传导眼球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434" y="814843"/>
            <a:ext cx="507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副交感神经节，位于视神经与外直肌后份之间。</a:t>
            </a:r>
          </a:p>
        </p:txBody>
      </p:sp>
      <p:pic>
        <p:nvPicPr>
          <p:cNvPr id="1026" name="Picture 2" descr="E:\课程资料\解剖图片\来自光盘的图片\周围神经图片\Snap8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7" t="3118" r="2095" b="1877"/>
          <a:stretch>
            <a:fillRect/>
          </a:stretch>
        </p:blipFill>
        <p:spPr bwMode="auto">
          <a:xfrm>
            <a:off x="4942427" y="1320970"/>
            <a:ext cx="2673024" cy="3585400"/>
          </a:xfrm>
          <a:prstGeom prst="rect">
            <a:avLst/>
          </a:prstGeom>
          <a:noFill/>
        </p:spPr>
      </p:pic>
      <p:sp>
        <p:nvSpPr>
          <p:cNvPr id="12" name="Line 20"/>
          <p:cNvSpPr>
            <a:spLocks noChangeShapeType="1"/>
          </p:cNvSpPr>
          <p:nvPr/>
        </p:nvSpPr>
        <p:spPr bwMode="auto">
          <a:xfrm rot="120000" flipV="1">
            <a:off x="6244397" y="2412491"/>
            <a:ext cx="1361053" cy="596836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543674" y="2267146"/>
            <a:ext cx="1332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睫状神经节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449272" y="3113670"/>
            <a:ext cx="1510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动眼神经下支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6234395" y="3323230"/>
            <a:ext cx="1251401" cy="69328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 flipV="1">
            <a:off x="5702674" y="1320970"/>
            <a:ext cx="288693" cy="2125090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47891" y="1034246"/>
            <a:ext cx="1062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鼻睫神经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271026" y="1796001"/>
            <a:ext cx="1343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睫状短神经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373113" y="1965278"/>
            <a:ext cx="939683" cy="751054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标注 24"/>
          <p:cNvSpPr/>
          <p:nvPr/>
        </p:nvSpPr>
        <p:spPr bwMode="auto">
          <a:xfrm>
            <a:off x="6924923" y="1034246"/>
            <a:ext cx="2157201" cy="646986"/>
          </a:xfrm>
          <a:prstGeom prst="wedgeRoundRectCallout">
            <a:avLst>
              <a:gd name="adj1" fmla="val 2422"/>
              <a:gd name="adj2" fmla="val 741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发自睫状神经节，在视神经周围进入眼球。</a:t>
            </a:r>
          </a:p>
        </p:txBody>
      </p:sp>
      <p:sp>
        <p:nvSpPr>
          <p:cNvPr id="17" name="Rectangle 3" descr="40%"/>
          <p:cNvSpPr>
            <a:spLocks noChangeArrowheads="1"/>
          </p:cNvSpPr>
          <p:nvPr/>
        </p:nvSpPr>
        <p:spPr bwMode="auto">
          <a:xfrm>
            <a:off x="3411940" y="147003"/>
            <a:ext cx="217923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睫状神经节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075" y="4255749"/>
            <a:ext cx="4524233" cy="732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单侧动眼神经损伤：所支配的眼肌瘫痪；上睑下垂；瞳孔向外下方斜视并扩大；对光反射消失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图片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183" y="1003110"/>
            <a:ext cx="8970890" cy="35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182" y="194588"/>
            <a:ext cx="401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麻醉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麻醉睫状神经节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E:\解剖图片\脑神经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b="10843"/>
          <a:stretch/>
        </p:blipFill>
        <p:spPr bwMode="auto">
          <a:xfrm>
            <a:off x="5940534" y="1708832"/>
            <a:ext cx="3069859" cy="2838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156951" y="754736"/>
            <a:ext cx="8903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适应证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内眼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手术；眼外伤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创缝合；闭角型青光眼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急性发作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时以减轻疼痛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80975" indent="-18097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操作方法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</a:p>
        </p:txBody>
      </p:sp>
      <p:sp>
        <p:nvSpPr>
          <p:cNvPr id="2" name="矩形 1"/>
          <p:cNvSpPr/>
          <p:nvPr/>
        </p:nvSpPr>
        <p:spPr>
          <a:xfrm>
            <a:off x="156951" y="3058799"/>
            <a:ext cx="5583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u"/>
              <a:tabLst>
                <a:tab pos="268288" algn="l"/>
              </a:tabLst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并发症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主要是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眶内出血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。此外，还可能刺伤视神经及眼球。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697" y="1710992"/>
            <a:ext cx="542969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ts val="2600"/>
              </a:lnSpc>
              <a:buClr>
                <a:srgbClr val="C96731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双眼注视鼻上方，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自下睑眶缘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中外</a:t>
            </a: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1/3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交界处皮肤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进针</a:t>
            </a:r>
            <a:endParaRPr lang="en-US" altLang="zh-CN" sz="1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80975" lvl="0" indent="-180975">
              <a:lnSpc>
                <a:spcPts val="2600"/>
              </a:lnSpc>
              <a:buClr>
                <a:srgbClr val="C96731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眼球相切，沿矢状面，紧贴眶底进针，一直到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赤道部</a:t>
            </a:r>
            <a:endParaRPr lang="zh-CN" altLang="en-US" sz="1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80975" lvl="0" indent="-180975">
              <a:lnSpc>
                <a:spcPts val="2600"/>
              </a:lnSpc>
              <a:buClr>
                <a:srgbClr val="C96731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进针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方向指向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球后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视轴，</a:t>
            </a: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继续进针进入球后，切不要越过中心矢状面</a:t>
            </a:r>
            <a:r>
              <a:rPr lang="zh-CN" altLang="en-US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范围</a:t>
            </a:r>
            <a:endParaRPr lang="zh-CN" altLang="en-US" sz="1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5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2211987" y="165627"/>
            <a:ext cx="19513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滑车神经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3" descr="40%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68499" y="165627"/>
            <a:ext cx="1701742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展神经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448673" y="747623"/>
            <a:ext cx="2119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一般躯体运动纤维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Line 46"/>
          <p:cNvSpPr>
            <a:spLocks noChangeShapeType="1"/>
          </p:cNvSpPr>
          <p:nvPr/>
        </p:nvSpPr>
        <p:spPr bwMode="auto">
          <a:xfrm>
            <a:off x="123575" y="943667"/>
            <a:ext cx="40452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1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428040" y="830835"/>
            <a:ext cx="6502050" cy="1301860"/>
            <a:chOff x="2248379" y="990699"/>
            <a:chExt cx="6502050" cy="130186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158870" y="990699"/>
              <a:ext cx="1266020" cy="60529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从中脑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下丘下方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出脑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48379" y="1098972"/>
              <a:ext cx="1462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滑车神经核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rot="21180000">
              <a:off x="5426203" y="1261613"/>
              <a:ext cx="349785" cy="429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7811489" y="1055793"/>
              <a:ext cx="938940" cy="3693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上斜肌</a:t>
              </a:r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 rot="420000" flipV="1">
              <a:off x="7481396" y="1235073"/>
              <a:ext cx="328951" cy="388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3359320" y="1290830"/>
              <a:ext cx="799550" cy="29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777303" y="998441"/>
              <a:ext cx="1701768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海绵窦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外侧壁，穿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眶上裂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入眶。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300641" y="1012373"/>
              <a:ext cx="10831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滑车神经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158870" y="1684650"/>
              <a:ext cx="1266020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脑桥延髓沟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出脑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476336" y="1684650"/>
              <a:ext cx="1282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展神经核</a:t>
              </a: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rot="21180000">
              <a:off x="5426169" y="1838404"/>
              <a:ext cx="349854" cy="424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7811489" y="1684650"/>
              <a:ext cx="938940" cy="3693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外直肌</a:t>
              </a: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rot="420000" flipV="1">
              <a:off x="7481395" y="1840944"/>
              <a:ext cx="328953" cy="388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V="1">
              <a:off x="3406034" y="1857678"/>
              <a:ext cx="752836" cy="269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777301" y="1707784"/>
              <a:ext cx="1701769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穿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海绵窦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，经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眶上裂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入眶。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26945" y="1583216"/>
              <a:ext cx="8305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展神经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587" y="2077097"/>
            <a:ext cx="4868601" cy="2931194"/>
            <a:chOff x="183587" y="2077097"/>
            <a:chExt cx="4868601" cy="2931194"/>
          </a:xfrm>
        </p:grpSpPr>
        <p:pic>
          <p:nvPicPr>
            <p:cNvPr id="26" name="Picture 2" descr="Snap8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6" t="2708" b="26964"/>
            <a:stretch>
              <a:fillRect/>
            </a:stretch>
          </p:blipFill>
          <p:spPr bwMode="auto">
            <a:xfrm>
              <a:off x="183587" y="2077097"/>
              <a:ext cx="4832842" cy="293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 flipV="1">
              <a:off x="3233018" y="2753072"/>
              <a:ext cx="1057288" cy="537818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V="1">
              <a:off x="2488512" y="2753072"/>
              <a:ext cx="764536" cy="23262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737190" y="2478103"/>
              <a:ext cx="12925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滑车神经</a:t>
              </a: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rot="-360000">
              <a:off x="3821571" y="3598197"/>
              <a:ext cx="416362" cy="1023911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029752" y="4538869"/>
              <a:ext cx="10224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展神经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44760" y="2414518"/>
            <a:ext cx="3427724" cy="2562540"/>
            <a:chOff x="5644760" y="2414518"/>
            <a:chExt cx="3427724" cy="2562540"/>
          </a:xfrm>
        </p:grpSpPr>
        <p:pic>
          <p:nvPicPr>
            <p:cNvPr id="3074" name="Picture 2" descr="E:\解剖图片\TAA-head\A-2438-1-W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760" y="2701139"/>
              <a:ext cx="2426350" cy="227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6026453" y="2414518"/>
              <a:ext cx="10224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展神经</a:t>
              </a:r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rot="-360000" flipH="1" flipV="1">
              <a:off x="6504416" y="2680082"/>
              <a:ext cx="240681" cy="121324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7991151" y="2809490"/>
              <a:ext cx="10813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动眼神经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rot="-360000" flipV="1">
              <a:off x="6945867" y="3044222"/>
              <a:ext cx="1164432" cy="850345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 descr="40%"/>
          <p:cNvSpPr>
            <a:spLocks noChangeArrowheads="1"/>
          </p:cNvSpPr>
          <p:nvPr/>
        </p:nvSpPr>
        <p:spPr bwMode="auto">
          <a:xfrm>
            <a:off x="3639820" y="147003"/>
            <a:ext cx="195135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三叉</a:t>
            </a: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神经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2376" y="722302"/>
            <a:ext cx="2815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5354" y="899152"/>
            <a:ext cx="57159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62376" y="1073364"/>
            <a:ext cx="2850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特殊内脏运动纤维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9549" y="1224247"/>
            <a:ext cx="562827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771367" y="1375128"/>
            <a:ext cx="767495" cy="29751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感觉根</a:t>
            </a:r>
          </a:p>
        </p:txBody>
      </p:sp>
      <p:sp>
        <p:nvSpPr>
          <p:cNvPr id="37" name="圆角矩形标注 36"/>
          <p:cNvSpPr/>
          <p:nvPr/>
        </p:nvSpPr>
        <p:spPr bwMode="auto">
          <a:xfrm>
            <a:off x="5670796" y="1638461"/>
            <a:ext cx="1898063" cy="340519"/>
          </a:xfrm>
          <a:prstGeom prst="wedgeRoundRectCallout">
            <a:avLst>
              <a:gd name="adj1" fmla="val -56674"/>
              <a:gd name="adj2" fmla="val -3559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传导头面部痛温触觉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962957" y="705715"/>
            <a:ext cx="6079119" cy="1942526"/>
            <a:chOff x="2962957" y="705715"/>
            <a:chExt cx="6079119" cy="1942526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7813194" y="705715"/>
              <a:ext cx="1228882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眼神经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上颌神经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下颌神经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7234295" y="991747"/>
              <a:ext cx="669131" cy="38338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7234295" y="1375129"/>
              <a:ext cx="6858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7234295" y="1375129"/>
              <a:ext cx="685800" cy="40005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710000" y="1054376"/>
              <a:ext cx="9049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中枢突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710000" y="1369333"/>
              <a:ext cx="77877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6486160" y="1375128"/>
              <a:ext cx="758272" cy="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V="1">
              <a:off x="4621150" y="2053004"/>
              <a:ext cx="328227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962957" y="1048514"/>
              <a:ext cx="2192158" cy="152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87313" indent="-87313">
                <a:buClr>
                  <a:schemeClr val="accent3"/>
                </a:buClr>
                <a:buSzPct val="70000"/>
                <a:buFont typeface="Wingdings" panose="05000000000000000000" pitchFamily="2" charset="2"/>
                <a:buChar char="ü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</a:t>
              </a:r>
              <a:r>
                <a: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脊束核</a:t>
              </a:r>
            </a:p>
            <a:p>
              <a:pPr marL="87313" indent="-87313">
                <a:lnSpc>
                  <a:spcPct val="130000"/>
                </a:lnSpc>
                <a:buClr>
                  <a:schemeClr val="accent3"/>
                </a:buClr>
                <a:buSzPct val="70000"/>
                <a:buFont typeface="Wingdings" panose="05000000000000000000" pitchFamily="2" charset="2"/>
                <a:buChar char="ü"/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</a:t>
              </a:r>
              <a:r>
                <a:rPr lang="zh-CN" altLang="en-US" sz="16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脑桥核</a:t>
              </a:r>
              <a:endPara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7313" indent="-87313">
                <a:lnSpc>
                  <a:spcPct val="250000"/>
                </a:lnSpc>
                <a:buClr>
                  <a:schemeClr val="accent3"/>
                </a:buClr>
                <a:buSzPct val="70000"/>
                <a:buFont typeface="Wingdings" panose="05000000000000000000" pitchFamily="2" charset="2"/>
                <a:buChar char="ü"/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运动核</a:t>
              </a:r>
              <a:endPara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7313" indent="-87313">
                <a:buClr>
                  <a:schemeClr val="accent3"/>
                </a:buClr>
                <a:buSzPct val="70000"/>
                <a:buFont typeface="Wingdings" panose="05000000000000000000" pitchFamily="2" charset="2"/>
                <a:buChar char="ü"/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</a:t>
              </a:r>
              <a:r>
                <a:rPr lang="zh-CN" altLang="en-US" sz="16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中脑核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rot="120000" flipH="1" flipV="1">
              <a:off x="8037431" y="1910124"/>
              <a:ext cx="19411" cy="45506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21151" y="2365385"/>
              <a:ext cx="3443626" cy="833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34" name="右大括号 33"/>
            <p:cNvSpPr/>
            <p:nvPr/>
          </p:nvSpPr>
          <p:spPr>
            <a:xfrm>
              <a:off x="4621150" y="1189741"/>
              <a:ext cx="88850" cy="359185"/>
            </a:xfrm>
            <a:prstGeom prst="rightBrac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5415922" y="2013850"/>
              <a:ext cx="2292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并入下颌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，支配咀嚼肌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241500" y="2340464"/>
              <a:ext cx="2751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传导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咀嚼肌和眼外肌的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本体感觉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7" name="Picture 3" descr="C:\Users\crazysophy\Desktop\图片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922" y="1158436"/>
              <a:ext cx="1377950" cy="43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6537014" y="1053701"/>
              <a:ext cx="9049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周围突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7900553" y="1775178"/>
              <a:ext cx="0" cy="29276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970559" y="2943583"/>
            <a:ext cx="3249550" cy="1815277"/>
            <a:chOff x="2100" y="6533"/>
            <a:chExt cx="6823" cy="3812"/>
          </a:xfrm>
        </p:grpSpPr>
        <p:pic>
          <p:nvPicPr>
            <p:cNvPr id="48" name="Picture 49" descr="A-1258-1-Wneu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0" t="56883" r="27550"/>
            <a:stretch>
              <a:fillRect/>
            </a:stretch>
          </p:blipFill>
          <p:spPr bwMode="auto">
            <a:xfrm>
              <a:off x="2100" y="6533"/>
              <a:ext cx="4004" cy="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4979" y="8334"/>
              <a:ext cx="1334" cy="20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4272" y="8915"/>
              <a:ext cx="1938" cy="22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6104" y="8899"/>
              <a:ext cx="1904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运动根</a:t>
              </a:r>
            </a:p>
          </p:txBody>
        </p:sp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6132" y="8084"/>
              <a:ext cx="2006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感觉根</a:t>
              </a: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4566" y="9307"/>
              <a:ext cx="1856" cy="59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6211" y="9634"/>
              <a:ext cx="2712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1153" y="2940222"/>
            <a:ext cx="4220747" cy="1917098"/>
            <a:chOff x="3787880" y="2886421"/>
            <a:chExt cx="4220747" cy="1917098"/>
          </a:xfrm>
        </p:grpSpPr>
        <p:pic>
          <p:nvPicPr>
            <p:cNvPr id="1028" name="Picture 4" descr="G:\解剖图片\来自光盘的图片\周围神经图片\Snap2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10"/>
            <a:stretch/>
          </p:blipFill>
          <p:spPr bwMode="auto">
            <a:xfrm>
              <a:off x="3787880" y="2886421"/>
              <a:ext cx="3005992" cy="191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6767996" y="3171718"/>
              <a:ext cx="1081088" cy="36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眼神经</a:t>
              </a:r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6734658" y="3496520"/>
              <a:ext cx="1273969" cy="36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上颌神经</a:t>
              </a:r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6787046" y="3825133"/>
              <a:ext cx="1221581" cy="36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下颌神经</a:t>
              </a:r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V="1">
              <a:off x="5162468" y="3323640"/>
              <a:ext cx="1658392" cy="172879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flipV="1">
              <a:off x="5099388" y="3652253"/>
              <a:ext cx="1721947" cy="290337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V="1">
              <a:off x="5415922" y="3993248"/>
              <a:ext cx="1473041" cy="236492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830474" y="1997290"/>
            <a:ext cx="292388" cy="6754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运动根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79930" y="1460207"/>
            <a:ext cx="3980152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鼻睫神经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沿眶内侧壁前行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589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睫状长神经、滑车下神经、筛前神经、筛后神经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额神经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沿眶顶壁前行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5890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分支：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眶上神经、滑车上神经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泪腺神经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沿眶外侧壁前行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1"/>
          <p:cNvSpPr txBox="1">
            <a:spLocks/>
          </p:cNvSpPr>
          <p:nvPr/>
        </p:nvSpPr>
        <p:spPr bwMode="black">
          <a:xfrm>
            <a:off x="2885006" y="218642"/>
            <a:ext cx="3117166" cy="4659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三叉神经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Ⅰ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眼神经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23112" y="875472"/>
            <a:ext cx="2443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3"/>
          <p:cNvSpPr txBox="1"/>
          <p:nvPr/>
        </p:nvSpPr>
        <p:spPr>
          <a:xfrm>
            <a:off x="2839012" y="843265"/>
            <a:ext cx="424438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穿海绵窦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外侧壁，经眶上裂入眶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4492422" y="1515519"/>
            <a:ext cx="4556439" cy="3511700"/>
            <a:chOff x="4492422" y="1515519"/>
            <a:chExt cx="4556439" cy="3511700"/>
          </a:xfrm>
        </p:grpSpPr>
        <p:pic>
          <p:nvPicPr>
            <p:cNvPr id="86" name="Picture 3" descr="Snap7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0" b="3668"/>
            <a:stretch/>
          </p:blipFill>
          <p:spPr bwMode="auto">
            <a:xfrm>
              <a:off x="4846849" y="1515519"/>
              <a:ext cx="4202012" cy="351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V="1">
              <a:off x="8087428" y="1872494"/>
              <a:ext cx="147457" cy="26763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H="1" flipV="1">
              <a:off x="7531256" y="1859836"/>
              <a:ext cx="436482" cy="23942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 flipH="1">
              <a:off x="5903957" y="3121081"/>
              <a:ext cx="70975" cy="1075644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 flipH="1" flipV="1">
              <a:off x="6056032" y="2710029"/>
              <a:ext cx="218241" cy="23942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 flipH="1" flipV="1">
              <a:off x="6443083" y="2373211"/>
              <a:ext cx="257477" cy="17405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 flipH="1" flipV="1">
              <a:off x="5207053" y="3039190"/>
              <a:ext cx="518617" cy="196971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6"/>
            <p:cNvSpPr>
              <a:spLocks noChangeArrowheads="1"/>
            </p:cNvSpPr>
            <p:nvPr/>
          </p:nvSpPr>
          <p:spPr bwMode="auto">
            <a:xfrm>
              <a:off x="4492422" y="2880168"/>
              <a:ext cx="1026795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眼神经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5725670" y="2138245"/>
              <a:ext cx="1104483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额神经</a:t>
              </a:r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>
              <a:off x="6646753" y="1678530"/>
              <a:ext cx="1320985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眶上神经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 Box 11"/>
            <p:cNvSpPr txBox="1">
              <a:spLocks noChangeArrowheads="1"/>
            </p:cNvSpPr>
            <p:nvPr/>
          </p:nvSpPr>
          <p:spPr bwMode="auto">
            <a:xfrm>
              <a:off x="8161156" y="1763166"/>
              <a:ext cx="811166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滑车上神经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7"/>
            <p:cNvSpPr>
              <a:spLocks noChangeArrowheads="1"/>
            </p:cNvSpPr>
            <p:nvPr/>
          </p:nvSpPr>
          <p:spPr bwMode="auto">
            <a:xfrm>
              <a:off x="5040393" y="4196725"/>
              <a:ext cx="1200150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鼻睫神经</a:t>
              </a:r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5202452" y="2471094"/>
              <a:ext cx="1240631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泪腺神经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965251" y="1006501"/>
            <a:ext cx="5080634" cy="1464469"/>
            <a:chOff x="4041" y="-94"/>
            <a:chExt cx="10668" cy="3075"/>
          </a:xfrm>
        </p:grpSpPr>
        <p:sp>
          <p:nvSpPr>
            <p:cNvPr id="102" name="圆角矩形标注 101"/>
            <p:cNvSpPr/>
            <p:nvPr/>
          </p:nvSpPr>
          <p:spPr bwMode="auto">
            <a:xfrm>
              <a:off x="7198" y="753"/>
              <a:ext cx="2240" cy="1130"/>
            </a:xfrm>
            <a:prstGeom prst="wedgeRoundRectCallout">
              <a:avLst>
                <a:gd name="adj1" fmla="val 69445"/>
                <a:gd name="adj2" fmla="val 2427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额顶、上睑部皮肤</a:t>
              </a:r>
            </a:p>
          </p:txBody>
        </p:sp>
        <p:sp>
          <p:nvSpPr>
            <p:cNvPr id="103" name="圆角矩形标注 102"/>
            <p:cNvSpPr/>
            <p:nvPr/>
          </p:nvSpPr>
          <p:spPr bwMode="auto">
            <a:xfrm>
              <a:off x="12445" y="-94"/>
              <a:ext cx="2264" cy="1130"/>
            </a:xfrm>
            <a:prstGeom prst="wedgeRoundRectCallout">
              <a:avLst>
                <a:gd name="adj1" fmla="val 4291"/>
                <a:gd name="adj2" fmla="val 91318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鼻背及内眦部皮肤</a:t>
              </a:r>
            </a:p>
          </p:txBody>
        </p:sp>
        <p:sp>
          <p:nvSpPr>
            <p:cNvPr id="104" name="圆角矩形标注 103"/>
            <p:cNvSpPr/>
            <p:nvPr/>
          </p:nvSpPr>
          <p:spPr bwMode="auto">
            <a:xfrm>
              <a:off x="4041" y="1851"/>
              <a:ext cx="2865" cy="1130"/>
            </a:xfrm>
            <a:prstGeom prst="wedgeRoundRectCallout">
              <a:avLst>
                <a:gd name="adj1" fmla="val 46781"/>
                <a:gd name="adj2" fmla="val 75125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泪腺、上睑、外眦部皮肤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80513" y="1356147"/>
            <a:ext cx="3951821" cy="3690424"/>
            <a:chOff x="5080513" y="1356147"/>
            <a:chExt cx="3951821" cy="3690424"/>
          </a:xfrm>
        </p:grpSpPr>
        <p:pic>
          <p:nvPicPr>
            <p:cNvPr id="106" name="Picture 22" descr="Snap8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19" r="3308" b="3136"/>
            <a:stretch>
              <a:fillRect/>
            </a:stretch>
          </p:blipFill>
          <p:spPr bwMode="auto">
            <a:xfrm>
              <a:off x="6332342" y="1356147"/>
              <a:ext cx="2699992" cy="369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Rectangle 25"/>
            <p:cNvSpPr>
              <a:spLocks noChangeArrowheads="1"/>
            </p:cNvSpPr>
            <p:nvPr/>
          </p:nvSpPr>
          <p:spPr bwMode="auto">
            <a:xfrm>
              <a:off x="5290061" y="3722686"/>
              <a:ext cx="1362122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鼻睫神经</a:t>
              </a:r>
            </a:p>
          </p:txBody>
        </p:sp>
        <p:sp>
          <p:nvSpPr>
            <p:cNvPr id="108" name="Text Box 28"/>
            <p:cNvSpPr txBox="1">
              <a:spLocks noChangeArrowheads="1"/>
            </p:cNvSpPr>
            <p:nvPr/>
          </p:nvSpPr>
          <p:spPr bwMode="auto">
            <a:xfrm>
              <a:off x="5314318" y="2637167"/>
              <a:ext cx="1412558" cy="32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筛后神经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Text Box 27"/>
            <p:cNvSpPr txBox="1">
              <a:spLocks noChangeArrowheads="1"/>
            </p:cNvSpPr>
            <p:nvPr/>
          </p:nvSpPr>
          <p:spPr bwMode="auto">
            <a:xfrm>
              <a:off x="5105025" y="1906600"/>
              <a:ext cx="1428750" cy="31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滑车下神经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 Box 29"/>
            <p:cNvSpPr txBox="1">
              <a:spLocks noChangeArrowheads="1"/>
            </p:cNvSpPr>
            <p:nvPr/>
          </p:nvSpPr>
          <p:spPr bwMode="auto">
            <a:xfrm>
              <a:off x="5080513" y="3201360"/>
              <a:ext cx="157167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睫状长神经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33"/>
            <p:cNvSpPr>
              <a:spLocks noChangeArrowheads="1"/>
            </p:cNvSpPr>
            <p:nvPr/>
          </p:nvSpPr>
          <p:spPr bwMode="auto">
            <a:xfrm>
              <a:off x="5439344" y="4320793"/>
              <a:ext cx="104403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眼神经</a:t>
              </a:r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 flipH="1" flipV="1">
              <a:off x="6258343" y="4477759"/>
              <a:ext cx="1208245" cy="0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3" name="Line 21"/>
            <p:cNvSpPr>
              <a:spLocks noChangeShapeType="1"/>
            </p:cNvSpPr>
            <p:nvPr/>
          </p:nvSpPr>
          <p:spPr bwMode="auto">
            <a:xfrm flipH="1">
              <a:off x="6298728" y="3622720"/>
              <a:ext cx="1108805" cy="209303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4" name="Line 21"/>
            <p:cNvSpPr>
              <a:spLocks noChangeShapeType="1"/>
            </p:cNvSpPr>
            <p:nvPr/>
          </p:nvSpPr>
          <p:spPr bwMode="auto">
            <a:xfrm flipH="1" flipV="1">
              <a:off x="6298728" y="2463065"/>
              <a:ext cx="436482" cy="23942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 flipH="1" flipV="1">
              <a:off x="6332341" y="2854198"/>
              <a:ext cx="751052" cy="34716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Line 21"/>
            <p:cNvSpPr>
              <a:spLocks noChangeShapeType="1"/>
            </p:cNvSpPr>
            <p:nvPr/>
          </p:nvSpPr>
          <p:spPr bwMode="auto">
            <a:xfrm flipH="1" flipV="1">
              <a:off x="6332341" y="2050794"/>
              <a:ext cx="940914" cy="89808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Line 21"/>
            <p:cNvSpPr>
              <a:spLocks noChangeShapeType="1"/>
            </p:cNvSpPr>
            <p:nvPr/>
          </p:nvSpPr>
          <p:spPr bwMode="auto">
            <a:xfrm flipH="1" flipV="1">
              <a:off x="6332341" y="3345361"/>
              <a:ext cx="1063860" cy="0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5328606" y="2290146"/>
              <a:ext cx="134596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筛前神经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662698" y="1441032"/>
            <a:ext cx="1554003" cy="3043715"/>
            <a:chOff x="9963" y="602"/>
            <a:chExt cx="3263" cy="6391"/>
          </a:xfrm>
        </p:grpSpPr>
        <p:sp>
          <p:nvSpPr>
            <p:cNvPr id="120" name="圆角矩形标注 119"/>
            <p:cNvSpPr/>
            <p:nvPr/>
          </p:nvSpPr>
          <p:spPr bwMode="auto">
            <a:xfrm>
              <a:off x="10210" y="602"/>
              <a:ext cx="2730" cy="1130"/>
            </a:xfrm>
            <a:prstGeom prst="wedgeRoundRectCallout">
              <a:avLst>
                <a:gd name="adj1" fmla="val 58522"/>
                <a:gd name="adj2" fmla="val 37650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鼻背、眼睑皮肤，泪囊</a:t>
              </a:r>
            </a:p>
          </p:txBody>
        </p:sp>
        <p:sp>
          <p:nvSpPr>
            <p:cNvPr id="121" name="圆角矩形标注 120"/>
            <p:cNvSpPr/>
            <p:nvPr/>
          </p:nvSpPr>
          <p:spPr bwMode="auto">
            <a:xfrm>
              <a:off x="10676" y="1984"/>
              <a:ext cx="2315" cy="1130"/>
            </a:xfrm>
            <a:prstGeom prst="wedgeRoundRectCallout">
              <a:avLst>
                <a:gd name="adj1" fmla="val 78650"/>
                <a:gd name="adj2" fmla="val 4353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筛窦、鼻腔黏膜</a:t>
              </a:r>
            </a:p>
          </p:txBody>
        </p:sp>
        <p:sp>
          <p:nvSpPr>
            <p:cNvPr id="122" name="圆角矩形标注 121"/>
            <p:cNvSpPr/>
            <p:nvPr/>
          </p:nvSpPr>
          <p:spPr bwMode="auto">
            <a:xfrm>
              <a:off x="9963" y="3446"/>
              <a:ext cx="2797" cy="1587"/>
            </a:xfrm>
            <a:prstGeom prst="wedgeRoundRectCallout">
              <a:avLst>
                <a:gd name="adj1" fmla="val 61874"/>
                <a:gd name="adj2" fmla="val 17947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穿入眼球，至角膜、睫状体、虹膜</a:t>
              </a:r>
            </a:p>
          </p:txBody>
        </p:sp>
        <p:sp>
          <p:nvSpPr>
            <p:cNvPr id="123" name="圆角矩形标注 122"/>
            <p:cNvSpPr/>
            <p:nvPr/>
          </p:nvSpPr>
          <p:spPr bwMode="auto">
            <a:xfrm>
              <a:off x="10062" y="5406"/>
              <a:ext cx="3164" cy="1587"/>
            </a:xfrm>
            <a:prstGeom prst="wedgeRoundRectCallout">
              <a:avLst>
                <a:gd name="adj1" fmla="val 60014"/>
                <a:gd name="adj2" fmla="val -3472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发分支至睫状神经节，构成其感觉根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 1"/>
          <p:cNvSpPr txBox="1">
            <a:spLocks/>
          </p:cNvSpPr>
          <p:nvPr/>
        </p:nvSpPr>
        <p:spPr bwMode="black">
          <a:xfrm>
            <a:off x="3081475" y="218642"/>
            <a:ext cx="3472605" cy="4659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三叉神经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上颌神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123112" y="875472"/>
            <a:ext cx="2443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47"/>
          <p:cNvSpPr txBox="1"/>
          <p:nvPr/>
        </p:nvSpPr>
        <p:spPr>
          <a:xfrm>
            <a:off x="2471178" y="875472"/>
            <a:ext cx="5890561" cy="425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海绵窦外侧壁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翼腭窝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眶下神经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64972" y="1348648"/>
            <a:ext cx="475280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眶下神经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眶下沟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眶下管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眶下孔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面部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上牙槽神经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支，在上颌骨内吻合成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上牙槽神经丛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，分布于上颌牙、牙龈、上颌窦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黏膜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lvl="1" indent="-88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上牙槽前神经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眶下管内发出；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上牙槽中神经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眶下沟内发出；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上牙槽后神经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翼腭窝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颧神经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：经眶下裂入眶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翼腭神经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（神经节支）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23488" y="1944554"/>
            <a:ext cx="4167568" cy="3150679"/>
            <a:chOff x="4892846" y="1556296"/>
            <a:chExt cx="4167568" cy="3150679"/>
          </a:xfrm>
        </p:grpSpPr>
        <p:pic>
          <p:nvPicPr>
            <p:cNvPr id="6" name="Picture 2" descr="Snap7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" t="16684" r="10071" b="3586"/>
            <a:stretch>
              <a:fillRect/>
            </a:stretch>
          </p:blipFill>
          <p:spPr bwMode="auto">
            <a:xfrm>
              <a:off x="5460941" y="1616194"/>
              <a:ext cx="3550735" cy="286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H="1">
              <a:off x="6712646" y="3159701"/>
              <a:ext cx="438561" cy="988320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 flipH="1" flipV="1">
              <a:off x="6492854" y="2230502"/>
              <a:ext cx="541768" cy="62171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H="1">
              <a:off x="5697821" y="3048621"/>
              <a:ext cx="1221837" cy="44512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>
              <a:off x="8282454" y="3068800"/>
              <a:ext cx="22494" cy="140095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7236308" y="3159701"/>
              <a:ext cx="227390" cy="1293120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 flipV="1">
              <a:off x="6065457" y="2568947"/>
              <a:ext cx="289528" cy="34716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6354985" y="3159700"/>
              <a:ext cx="564674" cy="566611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 flipV="1">
              <a:off x="7330546" y="1828545"/>
              <a:ext cx="0" cy="1082035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492854" y="1556296"/>
              <a:ext cx="10835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眶下神经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5418756" y="3683089"/>
              <a:ext cx="13680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翼腭神经节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355232" y="2297177"/>
              <a:ext cx="1420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上颌神经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6324076" y="4399198"/>
              <a:ext cx="14210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上牙槽中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7663064" y="4399198"/>
              <a:ext cx="1397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上牙槽前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5819388" y="4073224"/>
              <a:ext cx="14693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上牙槽后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892846" y="3354813"/>
              <a:ext cx="1051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翼腭神经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5892029" y="1958623"/>
              <a:ext cx="9259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颧神经</a:t>
              </a:r>
            </a:p>
          </p:txBody>
        </p:sp>
      </p:grpSp>
      <p:sp>
        <p:nvSpPr>
          <p:cNvPr id="25" name="圆角矩形标注 24"/>
          <p:cNvSpPr/>
          <p:nvPr/>
        </p:nvSpPr>
        <p:spPr bwMode="auto">
          <a:xfrm>
            <a:off x="7380645" y="1357466"/>
            <a:ext cx="1724241" cy="646986"/>
          </a:xfrm>
          <a:prstGeom prst="wedgeRoundRectCallout">
            <a:avLst>
              <a:gd name="adj1" fmla="val -64452"/>
              <a:gd name="adj2" fmla="val 477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下睑、鼻翼、上唇的皮肤和黏膜</a:t>
            </a:r>
          </a:p>
        </p:txBody>
      </p:sp>
      <p:sp>
        <p:nvSpPr>
          <p:cNvPr id="26" name="圆角矩形标注 25"/>
          <p:cNvSpPr/>
          <p:nvPr/>
        </p:nvSpPr>
        <p:spPr bwMode="auto">
          <a:xfrm>
            <a:off x="5533441" y="1749320"/>
            <a:ext cx="866830" cy="538020"/>
          </a:xfrm>
          <a:prstGeom prst="wedgeRoundRectCallout">
            <a:avLst>
              <a:gd name="adj1" fmla="val 39992"/>
              <a:gd name="adj2" fmla="val 7172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颧、颞部皮肤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>
            <a:spLocks/>
          </p:cNvSpPr>
          <p:nvPr/>
        </p:nvSpPr>
        <p:spPr bwMode="black">
          <a:xfrm>
            <a:off x="1897512" y="226670"/>
            <a:ext cx="3472605" cy="4659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三叉神经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Ⅲ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下颌神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经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27" name="文本框 39"/>
          <p:cNvSpPr txBox="1"/>
          <p:nvPr/>
        </p:nvSpPr>
        <p:spPr>
          <a:xfrm>
            <a:off x="6126070" y="307519"/>
            <a:ext cx="186342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经卵圆孔出颅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80825" y="1699219"/>
            <a:ext cx="426389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一般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躯体感觉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纤维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形成以下分支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耳颞神经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起点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处以两根夹持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脑膜中动脉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，向后合成一干，与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颞浅动脉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伴行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下牙槽神经</a:t>
            </a:r>
            <a:endParaRPr lang="en-US" altLang="zh-CN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颊神经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分布于颊部皮肤和口腔侧壁黏膜</a:t>
            </a:r>
            <a:endParaRPr lang="en-US" altLang="zh-CN" sz="16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舌神经</a:t>
            </a:r>
            <a:endParaRPr lang="en-US" altLang="zh-CN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25" y="861634"/>
            <a:ext cx="8841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 indent="-90488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特殊内脏运动纤维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支配</a:t>
            </a:r>
            <a:r>
              <a:rPr lang="zh-CN" altLang="en-US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四块咀嚼肌，称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咀嚼肌神经</a:t>
            </a:r>
            <a:r>
              <a:rPr lang="zh-CN" altLang="en-US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，包括：咬肌神经，颞深神经、翼内肌神经、翼外肌神经。</a:t>
            </a:r>
            <a:endParaRPr lang="en-US" altLang="zh-CN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75852" y="1724374"/>
            <a:ext cx="3910432" cy="3302844"/>
            <a:chOff x="5275852" y="1724374"/>
            <a:chExt cx="3910432" cy="3302844"/>
          </a:xfrm>
        </p:grpSpPr>
        <p:pic>
          <p:nvPicPr>
            <p:cNvPr id="32" name="Picture 8" descr="Snap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5755963" y="2033418"/>
              <a:ext cx="3430321" cy="29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5567941" y="2033418"/>
              <a:ext cx="1085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耳颞神经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7527890" y="2033418"/>
              <a:ext cx="696424" cy="157689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 flipV="1">
              <a:off x="8400302" y="3912395"/>
              <a:ext cx="289528" cy="34716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6337371" y="3610313"/>
              <a:ext cx="849318" cy="21113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6744361" y="3877479"/>
              <a:ext cx="644343" cy="38207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 flipV="1">
              <a:off x="6221090" y="2315071"/>
              <a:ext cx="375273" cy="55498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7612092" y="1724374"/>
              <a:ext cx="1085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颊神经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053676" y="4110788"/>
              <a:ext cx="1085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5275852" y="3652173"/>
              <a:ext cx="13940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下牙槽神经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 flipV="1">
              <a:off x="7019209" y="2114220"/>
              <a:ext cx="106614" cy="865803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6455652" y="1857616"/>
              <a:ext cx="1420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圆角矩形标注 48"/>
          <p:cNvSpPr/>
          <p:nvPr/>
        </p:nvSpPr>
        <p:spPr bwMode="auto">
          <a:xfrm>
            <a:off x="4126674" y="2701932"/>
            <a:ext cx="1960940" cy="556181"/>
          </a:xfrm>
          <a:prstGeom prst="wedgeRoundRectCallout">
            <a:avLst>
              <a:gd name="adj1" fmla="val 32635"/>
              <a:gd name="adj2" fmla="val -11862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颞区、耳屏、外耳道皮肤，以及腮腺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263437" y="1734946"/>
            <a:ext cx="3474686" cy="2830348"/>
            <a:chOff x="5512829" y="1607731"/>
            <a:chExt cx="3474686" cy="2830348"/>
          </a:xfrm>
        </p:grpSpPr>
        <p:pic>
          <p:nvPicPr>
            <p:cNvPr id="22" name="Picture 2" descr="E:\解剖图片\来自光盘的图片\周围神经图片\Snap2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829" y="1607731"/>
              <a:ext cx="3474686" cy="283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794683" y="3452442"/>
              <a:ext cx="1085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耳颞神经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6880057" y="1982080"/>
              <a:ext cx="192007" cy="556780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6287479" y="3044213"/>
              <a:ext cx="26654" cy="465392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6851671" y="1701898"/>
              <a:ext cx="1420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7442759" y="2917622"/>
              <a:ext cx="395710" cy="634301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H="1">
              <a:off x="6880057" y="3408919"/>
              <a:ext cx="241447" cy="444246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640614" y="2608324"/>
              <a:ext cx="1085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136415" y="3794587"/>
              <a:ext cx="13469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下牙槽神经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40%"/>
          <p:cNvSpPr>
            <a:spLocks noChangeArrowheads="1"/>
          </p:cNvSpPr>
          <p:nvPr/>
        </p:nvSpPr>
        <p:spPr bwMode="auto">
          <a:xfrm>
            <a:off x="137631" y="129596"/>
            <a:ext cx="1291043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Ⅰ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嗅神经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Ⅱ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视神经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动眼神经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Ⅳ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滑车神经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Ⅴ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三叉神经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Ⅵ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展神经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Ⅶ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面神经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Ⅷ</a:t>
            </a:r>
            <a:r>
              <a:rPr lang="zh-CN" altLang="en-US" sz="135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前庭蜗神经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Ⅸ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舌咽神经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迷走神经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Ⅺ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副神经</a:t>
            </a:r>
          </a:p>
          <a:p>
            <a:pPr>
              <a:lnSpc>
                <a:spcPct val="120000"/>
              </a:lnSpc>
              <a:tabLst>
                <a:tab pos="1273810" algn="l"/>
                <a:tab pos="1273810" algn="l"/>
              </a:tabLst>
            </a:pPr>
            <a:r>
              <a:rPr lang="en-US" altLang="zh-CN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Ⅻ</a:t>
            </a:r>
            <a:r>
              <a:rPr lang="zh-CN" altLang="en-US" sz="1500" dirty="0">
                <a:latin typeface="华文楷体" panose="02010600040101010101" pitchFamily="2" charset="-122"/>
                <a:ea typeface="华文楷体" panose="02010600040101010101" pitchFamily="2" charset="-122"/>
              </a:rPr>
              <a:t>舌下神经</a:t>
            </a:r>
          </a:p>
        </p:txBody>
      </p:sp>
      <p:sp>
        <p:nvSpPr>
          <p:cNvPr id="6172" name="Text Box 29"/>
          <p:cNvSpPr txBox="1">
            <a:spLocks noChangeArrowheads="1"/>
          </p:cNvSpPr>
          <p:nvPr/>
        </p:nvSpPr>
        <p:spPr bwMode="auto">
          <a:xfrm>
            <a:off x="137631" y="3660772"/>
            <a:ext cx="1291043" cy="10525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一嗅二视三动眼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四滑五叉六外展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七面八听九舌咽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外加迷副舌下全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027" y="129596"/>
            <a:ext cx="3612623" cy="516499"/>
          </a:xfrm>
        </p:spPr>
        <p:txBody>
          <a:bodyPr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脑神经的纤维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成分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55952" y="945400"/>
            <a:ext cx="7342508" cy="3444694"/>
            <a:chOff x="1655951" y="788450"/>
            <a:chExt cx="7342508" cy="3444694"/>
          </a:xfrm>
        </p:grpSpPr>
        <p:sp>
          <p:nvSpPr>
            <p:cNvPr id="7" name="Text Box 3" descr="40%"/>
            <p:cNvSpPr txBox="1">
              <a:spLocks noChangeArrowheads="1"/>
            </p:cNvSpPr>
            <p:nvPr/>
          </p:nvSpPr>
          <p:spPr bwMode="auto">
            <a:xfrm>
              <a:off x="1655952" y="1130819"/>
              <a:ext cx="492443" cy="12542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miter lim="800000"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感觉纤维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AutoShape 8"/>
            <p:cNvSpPr/>
            <p:nvPr/>
          </p:nvSpPr>
          <p:spPr bwMode="auto">
            <a:xfrm>
              <a:off x="2224124" y="1070717"/>
              <a:ext cx="100013" cy="1374458"/>
            </a:xfrm>
            <a:prstGeom prst="leftBrace">
              <a:avLst>
                <a:gd name="adj1" fmla="val 11475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13" name="Text Box 9" descr="40%"/>
            <p:cNvSpPr txBox="1">
              <a:spLocks noChangeArrowheads="1"/>
            </p:cNvSpPr>
            <p:nvPr/>
          </p:nvSpPr>
          <p:spPr bwMode="auto">
            <a:xfrm>
              <a:off x="1655951" y="2858985"/>
              <a:ext cx="492443" cy="12093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miter lim="800000"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运动纤维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74128" y="2755816"/>
              <a:ext cx="636948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一般躯体运动纤维</a:t>
              </a: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眼外肌，</a:t>
              </a: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舌肌</a:t>
              </a:r>
              <a:endParaRPr lang="en-US" altLang="zh-CN" sz="1600" b="1" dirty="0" smtClean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一般内脏运动纤维</a:t>
              </a: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副交感纤维</a:t>
              </a: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</a:rPr>
                <a:t>)-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平滑肌、心肌、</a:t>
              </a: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腺体</a:t>
              </a:r>
              <a:endParaRPr lang="en-US" altLang="zh-CN" sz="1600" b="1" dirty="0" smtClean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特殊内脏运动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咀嚼肌、面肌、咽喉肌</a:t>
              </a:r>
            </a:p>
          </p:txBody>
        </p:sp>
        <p:sp>
          <p:nvSpPr>
            <p:cNvPr id="17" name="AutoShape 13"/>
            <p:cNvSpPr/>
            <p:nvPr/>
          </p:nvSpPr>
          <p:spPr bwMode="auto">
            <a:xfrm>
              <a:off x="2224123" y="3012167"/>
              <a:ext cx="100013" cy="902970"/>
            </a:xfrm>
            <a:prstGeom prst="leftBrace">
              <a:avLst>
                <a:gd name="adj1" fmla="val 13770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274130" y="788450"/>
              <a:ext cx="672432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一般躯体感觉</a:t>
              </a:r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皮肤、肌、肌腱、口鼻黏膜、眼结角膜、脑膜</a:t>
              </a:r>
              <a:endParaRPr lang="en-US" altLang="zh-CN" sz="1600" b="1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特殊躯体感觉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视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器，</a:t>
              </a: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前庭蜗器</a:t>
              </a:r>
              <a:endParaRPr lang="en-US" altLang="zh-CN" sz="1600" b="1" dirty="0" smtClean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一般内脏感觉</a:t>
              </a:r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头、颈、胸、腹的内脏器官</a:t>
              </a:r>
              <a:endParaRPr lang="zh-CN" altLang="en-US" sz="16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特殊内脏感觉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-</a:t>
              </a:r>
              <a:r>
                <a:rPr lang="zh-CN" altLang="en-US" sz="1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味蕾，嗅器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1024411" y="208240"/>
            <a:ext cx="799273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走行：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下颌孔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→下颌管→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颏孔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颏神经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分布：颏神经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下唇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以下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皮肤；主干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下颌牙及牙龈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179388" indent="-179388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含部分运动纤维，形成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下颌舌骨肌神经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，支配下颌舌骨肌和二腹肌前腹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1422" y="1136395"/>
            <a:ext cx="509580" cy="2801340"/>
          </a:xfrm>
        </p:spPr>
        <p:txBody>
          <a:bodyPr>
            <a:normAutofit fontScale="90000"/>
          </a:bodyPr>
          <a:lstStyle/>
          <a:p>
            <a:pPr>
              <a:lnSpc>
                <a:spcPts val="16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 牙 槽 神 经</a:t>
            </a:r>
            <a:endParaRPr lang="zh-CN" altLang="en-US" dirty="0"/>
          </a:p>
        </p:txBody>
      </p:sp>
      <p:pic>
        <p:nvPicPr>
          <p:cNvPr id="15" name="Picture 29" descr="Snap1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58" y="2119985"/>
            <a:ext cx="2320766" cy="241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117444" y="1935319"/>
            <a:ext cx="1426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下牙槽神经</a:t>
            </a:r>
          </a:p>
        </p:txBody>
      </p:sp>
      <p:pic>
        <p:nvPicPr>
          <p:cNvPr id="17" name="Picture 8" descr="Snap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4283"/>
          <a:stretch>
            <a:fillRect/>
          </a:stretch>
        </p:blipFill>
        <p:spPr bwMode="auto">
          <a:xfrm>
            <a:off x="4689351" y="2164276"/>
            <a:ext cx="2720816" cy="237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2873887" y="2164276"/>
            <a:ext cx="1365124" cy="1134904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5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4999389" y="2305246"/>
            <a:ext cx="822960" cy="1114425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5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67612" y="4213330"/>
            <a:ext cx="1454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下颌舌骨肌神经</a:t>
            </a:r>
            <a:endParaRPr lang="zh-CN" altLang="en-US" sz="1400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5363799" y="3721027"/>
            <a:ext cx="503160" cy="528694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842139" y="4080444"/>
            <a:ext cx="457203" cy="68814"/>
          </a:xfrm>
          <a:prstGeom prst="line">
            <a:avLst/>
          </a:prstGeom>
          <a:ln w="19050">
            <a:solidFill>
              <a:srgbClr val="3333FF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56302" y="3911167"/>
            <a:ext cx="1015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179388" algn="l"/>
              </a:tabLs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颏神经</a:t>
            </a:r>
            <a:endParaRPr lang="en-US" altLang="zh-CN" sz="16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3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211421" y="1786517"/>
            <a:ext cx="509580" cy="1627947"/>
          </a:xfrm>
        </p:spPr>
        <p:txBody>
          <a:bodyPr>
            <a:normAutofit fontScale="90000"/>
          </a:bodyPr>
          <a:lstStyle/>
          <a:p>
            <a:pPr>
              <a:lnSpc>
                <a:spcPts val="16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舌 神 经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085424" y="264321"/>
            <a:ext cx="5516541" cy="506817"/>
            <a:chOff x="1213134" y="264321"/>
            <a:chExt cx="5516541" cy="50681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062267" y="264321"/>
              <a:ext cx="20017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buClrTx/>
                <a:buSzTx/>
              </a:pP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一般躯体感觉纤维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rot="-60000">
              <a:off x="2062417" y="553939"/>
              <a:ext cx="1821602" cy="3304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文本框 12"/>
            <p:cNvSpPr txBox="1"/>
            <p:nvPr/>
          </p:nvSpPr>
          <p:spPr>
            <a:xfrm>
              <a:off x="1213134" y="371028"/>
              <a:ext cx="1091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舌神经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84169" y="386417"/>
              <a:ext cx="28455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口腔底、舌前</a:t>
              </a:r>
              <a:r>
                <a:rPr lang="en-US" altLang="zh-CN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2/3</a:t>
              </a:r>
              <a:r>
                <a:rPr lang="zh-CN" altLang="en-US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黏膜</a:t>
              </a:r>
              <a:endPara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23" name="直接箭头连接符 22"/>
          <p:cNvCxnSpPr/>
          <p:nvPr/>
        </p:nvCxnSpPr>
        <p:spPr>
          <a:xfrm flipV="1">
            <a:off x="1563467" y="755750"/>
            <a:ext cx="2496" cy="23264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57455" y="814526"/>
            <a:ext cx="7582210" cy="859586"/>
            <a:chOff x="1485165" y="814526"/>
            <a:chExt cx="7582210" cy="859586"/>
          </a:xfrm>
        </p:grpSpPr>
        <p:pic>
          <p:nvPicPr>
            <p:cNvPr id="2050" name="Picture 2" descr="C:\Users\crazysophy\Desktop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711" y="1262598"/>
              <a:ext cx="1139825" cy="33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31"/>
            <p:cNvSpPr>
              <a:spLocks noChangeShapeType="1"/>
            </p:cNvSpPr>
            <p:nvPr/>
          </p:nvSpPr>
          <p:spPr bwMode="auto">
            <a:xfrm rot="60000" flipV="1">
              <a:off x="1810751" y="1060745"/>
              <a:ext cx="2653003" cy="46843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  <a:headEnd type="none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 rot="-60000">
              <a:off x="1810778" y="1369808"/>
              <a:ext cx="2652948" cy="50122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1763463" y="1122303"/>
              <a:ext cx="27004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一般内脏运动</a:t>
              </a:r>
              <a:r>
                <a:rPr lang="zh-CN" altLang="en-US" sz="1400" b="1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1400" b="1" dirty="0" smtClean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14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副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交感</a:t>
              </a:r>
              <a:r>
                <a:rPr lang="zh-CN" altLang="en-US" sz="14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1400" b="1" dirty="0" smtClean="0">
                  <a:latin typeface="微软雅黑" panose="020B0503020204020204" charset="-122"/>
                  <a:ea typeface="微软雅黑" panose="020B0503020204020204" charset="-122"/>
                </a:rPr>
                <a:t>)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810545" y="814526"/>
              <a:ext cx="26030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buClrTx/>
                <a:buSzTx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特殊内脏感觉纤维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味觉纤维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)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85165" y="926606"/>
              <a:ext cx="461665" cy="7475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鼓 索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96995" y="893266"/>
              <a:ext cx="1819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舌前</a:t>
              </a:r>
              <a:r>
                <a:rPr lang="en-US" altLang="zh-CN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2/3</a:t>
              </a:r>
              <a:r>
                <a:rPr lang="zh-CN" altLang="en-US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味蕾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903841" y="1228229"/>
              <a:ext cx="3163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zh-CN" altLang="en-US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支配下颌下腺、舌下腺的分泌</a:t>
              </a:r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rot="22020000" flipV="1">
              <a:off x="5625088" y="1359597"/>
              <a:ext cx="370358" cy="48095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25757" y="1920912"/>
            <a:ext cx="3644060" cy="2973325"/>
            <a:chOff x="4151269" y="2797047"/>
            <a:chExt cx="4858746" cy="3964433"/>
          </a:xfrm>
        </p:grpSpPr>
        <p:pic>
          <p:nvPicPr>
            <p:cNvPr id="36" name="Picture 8" descr="Snap7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4881245" y="3240405"/>
              <a:ext cx="4128770" cy="3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4458261" y="3248452"/>
              <a:ext cx="1411592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舌神经</a:t>
              </a: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364834" y="5872313"/>
              <a:ext cx="2162166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下颌下神经节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151269" y="5000943"/>
              <a:ext cx="171858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鼓索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来自面神经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5330757" y="4929653"/>
              <a:ext cx="1290427" cy="29085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V="1">
              <a:off x="7020018" y="3197156"/>
              <a:ext cx="230330" cy="1910837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43425" y="2797047"/>
              <a:ext cx="124514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颊神经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H="1" flipV="1">
              <a:off x="5376153" y="3527896"/>
              <a:ext cx="1212715" cy="1219201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6128926" y="5824597"/>
              <a:ext cx="810028" cy="207541"/>
            </a:xfrm>
            <a:prstGeom prst="line">
              <a:avLst/>
            </a:prstGeom>
            <a:ln w="19050">
              <a:solidFill>
                <a:srgbClr val="3333FF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23369" y="2110951"/>
            <a:ext cx="1804481" cy="2721313"/>
            <a:chOff x="5508104" y="765175"/>
            <a:chExt cx="3635900" cy="5435602"/>
          </a:xfrm>
        </p:grpSpPr>
        <p:pic>
          <p:nvPicPr>
            <p:cNvPr id="46" name="Picture 2" descr="C:\Documents and Settings\Administrator\桌面\新建文件夹\A-2469-1-W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9"/>
            <a:stretch>
              <a:fillRect/>
            </a:stretch>
          </p:blipFill>
          <p:spPr bwMode="auto">
            <a:xfrm>
              <a:off x="5508104" y="765175"/>
              <a:ext cx="3445396" cy="384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 descr="C:\Documents and Settings\Administrator\桌面\新建文件夹\S-246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FF4"/>
                </a:clrFrom>
                <a:clrTo>
                  <a:srgbClr val="FDFF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92" y="4076701"/>
              <a:ext cx="1293812" cy="212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H="1">
              <a:off x="7151686" y="2870434"/>
              <a:ext cx="237635" cy="1985513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6321339" y="4769884"/>
              <a:ext cx="1698802" cy="73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鼓索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62"/>
            <p:cNvSpPr>
              <a:spLocks noChangeArrowheads="1"/>
            </p:cNvSpPr>
            <p:nvPr/>
          </p:nvSpPr>
          <p:spPr bwMode="auto">
            <a:xfrm>
              <a:off x="5918203" y="2014538"/>
              <a:ext cx="2505075" cy="3471863"/>
            </a:xfrm>
            <a:custGeom>
              <a:avLst/>
              <a:gdLst>
                <a:gd name="T0" fmla="*/ 116541 w 2504739"/>
                <a:gd name="T1" fmla="*/ 867783 h 3471134"/>
                <a:gd name="T2" fmla="*/ 41237 w 2504739"/>
                <a:gd name="T3" fmla="*/ 674146 h 3471134"/>
                <a:gd name="T4" fmla="*/ 30480 w 2504739"/>
                <a:gd name="T5" fmla="*/ 491266 h 3471134"/>
                <a:gd name="T6" fmla="*/ 224117 w 2504739"/>
                <a:gd name="T7" fmla="*/ 243840 h 3471134"/>
                <a:gd name="T8" fmla="*/ 536089 w 2504739"/>
                <a:gd name="T9" fmla="*/ 103990 h 3471134"/>
                <a:gd name="T10" fmla="*/ 837303 w 2504739"/>
                <a:gd name="T11" fmla="*/ 7172 h 3471134"/>
                <a:gd name="T12" fmla="*/ 1009426 w 2504739"/>
                <a:gd name="T13" fmla="*/ 147021 h 3471134"/>
                <a:gd name="T14" fmla="*/ 1299882 w 2504739"/>
                <a:gd name="T15" fmla="*/ 523539 h 3471134"/>
                <a:gd name="T16" fmla="*/ 1515035 w 2504739"/>
                <a:gd name="T17" fmla="*/ 953845 h 3471134"/>
                <a:gd name="T18" fmla="*/ 1751703 w 2504739"/>
                <a:gd name="T19" fmla="*/ 1405666 h 3471134"/>
                <a:gd name="T20" fmla="*/ 1794734 w 2504739"/>
                <a:gd name="T21" fmla="*/ 1922033 h 3471134"/>
                <a:gd name="T22" fmla="*/ 1848522 w 2504739"/>
                <a:gd name="T23" fmla="*/ 2212489 h 3471134"/>
                <a:gd name="T24" fmla="*/ 2031402 w 2504739"/>
                <a:gd name="T25" fmla="*/ 2610522 h 3471134"/>
                <a:gd name="T26" fmla="*/ 2504739 w 2504739"/>
                <a:gd name="T27" fmla="*/ 3471134 h 347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4739" h="3471134">
                  <a:moveTo>
                    <a:pt x="116541" y="867783"/>
                  </a:moveTo>
                  <a:cubicBezTo>
                    <a:pt x="86060" y="802341"/>
                    <a:pt x="55580" y="736899"/>
                    <a:pt x="41237" y="674146"/>
                  </a:cubicBezTo>
                  <a:cubicBezTo>
                    <a:pt x="26894" y="611393"/>
                    <a:pt x="0" y="562984"/>
                    <a:pt x="30480" y="491266"/>
                  </a:cubicBezTo>
                  <a:cubicBezTo>
                    <a:pt x="60960" y="419548"/>
                    <a:pt x="139849" y="308386"/>
                    <a:pt x="224117" y="243840"/>
                  </a:cubicBezTo>
                  <a:cubicBezTo>
                    <a:pt x="308385" y="179294"/>
                    <a:pt x="433891" y="143435"/>
                    <a:pt x="536089" y="103990"/>
                  </a:cubicBezTo>
                  <a:cubicBezTo>
                    <a:pt x="638287" y="64545"/>
                    <a:pt x="758414" y="0"/>
                    <a:pt x="837303" y="7172"/>
                  </a:cubicBezTo>
                  <a:cubicBezTo>
                    <a:pt x="916193" y="14344"/>
                    <a:pt x="932330" y="60960"/>
                    <a:pt x="1009426" y="147021"/>
                  </a:cubicBezTo>
                  <a:cubicBezTo>
                    <a:pt x="1086522" y="233082"/>
                    <a:pt x="1215614" y="389068"/>
                    <a:pt x="1299882" y="523539"/>
                  </a:cubicBezTo>
                  <a:cubicBezTo>
                    <a:pt x="1384150" y="658010"/>
                    <a:pt x="1439732" y="806824"/>
                    <a:pt x="1515035" y="953845"/>
                  </a:cubicBezTo>
                  <a:cubicBezTo>
                    <a:pt x="1590339" y="1100866"/>
                    <a:pt x="1705087" y="1244302"/>
                    <a:pt x="1751703" y="1405666"/>
                  </a:cubicBezTo>
                  <a:cubicBezTo>
                    <a:pt x="1798319" y="1567030"/>
                    <a:pt x="1778598" y="1787563"/>
                    <a:pt x="1794734" y="1922033"/>
                  </a:cubicBezTo>
                  <a:cubicBezTo>
                    <a:pt x="1810870" y="2056503"/>
                    <a:pt x="1809077" y="2097741"/>
                    <a:pt x="1848522" y="2212489"/>
                  </a:cubicBezTo>
                  <a:cubicBezTo>
                    <a:pt x="1887967" y="2327237"/>
                    <a:pt x="1922033" y="2400748"/>
                    <a:pt x="2031402" y="2610522"/>
                  </a:cubicBezTo>
                  <a:cubicBezTo>
                    <a:pt x="2140771" y="2820296"/>
                    <a:pt x="2322755" y="3145715"/>
                    <a:pt x="2504739" y="3471134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 63"/>
            <p:cNvSpPr>
              <a:spLocks noChangeArrowheads="1"/>
            </p:cNvSpPr>
            <p:nvPr/>
          </p:nvSpPr>
          <p:spPr bwMode="auto">
            <a:xfrm>
              <a:off x="7531102" y="1839913"/>
              <a:ext cx="1042988" cy="3517902"/>
            </a:xfrm>
            <a:custGeom>
              <a:avLst/>
              <a:gdLst>
                <a:gd name="T0" fmla="*/ 0 w 1043492"/>
                <a:gd name="T1" fmla="*/ 0 h 3517750"/>
                <a:gd name="T2" fmla="*/ 129092 w 1043492"/>
                <a:gd name="T3" fmla="*/ 462578 h 3517750"/>
                <a:gd name="T4" fmla="*/ 150607 w 1043492"/>
                <a:gd name="T5" fmla="*/ 1054249 h 3517750"/>
                <a:gd name="T6" fmla="*/ 225911 w 1043492"/>
                <a:gd name="T7" fmla="*/ 1742738 h 3517750"/>
                <a:gd name="T8" fmla="*/ 268941 w 1043492"/>
                <a:gd name="T9" fmla="*/ 2162287 h 3517750"/>
                <a:gd name="T10" fmla="*/ 699247 w 1043492"/>
                <a:gd name="T11" fmla="*/ 2926080 h 3517750"/>
                <a:gd name="T12" fmla="*/ 1043492 w 1043492"/>
                <a:gd name="T13" fmla="*/ 3517750 h 351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3492" h="3517750">
                  <a:moveTo>
                    <a:pt x="0" y="0"/>
                  </a:moveTo>
                  <a:cubicBezTo>
                    <a:pt x="51995" y="143435"/>
                    <a:pt x="103991" y="286870"/>
                    <a:pt x="129092" y="462578"/>
                  </a:cubicBezTo>
                  <a:cubicBezTo>
                    <a:pt x="154193" y="638286"/>
                    <a:pt x="134471" y="840889"/>
                    <a:pt x="150607" y="1054249"/>
                  </a:cubicBezTo>
                  <a:cubicBezTo>
                    <a:pt x="166743" y="1267609"/>
                    <a:pt x="206189" y="1558065"/>
                    <a:pt x="225911" y="1742738"/>
                  </a:cubicBezTo>
                  <a:cubicBezTo>
                    <a:pt x="245633" y="1927411"/>
                    <a:pt x="190052" y="1965064"/>
                    <a:pt x="268941" y="2162287"/>
                  </a:cubicBezTo>
                  <a:cubicBezTo>
                    <a:pt x="347830" y="2359510"/>
                    <a:pt x="570155" y="2700170"/>
                    <a:pt x="699247" y="2926080"/>
                  </a:cubicBezTo>
                  <a:cubicBezTo>
                    <a:pt x="828339" y="3151991"/>
                    <a:pt x="935915" y="3334870"/>
                    <a:pt x="1043492" y="351775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950059" y="2825776"/>
            <a:ext cx="27871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眶下神经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上牙槽神经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颧神经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翼腭神经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神经节支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AutoShape 8"/>
          <p:cNvSpPr/>
          <p:nvPr/>
        </p:nvSpPr>
        <p:spPr bwMode="auto">
          <a:xfrm>
            <a:off x="892776" y="3100409"/>
            <a:ext cx="114566" cy="1163062"/>
          </a:xfrm>
          <a:prstGeom prst="leftBrace">
            <a:avLst>
              <a:gd name="adj1" fmla="val 10830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AutoShape 15"/>
          <p:cNvSpPr/>
          <p:nvPr/>
        </p:nvSpPr>
        <p:spPr bwMode="auto">
          <a:xfrm>
            <a:off x="2355832" y="3168843"/>
            <a:ext cx="96190" cy="581531"/>
          </a:xfrm>
          <a:prstGeom prst="leftBrace">
            <a:avLst>
              <a:gd name="adj1" fmla="val 8502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343609" y="2960093"/>
            <a:ext cx="9406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前支</a:t>
            </a: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中支</a:t>
            </a: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后支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5235259" y="973264"/>
            <a:ext cx="281812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耳颞神经</a:t>
            </a:r>
          </a:p>
          <a:p>
            <a:pPr>
              <a:lnSpc>
                <a:spcPct val="13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颊神经</a:t>
            </a:r>
          </a:p>
          <a:p>
            <a:pPr>
              <a:lnSpc>
                <a:spcPct val="13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舌神经←有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鼓索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</a:p>
          <a:p>
            <a:pPr>
              <a:lnSpc>
                <a:spcPct val="13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下牙槽神经</a:t>
            </a:r>
          </a:p>
          <a:p>
            <a:pPr>
              <a:lnSpc>
                <a:spcPct val="13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咀嚼肌神经</a:t>
            </a:r>
          </a:p>
        </p:txBody>
      </p:sp>
      <p:sp>
        <p:nvSpPr>
          <p:cNvPr id="70" name="AutoShape 6"/>
          <p:cNvSpPr/>
          <p:nvPr/>
        </p:nvSpPr>
        <p:spPr bwMode="auto">
          <a:xfrm>
            <a:off x="5168561" y="1198337"/>
            <a:ext cx="128667" cy="1476188"/>
          </a:xfrm>
          <a:prstGeom prst="leftBrace">
            <a:avLst>
              <a:gd name="adj1" fmla="val 8873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zh-CN" altLang="en-US" sz="1015" dirty="0">
              <a:ea typeface="幼圆" panose="02010509060101010101" pitchFamily="49" charset="-122"/>
            </a:endParaRP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5627482" y="2793598"/>
            <a:ext cx="2871681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咬肌神经、颞深神经、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翼内肌神经、翼外肌神经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630" y="744371"/>
            <a:ext cx="3171946" cy="2049227"/>
            <a:chOff x="451630" y="744371"/>
            <a:chExt cx="3171946" cy="2049227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747041" y="744371"/>
              <a:ext cx="1607916" cy="79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眶上神经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滑车上神经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854329" y="982898"/>
              <a:ext cx="12680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额神经</a:t>
              </a: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854329" y="1447722"/>
              <a:ext cx="14466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泪腺神经</a:t>
              </a: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854329" y="1938139"/>
              <a:ext cx="133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鼻睫神经</a:t>
              </a:r>
            </a:p>
          </p:txBody>
        </p:sp>
        <p:sp>
          <p:nvSpPr>
            <p:cNvPr id="52" name="AutoShape 41"/>
            <p:cNvSpPr/>
            <p:nvPr/>
          </p:nvSpPr>
          <p:spPr bwMode="auto">
            <a:xfrm>
              <a:off x="854329" y="1182953"/>
              <a:ext cx="66676" cy="929648"/>
            </a:xfrm>
            <a:prstGeom prst="leftBrace">
              <a:avLst>
                <a:gd name="adj1" fmla="val 9979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AutoShape 43"/>
            <p:cNvSpPr/>
            <p:nvPr/>
          </p:nvSpPr>
          <p:spPr bwMode="auto">
            <a:xfrm>
              <a:off x="1747041" y="909292"/>
              <a:ext cx="91976" cy="491513"/>
            </a:xfrm>
            <a:prstGeom prst="leftBrace">
              <a:avLst>
                <a:gd name="adj1" fmla="val 4142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AutoShape 45"/>
            <p:cNvSpPr/>
            <p:nvPr/>
          </p:nvSpPr>
          <p:spPr bwMode="auto">
            <a:xfrm>
              <a:off x="2008469" y="1647777"/>
              <a:ext cx="113876" cy="1015205"/>
            </a:xfrm>
            <a:prstGeom prst="leftBrace">
              <a:avLst>
                <a:gd name="adj1" fmla="val 77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 Box 46"/>
            <p:cNvSpPr txBox="1">
              <a:spLocks noChangeArrowheads="1"/>
            </p:cNvSpPr>
            <p:nvPr/>
          </p:nvSpPr>
          <p:spPr bwMode="auto">
            <a:xfrm>
              <a:off x="2035158" y="1482790"/>
              <a:ext cx="1588418" cy="131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睫状长神经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滑车下神经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筛前神经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筛后神经</a:t>
              </a:r>
              <a:endPara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1630" y="1209442"/>
              <a:ext cx="441146" cy="134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眼神经</a:t>
              </a: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84832" y="3020871"/>
            <a:ext cx="553998" cy="14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上颌神经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726568" y="1251746"/>
            <a:ext cx="553998" cy="15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>
              <a:defRPr sz="1015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下颌神经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 bwMode="black">
          <a:xfrm>
            <a:off x="2646115" y="169138"/>
            <a:ext cx="3728035" cy="52346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三叉神经分支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971783" y="3422419"/>
            <a:ext cx="19645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015" dirty="0"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69809" y="3241261"/>
            <a:ext cx="177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上牙槽神经丛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76" y="947284"/>
            <a:ext cx="8372730" cy="25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眼神经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皮肤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顶部及上睑和鼻背部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其他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眶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内、眼球、泪器、结膜、硬脑膜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上颌神经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眼睑、睑裂与口裂之间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其他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上颌牙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及牙龈、鼻腔及软腭黏膜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下颌神经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颞部、耳前、口裂以下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其他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口腔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底和舌前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2/3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黏膜，下颌牙及牙龈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纤维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咀嚼肌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、鼓膜张肌、腭帆张肌、下颌舌骨肌、二腹肌前腹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6663" y="204335"/>
            <a:ext cx="6043212" cy="466661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三叉神经三大分支在头面部的皮肤分布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解剖图片\脑神经\u=2522171569,1985813597&amp;fm=253&amp;fmt=auto&amp;app=138&amp;f=PNG.web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53" y="819520"/>
            <a:ext cx="2701892" cy="23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04805" y="3734909"/>
            <a:ext cx="7193631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三叉神经痛：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一侧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面部三叉神经分布区内反复发作的阵发性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剧烈疼痛。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疼痛骤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发、骤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停；顽固、难以忍受，有“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天下第一痛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”之称。日常许多动作都会导致疼痛发作，但发作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间歇期同正常人一样。</a:t>
            </a:r>
          </a:p>
        </p:txBody>
      </p:sp>
    </p:spTree>
    <p:extLst>
      <p:ext uri="{BB962C8B-B14F-4D97-AF65-F5344CB8AC3E}">
        <p14:creationId xmlns:p14="http://schemas.microsoft.com/office/powerpoint/2010/main" val="16439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310" y="775552"/>
            <a:ext cx="7523785" cy="738664"/>
            <a:chOff x="123456" y="775552"/>
            <a:chExt cx="7523785" cy="738664"/>
          </a:xfrm>
        </p:grpSpPr>
        <p:sp>
          <p:nvSpPr>
            <p:cNvPr id="24599" name="Text Box 24"/>
            <p:cNvSpPr txBox="1">
              <a:spLocks noChangeArrowheads="1"/>
            </p:cNvSpPr>
            <p:nvPr/>
          </p:nvSpPr>
          <p:spPr bwMode="auto">
            <a:xfrm>
              <a:off x="3882261" y="1144884"/>
              <a:ext cx="2729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一般躯体感觉纤维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5958991" y="1330461"/>
              <a:ext cx="49053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123456" y="775552"/>
              <a:ext cx="3271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特殊内脏运动纤维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02" name="Line 27"/>
            <p:cNvSpPr>
              <a:spLocks noChangeShapeType="1"/>
            </p:cNvSpPr>
            <p:nvPr/>
          </p:nvSpPr>
          <p:spPr bwMode="auto">
            <a:xfrm>
              <a:off x="2097295" y="964973"/>
              <a:ext cx="458391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3" name="Text Box 28"/>
            <p:cNvSpPr txBox="1">
              <a:spLocks noChangeArrowheads="1"/>
            </p:cNvSpPr>
            <p:nvPr/>
          </p:nvSpPr>
          <p:spPr bwMode="auto">
            <a:xfrm>
              <a:off x="3865543" y="775552"/>
              <a:ext cx="35421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一般内脏运动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纤维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副交感纤维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7141225" y="968507"/>
              <a:ext cx="506016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5" name="Text Box 30"/>
            <p:cNvSpPr txBox="1">
              <a:spLocks noChangeArrowheads="1"/>
            </p:cNvSpPr>
            <p:nvPr/>
          </p:nvSpPr>
          <p:spPr bwMode="auto">
            <a:xfrm>
              <a:off x="123456" y="1092496"/>
              <a:ext cx="3271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特殊内脏感觉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纤维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味觉纤维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3149116" y="1277162"/>
              <a:ext cx="510778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1015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35" name="Rectangle 3" descr="40%"/>
          <p:cNvSpPr>
            <a:spLocks noChangeArrowheads="1"/>
          </p:cNvSpPr>
          <p:nvPr/>
        </p:nvSpPr>
        <p:spPr bwMode="auto">
          <a:xfrm>
            <a:off x="3731370" y="173320"/>
            <a:ext cx="17017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面神经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6208" y="1621096"/>
            <a:ext cx="7568812" cy="2551283"/>
            <a:chOff x="946208" y="1621096"/>
            <a:chExt cx="7568812" cy="2551283"/>
          </a:xfrm>
        </p:grpSpPr>
        <p:pic>
          <p:nvPicPr>
            <p:cNvPr id="5122" name="Picture 2" descr="C:\Users\crazysophy\Desktop\图片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775" y="2528950"/>
              <a:ext cx="1222896" cy="27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2815146" y="2785963"/>
              <a:ext cx="801629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V="1">
              <a:off x="4623109" y="2792667"/>
              <a:ext cx="642669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783852" y="3339989"/>
              <a:ext cx="794147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  <a:headEnd type="arrow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4436183" y="3350082"/>
              <a:ext cx="945356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  <a:tailEnd type="arrow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4590" name="Text Box 15"/>
            <p:cNvSpPr txBox="1">
              <a:spLocks noChangeArrowheads="1"/>
            </p:cNvSpPr>
            <p:nvPr/>
          </p:nvSpPr>
          <p:spPr bwMode="auto">
            <a:xfrm>
              <a:off x="946208" y="2021206"/>
              <a:ext cx="1900571" cy="205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面神经核</a:t>
              </a:r>
            </a:p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上泌涎核</a:t>
              </a:r>
            </a:p>
            <a:p>
              <a:pPr algn="r">
                <a:lnSpc>
                  <a:spcPct val="20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孤束核</a:t>
              </a:r>
            </a:p>
            <a:p>
              <a:pPr algn="r">
                <a:lnSpc>
                  <a:spcPct val="17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三叉神经脊束核</a:t>
              </a:r>
            </a:p>
          </p:txBody>
        </p:sp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>
              <a:off x="2866669" y="2341141"/>
              <a:ext cx="2399109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4592" name="Text Box 17"/>
            <p:cNvSpPr txBox="1">
              <a:spLocks noChangeArrowheads="1"/>
            </p:cNvSpPr>
            <p:nvPr/>
          </p:nvSpPr>
          <p:spPr bwMode="auto">
            <a:xfrm>
              <a:off x="5265778" y="2141666"/>
              <a:ext cx="1971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表情肌</a:t>
              </a:r>
            </a:p>
          </p:txBody>
        </p:sp>
        <p:sp>
          <p:nvSpPr>
            <p:cNvPr id="24594" name="Rectangle 19"/>
            <p:cNvSpPr>
              <a:spLocks noChangeArrowheads="1"/>
            </p:cNvSpPr>
            <p:nvPr/>
          </p:nvSpPr>
          <p:spPr bwMode="auto">
            <a:xfrm>
              <a:off x="5265778" y="2520835"/>
              <a:ext cx="32492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泪腺、鼻腔、口腔的黏膜</a:t>
              </a:r>
              <a:r>
                <a:rPr lang="zh-CN" altLang="en-US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腺</a:t>
              </a:r>
              <a:endPara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舌下腺</a:t>
              </a: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，</a:t>
              </a:r>
              <a:r>
                <a:rPr lang="zh-CN" altLang="en-US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下颌下腺</a:t>
              </a:r>
              <a:endPara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4595" name="Rectangle 20"/>
            <p:cNvSpPr>
              <a:spLocks noChangeArrowheads="1"/>
            </p:cNvSpPr>
            <p:nvPr/>
          </p:nvSpPr>
          <p:spPr bwMode="auto">
            <a:xfrm>
              <a:off x="5331532" y="3165416"/>
              <a:ext cx="1692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舌前</a:t>
              </a:r>
              <a:r>
                <a:rPr lang="en-US" altLang="zh-CN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2/3</a:t>
              </a:r>
              <a:r>
                <a: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味蕾</a:t>
              </a:r>
            </a:p>
          </p:txBody>
        </p: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>
              <a:off x="2808030" y="3792471"/>
              <a:ext cx="251638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015" dirty="0">
                <a:ea typeface="幼圆" panose="02010509060101010101" pitchFamily="49" charset="-122"/>
              </a:endParaRPr>
            </a:p>
          </p:txBody>
        </p:sp>
        <p:sp>
          <p:nvSpPr>
            <p:cNvPr id="24597" name="Rectangle 22"/>
            <p:cNvSpPr>
              <a:spLocks noChangeArrowheads="1"/>
            </p:cNvSpPr>
            <p:nvPr/>
          </p:nvSpPr>
          <p:spPr bwMode="auto">
            <a:xfrm>
              <a:off x="5336711" y="3587604"/>
              <a:ext cx="2279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耳部皮肤的浅感觉</a:t>
              </a:r>
            </a:p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表情肌的本体感觉</a:t>
              </a:r>
            </a:p>
          </p:txBody>
        </p:sp>
        <p:sp>
          <p:nvSpPr>
            <p:cNvPr id="37" name="Rectangle 3" descr="40%"/>
            <p:cNvSpPr>
              <a:spLocks noChangeArrowheads="1"/>
            </p:cNvSpPr>
            <p:nvPr/>
          </p:nvSpPr>
          <p:spPr bwMode="auto">
            <a:xfrm>
              <a:off x="1630882" y="1654665"/>
              <a:ext cx="1014658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rgbClr val="002060"/>
                  </a:solidFill>
                  <a:latin typeface="+mn-ea"/>
                  <a:ea typeface="+mn-ea"/>
                </a:rPr>
                <a:t>起始核</a:t>
              </a:r>
              <a:endParaRPr lang="en-US" altLang="zh-CN" sz="2000" dirty="0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Rectangle 3" descr="40%"/>
            <p:cNvSpPr>
              <a:spLocks noChangeArrowheads="1"/>
            </p:cNvSpPr>
            <p:nvPr/>
          </p:nvSpPr>
          <p:spPr bwMode="auto">
            <a:xfrm>
              <a:off x="5381539" y="1621096"/>
              <a:ext cx="1248153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rgbClr val="002060"/>
                  </a:solidFill>
                  <a:latin typeface="+mn-ea"/>
                  <a:ea typeface="+mn-ea"/>
                </a:rPr>
                <a:t>分布范围</a:t>
              </a:r>
              <a:endParaRPr lang="en-US" altLang="zh-CN" sz="2000" dirty="0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  <p:pic>
          <p:nvPicPr>
            <p:cNvPr id="41" name="Picture 2" descr="C:\Users\crazysophy\Desktop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775" y="2780197"/>
              <a:ext cx="1073266" cy="27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crazysophy\Desktop\图片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38" y="3185374"/>
              <a:ext cx="976448" cy="32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解剖图片\TAA-head\A-2471-1-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63" y="171450"/>
            <a:ext cx="57086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6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 神 经 的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 维 分 布</a:t>
            </a:r>
            <a:endParaRPr lang="zh-CN" alt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164627" y="1171418"/>
            <a:ext cx="1441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交感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纤维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164627" y="1708551"/>
            <a:ext cx="1092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味觉纤维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2204074" y="1326674"/>
            <a:ext cx="456596" cy="31603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1992651" y="1847959"/>
            <a:ext cx="690201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4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118162" y="264542"/>
            <a:ext cx="7515657" cy="1015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自延髓脑桥沟出脑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→入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内耳门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内耳道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内耳道底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→入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面神经管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→出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茎乳孔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→穿腮腺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→面部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57632" y="1668817"/>
            <a:ext cx="2601796" cy="2217719"/>
            <a:chOff x="1115423" y="1358188"/>
            <a:chExt cx="2601796" cy="2217719"/>
          </a:xfrm>
        </p:grpSpPr>
        <p:pic>
          <p:nvPicPr>
            <p:cNvPr id="25616" name="Picture 17" descr="A-1182-1-W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247" y="1401622"/>
              <a:ext cx="2516972" cy="198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20"/>
            <p:cNvSpPr>
              <a:spLocks noChangeArrowheads="1"/>
            </p:cNvSpPr>
            <p:nvPr/>
          </p:nvSpPr>
          <p:spPr bwMode="auto">
            <a:xfrm>
              <a:off x="1825568" y="1358188"/>
              <a:ext cx="925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</a:t>
              </a:r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>
              <a:off x="2402372" y="1647599"/>
              <a:ext cx="253527" cy="397785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 flipH="1">
              <a:off x="2372123" y="1647599"/>
              <a:ext cx="30437" cy="48683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23" name="Text Box 24"/>
            <p:cNvSpPr txBox="1">
              <a:spLocks noChangeArrowheads="1"/>
            </p:cNvSpPr>
            <p:nvPr/>
          </p:nvSpPr>
          <p:spPr bwMode="auto">
            <a:xfrm>
              <a:off x="2205529" y="3237353"/>
              <a:ext cx="11329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</a:t>
              </a:r>
            </a:p>
          </p:txBody>
        </p:sp>
        <p:sp>
          <p:nvSpPr>
            <p:cNvPr id="25624" name="Rectangle 25"/>
            <p:cNvSpPr>
              <a:spLocks noChangeArrowheads="1"/>
            </p:cNvSpPr>
            <p:nvPr/>
          </p:nvSpPr>
          <p:spPr bwMode="auto">
            <a:xfrm>
              <a:off x="1115423" y="2902380"/>
              <a:ext cx="984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</a:t>
              </a:r>
            </a:p>
          </p:txBody>
        </p:sp>
        <p:sp>
          <p:nvSpPr>
            <p:cNvPr id="25625" name="Line 26"/>
            <p:cNvSpPr>
              <a:spLocks noChangeShapeType="1"/>
            </p:cNvSpPr>
            <p:nvPr/>
          </p:nvSpPr>
          <p:spPr bwMode="auto">
            <a:xfrm flipV="1">
              <a:off x="1607620" y="2293253"/>
              <a:ext cx="670211" cy="698368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26" name="Line 27"/>
            <p:cNvSpPr>
              <a:spLocks noChangeShapeType="1"/>
            </p:cNvSpPr>
            <p:nvPr/>
          </p:nvSpPr>
          <p:spPr bwMode="auto">
            <a:xfrm>
              <a:off x="2476943" y="2462861"/>
              <a:ext cx="0" cy="830035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42345" y="1628663"/>
            <a:ext cx="2726934" cy="2132792"/>
            <a:chOff x="6099933" y="1489436"/>
            <a:chExt cx="2726934" cy="2132792"/>
          </a:xfrm>
        </p:grpSpPr>
        <p:pic>
          <p:nvPicPr>
            <p:cNvPr id="25628" name="Picture 29" descr="图片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" t="2237" r="1440" b="2577"/>
            <a:stretch>
              <a:fillRect/>
            </a:stretch>
          </p:blipFill>
          <p:spPr bwMode="auto">
            <a:xfrm>
              <a:off x="6099933" y="1798801"/>
              <a:ext cx="2592999" cy="18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9" name="Line 30"/>
            <p:cNvSpPr>
              <a:spLocks noChangeShapeType="1"/>
            </p:cNvSpPr>
            <p:nvPr/>
          </p:nvSpPr>
          <p:spPr bwMode="auto">
            <a:xfrm flipH="1" flipV="1">
              <a:off x="6739075" y="1936016"/>
              <a:ext cx="512334" cy="800279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30" name="Text Box 31"/>
            <p:cNvSpPr txBox="1">
              <a:spLocks noChangeArrowheads="1"/>
            </p:cNvSpPr>
            <p:nvPr/>
          </p:nvSpPr>
          <p:spPr bwMode="auto">
            <a:xfrm>
              <a:off x="6099933" y="1658713"/>
              <a:ext cx="1049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</a:t>
              </a:r>
            </a:p>
          </p:txBody>
        </p:sp>
        <p:sp>
          <p:nvSpPr>
            <p:cNvPr id="25631" name="Line 32"/>
            <p:cNvSpPr>
              <a:spLocks noChangeShapeType="1"/>
            </p:cNvSpPr>
            <p:nvPr/>
          </p:nvSpPr>
          <p:spPr bwMode="auto">
            <a:xfrm flipH="1" flipV="1">
              <a:off x="7396432" y="1778106"/>
              <a:ext cx="177237" cy="31582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35" name="Line 36"/>
            <p:cNvSpPr>
              <a:spLocks noChangeShapeType="1"/>
            </p:cNvSpPr>
            <p:nvPr/>
          </p:nvSpPr>
          <p:spPr bwMode="auto">
            <a:xfrm flipV="1">
              <a:off x="8251533" y="1947382"/>
              <a:ext cx="130349" cy="55399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38" name="Text Box 39"/>
            <p:cNvSpPr txBox="1">
              <a:spLocks noChangeArrowheads="1"/>
            </p:cNvSpPr>
            <p:nvPr/>
          </p:nvSpPr>
          <p:spPr bwMode="auto">
            <a:xfrm>
              <a:off x="8060726" y="1658713"/>
              <a:ext cx="76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鼓室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909374" y="1489436"/>
              <a:ext cx="1151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膝神经节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 神 经 的 走 行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5969" y="1763636"/>
            <a:ext cx="1982080" cy="2318744"/>
            <a:chOff x="1274347" y="1411744"/>
            <a:chExt cx="1982080" cy="2318744"/>
          </a:xfrm>
        </p:grpSpPr>
        <p:pic>
          <p:nvPicPr>
            <p:cNvPr id="46" name="Picture 2" descr="Snap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3" t="31653" r="4776" b="22308"/>
            <a:stretch>
              <a:fillRect/>
            </a:stretch>
          </p:blipFill>
          <p:spPr bwMode="auto">
            <a:xfrm>
              <a:off x="1398952" y="1411744"/>
              <a:ext cx="1776584" cy="186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H="1">
              <a:off x="1992651" y="2556023"/>
              <a:ext cx="246303" cy="718567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74347" y="3207268"/>
              <a:ext cx="1982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内耳门及穿过该结构的面神经和前庭蜗神经</a:t>
              </a:r>
              <a:endParaRPr lang="zh-CN" altLang="en-US" sz="14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 神 经 管 内 的 分 支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02767" y="284665"/>
            <a:ext cx="1556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鼓索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99309" y="749838"/>
            <a:ext cx="41496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79388" indent="-179388">
              <a:lnSpc>
                <a:spcPts val="28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味觉纤维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舌神经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舌前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2/3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味觉</a:t>
            </a:r>
          </a:p>
          <a:p>
            <a:pPr marL="179388" indent="-179388">
              <a:lnSpc>
                <a:spcPts val="28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62865" algn="l"/>
              </a:tabLst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副交感纤维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→舌神经→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下颌下神经节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→支配下颌下腺、舌下腺的分泌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99309" y="2090941"/>
            <a:ext cx="3691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岩大神经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副交感纤维</a:t>
            </a:r>
          </a:p>
        </p:txBody>
      </p:sp>
      <p:sp>
        <p:nvSpPr>
          <p:cNvPr id="6" name="矩形 5"/>
          <p:cNvSpPr/>
          <p:nvPr/>
        </p:nvSpPr>
        <p:spPr>
          <a:xfrm>
            <a:off x="1427443" y="2508860"/>
            <a:ext cx="412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由膝神经节处发出，连于翼腭神经节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99309" y="3139357"/>
            <a:ext cx="2089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镫骨肌神经</a:t>
            </a:r>
          </a:p>
        </p:txBody>
      </p:sp>
      <p:sp>
        <p:nvSpPr>
          <p:cNvPr id="8" name="矩形 7"/>
          <p:cNvSpPr/>
          <p:nvPr/>
        </p:nvSpPr>
        <p:spPr>
          <a:xfrm>
            <a:off x="1427443" y="3508689"/>
            <a:ext cx="156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支配镫骨肌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93328" y="749838"/>
            <a:ext cx="3668209" cy="3396413"/>
            <a:chOff x="3785308" y="1280328"/>
            <a:chExt cx="5332752" cy="48989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"/>
            <a:stretch>
              <a:fillRect/>
            </a:stretch>
          </p:blipFill>
          <p:spPr>
            <a:xfrm>
              <a:off x="4400588" y="1745568"/>
              <a:ext cx="4717472" cy="4433668"/>
            </a:xfrm>
            <a:prstGeom prst="rect">
              <a:avLst/>
            </a:prstGeom>
          </p:spPr>
        </p:pic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6444209" y="4305610"/>
              <a:ext cx="1221187" cy="48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鼓索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5652120" y="3717032"/>
              <a:ext cx="974414" cy="72008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907931" y="1686128"/>
              <a:ext cx="479898" cy="105058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6692628" y="1861226"/>
              <a:ext cx="771728" cy="9144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7321726" y="1518123"/>
              <a:ext cx="1676450" cy="48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岩大神经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8484594" y="3717034"/>
              <a:ext cx="346640" cy="516579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7665397" y="4128037"/>
              <a:ext cx="1332781" cy="8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翼腭神经节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3785308" y="1326203"/>
              <a:ext cx="2122622" cy="48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镫骨肌神经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5155659" y="1789888"/>
              <a:ext cx="405551" cy="1412614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98178" y="1280328"/>
              <a:ext cx="2195480" cy="488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膝神经节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nap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4" y="798463"/>
            <a:ext cx="3874133" cy="343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47242" y="818809"/>
            <a:ext cx="3467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颞支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支配额肌、眼轮匝肌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525774" y="1387384"/>
            <a:ext cx="3458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颧支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支配眼轮匝肌、颧肌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752606" y="2126479"/>
            <a:ext cx="4285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颊支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支配颊肌、口轮匝肌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、口周围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534064" y="2878340"/>
            <a:ext cx="3294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下颌缘支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支配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下唇诸肌</a:t>
            </a: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4240150" y="3606432"/>
            <a:ext cx="2634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颈支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支配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颈阔肌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 神 经 的 颅 外 分 支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315502" y="1422748"/>
            <a:ext cx="331994" cy="76242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29218" y="1628841"/>
            <a:ext cx="1277435" cy="40264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2810849" y="1058002"/>
            <a:ext cx="1673295" cy="729492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274817" y="1982973"/>
            <a:ext cx="206682" cy="18923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3528274" y="3078395"/>
            <a:ext cx="1078378" cy="25368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3587476" y="2326534"/>
            <a:ext cx="1214744" cy="298141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 flipV="1">
            <a:off x="3003608" y="3384309"/>
            <a:ext cx="1307055" cy="42217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3443834" y="2326534"/>
            <a:ext cx="1358386" cy="56026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40%"/>
          <p:cNvSpPr>
            <a:spLocks noChangeArrowheads="1"/>
          </p:cNvSpPr>
          <p:nvPr/>
        </p:nvSpPr>
        <p:spPr bwMode="auto">
          <a:xfrm>
            <a:off x="3411940" y="147003"/>
            <a:ext cx="217923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b="0" dirty="0" smtClean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翼腭神经节</a:t>
            </a:r>
            <a:endParaRPr lang="zh-CN" altLang="en-US" sz="2800" b="0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" y="802866"/>
            <a:ext cx="413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副交感神经节，位于翼腭窝内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7902" y="1202976"/>
            <a:ext cx="73058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副交感根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起自上泌涎核，经面神经的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岩大神经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，到该神经节内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换元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交感根：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来自颈内动脉交感丛的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岩深神经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感觉根：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来自上颌神经的分支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翼腭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900" y="2499461"/>
            <a:ext cx="2844861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分支</a:t>
            </a:r>
            <a:r>
              <a:rPr lang="zh-CN" altLang="en-US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至泪腺、鼻甲、腭的黏膜，传递黏膜的一般感觉并支配腺体的分泌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48195" y="2372527"/>
            <a:ext cx="5509960" cy="2739053"/>
            <a:chOff x="2697544" y="2295196"/>
            <a:chExt cx="5509960" cy="2739053"/>
          </a:xfrm>
        </p:grpSpPr>
        <p:pic>
          <p:nvPicPr>
            <p:cNvPr id="9" name="Picture 2" descr="Snap70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" b="2518"/>
            <a:stretch/>
          </p:blipFill>
          <p:spPr bwMode="auto">
            <a:xfrm>
              <a:off x="2697544" y="2295196"/>
              <a:ext cx="3386286" cy="273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917855" y="2795112"/>
              <a:ext cx="22896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副交感根</a:t>
              </a:r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：岩大神经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962099" y="3355000"/>
              <a:ext cx="2170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交感根</a:t>
              </a:r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：岩深神经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024744" y="2358011"/>
              <a:ext cx="21636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感觉根</a:t>
              </a:r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：翼腭神经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5763118" y="4193092"/>
              <a:ext cx="135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翼腭神经节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871423" y="3724332"/>
              <a:ext cx="1316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翼管神经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145479" y="2695631"/>
              <a:ext cx="129497" cy="62508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5073524" y="2695630"/>
              <a:ext cx="201451" cy="62508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5736187" y="3008173"/>
              <a:ext cx="225912" cy="31254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 flipV="1">
              <a:off x="5664488" y="3435046"/>
              <a:ext cx="374992" cy="15384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 flipV="1">
              <a:off x="5422910" y="3464603"/>
              <a:ext cx="539189" cy="404419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 flipV="1">
              <a:off x="5125299" y="3458922"/>
              <a:ext cx="706960" cy="855738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5923" y="357989"/>
          <a:ext cx="8628254" cy="44508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9982"/>
                <a:gridCol w="1006555"/>
                <a:gridCol w="1271794"/>
                <a:gridCol w="4719923"/>
              </a:tblGrid>
              <a:tr h="2336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顺序及名称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性质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连脑部位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进出颅腔部位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7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Ⅰ</a:t>
                      </a: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嗅神经</a:t>
                      </a:r>
                      <a:endParaRPr lang="zh-CN" altLang="en-US" sz="1600" b="1" dirty="0">
                        <a:solidFill>
                          <a:srgbClr val="3333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</a:rPr>
                        <a:t>感觉</a:t>
                      </a:r>
                      <a:endParaRPr lang="zh-CN" altLang="en-US" sz="1600" b="1" dirty="0">
                        <a:solidFill>
                          <a:srgbClr val="3333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b="1" dirty="0" smtClean="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端脑</a:t>
                      </a:r>
                      <a:endParaRPr lang="zh-CN" altLang="en-US" sz="1800" b="1" dirty="0" smtClean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筛孔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2471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Ⅱ</a:t>
                      </a: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视神经</a:t>
                      </a:r>
                      <a:endParaRPr lang="zh-CN" altLang="en-US" sz="1600" b="1" dirty="0" smtClean="0">
                        <a:solidFill>
                          <a:srgbClr val="3333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</a:rPr>
                        <a:t>感觉</a:t>
                      </a:r>
                      <a:endParaRPr lang="zh-CN" altLang="en-US" sz="1600" b="1" dirty="0">
                        <a:solidFill>
                          <a:srgbClr val="3333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b="1" dirty="0" smtClean="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间脑</a:t>
                      </a:r>
                      <a:endParaRPr lang="zh-CN" altLang="en-US" sz="1800" b="1" dirty="0" smtClean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视神经管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9932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tabLst>
                          <a:tab pos="1273810" algn="l"/>
                          <a:tab pos="1273810" algn="l"/>
                        </a:tabLs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Ⅲ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动眼神经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运动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中脑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眶上裂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695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Ⅳ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滑车神经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运动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中脑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眶上裂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850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Ⅴ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三叉神经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/>
                        <a:t>混合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脑桥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眼神经</a:t>
                      </a:r>
                      <a:r>
                        <a:rPr lang="en-US" altLang="zh-CN" sz="1600" dirty="0" smtClean="0"/>
                        <a:t>-</a:t>
                      </a:r>
                      <a:r>
                        <a:rPr lang="zh-CN" altLang="en-US" sz="1600" b="1" dirty="0" smtClean="0"/>
                        <a:t>眶上裂</a:t>
                      </a:r>
                      <a:r>
                        <a:rPr lang="zh-CN" altLang="en-US" sz="1600" dirty="0" smtClean="0"/>
                        <a:t>；上颌神经</a:t>
                      </a:r>
                      <a:r>
                        <a:rPr lang="en-US" altLang="zh-CN" sz="1600" dirty="0" smtClean="0"/>
                        <a:t>-</a:t>
                      </a:r>
                      <a:r>
                        <a:rPr lang="zh-CN" altLang="en-US" sz="1600" dirty="0" smtClean="0"/>
                        <a:t>圆孔；下颌神经</a:t>
                      </a:r>
                      <a:r>
                        <a:rPr lang="en-US" altLang="zh-CN" sz="1600" dirty="0" smtClean="0"/>
                        <a:t>-</a:t>
                      </a:r>
                      <a:r>
                        <a:rPr lang="zh-CN" altLang="en-US" sz="1600" dirty="0" smtClean="0"/>
                        <a:t>卵圆孔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695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Ⅵ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展神经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运动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脑桥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眶上裂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850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Ⅶ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面神经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/>
                        <a:t>混合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脑桥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内耳门</a:t>
                      </a:r>
                      <a:r>
                        <a:rPr lang="en-US" altLang="zh-CN" sz="1600" dirty="0" smtClean="0"/>
                        <a:t>-</a:t>
                      </a:r>
                      <a:r>
                        <a:rPr lang="zh-CN" altLang="en-US" sz="1600" dirty="0" smtClean="0"/>
                        <a:t>茎乳孔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695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Ⅷ</a:t>
                      </a: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  <a:latin typeface="+mn-ea"/>
                          <a:ea typeface="+mn-ea"/>
                        </a:rPr>
                        <a:t>前庭蜗神经</a:t>
                      </a:r>
                      <a:endParaRPr lang="zh-CN" altLang="en-US" sz="1600" b="1" dirty="0" smtClean="0">
                        <a:solidFill>
                          <a:srgbClr val="3333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3333FF"/>
                          </a:solidFill>
                        </a:rPr>
                        <a:t>感觉</a:t>
                      </a:r>
                      <a:endParaRPr lang="zh-CN" altLang="en-US" sz="1600" b="1" dirty="0">
                        <a:solidFill>
                          <a:srgbClr val="3333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脑桥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内耳门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850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Ⅸ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舌咽神经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/>
                        <a:t>混合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延髓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颈静脉孔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850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Ⅹ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迷走神经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/>
                        <a:t>混合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延髓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颈静脉孔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695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Ⅺ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副神经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运动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延髓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/>
                        <a:t>颈静脉孔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6956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Ⅻ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舌下神经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运动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延髓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600" dirty="0" smtClean="0"/>
                        <a:t>舌下神经管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3135" y="226526"/>
            <a:ext cx="863130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翼腭神经节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是脑部最大的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副交感神经节，临床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上与多种头面部痛觉相关疾病如持续性原发性面部疼痛、单侧血管源性头痛等密切相关。此外，还发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分支支配血管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的舒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缩，与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变应性和血管运动性鼻炎有关。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http://5b0988e595225.cdn.sohucs.com/images/20190612/c3d434cbcbe5466b8d86127f8581903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8768" r="1" b="14766"/>
          <a:stretch/>
        </p:blipFill>
        <p:spPr bwMode="auto">
          <a:xfrm>
            <a:off x="6406085" y="2237392"/>
            <a:ext cx="2591919" cy="22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43136" y="2321469"/>
            <a:ext cx="6067809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有定时发作的特点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。主要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表现为一侧下半面部的剧烈疼痛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明显诱因，突然发作，位置深在而弥散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，持续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数分钟至数小时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不等。部分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患者在发作前有“金属样”的味觉先兆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病人情绪激动，常有自杀倾向。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疼痛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发作期可伴副交感症状。如面色潮红、结膜充血、畏光、流泪、鼻塞、流涕，亦可有眩晕、恶心、心区疼痛及耳鸣等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常无明显阳性体征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3137" y="1295415"/>
            <a:ext cx="85044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蝶腭神经痛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又称翼腭神经痛，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Sluder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综合征，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1908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年由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Sluder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首次发现并命名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。其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疼痛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翼腭神经节，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一种临床比较少见的非典型性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面部神经痛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，发病机制尚不明确，临床表现复杂且不典型，诊断比较困难。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40%"/>
          <p:cNvSpPr>
            <a:spLocks noChangeArrowheads="1"/>
          </p:cNvSpPr>
          <p:nvPr/>
        </p:nvSpPr>
        <p:spPr bwMode="auto">
          <a:xfrm>
            <a:off x="3197757" y="147003"/>
            <a:ext cx="2584633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b="0" dirty="0" smtClean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下颌下神经节</a:t>
            </a:r>
            <a:endParaRPr lang="zh-CN" altLang="en-US" sz="2800" b="0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05" y="826910"/>
            <a:ext cx="552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副交感神经节，位于舌神经与下颌下腺之间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905" y="1326672"/>
            <a:ext cx="8531650" cy="12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副交感根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起自上泌涎核，经面神经的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鼓索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加入下颌神经的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舌神经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，在节内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换元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交感根：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来自面动脉的交感丛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感觉根：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来自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舌神经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4914" y="2719310"/>
            <a:ext cx="2259499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分布：</a:t>
            </a:r>
            <a:r>
              <a:rPr lang="zh-CN" altLang="en-US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分支至舌下腺和下颌下腺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160879" y="2515266"/>
            <a:ext cx="3361979" cy="2520823"/>
            <a:chOff x="5042691" y="1912817"/>
            <a:chExt cx="3361979" cy="2520823"/>
          </a:xfrm>
        </p:grpSpPr>
        <p:pic>
          <p:nvPicPr>
            <p:cNvPr id="8" name="Picture 15" descr="Snap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5448196" y="1912817"/>
              <a:ext cx="2956474" cy="252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5042691" y="3744754"/>
              <a:ext cx="1553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下颌下神经节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265847" y="3257747"/>
              <a:ext cx="896620" cy="338554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舌神经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5972671" y="3394175"/>
              <a:ext cx="815000" cy="32849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6380171" y="3757760"/>
              <a:ext cx="546262" cy="156271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2" descr="E:\解剖图片\TAA-head\A-2471-1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28" y="1875647"/>
            <a:ext cx="3552070" cy="29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19319" y="793921"/>
            <a:ext cx="2709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特殊躯体感觉纤维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6693" y="2416361"/>
            <a:ext cx="3985424" cy="2237205"/>
            <a:chOff x="396295" y="2364694"/>
            <a:chExt cx="3985424" cy="2237205"/>
          </a:xfrm>
        </p:grpSpPr>
        <p:pic>
          <p:nvPicPr>
            <p:cNvPr id="20" name="Picture 24" descr="A-1182-1-W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95" y="2579236"/>
              <a:ext cx="2295702" cy="202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299727" y="2364694"/>
              <a:ext cx="10933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面神经</a:t>
              </a: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1905189" y="2814124"/>
              <a:ext cx="859765" cy="591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1184235" y="2909255"/>
              <a:ext cx="187803" cy="562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711478" y="3612065"/>
              <a:ext cx="11266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</a:t>
              </a: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34784" y="2644847"/>
              <a:ext cx="9847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</a:t>
              </a: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1748440" y="2646608"/>
              <a:ext cx="188361" cy="52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628029" y="3600415"/>
              <a:ext cx="1141814" cy="1502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691996" y="2614069"/>
              <a:ext cx="16897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前庭神经节：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位于内耳道底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89510" y="2186568"/>
            <a:ext cx="3894790" cy="2593458"/>
            <a:chOff x="4252079" y="2358434"/>
            <a:chExt cx="3894790" cy="259345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921" y="2483602"/>
              <a:ext cx="2835613" cy="2130056"/>
            </a:xfrm>
            <a:prstGeom prst="rect">
              <a:avLst/>
            </a:prstGeom>
          </p:spPr>
        </p:pic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 flipV="1">
              <a:off x="6439800" y="2794691"/>
              <a:ext cx="406993" cy="3726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6824775" y="2358434"/>
              <a:ext cx="1110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</a:t>
              </a: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00988" y="3129794"/>
              <a:ext cx="9458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</a:t>
              </a: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>
              <a:off x="7111007" y="3329605"/>
              <a:ext cx="179963" cy="1459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H="1" flipV="1">
              <a:off x="7054911" y="2643804"/>
              <a:ext cx="34289" cy="301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6303613" y="4112683"/>
              <a:ext cx="359921" cy="2626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853821" y="2527711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252079" y="4244006"/>
              <a:ext cx="26207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蜗神经节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螺旋神经节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ts val="24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位于耳蜗蜗轴内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Rectangle 3" descr="40%"/>
          <p:cNvSpPr>
            <a:spLocks noChangeArrowheads="1"/>
          </p:cNvSpPr>
          <p:nvPr/>
        </p:nvSpPr>
        <p:spPr bwMode="auto">
          <a:xfrm>
            <a:off x="3391664" y="170319"/>
            <a:ext cx="21956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前庭蜗神经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6888" y="1264183"/>
            <a:ext cx="8851427" cy="855038"/>
            <a:chOff x="119319" y="1364818"/>
            <a:chExt cx="8851427" cy="855038"/>
          </a:xfrm>
        </p:grpSpPr>
        <p:sp>
          <p:nvSpPr>
            <p:cNvPr id="58" name="TextBox 57"/>
            <p:cNvSpPr txBox="1"/>
            <p:nvPr/>
          </p:nvSpPr>
          <p:spPr>
            <a:xfrm>
              <a:off x="119319" y="1456047"/>
              <a:ext cx="1556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前庭神经核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9124" y="1848257"/>
              <a:ext cx="1315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蜗神经核</a:t>
              </a:r>
            </a:p>
          </p:txBody>
        </p:sp>
        <p:cxnSp>
          <p:nvCxnSpPr>
            <p:cNvPr id="68" name="直接箭头连接符 67"/>
            <p:cNvCxnSpPr/>
            <p:nvPr/>
          </p:nvCxnSpPr>
          <p:spPr>
            <a:xfrm rot="10800000">
              <a:off x="2565829" y="2044229"/>
              <a:ext cx="683363" cy="39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rot="10800000">
              <a:off x="2621765" y="1651012"/>
              <a:ext cx="627427" cy="146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605409" y="1364818"/>
              <a:ext cx="778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中枢突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60585" y="1461583"/>
              <a:ext cx="1177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前庭神经</a:t>
              </a:r>
            </a:p>
          </p:txBody>
        </p:sp>
        <p:cxnSp>
          <p:nvCxnSpPr>
            <p:cNvPr id="52" name="直接箭头连接符 51"/>
            <p:cNvCxnSpPr/>
            <p:nvPr/>
          </p:nvCxnSpPr>
          <p:spPr>
            <a:xfrm rot="10740000">
              <a:off x="1378261" y="1651172"/>
              <a:ext cx="250484" cy="39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4158730" y="1657260"/>
              <a:ext cx="605553" cy="96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085723" y="1373415"/>
              <a:ext cx="778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周围突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16859" y="1408860"/>
              <a:ext cx="4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椭圆囊斑、球囊斑、壶腹嵴中的毛细胞</a:t>
              </a:r>
            </a:p>
          </p:txBody>
        </p:sp>
        <p:cxnSp>
          <p:nvCxnSpPr>
            <p:cNvPr id="69" name="直接箭头连接符 68"/>
            <p:cNvCxnSpPr/>
            <p:nvPr/>
          </p:nvCxnSpPr>
          <p:spPr>
            <a:xfrm flipV="1">
              <a:off x="4159895" y="2034729"/>
              <a:ext cx="629872" cy="39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575286" y="1778192"/>
              <a:ext cx="778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中枢突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85724" y="1761984"/>
              <a:ext cx="778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周围突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74070" y="1850524"/>
              <a:ext cx="89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蜗神经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37435" y="1819943"/>
              <a:ext cx="2780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螺旋器的毛细胞</a:t>
              </a:r>
            </a:p>
          </p:txBody>
        </p:sp>
        <p:cxnSp>
          <p:nvCxnSpPr>
            <p:cNvPr id="53" name="直接箭头连接符 52"/>
            <p:cNvCxnSpPr/>
            <p:nvPr/>
          </p:nvCxnSpPr>
          <p:spPr>
            <a:xfrm flipH="1">
              <a:off x="1379090" y="2032923"/>
              <a:ext cx="467395" cy="453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 descr="C:\Users\crazysophy\Desktop\图片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171" y="1893739"/>
              <a:ext cx="1032339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C:\Users\crazysophy\Desktop\图片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735" y="1495335"/>
              <a:ext cx="993775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50" dirty="0"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40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05504" y="139065"/>
            <a:ext cx="6474460" cy="4963160"/>
            <a:chOff x="3919" y="141"/>
            <a:chExt cx="10196" cy="7816"/>
          </a:xfrm>
        </p:grpSpPr>
        <p:pic>
          <p:nvPicPr>
            <p:cNvPr id="47123" name="图片 47122" descr="Snap3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1054"/>
            <a:stretch>
              <a:fillRect/>
            </a:stretch>
          </p:blipFill>
          <p:spPr>
            <a:xfrm>
              <a:off x="5933" y="141"/>
              <a:ext cx="8182" cy="78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4" name="矩形 47123"/>
            <p:cNvSpPr/>
            <p:nvPr>
              <p:custDataLst>
                <p:tags r:id="rId2"/>
              </p:custDataLst>
            </p:nvPr>
          </p:nvSpPr>
          <p:spPr>
            <a:xfrm>
              <a:off x="5415" y="558"/>
              <a:ext cx="192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Ⅰ</a:t>
              </a:r>
              <a:r>
                <a:rPr lang="zh-CN" altLang="zh-CN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嗅神经</a:t>
              </a:r>
            </a:p>
          </p:txBody>
        </p:sp>
        <p:sp>
          <p:nvSpPr>
            <p:cNvPr id="47125" name="矩形 47124"/>
            <p:cNvSpPr/>
            <p:nvPr>
              <p:custDataLst>
                <p:tags r:id="rId3"/>
              </p:custDataLst>
            </p:nvPr>
          </p:nvSpPr>
          <p:spPr>
            <a:xfrm>
              <a:off x="4967" y="1077"/>
              <a:ext cx="1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Ⅱ</a:t>
              </a:r>
              <a:r>
                <a:rPr lang="zh-CN" altLang="en-US" b="1">
                  <a:latin typeface="+mn-ea"/>
                </a:rPr>
                <a:t>视神经</a:t>
              </a:r>
            </a:p>
          </p:txBody>
        </p:sp>
        <p:sp>
          <p:nvSpPr>
            <p:cNvPr id="47126" name="矩形 47125"/>
            <p:cNvSpPr/>
            <p:nvPr>
              <p:custDataLst>
                <p:tags r:id="rId4"/>
              </p:custDataLst>
            </p:nvPr>
          </p:nvSpPr>
          <p:spPr>
            <a:xfrm>
              <a:off x="4421" y="2183"/>
              <a:ext cx="272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Ⅲ</a:t>
              </a:r>
              <a:r>
                <a:rPr lang="zh-CN" altLang="en-US" b="1">
                  <a:latin typeface="+mn-ea"/>
                </a:rPr>
                <a:t>动眼神经</a:t>
              </a:r>
            </a:p>
          </p:txBody>
        </p:sp>
        <p:sp>
          <p:nvSpPr>
            <p:cNvPr id="47127" name="矩形 47126"/>
            <p:cNvSpPr/>
            <p:nvPr>
              <p:custDataLst>
                <p:tags r:id="rId5"/>
              </p:custDataLst>
            </p:nvPr>
          </p:nvSpPr>
          <p:spPr>
            <a:xfrm>
              <a:off x="4292" y="2803"/>
              <a:ext cx="242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Ⅳ</a:t>
              </a:r>
              <a:r>
                <a:rPr lang="zh-CN" altLang="en-US" b="1">
                  <a:latin typeface="+mn-ea"/>
                </a:rPr>
                <a:t>滑车神经</a:t>
              </a:r>
            </a:p>
          </p:txBody>
        </p:sp>
        <p:sp>
          <p:nvSpPr>
            <p:cNvPr id="47128" name="矩形 47127"/>
            <p:cNvSpPr/>
            <p:nvPr>
              <p:custDataLst>
                <p:tags r:id="rId6"/>
              </p:custDataLst>
            </p:nvPr>
          </p:nvSpPr>
          <p:spPr>
            <a:xfrm>
              <a:off x="3919" y="3264"/>
              <a:ext cx="279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Ⅴ</a:t>
              </a:r>
              <a:r>
                <a:rPr lang="zh-CN" altLang="en-US" b="1">
                  <a:latin typeface="+mn-ea"/>
                </a:rPr>
                <a:t>三叉神经根</a:t>
              </a:r>
            </a:p>
          </p:txBody>
        </p:sp>
        <p:sp>
          <p:nvSpPr>
            <p:cNvPr id="47129" name="矩形 47128"/>
            <p:cNvSpPr/>
            <p:nvPr>
              <p:custDataLst>
                <p:tags r:id="rId7"/>
              </p:custDataLst>
            </p:nvPr>
          </p:nvSpPr>
          <p:spPr>
            <a:xfrm>
              <a:off x="4523" y="3865"/>
              <a:ext cx="197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Ⅵ</a:t>
              </a:r>
              <a:r>
                <a:rPr lang="zh-CN" altLang="en-US" b="1">
                  <a:latin typeface="+mn-ea"/>
                </a:rPr>
                <a:t>展神经</a:t>
              </a:r>
            </a:p>
          </p:txBody>
        </p:sp>
        <p:sp>
          <p:nvSpPr>
            <p:cNvPr id="47130" name="矩形 47129"/>
            <p:cNvSpPr/>
            <p:nvPr>
              <p:custDataLst>
                <p:tags r:id="rId8"/>
              </p:custDataLst>
            </p:nvPr>
          </p:nvSpPr>
          <p:spPr>
            <a:xfrm>
              <a:off x="4523" y="4389"/>
              <a:ext cx="20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Ⅶ</a:t>
              </a:r>
              <a:r>
                <a:rPr lang="zh-CN" altLang="en-US" b="1">
                  <a:latin typeface="+mn-ea"/>
                </a:rPr>
                <a:t>面神经</a:t>
              </a:r>
            </a:p>
          </p:txBody>
        </p:sp>
        <p:sp>
          <p:nvSpPr>
            <p:cNvPr id="47131" name="矩形 47130"/>
            <p:cNvSpPr/>
            <p:nvPr>
              <p:custDataLst>
                <p:tags r:id="rId9"/>
              </p:custDataLst>
            </p:nvPr>
          </p:nvSpPr>
          <p:spPr>
            <a:xfrm>
              <a:off x="3919" y="4759"/>
              <a:ext cx="249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Ⅷ</a:t>
              </a:r>
              <a:r>
                <a:rPr lang="zh-CN" altLang="en-US" b="1">
                  <a:latin typeface="+mn-ea"/>
                </a:rPr>
                <a:t>前庭蜗神经</a:t>
              </a:r>
            </a:p>
          </p:txBody>
        </p:sp>
        <p:sp>
          <p:nvSpPr>
            <p:cNvPr id="47132" name="矩形 47131"/>
            <p:cNvSpPr/>
            <p:nvPr>
              <p:custDataLst>
                <p:tags r:id="rId10"/>
              </p:custDataLst>
            </p:nvPr>
          </p:nvSpPr>
          <p:spPr>
            <a:xfrm>
              <a:off x="4344" y="5289"/>
              <a:ext cx="248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Ⅸ</a:t>
              </a:r>
              <a:r>
                <a:rPr lang="zh-CN" altLang="en-US" b="1">
                  <a:latin typeface="+mn-ea"/>
                </a:rPr>
                <a:t>舌咽神经</a:t>
              </a:r>
            </a:p>
          </p:txBody>
        </p:sp>
        <p:sp>
          <p:nvSpPr>
            <p:cNvPr id="47133" name="矩形 47132"/>
            <p:cNvSpPr/>
            <p:nvPr>
              <p:custDataLst>
                <p:tags r:id="rId11"/>
              </p:custDataLst>
            </p:nvPr>
          </p:nvSpPr>
          <p:spPr>
            <a:xfrm>
              <a:off x="4421" y="5803"/>
              <a:ext cx="232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Ⅹ</a:t>
              </a:r>
              <a:r>
                <a:rPr lang="zh-CN" altLang="en-US" b="1">
                  <a:latin typeface="+mn-ea"/>
                </a:rPr>
                <a:t>迷走神经</a:t>
              </a:r>
            </a:p>
          </p:txBody>
        </p:sp>
        <p:sp>
          <p:nvSpPr>
            <p:cNvPr id="47134" name="矩形 47133"/>
            <p:cNvSpPr/>
            <p:nvPr>
              <p:custDataLst>
                <p:tags r:id="rId12"/>
              </p:custDataLst>
            </p:nvPr>
          </p:nvSpPr>
          <p:spPr>
            <a:xfrm>
              <a:off x="4772" y="6301"/>
              <a:ext cx="22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Ⅺ</a:t>
              </a:r>
              <a:r>
                <a:rPr lang="zh-CN" altLang="en-US" b="1">
                  <a:latin typeface="+mn-ea"/>
                </a:rPr>
                <a:t>副神经</a:t>
              </a:r>
            </a:p>
          </p:txBody>
        </p:sp>
        <p:sp>
          <p:nvSpPr>
            <p:cNvPr id="47135" name="矩形 47134"/>
            <p:cNvSpPr/>
            <p:nvPr>
              <p:custDataLst>
                <p:tags r:id="rId13"/>
              </p:custDataLst>
            </p:nvPr>
          </p:nvSpPr>
          <p:spPr>
            <a:xfrm>
              <a:off x="4523" y="6946"/>
              <a:ext cx="262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+mn-ea"/>
                </a:rPr>
                <a:t>Ⅻ</a:t>
              </a:r>
              <a:r>
                <a:rPr lang="zh-CN" altLang="en-US" b="1">
                  <a:latin typeface="+mn-ea"/>
                </a:rPr>
                <a:t>舌下神经</a:t>
              </a:r>
            </a:p>
          </p:txBody>
        </p:sp>
        <p:sp>
          <p:nvSpPr>
            <p:cNvPr id="47136" name="直接连接符 47135"/>
            <p:cNvSpPr/>
            <p:nvPr>
              <p:custDataLst>
                <p:tags r:id="rId14"/>
              </p:custDataLst>
            </p:nvPr>
          </p:nvSpPr>
          <p:spPr>
            <a:xfrm>
              <a:off x="7067" y="949"/>
              <a:ext cx="2059" cy="123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7" name="直接连接符 47136"/>
            <p:cNvSpPr/>
            <p:nvPr>
              <p:custDataLst>
                <p:tags r:id="rId15"/>
              </p:custDataLst>
            </p:nvPr>
          </p:nvSpPr>
          <p:spPr>
            <a:xfrm>
              <a:off x="6416" y="2585"/>
              <a:ext cx="3286" cy="80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8" name="直接连接符 47137"/>
            <p:cNvSpPr/>
            <p:nvPr>
              <p:custDataLst>
                <p:tags r:id="rId16"/>
              </p:custDataLst>
            </p:nvPr>
          </p:nvSpPr>
          <p:spPr>
            <a:xfrm>
              <a:off x="6632" y="1423"/>
              <a:ext cx="2723" cy="148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9" name="直接连接符 47138"/>
            <p:cNvSpPr/>
            <p:nvPr>
              <p:custDataLst>
                <p:tags r:id="rId17"/>
              </p:custDataLst>
            </p:nvPr>
          </p:nvSpPr>
          <p:spPr>
            <a:xfrm>
              <a:off x="6131" y="4199"/>
              <a:ext cx="3777" cy="16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1" name="直接连接符 47140"/>
            <p:cNvSpPr/>
            <p:nvPr>
              <p:custDataLst>
                <p:tags r:id="rId18"/>
              </p:custDataLst>
            </p:nvPr>
          </p:nvSpPr>
          <p:spPr>
            <a:xfrm flipV="1">
              <a:off x="6416" y="5183"/>
              <a:ext cx="3017" cy="91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2" name="直接连接符 47141"/>
            <p:cNvSpPr/>
            <p:nvPr>
              <p:custDataLst>
                <p:tags r:id="rId19"/>
              </p:custDataLst>
            </p:nvPr>
          </p:nvSpPr>
          <p:spPr>
            <a:xfrm flipV="1">
              <a:off x="6343" y="4991"/>
              <a:ext cx="3359" cy="60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3" name="直接连接符 47142"/>
            <p:cNvSpPr/>
            <p:nvPr>
              <p:custDataLst>
                <p:tags r:id="rId20"/>
              </p:custDataLst>
            </p:nvPr>
          </p:nvSpPr>
          <p:spPr>
            <a:xfrm flipV="1">
              <a:off x="6131" y="4685"/>
              <a:ext cx="3571" cy="7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4" name="直接连接符 47143"/>
            <p:cNvSpPr/>
            <p:nvPr>
              <p:custDataLst>
                <p:tags r:id="rId21"/>
              </p:custDataLst>
            </p:nvPr>
          </p:nvSpPr>
          <p:spPr>
            <a:xfrm flipV="1">
              <a:off x="6501" y="5656"/>
              <a:ext cx="3364" cy="153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5" name="直接连接符 47144"/>
            <p:cNvSpPr/>
            <p:nvPr>
              <p:custDataLst>
                <p:tags r:id="rId22"/>
              </p:custDataLst>
            </p:nvPr>
          </p:nvSpPr>
          <p:spPr>
            <a:xfrm flipH="1" flipV="1">
              <a:off x="6295" y="3128"/>
              <a:ext cx="3489" cy="68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6" name="直接连接符 47145"/>
            <p:cNvSpPr/>
            <p:nvPr>
              <p:custDataLst>
                <p:tags r:id="rId23"/>
              </p:custDataLst>
            </p:nvPr>
          </p:nvSpPr>
          <p:spPr>
            <a:xfrm flipH="1">
              <a:off x="6416" y="5434"/>
              <a:ext cx="3188" cy="110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7" name="直接连接符 47146"/>
            <p:cNvSpPr/>
            <p:nvPr>
              <p:custDataLst>
                <p:tags r:id="rId24"/>
              </p:custDataLst>
            </p:nvPr>
          </p:nvSpPr>
          <p:spPr>
            <a:xfrm>
              <a:off x="6225" y="3665"/>
              <a:ext cx="3477" cy="46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"/>
            <p:cNvSpPr/>
            <p:nvPr>
              <p:custDataLst>
                <p:tags r:id="rId25"/>
              </p:custDataLst>
            </p:nvPr>
          </p:nvSpPr>
          <p:spPr>
            <a:xfrm flipV="1">
              <a:off x="6295" y="4742"/>
              <a:ext cx="3407" cy="29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565" y="602615"/>
            <a:ext cx="554983" cy="386367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9053527"/>
          <p:cNvPicPr>
            <a:picLocks noChangeAspect="1"/>
          </p:cNvPicPr>
          <p:nvPr/>
        </p:nvPicPr>
        <p:blipFill>
          <a:blip r:embed="rId2"/>
          <a:srcRect l="898" t="8836" r="5601" b="7239"/>
          <a:stretch>
            <a:fillRect/>
          </a:stretch>
        </p:blipFill>
        <p:spPr>
          <a:xfrm>
            <a:off x="1841500" y="85725"/>
            <a:ext cx="5456555" cy="50165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8565" y="602615"/>
            <a:ext cx="554983" cy="386367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 颅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black">
          <a:xfrm>
            <a:off x="6501813" y="158097"/>
            <a:ext cx="2130396" cy="52387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  <a:scene3d>
              <a:camera prst="orthographicFront"/>
              <a:lightRig rig="threePt" dir="t"/>
            </a:scene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脑神经节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3" descr="40%"/>
          <p:cNvSpPr>
            <a:spLocks noChangeArrowheads="1"/>
          </p:cNvSpPr>
          <p:nvPr/>
        </p:nvSpPr>
        <p:spPr bwMode="auto">
          <a:xfrm>
            <a:off x="550551" y="152726"/>
            <a:ext cx="2117586" cy="52322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感觉神经节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23481" y="1140501"/>
            <a:ext cx="3907742" cy="286232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三叉神经节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三叉神经）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膝神经节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面神经）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上神经节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下神经节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舌咽神经）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上神经节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下神经节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迷走神经）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前庭神经节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前庭神经）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蜗神经节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蜗神经）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46693" y="1271963"/>
            <a:ext cx="4271748" cy="2564684"/>
            <a:chOff x="4437801" y="1311652"/>
            <a:chExt cx="3260022" cy="1878872"/>
          </a:xfrm>
        </p:grpSpPr>
        <p:pic>
          <p:nvPicPr>
            <p:cNvPr id="6" name="Picture 23" descr="面神经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801" y="1311652"/>
              <a:ext cx="2066760" cy="18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24"/>
            <p:cNvSpPr>
              <a:spLocks noChangeShapeType="1"/>
            </p:cNvSpPr>
            <p:nvPr/>
          </p:nvSpPr>
          <p:spPr bwMode="auto">
            <a:xfrm flipH="1" flipV="1">
              <a:off x="5318541" y="2832336"/>
              <a:ext cx="1237902" cy="45719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+mn-ea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6234396" y="1627183"/>
              <a:ext cx="1301299" cy="27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三叉神经节</a:t>
              </a: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4848322" y="1796374"/>
              <a:ext cx="1481142" cy="468301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+mn-ea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6413770" y="2411930"/>
              <a:ext cx="1055995" cy="27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膝神经节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5452409" y="2555131"/>
              <a:ext cx="1039181" cy="85027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+mn-ea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6330844" y="1969326"/>
              <a:ext cx="1366979" cy="27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三叉神经根</a:t>
              </a: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4790478" y="2127115"/>
              <a:ext cx="1623292" cy="43737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b="1" dirty="0">
                <a:latin typeface="+mn-ea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6468469" y="2724842"/>
              <a:ext cx="1087408" cy="27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面神经根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0285" y="1271963"/>
            <a:ext cx="3444564" cy="2507316"/>
            <a:chOff x="4453972" y="3241851"/>
            <a:chExt cx="4592751" cy="3343088"/>
          </a:xfrm>
        </p:grpSpPr>
        <p:pic>
          <p:nvPicPr>
            <p:cNvPr id="16" name="Picture 4" descr="Snap10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3139" r="1158" b="19093"/>
            <a:stretch>
              <a:fillRect/>
            </a:stretch>
          </p:blipFill>
          <p:spPr bwMode="auto">
            <a:xfrm>
              <a:off x="5802909" y="3241851"/>
              <a:ext cx="3243814" cy="334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5758774" y="4636851"/>
              <a:ext cx="402077" cy="71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H="1">
              <a:off x="5784714" y="4497088"/>
              <a:ext cx="438399" cy="2046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4453972" y="4423164"/>
              <a:ext cx="159042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上神经节</a:t>
              </a: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H="1">
              <a:off x="5869021" y="5032444"/>
              <a:ext cx="337226" cy="481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5862536" y="4641319"/>
              <a:ext cx="451536" cy="4430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4530548" y="4875027"/>
              <a:ext cx="17071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下神经节</a:t>
              </a: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5823626" y="4286654"/>
              <a:ext cx="213540" cy="1687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512631" y="3977987"/>
              <a:ext cx="15933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迷走神经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5940356" y="3968884"/>
              <a:ext cx="211117" cy="4109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30325" y="3549996"/>
              <a:ext cx="16095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舌咽神经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41630" y="1659937"/>
            <a:ext cx="3555380" cy="2024526"/>
            <a:chOff x="802222" y="4158632"/>
            <a:chExt cx="4740507" cy="26993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22" y="4373851"/>
              <a:ext cx="3237999" cy="2484149"/>
            </a:xfrm>
            <a:prstGeom prst="rect">
              <a:avLst/>
            </a:prstGeom>
          </p:spPr>
        </p:pic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H="1">
              <a:off x="3592564" y="5830111"/>
              <a:ext cx="369835" cy="1931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3485804" y="5093021"/>
              <a:ext cx="20188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前庭神经节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H="1" flipV="1">
              <a:off x="3504445" y="4955481"/>
              <a:ext cx="172610" cy="457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864858" y="5530855"/>
              <a:ext cx="167787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蜗神经节</a:t>
              </a: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3190672" y="4565514"/>
              <a:ext cx="260198" cy="185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541525" y="4158632"/>
              <a:ext cx="15928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前庭神经</a:t>
              </a: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 flipH="1" flipV="1">
              <a:off x="3169114" y="5143423"/>
              <a:ext cx="436605" cy="1354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531748" y="4684581"/>
              <a:ext cx="14848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dirty="0">
                  <a:latin typeface="+mn-ea"/>
                </a:rPr>
                <a:t>蜗神经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400169" y="928305"/>
            <a:ext cx="196731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副交感神经节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400050" y="1559560"/>
            <a:ext cx="1967865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睫状神经节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翼腭神经节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下颌下神经节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耳神经节</a:t>
            </a:r>
          </a:p>
        </p:txBody>
      </p:sp>
      <p:sp>
        <p:nvSpPr>
          <p:cNvPr id="15" name="标题 1"/>
          <p:cNvSpPr txBox="1"/>
          <p:nvPr/>
        </p:nvSpPr>
        <p:spPr bwMode="black">
          <a:xfrm>
            <a:off x="6501813" y="158097"/>
            <a:ext cx="2130396" cy="52387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  <a:scene3d>
              <a:camera prst="orthographicFront"/>
              <a:lightRig rig="threePt" dir="t"/>
            </a:scene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脑神经节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Rectangle 3" descr="40%"/>
          <p:cNvSpPr>
            <a:spLocks noChangeArrowheads="1"/>
          </p:cNvSpPr>
          <p:nvPr/>
        </p:nvSpPr>
        <p:spPr bwMode="auto">
          <a:xfrm>
            <a:off x="550551" y="152726"/>
            <a:ext cx="2117586" cy="52322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运动神经节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44900" y="1120140"/>
            <a:ext cx="3376295" cy="3498850"/>
            <a:chOff x="4202" y="1750"/>
            <a:chExt cx="5317" cy="5510"/>
          </a:xfrm>
        </p:grpSpPr>
        <p:grpSp>
          <p:nvGrpSpPr>
            <p:cNvPr id="4" name="组合 3"/>
            <p:cNvGrpSpPr/>
            <p:nvPr/>
          </p:nvGrpSpPr>
          <p:grpSpPr>
            <a:xfrm>
              <a:off x="4859" y="1750"/>
              <a:ext cx="4661" cy="5510"/>
              <a:chOff x="4859" y="1789"/>
              <a:chExt cx="4661" cy="5510"/>
            </a:xfrm>
          </p:grpSpPr>
          <p:pic>
            <p:nvPicPr>
              <p:cNvPr id="6" name="Picture 4" descr="Snap10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3139" r="1158" b="19093"/>
              <a:stretch>
                <a:fillRect/>
              </a:stretch>
            </p:blipFill>
            <p:spPr bwMode="auto">
              <a:xfrm>
                <a:off x="5218" y="2327"/>
                <a:ext cx="4303" cy="443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" name="Line 39"/>
              <p:cNvSpPr>
                <a:spLocks noChangeShapeType="1"/>
              </p:cNvSpPr>
              <p:nvPr/>
            </p:nvSpPr>
            <p:spPr bwMode="auto">
              <a:xfrm flipV="1">
                <a:off x="7697" y="2237"/>
                <a:ext cx="396" cy="1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8" name="Rectangle 40"/>
              <p:cNvSpPr>
                <a:spLocks noChangeArrowheads="1"/>
              </p:cNvSpPr>
              <p:nvPr/>
            </p:nvSpPr>
            <p:spPr bwMode="auto">
              <a:xfrm>
                <a:off x="7034" y="1789"/>
                <a:ext cx="1974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6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睫状神经节</a:t>
                </a:r>
              </a:p>
            </p:txBody>
          </p:sp>
          <p:sp>
            <p:nvSpPr>
              <p:cNvPr id="9" name="Line 41"/>
              <p:cNvSpPr>
                <a:spLocks noChangeShapeType="1"/>
              </p:cNvSpPr>
              <p:nvPr/>
            </p:nvSpPr>
            <p:spPr bwMode="auto">
              <a:xfrm flipH="1" flipV="1">
                <a:off x="5437" y="3272"/>
                <a:ext cx="1250" cy="9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1" name="Line 43"/>
              <p:cNvSpPr>
                <a:spLocks noChangeShapeType="1"/>
              </p:cNvSpPr>
              <p:nvPr/>
            </p:nvSpPr>
            <p:spPr bwMode="auto">
              <a:xfrm flipH="1" flipV="1">
                <a:off x="6453" y="2288"/>
                <a:ext cx="768" cy="18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4859" y="1808"/>
                <a:ext cx="2451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6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翼腭神经节</a:t>
                </a:r>
              </a:p>
            </p:txBody>
          </p:sp>
          <p:sp>
            <p:nvSpPr>
              <p:cNvPr id="13" name="Line 45"/>
              <p:cNvSpPr>
                <a:spLocks noChangeShapeType="1"/>
              </p:cNvSpPr>
              <p:nvPr/>
            </p:nvSpPr>
            <p:spPr bwMode="auto">
              <a:xfrm flipV="1">
                <a:off x="7221" y="5854"/>
                <a:ext cx="1" cy="10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4" name="Rectangle 46"/>
              <p:cNvSpPr>
                <a:spLocks noChangeArrowheads="1"/>
              </p:cNvSpPr>
              <p:nvPr/>
            </p:nvSpPr>
            <p:spPr bwMode="auto">
              <a:xfrm>
                <a:off x="6122" y="6767"/>
                <a:ext cx="2310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6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下颌下神经节</a:t>
                </a:r>
              </a:p>
            </p:txBody>
          </p:sp>
        </p:grp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4202" y="2831"/>
              <a:ext cx="192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耳神经节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3518" y="2571659"/>
            <a:ext cx="3823743" cy="2414748"/>
            <a:chOff x="5861" y="2711"/>
            <a:chExt cx="10372" cy="7520"/>
          </a:xfrm>
        </p:grpSpPr>
        <p:pic>
          <p:nvPicPr>
            <p:cNvPr id="13315" name="Picture 4" descr="Snap8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" r="602" b="313"/>
            <a:stretch>
              <a:fillRect/>
            </a:stretch>
          </p:blipFill>
          <p:spPr bwMode="auto">
            <a:xfrm>
              <a:off x="5990" y="2711"/>
              <a:ext cx="10243" cy="73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 flipH="1" flipV="1">
              <a:off x="7440" y="6090"/>
              <a:ext cx="655" cy="11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5990" y="5119"/>
              <a:ext cx="2448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嗅球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 flipH="1">
              <a:off x="9618" y="8518"/>
              <a:ext cx="5" cy="6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8705" y="8968"/>
              <a:ext cx="282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嗅细胞</a:t>
              </a:r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 flipH="1">
              <a:off x="7315" y="8045"/>
              <a:ext cx="533" cy="10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5861" y="8985"/>
              <a:ext cx="2717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嗅神经</a:t>
              </a:r>
            </a:p>
          </p:txBody>
        </p:sp>
      </p:grp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232129" y="895472"/>
            <a:ext cx="315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特殊内脏感觉纤维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190289" y="1357278"/>
            <a:ext cx="3890872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4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由嗅细胞的中枢突聚集而成</a:t>
            </a:r>
          </a:p>
          <a:p>
            <a:pPr>
              <a:lnSpc>
                <a:spcPct val="150000"/>
              </a:lnSpc>
              <a:buSzPct val="4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穿筛孔入颅连于嗅球</a:t>
            </a:r>
          </a:p>
        </p:txBody>
      </p:sp>
      <p:sp>
        <p:nvSpPr>
          <p:cNvPr id="16" name="Rectangle 3" descr="40%"/>
          <p:cNvSpPr>
            <a:spLocks noChangeArrowheads="1"/>
          </p:cNvSpPr>
          <p:nvPr/>
        </p:nvSpPr>
        <p:spPr bwMode="auto">
          <a:xfrm>
            <a:off x="3731370" y="173320"/>
            <a:ext cx="17017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嗅神经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7584391"/>
          <p:cNvPicPr>
            <a:picLocks noChangeAspect="1"/>
          </p:cNvPicPr>
          <p:nvPr/>
        </p:nvPicPr>
        <p:blipFill>
          <a:blip r:embed="rId3"/>
          <a:srcRect l="19046" t="25407" r="12143" b="16704"/>
          <a:stretch>
            <a:fillRect/>
          </a:stretch>
        </p:blipFill>
        <p:spPr>
          <a:xfrm>
            <a:off x="4990465" y="895350"/>
            <a:ext cx="3843020" cy="4109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nap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" y="2571592"/>
            <a:ext cx="2887980" cy="2350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13995" y="868045"/>
            <a:ext cx="29991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特殊躯体感觉纤维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49225" y="1328420"/>
            <a:ext cx="540385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Pct val="4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节细胞轴突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聚集而成，穿视神经管入颅</a:t>
            </a:r>
          </a:p>
          <a:p>
            <a:pPr algn="l">
              <a:lnSpc>
                <a:spcPct val="150000"/>
              </a:lnSpc>
              <a:buClrTx/>
              <a:buSzPct val="4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经视交叉、视束连于间脑</a:t>
            </a:r>
          </a:p>
        </p:txBody>
      </p:sp>
      <p:sp>
        <p:nvSpPr>
          <p:cNvPr id="16" name="Rectangle 3" descr="40%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31370" y="173945"/>
            <a:ext cx="1701742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视神经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-2430-Vo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5415" y="971550"/>
            <a:ext cx="3453130" cy="4004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2495c72-9abe-4605-a3eb-6a4a3871ef62"/>
  <p:tag name="COMMONDATA" val="eyJoZGlkIjoiYTRkMTlhZWY0MTYzYjllMTgzYjlkNjFhNzM5NzRhN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a682f2-38ea-49f5-ac66-e21fc7d30b1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53,&quot;width&quot;:571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2343</TotalTime>
  <Words>1981</Words>
  <Application>Microsoft Office PowerPoint</Application>
  <PresentationFormat>全屏显示(16:9)</PresentationFormat>
  <Paragraphs>438</Paragraphs>
  <Slides>33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Parcel</vt:lpstr>
      <vt:lpstr>脑 神 经</vt:lpstr>
      <vt:lpstr>脑神经的纤维成分</vt:lpstr>
      <vt:lpstr>PowerPoint 演示文稿</vt:lpstr>
      <vt:lpstr>脑 神 经 连 脑 部 位</vt:lpstr>
      <vt:lpstr>脑 神 经 出 颅 部 位</vt:lpstr>
      <vt:lpstr>PowerPoint 演示文稿</vt:lpstr>
      <vt:lpstr>PowerPoint 演示文稿</vt:lpstr>
      <vt:lpstr>PowerPoint 演示文稿</vt:lpstr>
      <vt:lpstr>PowerPoint 演示文稿</vt:lpstr>
      <vt:lpstr>支配眼球外肌的神经-动眼神经 滑车神经 展神经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 牙 槽 神 经</vt:lpstr>
      <vt:lpstr>舌 神 经</vt:lpstr>
      <vt:lpstr>PowerPoint 演示文稿</vt:lpstr>
      <vt:lpstr>三叉神经三大分支在头面部的皮肤分布</vt:lpstr>
      <vt:lpstr>PowerPoint 演示文稿</vt:lpstr>
      <vt:lpstr>面 神 经 的 纤 维 分 布</vt:lpstr>
      <vt:lpstr>面 神 经 的 走 行</vt:lpstr>
      <vt:lpstr>面 神 经 管 内 的 分 支</vt:lpstr>
      <vt:lpstr>面 神 经 的 颅 外 分 支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Company>DEEPIN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*</dc:creator>
  <cp:lastModifiedBy>crazysophy</cp:lastModifiedBy>
  <cp:revision>491</cp:revision>
  <dcterms:created xsi:type="dcterms:W3CDTF">2014-05-21T05:41:00Z</dcterms:created>
  <dcterms:modified xsi:type="dcterms:W3CDTF">2023-05-13T16:30:17Z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C2B4BE8A62ED45E4B5D871651150942C</vt:lpwstr>
  </property>
</Properties>
</file>