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7"/>
  </p:notesMasterIdLst>
  <p:sldIdLst>
    <p:sldId id="538" r:id="rId2"/>
    <p:sldId id="536" r:id="rId3"/>
    <p:sldId id="300" r:id="rId4"/>
    <p:sldId id="554" r:id="rId5"/>
    <p:sldId id="303" r:id="rId6"/>
    <p:sldId id="302" r:id="rId7"/>
    <p:sldId id="304" r:id="rId8"/>
    <p:sldId id="555" r:id="rId9"/>
    <p:sldId id="305" r:id="rId10"/>
    <p:sldId id="306" r:id="rId11"/>
    <p:sldId id="307" r:id="rId12"/>
    <p:sldId id="308" r:id="rId13"/>
    <p:sldId id="556" r:id="rId14"/>
    <p:sldId id="557" r:id="rId15"/>
    <p:sldId id="610" r:id="rId16"/>
    <p:sldId id="611" r:id="rId17"/>
    <p:sldId id="612" r:id="rId18"/>
    <p:sldId id="613" r:id="rId19"/>
    <p:sldId id="614" r:id="rId20"/>
    <p:sldId id="615" r:id="rId21"/>
    <p:sldId id="616" r:id="rId22"/>
    <p:sldId id="617" r:id="rId23"/>
    <p:sldId id="618" r:id="rId24"/>
    <p:sldId id="619" r:id="rId25"/>
    <p:sldId id="620" r:id="rId26"/>
    <p:sldId id="621" r:id="rId27"/>
    <p:sldId id="622" r:id="rId28"/>
    <p:sldId id="623" r:id="rId29"/>
    <p:sldId id="624" r:id="rId30"/>
    <p:sldId id="625" r:id="rId31"/>
    <p:sldId id="626" r:id="rId32"/>
    <p:sldId id="627" r:id="rId33"/>
    <p:sldId id="628" r:id="rId34"/>
    <p:sldId id="629" r:id="rId35"/>
    <p:sldId id="630" r:id="rId36"/>
    <p:sldId id="631" r:id="rId37"/>
    <p:sldId id="632" r:id="rId38"/>
    <p:sldId id="663" r:id="rId39"/>
    <p:sldId id="634" r:id="rId40"/>
    <p:sldId id="633" r:id="rId41"/>
    <p:sldId id="635" r:id="rId42"/>
    <p:sldId id="636" r:id="rId43"/>
    <p:sldId id="640" r:id="rId44"/>
    <p:sldId id="637" r:id="rId45"/>
    <p:sldId id="641" r:id="rId46"/>
    <p:sldId id="639" r:id="rId47"/>
    <p:sldId id="642" r:id="rId48"/>
    <p:sldId id="563" r:id="rId49"/>
    <p:sldId id="431" r:id="rId50"/>
    <p:sldId id="643" r:id="rId51"/>
    <p:sldId id="564" r:id="rId52"/>
    <p:sldId id="432" r:id="rId53"/>
    <p:sldId id="565" r:id="rId54"/>
    <p:sldId id="566" r:id="rId55"/>
    <p:sldId id="434" r:id="rId56"/>
    <p:sldId id="567" r:id="rId57"/>
    <p:sldId id="435" r:id="rId58"/>
    <p:sldId id="453" r:id="rId59"/>
    <p:sldId id="436" r:id="rId60"/>
    <p:sldId id="568" r:id="rId61"/>
    <p:sldId id="437" r:id="rId62"/>
    <p:sldId id="452" r:id="rId63"/>
    <p:sldId id="644" r:id="rId64"/>
    <p:sldId id="645" r:id="rId65"/>
    <p:sldId id="553" r:id="rId66"/>
  </p:sldIdLst>
  <p:sldSz cx="9144000" cy="6858000" type="screen4x3"/>
  <p:notesSz cx="6858000" cy="9144000"/>
  <p:custDataLst>
    <p:tags r:id="rId6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47">
          <p15:clr>
            <a:srgbClr val="A4A3A4"/>
          </p15:clr>
        </p15:guide>
        <p15:guide id="2" pos="288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0000FF"/>
    <a:srgbClr val="009900"/>
    <a:srgbClr val="66FF33"/>
    <a:srgbClr val="CCCC00"/>
    <a:srgbClr val="FF3300"/>
    <a:srgbClr val="3333FF"/>
    <a:srgbClr val="3399FF"/>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72" autoAdjust="0"/>
    <p:restoredTop sz="95922" autoAdjust="0"/>
  </p:normalViewPr>
  <p:slideViewPr>
    <p:cSldViewPr snapToGrid="0">
      <p:cViewPr varScale="1">
        <p:scale>
          <a:sx n="98" d="100"/>
          <a:sy n="98" d="100"/>
        </p:scale>
        <p:origin x="-1300" y="-76"/>
      </p:cViewPr>
      <p:guideLst>
        <p:guide orient="horz" pos="2247"/>
        <p:guide pos="2881"/>
      </p:guideLst>
    </p:cSldViewPr>
  </p:slideViewPr>
  <p:outlineViewPr>
    <p:cViewPr>
      <p:scale>
        <a:sx n="33" d="100"/>
        <a:sy n="33" d="100"/>
      </p:scale>
      <p:origin x="0" y="-7651"/>
    </p:cViewPr>
  </p:outlineViewPr>
  <p:notesTextViewPr>
    <p:cViewPr>
      <p:scale>
        <a:sx n="100" d="100"/>
        <a:sy n="100" d="100"/>
      </p:scale>
      <p:origin x="0" y="0"/>
    </p:cViewPr>
  </p:notesTextViewPr>
  <p:sorterViewPr>
    <p:cViewPr varScale="1">
      <p:scale>
        <a:sx n="1" d="1"/>
        <a:sy n="1" d="1"/>
      </p:scale>
      <p:origin x="0" y="-11104"/>
    </p:cViewPr>
  </p:sorterViewPr>
  <p:notesViewPr>
    <p:cSldViewPr snapToGrid="0">
      <p:cViewPr varScale="1">
        <p:scale>
          <a:sx n="48" d="100"/>
          <a:sy n="48" d="100"/>
        </p:scale>
        <p:origin x="2088"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b="0" smtClean="0">
                <a:ea typeface="宋体" panose="02010600030101010101" pitchFamily="2" charset="-122"/>
              </a:defRPr>
            </a:lvl1pPr>
          </a:lstStyle>
          <a:p>
            <a:pPr>
              <a:defRPr/>
            </a:pPr>
            <a:endParaRPr lang="en-US" altLang="zh-CN"/>
          </a:p>
        </p:txBody>
      </p:sp>
      <p:sp>
        <p:nvSpPr>
          <p:cNvPr id="1904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b="0" smtClean="0">
                <a:ea typeface="宋体" panose="02010600030101010101" pitchFamily="2" charset="-122"/>
              </a:defRPr>
            </a:lvl1pPr>
          </a:lstStyle>
          <a:p>
            <a:pPr>
              <a:defRPr/>
            </a:pPr>
            <a:endParaRPr lang="en-US" altLang="zh-CN"/>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04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904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b="0" smtClean="0">
                <a:ea typeface="宋体" panose="02010600030101010101" pitchFamily="2" charset="-122"/>
              </a:defRPr>
            </a:lvl1pPr>
          </a:lstStyle>
          <a:p>
            <a:pPr>
              <a:defRPr/>
            </a:pPr>
            <a:endParaRPr lang="en-US" altLang="zh-CN"/>
          </a:p>
        </p:txBody>
      </p:sp>
      <p:sp>
        <p:nvSpPr>
          <p:cNvPr id="1904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b="0" smtClean="0">
                <a:ea typeface="宋体" panose="02010600030101010101" pitchFamily="2" charset="-122"/>
              </a:defRPr>
            </a:lvl1pPr>
          </a:lstStyle>
          <a:p>
            <a:pPr>
              <a:defRPr/>
            </a:pPr>
            <a:fld id="{B952BBE3-9D12-4D97-8A85-EDC0BD2012AF}" type="slidenum">
              <a:rPr lang="en-US" altLang="zh-CN"/>
              <a:t>‹#›</a:t>
            </a:fld>
            <a:endParaRPr lang="en-US" altLang="zh-CN"/>
          </a:p>
        </p:txBody>
      </p:sp>
    </p:spTree>
    <p:extLst>
      <p:ext uri="{BB962C8B-B14F-4D97-AF65-F5344CB8AC3E}">
        <p14:creationId xmlns:p14="http://schemas.microsoft.com/office/powerpoint/2010/main" val="18670609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952BBE3-9D12-4D97-8A85-EDC0BD2012AF}" type="slidenum">
              <a:rPr lang="en-US" altLang="zh-CN" smtClean="0"/>
              <a:t>57</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7" name="Date Placeholder 6"/>
          <p:cNvSpPr>
            <a:spLocks noGrp="1"/>
          </p:cNvSpPr>
          <p:nvPr>
            <p:ph type="dt" sz="half" idx="10"/>
          </p:nvPr>
        </p:nvSpPr>
        <p:spPr/>
        <p:txBody>
          <a:bodyPr/>
          <a:lstStyle/>
          <a:p>
            <a:pPr>
              <a:defRPr/>
            </a:pPr>
            <a:endParaRPr lang="en-US" altLang="zh-CN"/>
          </a:p>
        </p:txBody>
      </p:sp>
      <p:sp>
        <p:nvSpPr>
          <p:cNvPr id="8" name="Footer Placeholder 7"/>
          <p:cNvSpPr>
            <a:spLocks noGrp="1"/>
          </p:cNvSpPr>
          <p:nvPr>
            <p:ph type="ftr" sz="quarter" idx="11"/>
          </p:nvPr>
        </p:nvSpPr>
        <p:spPr/>
        <p:txBody>
          <a:bodyPr/>
          <a:lstStyle/>
          <a:p>
            <a:pPr>
              <a:defRPr/>
            </a:pPr>
            <a:endParaRPr lang="en-US" altLang="zh-CN"/>
          </a:p>
        </p:txBody>
      </p:sp>
      <p:sp>
        <p:nvSpPr>
          <p:cNvPr id="9" name="Slide Number Placeholder 8"/>
          <p:cNvSpPr>
            <a:spLocks noGrp="1"/>
          </p:cNvSpPr>
          <p:nvPr>
            <p:ph type="sldNum" sz="quarter" idx="12"/>
          </p:nvPr>
        </p:nvSpPr>
        <p:spPr/>
        <p:txBody>
          <a:bodyPr/>
          <a:lstStyle/>
          <a:p>
            <a:pPr>
              <a:defRPr/>
            </a:pPr>
            <a:fld id="{552CBF62-EF2B-4DF3-A062-4B2E9B7CF1A9}" type="slidenum">
              <a:rPr lang="en-US" altLang="zh-CN" smtClean="0"/>
              <a:t>‹#›</a:t>
            </a:fld>
            <a:endParaRPr lang="en-US" altLang="zh-CN"/>
          </a:p>
        </p:txBody>
      </p:sp>
    </p:spTree>
  </p:cSld>
  <p:clrMapOvr>
    <a:overrideClrMapping bg1="dk1" tx1="lt1" bg2="dk2" tx2="lt2" accent1="accent1" accent2="accent2" accent3="accent3" accent4="accent4" accent5="accent5" accent6="accent6" hlink="hlink" folHlink="folHlink"/>
  </p:clrMapOvr>
  <p:transition>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2ED067D3-A2CA-43C1-95F3-1D772BE2A318}" type="slidenum">
              <a:rPr lang="en-US" altLang="zh-CN" smtClean="0"/>
              <a:t>‹#›</a:t>
            </a:fld>
            <a:endParaRPr lang="en-US" altLang="zh-CN"/>
          </a:p>
        </p:txBody>
      </p:sp>
    </p:spTree>
  </p:cSld>
  <p:clrMapOvr>
    <a:masterClrMapping/>
  </p:clrMapOvr>
  <p:transition>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1606046" y="937260"/>
            <a:ext cx="4716174" cy="4983480"/>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08EC102D-6D41-4F1F-8EC5-88A1511A71E9}" type="slidenum">
              <a:rPr lang="en-US" altLang="zh-CN" smtClean="0"/>
              <a:t>‹#›</a:t>
            </a:fld>
            <a:endParaRPr lang="en-US" altLang="zh-CN"/>
          </a:p>
        </p:txBody>
      </p:sp>
    </p:spTree>
  </p:cSld>
  <p:clrMapOvr>
    <a:masterClrMapping/>
  </p:clrMapOvr>
  <p:transition>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
        <p:nvSpPr>
          <p:cNvPr id="4" name="Rectangle 25"/>
          <p:cNvSpPr/>
          <p:nvPr/>
        </p:nvSpPr>
        <p:spPr>
          <a:xfrm>
            <a:off x="0" y="0"/>
            <a:ext cx="121729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205740" y="1520825"/>
            <a:ext cx="814070" cy="3557270"/>
          </a:xfrm>
          <a:solidFill>
            <a:srgbClr val="FFFFFF"/>
          </a:solidFill>
          <a:ln>
            <a:solidFill>
              <a:srgbClr val="404040"/>
            </a:solidFill>
          </a:ln>
        </p:spPr>
        <p:txBody>
          <a:bodyPr anchorCtr="1"/>
          <a:lstStyle>
            <a:lvl1pPr>
              <a:defRPr sz="2100">
                <a:solidFill>
                  <a:srgbClr val="262626"/>
                </a:solidFill>
              </a:defRPr>
            </a:lvl1pPr>
          </a:lstStyle>
          <a:p>
            <a:r>
              <a:rPr lang="zh-CN" altLang="en-US" dirty="0"/>
              <a:t>单击此处编辑母版标题样式</a:t>
            </a:r>
            <a:endParaRPr lang="en-US" dirty="0"/>
          </a:p>
        </p:txBody>
      </p:sp>
      <p:sp>
        <p:nvSpPr>
          <p:cNvPr id="3" name="Content Placeholder 2"/>
          <p:cNvSpPr>
            <a:spLocks noGrp="1"/>
          </p:cNvSpPr>
          <p:nvPr>
            <p:ph idx="1" hasCustomPrompt="1"/>
          </p:nvPr>
        </p:nvSpPr>
        <p:spPr>
          <a:xfrm>
            <a:off x="2267744" y="804672"/>
            <a:ext cx="6396196" cy="5248656"/>
          </a:xfrm>
        </p:spPr>
        <p:txBody>
          <a:bodyPr>
            <a:normAutofit/>
          </a:bodyPr>
          <a:lstStyle>
            <a:lvl1pPr>
              <a:defRPr sz="1900">
                <a:solidFill>
                  <a:schemeClr val="tx1"/>
                </a:solidFill>
                <a:ea typeface="幼圆" panose="02010509060101010101" pitchFamily="49" charset="-122"/>
              </a:defRPr>
            </a:lvl1pPr>
            <a:lvl2pPr>
              <a:defRPr sz="1600">
                <a:solidFill>
                  <a:schemeClr val="tx1"/>
                </a:solidFill>
                <a:ea typeface="幼圆" panose="02010509060101010101" pitchFamily="49" charset="-122"/>
              </a:defRPr>
            </a:lvl2pPr>
            <a:lvl3pPr>
              <a:defRPr sz="1600">
                <a:solidFill>
                  <a:schemeClr val="tx1"/>
                </a:solidFill>
                <a:ea typeface="幼圆" panose="02010509060101010101" pitchFamily="49" charset="-122"/>
              </a:defRPr>
            </a:lvl3pPr>
            <a:lvl4pPr>
              <a:defRPr sz="1600">
                <a:solidFill>
                  <a:schemeClr val="tx1"/>
                </a:solidFill>
                <a:ea typeface="幼圆" panose="02010509060101010101" pitchFamily="49" charset="-122"/>
              </a:defRPr>
            </a:lvl4pPr>
            <a:lvl5pPr>
              <a:defRPr sz="1600">
                <a:solidFill>
                  <a:schemeClr val="tx1"/>
                </a:solidFill>
                <a:ea typeface="幼圆" panose="02010509060101010101" pitchFamily="49" charset="-122"/>
              </a:defRPr>
            </a:lvl5pPr>
            <a:lvl6pPr>
              <a:defRPr sz="1600"/>
            </a:lvl6pPr>
            <a:lvl7pPr>
              <a:defRPr sz="1600"/>
            </a:lvl7pPr>
            <a:lvl8pPr>
              <a:defRPr sz="1600"/>
            </a:lvl8pPr>
            <a:lvl9pPr>
              <a:defRPr sz="16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Tree>
  </p:cSld>
  <p:clrMapOvr>
    <a:masterClrMapping/>
  </p:clrMapOvr>
  <p:transition>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endParaRPr lang="en-US" altLang="zh-CN"/>
          </a:p>
        </p:txBody>
      </p:sp>
      <p:sp>
        <p:nvSpPr>
          <p:cNvPr id="8" name="Footer Placeholder 7"/>
          <p:cNvSpPr>
            <a:spLocks noGrp="1"/>
          </p:cNvSpPr>
          <p:nvPr>
            <p:ph type="ftr" sz="quarter" idx="11"/>
          </p:nvPr>
        </p:nvSpPr>
        <p:spPr/>
        <p:txBody>
          <a:bodyPr/>
          <a:lstStyle/>
          <a:p>
            <a:pPr>
              <a:defRPr/>
            </a:pPr>
            <a:endParaRPr lang="en-US" altLang="zh-CN"/>
          </a:p>
        </p:txBody>
      </p:sp>
      <p:sp>
        <p:nvSpPr>
          <p:cNvPr id="9" name="Slide Number Placeholder 8"/>
          <p:cNvSpPr>
            <a:spLocks noGrp="1"/>
          </p:cNvSpPr>
          <p:nvPr>
            <p:ph type="sldNum" sz="quarter" idx="12"/>
          </p:nvPr>
        </p:nvSpPr>
        <p:spPr/>
        <p:txBody>
          <a:bodyPr/>
          <a:lstStyle/>
          <a:p>
            <a:pPr>
              <a:defRPr/>
            </a:pPr>
            <a:fld id="{3FFDA875-CA5F-42E8-B128-992B7A7DACB5}" type="slidenum">
              <a:rPr lang="en-US" altLang="zh-CN" smtClean="0"/>
              <a:t>‹#›</a:t>
            </a:fld>
            <a:endParaRPr lang="en-US" altLang="zh-CN"/>
          </a:p>
        </p:txBody>
      </p:sp>
    </p:spTree>
  </p:cSld>
  <p:clrMapOvr>
    <a:masterClrMapping/>
  </p:clrMapOvr>
  <p:transition>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7" name="Date Placeholder 6"/>
          <p:cNvSpPr>
            <a:spLocks noGrp="1"/>
          </p:cNvSpPr>
          <p:nvPr>
            <p:ph type="dt" sz="half" idx="10"/>
          </p:nvPr>
        </p:nvSpPr>
        <p:spPr/>
        <p:txBody>
          <a:bodyPr/>
          <a:lstStyle/>
          <a:p>
            <a:pPr>
              <a:defRPr/>
            </a:pPr>
            <a:endParaRPr lang="en-US" altLang="zh-CN"/>
          </a:p>
        </p:txBody>
      </p:sp>
      <p:sp>
        <p:nvSpPr>
          <p:cNvPr id="8" name="Footer Placeholder 7"/>
          <p:cNvSpPr>
            <a:spLocks noGrp="1"/>
          </p:cNvSpPr>
          <p:nvPr>
            <p:ph type="ftr" sz="quarter" idx="11"/>
          </p:nvPr>
        </p:nvSpPr>
        <p:spPr/>
        <p:txBody>
          <a:bodyPr/>
          <a:lstStyle/>
          <a:p>
            <a:pPr>
              <a:defRPr/>
            </a:pPr>
            <a:endParaRPr lang="en-US" altLang="zh-CN"/>
          </a:p>
        </p:txBody>
      </p:sp>
      <p:sp>
        <p:nvSpPr>
          <p:cNvPr id="9" name="Slide Number Placeholder 8"/>
          <p:cNvSpPr>
            <a:spLocks noGrp="1"/>
          </p:cNvSpPr>
          <p:nvPr>
            <p:ph type="sldNum" sz="quarter" idx="12"/>
          </p:nvPr>
        </p:nvSpPr>
        <p:spPr/>
        <p:txBody>
          <a:bodyPr/>
          <a:lstStyle/>
          <a:p>
            <a:pPr>
              <a:defRPr/>
            </a:pPr>
            <a:fld id="{03BDA85D-D60E-4539-BA8F-D5AF37E92C42}" type="slidenum">
              <a:rPr lang="en-US" altLang="zh-CN" smtClean="0"/>
              <a:t>‹#›</a:t>
            </a:fld>
            <a:endParaRPr lang="en-US" altLang="zh-CN"/>
          </a:p>
        </p:txBody>
      </p:sp>
    </p:spTree>
  </p:cSld>
  <p:clrMapOvr>
    <a:overrideClrMapping bg1="dk1" tx1="lt1" bg2="dk2" tx2="lt2" accent1="accent1" accent2="accent2" accent3="accent3" accent4="accent4" accent5="accent5" accent6="accent6" hlink="hlink" folHlink="folHlink"/>
  </p:clrMapOvr>
  <p:transition>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1102239" y="2638044"/>
            <a:ext cx="3288023" cy="31019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753737" y="2638044"/>
            <a:ext cx="3290516" cy="31019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8" name="Date Placeholder 7"/>
          <p:cNvSpPr>
            <a:spLocks noGrp="1"/>
          </p:cNvSpPr>
          <p:nvPr>
            <p:ph type="dt" sz="half" idx="10"/>
          </p:nvPr>
        </p:nvSpPr>
        <p:spPr/>
        <p:txBody>
          <a:bodyPr/>
          <a:lstStyle/>
          <a:p>
            <a:pPr>
              <a:defRPr/>
            </a:pPr>
            <a:endParaRPr lang="en-US" altLang="zh-CN"/>
          </a:p>
        </p:txBody>
      </p:sp>
      <p:sp>
        <p:nvSpPr>
          <p:cNvPr id="9" name="Footer Placeholder 8"/>
          <p:cNvSpPr>
            <a:spLocks noGrp="1"/>
          </p:cNvSpPr>
          <p:nvPr>
            <p:ph type="ftr" sz="quarter" idx="11"/>
          </p:nvPr>
        </p:nvSpPr>
        <p:spPr/>
        <p:txBody>
          <a:bodyPr/>
          <a:lstStyle/>
          <a:p>
            <a:pPr>
              <a:defRPr/>
            </a:pPr>
            <a:endParaRPr lang="en-US" altLang="zh-CN"/>
          </a:p>
        </p:txBody>
      </p:sp>
      <p:sp>
        <p:nvSpPr>
          <p:cNvPr id="10" name="Slide Number Placeholder 9"/>
          <p:cNvSpPr>
            <a:spLocks noGrp="1"/>
          </p:cNvSpPr>
          <p:nvPr>
            <p:ph type="sldNum" sz="quarter" idx="12"/>
          </p:nvPr>
        </p:nvSpPr>
        <p:spPr/>
        <p:txBody>
          <a:bodyPr/>
          <a:lstStyle/>
          <a:p>
            <a:pPr>
              <a:defRPr/>
            </a:pPr>
            <a:fld id="{4BEE06F8-D86B-4EEF-92EA-7A2B74CBAE38}" type="slidenum">
              <a:rPr lang="en-US" altLang="zh-CN" smtClean="0"/>
              <a:t>‹#›</a:t>
            </a:fld>
            <a:endParaRPr lang="en-US" altLang="zh-CN"/>
          </a:p>
        </p:txBody>
      </p:sp>
    </p:spTree>
  </p:cSld>
  <p:clrMapOvr>
    <a:masterClrMapping/>
  </p:clrMapOvr>
  <p:transition>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1102239" y="3143250"/>
            <a:ext cx="3288024" cy="259677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6" name="Content Placeholder 5"/>
          <p:cNvSpPr>
            <a:spLocks noGrp="1"/>
          </p:cNvSpPr>
          <p:nvPr>
            <p:ph sz="quarter" idx="4" hasCustomPrompt="1"/>
          </p:nvPr>
        </p:nvSpPr>
        <p:spPr>
          <a:xfrm>
            <a:off x="4753737" y="3143250"/>
            <a:ext cx="3290516" cy="2596776"/>
          </a:xfrm>
        </p:spPr>
        <p:txBody>
          <a:bodyPr/>
          <a:lstStyle>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1" name="Text Placeholder 4"/>
          <p:cNvSpPr>
            <a:spLocks noGrp="1"/>
          </p:cNvSpPr>
          <p:nvPr>
            <p:ph type="body" sz="quarter" idx="13" hasCustomPrompt="1"/>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7" name="Date Placeholder 6"/>
          <p:cNvSpPr>
            <a:spLocks noGrp="1"/>
          </p:cNvSpPr>
          <p:nvPr>
            <p:ph type="dt" sz="half" idx="10"/>
          </p:nvPr>
        </p:nvSpPr>
        <p:spPr/>
        <p:txBody>
          <a:bodyPr/>
          <a:lstStyle/>
          <a:p>
            <a:pPr>
              <a:defRPr/>
            </a:pPr>
            <a:endParaRPr lang="en-US" altLang="zh-CN"/>
          </a:p>
        </p:txBody>
      </p:sp>
      <p:sp>
        <p:nvSpPr>
          <p:cNvPr id="8" name="Footer Placeholder 7"/>
          <p:cNvSpPr>
            <a:spLocks noGrp="1"/>
          </p:cNvSpPr>
          <p:nvPr>
            <p:ph type="ftr" sz="quarter" idx="11"/>
          </p:nvPr>
        </p:nvSpPr>
        <p:spPr/>
        <p:txBody>
          <a:bodyPr/>
          <a:lstStyle/>
          <a:p>
            <a:pPr>
              <a:defRPr/>
            </a:pPr>
            <a:endParaRPr lang="en-US" altLang="zh-CN"/>
          </a:p>
        </p:txBody>
      </p:sp>
      <p:sp>
        <p:nvSpPr>
          <p:cNvPr id="9" name="Slide Number Placeholder 8"/>
          <p:cNvSpPr>
            <a:spLocks noGrp="1"/>
          </p:cNvSpPr>
          <p:nvPr>
            <p:ph type="sldNum" sz="quarter" idx="12"/>
          </p:nvPr>
        </p:nvSpPr>
        <p:spPr/>
        <p:txBody>
          <a:bodyPr/>
          <a:lstStyle/>
          <a:p>
            <a:pPr>
              <a:defRPr/>
            </a:pPr>
            <a:fld id="{08EC102D-6D41-4F1F-8EC5-88A1511A71E9}" type="slidenum">
              <a:rPr lang="en-US" altLang="zh-CN" smtClean="0"/>
              <a:t>‹#›</a:t>
            </a:fld>
            <a:endParaRPr lang="en-US" altLang="zh-CN"/>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cSld>
  <p:clrMapOvr>
    <a:masterClrMapping/>
  </p:clrMapOvr>
  <p:transition>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endParaRPr lang="en-US" altLang="zh-CN"/>
          </a:p>
        </p:txBody>
      </p:sp>
      <p:sp>
        <p:nvSpPr>
          <p:cNvPr id="4" name="Footer Placeholder 3"/>
          <p:cNvSpPr>
            <a:spLocks noGrp="1"/>
          </p:cNvSpPr>
          <p:nvPr>
            <p:ph type="ftr" sz="quarter" idx="11"/>
          </p:nvPr>
        </p:nvSpPr>
        <p:spPr/>
        <p:txBody>
          <a:bodyPr/>
          <a:lstStyle/>
          <a:p>
            <a:pPr>
              <a:defRPr/>
            </a:pPr>
            <a:endParaRPr lang="en-US" altLang="zh-CN"/>
          </a:p>
        </p:txBody>
      </p:sp>
      <p:sp>
        <p:nvSpPr>
          <p:cNvPr id="5" name="Slide Number Placeholder 4"/>
          <p:cNvSpPr>
            <a:spLocks noGrp="1"/>
          </p:cNvSpPr>
          <p:nvPr>
            <p:ph type="sldNum" sz="quarter" idx="12"/>
          </p:nvPr>
        </p:nvSpPr>
        <p:spPr/>
        <p:txBody>
          <a:bodyPr/>
          <a:lstStyle/>
          <a:p>
            <a:pPr>
              <a:defRPr/>
            </a:pPr>
            <a:fld id="{214DBBEB-9B0A-46F9-BAF2-62472FA083DD}" type="slidenum">
              <a:rPr lang="en-US" altLang="zh-CN" smtClean="0"/>
              <a:t>‹#›</a:t>
            </a:fld>
            <a:endParaRPr lang="en-US" altLang="zh-CN"/>
          </a:p>
        </p:txBody>
      </p:sp>
    </p:spTree>
  </p:cSld>
  <p:clrMapOvr>
    <a:masterClrMapping/>
  </p:clrMapOvr>
  <p:transition>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CN"/>
          </a:p>
        </p:txBody>
      </p:sp>
      <p:sp>
        <p:nvSpPr>
          <p:cNvPr id="3" name="Footer Placeholder 2"/>
          <p:cNvSpPr>
            <a:spLocks noGrp="1"/>
          </p:cNvSpPr>
          <p:nvPr>
            <p:ph type="ftr" sz="quarter" idx="11"/>
          </p:nvPr>
        </p:nvSpPr>
        <p:spPr/>
        <p:txBody>
          <a:bodyPr/>
          <a:lstStyle/>
          <a:p>
            <a:pPr>
              <a:defRPr/>
            </a:pPr>
            <a:endParaRPr lang="en-US" altLang="zh-CN"/>
          </a:p>
        </p:txBody>
      </p:sp>
      <p:sp>
        <p:nvSpPr>
          <p:cNvPr id="4" name="Slide Number Placeholder 3"/>
          <p:cNvSpPr>
            <a:spLocks noGrp="1"/>
          </p:cNvSpPr>
          <p:nvPr>
            <p:ph type="sldNum" sz="quarter" idx="12"/>
          </p:nvPr>
        </p:nvSpPr>
        <p:spPr/>
        <p:txBody>
          <a:bodyPr/>
          <a:lstStyle/>
          <a:p>
            <a:pPr>
              <a:defRPr/>
            </a:pPr>
            <a:fld id="{7B6638C5-D0E6-4CEA-A550-A91F906A84B8}" type="slidenum">
              <a:rPr lang="en-US" altLang="zh-CN" smtClean="0"/>
              <a:t>‹#›</a:t>
            </a:fld>
            <a:endParaRPr lang="en-US" altLang="zh-CN"/>
          </a:p>
        </p:txBody>
      </p:sp>
    </p:spTree>
  </p:cSld>
  <p:clrMapOvr>
    <a:masterClrMapping/>
  </p:clrMapOvr>
  <p:transition>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9" name="Date Placeholder 8"/>
          <p:cNvSpPr>
            <a:spLocks noGrp="1"/>
          </p:cNvSpPr>
          <p:nvPr>
            <p:ph type="dt" sz="half" idx="10"/>
          </p:nvPr>
        </p:nvSpPr>
        <p:spPr/>
        <p:txBody>
          <a:bodyPr/>
          <a:lstStyle/>
          <a:p>
            <a:pPr>
              <a:defRPr/>
            </a:pPr>
            <a:endParaRPr lang="en-US" altLang="zh-CN"/>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pPr>
              <a:defRPr/>
            </a:pPr>
            <a:endParaRPr lang="en-US" altLang="zh-CN"/>
          </a:p>
        </p:txBody>
      </p:sp>
      <p:sp>
        <p:nvSpPr>
          <p:cNvPr id="11" name="Slide Number Placeholder 10"/>
          <p:cNvSpPr>
            <a:spLocks noGrp="1"/>
          </p:cNvSpPr>
          <p:nvPr>
            <p:ph type="sldNum" sz="quarter" idx="12"/>
          </p:nvPr>
        </p:nvSpPr>
        <p:spPr/>
        <p:txBody>
          <a:bodyPr/>
          <a:lstStyle/>
          <a:p>
            <a:pPr>
              <a:defRPr/>
            </a:pPr>
            <a:fld id="{B657BA9A-1188-4633-89DD-F3DB4EC48502}" type="slidenum">
              <a:rPr lang="en-US" altLang="zh-CN" smtClean="0"/>
              <a:t>‹#›</a:t>
            </a:fld>
            <a:endParaRPr lang="en-US" altLang="zh-CN"/>
          </a:p>
        </p:txBody>
      </p:sp>
    </p:spTree>
  </p:cSld>
  <p:clrMapOvr>
    <a:masterClrMapping/>
  </p:clrMapOvr>
  <p:transition>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endParaRPr lang="en-US" altLang="zh-CN"/>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pPr>
              <a:defRPr/>
            </a:pPr>
            <a:endParaRPr lang="en-US" altLang="zh-CN"/>
          </a:p>
        </p:txBody>
      </p:sp>
      <p:sp>
        <p:nvSpPr>
          <p:cNvPr id="10" name="Slide Number Placeholder 9"/>
          <p:cNvSpPr>
            <a:spLocks noGrp="1"/>
          </p:cNvSpPr>
          <p:nvPr>
            <p:ph type="sldNum" sz="quarter" idx="12"/>
          </p:nvPr>
        </p:nvSpPr>
        <p:spPr/>
        <p:txBody>
          <a:bodyPr/>
          <a:lstStyle/>
          <a:p>
            <a:pPr>
              <a:defRPr/>
            </a:pPr>
            <a:fld id="{00F3626E-A867-402B-944B-F5DFB2746680}" type="slidenum">
              <a:rPr lang="en-US" altLang="zh-CN" smtClean="0"/>
              <a:t>‹#›</a:t>
            </a:fld>
            <a:endParaRPr lang="en-US" altLang="zh-CN"/>
          </a:p>
        </p:txBody>
      </p:sp>
    </p:spTree>
  </p:cSld>
  <p:clrMapOvr>
    <a:masterClrMapping/>
  </p:clrMapOvr>
  <p:transition>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defRPr/>
            </a:pPr>
            <a:endParaRPr lang="en-US" altLang="zh-CN"/>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pPr>
              <a:defRPr/>
            </a:pPr>
            <a:endParaRPr lang="en-US" altLang="zh-CN"/>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pPr>
              <a:defRPr/>
            </a:pPr>
            <a:fld id="{08EC102D-6D41-4F1F-8EC5-88A1511A71E9}" type="slidenum">
              <a:rPr lang="en-US" altLang="zh-CN" smtClean="0"/>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circle/>
  </p:transition>
  <p:hf sldNum="0" hdr="0" ftr="0" dt="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1101725" y="2386013"/>
            <a:ext cx="6940550" cy="1646237"/>
          </a:xfrm>
        </p:spPr>
        <p:txBody>
          <a:bodyPr>
            <a:normAutofit/>
          </a:bodyPr>
          <a:lstStyle/>
          <a:p>
            <a:pPr fontAlgn="auto">
              <a:lnSpc>
                <a:spcPct val="100000"/>
              </a:lnSpc>
              <a:spcAft>
                <a:spcPts val="0"/>
              </a:spcAft>
              <a:defRPr/>
            </a:pPr>
            <a:r>
              <a:rPr lang="zh-CN" altLang="en-US" sz="8000" dirty="0">
                <a:latin typeface="华文中宋" panose="02010600040101010101" pitchFamily="2" charset="-122"/>
                <a:ea typeface="华文中宋" panose="02010600040101010101" pitchFamily="2" charset="-122"/>
              </a:rPr>
              <a:t>脑  干</a:t>
            </a:r>
          </a:p>
        </p:txBody>
      </p:sp>
    </p:spTree>
  </p:cSld>
  <p:clrMapOvr>
    <a:masterClrMapping/>
  </p:clrMapOvr>
  <p:transition>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Snap157"/>
          <p:cNvPicPr>
            <a:picLocks noChangeAspect="1" noChangeArrowheads="1"/>
          </p:cNvPicPr>
          <p:nvPr/>
        </p:nvPicPr>
        <p:blipFill>
          <a:blip r:embed="rId2">
            <a:extLst>
              <a:ext uri="{28A0092B-C50C-407E-A947-70E740481C1C}">
                <a14:useLocalDpi xmlns:a14="http://schemas.microsoft.com/office/drawing/2010/main" val="0"/>
              </a:ext>
            </a:extLst>
          </a:blip>
          <a:srcRect l="13284" t="28835" r="41287" b="16057"/>
          <a:stretch>
            <a:fillRect/>
          </a:stretch>
        </p:blipFill>
        <p:spPr bwMode="auto">
          <a:xfrm>
            <a:off x="2778125" y="1797050"/>
            <a:ext cx="358775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6"/>
          <p:cNvSpPr txBox="1">
            <a:spLocks noChangeArrowheads="1"/>
          </p:cNvSpPr>
          <p:nvPr/>
        </p:nvSpPr>
        <p:spPr bwMode="auto">
          <a:xfrm>
            <a:off x="490538" y="1914525"/>
            <a:ext cx="2051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外上界：</a:t>
            </a:r>
          </a:p>
        </p:txBody>
      </p:sp>
      <p:sp>
        <p:nvSpPr>
          <p:cNvPr id="12293" name="Rectangle 7"/>
          <p:cNvSpPr>
            <a:spLocks noChangeArrowheads="1"/>
          </p:cNvSpPr>
          <p:nvPr/>
        </p:nvSpPr>
        <p:spPr bwMode="auto">
          <a:xfrm>
            <a:off x="1039813" y="2459038"/>
            <a:ext cx="1995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小脑上脚</a:t>
            </a:r>
          </a:p>
        </p:txBody>
      </p:sp>
      <p:sp>
        <p:nvSpPr>
          <p:cNvPr id="12294" name="Line 8"/>
          <p:cNvSpPr>
            <a:spLocks noChangeShapeType="1"/>
          </p:cNvSpPr>
          <p:nvPr/>
        </p:nvSpPr>
        <p:spPr bwMode="auto">
          <a:xfrm>
            <a:off x="2398713" y="2698750"/>
            <a:ext cx="1547812" cy="188913"/>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295" name="Text Box 9"/>
          <p:cNvSpPr txBox="1">
            <a:spLocks noChangeArrowheads="1"/>
          </p:cNvSpPr>
          <p:nvPr/>
        </p:nvSpPr>
        <p:spPr bwMode="auto">
          <a:xfrm>
            <a:off x="519113" y="4016375"/>
            <a:ext cx="2009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外下界：</a:t>
            </a:r>
          </a:p>
        </p:txBody>
      </p:sp>
      <p:sp>
        <p:nvSpPr>
          <p:cNvPr id="12296" name="Rectangle 10"/>
          <p:cNvSpPr>
            <a:spLocks noChangeArrowheads="1"/>
          </p:cNvSpPr>
          <p:nvPr/>
        </p:nvSpPr>
        <p:spPr bwMode="auto">
          <a:xfrm>
            <a:off x="1065213" y="4616450"/>
            <a:ext cx="191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小脑下脚</a:t>
            </a:r>
          </a:p>
        </p:txBody>
      </p:sp>
      <p:sp>
        <p:nvSpPr>
          <p:cNvPr id="12297" name="Line 12"/>
          <p:cNvSpPr>
            <a:spLocks noChangeShapeType="1"/>
          </p:cNvSpPr>
          <p:nvPr/>
        </p:nvSpPr>
        <p:spPr bwMode="auto">
          <a:xfrm flipV="1">
            <a:off x="2436813" y="4892675"/>
            <a:ext cx="1220787" cy="1588"/>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298" name="Rectangle 13"/>
          <p:cNvSpPr>
            <a:spLocks noChangeArrowheads="1"/>
          </p:cNvSpPr>
          <p:nvPr/>
        </p:nvSpPr>
        <p:spPr bwMode="auto">
          <a:xfrm>
            <a:off x="1079500" y="5216525"/>
            <a:ext cx="2106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楔束结节</a:t>
            </a:r>
          </a:p>
        </p:txBody>
      </p:sp>
      <p:sp>
        <p:nvSpPr>
          <p:cNvPr id="12299" name="Rectangle 14"/>
          <p:cNvSpPr>
            <a:spLocks noChangeArrowheads="1"/>
          </p:cNvSpPr>
          <p:nvPr/>
        </p:nvSpPr>
        <p:spPr bwMode="auto">
          <a:xfrm>
            <a:off x="1093788" y="5749925"/>
            <a:ext cx="206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薄束结节</a:t>
            </a:r>
          </a:p>
        </p:txBody>
      </p:sp>
      <p:sp>
        <p:nvSpPr>
          <p:cNvPr id="12300" name="Line 15"/>
          <p:cNvSpPr>
            <a:spLocks noChangeShapeType="1"/>
          </p:cNvSpPr>
          <p:nvPr/>
        </p:nvSpPr>
        <p:spPr bwMode="auto">
          <a:xfrm flipV="1">
            <a:off x="2398713" y="5208588"/>
            <a:ext cx="1643062" cy="274637"/>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301" name="Line 16"/>
          <p:cNvSpPr>
            <a:spLocks noChangeShapeType="1"/>
          </p:cNvSpPr>
          <p:nvPr/>
        </p:nvSpPr>
        <p:spPr bwMode="auto">
          <a:xfrm flipV="1">
            <a:off x="2451100" y="5562600"/>
            <a:ext cx="1998663" cy="411163"/>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302" name="AutoShape 17"/>
          <p:cNvSpPr/>
          <p:nvPr/>
        </p:nvSpPr>
        <p:spPr bwMode="auto">
          <a:xfrm>
            <a:off x="1041400" y="4827588"/>
            <a:ext cx="88900" cy="1214437"/>
          </a:xfrm>
          <a:prstGeom prst="leftBrace">
            <a:avLst>
              <a:gd name="adj1" fmla="val 113839"/>
              <a:gd name="adj2" fmla="val 50000"/>
            </a:avLst>
          </a:prstGeom>
          <a:noFill/>
          <a:ln w="2857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endParaRPr lang="zh-CN" altLang="en-US" dirty="0">
              <a:ea typeface="幼圆" panose="02010509060101010101" pitchFamily="49" charset="-122"/>
            </a:endParaRPr>
          </a:p>
        </p:txBody>
      </p:sp>
      <p:sp>
        <p:nvSpPr>
          <p:cNvPr id="12303" name="Text Box 18"/>
          <p:cNvSpPr txBox="1">
            <a:spLocks noChangeArrowheads="1"/>
          </p:cNvSpPr>
          <p:nvPr/>
        </p:nvSpPr>
        <p:spPr bwMode="auto">
          <a:xfrm>
            <a:off x="6592888" y="3743325"/>
            <a:ext cx="1831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外侧隐窝</a:t>
            </a:r>
          </a:p>
        </p:txBody>
      </p:sp>
      <p:sp>
        <p:nvSpPr>
          <p:cNvPr id="12304" name="Line 19"/>
          <p:cNvSpPr>
            <a:spLocks noChangeShapeType="1"/>
          </p:cNvSpPr>
          <p:nvPr/>
        </p:nvSpPr>
        <p:spPr bwMode="auto">
          <a:xfrm flipH="1">
            <a:off x="5856288" y="3979863"/>
            <a:ext cx="827087" cy="0"/>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305" name="Text Box 20"/>
          <p:cNvSpPr txBox="1">
            <a:spLocks noChangeArrowheads="1"/>
          </p:cNvSpPr>
          <p:nvPr/>
        </p:nvSpPr>
        <p:spPr bwMode="auto">
          <a:xfrm>
            <a:off x="6618288" y="2447925"/>
            <a:ext cx="1614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髓纹</a:t>
            </a:r>
          </a:p>
        </p:txBody>
      </p:sp>
      <p:sp>
        <p:nvSpPr>
          <p:cNvPr id="12306" name="Line 21"/>
          <p:cNvSpPr>
            <a:spLocks noChangeShapeType="1"/>
          </p:cNvSpPr>
          <p:nvPr/>
        </p:nvSpPr>
        <p:spPr bwMode="auto">
          <a:xfrm flipH="1">
            <a:off x="5091113" y="2714625"/>
            <a:ext cx="1616075" cy="1512888"/>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307" name="Text Box 22"/>
          <p:cNvSpPr txBox="1">
            <a:spLocks noChangeArrowheads="1"/>
          </p:cNvSpPr>
          <p:nvPr/>
        </p:nvSpPr>
        <p:spPr bwMode="auto">
          <a:xfrm>
            <a:off x="6534151" y="2933700"/>
            <a:ext cx="2228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latin typeface="仿宋" panose="02010609060101010101" pitchFamily="49" charset="-122"/>
                <a:ea typeface="仿宋" panose="02010609060101010101" pitchFamily="49" charset="-122"/>
              </a:rPr>
              <a:t>脑桥、延髓在脑干</a:t>
            </a:r>
          </a:p>
          <a:p>
            <a:pPr eaLnBrk="1" hangingPunct="1"/>
            <a:r>
              <a:rPr lang="zh-CN" altLang="en-US" sz="2000" dirty="0">
                <a:latin typeface="仿宋" panose="02010609060101010101" pitchFamily="49" charset="-122"/>
                <a:ea typeface="仿宋" panose="02010609060101010101" pitchFamily="49" charset="-122"/>
              </a:rPr>
              <a:t>背面的分界线</a:t>
            </a:r>
          </a:p>
        </p:txBody>
      </p:sp>
      <p:sp>
        <p:nvSpPr>
          <p:cNvPr id="20" name="Text Box 25"/>
          <p:cNvSpPr txBox="1">
            <a:spLocks noChangeArrowheads="1"/>
          </p:cNvSpPr>
          <p:nvPr/>
        </p:nvSpPr>
        <p:spPr bwMode="auto">
          <a:xfrm>
            <a:off x="3179512" y="701497"/>
            <a:ext cx="3834899" cy="584775"/>
          </a:xfrm>
          <a:prstGeom prst="rect">
            <a:avLst/>
          </a:prstGeom>
          <a:solidFill>
            <a:schemeClr val="accent2">
              <a:lumMod val="20000"/>
              <a:lumOff val="80000"/>
            </a:schemeClr>
          </a:solidFill>
          <a:ln w="19050">
            <a:solidFill>
              <a:srgbClr val="0070C0"/>
            </a:solidFill>
            <a:miter lim="800000"/>
          </a:ln>
          <a:effectLst/>
        </p:spPr>
        <p:txBody>
          <a:bodyPr wrap="square">
            <a:spAutoFit/>
          </a:bodyPr>
          <a:lstStyle/>
          <a:p>
            <a:pPr algn="ctr" eaLnBrk="1" hangingPunct="1">
              <a:defRPr/>
            </a:pPr>
            <a:r>
              <a:rPr lang="zh-CN" altLang="en-US" sz="3200" b="0" dirty="0">
                <a:ea typeface="华文中宋" panose="02010600040101010101" pitchFamily="2" charset="-122"/>
              </a:rPr>
              <a:t>菱形窝（</a:t>
            </a:r>
            <a:r>
              <a:rPr lang="zh-CN" altLang="en-US" sz="2800" b="0" dirty="0">
                <a:ea typeface="华文中宋" panose="02010600040101010101" pitchFamily="2" charset="-122"/>
              </a:rPr>
              <a:t>第四脑室底</a:t>
            </a:r>
            <a:r>
              <a:rPr lang="zh-CN" altLang="en-US" sz="3200" b="0" dirty="0">
                <a:ea typeface="华文中宋" panose="02010600040101010101" pitchFamily="2" charset="-122"/>
              </a:rPr>
              <a:t>）</a:t>
            </a:r>
          </a:p>
        </p:txBody>
      </p:sp>
    </p:spTree>
  </p:cSld>
  <p:clrMapOvr>
    <a:masterClrMapping/>
  </p:clrMapOvr>
  <p:transition>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Snap157"/>
          <p:cNvPicPr>
            <a:picLocks noChangeAspect="1" noChangeArrowheads="1"/>
          </p:cNvPicPr>
          <p:nvPr/>
        </p:nvPicPr>
        <p:blipFill>
          <a:blip r:embed="rId2">
            <a:extLst>
              <a:ext uri="{28A0092B-C50C-407E-A947-70E740481C1C}">
                <a14:useLocalDpi xmlns:a14="http://schemas.microsoft.com/office/drawing/2010/main" val="0"/>
              </a:ext>
            </a:extLst>
          </a:blip>
          <a:srcRect l="13284" t="28835" r="41287" b="16057"/>
          <a:stretch>
            <a:fillRect/>
          </a:stretch>
        </p:blipFill>
        <p:spPr bwMode="auto">
          <a:xfrm>
            <a:off x="2535238" y="1653089"/>
            <a:ext cx="358775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p:nvPr/>
        </p:nvGrpSpPr>
        <p:grpSpPr>
          <a:xfrm>
            <a:off x="3906838" y="1091114"/>
            <a:ext cx="1608137" cy="1477962"/>
            <a:chOff x="3906838" y="1091114"/>
            <a:chExt cx="1608137" cy="1477962"/>
          </a:xfrm>
        </p:grpSpPr>
        <p:sp>
          <p:nvSpPr>
            <p:cNvPr id="13315" name="Text Box 5"/>
            <p:cNvSpPr txBox="1">
              <a:spLocks noChangeArrowheads="1"/>
            </p:cNvSpPr>
            <p:nvPr/>
          </p:nvSpPr>
          <p:spPr bwMode="auto">
            <a:xfrm>
              <a:off x="3906838" y="1091114"/>
              <a:ext cx="1608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正中沟</a:t>
              </a:r>
            </a:p>
          </p:txBody>
        </p:sp>
        <p:sp>
          <p:nvSpPr>
            <p:cNvPr id="13316" name="Line 6"/>
            <p:cNvSpPr>
              <a:spLocks noChangeShapeType="1"/>
            </p:cNvSpPr>
            <p:nvPr/>
          </p:nvSpPr>
          <p:spPr bwMode="auto">
            <a:xfrm flipH="1">
              <a:off x="4454525" y="1507039"/>
              <a:ext cx="7938" cy="1062037"/>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 name="组合 3"/>
          <p:cNvGrpSpPr/>
          <p:nvPr/>
        </p:nvGrpSpPr>
        <p:grpSpPr>
          <a:xfrm>
            <a:off x="2046287" y="1795964"/>
            <a:ext cx="1955801" cy="1428749"/>
            <a:chOff x="2046287" y="1795964"/>
            <a:chExt cx="1955801" cy="1428749"/>
          </a:xfrm>
        </p:grpSpPr>
        <p:sp>
          <p:nvSpPr>
            <p:cNvPr id="13317" name="Text Box 7"/>
            <p:cNvSpPr txBox="1">
              <a:spLocks noChangeArrowheads="1"/>
            </p:cNvSpPr>
            <p:nvPr/>
          </p:nvSpPr>
          <p:spPr bwMode="auto">
            <a:xfrm>
              <a:off x="2046287" y="1795964"/>
              <a:ext cx="1233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界沟</a:t>
              </a:r>
            </a:p>
          </p:txBody>
        </p:sp>
        <p:sp>
          <p:nvSpPr>
            <p:cNvPr id="13318" name="Line 8"/>
            <p:cNvSpPr>
              <a:spLocks noChangeShapeType="1"/>
            </p:cNvSpPr>
            <p:nvPr/>
          </p:nvSpPr>
          <p:spPr bwMode="auto">
            <a:xfrm>
              <a:off x="2768600" y="2110288"/>
              <a:ext cx="1233488" cy="1114425"/>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6" name="组合 5"/>
          <p:cNvGrpSpPr/>
          <p:nvPr/>
        </p:nvGrpSpPr>
        <p:grpSpPr>
          <a:xfrm>
            <a:off x="4959350" y="1049839"/>
            <a:ext cx="2541588" cy="2024062"/>
            <a:chOff x="4959350" y="1049839"/>
            <a:chExt cx="2541588" cy="2024062"/>
          </a:xfrm>
        </p:grpSpPr>
        <p:sp>
          <p:nvSpPr>
            <p:cNvPr id="13323" name="Text Box 13"/>
            <p:cNvSpPr txBox="1">
              <a:spLocks noChangeArrowheads="1"/>
            </p:cNvSpPr>
            <p:nvPr/>
          </p:nvSpPr>
          <p:spPr bwMode="auto">
            <a:xfrm>
              <a:off x="6199188" y="1049839"/>
              <a:ext cx="1301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蓝斑</a:t>
              </a:r>
            </a:p>
          </p:txBody>
        </p:sp>
        <p:sp>
          <p:nvSpPr>
            <p:cNvPr id="13324" name="Line 14"/>
            <p:cNvSpPr>
              <a:spLocks noChangeShapeType="1"/>
            </p:cNvSpPr>
            <p:nvPr/>
          </p:nvSpPr>
          <p:spPr bwMode="auto">
            <a:xfrm flipH="1">
              <a:off x="4959350" y="1464176"/>
              <a:ext cx="1454150" cy="1609725"/>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7" name="组合 6"/>
          <p:cNvGrpSpPr/>
          <p:nvPr/>
        </p:nvGrpSpPr>
        <p:grpSpPr>
          <a:xfrm>
            <a:off x="4729163" y="2196014"/>
            <a:ext cx="3454400" cy="1314450"/>
            <a:chOff x="4729163" y="2196014"/>
            <a:chExt cx="3454400" cy="1314450"/>
          </a:xfrm>
        </p:grpSpPr>
        <p:sp>
          <p:nvSpPr>
            <p:cNvPr id="13325" name="Line 15"/>
            <p:cNvSpPr>
              <a:spLocks noChangeShapeType="1"/>
            </p:cNvSpPr>
            <p:nvPr/>
          </p:nvSpPr>
          <p:spPr bwMode="auto">
            <a:xfrm flipH="1">
              <a:off x="4729163" y="2434139"/>
              <a:ext cx="1631950" cy="1076325"/>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326" name="Text Box 16"/>
            <p:cNvSpPr txBox="1">
              <a:spLocks noChangeArrowheads="1"/>
            </p:cNvSpPr>
            <p:nvPr/>
          </p:nvSpPr>
          <p:spPr bwMode="auto">
            <a:xfrm>
              <a:off x="6254750" y="2196014"/>
              <a:ext cx="1928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solidFill>
                    <a:srgbClr val="C00000"/>
                  </a:solidFill>
                  <a:ea typeface="幼圆" panose="02010509060101010101" pitchFamily="49" charset="-122"/>
                </a:rPr>
                <a:t>面神经丘</a:t>
              </a:r>
            </a:p>
          </p:txBody>
        </p:sp>
      </p:grpSp>
      <p:sp>
        <p:nvSpPr>
          <p:cNvPr id="13327" name="Text Box 17"/>
          <p:cNvSpPr txBox="1">
            <a:spLocks noChangeArrowheads="1"/>
          </p:cNvSpPr>
          <p:nvPr/>
        </p:nvSpPr>
        <p:spPr bwMode="auto">
          <a:xfrm>
            <a:off x="6337300" y="2562726"/>
            <a:ext cx="248184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200" dirty="0">
                <a:latin typeface="仿宋" panose="02010609060101010101" pitchFamily="49" charset="-122"/>
                <a:ea typeface="仿宋" panose="02010609060101010101" pitchFamily="49" charset="-122"/>
              </a:rPr>
              <a:t>深面含展神经核、</a:t>
            </a:r>
          </a:p>
          <a:p>
            <a:pPr eaLnBrk="1" hangingPunct="1"/>
            <a:r>
              <a:rPr lang="zh-CN" altLang="en-US" sz="2200" dirty="0">
                <a:latin typeface="仿宋" panose="02010609060101010101" pitchFamily="49" charset="-122"/>
                <a:ea typeface="仿宋" panose="02010609060101010101" pitchFamily="49" charset="-122"/>
              </a:rPr>
              <a:t>      面神经膝</a:t>
            </a:r>
          </a:p>
        </p:txBody>
      </p:sp>
      <p:sp>
        <p:nvSpPr>
          <p:cNvPr id="13328" name="Text Box 18"/>
          <p:cNvSpPr txBox="1">
            <a:spLocks noChangeArrowheads="1"/>
          </p:cNvSpPr>
          <p:nvPr/>
        </p:nvSpPr>
        <p:spPr bwMode="auto">
          <a:xfrm>
            <a:off x="153988" y="2828632"/>
            <a:ext cx="270986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200" dirty="0">
                <a:latin typeface="仿宋" panose="02010609060101010101" pitchFamily="49" charset="-122"/>
                <a:ea typeface="仿宋" panose="02010609060101010101" pitchFamily="49" charset="-122"/>
              </a:rPr>
              <a:t>深面含前庭神经核</a:t>
            </a:r>
          </a:p>
        </p:txBody>
      </p:sp>
      <p:sp>
        <p:nvSpPr>
          <p:cNvPr id="13330" name="Text Box 20"/>
          <p:cNvSpPr txBox="1">
            <a:spLocks noChangeArrowheads="1"/>
          </p:cNvSpPr>
          <p:nvPr/>
        </p:nvSpPr>
        <p:spPr bwMode="auto">
          <a:xfrm>
            <a:off x="6086321" y="3918457"/>
            <a:ext cx="26108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200" dirty="0">
                <a:latin typeface="仿宋" panose="02010609060101010101" pitchFamily="49" charset="-122"/>
                <a:ea typeface="仿宋" panose="02010609060101010101" pitchFamily="49" charset="-122"/>
              </a:rPr>
              <a:t>深面含舌下神经核</a:t>
            </a:r>
          </a:p>
        </p:txBody>
      </p:sp>
      <p:sp>
        <p:nvSpPr>
          <p:cNvPr id="13332" name="Text Box 22"/>
          <p:cNvSpPr txBox="1">
            <a:spLocks noChangeArrowheads="1"/>
          </p:cNvSpPr>
          <p:nvPr/>
        </p:nvSpPr>
        <p:spPr bwMode="auto">
          <a:xfrm>
            <a:off x="6086321" y="4951914"/>
            <a:ext cx="286559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200" dirty="0">
                <a:latin typeface="仿宋" panose="02010609060101010101" pitchFamily="49" charset="-122"/>
                <a:ea typeface="仿宋" panose="02010609060101010101" pitchFamily="49" charset="-122"/>
              </a:rPr>
              <a:t>深面含迷走神经背核</a:t>
            </a:r>
          </a:p>
        </p:txBody>
      </p:sp>
      <p:grpSp>
        <p:nvGrpSpPr>
          <p:cNvPr id="8" name="组合 7"/>
          <p:cNvGrpSpPr/>
          <p:nvPr/>
        </p:nvGrpSpPr>
        <p:grpSpPr>
          <a:xfrm>
            <a:off x="4562475" y="3437439"/>
            <a:ext cx="3876675" cy="1000125"/>
            <a:chOff x="4562475" y="3437439"/>
            <a:chExt cx="3876675" cy="1000125"/>
          </a:xfrm>
        </p:grpSpPr>
        <p:sp>
          <p:nvSpPr>
            <p:cNvPr id="13329" name="Text Box 19"/>
            <p:cNvSpPr txBox="1">
              <a:spLocks noChangeArrowheads="1"/>
            </p:cNvSpPr>
            <p:nvPr/>
          </p:nvSpPr>
          <p:spPr bwMode="auto">
            <a:xfrm>
              <a:off x="6145213" y="3437439"/>
              <a:ext cx="2293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solidFill>
                    <a:srgbClr val="C00000"/>
                  </a:solidFill>
                  <a:ea typeface="幼圆" panose="02010509060101010101" pitchFamily="49" charset="-122"/>
                </a:rPr>
                <a:t>舌下神经三角</a:t>
              </a:r>
            </a:p>
          </p:txBody>
        </p:sp>
        <p:sp>
          <p:nvSpPr>
            <p:cNvPr id="13333" name="Line 32"/>
            <p:cNvSpPr>
              <a:spLocks noChangeShapeType="1"/>
            </p:cNvSpPr>
            <p:nvPr/>
          </p:nvSpPr>
          <p:spPr bwMode="auto">
            <a:xfrm flipH="1">
              <a:off x="4562475" y="3769226"/>
              <a:ext cx="1646238" cy="668338"/>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9" name="组合 8"/>
          <p:cNvGrpSpPr/>
          <p:nvPr/>
        </p:nvGrpSpPr>
        <p:grpSpPr>
          <a:xfrm>
            <a:off x="4589463" y="4488364"/>
            <a:ext cx="3878262" cy="457200"/>
            <a:chOff x="4589463" y="4488364"/>
            <a:chExt cx="3878262" cy="457200"/>
          </a:xfrm>
        </p:grpSpPr>
        <p:sp>
          <p:nvSpPr>
            <p:cNvPr id="13331" name="Text Box 21"/>
            <p:cNvSpPr txBox="1">
              <a:spLocks noChangeArrowheads="1"/>
            </p:cNvSpPr>
            <p:nvPr/>
          </p:nvSpPr>
          <p:spPr bwMode="auto">
            <a:xfrm>
              <a:off x="6199188" y="4488364"/>
              <a:ext cx="2268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solidFill>
                    <a:srgbClr val="C00000"/>
                  </a:solidFill>
                  <a:ea typeface="幼圆" panose="02010509060101010101" pitchFamily="49" charset="-122"/>
                </a:rPr>
                <a:t>迷走神经三角</a:t>
              </a:r>
            </a:p>
          </p:txBody>
        </p:sp>
        <p:sp>
          <p:nvSpPr>
            <p:cNvPr id="13334" name="Line 33"/>
            <p:cNvSpPr>
              <a:spLocks noChangeShapeType="1"/>
            </p:cNvSpPr>
            <p:nvPr/>
          </p:nvSpPr>
          <p:spPr bwMode="auto">
            <a:xfrm flipH="1">
              <a:off x="4589463" y="4751889"/>
              <a:ext cx="1728787" cy="95250"/>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13336" name="Text Box 35"/>
          <p:cNvSpPr txBox="1">
            <a:spLocks noChangeArrowheads="1"/>
          </p:cNvSpPr>
          <p:nvPr/>
        </p:nvSpPr>
        <p:spPr bwMode="auto">
          <a:xfrm>
            <a:off x="624724" y="4642807"/>
            <a:ext cx="239553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200" dirty="0">
                <a:latin typeface="仿宋" panose="02010609060101010101" pitchFamily="49" charset="-122"/>
                <a:ea typeface="仿宋" panose="02010609060101010101" pitchFamily="49" charset="-122"/>
              </a:rPr>
              <a:t>内含蜗神经背核</a:t>
            </a:r>
          </a:p>
        </p:txBody>
      </p:sp>
      <p:grpSp>
        <p:nvGrpSpPr>
          <p:cNvPr id="10" name="组合 9"/>
          <p:cNvGrpSpPr/>
          <p:nvPr/>
        </p:nvGrpSpPr>
        <p:grpSpPr>
          <a:xfrm>
            <a:off x="1312863" y="4204201"/>
            <a:ext cx="2127250" cy="522288"/>
            <a:chOff x="1312863" y="4204201"/>
            <a:chExt cx="2127250" cy="522288"/>
          </a:xfrm>
        </p:grpSpPr>
        <p:sp>
          <p:nvSpPr>
            <p:cNvPr id="13335" name="Text Box 34"/>
            <p:cNvSpPr txBox="1">
              <a:spLocks noChangeArrowheads="1"/>
            </p:cNvSpPr>
            <p:nvPr/>
          </p:nvSpPr>
          <p:spPr bwMode="auto">
            <a:xfrm>
              <a:off x="1312863" y="4269289"/>
              <a:ext cx="1595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听结节</a:t>
              </a:r>
            </a:p>
          </p:txBody>
        </p:sp>
        <p:sp>
          <p:nvSpPr>
            <p:cNvPr id="13337" name="Line 36"/>
            <p:cNvSpPr>
              <a:spLocks noChangeShapeType="1"/>
            </p:cNvSpPr>
            <p:nvPr/>
          </p:nvSpPr>
          <p:spPr bwMode="auto">
            <a:xfrm flipV="1">
              <a:off x="2305050" y="4204201"/>
              <a:ext cx="1135063" cy="273050"/>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2" name="组合 1"/>
          <p:cNvGrpSpPr/>
          <p:nvPr/>
        </p:nvGrpSpPr>
        <p:grpSpPr>
          <a:xfrm>
            <a:off x="2097087" y="938749"/>
            <a:ext cx="2097088" cy="1874801"/>
            <a:chOff x="2097087" y="938749"/>
            <a:chExt cx="2097088" cy="1874801"/>
          </a:xfrm>
        </p:grpSpPr>
        <p:sp>
          <p:nvSpPr>
            <p:cNvPr id="13320" name="Line 10"/>
            <p:cNvSpPr>
              <a:spLocks noChangeShapeType="1"/>
            </p:cNvSpPr>
            <p:nvPr/>
          </p:nvSpPr>
          <p:spPr bwMode="auto">
            <a:xfrm>
              <a:off x="3222625" y="1438589"/>
              <a:ext cx="971550" cy="1374961"/>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dirty="0"/>
            </a:p>
          </p:txBody>
        </p:sp>
        <p:sp>
          <p:nvSpPr>
            <p:cNvPr id="26" name="Text Box 33"/>
            <p:cNvSpPr txBox="1">
              <a:spLocks noChangeArrowheads="1"/>
            </p:cNvSpPr>
            <p:nvPr/>
          </p:nvSpPr>
          <p:spPr bwMode="auto">
            <a:xfrm>
              <a:off x="2097087" y="938749"/>
              <a:ext cx="1533525" cy="461665"/>
            </a:xfrm>
            <a:prstGeom prst="rect">
              <a:avLst/>
            </a:prstGeom>
            <a:solidFill>
              <a:schemeClr val="accent4">
                <a:lumMod val="20000"/>
                <a:lumOff val="80000"/>
              </a:schemeClr>
            </a:solidFill>
            <a:ln w="12700">
              <a:solidFill>
                <a:srgbClr val="009900"/>
              </a:solidFill>
              <a:miter lim="800000"/>
            </a:ln>
            <a:effec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algn="ctr" eaLnBrk="1" hangingPunct="1"/>
              <a:r>
                <a:rPr lang="zh-CN" altLang="en-US" dirty="0">
                  <a:solidFill>
                    <a:srgbClr val="C00000"/>
                  </a:solidFill>
                  <a:latin typeface="幼圆" panose="02010509060101010101" pitchFamily="49" charset="-122"/>
                  <a:ea typeface="幼圆" panose="02010509060101010101" pitchFamily="49" charset="-122"/>
                </a:rPr>
                <a:t>内侧隆起</a:t>
              </a:r>
              <a:endParaRPr lang="zh-CN" altLang="en-US" dirty="0">
                <a:latin typeface="幼圆" panose="02010509060101010101" pitchFamily="49" charset="-122"/>
                <a:ea typeface="幼圆" panose="02010509060101010101" pitchFamily="49" charset="-122"/>
              </a:endParaRPr>
            </a:p>
          </p:txBody>
        </p:sp>
      </p:grpSp>
      <p:grpSp>
        <p:nvGrpSpPr>
          <p:cNvPr id="3" name="组合 2"/>
          <p:cNvGrpSpPr/>
          <p:nvPr/>
        </p:nvGrpSpPr>
        <p:grpSpPr>
          <a:xfrm>
            <a:off x="1131470" y="2366967"/>
            <a:ext cx="2626143" cy="1456234"/>
            <a:chOff x="1131470" y="2366967"/>
            <a:chExt cx="2626143" cy="1456234"/>
          </a:xfrm>
        </p:grpSpPr>
        <p:sp>
          <p:nvSpPr>
            <p:cNvPr id="13322" name="Line 12"/>
            <p:cNvSpPr>
              <a:spLocks noChangeShapeType="1"/>
            </p:cNvSpPr>
            <p:nvPr/>
          </p:nvSpPr>
          <p:spPr bwMode="auto">
            <a:xfrm>
              <a:off x="2373313" y="2732589"/>
              <a:ext cx="1384300" cy="1090612"/>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7" name="Text Box 33"/>
            <p:cNvSpPr txBox="1">
              <a:spLocks noChangeArrowheads="1"/>
            </p:cNvSpPr>
            <p:nvPr/>
          </p:nvSpPr>
          <p:spPr bwMode="auto">
            <a:xfrm>
              <a:off x="1131470" y="2366967"/>
              <a:ext cx="1208505" cy="461665"/>
            </a:xfrm>
            <a:prstGeom prst="rect">
              <a:avLst/>
            </a:prstGeom>
            <a:solidFill>
              <a:schemeClr val="accent4">
                <a:lumMod val="20000"/>
                <a:lumOff val="80000"/>
              </a:schemeClr>
            </a:solidFill>
            <a:ln w="12700">
              <a:solidFill>
                <a:srgbClr val="009900"/>
              </a:solidFill>
              <a:miter lim="800000"/>
            </a:ln>
            <a:effec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algn="ctr" eaLnBrk="1" hangingPunct="1"/>
              <a:r>
                <a:rPr lang="zh-CN" altLang="en-US" dirty="0">
                  <a:solidFill>
                    <a:srgbClr val="C00000"/>
                  </a:solidFill>
                  <a:latin typeface="幼圆" panose="02010509060101010101" pitchFamily="49" charset="-122"/>
                  <a:ea typeface="幼圆" panose="02010509060101010101" pitchFamily="49" charset="-122"/>
                </a:rPr>
                <a:t>前庭区</a:t>
              </a:r>
              <a:endParaRPr lang="zh-CN" altLang="en-US" sz="2800" dirty="0">
                <a:latin typeface="幼圆" panose="02010509060101010101" pitchFamily="49" charset="-122"/>
                <a:ea typeface="幼圆" panose="02010509060101010101" pitchFamily="49" charset="-122"/>
              </a:endParaRPr>
            </a:p>
          </p:txBody>
        </p:sp>
      </p:gr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3328"/>
                                        </p:tgtEl>
                                        <p:attrNameLst>
                                          <p:attrName>style.visibility</p:attrName>
                                        </p:attrNameLst>
                                      </p:cBhvr>
                                      <p:to>
                                        <p:strVal val="visible"/>
                                      </p:to>
                                    </p:set>
                                    <p:animEffect transition="in" filter="barn(outVertical)">
                                      <p:cBhvr>
                                        <p:cTn id="27" dur="500"/>
                                        <p:tgtEl>
                                          <p:spTgt spid="133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3336"/>
                                        </p:tgtEl>
                                        <p:attrNameLst>
                                          <p:attrName>style.visibility</p:attrName>
                                        </p:attrNameLst>
                                      </p:cBhvr>
                                      <p:to>
                                        <p:strVal val="visible"/>
                                      </p:to>
                                    </p:set>
                                    <p:animEffect transition="in" filter="barn(outVertical)">
                                      <p:cBhvr>
                                        <p:cTn id="37" dur="500"/>
                                        <p:tgtEl>
                                          <p:spTgt spid="1333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grpId="0" nodeType="clickEffect">
                                  <p:stCondLst>
                                    <p:cond delay="0"/>
                                  </p:stCondLst>
                                  <p:childTnLst>
                                    <p:set>
                                      <p:cBhvr>
                                        <p:cTn id="51" dur="1" fill="hold">
                                          <p:stCondLst>
                                            <p:cond delay="0"/>
                                          </p:stCondLst>
                                        </p:cTn>
                                        <p:tgtEl>
                                          <p:spTgt spid="13327"/>
                                        </p:tgtEl>
                                        <p:attrNameLst>
                                          <p:attrName>style.visibility</p:attrName>
                                        </p:attrNameLst>
                                      </p:cBhvr>
                                      <p:to>
                                        <p:strVal val="visible"/>
                                      </p:to>
                                    </p:set>
                                    <p:animEffect transition="in" filter="barn(outVertical)">
                                      <p:cBhvr>
                                        <p:cTn id="52" dur="500"/>
                                        <p:tgtEl>
                                          <p:spTgt spid="133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grpId="0" nodeType="clickEffect">
                                  <p:stCondLst>
                                    <p:cond delay="0"/>
                                  </p:stCondLst>
                                  <p:childTnLst>
                                    <p:set>
                                      <p:cBhvr>
                                        <p:cTn id="61" dur="1" fill="hold">
                                          <p:stCondLst>
                                            <p:cond delay="0"/>
                                          </p:stCondLst>
                                        </p:cTn>
                                        <p:tgtEl>
                                          <p:spTgt spid="13330"/>
                                        </p:tgtEl>
                                        <p:attrNameLst>
                                          <p:attrName>style.visibility</p:attrName>
                                        </p:attrNameLst>
                                      </p:cBhvr>
                                      <p:to>
                                        <p:strVal val="visible"/>
                                      </p:to>
                                    </p:set>
                                    <p:animEffect transition="in" filter="barn(outVertical)">
                                      <p:cBhvr>
                                        <p:cTn id="62" dur="500"/>
                                        <p:tgtEl>
                                          <p:spTgt spid="133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left)">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13332"/>
                                        </p:tgtEl>
                                        <p:attrNameLst>
                                          <p:attrName>style.visibility</p:attrName>
                                        </p:attrNameLst>
                                      </p:cBhvr>
                                      <p:to>
                                        <p:strVal val="visible"/>
                                      </p:to>
                                    </p:set>
                                    <p:animEffect transition="in" filter="barn(outVertical)">
                                      <p:cBhvr>
                                        <p:cTn id="72" dur="500"/>
                                        <p:tgtEl>
                                          <p:spTgt spid="13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7" grpId="0"/>
      <p:bldP spid="13328" grpId="0"/>
      <p:bldP spid="13330" grpId="0"/>
      <p:bldP spid="13332" grpId="0"/>
      <p:bldP spid="133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57" name="Group 25"/>
          <p:cNvGrpSpPr/>
          <p:nvPr/>
        </p:nvGrpSpPr>
        <p:grpSpPr bwMode="auto">
          <a:xfrm>
            <a:off x="4010025" y="1612484"/>
            <a:ext cx="5008562" cy="4725987"/>
            <a:chOff x="2605" y="865"/>
            <a:chExt cx="3155" cy="2977"/>
          </a:xfrm>
        </p:grpSpPr>
        <p:pic>
          <p:nvPicPr>
            <p:cNvPr id="14356" name="Picture 6" descr="Snap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7" y="865"/>
              <a:ext cx="2742" cy="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7" name="Line 7"/>
            <p:cNvSpPr>
              <a:spLocks noChangeShapeType="1"/>
            </p:cNvSpPr>
            <p:nvPr/>
          </p:nvSpPr>
          <p:spPr bwMode="auto">
            <a:xfrm flipV="1">
              <a:off x="3557" y="2886"/>
              <a:ext cx="666" cy="0"/>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仿宋" panose="02010609060101010101" pitchFamily="49" charset="-122"/>
                <a:ea typeface="仿宋" panose="02010609060101010101" pitchFamily="49" charset="-122"/>
              </a:endParaRPr>
            </a:p>
          </p:txBody>
        </p:sp>
        <p:sp>
          <p:nvSpPr>
            <p:cNvPr id="14358" name="Text Box 8"/>
            <p:cNvSpPr txBox="1">
              <a:spLocks noChangeArrowheads="1"/>
            </p:cNvSpPr>
            <p:nvPr/>
          </p:nvSpPr>
          <p:spPr bwMode="auto">
            <a:xfrm>
              <a:off x="2854" y="2740"/>
              <a:ext cx="11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solidFill>
                    <a:srgbClr val="C00000"/>
                  </a:solidFill>
                  <a:latin typeface="仿宋" panose="02010609060101010101" pitchFamily="49" charset="-122"/>
                  <a:ea typeface="仿宋" panose="02010609060101010101" pitchFamily="49" charset="-122"/>
                </a:rPr>
                <a:t>第四脑室</a:t>
              </a:r>
            </a:p>
          </p:txBody>
        </p:sp>
        <p:sp>
          <p:nvSpPr>
            <p:cNvPr id="14359" name="Line 9"/>
            <p:cNvSpPr>
              <a:spLocks noChangeShapeType="1"/>
            </p:cNvSpPr>
            <p:nvPr/>
          </p:nvSpPr>
          <p:spPr bwMode="auto">
            <a:xfrm flipV="1">
              <a:off x="3303" y="2098"/>
              <a:ext cx="876" cy="384"/>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仿宋" panose="02010609060101010101" pitchFamily="49" charset="-122"/>
                <a:ea typeface="仿宋" panose="02010609060101010101" pitchFamily="49" charset="-122"/>
              </a:endParaRPr>
            </a:p>
          </p:txBody>
        </p:sp>
        <p:sp>
          <p:nvSpPr>
            <p:cNvPr id="14360" name="Text Box 10"/>
            <p:cNvSpPr txBox="1">
              <a:spLocks noChangeArrowheads="1"/>
            </p:cNvSpPr>
            <p:nvPr/>
          </p:nvSpPr>
          <p:spPr bwMode="auto">
            <a:xfrm>
              <a:off x="2605" y="2401"/>
              <a:ext cx="100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latin typeface="仿宋" panose="02010609060101010101" pitchFamily="49" charset="-122"/>
                  <a:ea typeface="仿宋" panose="02010609060101010101" pitchFamily="49" charset="-122"/>
                </a:rPr>
                <a:t>中脑水管</a:t>
              </a:r>
            </a:p>
          </p:txBody>
        </p:sp>
        <p:sp>
          <p:nvSpPr>
            <p:cNvPr id="14361" name="Line 11"/>
            <p:cNvSpPr>
              <a:spLocks noChangeShapeType="1"/>
            </p:cNvSpPr>
            <p:nvPr/>
          </p:nvSpPr>
          <p:spPr bwMode="auto">
            <a:xfrm>
              <a:off x="3675" y="3394"/>
              <a:ext cx="456" cy="0"/>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仿宋" panose="02010609060101010101" pitchFamily="49" charset="-122"/>
                <a:ea typeface="仿宋" panose="02010609060101010101" pitchFamily="49" charset="-122"/>
              </a:endParaRPr>
            </a:p>
          </p:txBody>
        </p:sp>
        <p:sp>
          <p:nvSpPr>
            <p:cNvPr id="14362" name="Text Box 12"/>
            <p:cNvSpPr txBox="1">
              <a:spLocks noChangeArrowheads="1"/>
            </p:cNvSpPr>
            <p:nvPr/>
          </p:nvSpPr>
          <p:spPr bwMode="auto">
            <a:xfrm>
              <a:off x="3121" y="3277"/>
              <a:ext cx="91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latin typeface="仿宋" panose="02010609060101010101" pitchFamily="49" charset="-122"/>
                  <a:ea typeface="仿宋" panose="02010609060101010101" pitchFamily="49" charset="-122"/>
                </a:rPr>
                <a:t>中央管</a:t>
              </a:r>
            </a:p>
          </p:txBody>
        </p:sp>
        <p:sp>
          <p:nvSpPr>
            <p:cNvPr id="14363" name="Line 13"/>
            <p:cNvSpPr>
              <a:spLocks noChangeShapeType="1"/>
            </p:cNvSpPr>
            <p:nvPr/>
          </p:nvSpPr>
          <p:spPr bwMode="auto">
            <a:xfrm flipH="1" flipV="1">
              <a:off x="4216" y="3269"/>
              <a:ext cx="311" cy="378"/>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仿宋" panose="02010609060101010101" pitchFamily="49" charset="-122"/>
                <a:ea typeface="仿宋" panose="02010609060101010101" pitchFamily="49" charset="-122"/>
              </a:endParaRPr>
            </a:p>
          </p:txBody>
        </p:sp>
        <p:sp>
          <p:nvSpPr>
            <p:cNvPr id="14364" name="Text Box 14"/>
            <p:cNvSpPr txBox="1">
              <a:spLocks noChangeArrowheads="1"/>
            </p:cNvSpPr>
            <p:nvPr/>
          </p:nvSpPr>
          <p:spPr bwMode="auto">
            <a:xfrm>
              <a:off x="3787" y="3592"/>
              <a:ext cx="151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latin typeface="仿宋" panose="02010609060101010101" pitchFamily="49" charset="-122"/>
                  <a:ea typeface="仿宋" panose="02010609060101010101" pitchFamily="49" charset="-122"/>
                </a:rPr>
                <a:t>第四脑室正中孔</a:t>
              </a:r>
            </a:p>
          </p:txBody>
        </p:sp>
        <p:sp>
          <p:nvSpPr>
            <p:cNvPr id="14365" name="Line 16"/>
            <p:cNvSpPr>
              <a:spLocks noChangeShapeType="1"/>
            </p:cNvSpPr>
            <p:nvPr/>
          </p:nvSpPr>
          <p:spPr bwMode="auto">
            <a:xfrm flipH="1">
              <a:off x="4288" y="1673"/>
              <a:ext cx="617" cy="822"/>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仿宋" panose="02010609060101010101" pitchFamily="49" charset="-122"/>
                <a:ea typeface="仿宋" panose="02010609060101010101" pitchFamily="49" charset="-122"/>
              </a:endParaRPr>
            </a:p>
          </p:txBody>
        </p:sp>
        <p:sp>
          <p:nvSpPr>
            <p:cNvPr id="14366" name="Line 17"/>
            <p:cNvSpPr>
              <a:spLocks noChangeShapeType="1"/>
            </p:cNvSpPr>
            <p:nvPr/>
          </p:nvSpPr>
          <p:spPr bwMode="auto">
            <a:xfrm flipH="1">
              <a:off x="4384" y="2183"/>
              <a:ext cx="833" cy="552"/>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仿宋" panose="02010609060101010101" pitchFamily="49" charset="-122"/>
                <a:ea typeface="仿宋" panose="02010609060101010101" pitchFamily="49" charset="-122"/>
              </a:endParaRPr>
            </a:p>
          </p:txBody>
        </p:sp>
        <p:sp>
          <p:nvSpPr>
            <p:cNvPr id="14367" name="Text Box 18"/>
            <p:cNvSpPr txBox="1">
              <a:spLocks noChangeArrowheads="1"/>
            </p:cNvSpPr>
            <p:nvPr/>
          </p:nvSpPr>
          <p:spPr bwMode="auto">
            <a:xfrm>
              <a:off x="4759" y="1453"/>
              <a:ext cx="77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latin typeface="仿宋" panose="02010609060101010101" pitchFamily="49" charset="-122"/>
                  <a:ea typeface="仿宋" panose="02010609060101010101" pitchFamily="49" charset="-122"/>
                </a:rPr>
                <a:t>上髓帆</a:t>
              </a:r>
            </a:p>
          </p:txBody>
        </p:sp>
        <p:sp>
          <p:nvSpPr>
            <p:cNvPr id="14368" name="Text Box 19"/>
            <p:cNvSpPr txBox="1">
              <a:spLocks noChangeArrowheads="1"/>
            </p:cNvSpPr>
            <p:nvPr/>
          </p:nvSpPr>
          <p:spPr bwMode="auto">
            <a:xfrm>
              <a:off x="5095" y="2023"/>
              <a:ext cx="66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latin typeface="仿宋" panose="02010609060101010101" pitchFamily="49" charset="-122"/>
                  <a:ea typeface="仿宋" panose="02010609060101010101" pitchFamily="49" charset="-122"/>
                </a:rPr>
                <a:t>下髓帆</a:t>
              </a:r>
            </a:p>
          </p:txBody>
        </p:sp>
      </p:grpSp>
      <p:sp>
        <p:nvSpPr>
          <p:cNvPr id="14342" name="Text Box 21"/>
          <p:cNvSpPr txBox="1">
            <a:spLocks noChangeArrowheads="1"/>
          </p:cNvSpPr>
          <p:nvPr/>
        </p:nvSpPr>
        <p:spPr bwMode="auto">
          <a:xfrm>
            <a:off x="88107" y="1641351"/>
            <a:ext cx="4229100" cy="3344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lnSpc>
                <a:spcPct val="150000"/>
              </a:lnSpc>
            </a:pPr>
            <a:r>
              <a:rPr lang="zh-CN" altLang="en-US" dirty="0">
                <a:latin typeface="幼圆" panose="02010509060101010101" pitchFamily="49" charset="-122"/>
                <a:ea typeface="幼圆" panose="02010509060101010101" pitchFamily="49" charset="-122"/>
              </a:rPr>
              <a:t>底：菱形窝</a:t>
            </a:r>
          </a:p>
          <a:p>
            <a:pPr eaLnBrk="1" hangingPunct="1">
              <a:lnSpc>
                <a:spcPct val="150000"/>
              </a:lnSpc>
            </a:pPr>
            <a:r>
              <a:rPr lang="zh-CN" altLang="en-US" dirty="0">
                <a:latin typeface="幼圆" panose="02010509060101010101" pitchFamily="49" charset="-122"/>
                <a:ea typeface="幼圆" panose="02010509060101010101" pitchFamily="49" charset="-122"/>
              </a:rPr>
              <a:t>顶：</a:t>
            </a:r>
            <a:endParaRPr lang="en-US" altLang="zh-CN" dirty="0">
              <a:latin typeface="幼圆" panose="02010509060101010101" pitchFamily="49" charset="-122"/>
              <a:ea typeface="幼圆" panose="02010509060101010101" pitchFamily="49" charset="-122"/>
            </a:endParaRPr>
          </a:p>
          <a:p>
            <a:pPr eaLnBrk="1" hangingPunct="1">
              <a:lnSpc>
                <a:spcPct val="150000"/>
              </a:lnSpc>
            </a:pPr>
            <a:r>
              <a:rPr lang="zh-CN" altLang="en-US" dirty="0">
                <a:latin typeface="幼圆" panose="02010509060101010101" pitchFamily="49" charset="-122"/>
                <a:ea typeface="幼圆" panose="02010509060101010101" pitchFamily="49" charset="-122"/>
              </a:rPr>
              <a:t>  前上部→两侧小脑上脚、</a:t>
            </a:r>
            <a:endParaRPr lang="en-US" altLang="zh-CN" dirty="0">
              <a:latin typeface="幼圆" panose="02010509060101010101" pitchFamily="49" charset="-122"/>
              <a:ea typeface="幼圆" panose="02010509060101010101" pitchFamily="49" charset="-122"/>
            </a:endParaRPr>
          </a:p>
          <a:p>
            <a:pPr eaLnBrk="1" hangingPunct="1">
              <a:lnSpc>
                <a:spcPct val="150000"/>
              </a:lnSpc>
            </a:pPr>
            <a:r>
              <a:rPr lang="en-US" altLang="zh-CN" dirty="0">
                <a:latin typeface="幼圆" panose="02010509060101010101" pitchFamily="49" charset="-122"/>
                <a:ea typeface="幼圆" panose="02010509060101010101" pitchFamily="49" charset="-122"/>
              </a:rPr>
              <a:t>          </a:t>
            </a:r>
            <a:r>
              <a:rPr lang="zh-CN" altLang="en-US" dirty="0">
                <a:latin typeface="幼圆" panose="02010509060101010101" pitchFamily="49" charset="-122"/>
                <a:ea typeface="幼圆" panose="02010509060101010101" pitchFamily="49" charset="-122"/>
              </a:rPr>
              <a:t>上髓帆</a:t>
            </a:r>
          </a:p>
          <a:p>
            <a:pPr eaLnBrk="1" hangingPunct="1">
              <a:lnSpc>
                <a:spcPct val="150000"/>
              </a:lnSpc>
            </a:pPr>
            <a:r>
              <a:rPr lang="zh-CN" altLang="en-US" dirty="0">
                <a:latin typeface="幼圆" panose="02010509060101010101" pitchFamily="49" charset="-122"/>
                <a:ea typeface="幼圆" panose="02010509060101010101" pitchFamily="49" charset="-122"/>
              </a:rPr>
              <a:t>  后下部</a:t>
            </a:r>
            <a:r>
              <a:rPr lang="zh-CN" altLang="en-US" dirty="0">
                <a:ea typeface="幼圆" panose="02010509060101010101" pitchFamily="49" charset="-122"/>
              </a:rPr>
              <a:t>→下髓帆、</a:t>
            </a:r>
          </a:p>
          <a:p>
            <a:pPr eaLnBrk="1" hangingPunct="1">
              <a:lnSpc>
                <a:spcPct val="150000"/>
              </a:lnSpc>
            </a:pPr>
            <a:r>
              <a:rPr lang="zh-CN" altLang="en-US" dirty="0">
                <a:ea typeface="幼圆" panose="02010509060101010101" pitchFamily="49" charset="-122"/>
              </a:rPr>
              <a:t>                  </a:t>
            </a:r>
            <a:r>
              <a:rPr lang="zh-CN" altLang="en-US" sz="2000" dirty="0">
                <a:ea typeface="幼圆" panose="02010509060101010101" pitchFamily="49" charset="-122"/>
              </a:rPr>
              <a:t>第四脑室脉络组织</a:t>
            </a:r>
            <a:endParaRPr lang="zh-CN" altLang="en-US" dirty="0">
              <a:latin typeface="幼圆" panose="02010509060101010101" pitchFamily="49" charset="-122"/>
              <a:ea typeface="幼圆" panose="02010509060101010101" pitchFamily="49" charset="-122"/>
            </a:endParaRPr>
          </a:p>
        </p:txBody>
      </p:sp>
      <p:sp>
        <p:nvSpPr>
          <p:cNvPr id="33" name="Text Box 25"/>
          <p:cNvSpPr txBox="1">
            <a:spLocks noChangeArrowheads="1"/>
          </p:cNvSpPr>
          <p:nvPr/>
        </p:nvSpPr>
        <p:spPr bwMode="auto">
          <a:xfrm>
            <a:off x="3395662" y="686814"/>
            <a:ext cx="2311401" cy="584775"/>
          </a:xfrm>
          <a:prstGeom prst="rect">
            <a:avLst/>
          </a:prstGeom>
          <a:solidFill>
            <a:schemeClr val="accent2">
              <a:lumMod val="20000"/>
              <a:lumOff val="80000"/>
            </a:schemeClr>
          </a:solidFill>
          <a:ln w="19050">
            <a:solidFill>
              <a:srgbClr val="0070C0"/>
            </a:solidFill>
            <a:miter lim="800000"/>
          </a:ln>
          <a:effectLst/>
        </p:spPr>
        <p:txBody>
          <a:bodyPr wrap="square">
            <a:spAutoFit/>
          </a:bodyPr>
          <a:lstStyle/>
          <a:p>
            <a:pPr algn="ctr" eaLnBrk="1" hangingPunct="1">
              <a:defRPr/>
            </a:pPr>
            <a:r>
              <a:rPr lang="zh-CN" altLang="en-US" sz="3200" b="0" dirty="0">
                <a:ea typeface="华文中宋" panose="02010600040101010101" pitchFamily="2" charset="-122"/>
              </a:rPr>
              <a:t>第四脑室</a:t>
            </a:r>
          </a:p>
        </p:txBody>
      </p:sp>
    </p:spTree>
  </p:cSld>
  <p:clrMapOvr>
    <a:masterClrMapping/>
  </p:clrMapOvr>
  <p:transition>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3"/>
          <p:cNvSpPr txBox="1">
            <a:spLocks noChangeArrowheads="1"/>
          </p:cNvSpPr>
          <p:nvPr/>
        </p:nvSpPr>
        <p:spPr bwMode="auto">
          <a:xfrm>
            <a:off x="156033" y="1759118"/>
            <a:ext cx="4329448" cy="2775760"/>
          </a:xfrm>
          <a:prstGeom prst="rect">
            <a:avLst/>
          </a:prstGeom>
          <a:solidFill>
            <a:schemeClr val="accent4">
              <a:lumMod val="20000"/>
              <a:lumOff val="80000"/>
            </a:schemeClr>
          </a:solidFill>
          <a:ln w="12700">
            <a:solidFill>
              <a:srgbClr val="009900"/>
            </a:solidFill>
            <a:miter lim="800000"/>
          </a:ln>
          <a:effec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a:lnSpc>
                <a:spcPct val="150000"/>
              </a:lnSpc>
            </a:pPr>
            <a:r>
              <a:rPr lang="zh-CN" altLang="en-US" dirty="0">
                <a:latin typeface="幼圆" panose="02010509060101010101" pitchFamily="49" charset="-122"/>
                <a:ea typeface="幼圆" panose="02010509060101010101" pitchFamily="49" charset="-122"/>
              </a:rPr>
              <a:t>第四脑室脉络组织内的部分血管反复分支，相互缠绕成丛状，</a:t>
            </a:r>
          </a:p>
          <a:p>
            <a:pPr>
              <a:lnSpc>
                <a:spcPct val="150000"/>
              </a:lnSpc>
            </a:pPr>
            <a:r>
              <a:rPr lang="zh-CN" altLang="en-US" dirty="0">
                <a:latin typeface="幼圆" panose="02010509060101010101" pitchFamily="49" charset="-122"/>
                <a:ea typeface="幼圆" panose="02010509060101010101" pitchFamily="49" charset="-122"/>
              </a:rPr>
              <a:t>夹带着软膜和室管膜上皮突入室腔，形成</a:t>
            </a:r>
            <a:r>
              <a:rPr lang="zh-CN" altLang="en-US" dirty="0">
                <a:solidFill>
                  <a:srgbClr val="C00000"/>
                </a:solidFill>
                <a:latin typeface="幼圆" panose="02010509060101010101" pitchFamily="49" charset="-122"/>
                <a:ea typeface="幼圆" panose="02010509060101010101" pitchFamily="49" charset="-122"/>
              </a:rPr>
              <a:t>第四脑室脉络丛</a:t>
            </a:r>
            <a:r>
              <a:rPr lang="zh-CN" altLang="en-US" dirty="0">
                <a:latin typeface="幼圆" panose="02010509060101010101" pitchFamily="49" charset="-122"/>
                <a:ea typeface="幼圆" panose="02010509060101010101" pitchFamily="49" charset="-122"/>
              </a:rPr>
              <a:t>，可产生脑脊液。</a:t>
            </a:r>
          </a:p>
        </p:txBody>
      </p:sp>
      <p:grpSp>
        <p:nvGrpSpPr>
          <p:cNvPr id="31" name="组合 30"/>
          <p:cNvGrpSpPr/>
          <p:nvPr/>
        </p:nvGrpSpPr>
        <p:grpSpPr>
          <a:xfrm>
            <a:off x="4572000" y="1005849"/>
            <a:ext cx="4391026" cy="5179219"/>
            <a:chOff x="3983538" y="1041944"/>
            <a:chExt cx="4391026" cy="5179219"/>
          </a:xfrm>
        </p:grpSpPr>
        <p:pic>
          <p:nvPicPr>
            <p:cNvPr id="18" name="Picture 56" descr="第四脑室脉络组织"/>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3538" y="1795213"/>
              <a:ext cx="4384675"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57"/>
            <p:cNvSpPr>
              <a:spLocks noChangeShapeType="1"/>
            </p:cNvSpPr>
            <p:nvPr/>
          </p:nvSpPr>
          <p:spPr bwMode="auto">
            <a:xfrm flipV="1">
              <a:off x="4774113" y="4522538"/>
              <a:ext cx="266700" cy="381000"/>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仿宋" panose="02010609060101010101" pitchFamily="49" charset="-122"/>
                <a:ea typeface="仿宋" panose="02010609060101010101" pitchFamily="49" charset="-122"/>
              </a:endParaRPr>
            </a:p>
          </p:txBody>
        </p:sp>
        <p:sp>
          <p:nvSpPr>
            <p:cNvPr id="20" name="Text Box 58"/>
            <p:cNvSpPr txBox="1">
              <a:spLocks noChangeArrowheads="1"/>
            </p:cNvSpPr>
            <p:nvPr/>
          </p:nvSpPr>
          <p:spPr bwMode="auto">
            <a:xfrm>
              <a:off x="6944226" y="5024188"/>
              <a:ext cx="1430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latin typeface="仿宋" panose="02010609060101010101" pitchFamily="49" charset="-122"/>
                  <a:ea typeface="仿宋" panose="02010609060101010101" pitchFamily="49" charset="-122"/>
                </a:rPr>
                <a:t>第四脑室</a:t>
              </a:r>
            </a:p>
            <a:p>
              <a:pPr eaLnBrk="1" hangingPunct="1"/>
              <a:r>
                <a:rPr lang="zh-CN" altLang="en-US" sz="2000" dirty="0">
                  <a:latin typeface="仿宋" panose="02010609060101010101" pitchFamily="49" charset="-122"/>
                  <a:ea typeface="仿宋" panose="02010609060101010101" pitchFamily="49" charset="-122"/>
                </a:rPr>
                <a:t>脉络丛</a:t>
              </a:r>
            </a:p>
          </p:txBody>
        </p:sp>
        <p:sp>
          <p:nvSpPr>
            <p:cNvPr id="21" name="Line 59"/>
            <p:cNvSpPr>
              <a:spLocks noChangeShapeType="1"/>
            </p:cNvSpPr>
            <p:nvPr/>
          </p:nvSpPr>
          <p:spPr bwMode="auto">
            <a:xfrm flipV="1">
              <a:off x="5940926" y="5197226"/>
              <a:ext cx="20638" cy="695325"/>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仿宋" panose="02010609060101010101" pitchFamily="49" charset="-122"/>
                <a:ea typeface="仿宋" panose="02010609060101010101" pitchFamily="49" charset="-122"/>
              </a:endParaRPr>
            </a:p>
          </p:txBody>
        </p:sp>
        <p:sp>
          <p:nvSpPr>
            <p:cNvPr id="22" name="Text Box 60"/>
            <p:cNvSpPr txBox="1">
              <a:spLocks noChangeArrowheads="1"/>
            </p:cNvSpPr>
            <p:nvPr/>
          </p:nvSpPr>
          <p:spPr bwMode="auto">
            <a:xfrm>
              <a:off x="4956676" y="5824288"/>
              <a:ext cx="2259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latin typeface="仿宋" panose="02010609060101010101" pitchFamily="49" charset="-122"/>
                  <a:ea typeface="仿宋" panose="02010609060101010101" pitchFamily="49" charset="-122"/>
                </a:rPr>
                <a:t>第四脑室正中孔</a:t>
              </a:r>
            </a:p>
          </p:txBody>
        </p:sp>
        <p:sp>
          <p:nvSpPr>
            <p:cNvPr id="23" name="Line 61"/>
            <p:cNvSpPr>
              <a:spLocks noChangeShapeType="1"/>
            </p:cNvSpPr>
            <p:nvPr/>
          </p:nvSpPr>
          <p:spPr bwMode="auto">
            <a:xfrm flipV="1">
              <a:off x="7447463" y="4720976"/>
              <a:ext cx="1588" cy="419100"/>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仿宋" panose="02010609060101010101" pitchFamily="49" charset="-122"/>
                <a:ea typeface="仿宋" panose="02010609060101010101" pitchFamily="49" charset="-122"/>
              </a:endParaRPr>
            </a:p>
          </p:txBody>
        </p:sp>
        <p:sp>
          <p:nvSpPr>
            <p:cNvPr id="24" name="Text Box 62"/>
            <p:cNvSpPr txBox="1">
              <a:spLocks noChangeArrowheads="1"/>
            </p:cNvSpPr>
            <p:nvPr/>
          </p:nvSpPr>
          <p:spPr bwMode="auto">
            <a:xfrm>
              <a:off x="4126413" y="4824163"/>
              <a:ext cx="16303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latin typeface="仿宋" panose="02010609060101010101" pitchFamily="49" charset="-122"/>
                  <a:ea typeface="仿宋" panose="02010609060101010101" pitchFamily="49" charset="-122"/>
                </a:rPr>
                <a:t>第四脑室</a:t>
              </a:r>
            </a:p>
            <a:p>
              <a:pPr eaLnBrk="1" hangingPunct="1"/>
              <a:r>
                <a:rPr lang="zh-CN" altLang="en-US" sz="2000" dirty="0">
                  <a:latin typeface="仿宋" panose="02010609060101010101" pitchFamily="49" charset="-122"/>
                  <a:ea typeface="仿宋" panose="02010609060101010101" pitchFamily="49" charset="-122"/>
                </a:rPr>
                <a:t>外侧孔</a:t>
              </a:r>
            </a:p>
          </p:txBody>
        </p:sp>
        <p:sp>
          <p:nvSpPr>
            <p:cNvPr id="25" name="Text Box 63"/>
            <p:cNvSpPr txBox="1">
              <a:spLocks noChangeArrowheads="1"/>
            </p:cNvSpPr>
            <p:nvPr/>
          </p:nvSpPr>
          <p:spPr bwMode="auto">
            <a:xfrm>
              <a:off x="4015542" y="1041944"/>
              <a:ext cx="14208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latin typeface="仿宋" panose="02010609060101010101" pitchFamily="49" charset="-122"/>
                  <a:ea typeface="仿宋" panose="02010609060101010101" pitchFamily="49" charset="-122"/>
                </a:rPr>
                <a:t>第四脑室</a:t>
              </a:r>
            </a:p>
            <a:p>
              <a:pPr eaLnBrk="1" hangingPunct="1"/>
              <a:r>
                <a:rPr lang="zh-CN" altLang="en-US" sz="2000" dirty="0">
                  <a:latin typeface="仿宋" panose="02010609060101010101" pitchFamily="49" charset="-122"/>
                  <a:ea typeface="仿宋" panose="02010609060101010101" pitchFamily="49" charset="-122"/>
                </a:rPr>
                <a:t>脉络组织</a:t>
              </a:r>
            </a:p>
          </p:txBody>
        </p:sp>
        <p:sp>
          <p:nvSpPr>
            <p:cNvPr id="26" name="Line 64"/>
            <p:cNvSpPr>
              <a:spLocks noChangeShapeType="1"/>
            </p:cNvSpPr>
            <p:nvPr/>
          </p:nvSpPr>
          <p:spPr bwMode="auto">
            <a:xfrm>
              <a:off x="4840780" y="1692026"/>
              <a:ext cx="1023945" cy="2666166"/>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仿宋" panose="02010609060101010101" pitchFamily="49" charset="-122"/>
                <a:ea typeface="仿宋" panose="02010609060101010101" pitchFamily="49" charset="-122"/>
              </a:endParaRPr>
            </a:p>
          </p:txBody>
        </p:sp>
        <p:sp>
          <p:nvSpPr>
            <p:cNvPr id="27" name="Line 65"/>
            <p:cNvSpPr>
              <a:spLocks noChangeShapeType="1"/>
            </p:cNvSpPr>
            <p:nvPr/>
          </p:nvSpPr>
          <p:spPr bwMode="auto">
            <a:xfrm flipH="1">
              <a:off x="6637044" y="1661863"/>
              <a:ext cx="297655" cy="1206500"/>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仿宋" panose="02010609060101010101" pitchFamily="49" charset="-122"/>
                <a:ea typeface="仿宋" panose="02010609060101010101" pitchFamily="49" charset="-122"/>
              </a:endParaRPr>
            </a:p>
          </p:txBody>
        </p:sp>
        <p:sp>
          <p:nvSpPr>
            <p:cNvPr id="28" name="Line 66"/>
            <p:cNvSpPr>
              <a:spLocks noChangeShapeType="1"/>
            </p:cNvSpPr>
            <p:nvPr/>
          </p:nvSpPr>
          <p:spPr bwMode="auto">
            <a:xfrm flipH="1">
              <a:off x="6037763" y="1661863"/>
              <a:ext cx="9525" cy="1333500"/>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仿宋" panose="02010609060101010101" pitchFamily="49" charset="-122"/>
                <a:ea typeface="仿宋" panose="02010609060101010101" pitchFamily="49" charset="-122"/>
              </a:endParaRPr>
            </a:p>
          </p:txBody>
        </p:sp>
        <p:sp>
          <p:nvSpPr>
            <p:cNvPr id="29" name="Rectangle 67"/>
            <p:cNvSpPr>
              <a:spLocks noChangeArrowheads="1"/>
            </p:cNvSpPr>
            <p:nvPr/>
          </p:nvSpPr>
          <p:spPr bwMode="auto">
            <a:xfrm>
              <a:off x="6580688" y="1295151"/>
              <a:ext cx="136048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latin typeface="仿宋" panose="02010609060101010101" pitchFamily="49" charset="-122"/>
                  <a:ea typeface="仿宋" panose="02010609060101010101" pitchFamily="49" charset="-122"/>
                </a:rPr>
                <a:t>小脑上脚</a:t>
              </a:r>
            </a:p>
          </p:txBody>
        </p:sp>
        <p:sp>
          <p:nvSpPr>
            <p:cNvPr id="30" name="Rectangle 68"/>
            <p:cNvSpPr>
              <a:spLocks noChangeArrowheads="1"/>
            </p:cNvSpPr>
            <p:nvPr/>
          </p:nvSpPr>
          <p:spPr bwMode="auto">
            <a:xfrm>
              <a:off x="5547226" y="1325313"/>
              <a:ext cx="1360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latin typeface="仿宋" panose="02010609060101010101" pitchFamily="49" charset="-122"/>
                  <a:ea typeface="仿宋" panose="02010609060101010101" pitchFamily="49" charset="-122"/>
                </a:rPr>
                <a:t>上髓帆</a:t>
              </a:r>
            </a:p>
          </p:txBody>
        </p:sp>
      </p:grpSp>
    </p:spTree>
  </p:cSld>
  <p:clrMapOvr>
    <a:masterClrMapping/>
  </p:clrMapOvr>
  <p:transition>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1101725" y="2386013"/>
            <a:ext cx="6940550" cy="1646237"/>
          </a:xfrm>
        </p:spPr>
        <p:txBody>
          <a:bodyPr>
            <a:normAutofit/>
          </a:bodyPr>
          <a:lstStyle/>
          <a:p>
            <a:pPr fontAlgn="auto">
              <a:lnSpc>
                <a:spcPct val="100000"/>
              </a:lnSpc>
              <a:spcAft>
                <a:spcPts val="0"/>
              </a:spcAft>
              <a:defRPr/>
            </a:pPr>
            <a:r>
              <a:rPr lang="zh-CN" altLang="en-US" sz="6000" dirty="0">
                <a:latin typeface="华文中宋" panose="02010600040101010101" pitchFamily="2" charset="-122"/>
                <a:ea typeface="华文中宋" panose="02010600040101010101" pitchFamily="2" charset="-122"/>
              </a:rPr>
              <a:t>脑干的灰质</a:t>
            </a:r>
          </a:p>
        </p:txBody>
      </p:sp>
    </p:spTree>
  </p:cSld>
  <p:clrMapOvr>
    <a:masterClrMapping/>
  </p:clrMapOvr>
  <p:transition>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vert="eaVert">
            <a:normAutofit fontScale="90000"/>
          </a:bodyPr>
          <a:lstStyle/>
          <a:p>
            <a:pPr>
              <a:lnSpc>
                <a:spcPct val="100000"/>
              </a:lnSpc>
            </a:pPr>
            <a:r>
              <a:rPr lang="zh-CN" altLang="en-US" sz="4000"/>
              <a:t>脑干分部</a:t>
            </a:r>
          </a:p>
        </p:txBody>
      </p:sp>
      <p:grpSp>
        <p:nvGrpSpPr>
          <p:cNvPr id="3" name="组合 2"/>
          <p:cNvGrpSpPr/>
          <p:nvPr/>
        </p:nvGrpSpPr>
        <p:grpSpPr>
          <a:xfrm>
            <a:off x="1848485" y="2016760"/>
            <a:ext cx="6803390" cy="4443095"/>
            <a:chOff x="1197" y="2263"/>
            <a:chExt cx="10714" cy="6997"/>
          </a:xfrm>
        </p:grpSpPr>
        <p:pic>
          <p:nvPicPr>
            <p:cNvPr id="6147" name="Picture 6" descr="快照1"/>
            <p:cNvPicPr>
              <a:picLocks noChangeAspect="1"/>
            </p:cNvPicPr>
            <p:nvPr/>
          </p:nvPicPr>
          <p:blipFill>
            <a:blip r:embed="rId2">
              <a:clrChange>
                <a:clrFrom>
                  <a:srgbClr val="FFFFFF"/>
                </a:clrFrom>
                <a:clrTo>
                  <a:srgbClr val="FFFFFF">
                    <a:alpha val="0"/>
                  </a:srgbClr>
                </a:clrTo>
              </a:clrChange>
            </a:blip>
            <a:srcRect l="19986" r="27899"/>
            <a:stretch>
              <a:fillRect/>
            </a:stretch>
          </p:blipFill>
          <p:spPr>
            <a:xfrm>
              <a:off x="4105" y="2525"/>
              <a:ext cx="3573" cy="6735"/>
            </a:xfrm>
            <a:prstGeom prst="rect">
              <a:avLst/>
            </a:prstGeom>
            <a:noFill/>
            <a:ln w="9525">
              <a:noFill/>
            </a:ln>
          </p:spPr>
        </p:pic>
        <p:sp>
          <p:nvSpPr>
            <p:cNvPr id="6149" name="Line 8"/>
            <p:cNvSpPr/>
            <p:nvPr/>
          </p:nvSpPr>
          <p:spPr>
            <a:xfrm flipV="1">
              <a:off x="5973" y="2533"/>
              <a:ext cx="1602" cy="2477"/>
            </a:xfrm>
            <a:prstGeom prst="line">
              <a:avLst/>
            </a:prstGeom>
            <a:ln w="19050" cap="flat" cmpd="sng">
              <a:solidFill>
                <a:srgbClr val="FF0000"/>
              </a:solidFill>
              <a:prstDash val="solid"/>
              <a:headEnd type="none" w="med" len="med"/>
              <a:tailEnd type="none" w="med" len="med"/>
            </a:ln>
          </p:spPr>
        </p:sp>
        <p:sp>
          <p:nvSpPr>
            <p:cNvPr id="6150" name="Line 9"/>
            <p:cNvSpPr/>
            <p:nvPr/>
          </p:nvSpPr>
          <p:spPr>
            <a:xfrm flipV="1">
              <a:off x="6305" y="4045"/>
              <a:ext cx="1305" cy="1528"/>
            </a:xfrm>
            <a:prstGeom prst="line">
              <a:avLst/>
            </a:prstGeom>
            <a:ln w="19050" cap="flat" cmpd="sng">
              <a:solidFill>
                <a:srgbClr val="FF0000"/>
              </a:solidFill>
              <a:prstDash val="solid"/>
              <a:headEnd type="none" w="med" len="med"/>
              <a:tailEnd type="none" w="med" len="med"/>
            </a:ln>
          </p:spPr>
        </p:sp>
        <p:sp>
          <p:nvSpPr>
            <p:cNvPr id="6151" name="Line 10"/>
            <p:cNvSpPr/>
            <p:nvPr/>
          </p:nvSpPr>
          <p:spPr>
            <a:xfrm flipV="1">
              <a:off x="6205" y="3278"/>
              <a:ext cx="1340" cy="1932"/>
            </a:xfrm>
            <a:prstGeom prst="line">
              <a:avLst/>
            </a:prstGeom>
            <a:ln w="19050" cap="flat" cmpd="sng">
              <a:solidFill>
                <a:srgbClr val="FF0000"/>
              </a:solidFill>
              <a:prstDash val="solid"/>
              <a:headEnd type="none" w="med" len="med"/>
              <a:tailEnd type="none" w="med" len="med"/>
            </a:ln>
          </p:spPr>
        </p:sp>
        <p:sp>
          <p:nvSpPr>
            <p:cNvPr id="6152" name="Text Box 11"/>
            <p:cNvSpPr txBox="1"/>
            <p:nvPr/>
          </p:nvSpPr>
          <p:spPr>
            <a:xfrm>
              <a:off x="7440" y="2263"/>
              <a:ext cx="2363" cy="628"/>
            </a:xfrm>
            <a:prstGeom prst="rect">
              <a:avLst/>
            </a:prstGeom>
            <a:noFill/>
            <a:ln w="9525">
              <a:noFill/>
            </a:ln>
          </p:spPr>
          <p:txBody>
            <a:bodyPr>
              <a:spAutoFit/>
            </a:bodyPr>
            <a:lstStyle/>
            <a:p>
              <a:pPr eaLnBrk="1" hangingPunct="1"/>
              <a:r>
                <a:rPr lang="zh-CN" altLang="en-US" sz="2000" dirty="0">
                  <a:latin typeface="Arial" panose="020B0604020202020204" pitchFamily="34" charset="0"/>
                </a:rPr>
                <a:t>顶盖前区</a:t>
              </a:r>
            </a:p>
          </p:txBody>
        </p:sp>
        <p:sp>
          <p:nvSpPr>
            <p:cNvPr id="6153" name="Text Box 12"/>
            <p:cNvSpPr txBox="1"/>
            <p:nvPr/>
          </p:nvSpPr>
          <p:spPr>
            <a:xfrm>
              <a:off x="7425" y="2895"/>
              <a:ext cx="1530" cy="628"/>
            </a:xfrm>
            <a:prstGeom prst="rect">
              <a:avLst/>
            </a:prstGeom>
            <a:noFill/>
            <a:ln w="9525">
              <a:noFill/>
            </a:ln>
          </p:spPr>
          <p:txBody>
            <a:bodyPr>
              <a:spAutoFit/>
            </a:bodyPr>
            <a:lstStyle/>
            <a:p>
              <a:pPr eaLnBrk="1" hangingPunct="1"/>
              <a:r>
                <a:rPr lang="zh-CN" altLang="en-US" sz="2000" dirty="0">
                  <a:latin typeface="Arial" panose="020B0604020202020204" pitchFamily="34" charset="0"/>
                </a:rPr>
                <a:t>上丘</a:t>
              </a:r>
            </a:p>
          </p:txBody>
        </p:sp>
        <p:sp>
          <p:nvSpPr>
            <p:cNvPr id="6154" name="Text Box 13"/>
            <p:cNvSpPr txBox="1"/>
            <p:nvPr/>
          </p:nvSpPr>
          <p:spPr>
            <a:xfrm>
              <a:off x="7443" y="3685"/>
              <a:ext cx="1387" cy="628"/>
            </a:xfrm>
            <a:prstGeom prst="rect">
              <a:avLst/>
            </a:prstGeom>
            <a:noFill/>
            <a:ln w="9525">
              <a:noFill/>
            </a:ln>
          </p:spPr>
          <p:txBody>
            <a:bodyPr>
              <a:spAutoFit/>
            </a:bodyPr>
            <a:lstStyle/>
            <a:p>
              <a:pPr eaLnBrk="1" hangingPunct="1"/>
              <a:r>
                <a:rPr lang="zh-CN" altLang="en-US" sz="2000" dirty="0">
                  <a:latin typeface="Arial" panose="020B0604020202020204" pitchFamily="34" charset="0"/>
                </a:rPr>
                <a:t>下丘</a:t>
              </a:r>
            </a:p>
          </p:txBody>
        </p:sp>
        <p:sp>
          <p:nvSpPr>
            <p:cNvPr id="6155" name="AutoShape 14"/>
            <p:cNvSpPr/>
            <p:nvPr/>
          </p:nvSpPr>
          <p:spPr>
            <a:xfrm>
              <a:off x="9238" y="2638"/>
              <a:ext cx="210" cy="1475"/>
            </a:xfrm>
            <a:prstGeom prst="rightBrace">
              <a:avLst>
                <a:gd name="adj1" fmla="val 58531"/>
                <a:gd name="adj2" fmla="val 50000"/>
              </a:avLst>
            </a:prstGeom>
            <a:noFill/>
            <a:ln w="19050" cap="flat" cmpd="sng">
              <a:solidFill>
                <a:schemeClr val="tx1"/>
              </a:solidFill>
              <a:prstDash val="solid"/>
              <a:headEnd type="none" w="med" len="med"/>
              <a:tailEnd type="none" w="med" len="med"/>
            </a:ln>
          </p:spPr>
          <p:txBody>
            <a:bodyPr wrap="none" anchor="ctr" anchorCtr="0"/>
            <a:lstStyle/>
            <a:p>
              <a:pPr algn="ctr" eaLnBrk="1" hangingPunct="1"/>
              <a:endParaRPr lang="zh-CN" altLang="zh-CN" dirty="0">
                <a:latin typeface="Arial" panose="020B0604020202020204" pitchFamily="34" charset="0"/>
              </a:endParaRPr>
            </a:p>
          </p:txBody>
        </p:sp>
        <p:sp>
          <p:nvSpPr>
            <p:cNvPr id="6156" name="Text Box 16"/>
            <p:cNvSpPr txBox="1"/>
            <p:nvPr/>
          </p:nvSpPr>
          <p:spPr>
            <a:xfrm>
              <a:off x="9303" y="3053"/>
              <a:ext cx="1814" cy="1113"/>
            </a:xfrm>
            <a:prstGeom prst="rect">
              <a:avLst/>
            </a:prstGeom>
            <a:noFill/>
            <a:ln w="9525">
              <a:noFill/>
            </a:ln>
          </p:spPr>
          <p:txBody>
            <a:bodyPr wrap="square">
              <a:spAutoFit/>
            </a:bodyPr>
            <a:lstStyle/>
            <a:p>
              <a:pPr eaLnBrk="1" hangingPunct="1"/>
              <a:r>
                <a:rPr lang="zh-CN" altLang="en-US" sz="2000" dirty="0">
                  <a:latin typeface="Arial" panose="020B0604020202020204" pitchFamily="34" charset="0"/>
                </a:rPr>
                <a:t>中脑部</a:t>
              </a:r>
            </a:p>
            <a:p>
              <a:pPr eaLnBrk="1" hangingPunct="1"/>
              <a:r>
                <a:rPr lang="en-US" altLang="zh-CN" sz="2000" dirty="0">
                  <a:solidFill>
                    <a:schemeClr val="tx1"/>
                  </a:solidFill>
                  <a:latin typeface="Arial" panose="020B0604020202020204" pitchFamily="34" charset="0"/>
                </a:rPr>
                <a:t>(</a:t>
              </a:r>
              <a:r>
                <a:rPr lang="zh-CN" altLang="en-US" sz="2000" b="1" dirty="0">
                  <a:solidFill>
                    <a:srgbClr val="FF0000"/>
                  </a:solidFill>
                  <a:latin typeface="Arial" panose="020B0604020202020204" pitchFamily="34" charset="0"/>
                </a:rPr>
                <a:t>顶盖</a:t>
              </a:r>
              <a:r>
                <a:rPr lang="en-US" altLang="zh-CN" sz="2000" dirty="0">
                  <a:solidFill>
                    <a:schemeClr val="tx1"/>
                  </a:solidFill>
                  <a:latin typeface="Arial" panose="020B0604020202020204" pitchFamily="34" charset="0"/>
                </a:rPr>
                <a:t>)</a:t>
              </a:r>
            </a:p>
          </p:txBody>
        </p:sp>
        <p:sp>
          <p:nvSpPr>
            <p:cNvPr id="6157" name="Line 17"/>
            <p:cNvSpPr/>
            <p:nvPr/>
          </p:nvSpPr>
          <p:spPr>
            <a:xfrm flipV="1">
              <a:off x="6288" y="5220"/>
              <a:ext cx="1655" cy="1090"/>
            </a:xfrm>
            <a:prstGeom prst="line">
              <a:avLst/>
            </a:prstGeom>
            <a:ln w="19050" cap="flat" cmpd="sng">
              <a:solidFill>
                <a:srgbClr val="FF0000"/>
              </a:solidFill>
              <a:prstDash val="solid"/>
              <a:headEnd type="none" w="med" len="med"/>
              <a:tailEnd type="none" w="med" len="med"/>
            </a:ln>
          </p:spPr>
        </p:sp>
        <p:sp>
          <p:nvSpPr>
            <p:cNvPr id="6158" name="Line 18"/>
            <p:cNvSpPr/>
            <p:nvPr/>
          </p:nvSpPr>
          <p:spPr>
            <a:xfrm flipV="1">
              <a:off x="6558" y="5910"/>
              <a:ext cx="1427" cy="1143"/>
            </a:xfrm>
            <a:prstGeom prst="line">
              <a:avLst/>
            </a:prstGeom>
            <a:ln w="19050" cap="flat" cmpd="sng">
              <a:solidFill>
                <a:srgbClr val="FF0000"/>
              </a:solidFill>
              <a:prstDash val="solid"/>
              <a:headEnd type="none" w="med" len="med"/>
              <a:tailEnd type="none" w="med" len="med"/>
            </a:ln>
          </p:spPr>
        </p:sp>
        <p:sp>
          <p:nvSpPr>
            <p:cNvPr id="6159" name="Text Box 19"/>
            <p:cNvSpPr txBox="1"/>
            <p:nvPr/>
          </p:nvSpPr>
          <p:spPr>
            <a:xfrm>
              <a:off x="7758" y="4898"/>
              <a:ext cx="1982" cy="628"/>
            </a:xfrm>
            <a:prstGeom prst="rect">
              <a:avLst/>
            </a:prstGeom>
            <a:noFill/>
            <a:ln w="9525">
              <a:noFill/>
            </a:ln>
          </p:spPr>
          <p:txBody>
            <a:bodyPr>
              <a:spAutoFit/>
            </a:bodyPr>
            <a:lstStyle/>
            <a:p>
              <a:pPr eaLnBrk="1" hangingPunct="1"/>
              <a:r>
                <a:rPr lang="zh-CN" altLang="en-US" sz="2000" dirty="0">
                  <a:latin typeface="Arial" panose="020B0604020202020204" pitchFamily="34" charset="0"/>
                </a:rPr>
                <a:t>上髓帆</a:t>
              </a:r>
            </a:p>
          </p:txBody>
        </p:sp>
        <p:sp>
          <p:nvSpPr>
            <p:cNvPr id="6160" name="Text Box 20"/>
            <p:cNvSpPr txBox="1"/>
            <p:nvPr/>
          </p:nvSpPr>
          <p:spPr>
            <a:xfrm>
              <a:off x="7793" y="5600"/>
              <a:ext cx="1982" cy="628"/>
            </a:xfrm>
            <a:prstGeom prst="rect">
              <a:avLst/>
            </a:prstGeom>
            <a:noFill/>
            <a:ln w="9525">
              <a:noFill/>
            </a:ln>
          </p:spPr>
          <p:txBody>
            <a:bodyPr>
              <a:spAutoFit/>
            </a:bodyPr>
            <a:lstStyle/>
            <a:p>
              <a:pPr eaLnBrk="1" hangingPunct="1"/>
              <a:r>
                <a:rPr lang="zh-CN" altLang="en-US" sz="2000" dirty="0">
                  <a:latin typeface="Arial" panose="020B0604020202020204" pitchFamily="34" charset="0"/>
                </a:rPr>
                <a:t>下髓帆</a:t>
              </a:r>
            </a:p>
          </p:txBody>
        </p:sp>
        <p:sp>
          <p:nvSpPr>
            <p:cNvPr id="6161" name="AutoShape 21"/>
            <p:cNvSpPr/>
            <p:nvPr/>
          </p:nvSpPr>
          <p:spPr>
            <a:xfrm>
              <a:off x="9185" y="5218"/>
              <a:ext cx="263" cy="755"/>
            </a:xfrm>
            <a:prstGeom prst="rightBrace">
              <a:avLst>
                <a:gd name="adj1" fmla="val 23968"/>
                <a:gd name="adj2" fmla="val 50000"/>
              </a:avLst>
            </a:prstGeom>
            <a:noFill/>
            <a:ln w="19050" cap="flat" cmpd="sng">
              <a:solidFill>
                <a:schemeClr val="tx1"/>
              </a:solidFill>
              <a:prstDash val="solid"/>
              <a:headEnd type="none" w="med" len="med"/>
              <a:tailEnd type="none" w="med" len="med"/>
            </a:ln>
          </p:spPr>
          <p:txBody>
            <a:bodyPr wrap="none" anchor="ctr" anchorCtr="0"/>
            <a:lstStyle/>
            <a:p>
              <a:pPr algn="ctr" eaLnBrk="1" hangingPunct="1"/>
              <a:endParaRPr lang="zh-CN" altLang="zh-CN" dirty="0">
                <a:latin typeface="Arial" panose="020B0604020202020204" pitchFamily="34" charset="0"/>
              </a:endParaRPr>
            </a:p>
          </p:txBody>
        </p:sp>
        <p:sp>
          <p:nvSpPr>
            <p:cNvPr id="6162" name="Text Box 23"/>
            <p:cNvSpPr txBox="1"/>
            <p:nvPr/>
          </p:nvSpPr>
          <p:spPr>
            <a:xfrm>
              <a:off x="9303" y="5263"/>
              <a:ext cx="1930" cy="628"/>
            </a:xfrm>
            <a:prstGeom prst="rect">
              <a:avLst/>
            </a:prstGeom>
            <a:noFill/>
            <a:ln w="9525">
              <a:noFill/>
            </a:ln>
          </p:spPr>
          <p:txBody>
            <a:bodyPr>
              <a:spAutoFit/>
            </a:bodyPr>
            <a:lstStyle/>
            <a:p>
              <a:pPr eaLnBrk="1" hangingPunct="1"/>
              <a:r>
                <a:rPr lang="zh-CN" altLang="en-US" sz="2000" dirty="0">
                  <a:latin typeface="Arial" panose="020B0604020202020204" pitchFamily="34" charset="0"/>
                </a:rPr>
                <a:t>脑桥部</a:t>
              </a:r>
            </a:p>
          </p:txBody>
        </p:sp>
        <p:sp>
          <p:nvSpPr>
            <p:cNvPr id="6163" name="Line 24"/>
            <p:cNvSpPr/>
            <p:nvPr/>
          </p:nvSpPr>
          <p:spPr>
            <a:xfrm flipV="1">
              <a:off x="6025" y="7098"/>
              <a:ext cx="3080" cy="1722"/>
            </a:xfrm>
            <a:prstGeom prst="line">
              <a:avLst/>
            </a:prstGeom>
            <a:ln w="19050" cap="flat" cmpd="sng">
              <a:solidFill>
                <a:srgbClr val="FF0000"/>
              </a:solidFill>
              <a:prstDash val="solid"/>
              <a:headEnd type="none" w="med" len="med"/>
              <a:tailEnd type="none" w="med" len="med"/>
            </a:ln>
          </p:spPr>
        </p:sp>
        <p:sp>
          <p:nvSpPr>
            <p:cNvPr id="6164" name="Line 25"/>
            <p:cNvSpPr/>
            <p:nvPr/>
          </p:nvSpPr>
          <p:spPr>
            <a:xfrm flipV="1">
              <a:off x="6243" y="7103"/>
              <a:ext cx="2832" cy="845"/>
            </a:xfrm>
            <a:prstGeom prst="line">
              <a:avLst/>
            </a:prstGeom>
            <a:ln w="19050" cap="flat" cmpd="sng">
              <a:solidFill>
                <a:srgbClr val="FF0000"/>
              </a:solidFill>
              <a:prstDash val="solid"/>
              <a:headEnd type="none" w="med" len="med"/>
              <a:tailEnd type="none" w="med" len="med"/>
            </a:ln>
          </p:spPr>
        </p:sp>
        <p:sp>
          <p:nvSpPr>
            <p:cNvPr id="6165" name="Text Box 26"/>
            <p:cNvSpPr txBox="1"/>
            <p:nvPr/>
          </p:nvSpPr>
          <p:spPr>
            <a:xfrm>
              <a:off x="8953" y="6775"/>
              <a:ext cx="1895" cy="628"/>
            </a:xfrm>
            <a:prstGeom prst="rect">
              <a:avLst/>
            </a:prstGeom>
            <a:noFill/>
            <a:ln w="9525">
              <a:noFill/>
            </a:ln>
          </p:spPr>
          <p:txBody>
            <a:bodyPr>
              <a:spAutoFit/>
            </a:bodyPr>
            <a:lstStyle/>
            <a:p>
              <a:pPr eaLnBrk="1" hangingPunct="1"/>
              <a:r>
                <a:rPr lang="zh-CN" altLang="en-US" sz="2000" dirty="0">
                  <a:latin typeface="Arial" panose="020B0604020202020204" pitchFamily="34" charset="0"/>
                </a:rPr>
                <a:t>延髓部</a:t>
              </a:r>
            </a:p>
          </p:txBody>
        </p:sp>
        <p:sp>
          <p:nvSpPr>
            <p:cNvPr id="6166" name="AutoShape 27"/>
            <p:cNvSpPr/>
            <p:nvPr/>
          </p:nvSpPr>
          <p:spPr>
            <a:xfrm>
              <a:off x="10648" y="3339"/>
              <a:ext cx="436" cy="3810"/>
            </a:xfrm>
            <a:prstGeom prst="rightBrace">
              <a:avLst>
                <a:gd name="adj1" fmla="val 58525"/>
                <a:gd name="adj2" fmla="val 50000"/>
              </a:avLst>
            </a:prstGeom>
            <a:noFill/>
            <a:ln w="28575" cap="flat" cmpd="sng">
              <a:solidFill>
                <a:schemeClr val="tx1"/>
              </a:solidFill>
              <a:prstDash val="solid"/>
              <a:headEnd type="none" w="med" len="med"/>
              <a:tailEnd type="none" w="med" len="med"/>
            </a:ln>
          </p:spPr>
          <p:txBody>
            <a:bodyPr wrap="none" anchor="ctr" anchorCtr="0"/>
            <a:lstStyle/>
            <a:p>
              <a:pPr eaLnBrk="1" hangingPunct="1"/>
              <a:endParaRPr lang="zh-CN" altLang="en-US" dirty="0">
                <a:latin typeface="Arial" panose="020B0604020202020204" pitchFamily="34" charset="0"/>
              </a:endParaRPr>
            </a:p>
          </p:txBody>
        </p:sp>
        <p:sp>
          <p:nvSpPr>
            <p:cNvPr id="6167" name="Text Box 28"/>
            <p:cNvSpPr txBox="1"/>
            <p:nvPr/>
          </p:nvSpPr>
          <p:spPr>
            <a:xfrm>
              <a:off x="10848" y="4579"/>
              <a:ext cx="1063" cy="2196"/>
            </a:xfrm>
            <a:prstGeom prst="rect">
              <a:avLst/>
            </a:prstGeom>
            <a:noFill/>
            <a:ln w="9525">
              <a:noFill/>
            </a:ln>
          </p:spPr>
          <p:txBody>
            <a:bodyPr vert="eaVert" wrap="square">
              <a:spAutoFit/>
            </a:bodyPr>
            <a:lstStyle/>
            <a:p>
              <a:pPr eaLnBrk="1" hangingPunct="1"/>
              <a:r>
                <a:rPr lang="zh-CN" altLang="en-US" sz="3200" b="0" dirty="0">
                  <a:solidFill>
                    <a:srgbClr val="0000CC"/>
                  </a:solidFill>
                  <a:latin typeface="Arial" panose="020B0604020202020204" pitchFamily="34" charset="0"/>
                  <a:ea typeface="隶书" panose="02010509060101010101" pitchFamily="49" charset="-122"/>
                </a:rPr>
                <a:t>顶部</a:t>
              </a:r>
            </a:p>
          </p:txBody>
        </p:sp>
        <p:sp>
          <p:nvSpPr>
            <p:cNvPr id="6168" name="Line 29"/>
            <p:cNvSpPr/>
            <p:nvPr/>
          </p:nvSpPr>
          <p:spPr>
            <a:xfrm>
              <a:off x="4008" y="5078"/>
              <a:ext cx="2022" cy="332"/>
            </a:xfrm>
            <a:prstGeom prst="line">
              <a:avLst/>
            </a:prstGeom>
            <a:ln w="19050" cap="flat" cmpd="sng">
              <a:solidFill>
                <a:srgbClr val="FF0000"/>
              </a:solidFill>
              <a:prstDash val="solid"/>
              <a:headEnd type="none" w="med" len="med"/>
              <a:tailEnd type="none" w="med" len="med"/>
            </a:ln>
          </p:spPr>
        </p:sp>
        <p:sp>
          <p:nvSpPr>
            <p:cNvPr id="6169" name="Line 30"/>
            <p:cNvSpPr/>
            <p:nvPr/>
          </p:nvSpPr>
          <p:spPr>
            <a:xfrm>
              <a:off x="4075" y="5835"/>
              <a:ext cx="2253" cy="983"/>
            </a:xfrm>
            <a:prstGeom prst="line">
              <a:avLst/>
            </a:prstGeom>
            <a:ln w="19050" cap="flat" cmpd="sng">
              <a:solidFill>
                <a:srgbClr val="FF0000"/>
              </a:solidFill>
              <a:prstDash val="solid"/>
              <a:headEnd type="none" w="med" len="med"/>
              <a:tailEnd type="none" w="med" len="med"/>
            </a:ln>
          </p:spPr>
        </p:sp>
        <p:sp>
          <p:nvSpPr>
            <p:cNvPr id="6170" name="Line 31"/>
            <p:cNvSpPr/>
            <p:nvPr/>
          </p:nvSpPr>
          <p:spPr>
            <a:xfrm>
              <a:off x="4355" y="7500"/>
              <a:ext cx="1568" cy="1300"/>
            </a:xfrm>
            <a:prstGeom prst="line">
              <a:avLst/>
            </a:prstGeom>
            <a:ln w="19050" cap="flat" cmpd="sng">
              <a:solidFill>
                <a:srgbClr val="FF0000"/>
              </a:solidFill>
              <a:prstDash val="solid"/>
              <a:headEnd type="none" w="med" len="med"/>
              <a:tailEnd type="none" w="med" len="med"/>
            </a:ln>
          </p:spPr>
        </p:sp>
        <p:sp>
          <p:nvSpPr>
            <p:cNvPr id="6171" name="Text Box 32"/>
            <p:cNvSpPr txBox="1"/>
            <p:nvPr/>
          </p:nvSpPr>
          <p:spPr>
            <a:xfrm>
              <a:off x="2278" y="4685"/>
              <a:ext cx="2207" cy="628"/>
            </a:xfrm>
            <a:prstGeom prst="rect">
              <a:avLst/>
            </a:prstGeom>
            <a:noFill/>
            <a:ln w="9525">
              <a:noFill/>
            </a:ln>
          </p:spPr>
          <p:txBody>
            <a:bodyPr>
              <a:spAutoFit/>
            </a:bodyPr>
            <a:lstStyle/>
            <a:p>
              <a:pPr eaLnBrk="1" hangingPunct="1"/>
              <a:r>
                <a:rPr lang="zh-CN" altLang="en-US" sz="2000" dirty="0">
                  <a:latin typeface="Arial" panose="020B0604020202020204" pitchFamily="34" charset="0"/>
                </a:rPr>
                <a:t>中脑水管</a:t>
              </a:r>
            </a:p>
          </p:txBody>
        </p:sp>
        <p:sp>
          <p:nvSpPr>
            <p:cNvPr id="6172" name="Text Box 33"/>
            <p:cNvSpPr txBox="1"/>
            <p:nvPr/>
          </p:nvSpPr>
          <p:spPr>
            <a:xfrm>
              <a:off x="2313" y="5475"/>
              <a:ext cx="2205" cy="628"/>
            </a:xfrm>
            <a:prstGeom prst="rect">
              <a:avLst/>
            </a:prstGeom>
            <a:noFill/>
            <a:ln w="9525">
              <a:noFill/>
            </a:ln>
          </p:spPr>
          <p:txBody>
            <a:bodyPr>
              <a:spAutoFit/>
            </a:bodyPr>
            <a:lstStyle/>
            <a:p>
              <a:pPr eaLnBrk="1" hangingPunct="1"/>
              <a:r>
                <a:rPr lang="zh-CN" altLang="en-US" sz="2000" dirty="0">
                  <a:latin typeface="Arial" panose="020B0604020202020204" pitchFamily="34" charset="0"/>
                </a:rPr>
                <a:t>第四脑室</a:t>
              </a:r>
            </a:p>
          </p:txBody>
        </p:sp>
        <p:sp>
          <p:nvSpPr>
            <p:cNvPr id="6173" name="Text Box 34"/>
            <p:cNvSpPr txBox="1"/>
            <p:nvPr/>
          </p:nvSpPr>
          <p:spPr>
            <a:xfrm>
              <a:off x="2330" y="6915"/>
              <a:ext cx="2780" cy="628"/>
            </a:xfrm>
            <a:prstGeom prst="rect">
              <a:avLst/>
            </a:prstGeom>
            <a:noFill/>
            <a:ln w="9525">
              <a:noFill/>
            </a:ln>
          </p:spPr>
          <p:txBody>
            <a:bodyPr>
              <a:spAutoFit/>
            </a:bodyPr>
            <a:lstStyle/>
            <a:p>
              <a:pPr eaLnBrk="1" hangingPunct="1"/>
              <a:r>
                <a:rPr lang="zh-CN" altLang="en-US" sz="2000" dirty="0">
                  <a:latin typeface="Arial" panose="020B0604020202020204" pitchFamily="34" charset="0"/>
                </a:rPr>
                <a:t>延髓中央管</a:t>
              </a:r>
            </a:p>
          </p:txBody>
        </p:sp>
        <p:sp>
          <p:nvSpPr>
            <p:cNvPr id="6174" name="AutoShape 35"/>
            <p:cNvSpPr/>
            <p:nvPr/>
          </p:nvSpPr>
          <p:spPr>
            <a:xfrm flipH="1">
              <a:off x="2140" y="5078"/>
              <a:ext cx="265" cy="2300"/>
            </a:xfrm>
            <a:prstGeom prst="rightBrace">
              <a:avLst>
                <a:gd name="adj1" fmla="val 72327"/>
                <a:gd name="adj2" fmla="val 50000"/>
              </a:avLst>
            </a:prstGeom>
            <a:noFill/>
            <a:ln w="19050" cap="flat" cmpd="sng">
              <a:solidFill>
                <a:schemeClr val="tx1"/>
              </a:solidFill>
              <a:prstDash val="solid"/>
              <a:headEnd type="none" w="med" len="med"/>
              <a:tailEnd type="none" w="med" len="med"/>
            </a:ln>
          </p:spPr>
          <p:txBody>
            <a:bodyPr wrap="none" anchor="ctr" anchorCtr="0"/>
            <a:lstStyle/>
            <a:p>
              <a:pPr eaLnBrk="1" hangingPunct="1"/>
              <a:endParaRPr lang="zh-CN" altLang="en-US" dirty="0">
                <a:latin typeface="Arial" panose="020B0604020202020204" pitchFamily="34" charset="0"/>
              </a:endParaRPr>
            </a:p>
          </p:txBody>
        </p:sp>
        <p:sp>
          <p:nvSpPr>
            <p:cNvPr id="6175" name="Text Box 36"/>
            <p:cNvSpPr txBox="1"/>
            <p:nvPr/>
          </p:nvSpPr>
          <p:spPr>
            <a:xfrm>
              <a:off x="1197" y="4903"/>
              <a:ext cx="1063" cy="3367"/>
            </a:xfrm>
            <a:prstGeom prst="rect">
              <a:avLst/>
            </a:prstGeom>
            <a:noFill/>
            <a:ln w="9525">
              <a:noFill/>
            </a:ln>
          </p:spPr>
          <p:txBody>
            <a:bodyPr vert="eaVert">
              <a:spAutoFit/>
            </a:bodyPr>
            <a:lstStyle/>
            <a:p>
              <a:pPr eaLnBrk="1" hangingPunct="1"/>
              <a:r>
                <a:rPr lang="zh-CN" altLang="en-US" sz="3200" b="0" dirty="0">
                  <a:solidFill>
                    <a:srgbClr val="0000CC"/>
                  </a:solidFill>
                  <a:latin typeface="Arial" panose="020B0604020202020204" pitchFamily="34" charset="0"/>
                  <a:ea typeface="隶书" panose="02010509060101010101" pitchFamily="49" charset="-122"/>
                </a:rPr>
                <a:t>室腔部</a:t>
              </a:r>
              <a:endParaRPr lang="zh-CN" altLang="en-US" sz="3200" dirty="0">
                <a:latin typeface="Arial" panose="020B0604020202020204" pitchFamily="34" charset="0"/>
              </a:endParaRPr>
            </a:p>
          </p:txBody>
        </p:sp>
      </p:grpSp>
      <p:sp>
        <p:nvSpPr>
          <p:cNvPr id="6146" name="内容占位符 7"/>
          <p:cNvSpPr>
            <a:spLocks noGrp="1"/>
          </p:cNvSpPr>
          <p:nvPr>
            <p:ph idx="1"/>
          </p:nvPr>
        </p:nvSpPr>
        <p:spPr>
          <a:xfrm>
            <a:off x="1204546" y="310710"/>
            <a:ext cx="7939454" cy="1647825"/>
          </a:xfrm>
        </p:spPr>
        <p:txBody>
          <a:bodyPr anchor="t">
            <a:normAutofit lnSpcReduction="10000"/>
          </a:bodyPr>
          <a:lstStyle/>
          <a:p>
            <a:pPr fontAlgn="auto">
              <a:lnSpc>
                <a:spcPct val="150000"/>
              </a:lnSpc>
              <a:spcBef>
                <a:spcPts val="0"/>
              </a:spcBef>
              <a:buClr>
                <a:srgbClr val="C00000"/>
              </a:buClr>
              <a:buFont typeface="Wingdings" panose="05000000000000000000" charset="0"/>
              <a:buChar char="ü"/>
            </a:pPr>
            <a:r>
              <a:rPr lang="zh-CN" altLang="en-US" sz="2400" dirty="0">
                <a:latin typeface="微软雅黑" panose="020B0503020204020204" charset="-122"/>
                <a:ea typeface="微软雅黑" panose="020B0503020204020204" charset="-122"/>
              </a:rPr>
              <a:t>脑干从头部到尾部分为：中脑、脑桥、延髓。</a:t>
            </a:r>
          </a:p>
          <a:p>
            <a:pPr fontAlgn="auto">
              <a:lnSpc>
                <a:spcPct val="150000"/>
              </a:lnSpc>
              <a:spcBef>
                <a:spcPts val="0"/>
              </a:spcBef>
              <a:buClr>
                <a:srgbClr val="C00000"/>
              </a:buClr>
              <a:buFont typeface="Wingdings" panose="05000000000000000000" charset="0"/>
              <a:buChar char="ü"/>
            </a:pPr>
            <a:r>
              <a:rPr lang="zh-CN" altLang="en-US" sz="2400" dirty="0">
                <a:latin typeface="微软雅黑" panose="020B0503020204020204" charset="-122"/>
                <a:ea typeface="微软雅黑" panose="020B0503020204020204" charset="-122"/>
              </a:rPr>
              <a:t>脑干从背侧向腹侧又分为平行的四部分：顶部、室腔部，被盖部，基底部。</a:t>
            </a:r>
          </a:p>
        </p:txBody>
      </p:sp>
    </p:spTree>
  </p:cSld>
  <p:clrMapOvr>
    <a:masterClrMapping/>
  </p:clrMapOvr>
  <p:transition>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13487" y="1086778"/>
            <a:ext cx="5918835" cy="4833620"/>
            <a:chOff x="1394" y="1213"/>
            <a:chExt cx="9321" cy="7612"/>
          </a:xfrm>
        </p:grpSpPr>
        <p:pic>
          <p:nvPicPr>
            <p:cNvPr id="7171" name="Picture 4" descr="快照1"/>
            <p:cNvPicPr>
              <a:picLocks noChangeAspect="1"/>
            </p:cNvPicPr>
            <p:nvPr/>
          </p:nvPicPr>
          <p:blipFill>
            <a:blip r:embed="rId2">
              <a:clrChange>
                <a:clrFrom>
                  <a:srgbClr val="FFFFFF"/>
                </a:clrFrom>
                <a:clrTo>
                  <a:srgbClr val="FFFFFF">
                    <a:alpha val="0"/>
                  </a:srgbClr>
                </a:clrTo>
              </a:clrChange>
            </a:blip>
            <a:srcRect l="19986" r="27899"/>
            <a:stretch>
              <a:fillRect/>
            </a:stretch>
          </p:blipFill>
          <p:spPr>
            <a:xfrm>
              <a:off x="5615" y="1213"/>
              <a:ext cx="4038" cy="7612"/>
            </a:xfrm>
            <a:prstGeom prst="rect">
              <a:avLst/>
            </a:prstGeom>
            <a:noFill/>
            <a:ln w="9525">
              <a:noFill/>
            </a:ln>
          </p:spPr>
        </p:pic>
        <p:sp>
          <p:nvSpPr>
            <p:cNvPr id="7172" name="Freeform 5"/>
            <p:cNvSpPr/>
            <p:nvPr/>
          </p:nvSpPr>
          <p:spPr>
            <a:xfrm>
              <a:off x="6348" y="4168"/>
              <a:ext cx="837" cy="665"/>
            </a:xfrm>
            <a:custGeom>
              <a:avLst/>
              <a:gdLst/>
              <a:ahLst/>
              <a:cxnLst>
                <a:cxn ang="0">
                  <a:pos x="288925" y="19050"/>
                </a:cxn>
                <a:cxn ang="0">
                  <a:pos x="103187" y="42863"/>
                </a:cxn>
                <a:cxn ang="0">
                  <a:pos x="17462" y="100013"/>
                </a:cxn>
                <a:cxn ang="0">
                  <a:pos x="12700" y="219075"/>
                </a:cxn>
                <a:cxn ang="0">
                  <a:pos x="93662" y="342900"/>
                </a:cxn>
                <a:cxn ang="0">
                  <a:pos x="207962" y="404813"/>
                </a:cxn>
                <a:cxn ang="0">
                  <a:pos x="407987" y="414338"/>
                </a:cxn>
                <a:cxn ang="0">
                  <a:pos x="527050" y="352425"/>
                </a:cxn>
                <a:cxn ang="0">
                  <a:pos x="384175" y="157163"/>
                </a:cxn>
                <a:cxn ang="0">
                  <a:pos x="288925" y="19050"/>
                </a:cxn>
              </a:cxnLst>
              <a:rect l="0" t="0" r="0" b="0"/>
              <a:pathLst>
                <a:path w="335" h="266">
                  <a:moveTo>
                    <a:pt x="182" y="12"/>
                  </a:moveTo>
                  <a:cubicBezTo>
                    <a:pt x="153" y="0"/>
                    <a:pt x="93" y="19"/>
                    <a:pt x="65" y="27"/>
                  </a:cubicBezTo>
                  <a:cubicBezTo>
                    <a:pt x="37" y="35"/>
                    <a:pt x="20" y="45"/>
                    <a:pt x="11" y="63"/>
                  </a:cubicBezTo>
                  <a:cubicBezTo>
                    <a:pt x="2" y="81"/>
                    <a:pt x="0" y="113"/>
                    <a:pt x="8" y="138"/>
                  </a:cubicBezTo>
                  <a:cubicBezTo>
                    <a:pt x="16" y="163"/>
                    <a:pt x="39" y="197"/>
                    <a:pt x="59" y="216"/>
                  </a:cubicBezTo>
                  <a:cubicBezTo>
                    <a:pt x="79" y="235"/>
                    <a:pt x="98" y="248"/>
                    <a:pt x="131" y="255"/>
                  </a:cubicBezTo>
                  <a:cubicBezTo>
                    <a:pt x="164" y="262"/>
                    <a:pt x="224" y="266"/>
                    <a:pt x="257" y="261"/>
                  </a:cubicBezTo>
                  <a:cubicBezTo>
                    <a:pt x="290" y="256"/>
                    <a:pt x="335" y="249"/>
                    <a:pt x="332" y="222"/>
                  </a:cubicBezTo>
                  <a:cubicBezTo>
                    <a:pt x="329" y="195"/>
                    <a:pt x="267" y="134"/>
                    <a:pt x="242" y="99"/>
                  </a:cubicBezTo>
                  <a:cubicBezTo>
                    <a:pt x="217" y="64"/>
                    <a:pt x="211" y="24"/>
                    <a:pt x="182" y="12"/>
                  </a:cubicBezTo>
                  <a:close/>
                </a:path>
              </a:pathLst>
            </a:custGeom>
            <a:noFill/>
            <a:ln w="38100" cap="flat" cmpd="sng">
              <a:solidFill>
                <a:srgbClr val="FF0000">
                  <a:alpha val="100000"/>
                </a:srgbClr>
              </a:solidFill>
              <a:prstDash val="solid"/>
              <a:round/>
              <a:headEnd type="none" w="med" len="med"/>
              <a:tailEnd type="none" w="med" len="med"/>
            </a:ln>
          </p:spPr>
          <p:txBody>
            <a:bodyPr/>
            <a:lstStyle/>
            <a:p>
              <a:endParaRPr lang="zh-CN" altLang="en-US"/>
            </a:p>
          </p:txBody>
        </p:sp>
        <p:sp>
          <p:nvSpPr>
            <p:cNvPr id="7173" name="Freeform 6"/>
            <p:cNvSpPr/>
            <p:nvPr/>
          </p:nvSpPr>
          <p:spPr>
            <a:xfrm>
              <a:off x="6030" y="4815"/>
              <a:ext cx="1188" cy="1995"/>
            </a:xfrm>
            <a:custGeom>
              <a:avLst/>
              <a:gdLst/>
              <a:ahLst/>
              <a:cxnLst>
                <a:cxn ang="0">
                  <a:pos x="704850" y="93663"/>
                </a:cxn>
                <a:cxn ang="0">
                  <a:pos x="452438" y="60325"/>
                </a:cxn>
                <a:cxn ang="0">
                  <a:pos x="223838" y="79375"/>
                </a:cxn>
                <a:cxn ang="0">
                  <a:pos x="57150" y="303213"/>
                </a:cxn>
                <a:cxn ang="0">
                  <a:pos x="33338" y="712788"/>
                </a:cxn>
                <a:cxn ang="0">
                  <a:pos x="257175" y="1136650"/>
                </a:cxn>
                <a:cxn ang="0">
                  <a:pos x="538163" y="1265238"/>
                </a:cxn>
                <a:cxn ang="0">
                  <a:pos x="704850" y="1150938"/>
                </a:cxn>
                <a:cxn ang="0">
                  <a:pos x="747713" y="627063"/>
                </a:cxn>
                <a:cxn ang="0">
                  <a:pos x="704850" y="93663"/>
                </a:cxn>
              </a:cxnLst>
              <a:rect l="0" t="0" r="0" b="0"/>
              <a:pathLst>
                <a:path w="475" h="798">
                  <a:moveTo>
                    <a:pt x="444" y="59"/>
                  </a:moveTo>
                  <a:cubicBezTo>
                    <a:pt x="413" y="0"/>
                    <a:pt x="335" y="39"/>
                    <a:pt x="285" y="38"/>
                  </a:cubicBezTo>
                  <a:cubicBezTo>
                    <a:pt x="235" y="37"/>
                    <a:pt x="182" y="25"/>
                    <a:pt x="141" y="50"/>
                  </a:cubicBezTo>
                  <a:cubicBezTo>
                    <a:pt x="100" y="75"/>
                    <a:pt x="56" y="125"/>
                    <a:pt x="36" y="191"/>
                  </a:cubicBezTo>
                  <a:cubicBezTo>
                    <a:pt x="16" y="257"/>
                    <a:pt x="0" y="362"/>
                    <a:pt x="21" y="449"/>
                  </a:cubicBezTo>
                  <a:cubicBezTo>
                    <a:pt x="42" y="536"/>
                    <a:pt x="109" y="658"/>
                    <a:pt x="162" y="716"/>
                  </a:cubicBezTo>
                  <a:cubicBezTo>
                    <a:pt x="215" y="774"/>
                    <a:pt x="292" y="796"/>
                    <a:pt x="339" y="797"/>
                  </a:cubicBezTo>
                  <a:cubicBezTo>
                    <a:pt x="386" y="798"/>
                    <a:pt x="422" y="792"/>
                    <a:pt x="444" y="725"/>
                  </a:cubicBezTo>
                  <a:cubicBezTo>
                    <a:pt x="466" y="658"/>
                    <a:pt x="471" y="506"/>
                    <a:pt x="471" y="395"/>
                  </a:cubicBezTo>
                  <a:cubicBezTo>
                    <a:pt x="471" y="284"/>
                    <a:pt x="475" y="118"/>
                    <a:pt x="444" y="59"/>
                  </a:cubicBezTo>
                  <a:close/>
                </a:path>
              </a:pathLst>
            </a:custGeom>
            <a:noFill/>
            <a:ln w="38100" cap="flat" cmpd="sng">
              <a:solidFill>
                <a:srgbClr val="FF0000">
                  <a:alpha val="100000"/>
                </a:srgbClr>
              </a:solidFill>
              <a:prstDash val="solid"/>
              <a:round/>
              <a:headEnd type="none" w="med" len="med"/>
              <a:tailEnd type="none" w="med" len="med"/>
            </a:ln>
          </p:spPr>
          <p:txBody>
            <a:bodyPr/>
            <a:lstStyle/>
            <a:p>
              <a:endParaRPr lang="zh-CN" altLang="en-US"/>
            </a:p>
          </p:txBody>
        </p:sp>
        <p:sp>
          <p:nvSpPr>
            <p:cNvPr id="7174" name="Freeform 7"/>
            <p:cNvSpPr/>
            <p:nvPr/>
          </p:nvSpPr>
          <p:spPr>
            <a:xfrm>
              <a:off x="6763" y="6775"/>
              <a:ext cx="440" cy="1938"/>
            </a:xfrm>
            <a:custGeom>
              <a:avLst/>
              <a:gdLst/>
              <a:ahLst/>
              <a:cxnLst>
                <a:cxn ang="0">
                  <a:pos x="196850" y="30163"/>
                </a:cxn>
                <a:cxn ang="0">
                  <a:pos x="30163" y="106363"/>
                </a:cxn>
                <a:cxn ang="0">
                  <a:pos x="15875" y="354013"/>
                </a:cxn>
                <a:cxn ang="0">
                  <a:pos x="96838" y="744538"/>
                </a:cxn>
                <a:cxn ang="0">
                  <a:pos x="187325" y="1077913"/>
                </a:cxn>
                <a:cxn ang="0">
                  <a:pos x="211138" y="1206500"/>
                </a:cxn>
                <a:cxn ang="0">
                  <a:pos x="273050" y="930275"/>
                </a:cxn>
                <a:cxn ang="0">
                  <a:pos x="249238" y="287338"/>
                </a:cxn>
                <a:cxn ang="0">
                  <a:pos x="196850" y="30163"/>
                </a:cxn>
              </a:cxnLst>
              <a:rect l="0" t="0" r="0" b="0"/>
              <a:pathLst>
                <a:path w="176" h="775">
                  <a:moveTo>
                    <a:pt x="124" y="19"/>
                  </a:moveTo>
                  <a:cubicBezTo>
                    <a:pt x="101" y="0"/>
                    <a:pt x="38" y="33"/>
                    <a:pt x="19" y="67"/>
                  </a:cubicBezTo>
                  <a:cubicBezTo>
                    <a:pt x="0" y="101"/>
                    <a:pt x="3" y="156"/>
                    <a:pt x="10" y="223"/>
                  </a:cubicBezTo>
                  <a:cubicBezTo>
                    <a:pt x="17" y="290"/>
                    <a:pt x="43" y="393"/>
                    <a:pt x="61" y="469"/>
                  </a:cubicBezTo>
                  <a:cubicBezTo>
                    <a:pt x="79" y="545"/>
                    <a:pt x="106" y="631"/>
                    <a:pt x="118" y="679"/>
                  </a:cubicBezTo>
                  <a:cubicBezTo>
                    <a:pt x="130" y="727"/>
                    <a:pt x="124" y="775"/>
                    <a:pt x="133" y="760"/>
                  </a:cubicBezTo>
                  <a:cubicBezTo>
                    <a:pt x="142" y="745"/>
                    <a:pt x="168" y="682"/>
                    <a:pt x="172" y="586"/>
                  </a:cubicBezTo>
                  <a:cubicBezTo>
                    <a:pt x="176" y="490"/>
                    <a:pt x="165" y="274"/>
                    <a:pt x="157" y="181"/>
                  </a:cubicBezTo>
                  <a:cubicBezTo>
                    <a:pt x="149" y="88"/>
                    <a:pt x="147" y="38"/>
                    <a:pt x="124" y="19"/>
                  </a:cubicBezTo>
                  <a:close/>
                </a:path>
              </a:pathLst>
            </a:custGeom>
            <a:noFill/>
            <a:ln w="38100" cap="flat" cmpd="sng">
              <a:solidFill>
                <a:srgbClr val="FF0000">
                  <a:alpha val="100000"/>
                </a:srgbClr>
              </a:solidFill>
              <a:prstDash val="solid"/>
              <a:round/>
              <a:headEnd type="none" w="med" len="med"/>
              <a:tailEnd type="none" w="med" len="med"/>
            </a:ln>
          </p:spPr>
          <p:txBody>
            <a:bodyPr/>
            <a:lstStyle/>
            <a:p>
              <a:endParaRPr lang="zh-CN" altLang="en-US"/>
            </a:p>
          </p:txBody>
        </p:sp>
        <p:sp>
          <p:nvSpPr>
            <p:cNvPr id="7175" name="Freeform 9"/>
            <p:cNvSpPr/>
            <p:nvPr/>
          </p:nvSpPr>
          <p:spPr>
            <a:xfrm>
              <a:off x="6903" y="4090"/>
              <a:ext cx="997" cy="4670"/>
            </a:xfrm>
            <a:custGeom>
              <a:avLst/>
              <a:gdLst/>
              <a:ahLst/>
              <a:cxnLst>
                <a:cxn ang="0">
                  <a:pos x="26987" y="25400"/>
                </a:cxn>
                <a:cxn ang="0">
                  <a:pos x="227012" y="15875"/>
                </a:cxn>
                <a:cxn ang="0">
                  <a:pos x="422275" y="125413"/>
                </a:cxn>
                <a:cxn ang="0">
                  <a:pos x="565150" y="392113"/>
                </a:cxn>
                <a:cxn ang="0">
                  <a:pos x="627062" y="935038"/>
                </a:cxn>
                <a:cxn ang="0">
                  <a:pos x="598487" y="1535113"/>
                </a:cxn>
                <a:cxn ang="0">
                  <a:pos x="493712" y="2192338"/>
                </a:cxn>
                <a:cxn ang="0">
                  <a:pos x="369887" y="2859088"/>
                </a:cxn>
                <a:cxn ang="0">
                  <a:pos x="212725" y="2835275"/>
                </a:cxn>
                <a:cxn ang="0">
                  <a:pos x="260350" y="2092325"/>
                </a:cxn>
                <a:cxn ang="0">
                  <a:pos x="227012" y="1630363"/>
                </a:cxn>
                <a:cxn ang="0">
                  <a:pos x="255587" y="958850"/>
                </a:cxn>
                <a:cxn ang="0">
                  <a:pos x="265112" y="468313"/>
                </a:cxn>
                <a:cxn ang="0">
                  <a:pos x="165100" y="187325"/>
                </a:cxn>
                <a:cxn ang="0">
                  <a:pos x="65087" y="111125"/>
                </a:cxn>
                <a:cxn ang="0">
                  <a:pos x="26987" y="25400"/>
                </a:cxn>
              </a:cxnLst>
              <a:rect l="0" t="0" r="0" b="0"/>
              <a:pathLst>
                <a:path w="399" h="1868">
                  <a:moveTo>
                    <a:pt x="17" y="16"/>
                  </a:moveTo>
                  <a:cubicBezTo>
                    <a:pt x="34" y="6"/>
                    <a:pt x="102" y="0"/>
                    <a:pt x="143" y="10"/>
                  </a:cubicBezTo>
                  <a:cubicBezTo>
                    <a:pt x="184" y="20"/>
                    <a:pt x="231" y="40"/>
                    <a:pt x="266" y="79"/>
                  </a:cubicBezTo>
                  <a:cubicBezTo>
                    <a:pt x="301" y="118"/>
                    <a:pt x="334" y="162"/>
                    <a:pt x="356" y="247"/>
                  </a:cubicBezTo>
                  <a:cubicBezTo>
                    <a:pt x="378" y="332"/>
                    <a:pt x="391" y="469"/>
                    <a:pt x="395" y="589"/>
                  </a:cubicBezTo>
                  <a:cubicBezTo>
                    <a:pt x="399" y="709"/>
                    <a:pt x="391" y="835"/>
                    <a:pt x="377" y="967"/>
                  </a:cubicBezTo>
                  <a:cubicBezTo>
                    <a:pt x="363" y="1099"/>
                    <a:pt x="335" y="1242"/>
                    <a:pt x="311" y="1381"/>
                  </a:cubicBezTo>
                  <a:cubicBezTo>
                    <a:pt x="287" y="1520"/>
                    <a:pt x="262" y="1734"/>
                    <a:pt x="233" y="1801"/>
                  </a:cubicBezTo>
                  <a:cubicBezTo>
                    <a:pt x="204" y="1868"/>
                    <a:pt x="145" y="1866"/>
                    <a:pt x="134" y="1786"/>
                  </a:cubicBezTo>
                  <a:cubicBezTo>
                    <a:pt x="123" y="1706"/>
                    <a:pt x="163" y="1444"/>
                    <a:pt x="164" y="1318"/>
                  </a:cubicBezTo>
                  <a:cubicBezTo>
                    <a:pt x="165" y="1192"/>
                    <a:pt x="143" y="1146"/>
                    <a:pt x="143" y="1027"/>
                  </a:cubicBezTo>
                  <a:cubicBezTo>
                    <a:pt x="143" y="908"/>
                    <a:pt x="157" y="726"/>
                    <a:pt x="161" y="604"/>
                  </a:cubicBezTo>
                  <a:cubicBezTo>
                    <a:pt x="165" y="482"/>
                    <a:pt x="176" y="376"/>
                    <a:pt x="167" y="295"/>
                  </a:cubicBezTo>
                  <a:cubicBezTo>
                    <a:pt x="158" y="214"/>
                    <a:pt x="125" y="155"/>
                    <a:pt x="104" y="118"/>
                  </a:cubicBezTo>
                  <a:cubicBezTo>
                    <a:pt x="83" y="81"/>
                    <a:pt x="55" y="87"/>
                    <a:pt x="41" y="70"/>
                  </a:cubicBezTo>
                  <a:cubicBezTo>
                    <a:pt x="27" y="53"/>
                    <a:pt x="0" y="26"/>
                    <a:pt x="17" y="16"/>
                  </a:cubicBezTo>
                  <a:close/>
                </a:path>
              </a:pathLst>
            </a:custGeom>
            <a:noFill/>
            <a:ln w="38100" cap="flat" cmpd="sng">
              <a:solidFill>
                <a:srgbClr val="0000FF">
                  <a:alpha val="100000"/>
                </a:srgbClr>
              </a:solidFill>
              <a:prstDash val="solid"/>
              <a:round/>
              <a:headEnd type="none" w="med" len="med"/>
              <a:tailEnd type="none" w="med" len="med"/>
            </a:ln>
          </p:spPr>
          <p:txBody>
            <a:bodyPr/>
            <a:lstStyle/>
            <a:p>
              <a:endParaRPr lang="zh-CN" altLang="en-US"/>
            </a:p>
          </p:txBody>
        </p:sp>
        <p:sp>
          <p:nvSpPr>
            <p:cNvPr id="7176" name="Line 10"/>
            <p:cNvSpPr/>
            <p:nvPr/>
          </p:nvSpPr>
          <p:spPr>
            <a:xfrm flipV="1">
              <a:off x="7833" y="3602"/>
              <a:ext cx="2028" cy="1201"/>
            </a:xfrm>
            <a:prstGeom prst="line">
              <a:avLst/>
            </a:prstGeom>
            <a:ln w="19050" cap="flat" cmpd="sng">
              <a:solidFill>
                <a:srgbClr val="FF0000"/>
              </a:solidFill>
              <a:prstDash val="solid"/>
              <a:headEnd type="none" w="med" len="med"/>
              <a:tailEnd type="none" w="med" len="med"/>
            </a:ln>
          </p:spPr>
        </p:sp>
        <p:sp>
          <p:nvSpPr>
            <p:cNvPr id="7177" name="Text Box 11"/>
            <p:cNvSpPr txBox="1"/>
            <p:nvPr/>
          </p:nvSpPr>
          <p:spPr>
            <a:xfrm>
              <a:off x="9653" y="2403"/>
              <a:ext cx="1063" cy="3140"/>
            </a:xfrm>
            <a:prstGeom prst="rect">
              <a:avLst/>
            </a:prstGeom>
            <a:noFill/>
            <a:ln w="9525">
              <a:noFill/>
            </a:ln>
          </p:spPr>
          <p:txBody>
            <a:bodyPr vert="eaVert">
              <a:spAutoFit/>
            </a:bodyPr>
            <a:lstStyle/>
            <a:p>
              <a:pPr eaLnBrk="1" hangingPunct="1"/>
              <a:r>
                <a:rPr lang="zh-CN" altLang="en-US" sz="3200" b="0" dirty="0">
                  <a:solidFill>
                    <a:srgbClr val="0000CC"/>
                  </a:solidFill>
                  <a:latin typeface="Arial" panose="020B0604020202020204" pitchFamily="34" charset="0"/>
                  <a:ea typeface="隶书" panose="02010509060101010101" pitchFamily="49" charset="-122"/>
                </a:rPr>
                <a:t>被盖部</a:t>
              </a:r>
            </a:p>
          </p:txBody>
        </p:sp>
        <p:sp>
          <p:nvSpPr>
            <p:cNvPr id="7178" name="Line 12"/>
            <p:cNvSpPr/>
            <p:nvPr/>
          </p:nvSpPr>
          <p:spPr>
            <a:xfrm>
              <a:off x="5268" y="4310"/>
              <a:ext cx="1217" cy="333"/>
            </a:xfrm>
            <a:prstGeom prst="line">
              <a:avLst/>
            </a:prstGeom>
            <a:ln w="19050" cap="flat" cmpd="sng">
              <a:solidFill>
                <a:srgbClr val="FF0000"/>
              </a:solidFill>
              <a:prstDash val="solid"/>
              <a:headEnd type="none" w="med" len="med"/>
              <a:tailEnd type="none" w="med" len="med"/>
            </a:ln>
          </p:spPr>
        </p:sp>
        <p:sp>
          <p:nvSpPr>
            <p:cNvPr id="7179" name="Line 13"/>
            <p:cNvSpPr/>
            <p:nvPr/>
          </p:nvSpPr>
          <p:spPr>
            <a:xfrm>
              <a:off x="4830" y="5278"/>
              <a:ext cx="1235" cy="507"/>
            </a:xfrm>
            <a:prstGeom prst="line">
              <a:avLst/>
            </a:prstGeom>
            <a:ln w="19050" cap="flat" cmpd="sng">
              <a:solidFill>
                <a:srgbClr val="FF0000"/>
              </a:solidFill>
              <a:prstDash val="solid"/>
              <a:headEnd type="none" w="med" len="med"/>
              <a:tailEnd type="none" w="med" len="med"/>
            </a:ln>
          </p:spPr>
        </p:sp>
        <p:sp>
          <p:nvSpPr>
            <p:cNvPr id="7180" name="Line 14"/>
            <p:cNvSpPr/>
            <p:nvPr/>
          </p:nvSpPr>
          <p:spPr>
            <a:xfrm>
              <a:off x="4478" y="6275"/>
              <a:ext cx="2377" cy="1053"/>
            </a:xfrm>
            <a:prstGeom prst="line">
              <a:avLst/>
            </a:prstGeom>
            <a:ln w="19050" cap="flat" cmpd="sng">
              <a:solidFill>
                <a:srgbClr val="FF0000"/>
              </a:solidFill>
              <a:prstDash val="solid"/>
              <a:headEnd type="none" w="med" len="med"/>
              <a:tailEnd type="none" w="med" len="med"/>
            </a:ln>
          </p:spPr>
        </p:sp>
        <p:sp>
          <p:nvSpPr>
            <p:cNvPr id="7181" name="Text Box 15"/>
            <p:cNvSpPr txBox="1"/>
            <p:nvPr/>
          </p:nvSpPr>
          <p:spPr>
            <a:xfrm>
              <a:off x="2383" y="3950"/>
              <a:ext cx="3522" cy="628"/>
            </a:xfrm>
            <a:prstGeom prst="rect">
              <a:avLst/>
            </a:prstGeom>
            <a:noFill/>
            <a:ln w="9525">
              <a:noFill/>
            </a:ln>
          </p:spPr>
          <p:txBody>
            <a:bodyPr>
              <a:spAutoFit/>
            </a:bodyPr>
            <a:lstStyle/>
            <a:p>
              <a:pPr eaLnBrk="1" hangingPunct="1"/>
              <a:r>
                <a:rPr lang="zh-CN" altLang="en-US" sz="2000" dirty="0">
                  <a:latin typeface="Arial" panose="020B0604020202020204" pitchFamily="34" charset="0"/>
                </a:rPr>
                <a:t>中脑</a:t>
              </a:r>
              <a:r>
                <a:rPr lang="en-US" altLang="zh-CN" sz="2000" dirty="0">
                  <a:latin typeface="Arial" panose="020B0604020202020204" pitchFamily="34" charset="0"/>
                </a:rPr>
                <a:t>--</a:t>
              </a:r>
              <a:r>
                <a:rPr lang="zh-CN" altLang="en-US" sz="2000" dirty="0">
                  <a:latin typeface="Arial" panose="020B0604020202020204" pitchFamily="34" charset="0"/>
                </a:rPr>
                <a:t>大脑脚底</a:t>
              </a:r>
            </a:p>
          </p:txBody>
        </p:sp>
        <p:sp>
          <p:nvSpPr>
            <p:cNvPr id="7182" name="Text Box 16"/>
            <p:cNvSpPr txBox="1"/>
            <p:nvPr/>
          </p:nvSpPr>
          <p:spPr>
            <a:xfrm>
              <a:off x="2348" y="4915"/>
              <a:ext cx="3132" cy="628"/>
            </a:xfrm>
            <a:prstGeom prst="rect">
              <a:avLst/>
            </a:prstGeom>
            <a:noFill/>
            <a:ln w="9525">
              <a:noFill/>
            </a:ln>
          </p:spPr>
          <p:txBody>
            <a:bodyPr>
              <a:spAutoFit/>
            </a:bodyPr>
            <a:lstStyle/>
            <a:p>
              <a:pPr eaLnBrk="1" hangingPunct="1"/>
              <a:r>
                <a:rPr lang="zh-CN" altLang="en-US" sz="2000" dirty="0">
                  <a:latin typeface="Arial" panose="020B0604020202020204" pitchFamily="34" charset="0"/>
                </a:rPr>
                <a:t>脑桥</a:t>
              </a:r>
              <a:r>
                <a:rPr lang="en-US" altLang="zh-CN" sz="2000" dirty="0">
                  <a:latin typeface="Arial" panose="020B0604020202020204" pitchFamily="34" charset="0"/>
                </a:rPr>
                <a:t>--</a:t>
              </a:r>
              <a:r>
                <a:rPr lang="zh-CN" altLang="en-US" sz="2000" dirty="0">
                  <a:latin typeface="Arial" panose="020B0604020202020204" pitchFamily="34" charset="0"/>
                </a:rPr>
                <a:t>基底部</a:t>
              </a:r>
            </a:p>
          </p:txBody>
        </p:sp>
        <p:sp>
          <p:nvSpPr>
            <p:cNvPr id="7183" name="Text Box 17"/>
            <p:cNvSpPr txBox="1"/>
            <p:nvPr/>
          </p:nvSpPr>
          <p:spPr>
            <a:xfrm>
              <a:off x="2368" y="5878"/>
              <a:ext cx="2577" cy="628"/>
            </a:xfrm>
            <a:prstGeom prst="rect">
              <a:avLst/>
            </a:prstGeom>
            <a:noFill/>
            <a:ln w="9525">
              <a:noFill/>
            </a:ln>
          </p:spPr>
          <p:txBody>
            <a:bodyPr>
              <a:spAutoFit/>
            </a:bodyPr>
            <a:lstStyle/>
            <a:p>
              <a:pPr eaLnBrk="1" hangingPunct="1"/>
              <a:r>
                <a:rPr lang="zh-CN" altLang="en-US" sz="2000" dirty="0">
                  <a:latin typeface="Arial" panose="020B0604020202020204" pitchFamily="34" charset="0"/>
                </a:rPr>
                <a:t>延髓</a:t>
              </a:r>
              <a:r>
                <a:rPr lang="en-US" altLang="zh-CN" sz="2000" dirty="0">
                  <a:latin typeface="Arial" panose="020B0604020202020204" pitchFamily="34" charset="0"/>
                </a:rPr>
                <a:t>--</a:t>
              </a:r>
              <a:r>
                <a:rPr lang="zh-CN" altLang="en-US" sz="2000" dirty="0">
                  <a:latin typeface="Arial" panose="020B0604020202020204" pitchFamily="34" charset="0"/>
                </a:rPr>
                <a:t>锥体</a:t>
              </a:r>
            </a:p>
          </p:txBody>
        </p:sp>
        <p:sp>
          <p:nvSpPr>
            <p:cNvPr id="7184" name="AutoShape 18"/>
            <p:cNvSpPr/>
            <p:nvPr/>
          </p:nvSpPr>
          <p:spPr>
            <a:xfrm flipH="1">
              <a:off x="2315" y="4343"/>
              <a:ext cx="143" cy="1845"/>
            </a:xfrm>
            <a:prstGeom prst="rightBrace">
              <a:avLst>
                <a:gd name="adj1" fmla="val 107894"/>
                <a:gd name="adj2" fmla="val 50000"/>
              </a:avLst>
            </a:prstGeom>
            <a:noFill/>
            <a:ln w="28575" cap="flat" cmpd="sng">
              <a:solidFill>
                <a:schemeClr val="tx1"/>
              </a:solidFill>
              <a:prstDash val="solid"/>
              <a:headEnd type="none" w="med" len="med"/>
              <a:tailEnd type="none" w="med" len="med"/>
            </a:ln>
          </p:spPr>
          <p:txBody>
            <a:bodyPr wrap="none" anchor="ctr" anchorCtr="0"/>
            <a:lstStyle/>
            <a:p>
              <a:pPr eaLnBrk="1" hangingPunct="1"/>
              <a:endParaRPr lang="zh-CN" altLang="en-US" sz="2000" dirty="0">
                <a:latin typeface="Arial" panose="020B0604020202020204" pitchFamily="34" charset="0"/>
              </a:endParaRPr>
            </a:p>
          </p:txBody>
        </p:sp>
        <p:sp>
          <p:nvSpPr>
            <p:cNvPr id="7185" name="Text Box 19"/>
            <p:cNvSpPr txBox="1"/>
            <p:nvPr/>
          </p:nvSpPr>
          <p:spPr>
            <a:xfrm>
              <a:off x="1394" y="4049"/>
              <a:ext cx="1063" cy="2965"/>
            </a:xfrm>
            <a:prstGeom prst="rect">
              <a:avLst/>
            </a:prstGeom>
            <a:noFill/>
            <a:ln w="9525">
              <a:noFill/>
            </a:ln>
          </p:spPr>
          <p:txBody>
            <a:bodyPr vert="eaVert">
              <a:spAutoFit/>
            </a:bodyPr>
            <a:lstStyle/>
            <a:p>
              <a:pPr eaLnBrk="1" hangingPunct="1"/>
              <a:r>
                <a:rPr lang="zh-CN" altLang="en-US" sz="3200" b="0" dirty="0">
                  <a:solidFill>
                    <a:srgbClr val="0000CC"/>
                  </a:solidFill>
                  <a:latin typeface="Arial" panose="020B0604020202020204" pitchFamily="34" charset="0"/>
                  <a:ea typeface="隶书" panose="02010509060101010101" pitchFamily="49" charset="-122"/>
                </a:rPr>
                <a:t>基底部</a:t>
              </a:r>
            </a:p>
          </p:txBody>
        </p:sp>
      </p:grpSp>
    </p:spTree>
  </p:cSld>
  <p:clrMapOvr>
    <a:masterClrMapping/>
  </p:clrMapOvr>
  <p:transition>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7"/>
          <p:cNvSpPr txBox="1"/>
          <p:nvPr/>
        </p:nvSpPr>
        <p:spPr>
          <a:xfrm>
            <a:off x="65873" y="1107282"/>
            <a:ext cx="6914476" cy="2365440"/>
          </a:xfrm>
          <a:prstGeom prst="rect">
            <a:avLst/>
          </a:prstGeom>
        </p:spPr>
        <p:txBody>
          <a:bodyPr anchor="t">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150000"/>
              </a:lnSpc>
              <a:spcBef>
                <a:spcPts val="0"/>
              </a:spcBef>
              <a:buClr>
                <a:srgbClr val="C00000"/>
              </a:buClr>
              <a:buFont typeface="Wingdings" panose="05000000000000000000" charset="0"/>
              <a:buChar char="ü"/>
            </a:pPr>
            <a:r>
              <a:rPr lang="zh-CN" altLang="en-US" sz="2000" dirty="0" smtClean="0">
                <a:solidFill>
                  <a:schemeClr val="tx1"/>
                </a:solidFill>
                <a:latin typeface="微软雅黑" panose="020B0503020204020204" charset="-122"/>
                <a:ea typeface="微软雅黑" panose="020B0503020204020204" charset="-122"/>
              </a:rPr>
              <a:t>延髓下部</a:t>
            </a:r>
            <a:r>
              <a:rPr lang="en-US" altLang="zh-CN" sz="2000" dirty="0" smtClean="0">
                <a:solidFill>
                  <a:schemeClr val="tx1"/>
                </a:solidFill>
                <a:latin typeface="微软雅黑" panose="020B0503020204020204" charset="-122"/>
                <a:ea typeface="微软雅黑" panose="020B0503020204020204" charset="-122"/>
              </a:rPr>
              <a:t>-</a:t>
            </a:r>
            <a:r>
              <a:rPr lang="zh-CN" altLang="en-US" sz="2000" dirty="0" smtClean="0">
                <a:solidFill>
                  <a:schemeClr val="tx1"/>
                </a:solidFill>
                <a:latin typeface="微软雅黑" panose="020B0503020204020204" charset="-122"/>
                <a:ea typeface="微软雅黑" panose="020B0503020204020204" charset="-122"/>
              </a:rPr>
              <a:t>与脊髓相似；延髓上部和脑桥</a:t>
            </a:r>
            <a:r>
              <a:rPr lang="en-US" altLang="zh-CN" sz="2000" dirty="0" smtClean="0">
                <a:solidFill>
                  <a:schemeClr val="tx1"/>
                </a:solidFill>
                <a:latin typeface="微软雅黑" panose="020B0503020204020204" charset="-122"/>
                <a:ea typeface="微软雅黑" panose="020B0503020204020204" charset="-122"/>
              </a:rPr>
              <a:t>-</a:t>
            </a:r>
            <a:r>
              <a:rPr lang="zh-CN" altLang="en-US" sz="2000" dirty="0" smtClean="0">
                <a:solidFill>
                  <a:schemeClr val="tx1"/>
                </a:solidFill>
                <a:latin typeface="微软雅黑" panose="020B0503020204020204" charset="-122"/>
                <a:ea typeface="微软雅黑" panose="020B0503020204020204" charset="-122"/>
              </a:rPr>
              <a:t>中央管后壁敞开形成菱形窝；</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charset="0"/>
              <a:buChar char="ü"/>
            </a:pPr>
            <a:r>
              <a:rPr lang="zh-CN" altLang="en-US" sz="2000" dirty="0" smtClean="0">
                <a:solidFill>
                  <a:schemeClr val="tx1"/>
                </a:solidFill>
                <a:latin typeface="微软雅黑" panose="020B0503020204020204" charset="-122"/>
                <a:ea typeface="微软雅黑" panose="020B0503020204020204" charset="-122"/>
              </a:rPr>
              <a:t>脊髓灰质</a:t>
            </a:r>
            <a:r>
              <a:rPr lang="zh-CN" altLang="en-US" sz="2000" dirty="0">
                <a:solidFill>
                  <a:schemeClr val="tx1"/>
                </a:solidFill>
                <a:latin typeface="微软雅黑" panose="020B0503020204020204" charset="-122"/>
                <a:ea typeface="微软雅黑" panose="020B0503020204020204" charset="-122"/>
              </a:rPr>
              <a:t>－</a:t>
            </a:r>
            <a:r>
              <a:rPr lang="zh-CN" altLang="en-US" sz="2000" dirty="0" smtClean="0">
                <a:solidFill>
                  <a:schemeClr val="tx1"/>
                </a:solidFill>
                <a:latin typeface="微软雅黑" panose="020B0503020204020204" charset="-122"/>
                <a:ea typeface="微软雅黑" panose="020B0503020204020204" charset="-122"/>
              </a:rPr>
              <a:t>围绕在中央管周围；脑干灰质</a:t>
            </a:r>
            <a:r>
              <a:rPr lang="en-US" altLang="zh-CN" sz="2000" dirty="0" smtClean="0">
                <a:solidFill>
                  <a:schemeClr val="tx1"/>
                </a:solidFill>
                <a:latin typeface="微软雅黑" panose="020B0503020204020204" charset="-122"/>
                <a:ea typeface="微软雅黑" panose="020B0503020204020204" charset="-122"/>
              </a:rPr>
              <a:t>-</a:t>
            </a:r>
            <a:r>
              <a:rPr lang="zh-CN" altLang="en-US" sz="2000" dirty="0" smtClean="0">
                <a:solidFill>
                  <a:schemeClr val="tx1"/>
                </a:solidFill>
                <a:latin typeface="微软雅黑" panose="020B0503020204020204" charset="-122"/>
                <a:ea typeface="微软雅黑" panose="020B0503020204020204" charset="-122"/>
              </a:rPr>
              <a:t>靠近背侧，由中线向两侧排列；</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charset="0"/>
              <a:buChar char="ü"/>
            </a:pPr>
            <a:r>
              <a:rPr lang="zh-CN" altLang="en-US" sz="2000" dirty="0" smtClean="0">
                <a:solidFill>
                  <a:schemeClr val="tx1"/>
                </a:solidFill>
                <a:latin typeface="微软雅黑" panose="020B0503020204020204" charset="-122"/>
                <a:ea typeface="微软雅黑" panose="020B0503020204020204" charset="-122"/>
              </a:rPr>
              <a:t>脊髓白质－围绕在灰质周围；脑干白质－位于脑干腹侧</a:t>
            </a:r>
            <a:endParaRPr lang="zh-CN" altLang="en-US" sz="2000" dirty="0">
              <a:solidFill>
                <a:schemeClr val="tx1"/>
              </a:solidFill>
              <a:latin typeface="微软雅黑" panose="020B0503020204020204" charset="-122"/>
              <a:ea typeface="微软雅黑" panose="020B0503020204020204" charset="-122"/>
            </a:endParaRPr>
          </a:p>
        </p:txBody>
      </p:sp>
      <p:pic>
        <p:nvPicPr>
          <p:cNvPr id="8" name="Picture 2" descr="Snap18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6808" r="28984"/>
          <a:stretch>
            <a:fillRect/>
          </a:stretch>
        </p:blipFill>
        <p:spPr bwMode="auto">
          <a:xfrm>
            <a:off x="7170350" y="1146220"/>
            <a:ext cx="1736587" cy="2730321"/>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95778" y="3740172"/>
            <a:ext cx="2044517" cy="2924644"/>
          </a:xfrm>
          <a:prstGeom prst="rect">
            <a:avLst/>
          </a:prstGeom>
        </p:spPr>
      </p:pic>
      <p:pic>
        <p:nvPicPr>
          <p:cNvPr id="10" name="图片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2141" y="3690400"/>
            <a:ext cx="1716372" cy="3090326"/>
          </a:xfrm>
          <a:prstGeom prst="rect">
            <a:avLst/>
          </a:prstGeom>
        </p:spPr>
      </p:pic>
      <p:pic>
        <p:nvPicPr>
          <p:cNvPr id="11" name="Picture 141" descr="Snap5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5003" y="3714511"/>
            <a:ext cx="1959873" cy="303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A-4829"/>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60382" y="3985269"/>
            <a:ext cx="2519224" cy="195189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5"/>
          <p:cNvSpPr/>
          <p:nvPr/>
        </p:nvSpPr>
        <p:spPr>
          <a:xfrm>
            <a:off x="1" y="0"/>
            <a:ext cx="9144000" cy="1037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Title 1"/>
          <p:cNvSpPr txBox="1"/>
          <p:nvPr/>
        </p:nvSpPr>
        <p:spPr bwMode="blackWhite">
          <a:xfrm>
            <a:off x="2066192" y="241788"/>
            <a:ext cx="5161084" cy="553915"/>
          </a:xfrm>
          <a:prstGeom prst="rect">
            <a:avLst/>
          </a:prstGeom>
          <a:solidFill>
            <a:srgbClr val="FFFFFF"/>
          </a:solidFill>
          <a:ln>
            <a:solidFill>
              <a:srgbClr val="404040"/>
            </a:solidFill>
          </a:ln>
        </p:spPr>
        <p:txBody>
          <a:bodyPr anchorCtr="1"/>
          <a:lstStyle>
            <a:lvl1pPr algn="ctr" defTabSz="914400" rtl="0" eaLnBrk="1" latinLnBrk="0" hangingPunct="1">
              <a:lnSpc>
                <a:spcPct val="90000"/>
              </a:lnSpc>
              <a:spcBef>
                <a:spcPct val="0"/>
              </a:spcBef>
              <a:buNone/>
              <a:defRPr sz="2100" kern="1200" cap="all" spc="200" baseline="0">
                <a:solidFill>
                  <a:srgbClr val="262626"/>
                </a:solidFill>
                <a:latin typeface="+mj-lt"/>
                <a:ea typeface="+mj-ea"/>
                <a:cs typeface="+mj-cs"/>
              </a:defRPr>
            </a:lvl1pPr>
          </a:lstStyle>
          <a:p>
            <a:pPr>
              <a:lnSpc>
                <a:spcPct val="100000"/>
              </a:lnSpc>
            </a:pPr>
            <a:r>
              <a:rPr lang="zh-CN" altLang="en-US" sz="2800" b="1" dirty="0" smtClean="0"/>
              <a:t>脊髓</a:t>
            </a:r>
            <a:r>
              <a:rPr lang="zh-CN" altLang="en-US" sz="2800" b="1" dirty="0"/>
              <a:t>、脑干内部结构</a:t>
            </a:r>
            <a:r>
              <a:rPr lang="zh-CN" altLang="en-US" sz="2800" b="1" dirty="0" smtClean="0"/>
              <a:t>比较</a:t>
            </a:r>
            <a:endParaRPr lang="zh-CN" altLang="en-US" sz="2800" b="1" dirty="0"/>
          </a:p>
        </p:txBody>
      </p:sp>
    </p:spTree>
  </p:cSld>
  <p:clrMapOvr>
    <a:masterClrMapping/>
  </p:clrMapOvr>
  <p:transition>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09"/>
          <p:cNvGraphicFramePr>
            <a:graphicFrameLocks noGrp="1"/>
          </p:cNvGraphicFramePr>
          <p:nvPr/>
        </p:nvGraphicFramePr>
        <p:xfrm>
          <a:off x="206265" y="539565"/>
          <a:ext cx="8641520" cy="5209879"/>
        </p:xfrm>
        <a:graphic>
          <a:graphicData uri="http://schemas.openxmlformats.org/drawingml/2006/table">
            <a:tbl>
              <a:tblPr>
                <a:solidFill>
                  <a:schemeClr val="accent2">
                    <a:lumMod val="20000"/>
                    <a:lumOff val="80000"/>
                  </a:schemeClr>
                </a:solidFill>
                <a:tableStyleId>{5940675A-B579-460E-94D1-54222C63F5DA}</a:tableStyleId>
              </a:tblPr>
              <a:tblGrid>
                <a:gridCol w="2575572">
                  <a:extLst>
                    <a:ext uri="{9D8B030D-6E8A-4147-A177-3AD203B41FA5}">
                      <a16:colId xmlns:a16="http://schemas.microsoft.com/office/drawing/2014/main" xmlns="" val="20000"/>
                    </a:ext>
                  </a:extLst>
                </a:gridCol>
                <a:gridCol w="2041301">
                  <a:extLst>
                    <a:ext uri="{9D8B030D-6E8A-4147-A177-3AD203B41FA5}">
                      <a16:colId xmlns:a16="http://schemas.microsoft.com/office/drawing/2014/main" xmlns="" val="20001"/>
                    </a:ext>
                  </a:extLst>
                </a:gridCol>
                <a:gridCol w="4024647">
                  <a:extLst>
                    <a:ext uri="{9D8B030D-6E8A-4147-A177-3AD203B41FA5}">
                      <a16:colId xmlns:a16="http://schemas.microsoft.com/office/drawing/2014/main" xmlns="" val="20002"/>
                    </a:ext>
                  </a:extLst>
                </a:gridCol>
              </a:tblGrid>
              <a:tr h="532208">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400" b="0" i="0" u="none" strike="noStrike" cap="none" normalizeH="0" baseline="0" dirty="0" smtClean="0">
                        <a:ln>
                          <a:noFill/>
                        </a:ln>
                        <a:solidFill>
                          <a:schemeClr val="tx1"/>
                        </a:solidFill>
                        <a:effectLst/>
                        <a:latin typeface="Arial" panose="020B0604020202020204" pitchFamily="34" charset="0"/>
                        <a:ea typeface="隶书" panose="02010509060101010101" pitchFamily="49"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u="none" strike="noStrike" cap="none" normalizeH="0" baseline="0" dirty="0" smtClean="0">
                          <a:ln>
                            <a:noFill/>
                          </a:ln>
                          <a:effectLst/>
                          <a:latin typeface="华文中宋" panose="02010600040101010101" pitchFamily="2" charset="-122"/>
                          <a:ea typeface="华文中宋" panose="02010600040101010101" pitchFamily="2" charset="-122"/>
                        </a:rPr>
                        <a:t>脊髓</a:t>
                      </a:r>
                      <a:endParaRPr kumimoji="0" lang="zh-CN" altLang="en-US" sz="2400" b="1" i="0" u="none" strike="noStrike" cap="none" normalizeH="0" baseline="0" dirty="0" smtClean="0">
                        <a:ln>
                          <a:noFill/>
                        </a:ln>
                        <a:solidFill>
                          <a:srgbClr val="0000FF"/>
                        </a:solidFill>
                        <a:effectLst/>
                        <a:latin typeface="华文中宋" panose="02010600040101010101" pitchFamily="2" charset="-122"/>
                        <a:ea typeface="华文中宋" panose="02010600040101010101"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400" b="1" u="none" strike="noStrike" cap="none" normalizeH="0" baseline="0" dirty="0" smtClean="0">
                          <a:ln>
                            <a:noFill/>
                          </a:ln>
                          <a:effectLst/>
                          <a:latin typeface="华文中宋" panose="02010600040101010101" pitchFamily="2" charset="-122"/>
                          <a:ea typeface="华文中宋" panose="02010600040101010101" pitchFamily="2" charset="-122"/>
                        </a:rPr>
                        <a:t>脑干</a:t>
                      </a:r>
                      <a:endParaRPr kumimoji="0" lang="zh-CN" altLang="en-US" sz="2400" b="1" i="0" u="none" strike="noStrike" cap="none" normalizeH="0" baseline="0" dirty="0" smtClean="0">
                        <a:ln>
                          <a:noFill/>
                        </a:ln>
                        <a:solidFill>
                          <a:srgbClr val="0000FF"/>
                        </a:solidFill>
                        <a:effectLst/>
                        <a:latin typeface="华文中宋" panose="02010600040101010101" pitchFamily="2" charset="-122"/>
                        <a:ea typeface="华文中宋" panose="02010600040101010101"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xmlns="" val="10000"/>
                  </a:ext>
                </a:extLst>
              </a:tr>
              <a:tr h="506327">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u="none" strike="noStrike" cap="none" normalizeH="0" baseline="0" dirty="0" smtClean="0">
                          <a:ln>
                            <a:noFill/>
                          </a:ln>
                          <a:effectLst/>
                          <a:latin typeface="华文中宋" panose="02010600040101010101" pitchFamily="2" charset="-122"/>
                          <a:ea typeface="华文中宋" panose="02010600040101010101" pitchFamily="2" charset="-122"/>
                        </a:rPr>
                        <a:t>灰质的位置</a:t>
                      </a:r>
                      <a:endParaRPr kumimoji="0" lang="zh-CN" altLang="en-US" sz="2000" b="1" i="0" u="none" strike="noStrike" cap="none" normalizeH="0" baseline="0" dirty="0" smtClean="0">
                        <a:ln>
                          <a:noFill/>
                        </a:ln>
                        <a:solidFill>
                          <a:srgbClr val="0000FF"/>
                        </a:solidFill>
                        <a:effectLst/>
                        <a:latin typeface="华文中宋" panose="02010600040101010101" pitchFamily="2" charset="-122"/>
                        <a:ea typeface="华文中宋" panose="02010600040101010101"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u="none" strike="noStrike" cap="none" normalizeH="0" baseline="0" dirty="0" smtClean="0">
                          <a:ln>
                            <a:noFill/>
                          </a:ln>
                          <a:effectLst/>
                          <a:latin typeface="华文楷体" panose="02010600040101010101" charset="-122"/>
                          <a:ea typeface="华文楷体" panose="02010600040101010101" charset="-122"/>
                        </a:rPr>
                        <a:t>中央管周围</a:t>
                      </a:r>
                      <a:endPar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靠近脑干背侧</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501379">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u="none" strike="noStrike" cap="none" normalizeH="0" baseline="0" dirty="0" smtClean="0">
                          <a:ln>
                            <a:noFill/>
                          </a:ln>
                          <a:effectLst/>
                          <a:latin typeface="华文中宋" panose="02010600040101010101" pitchFamily="2" charset="-122"/>
                          <a:ea typeface="华文中宋" panose="02010600040101010101" pitchFamily="2" charset="-122"/>
                        </a:rPr>
                        <a:t>白质的位置</a:t>
                      </a:r>
                      <a:endParaRPr kumimoji="0" lang="zh-CN" altLang="en-US" sz="2000" b="1" i="0" u="none" strike="noStrike" cap="none" normalizeH="0" baseline="0" dirty="0" smtClean="0">
                        <a:ln>
                          <a:noFill/>
                        </a:ln>
                        <a:solidFill>
                          <a:srgbClr val="0000FF"/>
                        </a:solidFill>
                        <a:effectLst/>
                        <a:latin typeface="华文中宋" panose="02010600040101010101" pitchFamily="2" charset="-122"/>
                        <a:ea typeface="华文中宋" panose="02010600040101010101"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u="none" strike="noStrike" cap="none" normalizeH="0" baseline="0" dirty="0" smtClean="0">
                          <a:ln>
                            <a:noFill/>
                          </a:ln>
                          <a:effectLst/>
                          <a:latin typeface="华文楷体" panose="02010600040101010101" charset="-122"/>
                          <a:ea typeface="华文楷体" panose="02010600040101010101" charset="-122"/>
                        </a:rPr>
                        <a:t>围绕在灰质周围</a:t>
                      </a:r>
                      <a:endPar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u="none" strike="noStrike" cap="none" normalizeH="0" baseline="0" dirty="0" smtClean="0">
                          <a:ln>
                            <a:noFill/>
                          </a:ln>
                          <a:effectLst/>
                          <a:latin typeface="华文楷体" panose="02010600040101010101" charset="-122"/>
                          <a:ea typeface="华文楷体" panose="02010600040101010101" charset="-122"/>
                        </a:rPr>
                        <a:t>位于脑干腹侧</a:t>
                      </a:r>
                      <a:endPar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508248">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800" b="1" u="none" strike="noStrike" cap="none" normalizeH="0" baseline="0" dirty="0" smtClean="0">
                          <a:ln>
                            <a:noFill/>
                          </a:ln>
                          <a:effectLst/>
                          <a:latin typeface="华文中宋" panose="02010600040101010101" pitchFamily="2" charset="-122"/>
                          <a:ea typeface="华文中宋" panose="02010600040101010101" pitchFamily="2" charset="-122"/>
                        </a:rPr>
                        <a:t>灰、白质的相对位置关系</a:t>
                      </a:r>
                      <a:endParaRPr kumimoji="0" lang="zh-CN" altLang="en-US" sz="1800" b="1" i="0" u="none" strike="noStrike" cap="none" normalizeH="0" baseline="0" dirty="0" smtClean="0">
                        <a:ln>
                          <a:noFill/>
                        </a:ln>
                        <a:solidFill>
                          <a:srgbClr val="0000FF"/>
                        </a:solidFill>
                        <a:effectLst/>
                        <a:latin typeface="华文中宋" panose="02010600040101010101" pitchFamily="2" charset="-122"/>
                        <a:ea typeface="华文中宋" panose="02010600040101010101"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u="none" strike="noStrike" cap="none" normalizeH="0" baseline="0" dirty="0" smtClean="0">
                          <a:ln>
                            <a:noFill/>
                          </a:ln>
                          <a:effectLst/>
                          <a:latin typeface="华文楷体" panose="02010600040101010101" charset="-122"/>
                          <a:ea typeface="华文楷体" panose="02010600040101010101" charset="-122"/>
                        </a:rPr>
                        <a:t>内、外排列关系</a:t>
                      </a:r>
                      <a:endPar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u="none" strike="noStrike" cap="none" normalizeH="0" baseline="0" dirty="0" smtClean="0">
                          <a:ln>
                            <a:noFill/>
                          </a:ln>
                          <a:effectLst/>
                          <a:latin typeface="华文楷体" panose="02010600040101010101" charset="-122"/>
                          <a:ea typeface="华文楷体" panose="02010600040101010101" charset="-122"/>
                        </a:rPr>
                        <a:t>背、腹排列关系</a:t>
                      </a:r>
                      <a:endPar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947524">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u="none" strike="noStrike" cap="none" normalizeH="0" baseline="0" dirty="0" smtClean="0">
                          <a:ln>
                            <a:noFill/>
                          </a:ln>
                          <a:effectLst/>
                          <a:latin typeface="华文中宋" panose="02010600040101010101" pitchFamily="2" charset="-122"/>
                          <a:ea typeface="华文中宋" panose="02010600040101010101" pitchFamily="2" charset="-122"/>
                        </a:rPr>
                        <a:t>灰质的形态</a:t>
                      </a:r>
                      <a:endParaRPr kumimoji="0" lang="zh-CN" altLang="en-US" sz="2000" b="1" i="0" u="none" strike="noStrike" cap="none" normalizeH="0" baseline="0" dirty="0" smtClean="0">
                        <a:ln>
                          <a:noFill/>
                        </a:ln>
                        <a:solidFill>
                          <a:srgbClr val="0000FF"/>
                        </a:solidFill>
                        <a:effectLst/>
                        <a:latin typeface="华文中宋" panose="02010600040101010101" pitchFamily="2" charset="-122"/>
                        <a:ea typeface="华文中宋" panose="02010600040101010101"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u="none" strike="noStrike" cap="none" normalizeH="0" baseline="0" dirty="0" smtClean="0">
                          <a:ln>
                            <a:noFill/>
                          </a:ln>
                          <a:effectLst/>
                          <a:latin typeface="华文楷体" panose="02010600040101010101" charset="-122"/>
                          <a:ea typeface="华文楷体" panose="02010600040101010101" charset="-122"/>
                        </a:rPr>
                        <a:t>连续的纵贯全长的灰质柱</a:t>
                      </a:r>
                      <a:endPar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50000"/>
                        </a:lnSpc>
                        <a:spcBef>
                          <a:spcPct val="20000"/>
                        </a:spcBef>
                        <a:spcAft>
                          <a:spcPct val="0"/>
                        </a:spcAft>
                        <a:buClrTx/>
                        <a:buSzTx/>
                        <a:buFontTx/>
                        <a:buNone/>
                      </a:pPr>
                      <a:r>
                        <a:rPr kumimoji="0" lang="zh-CN" altLang="en-US" sz="2000" b="1" u="none" strike="noStrike" cap="none" normalizeH="0" baseline="0" dirty="0" smtClean="0">
                          <a:ln>
                            <a:noFill/>
                          </a:ln>
                          <a:effectLst/>
                          <a:latin typeface="华文楷体" panose="02010600040101010101" charset="-122"/>
                          <a:ea typeface="华文楷体" panose="02010600040101010101" charset="-122"/>
                        </a:rPr>
                        <a:t>彼此独立的神经核，断续分布于白质中</a:t>
                      </a:r>
                      <a:endPar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901795">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u="none" strike="noStrike" cap="none" normalizeH="0" baseline="0" dirty="0" smtClean="0">
                          <a:ln>
                            <a:noFill/>
                          </a:ln>
                          <a:effectLst/>
                          <a:latin typeface="华文中宋" panose="02010600040101010101" pitchFamily="2" charset="-122"/>
                          <a:ea typeface="华文中宋" panose="02010600040101010101" pitchFamily="2" charset="-122"/>
                        </a:rPr>
                        <a:t>灰质核团的纤维联系</a:t>
                      </a:r>
                      <a:endParaRPr kumimoji="0" lang="zh-CN" altLang="en-US" sz="2000" b="1" i="0" u="none" strike="noStrike" cap="none" normalizeH="0" baseline="0" dirty="0" smtClean="0">
                        <a:ln>
                          <a:noFill/>
                        </a:ln>
                        <a:solidFill>
                          <a:srgbClr val="0000FF"/>
                        </a:solidFill>
                        <a:effectLst/>
                        <a:latin typeface="华文中宋" panose="02010600040101010101" pitchFamily="2" charset="-122"/>
                        <a:ea typeface="华文中宋" panose="02010600040101010101"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u="none" strike="noStrike" cap="none" normalizeH="0" baseline="0" dirty="0" smtClean="0">
                          <a:ln>
                            <a:noFill/>
                          </a:ln>
                          <a:effectLst/>
                          <a:latin typeface="华文楷体" panose="02010600040101010101" charset="-122"/>
                          <a:ea typeface="华文楷体" panose="02010600040101010101" charset="-122"/>
                        </a:rPr>
                        <a:t>与脊神经相联系</a:t>
                      </a:r>
                      <a:endPar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50000"/>
                        </a:lnSpc>
                        <a:spcBef>
                          <a:spcPct val="20000"/>
                        </a:spcBef>
                        <a:spcAft>
                          <a:spcPct val="0"/>
                        </a:spcAft>
                        <a:buClrTx/>
                        <a:buSzTx/>
                        <a:buFontTx/>
                        <a:buNone/>
                      </a:pPr>
                      <a:r>
                        <a:rPr kumimoji="0" lang="zh-CN" altLang="en-US" sz="2000" b="1" u="none" strike="noStrike" cap="none" normalizeH="0" baseline="0" dirty="0" smtClean="0">
                          <a:ln>
                            <a:noFill/>
                          </a:ln>
                          <a:effectLst/>
                          <a:latin typeface="华文中宋" panose="02010600040101010101" pitchFamily="2" charset="-122"/>
                          <a:ea typeface="华文中宋" panose="02010600040101010101" pitchFamily="2" charset="-122"/>
                        </a:rPr>
                        <a:t>脑神经核</a:t>
                      </a:r>
                      <a:r>
                        <a:rPr kumimoji="0" lang="zh-CN" altLang="en-US" sz="2000" b="1" u="none" strike="noStrike" cap="none" normalizeH="0" baseline="0" dirty="0" smtClean="0">
                          <a:ln>
                            <a:noFill/>
                          </a:ln>
                          <a:effectLst/>
                          <a:latin typeface="华文楷体" panose="02010600040101010101" charset="-122"/>
                          <a:ea typeface="华文楷体" panose="02010600040101010101" charset="-122"/>
                        </a:rPr>
                        <a:t>－与脑神经相联系；</a:t>
                      </a:r>
                      <a:r>
                        <a:rPr kumimoji="0" lang="zh-CN" altLang="en-US" sz="2000" b="1" u="none" strike="noStrike" cap="none" normalizeH="0" baseline="0" dirty="0" smtClean="0">
                          <a:ln>
                            <a:noFill/>
                          </a:ln>
                          <a:effectLst/>
                          <a:latin typeface="华文中宋" panose="02010600040101010101" pitchFamily="2" charset="-122"/>
                          <a:ea typeface="华文中宋" panose="02010600040101010101" pitchFamily="2" charset="-122"/>
                        </a:rPr>
                        <a:t>中继核</a:t>
                      </a:r>
                      <a:r>
                        <a:rPr kumimoji="0" lang="zh-CN" altLang="en-US" sz="2000" b="1" u="none" strike="noStrike" cap="none" normalizeH="0" baseline="0" dirty="0" smtClean="0">
                          <a:ln>
                            <a:noFill/>
                          </a:ln>
                          <a:effectLst/>
                          <a:latin typeface="华文楷体" panose="02010600040101010101" charset="-122"/>
                          <a:ea typeface="华文楷体" panose="02010600040101010101" charset="-122"/>
                        </a:rPr>
                        <a:t>－与经过脑干的纤维束相联系</a:t>
                      </a:r>
                      <a:endPar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1011725">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u="none" strike="noStrike" cap="none" normalizeH="0" baseline="0" dirty="0" smtClean="0">
                          <a:ln>
                            <a:noFill/>
                          </a:ln>
                          <a:effectLst/>
                          <a:latin typeface="华文中宋" panose="02010600040101010101" pitchFamily="2" charset="-122"/>
                          <a:ea typeface="华文中宋" panose="02010600040101010101" pitchFamily="2" charset="-122"/>
                        </a:rPr>
                        <a:t>网状结构的特点</a:t>
                      </a:r>
                      <a:endParaRPr kumimoji="0" lang="zh-CN" altLang="en-US" sz="2000" b="1" i="0" u="none" strike="noStrike" cap="none" normalizeH="0" baseline="0" dirty="0" smtClean="0">
                        <a:ln>
                          <a:noFill/>
                        </a:ln>
                        <a:solidFill>
                          <a:srgbClr val="0000FF"/>
                        </a:solidFill>
                        <a:effectLst/>
                        <a:latin typeface="华文中宋" panose="02010600040101010101" pitchFamily="2" charset="-122"/>
                        <a:ea typeface="华文中宋" panose="02010600040101010101"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000" b="1" u="none" strike="noStrike" cap="none" normalizeH="0" baseline="0" dirty="0" smtClean="0">
                          <a:ln>
                            <a:noFill/>
                          </a:ln>
                          <a:effectLst/>
                          <a:latin typeface="华文楷体" panose="02010600040101010101" charset="-122"/>
                          <a:ea typeface="华文楷体" panose="02010600040101010101" charset="-122"/>
                        </a:rPr>
                        <a:t>面积小，结构功能简单</a:t>
                      </a:r>
                      <a:endPar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50000"/>
                        </a:lnSpc>
                        <a:spcBef>
                          <a:spcPct val="20000"/>
                        </a:spcBef>
                        <a:spcAft>
                          <a:spcPct val="0"/>
                        </a:spcAft>
                        <a:buClrTx/>
                        <a:buSzTx/>
                        <a:buFontTx/>
                        <a:buNone/>
                      </a:pPr>
                      <a:r>
                        <a:rPr kumimoji="0" lang="zh-CN" altLang="en-US" sz="2000" b="1" u="none" strike="noStrike" cap="none" normalizeH="0" baseline="0" dirty="0" smtClean="0">
                          <a:ln>
                            <a:noFill/>
                          </a:ln>
                          <a:effectLst/>
                          <a:latin typeface="华文楷体" panose="02010600040101010101" charset="-122"/>
                          <a:ea typeface="华文楷体" panose="02010600040101010101" charset="-122"/>
                        </a:rPr>
                        <a:t>面积扩大、结构功能复杂，含有重要的</a:t>
                      </a:r>
                      <a:r>
                        <a:rPr kumimoji="0" lang="zh-CN" altLang="en-US" sz="2000" b="1" u="none" strike="noStrike" cap="none" normalizeH="0" baseline="0" dirty="0" smtClean="0">
                          <a:ln>
                            <a:noFill/>
                          </a:ln>
                          <a:effectLst/>
                          <a:latin typeface="华文中宋" panose="02010600040101010101" pitchFamily="2" charset="-122"/>
                          <a:ea typeface="华文中宋" panose="02010600040101010101" pitchFamily="2" charset="-122"/>
                        </a:rPr>
                        <a:t>网状核</a:t>
                      </a:r>
                      <a:r>
                        <a:rPr kumimoji="0" lang="zh-CN" altLang="en-US" sz="2000" b="1" u="none" strike="noStrike" kern="1200" cap="none" normalizeH="0" baseline="0" dirty="0" smtClean="0">
                          <a:ln>
                            <a:noFill/>
                          </a:ln>
                          <a:solidFill>
                            <a:schemeClr val="tx1"/>
                          </a:solidFill>
                          <a:effectLst/>
                          <a:latin typeface="华文楷体" panose="02010600040101010101" charset="-122"/>
                          <a:ea typeface="华文楷体" panose="02010600040101010101" charset="-122"/>
                          <a:cs typeface="+mn-cs"/>
                        </a:rPr>
                        <a:t>以及</a:t>
                      </a:r>
                      <a:r>
                        <a:rPr kumimoji="0" lang="zh-CN" altLang="en-US" sz="2000" b="1" u="none" strike="noStrike" cap="none" normalizeH="0" baseline="0" dirty="0" smtClean="0">
                          <a:ln>
                            <a:noFill/>
                          </a:ln>
                          <a:effectLst/>
                          <a:latin typeface="华文中宋" panose="02010600040101010101" pitchFamily="2" charset="-122"/>
                          <a:ea typeface="华文中宋" panose="02010600040101010101" pitchFamily="2" charset="-122"/>
                        </a:rPr>
                        <a:t>生命中枢</a:t>
                      </a:r>
                      <a:r>
                        <a:rPr kumimoji="0" lang="zh-CN" altLang="en-US" sz="2000" b="1" u="none" strike="noStrike" kern="1200" cap="none" normalizeH="0" baseline="0" dirty="0" smtClean="0">
                          <a:ln>
                            <a:noFill/>
                          </a:ln>
                          <a:solidFill>
                            <a:schemeClr val="tx1"/>
                          </a:solidFill>
                          <a:effectLst/>
                          <a:latin typeface="华文楷体" panose="02010600040101010101" charset="-122"/>
                          <a:ea typeface="华文楷体" panose="02010600040101010101" charset="-122"/>
                          <a:cs typeface="+mn-cs"/>
                        </a:rPr>
                        <a:t>等</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cSld>
  <p:clrMapOvr>
    <a:masterClrMapping/>
  </p:clrMapOvr>
  <p:transition>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7"/>
          <p:cNvSpPr txBox="1"/>
          <p:nvPr/>
        </p:nvSpPr>
        <p:spPr>
          <a:xfrm>
            <a:off x="231601" y="1089407"/>
            <a:ext cx="8680799" cy="1544323"/>
          </a:xfrm>
          <a:prstGeom prst="rect">
            <a:avLst/>
          </a:prstGeom>
        </p:spPr>
        <p:txBody>
          <a:bodyPr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50000"/>
              </a:lnSpc>
              <a:spcBef>
                <a:spcPts val="0"/>
              </a:spcBef>
              <a:buClr>
                <a:srgbClr val="C00000"/>
              </a:buClr>
              <a:buNone/>
            </a:pPr>
            <a:r>
              <a:rPr lang="zh-CN" altLang="en-US" sz="2000" dirty="0">
                <a:solidFill>
                  <a:schemeClr val="tx1"/>
                </a:solidFill>
                <a:latin typeface="微软雅黑" panose="020B0503020204020204" charset="-122"/>
                <a:ea typeface="微软雅黑" panose="020B0503020204020204" charset="-122"/>
              </a:rPr>
              <a:t>脑干的灰质聚合成</a:t>
            </a:r>
            <a:r>
              <a:rPr lang="zh-CN" altLang="en-US" sz="2000" dirty="0" smtClean="0">
                <a:solidFill>
                  <a:schemeClr val="tx1"/>
                </a:solidFill>
                <a:latin typeface="微软雅黑" panose="020B0503020204020204" charset="-122"/>
                <a:ea typeface="微软雅黑" panose="020B0503020204020204" charset="-122"/>
              </a:rPr>
              <a:t>彼此独立的神经核，根据</a:t>
            </a:r>
            <a:r>
              <a:rPr lang="zh-CN" altLang="en-US" sz="2000" dirty="0">
                <a:solidFill>
                  <a:schemeClr val="tx1"/>
                </a:solidFill>
                <a:latin typeface="微软雅黑" panose="020B0503020204020204" charset="-122"/>
                <a:ea typeface="微软雅黑" panose="020B0503020204020204" charset="-122"/>
              </a:rPr>
              <a:t>纤维联系</a:t>
            </a:r>
            <a:r>
              <a:rPr lang="zh-CN" altLang="en-US" sz="2000" dirty="0" smtClean="0">
                <a:solidFill>
                  <a:schemeClr val="tx1"/>
                </a:solidFill>
                <a:latin typeface="微软雅黑" panose="020B0503020204020204" charset="-122"/>
                <a:ea typeface="微软雅黑" panose="020B0503020204020204" charset="-122"/>
              </a:rPr>
              <a:t>及功能</a:t>
            </a:r>
            <a:r>
              <a:rPr lang="zh-CN" altLang="en-US" sz="2000" dirty="0">
                <a:solidFill>
                  <a:schemeClr val="tx1"/>
                </a:solidFill>
                <a:latin typeface="微软雅黑" panose="020B0503020204020204" charset="-122"/>
                <a:ea typeface="微软雅黑" panose="020B0503020204020204" charset="-122"/>
              </a:rPr>
              <a:t>，</a:t>
            </a:r>
            <a:r>
              <a:rPr lang="zh-CN" altLang="en-US" sz="2000" dirty="0" smtClean="0">
                <a:solidFill>
                  <a:schemeClr val="tx1"/>
                </a:solidFill>
                <a:latin typeface="微软雅黑" panose="020B0503020204020204" charset="-122"/>
                <a:ea typeface="微软雅黑" panose="020B0503020204020204" charset="-122"/>
              </a:rPr>
              <a:t>可分为</a:t>
            </a:r>
            <a:r>
              <a:rPr lang="en-US" altLang="zh-CN" sz="2000" dirty="0">
                <a:solidFill>
                  <a:schemeClr val="tx1"/>
                </a:solidFill>
                <a:latin typeface="微软雅黑" panose="020B0503020204020204" charset="-122"/>
                <a:ea typeface="微软雅黑" panose="020B0503020204020204" charset="-122"/>
              </a:rPr>
              <a:t>3</a:t>
            </a:r>
            <a:r>
              <a:rPr lang="zh-CN" altLang="en-US" sz="2000" dirty="0" smtClean="0">
                <a:solidFill>
                  <a:schemeClr val="tx1"/>
                </a:solidFill>
                <a:latin typeface="微软雅黑" panose="020B0503020204020204" charset="-122"/>
                <a:ea typeface="微软雅黑" panose="020B0503020204020204" charset="-122"/>
              </a:rPr>
              <a:t>类</a:t>
            </a:r>
            <a:r>
              <a:rPr lang="zh-CN" altLang="en-US" sz="2000" dirty="0">
                <a:solidFill>
                  <a:schemeClr val="tx1"/>
                </a:solidFill>
                <a:latin typeface="微软雅黑" panose="020B0503020204020204" charset="-122"/>
                <a:ea typeface="微软雅黑" panose="020B0503020204020204" charset="-122"/>
              </a:rPr>
              <a:t>：</a:t>
            </a:r>
            <a:endParaRPr lang="en-US" altLang="zh-CN" sz="2000" dirty="0" smtClean="0">
              <a:solidFill>
                <a:schemeClr val="tx1"/>
              </a:solidFill>
              <a:latin typeface="微软雅黑" panose="020B0503020204020204" charset="-122"/>
              <a:ea typeface="微软雅黑" panose="020B0503020204020204" charset="-122"/>
            </a:endParaRPr>
          </a:p>
          <a:p>
            <a:pPr marL="0" indent="0">
              <a:lnSpc>
                <a:spcPct val="150000"/>
              </a:lnSpc>
              <a:buClr>
                <a:srgbClr val="C00000"/>
              </a:buClr>
              <a:buSzPct val="100000"/>
              <a:buNone/>
            </a:pPr>
            <a:r>
              <a:rPr lang="zh-CN" altLang="en-US" sz="2000" b="1" dirty="0" smtClean="0">
                <a:solidFill>
                  <a:srgbClr val="C00000"/>
                </a:solidFill>
                <a:latin typeface="微软雅黑" panose="020B0503020204020204" charset="-122"/>
                <a:ea typeface="微软雅黑" panose="020B0503020204020204" charset="-122"/>
              </a:rPr>
              <a:t>脑神经核  </a:t>
            </a:r>
            <a:r>
              <a:rPr lang="zh-CN" altLang="en-US" sz="2000" b="1" dirty="0" smtClean="0">
                <a:latin typeface="微软雅黑" panose="020B0503020204020204" charset="-122"/>
                <a:ea typeface="微软雅黑" panose="020B0503020204020204" charset="-122"/>
              </a:rPr>
              <a:t>中继核   网状核    </a:t>
            </a:r>
            <a:r>
              <a:rPr lang="zh-CN" altLang="en-US" sz="2000" dirty="0" smtClean="0">
                <a:latin typeface="微软雅黑" panose="020B0503020204020204" charset="-122"/>
                <a:ea typeface="微软雅黑" panose="020B0503020204020204" charset="-122"/>
              </a:rPr>
              <a:t>（后两类合称</a:t>
            </a:r>
            <a:r>
              <a:rPr lang="zh-CN" altLang="en-US" sz="2000" u="sng" dirty="0" smtClean="0">
                <a:latin typeface="微软雅黑" panose="020B0503020204020204" charset="-122"/>
                <a:ea typeface="微软雅黑" panose="020B0503020204020204" charset="-122"/>
              </a:rPr>
              <a:t>非脑神经核</a:t>
            </a:r>
            <a:r>
              <a:rPr lang="zh-CN" altLang="en-US" sz="2000" dirty="0" smtClean="0">
                <a:latin typeface="微软雅黑" panose="020B0503020204020204" charset="-122"/>
                <a:ea typeface="微软雅黑" panose="020B0503020204020204" charset="-122"/>
              </a:rPr>
              <a:t>）</a:t>
            </a:r>
            <a:r>
              <a:rPr lang="zh-CN" altLang="en-US" sz="2000" b="1" dirty="0" smtClean="0">
                <a:latin typeface="微软雅黑" panose="020B0503020204020204" charset="-122"/>
                <a:ea typeface="微软雅黑" panose="020B0503020204020204" charset="-122"/>
              </a:rPr>
              <a:t>    </a:t>
            </a:r>
            <a:endParaRPr lang="zh-CN" altLang="en-US" sz="2000" dirty="0">
              <a:solidFill>
                <a:srgbClr val="002060"/>
              </a:solidFill>
              <a:latin typeface="微软雅黑" panose="020B0503020204020204" charset="-122"/>
              <a:ea typeface="微软雅黑" panose="020B0503020204020204" charset="-122"/>
            </a:endParaRPr>
          </a:p>
        </p:txBody>
      </p:sp>
      <p:sp>
        <p:nvSpPr>
          <p:cNvPr id="8" name="Rectangle 25"/>
          <p:cNvSpPr/>
          <p:nvPr/>
        </p:nvSpPr>
        <p:spPr>
          <a:xfrm>
            <a:off x="1" y="0"/>
            <a:ext cx="9144000" cy="1037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1"/>
          <p:cNvSpPr txBox="1"/>
          <p:nvPr/>
        </p:nvSpPr>
        <p:spPr bwMode="blackWhite">
          <a:xfrm>
            <a:off x="2066192" y="241788"/>
            <a:ext cx="5161084" cy="595339"/>
          </a:xfrm>
          <a:prstGeom prst="rect">
            <a:avLst/>
          </a:prstGeom>
          <a:solidFill>
            <a:srgbClr val="FFFFFF"/>
          </a:solidFill>
          <a:ln>
            <a:solidFill>
              <a:srgbClr val="404040"/>
            </a:solidFill>
          </a:ln>
        </p:spPr>
        <p:txBody>
          <a:bodyPr anchorCtr="1"/>
          <a:lstStyle>
            <a:lvl1pPr algn="ctr" defTabSz="914400" rtl="0" eaLnBrk="1" latinLnBrk="0" hangingPunct="1">
              <a:lnSpc>
                <a:spcPct val="90000"/>
              </a:lnSpc>
              <a:spcBef>
                <a:spcPct val="0"/>
              </a:spcBef>
              <a:buNone/>
              <a:defRPr sz="2100" kern="1200" cap="all" spc="200" baseline="0">
                <a:solidFill>
                  <a:srgbClr val="262626"/>
                </a:solidFill>
                <a:latin typeface="+mj-lt"/>
                <a:ea typeface="+mj-ea"/>
                <a:cs typeface="+mj-cs"/>
              </a:defRPr>
            </a:lvl1pPr>
          </a:lstStyle>
          <a:p>
            <a:pPr>
              <a:lnSpc>
                <a:spcPct val="100000"/>
              </a:lnSpc>
            </a:pPr>
            <a:r>
              <a:rPr lang="zh-CN" altLang="en-US" sz="3200" b="1" dirty="0" smtClean="0"/>
              <a:t>脑干灰质概述</a:t>
            </a:r>
            <a:endParaRPr lang="zh-CN" altLang="en-US" sz="3200" b="1" dirty="0"/>
          </a:p>
        </p:txBody>
      </p:sp>
      <p:sp>
        <p:nvSpPr>
          <p:cNvPr id="6" name="矩形 5"/>
          <p:cNvSpPr/>
          <p:nvPr/>
        </p:nvSpPr>
        <p:spPr>
          <a:xfrm>
            <a:off x="6490953" y="2607972"/>
            <a:ext cx="553998" cy="360941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eaVert" wrap="square">
            <a:spAutoFit/>
          </a:bodyPr>
          <a:lstStyle/>
          <a:p>
            <a:pPr algn="ctr">
              <a:lnSpc>
                <a:spcPct val="100000"/>
              </a:lnSpc>
            </a:pPr>
            <a:r>
              <a:rPr lang="zh-CN" altLang="en-US" sz="2400" b="1" dirty="0">
                <a:solidFill>
                  <a:schemeClr val="tx1"/>
                </a:solidFill>
              </a:rPr>
              <a:t>脑干</a:t>
            </a:r>
            <a:r>
              <a:rPr lang="zh-CN" altLang="en-US" sz="2400" b="1" dirty="0" smtClean="0">
                <a:solidFill>
                  <a:schemeClr val="tx1"/>
                </a:solidFill>
              </a:rPr>
              <a:t>内中继核</a:t>
            </a:r>
            <a:r>
              <a:rPr lang="zh-CN" altLang="en-US" sz="2400" b="1" dirty="0">
                <a:solidFill>
                  <a:schemeClr val="tx1"/>
                </a:solidFill>
              </a:rPr>
              <a:t>简表</a:t>
            </a:r>
          </a:p>
        </p:txBody>
      </p:sp>
      <p:graphicFrame>
        <p:nvGraphicFramePr>
          <p:cNvPr id="18" name="Group 246"/>
          <p:cNvGraphicFramePr>
            <a:graphicFrameLocks noGrp="1"/>
          </p:cNvGraphicFramePr>
          <p:nvPr/>
        </p:nvGraphicFramePr>
        <p:xfrm>
          <a:off x="1371599" y="2534683"/>
          <a:ext cx="4790942" cy="3762615"/>
        </p:xfrm>
        <a:graphic>
          <a:graphicData uri="http://schemas.openxmlformats.org/drawingml/2006/table">
            <a:tbl>
              <a:tblPr/>
              <a:tblGrid>
                <a:gridCol w="1222426">
                  <a:extLst>
                    <a:ext uri="{9D8B030D-6E8A-4147-A177-3AD203B41FA5}">
                      <a16:colId xmlns:a16="http://schemas.microsoft.com/office/drawing/2014/main" xmlns="" val="20000"/>
                    </a:ext>
                  </a:extLst>
                </a:gridCol>
                <a:gridCol w="3568516">
                  <a:extLst>
                    <a:ext uri="{9D8B030D-6E8A-4147-A177-3AD203B41FA5}">
                      <a16:colId xmlns:a16="http://schemas.microsoft.com/office/drawing/2014/main" xmlns="" val="20001"/>
                    </a:ext>
                  </a:extLst>
                </a:gridCol>
              </a:tblGrid>
              <a:tr h="516137">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chemeClr val="tx1"/>
                          </a:solidFill>
                          <a:effectLst/>
                          <a:latin typeface="+mn-ea"/>
                          <a:ea typeface="+mn-ea"/>
                        </a:rPr>
                        <a:t>位置</a:t>
                      </a:r>
                      <a:endParaRPr kumimoji="0" lang="zh-CN" altLang="en-US" sz="2400" b="1" i="0" u="none" strike="noStrike" cap="none" normalizeH="0" baseline="0" dirty="0">
                        <a:ln>
                          <a:noFill/>
                        </a:ln>
                        <a:solidFill>
                          <a:schemeClr val="tx1"/>
                        </a:solidFill>
                        <a:effectLst/>
                        <a:latin typeface="+mn-ea"/>
                        <a:ea typeface="+mn-ea"/>
                      </a:endParaRPr>
                    </a:p>
                  </a:txBody>
                  <a:tcPr marL="90000" marR="90000" marT="46801" marB="46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a:ln>
                            <a:noFill/>
                          </a:ln>
                          <a:solidFill>
                            <a:schemeClr val="tx1"/>
                          </a:solidFill>
                          <a:effectLst/>
                          <a:latin typeface="+mn-ea"/>
                          <a:ea typeface="+mn-ea"/>
                        </a:rPr>
                        <a:t>所</a:t>
                      </a:r>
                      <a:r>
                        <a:rPr kumimoji="0" lang="zh-CN" altLang="en-US" sz="2400" b="1" i="0" u="none" strike="noStrike" cap="none" normalizeH="0" baseline="0" dirty="0" smtClean="0">
                          <a:ln>
                            <a:noFill/>
                          </a:ln>
                          <a:solidFill>
                            <a:schemeClr val="tx1"/>
                          </a:solidFill>
                          <a:effectLst/>
                          <a:latin typeface="+mn-ea"/>
                          <a:ea typeface="+mn-ea"/>
                        </a:rPr>
                        <a:t>含</a:t>
                      </a:r>
                      <a:r>
                        <a:rPr kumimoji="0" lang="zh-CN" altLang="en-US" sz="2400" b="1" i="0" u="none" strike="noStrike" cap="none" normalizeH="0" baseline="0" dirty="0" smtClean="0">
                          <a:ln>
                            <a:noFill/>
                          </a:ln>
                          <a:solidFill>
                            <a:srgbClr val="C00000"/>
                          </a:solidFill>
                          <a:effectLst/>
                          <a:latin typeface="+mn-ea"/>
                          <a:ea typeface="+mn-ea"/>
                        </a:rPr>
                        <a:t>中继核</a:t>
                      </a:r>
                      <a:r>
                        <a:rPr kumimoji="0" lang="zh-CN" altLang="en-US" sz="2400" b="1" i="0" u="none" strike="noStrike" cap="none" normalizeH="0" baseline="0" dirty="0" smtClean="0">
                          <a:ln>
                            <a:noFill/>
                          </a:ln>
                          <a:solidFill>
                            <a:schemeClr val="tx1"/>
                          </a:solidFill>
                          <a:effectLst/>
                          <a:latin typeface="+mn-ea"/>
                          <a:ea typeface="+mn-ea"/>
                        </a:rPr>
                        <a:t>名称</a:t>
                      </a:r>
                      <a:endParaRPr kumimoji="0" lang="zh-CN" altLang="en-US" sz="2400" b="1" i="0" u="none" strike="noStrike" cap="none" normalizeH="0" baseline="0" dirty="0">
                        <a:ln>
                          <a:noFill/>
                        </a:ln>
                        <a:solidFill>
                          <a:schemeClr val="tx1"/>
                        </a:solidFill>
                        <a:effectLst/>
                        <a:latin typeface="+mn-ea"/>
                        <a:ea typeface="+mn-ea"/>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xmlns="" val="10000"/>
                  </a:ext>
                </a:extLst>
              </a:tr>
              <a:tr h="1012465">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cap="none" normalizeH="0" baseline="0" dirty="0" smtClean="0">
                          <a:ln>
                            <a:noFill/>
                          </a:ln>
                          <a:solidFill>
                            <a:schemeClr val="tx1"/>
                          </a:solidFill>
                          <a:effectLst/>
                          <a:latin typeface="微软雅黑" panose="020B0503020204020204" charset="-122"/>
                          <a:ea typeface="微软雅黑" panose="020B0503020204020204" charset="-122"/>
                        </a:rPr>
                        <a:t>延髓</a:t>
                      </a:r>
                    </a:p>
                  </a:txBody>
                  <a:tcPr marL="90000" marR="90000" marT="46801" marB="46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2000" b="0" i="0" u="none" strike="noStrike" cap="none" normalizeH="0" baseline="0" dirty="0" smtClean="0">
                          <a:ln>
                            <a:noFill/>
                          </a:ln>
                          <a:solidFill>
                            <a:schemeClr val="tx1"/>
                          </a:solidFill>
                          <a:effectLst/>
                          <a:latin typeface="微软雅黑" panose="020B0503020204020204" charset="-122"/>
                          <a:ea typeface="微软雅黑" panose="020B0503020204020204" charset="-122"/>
                        </a:rPr>
                        <a:t>薄束核   楔束核</a:t>
                      </a:r>
                      <a:endParaRPr kumimoji="0" lang="en-US" altLang="zh-CN" sz="2000" b="0" i="0" u="none" strike="noStrike" cap="none" normalizeH="0" baseline="0" dirty="0" smtClean="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2000" b="0" i="0" u="none" strike="noStrike" cap="none" normalizeH="0" baseline="0" dirty="0" smtClean="0">
                          <a:ln>
                            <a:noFill/>
                          </a:ln>
                          <a:solidFill>
                            <a:schemeClr val="tx1"/>
                          </a:solidFill>
                          <a:effectLst/>
                          <a:latin typeface="微软雅黑" panose="020B0503020204020204" charset="-122"/>
                          <a:ea typeface="微软雅黑" panose="020B0503020204020204" charset="-122"/>
                        </a:rPr>
                        <a:t>下橄榄核   楔束副核</a:t>
                      </a:r>
                      <a:endParaRPr kumimoji="0" lang="zh-CN" altLang="en-US" sz="2000" b="0" i="0" u="none" strike="noStrike" cap="none" normalizeH="0" baseline="0" dirty="0">
                        <a:ln>
                          <a:noFill/>
                        </a:ln>
                        <a:solidFill>
                          <a:schemeClr val="tx1"/>
                        </a:solidFill>
                        <a:effectLst/>
                        <a:latin typeface="微软雅黑" panose="020B0503020204020204" charset="-122"/>
                        <a:ea typeface="微软雅黑" panose="020B0503020204020204" charset="-122"/>
                      </a:endParaRPr>
                    </a:p>
                  </a:txBody>
                  <a:tcPr marL="45720" marR="457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1"/>
                  </a:ext>
                </a:extLst>
              </a:tr>
              <a:tr h="943566">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smtClean="0">
                          <a:ln>
                            <a:noFill/>
                          </a:ln>
                          <a:solidFill>
                            <a:schemeClr val="tx1"/>
                          </a:solidFill>
                          <a:effectLst/>
                          <a:latin typeface="微软雅黑" panose="020B0503020204020204" charset="-122"/>
                          <a:ea typeface="微软雅黑" panose="020B0503020204020204" charset="-122"/>
                        </a:rPr>
                        <a:t>脑桥</a:t>
                      </a:r>
                      <a:endPar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endParaRPr>
                    </a:p>
                  </a:txBody>
                  <a:tcPr marL="90000" marR="90000" marT="46801" marB="46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50000"/>
                        </a:lnSpc>
                        <a:spcBef>
                          <a:spcPct val="0"/>
                        </a:spcBef>
                        <a:spcAft>
                          <a:spcPct val="0"/>
                        </a:spcAft>
                        <a:buClrTx/>
                        <a:buSzTx/>
                        <a:buFontTx/>
                        <a:buNone/>
                      </a:pPr>
                      <a:r>
                        <a:rPr kumimoji="0" lang="zh-CN" altLang="en-US" sz="2000" b="0" i="0" u="none" strike="noStrike" cap="none" normalizeH="0" baseline="0" dirty="0" smtClean="0">
                          <a:ln>
                            <a:noFill/>
                          </a:ln>
                          <a:solidFill>
                            <a:schemeClr val="tx1"/>
                          </a:solidFill>
                          <a:effectLst/>
                          <a:latin typeface="微软雅黑" panose="020B0503020204020204" charset="-122"/>
                          <a:ea typeface="微软雅黑" panose="020B0503020204020204" charset="-122"/>
                        </a:rPr>
                        <a:t>脑桥核    上橄榄核</a:t>
                      </a:r>
                      <a:endParaRPr kumimoji="0" lang="en-US" altLang="zh-CN" sz="2000" b="0" i="0" u="none" strike="noStrike" cap="none" normalizeH="0" baseline="0" dirty="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1" fontAlgn="base" latinLnBrk="0" hangingPunct="1">
                        <a:lnSpc>
                          <a:spcPct val="150000"/>
                        </a:lnSpc>
                        <a:spcBef>
                          <a:spcPct val="0"/>
                        </a:spcBef>
                        <a:spcAft>
                          <a:spcPct val="0"/>
                        </a:spcAft>
                        <a:buClrTx/>
                        <a:buSzTx/>
                        <a:buFontTx/>
                        <a:buNone/>
                      </a:pPr>
                      <a:r>
                        <a:rPr kumimoji="0" lang="zh-CN" altLang="en-US" sz="2000" b="0" i="0" u="none" strike="noStrike" cap="none" normalizeH="0" baseline="0" dirty="0" smtClean="0">
                          <a:ln>
                            <a:noFill/>
                          </a:ln>
                          <a:solidFill>
                            <a:schemeClr val="tx1"/>
                          </a:solidFill>
                          <a:effectLst/>
                          <a:latin typeface="微软雅黑" panose="020B0503020204020204" charset="-122"/>
                          <a:ea typeface="微软雅黑" panose="020B0503020204020204" charset="-122"/>
                        </a:rPr>
                        <a:t>外侧丘系核   蓝斑核</a:t>
                      </a:r>
                      <a:endParaRPr kumimoji="0" lang="zh-CN" altLang="en-US" sz="2000" b="0" i="0" u="none" strike="noStrike" cap="none" normalizeH="0" baseline="0" dirty="0">
                        <a:ln>
                          <a:noFill/>
                        </a:ln>
                        <a:solidFill>
                          <a:schemeClr val="tx1"/>
                        </a:solidFill>
                        <a:effectLst/>
                        <a:latin typeface="微软雅黑" panose="020B0503020204020204" charset="-122"/>
                        <a:ea typeface="微软雅黑" panose="020B0503020204020204" charset="-122"/>
                      </a:endParaRPr>
                    </a:p>
                  </a:txBody>
                  <a:tcPr marL="45720" marR="457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xmlns="" val="10002"/>
                  </a:ext>
                </a:extLst>
              </a:tr>
              <a:tr h="1228173">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cap="none" normalizeH="0" baseline="0" dirty="0" smtClean="0">
                          <a:ln>
                            <a:noFill/>
                          </a:ln>
                          <a:solidFill>
                            <a:schemeClr val="tx1"/>
                          </a:solidFill>
                          <a:effectLst/>
                          <a:latin typeface="微软雅黑" panose="020B0503020204020204" charset="-122"/>
                          <a:ea typeface="微软雅黑" panose="020B0503020204020204" charset="-122"/>
                        </a:rPr>
                        <a:t>中脑</a:t>
                      </a:r>
                      <a:endPar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endParaRPr>
                    </a:p>
                  </a:txBody>
                  <a:tcPr marL="90000" marR="90000" marT="46801" marB="46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50000"/>
                        </a:lnSpc>
                        <a:spcBef>
                          <a:spcPct val="0"/>
                        </a:spcBef>
                        <a:spcAft>
                          <a:spcPct val="0"/>
                        </a:spcAft>
                        <a:buClrTx/>
                        <a:buSzTx/>
                        <a:buFontTx/>
                        <a:buNone/>
                      </a:pPr>
                      <a:r>
                        <a:rPr kumimoji="0" lang="zh-CN" altLang="en-US" sz="2000" b="0" i="0" u="none" strike="noStrike" cap="none" normalizeH="0" baseline="0" dirty="0" smtClean="0">
                          <a:ln>
                            <a:noFill/>
                          </a:ln>
                          <a:solidFill>
                            <a:schemeClr val="tx1"/>
                          </a:solidFill>
                          <a:effectLst/>
                          <a:latin typeface="微软雅黑" panose="020B0503020204020204" charset="-122"/>
                          <a:ea typeface="微软雅黑" panose="020B0503020204020204" charset="-122"/>
                        </a:rPr>
                        <a:t>下丘核   上丘灰质  顶盖前区</a:t>
                      </a:r>
                      <a:endParaRPr kumimoji="0" lang="en-US" altLang="zh-CN" sz="2000" b="0" i="0" u="none" strike="noStrike" cap="none" normalizeH="0" baseline="0" dirty="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1" fontAlgn="base" latinLnBrk="0" hangingPunct="1">
                        <a:lnSpc>
                          <a:spcPct val="150000"/>
                        </a:lnSpc>
                        <a:spcBef>
                          <a:spcPct val="0"/>
                        </a:spcBef>
                        <a:spcAft>
                          <a:spcPct val="0"/>
                        </a:spcAft>
                        <a:buClrTx/>
                        <a:buSzTx/>
                        <a:buFontTx/>
                        <a:buNone/>
                      </a:pPr>
                      <a:r>
                        <a:rPr kumimoji="0" lang="zh-CN" altLang="en-US" sz="2000" b="0" i="0" u="none" strike="noStrike" cap="none" normalizeH="0" baseline="0" dirty="0" smtClean="0">
                          <a:ln>
                            <a:noFill/>
                          </a:ln>
                          <a:solidFill>
                            <a:schemeClr val="tx1"/>
                          </a:solidFill>
                          <a:effectLst/>
                          <a:latin typeface="微软雅黑" panose="020B0503020204020204" charset="-122"/>
                          <a:ea typeface="微软雅黑" panose="020B0503020204020204" charset="-122"/>
                        </a:rPr>
                        <a:t>红核    黑质    腹侧被盖区</a:t>
                      </a:r>
                      <a:endParaRPr kumimoji="0" lang="zh-CN" altLang="en-US" sz="2000" b="0" i="0" u="none" strike="noStrike" cap="none" normalizeH="0" baseline="0" dirty="0">
                        <a:ln>
                          <a:noFill/>
                        </a:ln>
                        <a:solidFill>
                          <a:schemeClr val="tx1"/>
                        </a:solidFill>
                        <a:effectLst/>
                        <a:latin typeface="微软雅黑" panose="020B0503020204020204" charset="-122"/>
                        <a:ea typeface="微软雅黑" panose="020B0503020204020204" charset="-122"/>
                      </a:endParaRPr>
                    </a:p>
                  </a:txBody>
                  <a:tcPr marL="45720" marR="457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3"/>
                  </a:ext>
                </a:extLst>
              </a:tr>
            </a:tbl>
          </a:graphicData>
        </a:graphic>
      </p:graphicFrame>
    </p:spTree>
  </p:cSld>
  <p:clrMapOvr>
    <a:masterClrMapping/>
  </p:clrMapOvr>
  <p:transition>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515724" y="1572241"/>
            <a:ext cx="7142064" cy="371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marL="342900" indent="-34290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ea typeface="华文中宋" panose="02010600040101010101" pitchFamily="2" charset="-122"/>
              </a:defRPr>
            </a:lvl1pPr>
            <a:lvl2pPr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ea typeface="华文中宋" panose="02010600040101010101" pitchFamily="2" charset="-122"/>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ea typeface="华文中宋" panose="02010600040101010101" pitchFamily="2" charset="-122"/>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ea typeface="华文中宋" panose="02010600040101010101" pitchFamily="2" charset="-122"/>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ea typeface="华文中宋" panose="02010600040101010101" pitchFamily="2" charset="-122"/>
              </a:defRPr>
            </a:lvl5pPr>
            <a:lvl6pPr marL="2514600" indent="-2286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ea typeface="华文中宋" panose="02010600040101010101" pitchFamily="2" charset="-122"/>
              </a:defRPr>
            </a:lvl6pPr>
            <a:lvl7pPr marL="2971800" indent="-2286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ea typeface="华文中宋" panose="02010600040101010101" pitchFamily="2" charset="-122"/>
              </a:defRPr>
            </a:lvl7pPr>
            <a:lvl8pPr marL="3429000" indent="-2286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ea typeface="华文中宋" panose="02010600040101010101" pitchFamily="2" charset="-122"/>
              </a:defRPr>
            </a:lvl8pPr>
            <a:lvl9pPr marL="3886200" indent="-2286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ea typeface="华文中宋" panose="02010600040101010101" pitchFamily="2" charset="-122"/>
              </a:defRPr>
            </a:lvl9pPr>
          </a:lstStyle>
          <a:p>
            <a:pPr marL="179705" indent="-179705">
              <a:lnSpc>
                <a:spcPct val="150000"/>
              </a:lnSpc>
              <a:spcBef>
                <a:spcPct val="0"/>
              </a:spcBef>
              <a:buClr>
                <a:srgbClr val="FF3300"/>
              </a:buClr>
              <a:buSzPct val="75000"/>
              <a:buFont typeface="Wingdings" panose="05000000000000000000" pitchFamily="2" charset="2"/>
              <a:buChar char="ü"/>
            </a:pPr>
            <a:r>
              <a:rPr lang="zh-CN" altLang="en-US" sz="2000" b="1" dirty="0">
                <a:solidFill>
                  <a:schemeClr val="tx1"/>
                </a:solidFill>
                <a:latin typeface="仿宋" panose="02010609060101010101" pitchFamily="49" charset="-122"/>
                <a:ea typeface="仿宋" panose="02010609060101010101" pitchFamily="49" charset="-122"/>
              </a:rPr>
              <a:t>脑的分部；脑干的分部；脑神经与脑干相连的部位；脑干背侧面与腹侧面的主要结构；脑桥小脑三角；菱形窝的结构及与脑神经核的对应关系。</a:t>
            </a:r>
            <a:endParaRPr lang="en-US" altLang="zh-CN" sz="2000" b="1" dirty="0">
              <a:solidFill>
                <a:schemeClr val="tx1"/>
              </a:solidFill>
              <a:latin typeface="仿宋" panose="02010609060101010101" pitchFamily="49" charset="-122"/>
              <a:ea typeface="仿宋" panose="02010609060101010101" pitchFamily="49" charset="-122"/>
            </a:endParaRPr>
          </a:p>
          <a:p>
            <a:pPr marL="179705" indent="-179705">
              <a:lnSpc>
                <a:spcPct val="150000"/>
              </a:lnSpc>
              <a:spcBef>
                <a:spcPct val="0"/>
              </a:spcBef>
              <a:buClr>
                <a:srgbClr val="FF3300"/>
              </a:buClr>
              <a:buSzPct val="75000"/>
              <a:buFont typeface="Wingdings" panose="05000000000000000000" pitchFamily="2" charset="2"/>
              <a:buChar char="ü"/>
            </a:pPr>
            <a:r>
              <a:rPr lang="zh-CN" altLang="en-US" sz="2000" b="1" dirty="0">
                <a:solidFill>
                  <a:schemeClr val="tx1"/>
                </a:solidFill>
                <a:latin typeface="仿宋" panose="02010609060101010101" pitchFamily="49" charset="-122"/>
                <a:ea typeface="仿宋" panose="02010609060101010101" pitchFamily="49" charset="-122"/>
              </a:rPr>
              <a:t>脑神经核的名称、性质、纤维联系。</a:t>
            </a:r>
          </a:p>
          <a:p>
            <a:pPr marL="179705" indent="-179705">
              <a:lnSpc>
                <a:spcPct val="150000"/>
              </a:lnSpc>
              <a:spcBef>
                <a:spcPct val="0"/>
              </a:spcBef>
              <a:buClr>
                <a:srgbClr val="FF3300"/>
              </a:buClr>
              <a:buSzPct val="75000"/>
              <a:buFont typeface="Wingdings" panose="05000000000000000000" pitchFamily="2" charset="2"/>
              <a:buChar char="ü"/>
            </a:pPr>
            <a:r>
              <a:rPr lang="zh-CN" altLang="en-US" sz="2000" b="1" dirty="0" smtClean="0">
                <a:solidFill>
                  <a:schemeClr val="tx1"/>
                </a:solidFill>
                <a:latin typeface="仿宋" panose="02010609060101010101" pitchFamily="49" charset="-122"/>
                <a:ea typeface="仿宋" panose="02010609060101010101" pitchFamily="49" charset="-122"/>
              </a:rPr>
              <a:t>脑干中继核的</a:t>
            </a:r>
            <a:r>
              <a:rPr lang="zh-CN" altLang="en-US" sz="2000" b="1" dirty="0">
                <a:solidFill>
                  <a:schemeClr val="tx1"/>
                </a:solidFill>
                <a:latin typeface="仿宋" panose="02010609060101010101" pitchFamily="49" charset="-122"/>
                <a:ea typeface="仿宋" panose="02010609060101010101" pitchFamily="49" charset="-122"/>
              </a:rPr>
              <a:t>位置、纤维联系、功能。</a:t>
            </a:r>
          </a:p>
          <a:p>
            <a:pPr marL="179705" indent="-179705">
              <a:lnSpc>
                <a:spcPct val="150000"/>
              </a:lnSpc>
              <a:spcBef>
                <a:spcPct val="0"/>
              </a:spcBef>
              <a:buClr>
                <a:srgbClr val="FF3300"/>
              </a:buClr>
              <a:buSzPct val="75000"/>
              <a:buFont typeface="Wingdings" panose="05000000000000000000" pitchFamily="2" charset="2"/>
              <a:buChar char="ü"/>
            </a:pPr>
            <a:r>
              <a:rPr lang="zh-CN" altLang="en-US" sz="2000" b="1" dirty="0">
                <a:solidFill>
                  <a:schemeClr val="tx1"/>
                </a:solidFill>
                <a:latin typeface="仿宋" panose="02010609060101010101" pitchFamily="49" charset="-122"/>
                <a:ea typeface="仿宋" panose="02010609060101010101" pitchFamily="49" charset="-122"/>
              </a:rPr>
              <a:t>内侧丘系、脊丘系、三叉丘系、外侧丘系、皮质脊髓束、</a:t>
            </a:r>
            <a:r>
              <a:rPr lang="zh-CN" altLang="en-US" sz="2000" b="1" dirty="0" smtClean="0">
                <a:solidFill>
                  <a:schemeClr val="tx1"/>
                </a:solidFill>
                <a:latin typeface="仿宋" panose="02010609060101010101" pitchFamily="49" charset="-122"/>
                <a:ea typeface="仿宋" panose="02010609060101010101" pitchFamily="49" charset="-122"/>
              </a:rPr>
              <a:t>皮质核束</a:t>
            </a:r>
            <a:r>
              <a:rPr lang="zh-CN" altLang="en-US" sz="2000" b="1" dirty="0">
                <a:solidFill>
                  <a:schemeClr val="tx1"/>
                </a:solidFill>
                <a:latin typeface="仿宋" panose="02010609060101010101" pitchFamily="49" charset="-122"/>
                <a:ea typeface="仿宋" panose="02010609060101010101" pitchFamily="49" charset="-122"/>
              </a:rPr>
              <a:t>的位置、纤维联系、功能。</a:t>
            </a:r>
          </a:p>
          <a:p>
            <a:pPr marL="179705" indent="-179705">
              <a:lnSpc>
                <a:spcPct val="150000"/>
              </a:lnSpc>
              <a:spcBef>
                <a:spcPct val="0"/>
              </a:spcBef>
              <a:buClr>
                <a:srgbClr val="FF3300"/>
              </a:buClr>
              <a:buSzPct val="75000"/>
              <a:buFont typeface="Wingdings" panose="05000000000000000000" pitchFamily="2" charset="2"/>
              <a:buChar char="ü"/>
            </a:pPr>
            <a:r>
              <a:rPr lang="zh-CN" altLang="en-US" sz="2000" b="1" dirty="0">
                <a:solidFill>
                  <a:schemeClr val="tx1"/>
                </a:solidFill>
                <a:latin typeface="仿宋" panose="02010609060101010101" pitchFamily="49" charset="-122"/>
                <a:ea typeface="仿宋" panose="02010609060101010101" pitchFamily="49" charset="-122"/>
              </a:rPr>
              <a:t>内侧丘系交叉、锥体交叉。</a:t>
            </a:r>
          </a:p>
        </p:txBody>
      </p:sp>
      <p:sp>
        <p:nvSpPr>
          <p:cNvPr id="2" name="标题 1"/>
          <p:cNvSpPr>
            <a:spLocks noGrp="1"/>
          </p:cNvSpPr>
          <p:nvPr>
            <p:ph type="title"/>
          </p:nvPr>
        </p:nvSpPr>
        <p:spPr>
          <a:xfrm>
            <a:off x="120650" y="1462405"/>
            <a:ext cx="976313" cy="3816350"/>
          </a:xfrm>
        </p:spPr>
        <p:txBody>
          <a:bodyPr vert="eaVert"/>
          <a:lstStyle/>
          <a:p>
            <a:pPr fontAlgn="auto">
              <a:spcAft>
                <a:spcPts val="0"/>
              </a:spcAft>
              <a:defRPr/>
            </a:pPr>
            <a:r>
              <a:rPr lang="zh-CN" altLang="en-US" sz="3600" dirty="0">
                <a:latin typeface="华文中宋" panose="02010600040101010101" pitchFamily="2" charset="-122"/>
                <a:ea typeface="华文中宋" panose="02010600040101010101" pitchFamily="2" charset="-122"/>
              </a:rPr>
              <a:t>重点内容</a:t>
            </a:r>
          </a:p>
        </p:txBody>
      </p:sp>
    </p:spTree>
  </p:cSld>
  <p:clrMapOvr>
    <a:masterClrMapping/>
  </p:clrMapOvr>
  <p:transition>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46"/>
          <p:cNvGraphicFramePr>
            <a:graphicFrameLocks noGrp="1"/>
          </p:cNvGraphicFramePr>
          <p:nvPr/>
        </p:nvGraphicFramePr>
        <p:xfrm>
          <a:off x="314885" y="1063106"/>
          <a:ext cx="8623553" cy="5622674"/>
        </p:xfrm>
        <a:graphic>
          <a:graphicData uri="http://schemas.openxmlformats.org/drawingml/2006/table">
            <a:tbl>
              <a:tblPr/>
              <a:tblGrid>
                <a:gridCol w="1828799">
                  <a:extLst>
                    <a:ext uri="{9D8B030D-6E8A-4147-A177-3AD203B41FA5}">
                      <a16:colId xmlns:a16="http://schemas.microsoft.com/office/drawing/2014/main" xmlns="" val="20000"/>
                    </a:ext>
                  </a:extLst>
                </a:gridCol>
                <a:gridCol w="2917414">
                  <a:extLst>
                    <a:ext uri="{9D8B030D-6E8A-4147-A177-3AD203B41FA5}">
                      <a16:colId xmlns:a16="http://schemas.microsoft.com/office/drawing/2014/main" xmlns="" val="20001"/>
                    </a:ext>
                  </a:extLst>
                </a:gridCol>
                <a:gridCol w="3877340">
                  <a:extLst>
                    <a:ext uri="{9D8B030D-6E8A-4147-A177-3AD203B41FA5}">
                      <a16:colId xmlns:a16="http://schemas.microsoft.com/office/drawing/2014/main" xmlns="" val="20002"/>
                    </a:ext>
                  </a:extLst>
                </a:gridCol>
              </a:tblGrid>
              <a:tr h="446717">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dirty="0">
                          <a:ln>
                            <a:noFill/>
                          </a:ln>
                          <a:solidFill>
                            <a:schemeClr val="tx1"/>
                          </a:solidFill>
                          <a:effectLst/>
                          <a:latin typeface="华文新魏" panose="02010800040101010101" pitchFamily="2" charset="-122"/>
                          <a:ea typeface="华文新魏" panose="02010800040101010101" pitchFamily="2" charset="-122"/>
                        </a:rPr>
                        <a:t>类别</a:t>
                      </a:r>
                    </a:p>
                  </a:txBody>
                  <a:tcPr marL="90000" marR="90000" marT="46801" marB="46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dirty="0">
                          <a:ln>
                            <a:noFill/>
                          </a:ln>
                          <a:solidFill>
                            <a:schemeClr val="tx1"/>
                          </a:solidFill>
                          <a:effectLst/>
                          <a:latin typeface="华文新魏" panose="02010800040101010101" pitchFamily="2" charset="-122"/>
                          <a:ea typeface="华文新魏" panose="02010800040101010101" pitchFamily="2" charset="-122"/>
                        </a:rPr>
                        <a:t>所含核团名称</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dirty="0" smtClean="0">
                          <a:ln>
                            <a:noFill/>
                          </a:ln>
                          <a:solidFill>
                            <a:schemeClr val="tx1"/>
                          </a:solidFill>
                          <a:effectLst/>
                          <a:latin typeface="华文新魏" panose="02010800040101010101" pitchFamily="2" charset="-122"/>
                          <a:ea typeface="华文新魏" panose="02010800040101010101" pitchFamily="2" charset="-122"/>
                        </a:rPr>
                        <a:t>支配或功能</a:t>
                      </a:r>
                      <a:endParaRPr kumimoji="0" lang="zh-CN" altLang="en-US" sz="2400" b="0" i="0" u="none" strike="noStrike" cap="none" normalizeH="0" baseline="0" dirty="0">
                        <a:ln>
                          <a:noFill/>
                        </a:ln>
                        <a:solidFill>
                          <a:schemeClr val="tx1"/>
                        </a:solidFill>
                        <a:effectLst/>
                        <a:latin typeface="华文新魏" panose="02010800040101010101" pitchFamily="2" charset="-122"/>
                        <a:ea typeface="华文新魏" panose="02010800040101010101" pitchFamily="2" charset="-122"/>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xmlns="" val="10000"/>
                  </a:ext>
                </a:extLst>
              </a:tr>
              <a:tr h="752899">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tx1"/>
                          </a:solidFill>
                          <a:effectLst/>
                          <a:latin typeface="微软雅黑" panose="020B0503020204020204" charset="-122"/>
                          <a:ea typeface="微软雅黑" panose="020B0503020204020204" charset="-122"/>
                        </a:rPr>
                        <a:t>一般躯体运动核</a:t>
                      </a:r>
                    </a:p>
                  </a:txBody>
                  <a:tcPr marL="90000" marR="90000" marT="46801" marB="46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smtClean="0">
                          <a:ln>
                            <a:noFill/>
                          </a:ln>
                          <a:solidFill>
                            <a:schemeClr val="tx1"/>
                          </a:solidFill>
                          <a:effectLst/>
                          <a:latin typeface="+mn-ea"/>
                          <a:ea typeface="+mn-ea"/>
                        </a:rPr>
                        <a:t>动眼神经核 滑车神经核 </a:t>
                      </a:r>
                      <a:endParaRPr kumimoji="0" lang="en-US" altLang="zh-CN" sz="2000" b="1" i="0" u="none" strike="noStrike" cap="none" normalizeH="0" baseline="0" dirty="0">
                        <a:ln>
                          <a:noFill/>
                        </a:ln>
                        <a:solidFill>
                          <a:schemeClr val="tx1"/>
                        </a:solidFill>
                        <a:effectLst/>
                        <a:latin typeface="+mn-ea"/>
                        <a:ea typeface="+mn-ea"/>
                      </a:endParaRPr>
                    </a:p>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2000" b="1" i="0" u="none" strike="noStrike" cap="none" normalizeH="0" baseline="0" dirty="0" smtClean="0">
                          <a:ln>
                            <a:noFill/>
                          </a:ln>
                          <a:solidFill>
                            <a:schemeClr val="tx1"/>
                          </a:solidFill>
                          <a:effectLst/>
                          <a:latin typeface="+mn-ea"/>
                          <a:ea typeface="+mn-ea"/>
                        </a:rPr>
                        <a:t>展神经核  舌下神经核</a:t>
                      </a:r>
                      <a:endParaRPr kumimoji="0" lang="zh-CN" altLang="en-US" sz="2000" b="1" i="0" u="none" strike="noStrike" cap="none" normalizeH="0" baseline="0" dirty="0">
                        <a:ln>
                          <a:noFill/>
                        </a:ln>
                        <a:solidFill>
                          <a:schemeClr val="tx1"/>
                        </a:solidFill>
                        <a:effectLst/>
                        <a:latin typeface="+mn-ea"/>
                        <a:ea typeface="+mn-ea"/>
                      </a:endParaRPr>
                    </a:p>
                  </a:txBody>
                  <a:tcPr marL="45720" marR="457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支配</a:t>
                      </a:r>
                      <a:r>
                        <a:rPr kumimoji="0" lang="zh-CN" altLang="en-US" sz="1800" b="1" i="0" u="none" strike="noStrike" cap="none" normalizeH="0" baseline="0" dirty="0" smtClean="0">
                          <a:ln>
                            <a:noFill/>
                          </a:ln>
                          <a:solidFill>
                            <a:schemeClr val="tx1"/>
                          </a:solidFill>
                          <a:effectLst/>
                          <a:latin typeface="微软雅黑" panose="020B0503020204020204" charset="-122"/>
                          <a:ea typeface="微软雅黑" panose="020B0503020204020204" charset="-122"/>
                        </a:rPr>
                        <a:t>眼外肌</a:t>
                      </a: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a:t>
                      </a:r>
                      <a:r>
                        <a:rPr kumimoji="0" lang="zh-CN" altLang="en-US" sz="1800" b="1" i="0" u="none" strike="noStrike" cap="none" normalizeH="0" baseline="0" dirty="0" smtClean="0">
                          <a:ln>
                            <a:noFill/>
                          </a:ln>
                          <a:solidFill>
                            <a:schemeClr val="tx1"/>
                          </a:solidFill>
                          <a:effectLst/>
                          <a:latin typeface="微软雅黑" panose="020B0503020204020204" charset="-122"/>
                          <a:ea typeface="微软雅黑" panose="020B0503020204020204" charset="-122"/>
                        </a:rPr>
                        <a:t>舌肌</a:t>
                      </a:r>
                      <a:endParaRPr kumimoji="0" lang="zh-CN" altLang="en-US" sz="1800" b="1" i="0" u="none" strike="noStrike" cap="none" normalizeH="0" baseline="0" dirty="0">
                        <a:ln>
                          <a:noFill/>
                        </a:ln>
                        <a:solidFill>
                          <a:schemeClr val="tx1"/>
                        </a:solidFill>
                        <a:effectLst/>
                        <a:latin typeface="微软雅黑" panose="020B0503020204020204" charset="-122"/>
                        <a:ea typeface="微软雅黑" panose="020B0503020204020204" charset="-122"/>
                      </a:endParaRPr>
                    </a:p>
                  </a:txBody>
                  <a:tcPr marL="45720" marR="457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1"/>
                  </a:ext>
                </a:extLst>
              </a:tr>
              <a:tr h="768597">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tx1"/>
                          </a:solidFill>
                          <a:effectLst/>
                          <a:latin typeface="微软雅黑" panose="020B0503020204020204" charset="-122"/>
                          <a:ea typeface="微软雅黑" panose="020B0503020204020204" charset="-122"/>
                        </a:rPr>
                        <a:t>特殊内脏运动核</a:t>
                      </a:r>
                    </a:p>
                  </a:txBody>
                  <a:tcPr marL="90000" marR="90000" marT="46801" marB="46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ts val="2600"/>
                        </a:lnSpc>
                        <a:spcBef>
                          <a:spcPct val="0"/>
                        </a:spcBef>
                        <a:spcAft>
                          <a:spcPct val="0"/>
                        </a:spcAft>
                        <a:buClrTx/>
                        <a:buSzTx/>
                        <a:buFontTx/>
                        <a:buNone/>
                      </a:pPr>
                      <a:r>
                        <a:rPr kumimoji="0" lang="zh-CN" altLang="en-US" sz="2000" b="1" i="0" u="none" strike="noStrike" cap="none" normalizeH="0" baseline="0" dirty="0" smtClean="0">
                          <a:ln>
                            <a:noFill/>
                          </a:ln>
                          <a:solidFill>
                            <a:schemeClr val="tx1"/>
                          </a:solidFill>
                          <a:effectLst/>
                          <a:latin typeface="+mn-ea"/>
                          <a:ea typeface="+mn-ea"/>
                        </a:rPr>
                        <a:t>三叉神经运动核  疑核</a:t>
                      </a:r>
                      <a:endParaRPr kumimoji="0" lang="en-US" altLang="zh-CN" sz="2000" b="1" i="0" u="none" strike="noStrike" cap="none" normalizeH="0" baseline="0" dirty="0" smtClean="0">
                        <a:ln>
                          <a:noFill/>
                        </a:ln>
                        <a:solidFill>
                          <a:schemeClr val="tx1"/>
                        </a:solidFill>
                        <a:effectLst/>
                        <a:latin typeface="+mn-ea"/>
                        <a:ea typeface="+mn-ea"/>
                      </a:endParaRPr>
                    </a:p>
                    <a:p>
                      <a:pPr marL="0" marR="0" lvl="0" indent="0" algn="ctr" defTabSz="914400" rtl="0" eaLnBrk="1" fontAlgn="base" latinLnBrk="0" hangingPunct="1">
                        <a:lnSpc>
                          <a:spcPts val="2600"/>
                        </a:lnSpc>
                        <a:spcBef>
                          <a:spcPct val="0"/>
                        </a:spcBef>
                        <a:spcAft>
                          <a:spcPct val="0"/>
                        </a:spcAft>
                        <a:buClrTx/>
                        <a:buSzTx/>
                        <a:buFontTx/>
                        <a:buNone/>
                      </a:pPr>
                      <a:r>
                        <a:rPr kumimoji="0" lang="zh-CN" altLang="en-US" sz="2000" b="1" i="0" u="none" strike="noStrike" cap="none" normalizeH="0" baseline="0" dirty="0" smtClean="0">
                          <a:ln>
                            <a:noFill/>
                          </a:ln>
                          <a:solidFill>
                            <a:schemeClr val="tx1"/>
                          </a:solidFill>
                          <a:effectLst/>
                          <a:latin typeface="+mn-ea"/>
                          <a:ea typeface="+mn-ea"/>
                        </a:rPr>
                        <a:t>面神经核   副神经核</a:t>
                      </a:r>
                      <a:endParaRPr kumimoji="0" lang="zh-CN" altLang="en-US" sz="2000" b="1" i="0" u="none" strike="noStrike" cap="none" normalizeH="0" baseline="0" dirty="0">
                        <a:ln>
                          <a:noFill/>
                        </a:ln>
                        <a:solidFill>
                          <a:schemeClr val="tx1"/>
                        </a:solidFill>
                        <a:effectLst/>
                        <a:latin typeface="+mn-ea"/>
                        <a:ea typeface="+mn-ea"/>
                      </a:endParaRPr>
                    </a:p>
                  </a:txBody>
                  <a:tcPr marL="45720" marR="457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300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支配鳃弓衍化来的</a:t>
                      </a:r>
                      <a:r>
                        <a:rPr kumimoji="0" lang="zh-CN" altLang="en-US" sz="1800" b="1" i="0" u="none" strike="noStrike" cap="none" normalizeH="0" baseline="0" dirty="0" smtClean="0">
                          <a:ln>
                            <a:noFill/>
                          </a:ln>
                          <a:solidFill>
                            <a:schemeClr val="tx1"/>
                          </a:solidFill>
                          <a:effectLst/>
                          <a:latin typeface="微软雅黑" panose="020B0503020204020204" charset="-122"/>
                          <a:ea typeface="微软雅黑" panose="020B0503020204020204" charset="-122"/>
                        </a:rPr>
                        <a:t>表情肌、咀嚼肌、咽喉肌</a:t>
                      </a: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a:t>
                      </a:r>
                      <a:r>
                        <a:rPr kumimoji="0" lang="zh-CN" altLang="en-US" sz="1800" b="1" i="0" u="none" strike="noStrike" cap="none" normalizeH="0" baseline="0" dirty="0" smtClean="0">
                          <a:ln>
                            <a:noFill/>
                          </a:ln>
                          <a:solidFill>
                            <a:schemeClr val="tx1"/>
                          </a:solidFill>
                          <a:effectLst/>
                          <a:latin typeface="微软雅黑" panose="020B0503020204020204" charset="-122"/>
                          <a:ea typeface="微软雅黑" panose="020B0503020204020204" charset="-122"/>
                        </a:rPr>
                        <a:t>胸锁乳突肌</a:t>
                      </a: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和</a:t>
                      </a:r>
                      <a:r>
                        <a:rPr kumimoji="0" lang="zh-CN" altLang="en-US" sz="1800" b="1" i="0" u="none" strike="noStrike" cap="none" normalizeH="0" baseline="0" dirty="0" smtClean="0">
                          <a:ln>
                            <a:noFill/>
                          </a:ln>
                          <a:solidFill>
                            <a:schemeClr val="tx1"/>
                          </a:solidFill>
                          <a:effectLst/>
                          <a:latin typeface="微软雅黑" panose="020B0503020204020204" charset="-122"/>
                          <a:ea typeface="微软雅黑" panose="020B0503020204020204" charset="-122"/>
                        </a:rPr>
                        <a:t>斜方肌</a:t>
                      </a:r>
                      <a:endParaRPr kumimoji="0" lang="zh-CN" altLang="en-US" sz="1800" b="1" i="0" u="none" strike="noStrike" cap="none" normalizeH="0" baseline="0" dirty="0">
                        <a:ln>
                          <a:noFill/>
                        </a:ln>
                        <a:solidFill>
                          <a:schemeClr val="tx1"/>
                        </a:solidFill>
                        <a:effectLst/>
                        <a:latin typeface="微软雅黑" panose="020B0503020204020204" charset="-122"/>
                        <a:ea typeface="微软雅黑" panose="020B0503020204020204" charset="-122"/>
                      </a:endParaRPr>
                    </a:p>
                  </a:txBody>
                  <a:tcPr marL="45720" marR="457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2"/>
                  </a:ext>
                </a:extLst>
              </a:tr>
              <a:tr h="679056">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tx1"/>
                          </a:solidFill>
                          <a:effectLst/>
                          <a:latin typeface="微软雅黑" panose="020B0503020204020204" charset="-122"/>
                          <a:ea typeface="微软雅黑" panose="020B0503020204020204" charset="-122"/>
                        </a:rPr>
                        <a:t>一般内脏运动核</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dirty="0">
                          <a:ln>
                            <a:noFill/>
                          </a:ln>
                          <a:solidFill>
                            <a:schemeClr val="tx1"/>
                          </a:solidFill>
                          <a:effectLst/>
                          <a:latin typeface="微软雅黑" panose="020B0503020204020204" charset="-122"/>
                          <a:ea typeface="微软雅黑" panose="020B0503020204020204" charset="-122"/>
                        </a:rPr>
                        <a:t>(</a:t>
                      </a:r>
                      <a:r>
                        <a:rPr kumimoji="0" lang="zh-CN" altLang="en-US" sz="1600" b="1" i="0" u="none" strike="noStrike" cap="none" normalizeH="0" baseline="0" dirty="0">
                          <a:ln>
                            <a:noFill/>
                          </a:ln>
                          <a:solidFill>
                            <a:schemeClr val="tx1"/>
                          </a:solidFill>
                          <a:effectLst/>
                          <a:latin typeface="微软雅黑" panose="020B0503020204020204" charset="-122"/>
                          <a:ea typeface="微软雅黑" panose="020B0503020204020204" charset="-122"/>
                        </a:rPr>
                        <a:t>副交感核</a:t>
                      </a:r>
                      <a:r>
                        <a:rPr kumimoji="0" lang="en-US" altLang="zh-CN" sz="1600" b="1" i="0" u="none" strike="noStrike" cap="none" normalizeH="0" baseline="0" dirty="0">
                          <a:ln>
                            <a:noFill/>
                          </a:ln>
                          <a:solidFill>
                            <a:schemeClr val="tx1"/>
                          </a:solidFill>
                          <a:effectLst/>
                          <a:latin typeface="微软雅黑" panose="020B0503020204020204" charset="-122"/>
                          <a:ea typeface="微软雅黑" panose="020B0503020204020204" charset="-122"/>
                        </a:rPr>
                        <a:t>)</a:t>
                      </a:r>
                    </a:p>
                  </a:txBody>
                  <a:tcPr marL="90000" marR="90000" marT="46801" marB="46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mn-ea"/>
                          <a:ea typeface="+mn-ea"/>
                        </a:rPr>
                        <a:t>动眼神经副核 </a:t>
                      </a:r>
                      <a:r>
                        <a:rPr kumimoji="0" lang="zh-CN" altLang="en-US" sz="2000" b="1" i="0" u="none" strike="noStrike" cap="none" normalizeH="0" baseline="0" dirty="0" smtClean="0">
                          <a:ln>
                            <a:noFill/>
                          </a:ln>
                          <a:solidFill>
                            <a:schemeClr val="tx1"/>
                          </a:solidFill>
                          <a:effectLst/>
                          <a:latin typeface="+mn-ea"/>
                          <a:ea typeface="+mn-ea"/>
                        </a:rPr>
                        <a:t> 上泌</a:t>
                      </a:r>
                      <a:r>
                        <a:rPr kumimoji="0" lang="zh-CN" altLang="en-US" sz="2000" b="1" i="0" u="none" strike="noStrike" cap="none" normalizeH="0" baseline="0" dirty="0">
                          <a:ln>
                            <a:noFill/>
                          </a:ln>
                          <a:solidFill>
                            <a:schemeClr val="tx1"/>
                          </a:solidFill>
                          <a:effectLst/>
                          <a:latin typeface="+mn-ea"/>
                          <a:ea typeface="+mn-ea"/>
                        </a:rPr>
                        <a:t>涎核</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mn-ea"/>
                          <a:ea typeface="+mn-ea"/>
                        </a:rPr>
                        <a:t> </a:t>
                      </a:r>
                      <a:r>
                        <a:rPr kumimoji="0" lang="zh-CN" altLang="en-US" sz="2000" b="1" i="0" u="none" strike="noStrike" cap="none" normalizeH="0" baseline="0" dirty="0" smtClean="0">
                          <a:ln>
                            <a:noFill/>
                          </a:ln>
                          <a:solidFill>
                            <a:schemeClr val="tx1"/>
                          </a:solidFill>
                          <a:effectLst/>
                          <a:latin typeface="+mn-ea"/>
                          <a:ea typeface="+mn-ea"/>
                        </a:rPr>
                        <a:t>下泌涎核 迷走神经背核</a:t>
                      </a:r>
                      <a:endParaRPr kumimoji="0" lang="zh-CN" altLang="en-US" sz="2000" b="1" i="0" u="none" strike="noStrike" cap="none" normalizeH="0" baseline="0" dirty="0">
                        <a:ln>
                          <a:noFill/>
                        </a:ln>
                        <a:solidFill>
                          <a:schemeClr val="tx1"/>
                        </a:solidFill>
                        <a:effectLst/>
                        <a:latin typeface="+mn-ea"/>
                        <a:ea typeface="+mn-ea"/>
                      </a:endParaRPr>
                    </a:p>
                  </a:txBody>
                  <a:tcPr marL="45720" marR="457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支配头、颈、胸、腹部平滑肌、心肌的运动， 腺体的分泌</a:t>
                      </a:r>
                      <a:endParaRPr kumimoji="0" lang="en-US" altLang="zh-CN" sz="1800" b="1" i="0" u="none" strike="noStrike" cap="none" normalizeH="0" baseline="0" dirty="0" smtClean="0">
                        <a:ln>
                          <a:noFill/>
                        </a:ln>
                        <a:solidFill>
                          <a:schemeClr val="tx1"/>
                        </a:solidFill>
                        <a:effectLst/>
                        <a:latin typeface="华文楷体" panose="02010600040101010101" charset="-122"/>
                        <a:ea typeface="华文楷体" panose="02010600040101010101" charset="-122"/>
                      </a:endParaRPr>
                    </a:p>
                  </a:txBody>
                  <a:tcPr marL="45720" marR="457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3"/>
                  </a:ext>
                </a:extLst>
              </a:tr>
              <a:tr h="644323">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tx1"/>
                          </a:solidFill>
                          <a:effectLst/>
                          <a:latin typeface="微软雅黑" panose="020B0503020204020204" charset="-122"/>
                          <a:ea typeface="微软雅黑" panose="020B0503020204020204" charset="-122"/>
                        </a:rPr>
                        <a:t>一般内脏感觉核</a:t>
                      </a:r>
                    </a:p>
                  </a:txBody>
                  <a:tcPr marL="90000" marR="90000" marT="46801" marB="46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mn-ea"/>
                          <a:ea typeface="+mn-ea"/>
                        </a:rPr>
                        <a:t>孤束核下部</a:t>
                      </a:r>
                    </a:p>
                  </a:txBody>
                  <a:tcPr marL="45720" marR="457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l" defTabSz="914400" rtl="0" eaLnBrk="1" fontAlgn="base" latinLnBrk="0" hangingPunct="1">
                        <a:lnSpc>
                          <a:spcPts val="24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接受</a:t>
                      </a:r>
                      <a:r>
                        <a:rPr kumimoji="0" lang="zh-CN" altLang="en-US" sz="1800" b="1" i="0" u="sng" strike="noStrike" cap="none" normalizeH="0" baseline="0" dirty="0" smtClean="0">
                          <a:ln>
                            <a:noFill/>
                          </a:ln>
                          <a:solidFill>
                            <a:schemeClr val="tx1"/>
                          </a:solidFill>
                          <a:effectLst/>
                          <a:latin typeface="华文楷体" panose="02010600040101010101" charset="-122"/>
                          <a:ea typeface="华文楷体" panose="02010600040101010101" charset="-122"/>
                        </a:rPr>
                        <a:t>来自内脏和心血管</a:t>
                      </a: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的一般内脏感觉纤维的中止</a:t>
                      </a:r>
                      <a:endPar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45720" marR="457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xmlns="" val="10004"/>
                  </a:ext>
                </a:extLst>
              </a:tr>
              <a:tr h="381094">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tx1"/>
                          </a:solidFill>
                          <a:effectLst/>
                          <a:latin typeface="微软雅黑" panose="020B0503020204020204" charset="-122"/>
                          <a:ea typeface="微软雅黑" panose="020B0503020204020204" charset="-122"/>
                        </a:rPr>
                        <a:t>特殊内脏感觉核</a:t>
                      </a:r>
                    </a:p>
                  </a:txBody>
                  <a:tcPr marL="90000" marR="90000" marT="46801" marB="46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mn-ea"/>
                          <a:ea typeface="+mn-ea"/>
                        </a:rPr>
                        <a:t>孤束核上部</a:t>
                      </a:r>
                    </a:p>
                  </a:txBody>
                  <a:tcPr marL="45720" marR="457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接受来自味蕾的味觉纤维的中止</a:t>
                      </a:r>
                      <a:endPar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45720" marR="457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xmlns="" val="10005"/>
                  </a:ext>
                </a:extLst>
              </a:tr>
              <a:tr h="839017">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tx1"/>
                          </a:solidFill>
                          <a:effectLst/>
                          <a:latin typeface="微软雅黑" panose="020B0503020204020204" charset="-122"/>
                          <a:ea typeface="微软雅黑" panose="020B0503020204020204" charset="-122"/>
                        </a:rPr>
                        <a:t>一般躯体感觉核</a:t>
                      </a:r>
                    </a:p>
                  </a:txBody>
                  <a:tcPr marL="90000" marR="90000" marT="46801" marB="46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mn-ea"/>
                          <a:ea typeface="+mn-ea"/>
                        </a:rPr>
                        <a:t>三叉神经中脑核</a:t>
                      </a:r>
                      <a:endParaRPr kumimoji="0" lang="en-US" altLang="zh-CN" sz="2000" b="1" i="0" u="none" strike="noStrike" cap="none" normalizeH="0" baseline="0" dirty="0">
                        <a:ln>
                          <a:noFill/>
                        </a:ln>
                        <a:solidFill>
                          <a:schemeClr val="tx1"/>
                        </a:solidFill>
                        <a:effectLst/>
                        <a:latin typeface="+mn-ea"/>
                        <a:ea typeface="+mn-ea"/>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mn-ea"/>
                          <a:ea typeface="+mn-ea"/>
                        </a:rPr>
                        <a:t>三叉神经脑桥核</a:t>
                      </a:r>
                      <a:endParaRPr kumimoji="0" lang="en-US" altLang="zh-CN" sz="2000" b="1" i="0" u="none" strike="noStrike" cap="none" normalizeH="0" baseline="0" dirty="0">
                        <a:ln>
                          <a:noFill/>
                        </a:ln>
                        <a:solidFill>
                          <a:schemeClr val="tx1"/>
                        </a:solidFill>
                        <a:effectLst/>
                        <a:latin typeface="+mn-ea"/>
                        <a:ea typeface="+mn-ea"/>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mn-ea"/>
                          <a:ea typeface="+mn-ea"/>
                        </a:rPr>
                        <a:t>三叉神经脊束核</a:t>
                      </a:r>
                    </a:p>
                  </a:txBody>
                  <a:tcPr marL="45720" marR="457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l" defTabSz="914400" rtl="0" eaLnBrk="1" fontAlgn="base" latinLnBrk="0" hangingPunct="1">
                        <a:lnSpc>
                          <a:spcPts val="24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接受</a:t>
                      </a:r>
                      <a:r>
                        <a:rPr kumimoji="0" lang="zh-CN" altLang="en-US" sz="1800" b="1" i="0" u="sng" strike="noStrike" cap="none" normalizeH="0" baseline="0" dirty="0" smtClean="0">
                          <a:ln>
                            <a:noFill/>
                          </a:ln>
                          <a:solidFill>
                            <a:schemeClr val="tx1"/>
                          </a:solidFill>
                          <a:effectLst/>
                          <a:latin typeface="华文楷体" panose="02010600040101010101" charset="-122"/>
                          <a:ea typeface="华文楷体" panose="02010600040101010101" charset="-122"/>
                        </a:rPr>
                        <a:t>来自头面部皮肤和口鼻黏膜</a:t>
                      </a: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的一般躯体感觉纤维的中止</a:t>
                      </a:r>
                      <a:endPar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45720" marR="457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xmlns="" val="10006"/>
                  </a:ext>
                </a:extLst>
              </a:tr>
              <a:tr h="431403">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tx1"/>
                          </a:solidFill>
                          <a:effectLst/>
                          <a:latin typeface="微软雅黑" panose="020B0503020204020204" charset="-122"/>
                          <a:ea typeface="微软雅黑" panose="020B0503020204020204" charset="-122"/>
                        </a:rPr>
                        <a:t>特殊躯体感觉核</a:t>
                      </a:r>
                    </a:p>
                  </a:txBody>
                  <a:tcPr marL="90000" marR="90000" marT="46801" marB="46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mn-ea"/>
                          <a:ea typeface="+mn-ea"/>
                        </a:rPr>
                        <a:t>前庭神经核  </a:t>
                      </a:r>
                      <a:r>
                        <a:rPr kumimoji="0" lang="zh-CN" altLang="en-US" sz="2000" b="1" i="0" u="none" strike="noStrike" cap="none" normalizeH="0" baseline="0" dirty="0" smtClean="0">
                          <a:ln>
                            <a:noFill/>
                          </a:ln>
                          <a:solidFill>
                            <a:schemeClr val="tx1"/>
                          </a:solidFill>
                          <a:effectLst/>
                          <a:latin typeface="+mn-ea"/>
                          <a:ea typeface="+mn-ea"/>
                        </a:rPr>
                        <a:t> </a:t>
                      </a:r>
                      <a:r>
                        <a:rPr kumimoji="0" lang="zh-CN" altLang="en-US" sz="2000" b="1" i="0" u="none" strike="noStrike" cap="none" normalizeH="0" baseline="0" dirty="0">
                          <a:ln>
                            <a:noFill/>
                          </a:ln>
                          <a:solidFill>
                            <a:schemeClr val="tx1"/>
                          </a:solidFill>
                          <a:effectLst/>
                          <a:latin typeface="+mn-ea"/>
                          <a:ea typeface="+mn-ea"/>
                        </a:rPr>
                        <a:t>蜗神经核</a:t>
                      </a:r>
                    </a:p>
                  </a:txBody>
                  <a:tcPr marL="45720" marR="457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l" defTabSz="914400" rtl="0" eaLnBrk="1" fontAlgn="base" latinLnBrk="0" hangingPunct="1">
                        <a:lnSpc>
                          <a:spcPts val="24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接受来自内耳的平衡觉和听觉纤维的中止</a:t>
                      </a:r>
                      <a:endPar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45720" marR="457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xmlns="" val="10007"/>
                  </a:ext>
                </a:extLst>
              </a:tr>
            </a:tbl>
          </a:graphicData>
        </a:graphic>
      </p:graphicFrame>
      <p:sp>
        <p:nvSpPr>
          <p:cNvPr id="4" name="Rectangle 25"/>
          <p:cNvSpPr/>
          <p:nvPr/>
        </p:nvSpPr>
        <p:spPr>
          <a:xfrm>
            <a:off x="1" y="0"/>
            <a:ext cx="9144000" cy="928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1"/>
          <p:cNvSpPr txBox="1"/>
          <p:nvPr/>
        </p:nvSpPr>
        <p:spPr bwMode="blackWhite">
          <a:xfrm>
            <a:off x="1991459" y="196867"/>
            <a:ext cx="5161084" cy="553915"/>
          </a:xfrm>
          <a:prstGeom prst="rect">
            <a:avLst/>
          </a:prstGeom>
          <a:solidFill>
            <a:srgbClr val="FFFFFF"/>
          </a:solidFill>
          <a:ln>
            <a:solidFill>
              <a:srgbClr val="404040"/>
            </a:solidFill>
          </a:ln>
        </p:spPr>
        <p:txBody>
          <a:bodyPr anchorCtr="1"/>
          <a:lstStyle>
            <a:lvl1pPr algn="ctr" defTabSz="914400" rtl="0" eaLnBrk="1" latinLnBrk="0" hangingPunct="1">
              <a:lnSpc>
                <a:spcPct val="90000"/>
              </a:lnSpc>
              <a:spcBef>
                <a:spcPct val="0"/>
              </a:spcBef>
              <a:buNone/>
              <a:defRPr sz="2100" kern="1200" cap="all" spc="200" baseline="0">
                <a:solidFill>
                  <a:srgbClr val="262626"/>
                </a:solidFill>
                <a:latin typeface="+mj-lt"/>
                <a:ea typeface="+mj-ea"/>
                <a:cs typeface="+mj-cs"/>
              </a:defRPr>
            </a:lvl1pPr>
          </a:lstStyle>
          <a:p>
            <a:pPr>
              <a:lnSpc>
                <a:spcPct val="100000"/>
              </a:lnSpc>
            </a:pPr>
            <a:r>
              <a:rPr lang="zh-CN" altLang="en-US" sz="2800" b="1" dirty="0" smtClean="0"/>
              <a:t>脑干内脑神经核简表</a:t>
            </a:r>
            <a:endParaRPr lang="zh-CN" altLang="en-US" sz="2800" b="1" dirty="0"/>
          </a:p>
        </p:txBody>
      </p:sp>
    </p:spTree>
  </p:cSld>
  <p:clrMapOvr>
    <a:masterClrMapping/>
  </p:clrMapOvr>
  <p:transition>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126790" y="3182679"/>
            <a:ext cx="7173694" cy="3585170"/>
            <a:chOff x="1757855" y="3021098"/>
            <a:chExt cx="7386145" cy="3753051"/>
          </a:xfrm>
        </p:grpSpPr>
        <p:pic>
          <p:nvPicPr>
            <p:cNvPr id="5" name="图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57855" y="3365776"/>
              <a:ext cx="2438667" cy="3408373"/>
            </a:xfrm>
            <a:prstGeom prst="rect">
              <a:avLst/>
            </a:prstGeom>
          </p:spPr>
        </p:pic>
        <p:pic>
          <p:nvPicPr>
            <p:cNvPr id="6" name="Picture 6" descr="图片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801" y="3021098"/>
              <a:ext cx="5025199" cy="358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接连接符 6"/>
            <p:cNvCxnSpPr/>
            <p:nvPr/>
          </p:nvCxnSpPr>
          <p:spPr>
            <a:xfrm flipV="1">
              <a:off x="1847886" y="5206751"/>
              <a:ext cx="2238174" cy="6440"/>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grpSp>
      <p:sp>
        <p:nvSpPr>
          <p:cNvPr id="8" name="Rectangle 25"/>
          <p:cNvSpPr/>
          <p:nvPr/>
        </p:nvSpPr>
        <p:spPr>
          <a:xfrm>
            <a:off x="1" y="0"/>
            <a:ext cx="9144000" cy="1037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1"/>
          <p:cNvSpPr txBox="1"/>
          <p:nvPr/>
        </p:nvSpPr>
        <p:spPr bwMode="blackWhite">
          <a:xfrm>
            <a:off x="2066192" y="241788"/>
            <a:ext cx="5161084" cy="553915"/>
          </a:xfrm>
          <a:prstGeom prst="rect">
            <a:avLst/>
          </a:prstGeom>
          <a:solidFill>
            <a:srgbClr val="FFFFFF"/>
          </a:solidFill>
          <a:ln>
            <a:solidFill>
              <a:srgbClr val="404040"/>
            </a:solidFill>
          </a:ln>
        </p:spPr>
        <p:txBody>
          <a:bodyPr anchorCtr="1"/>
          <a:lstStyle>
            <a:lvl1pPr algn="ctr" defTabSz="914400" rtl="0" eaLnBrk="1" latinLnBrk="0" hangingPunct="1">
              <a:lnSpc>
                <a:spcPct val="90000"/>
              </a:lnSpc>
              <a:spcBef>
                <a:spcPct val="0"/>
              </a:spcBef>
              <a:buNone/>
              <a:defRPr sz="2100" kern="1200" cap="all" spc="200" baseline="0">
                <a:solidFill>
                  <a:srgbClr val="262626"/>
                </a:solidFill>
                <a:latin typeface="+mj-lt"/>
                <a:ea typeface="+mj-ea"/>
                <a:cs typeface="+mj-cs"/>
              </a:defRPr>
            </a:lvl1pPr>
          </a:lstStyle>
          <a:p>
            <a:pPr>
              <a:lnSpc>
                <a:spcPct val="100000"/>
              </a:lnSpc>
            </a:pPr>
            <a:r>
              <a:rPr lang="zh-CN" altLang="en-US" sz="2800" b="1" dirty="0" smtClean="0"/>
              <a:t>六个脑神经核柱位置</a:t>
            </a:r>
            <a:endParaRPr lang="zh-CN" altLang="en-US" sz="2800" b="1" dirty="0"/>
          </a:p>
        </p:txBody>
      </p:sp>
      <p:sp>
        <p:nvSpPr>
          <p:cNvPr id="10" name="内容占位符 7"/>
          <p:cNvSpPr txBox="1"/>
          <p:nvPr/>
        </p:nvSpPr>
        <p:spPr>
          <a:xfrm>
            <a:off x="147889" y="1037491"/>
            <a:ext cx="8893080" cy="2231994"/>
          </a:xfrm>
          <a:prstGeom prst="rect">
            <a:avLst/>
          </a:prstGeom>
        </p:spPr>
        <p:txBody>
          <a:bodyPr anchor="t">
            <a:normAutofit fontScale="925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50000"/>
              </a:lnSpc>
              <a:spcBef>
                <a:spcPts val="0"/>
              </a:spcBef>
              <a:buClr>
                <a:srgbClr val="C00000"/>
              </a:buClr>
              <a:buNone/>
            </a:pPr>
            <a:r>
              <a:rPr lang="en-US" altLang="zh-CN" sz="2000" dirty="0" smtClean="0">
                <a:solidFill>
                  <a:schemeClr val="tx1"/>
                </a:solidFill>
                <a:latin typeface="微软雅黑" panose="020B0503020204020204" charset="-122"/>
                <a:ea typeface="微软雅黑" panose="020B0503020204020204" charset="-122"/>
              </a:rPr>
              <a:t>7</a:t>
            </a:r>
            <a:r>
              <a:rPr lang="zh-CN" altLang="en-US" sz="2000" dirty="0" smtClean="0">
                <a:solidFill>
                  <a:schemeClr val="tx1"/>
                </a:solidFill>
                <a:latin typeface="微软雅黑" panose="020B0503020204020204" charset="-122"/>
                <a:ea typeface="微软雅黑" panose="020B0503020204020204" charset="-122"/>
              </a:rPr>
              <a:t>类脑神经核排列成六个核柱，以</a:t>
            </a:r>
            <a:r>
              <a:rPr lang="zh-CN" altLang="en-US" sz="2000" u="sng" dirty="0" smtClean="0">
                <a:solidFill>
                  <a:schemeClr val="tx1"/>
                </a:solidFill>
                <a:latin typeface="微软雅黑" panose="020B0503020204020204" charset="-122"/>
                <a:ea typeface="微软雅黑" panose="020B0503020204020204" charset="-122"/>
              </a:rPr>
              <a:t>第四脑室室底灰质</a:t>
            </a:r>
            <a:r>
              <a:rPr lang="zh-CN" altLang="en-US" sz="2000" dirty="0" smtClean="0">
                <a:solidFill>
                  <a:schemeClr val="tx1"/>
                </a:solidFill>
                <a:latin typeface="微软雅黑" panose="020B0503020204020204" charset="-122"/>
                <a:ea typeface="微软雅黑" panose="020B0503020204020204" charset="-122"/>
              </a:rPr>
              <a:t>为例，其位置如下：</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运动性核柱位于界沟内侧，感觉性核柱位于界沟外侧；</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由中线向外侧依次是：一般躯体运动核、一般内脏运动核、内脏感觉核、特殊躯体感觉核；</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特殊内脏运动核、一般躯体感觉核位于室底灰质腹外侧的网状结构内。</a:t>
            </a:r>
            <a:endParaRPr lang="en-US" altLang="zh-CN" sz="2000" dirty="0" smtClean="0">
              <a:solidFill>
                <a:schemeClr val="tx1"/>
              </a:solidFill>
              <a:latin typeface="微软雅黑" panose="020B0503020204020204" charset="-122"/>
              <a:ea typeface="微软雅黑" panose="020B0503020204020204" charset="-122"/>
            </a:endParaRPr>
          </a:p>
        </p:txBody>
      </p:sp>
    </p:spTree>
  </p:cSld>
  <p:clrMapOvr>
    <a:masterClrMapping/>
  </p:clrMapOvr>
  <p:transition>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997" name="Group 245"/>
          <p:cNvGraphicFramePr>
            <a:graphicFrameLocks noGrp="1"/>
          </p:cNvGraphicFramePr>
          <p:nvPr/>
        </p:nvGraphicFramePr>
        <p:xfrm>
          <a:off x="3396542" y="2310537"/>
          <a:ext cx="5520629" cy="3586989"/>
        </p:xfrm>
        <a:graphic>
          <a:graphicData uri="http://schemas.openxmlformats.org/drawingml/2006/table">
            <a:tbl>
              <a:tblPr/>
              <a:tblGrid>
                <a:gridCol w="1572407">
                  <a:extLst>
                    <a:ext uri="{9D8B030D-6E8A-4147-A177-3AD203B41FA5}">
                      <a16:colId xmlns:a16="http://schemas.microsoft.com/office/drawing/2014/main" xmlns="" val="20000"/>
                    </a:ext>
                  </a:extLst>
                </a:gridCol>
                <a:gridCol w="1834712">
                  <a:extLst>
                    <a:ext uri="{9D8B030D-6E8A-4147-A177-3AD203B41FA5}">
                      <a16:colId xmlns:a16="http://schemas.microsoft.com/office/drawing/2014/main" xmlns="" val="20001"/>
                    </a:ext>
                  </a:extLst>
                </a:gridCol>
                <a:gridCol w="2113510">
                  <a:extLst>
                    <a:ext uri="{9D8B030D-6E8A-4147-A177-3AD203B41FA5}">
                      <a16:colId xmlns:a16="http://schemas.microsoft.com/office/drawing/2014/main" xmlns="" val="20002"/>
                    </a:ext>
                  </a:extLst>
                </a:gridCol>
              </a:tblGrid>
              <a:tr h="482678">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rPr>
                        <a:t>名称</a:t>
                      </a:r>
                    </a:p>
                  </a:txBody>
                  <a:tcPr marL="90000" marR="90000" marT="44070" marB="4407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rPr>
                        <a:t>位置</a:t>
                      </a:r>
                    </a:p>
                  </a:txBody>
                  <a:tcPr marL="90000" marR="90000" marT="44070" marB="4407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rPr>
                        <a:t>纤维去向</a:t>
                      </a:r>
                    </a:p>
                  </a:txBody>
                  <a:tcPr marL="90000" marR="90000" marT="44070" marB="4407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xmlns="" val="10000"/>
                  </a:ext>
                </a:extLst>
              </a:tr>
              <a:tr h="888843">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动眼神经核</a:t>
                      </a:r>
                    </a:p>
                  </a:txBody>
                  <a:tcPr marL="90000" marR="90000" marT="44070" marB="4407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中脑上丘水平</a:t>
                      </a:r>
                    </a:p>
                  </a:txBody>
                  <a:tcPr marL="90000" marR="90000" marT="44070" marB="4407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眼上、下、内直肌及上睑提肌</a:t>
                      </a:r>
                    </a:p>
                  </a:txBody>
                  <a:tcPr marL="90000" marR="90000" marT="44070" marB="4407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1"/>
                  </a:ext>
                </a:extLst>
              </a:tr>
              <a:tr h="715123">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滑车神经核</a:t>
                      </a:r>
                    </a:p>
                  </a:txBody>
                  <a:tcPr marL="90000" marR="90000" marT="44070" marB="4407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中脑下丘水平</a:t>
                      </a:r>
                    </a:p>
                  </a:txBody>
                  <a:tcPr marL="90000" marR="90000" marT="44070" marB="4407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眼上斜肌</a:t>
                      </a:r>
                    </a:p>
                  </a:txBody>
                  <a:tcPr marL="90000" marR="90000" marT="44070" marB="4407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2"/>
                  </a:ext>
                </a:extLst>
              </a:tr>
              <a:tr h="753032">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展神经核</a:t>
                      </a:r>
                    </a:p>
                  </a:txBody>
                  <a:tcPr marL="90000" marR="90000" marT="44070" marB="4407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面神经丘深面</a:t>
                      </a:r>
                    </a:p>
                  </a:txBody>
                  <a:tcPr marL="90000" marR="90000" marT="44070" marB="4407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眼外直肌</a:t>
                      </a:r>
                    </a:p>
                  </a:txBody>
                  <a:tcPr marL="90000" marR="90000" marT="44070" marB="4407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3"/>
                  </a:ext>
                </a:extLst>
              </a:tr>
              <a:tr h="747313">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舌下神经核</a:t>
                      </a:r>
                    </a:p>
                  </a:txBody>
                  <a:tcPr marL="90000" marR="90000" marT="44070" marB="4407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舌下神经三角深面</a:t>
                      </a:r>
                    </a:p>
                  </a:txBody>
                  <a:tcPr marL="90000" marR="90000" marT="44070" marB="4407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同侧舌内、外肌</a:t>
                      </a:r>
                    </a:p>
                  </a:txBody>
                  <a:tcPr marL="90000" marR="90000" marT="44070" marB="4407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4"/>
                  </a:ext>
                </a:extLst>
              </a:tr>
            </a:tbl>
          </a:graphicData>
        </a:graphic>
      </p:graphicFrame>
      <p:pic>
        <p:nvPicPr>
          <p:cNvPr id="9" name="Picture 141" descr="Snap5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95" y="1702594"/>
            <a:ext cx="3332747" cy="5155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43"/>
          <p:cNvSpPr>
            <a:spLocks noChangeShapeType="1"/>
          </p:cNvSpPr>
          <p:nvPr/>
        </p:nvSpPr>
        <p:spPr bwMode="auto">
          <a:xfrm>
            <a:off x="1590542" y="5188689"/>
            <a:ext cx="1882757" cy="296254"/>
          </a:xfrm>
          <a:prstGeom prst="line">
            <a:avLst/>
          </a:prstGeom>
          <a:noFill/>
          <a:ln w="28575">
            <a:solidFill>
              <a:srgbClr val="FF0000"/>
            </a:solidFill>
            <a:prstDash val="solid"/>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p>
        </p:txBody>
      </p:sp>
      <p:sp>
        <p:nvSpPr>
          <p:cNvPr id="16" name="Line 14"/>
          <p:cNvSpPr>
            <a:spLocks noChangeShapeType="1"/>
          </p:cNvSpPr>
          <p:nvPr/>
        </p:nvSpPr>
        <p:spPr bwMode="auto">
          <a:xfrm>
            <a:off x="1524000" y="2776438"/>
            <a:ext cx="1949301" cy="424879"/>
          </a:xfrm>
          <a:prstGeom prst="line">
            <a:avLst/>
          </a:prstGeom>
          <a:noFill/>
          <a:ln w="28575">
            <a:solidFill>
              <a:srgbClr val="FF0000"/>
            </a:solidFill>
            <a:prstDash val="solid"/>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p>
        </p:txBody>
      </p:sp>
      <p:sp>
        <p:nvSpPr>
          <p:cNvPr id="17" name="Line 37"/>
          <p:cNvSpPr>
            <a:spLocks noChangeShapeType="1"/>
          </p:cNvSpPr>
          <p:nvPr/>
        </p:nvSpPr>
        <p:spPr bwMode="auto">
          <a:xfrm>
            <a:off x="1590544" y="3189021"/>
            <a:ext cx="1882756" cy="872616"/>
          </a:xfrm>
          <a:prstGeom prst="line">
            <a:avLst/>
          </a:prstGeom>
          <a:noFill/>
          <a:ln w="28575">
            <a:solidFill>
              <a:srgbClr val="FF0000"/>
            </a:solidFill>
            <a:prstDash val="solid"/>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p>
        </p:txBody>
      </p:sp>
      <p:sp>
        <p:nvSpPr>
          <p:cNvPr id="18" name="Line 40"/>
          <p:cNvSpPr>
            <a:spLocks noChangeShapeType="1"/>
          </p:cNvSpPr>
          <p:nvPr/>
        </p:nvSpPr>
        <p:spPr bwMode="auto">
          <a:xfrm>
            <a:off x="1524000" y="4387702"/>
            <a:ext cx="2027273" cy="339037"/>
          </a:xfrm>
          <a:prstGeom prst="line">
            <a:avLst/>
          </a:prstGeom>
          <a:noFill/>
          <a:ln w="28575">
            <a:solidFill>
              <a:srgbClr val="FF0000"/>
            </a:solidFill>
            <a:prstDash val="solid"/>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p>
        </p:txBody>
      </p:sp>
      <p:sp>
        <p:nvSpPr>
          <p:cNvPr id="19" name="Text Box 30"/>
          <p:cNvSpPr txBox="1">
            <a:spLocks noChangeArrowheads="1"/>
          </p:cNvSpPr>
          <p:nvPr/>
        </p:nvSpPr>
        <p:spPr bwMode="auto">
          <a:xfrm>
            <a:off x="170122" y="1052710"/>
            <a:ext cx="8973879" cy="581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a:lnSpc>
                <a:spcPct val="150000"/>
              </a:lnSpc>
            </a:pPr>
            <a:r>
              <a:rPr lang="zh-CN" altLang="en-US" b="0" dirty="0">
                <a:latin typeface="微软雅黑" panose="020B0503020204020204" charset="-122"/>
                <a:ea typeface="微软雅黑" panose="020B0503020204020204" charset="-122"/>
              </a:rPr>
              <a:t>此类核团紧贴中线分布，发出</a:t>
            </a:r>
            <a:r>
              <a:rPr lang="zh-CN" altLang="en-US" b="0" dirty="0" smtClean="0">
                <a:latin typeface="微软雅黑" panose="020B0503020204020204" charset="-122"/>
                <a:ea typeface="微软雅黑" panose="020B0503020204020204" charset="-122"/>
              </a:rPr>
              <a:t>纤维</a:t>
            </a:r>
            <a:r>
              <a:rPr lang="zh-CN" altLang="en-US" dirty="0" smtClean="0">
                <a:latin typeface="微软雅黑" panose="020B0503020204020204" charset="-122"/>
                <a:ea typeface="微软雅黑" panose="020B0503020204020204" charset="-122"/>
              </a:rPr>
              <a:t>组成同名</a:t>
            </a:r>
            <a:r>
              <a:rPr lang="zh-CN" altLang="en-US" dirty="0">
                <a:latin typeface="微软雅黑" panose="020B0503020204020204" charset="-122"/>
                <a:ea typeface="微软雅黑" panose="020B0503020204020204" charset="-122"/>
              </a:rPr>
              <a:t>脑神经</a:t>
            </a:r>
            <a:r>
              <a:rPr lang="zh-CN" altLang="en-US" b="0" dirty="0">
                <a:latin typeface="微软雅黑" panose="020B0503020204020204" charset="-122"/>
                <a:ea typeface="微软雅黑" panose="020B0503020204020204" charset="-122"/>
              </a:rPr>
              <a:t>，</a:t>
            </a:r>
            <a:r>
              <a:rPr lang="zh-CN" altLang="en-US" sz="2400" b="0" dirty="0">
                <a:latin typeface="微软雅黑" panose="020B0503020204020204" charset="-122"/>
                <a:ea typeface="微软雅黑" panose="020B0503020204020204" charset="-122"/>
              </a:rPr>
              <a:t>支配眼外肌，舌肌</a:t>
            </a:r>
          </a:p>
        </p:txBody>
      </p:sp>
      <p:sp>
        <p:nvSpPr>
          <p:cNvPr id="20" name="Rectangle 25"/>
          <p:cNvSpPr/>
          <p:nvPr/>
        </p:nvSpPr>
        <p:spPr>
          <a:xfrm>
            <a:off x="1" y="0"/>
            <a:ext cx="9144000" cy="1037492"/>
          </a:xfrm>
          <a:prstGeom prst="rect">
            <a:avLst/>
          </a:prstGeom>
        </p:spPr>
        <p:style>
          <a:lnRef idx="1">
            <a:schemeClr val="accent4"/>
          </a:lnRef>
          <a:fillRef idx="2">
            <a:schemeClr val="accent4"/>
          </a:fillRef>
          <a:effectRef idx="1">
            <a:schemeClr val="accent4"/>
          </a:effectRef>
          <a:fontRef idx="minor">
            <a:schemeClr val="dk1"/>
          </a:fontRef>
        </p:style>
      </p:sp>
      <p:sp>
        <p:nvSpPr>
          <p:cNvPr id="21" name="Title 1"/>
          <p:cNvSpPr txBox="1"/>
          <p:nvPr/>
        </p:nvSpPr>
        <p:spPr bwMode="blackWhite">
          <a:xfrm>
            <a:off x="2066192" y="241788"/>
            <a:ext cx="5161084" cy="573375"/>
          </a:xfrm>
          <a:prstGeom prst="rect">
            <a:avLst/>
          </a:prstGeom>
          <a:solidFill>
            <a:srgbClr val="FFFFFF"/>
          </a:solidFill>
          <a:ln>
            <a:solidFill>
              <a:srgbClr val="404040"/>
            </a:solidFill>
          </a:ln>
        </p:spPr>
        <p:txBody>
          <a:bodyPr anchorCtr="1"/>
          <a:lstStyle>
            <a:lvl1pPr algn="ctr" defTabSz="914400" rtl="0" eaLnBrk="1" latinLnBrk="0" hangingPunct="1">
              <a:lnSpc>
                <a:spcPct val="90000"/>
              </a:lnSpc>
              <a:spcBef>
                <a:spcPct val="0"/>
              </a:spcBef>
              <a:buNone/>
              <a:defRPr sz="2100" kern="1200" cap="all" spc="200" baseline="0">
                <a:solidFill>
                  <a:srgbClr val="262626"/>
                </a:solidFill>
                <a:latin typeface="+mj-lt"/>
                <a:ea typeface="+mj-ea"/>
                <a:cs typeface="+mj-cs"/>
              </a:defRPr>
            </a:lvl1pPr>
          </a:lstStyle>
          <a:p>
            <a:pPr>
              <a:lnSpc>
                <a:spcPct val="100000"/>
              </a:lnSpc>
            </a:pPr>
            <a:r>
              <a:rPr lang="zh-CN" altLang="en-US" sz="3200" b="1" dirty="0"/>
              <a:t>一般躯体运动</a:t>
            </a:r>
            <a:r>
              <a:rPr lang="zh-CN" altLang="en-US" sz="3200" b="1" dirty="0" smtClean="0"/>
              <a:t>核</a:t>
            </a:r>
            <a:endParaRPr lang="zh-CN" altLang="en-US" sz="3200" b="1" dirty="0"/>
          </a:p>
        </p:txBody>
      </p:sp>
    </p:spTree>
  </p:cSld>
  <p:clrMapOvr>
    <a:masterClrMapping/>
  </p:clrMapOvr>
  <p:transition>
    <p:circl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72945" y="721571"/>
            <a:ext cx="6322606" cy="5256212"/>
            <a:chOff x="1148538" y="839123"/>
            <a:chExt cx="6322606" cy="5256212"/>
          </a:xfrm>
        </p:grpSpPr>
        <p:pic>
          <p:nvPicPr>
            <p:cNvPr id="2" name="Picture 2" descr="Snap16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489" r="21970" b="14890"/>
            <a:stretch>
              <a:fillRect/>
            </a:stretch>
          </p:blipFill>
          <p:spPr bwMode="auto">
            <a:xfrm>
              <a:off x="1148538" y="839123"/>
              <a:ext cx="3336925"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4" name="Rectangle 4"/>
            <p:cNvSpPr>
              <a:spLocks noChangeArrowheads="1"/>
            </p:cNvSpPr>
            <p:nvPr/>
          </p:nvSpPr>
          <p:spPr bwMode="auto">
            <a:xfrm>
              <a:off x="4564913" y="1595409"/>
              <a:ext cx="2833872"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zh-CN" altLang="en-US" sz="2000" dirty="0" smtClean="0">
                  <a:latin typeface="华文中宋" panose="02010600040101010101" pitchFamily="2" charset="-122"/>
                  <a:ea typeface="华文中宋" panose="02010600040101010101" pitchFamily="2" charset="-122"/>
                </a:rPr>
                <a:t>动眼神经核及动眼神经</a:t>
              </a:r>
              <a:endParaRPr lang="zh-CN" altLang="en-US" sz="2000" dirty="0">
                <a:latin typeface="华文中宋" panose="02010600040101010101" pitchFamily="2" charset="-122"/>
                <a:ea typeface="华文中宋" panose="02010600040101010101" pitchFamily="2" charset="-122"/>
              </a:endParaRPr>
            </a:p>
          </p:txBody>
        </p:sp>
        <p:sp>
          <p:nvSpPr>
            <p:cNvPr id="5" name="Rectangle 5"/>
            <p:cNvSpPr>
              <a:spLocks noChangeArrowheads="1"/>
            </p:cNvSpPr>
            <p:nvPr/>
          </p:nvSpPr>
          <p:spPr bwMode="auto">
            <a:xfrm>
              <a:off x="4485463" y="2446531"/>
              <a:ext cx="2943150"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zh-CN" altLang="en-US" sz="2000" dirty="0" smtClean="0">
                  <a:latin typeface="华文中宋" panose="02010600040101010101" pitchFamily="2" charset="-122"/>
                  <a:ea typeface="华文中宋" panose="02010600040101010101" pitchFamily="2" charset="-122"/>
                </a:rPr>
                <a:t>滑车神经核及滑车神经</a:t>
              </a:r>
              <a:endParaRPr lang="zh-CN" altLang="en-US" sz="2000" dirty="0">
                <a:latin typeface="华文中宋" panose="02010600040101010101" pitchFamily="2" charset="-122"/>
                <a:ea typeface="华文中宋" panose="02010600040101010101" pitchFamily="2" charset="-122"/>
              </a:endParaRPr>
            </a:p>
          </p:txBody>
        </p:sp>
        <p:sp>
          <p:nvSpPr>
            <p:cNvPr id="6" name="Rectangle 6"/>
            <p:cNvSpPr>
              <a:spLocks noChangeArrowheads="1"/>
            </p:cNvSpPr>
            <p:nvPr/>
          </p:nvSpPr>
          <p:spPr bwMode="auto">
            <a:xfrm>
              <a:off x="4662672" y="3074687"/>
              <a:ext cx="2638351"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zh-CN" altLang="en-US" sz="2000" dirty="0" smtClean="0">
                  <a:latin typeface="华文中宋" panose="02010600040101010101" pitchFamily="2" charset="-122"/>
                  <a:ea typeface="华文中宋" panose="02010600040101010101" pitchFamily="2" charset="-122"/>
                </a:rPr>
                <a:t>展神经核及展神经</a:t>
              </a:r>
              <a:endParaRPr lang="zh-CN" altLang="en-US" sz="2000" dirty="0">
                <a:latin typeface="华文中宋" panose="02010600040101010101" pitchFamily="2" charset="-122"/>
                <a:ea typeface="华文中宋" panose="02010600040101010101" pitchFamily="2" charset="-122"/>
              </a:endParaRPr>
            </a:p>
          </p:txBody>
        </p:sp>
        <p:sp>
          <p:nvSpPr>
            <p:cNvPr id="7" name="Rectangle 7"/>
            <p:cNvSpPr>
              <a:spLocks noChangeArrowheads="1"/>
            </p:cNvSpPr>
            <p:nvPr/>
          </p:nvSpPr>
          <p:spPr bwMode="auto">
            <a:xfrm>
              <a:off x="4621619" y="3981302"/>
              <a:ext cx="2849525"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zh-CN" altLang="en-US" sz="2000" dirty="0" smtClean="0">
                  <a:latin typeface="华文中宋" panose="02010600040101010101" pitchFamily="2" charset="-122"/>
                  <a:ea typeface="华文中宋" panose="02010600040101010101" pitchFamily="2" charset="-122"/>
                </a:rPr>
                <a:t>舌下神经核及舌下神经</a:t>
              </a:r>
              <a:endParaRPr lang="zh-CN" altLang="en-US" sz="2000" dirty="0">
                <a:latin typeface="华文中宋" panose="02010600040101010101" pitchFamily="2" charset="-122"/>
                <a:ea typeface="华文中宋" panose="02010600040101010101" pitchFamily="2" charset="-122"/>
              </a:endParaRPr>
            </a:p>
          </p:txBody>
        </p:sp>
        <p:sp>
          <p:nvSpPr>
            <p:cNvPr id="8" name="Line 8"/>
            <p:cNvSpPr>
              <a:spLocks noChangeShapeType="1"/>
            </p:cNvSpPr>
            <p:nvPr/>
          </p:nvSpPr>
          <p:spPr bwMode="auto">
            <a:xfrm flipH="1" flipV="1">
              <a:off x="3456763" y="1659860"/>
              <a:ext cx="1164856" cy="157163"/>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华文中宋" panose="02010600040101010101" pitchFamily="2" charset="-122"/>
                <a:ea typeface="华文中宋" panose="02010600040101010101" pitchFamily="2" charset="-122"/>
              </a:endParaRPr>
            </a:p>
          </p:txBody>
        </p:sp>
        <p:sp>
          <p:nvSpPr>
            <p:cNvPr id="9" name="Line 9"/>
            <p:cNvSpPr>
              <a:spLocks noChangeShapeType="1"/>
            </p:cNvSpPr>
            <p:nvPr/>
          </p:nvSpPr>
          <p:spPr bwMode="auto">
            <a:xfrm flipH="1" flipV="1">
              <a:off x="3607576" y="2004347"/>
              <a:ext cx="957336" cy="633411"/>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华文中宋" panose="02010600040101010101" pitchFamily="2" charset="-122"/>
                <a:ea typeface="华文中宋" panose="02010600040101010101" pitchFamily="2" charset="-122"/>
              </a:endParaRPr>
            </a:p>
          </p:txBody>
        </p:sp>
        <p:sp>
          <p:nvSpPr>
            <p:cNvPr id="10" name="Line 10"/>
            <p:cNvSpPr>
              <a:spLocks noChangeShapeType="1"/>
            </p:cNvSpPr>
            <p:nvPr/>
          </p:nvSpPr>
          <p:spPr bwMode="auto">
            <a:xfrm flipH="1" flipV="1">
              <a:off x="4080651" y="3088609"/>
              <a:ext cx="671512" cy="209043"/>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华文中宋" panose="02010600040101010101" pitchFamily="2" charset="-122"/>
                <a:ea typeface="华文中宋" panose="02010600040101010101" pitchFamily="2" charset="-122"/>
              </a:endParaRPr>
            </a:p>
          </p:txBody>
        </p:sp>
        <p:sp>
          <p:nvSpPr>
            <p:cNvPr id="12" name="Line 12"/>
            <p:cNvSpPr>
              <a:spLocks noChangeShapeType="1"/>
            </p:cNvSpPr>
            <p:nvPr/>
          </p:nvSpPr>
          <p:spPr bwMode="auto">
            <a:xfrm flipH="1">
              <a:off x="4012018" y="4238847"/>
              <a:ext cx="740143" cy="283534"/>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华文中宋" panose="02010600040101010101" pitchFamily="2" charset="-122"/>
                <a:ea typeface="华文中宋" panose="02010600040101010101" pitchFamily="2" charset="-122"/>
              </a:endParaRPr>
            </a:p>
          </p:txBody>
        </p:sp>
        <p:sp>
          <p:nvSpPr>
            <p:cNvPr id="19" name="Line 19"/>
            <p:cNvSpPr>
              <a:spLocks noChangeShapeType="1"/>
            </p:cNvSpPr>
            <p:nvPr/>
          </p:nvSpPr>
          <p:spPr bwMode="auto">
            <a:xfrm flipH="1" flipV="1">
              <a:off x="2323288" y="1717009"/>
              <a:ext cx="2298331" cy="100013"/>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华文中宋" panose="02010600040101010101" pitchFamily="2" charset="-122"/>
                <a:ea typeface="华文中宋" panose="02010600040101010101" pitchFamily="2" charset="-122"/>
              </a:endParaRPr>
            </a:p>
          </p:txBody>
        </p:sp>
        <p:sp>
          <p:nvSpPr>
            <p:cNvPr id="20" name="Line 20"/>
            <p:cNvSpPr>
              <a:spLocks noChangeShapeType="1"/>
            </p:cNvSpPr>
            <p:nvPr/>
          </p:nvSpPr>
          <p:spPr bwMode="auto">
            <a:xfrm flipH="1" flipV="1">
              <a:off x="4221938" y="2115472"/>
              <a:ext cx="342974" cy="522287"/>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华文中宋" panose="02010600040101010101" pitchFamily="2" charset="-122"/>
                <a:ea typeface="华文中宋" panose="02010600040101010101" pitchFamily="2" charset="-122"/>
              </a:endParaRPr>
            </a:p>
          </p:txBody>
        </p:sp>
        <p:sp>
          <p:nvSpPr>
            <p:cNvPr id="22" name="Line 22"/>
            <p:cNvSpPr>
              <a:spLocks noChangeShapeType="1"/>
            </p:cNvSpPr>
            <p:nvPr/>
          </p:nvSpPr>
          <p:spPr bwMode="auto">
            <a:xfrm flipH="1">
              <a:off x="2734451" y="3297491"/>
              <a:ext cx="2017712" cy="788069"/>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华文中宋" panose="02010600040101010101" pitchFamily="2" charset="-122"/>
                <a:ea typeface="华文中宋" panose="02010600040101010101" pitchFamily="2" charset="-122"/>
              </a:endParaRPr>
            </a:p>
          </p:txBody>
        </p:sp>
        <p:sp>
          <p:nvSpPr>
            <p:cNvPr id="24" name="Line 24"/>
            <p:cNvSpPr>
              <a:spLocks noChangeShapeType="1"/>
            </p:cNvSpPr>
            <p:nvPr/>
          </p:nvSpPr>
          <p:spPr bwMode="auto">
            <a:xfrm flipH="1">
              <a:off x="2415362" y="4238847"/>
              <a:ext cx="2336799" cy="397576"/>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华文中宋" panose="02010600040101010101" pitchFamily="2" charset="-122"/>
                <a:ea typeface="华文中宋" panose="02010600040101010101" pitchFamily="2" charset="-122"/>
              </a:endParaRPr>
            </a:p>
          </p:txBody>
        </p:sp>
      </p:grpSp>
      <p:sp>
        <p:nvSpPr>
          <p:cNvPr id="26" name="矩形 25"/>
          <p:cNvSpPr/>
          <p:nvPr/>
        </p:nvSpPr>
        <p:spPr>
          <a:xfrm>
            <a:off x="2587256" y="5977783"/>
            <a:ext cx="4316818" cy="400110"/>
          </a:xfrm>
          <a:prstGeom prst="rect">
            <a:avLst/>
          </a:prstGeom>
        </p:spPr>
        <p:txBody>
          <a:bodyPr wrap="square">
            <a:spAutoFit/>
          </a:bodyPr>
          <a:lstStyle/>
          <a:p>
            <a:pPr>
              <a:lnSpc>
                <a:spcPct val="100000"/>
              </a:lnSpc>
            </a:pPr>
            <a:r>
              <a:rPr lang="zh-CN" altLang="en-US" sz="2000" b="1" dirty="0"/>
              <a:t>一般躯体运动</a:t>
            </a:r>
            <a:r>
              <a:rPr lang="zh-CN" altLang="en-US" sz="2000" b="1" dirty="0" smtClean="0"/>
              <a:t>核及其发出的纤维</a:t>
            </a:r>
            <a:endParaRPr lang="zh-CN" altLang="en-US" sz="2000" b="1" dirty="0"/>
          </a:p>
        </p:txBody>
      </p:sp>
      <p:pic>
        <p:nvPicPr>
          <p:cNvPr id="27" name="Picture 3" descr="Snap159"/>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3352" t="1511" r="8329" b="9831"/>
          <a:stretch>
            <a:fillRect/>
          </a:stretch>
        </p:blipFill>
        <p:spPr bwMode="auto">
          <a:xfrm>
            <a:off x="6356360" y="834848"/>
            <a:ext cx="2601433" cy="4832628"/>
          </a:xfrm>
          <a:prstGeom prst="rect">
            <a:avLst/>
          </a:prstGeom>
          <a:noFill/>
          <a:extLst>
            <a:ext uri="{909E8E84-426E-40DD-AFC4-6F175D3DCCD1}">
              <a14:hiddenFill xmlns:a14="http://schemas.microsoft.com/office/drawing/2010/main">
                <a:solidFill>
                  <a:srgbClr val="FFFFFF"/>
                </a:solidFill>
              </a14:hiddenFill>
            </a:ext>
          </a:extLst>
        </p:spPr>
      </p:pic>
      <p:sp>
        <p:nvSpPr>
          <p:cNvPr id="28" name="Line 9"/>
          <p:cNvSpPr>
            <a:spLocks noChangeShapeType="1"/>
          </p:cNvSpPr>
          <p:nvPr/>
        </p:nvSpPr>
        <p:spPr bwMode="auto">
          <a:xfrm flipH="1">
            <a:off x="6089658" y="2209026"/>
            <a:ext cx="1282248" cy="352591"/>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华文中宋" panose="02010600040101010101" pitchFamily="2" charset="-122"/>
              <a:ea typeface="华文中宋" panose="02010600040101010101" pitchFamily="2" charset="-122"/>
            </a:endParaRPr>
          </a:p>
        </p:txBody>
      </p:sp>
    </p:spTree>
  </p:cSld>
  <p:clrMapOvr>
    <a:masterClrMapping/>
  </p:clrMapOvr>
  <p:transition>
    <p:circl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11890" y="1261731"/>
            <a:ext cx="7754678" cy="400110"/>
          </a:xfrm>
          <a:prstGeom prst="rect">
            <a:avLst/>
          </a:prstGeom>
        </p:spPr>
        <p:txBody>
          <a:bodyPr wrap="square">
            <a:spAutoFit/>
          </a:bodyPr>
          <a:lstStyle/>
          <a:p>
            <a:pPr fontAlgn="base"/>
            <a:r>
              <a:rPr lang="zh-CN" altLang="zh-CN" sz="2000" dirty="0">
                <a:solidFill>
                  <a:srgbClr val="000000"/>
                </a:solidFill>
                <a:latin typeface="微软雅黑" panose="020B0503020204020204" charset="-122"/>
                <a:ea typeface="微软雅黑" panose="020B0503020204020204" charset="-122"/>
              </a:rPr>
              <a:t>位于一般躯体运动核的腹外侧</a:t>
            </a:r>
            <a:r>
              <a:rPr lang="zh-CN" altLang="en-US" sz="2000" dirty="0">
                <a:solidFill>
                  <a:srgbClr val="000000"/>
                </a:solidFill>
                <a:latin typeface="微软雅黑" panose="020B0503020204020204" charset="-122"/>
                <a:ea typeface="微软雅黑" panose="020B0503020204020204" charset="-122"/>
              </a:rPr>
              <a:t>，支配咀嚼肌、面肌、咽喉肌等</a:t>
            </a:r>
            <a:endParaRPr lang="zh-CN" altLang="zh-CN" sz="2000" dirty="0">
              <a:effectLst/>
              <a:latin typeface="微软雅黑" panose="020B0503020204020204" charset="-122"/>
              <a:ea typeface="微软雅黑" panose="020B0503020204020204" charset="-122"/>
            </a:endParaRPr>
          </a:p>
        </p:txBody>
      </p:sp>
      <p:sp>
        <p:nvSpPr>
          <p:cNvPr id="6" name="Rectangle 25"/>
          <p:cNvSpPr/>
          <p:nvPr/>
        </p:nvSpPr>
        <p:spPr>
          <a:xfrm>
            <a:off x="1" y="0"/>
            <a:ext cx="9144000" cy="1037492"/>
          </a:xfrm>
          <a:prstGeom prst="rect">
            <a:avLst/>
          </a:prstGeom>
        </p:spPr>
        <p:style>
          <a:lnRef idx="1">
            <a:schemeClr val="accent4"/>
          </a:lnRef>
          <a:fillRef idx="2">
            <a:schemeClr val="accent4"/>
          </a:fillRef>
          <a:effectRef idx="1">
            <a:schemeClr val="accent4"/>
          </a:effectRef>
          <a:fontRef idx="minor">
            <a:schemeClr val="dk1"/>
          </a:fontRef>
        </p:style>
      </p:sp>
      <p:sp>
        <p:nvSpPr>
          <p:cNvPr id="7" name="Title 1"/>
          <p:cNvSpPr txBox="1"/>
          <p:nvPr/>
        </p:nvSpPr>
        <p:spPr bwMode="blackWhite">
          <a:xfrm>
            <a:off x="2066192" y="241788"/>
            <a:ext cx="5161084" cy="573375"/>
          </a:xfrm>
          <a:prstGeom prst="rect">
            <a:avLst/>
          </a:prstGeom>
          <a:solidFill>
            <a:srgbClr val="FFFFFF"/>
          </a:solidFill>
          <a:ln>
            <a:solidFill>
              <a:srgbClr val="404040"/>
            </a:solidFill>
          </a:ln>
        </p:spPr>
        <p:txBody>
          <a:bodyPr anchorCtr="1"/>
          <a:lstStyle>
            <a:lvl1pPr algn="ctr" defTabSz="914400" rtl="0" eaLnBrk="1" latinLnBrk="0" hangingPunct="1">
              <a:lnSpc>
                <a:spcPct val="90000"/>
              </a:lnSpc>
              <a:spcBef>
                <a:spcPct val="0"/>
              </a:spcBef>
              <a:buNone/>
              <a:defRPr sz="2100" kern="1200" cap="all" spc="200" baseline="0">
                <a:solidFill>
                  <a:srgbClr val="262626"/>
                </a:solidFill>
                <a:latin typeface="+mj-lt"/>
                <a:ea typeface="+mj-ea"/>
                <a:cs typeface="+mj-cs"/>
              </a:defRPr>
            </a:lvl1pPr>
          </a:lstStyle>
          <a:p>
            <a:pPr>
              <a:lnSpc>
                <a:spcPct val="100000"/>
              </a:lnSpc>
            </a:pPr>
            <a:r>
              <a:rPr lang="zh-CN" altLang="en-US" sz="3200" b="1" dirty="0" smtClean="0"/>
              <a:t>特殊内脏运动核</a:t>
            </a:r>
            <a:endParaRPr lang="zh-CN" altLang="en-US" sz="3200" b="1" dirty="0"/>
          </a:p>
        </p:txBody>
      </p:sp>
      <p:grpSp>
        <p:nvGrpSpPr>
          <p:cNvPr id="8" name="组合 7"/>
          <p:cNvGrpSpPr/>
          <p:nvPr/>
        </p:nvGrpSpPr>
        <p:grpSpPr>
          <a:xfrm>
            <a:off x="5486471" y="1890210"/>
            <a:ext cx="3565024" cy="4489081"/>
            <a:chOff x="3862850" y="684255"/>
            <a:chExt cx="5119726" cy="5891212"/>
          </a:xfrm>
        </p:grpSpPr>
        <p:pic>
          <p:nvPicPr>
            <p:cNvPr id="9" name="Picture 141" descr="Snap5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74163" y="684255"/>
              <a:ext cx="3808413" cy="589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4351371" y="2345980"/>
              <a:ext cx="1736608" cy="92898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r>
                <a:rPr lang="zh-CN" altLang="en-US" dirty="0">
                  <a:latin typeface="华文中宋" panose="02010600040101010101" pitchFamily="2" charset="-122"/>
                  <a:ea typeface="华文中宋" panose="02010600040101010101" pitchFamily="2" charset="-122"/>
                </a:rPr>
                <a:t>三叉神经运动核</a:t>
              </a:r>
            </a:p>
          </p:txBody>
        </p:sp>
        <p:sp>
          <p:nvSpPr>
            <p:cNvPr id="11" name="Rectangle 5"/>
            <p:cNvSpPr>
              <a:spLocks noChangeArrowheads="1"/>
            </p:cNvSpPr>
            <p:nvPr/>
          </p:nvSpPr>
          <p:spPr bwMode="auto">
            <a:xfrm>
              <a:off x="3862850" y="3889847"/>
              <a:ext cx="1906743" cy="50718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dirty="0">
                  <a:latin typeface="华文中宋" panose="02010600040101010101" pitchFamily="2" charset="-122"/>
                  <a:ea typeface="华文中宋" panose="02010600040101010101" pitchFamily="2" charset="-122"/>
                </a:rPr>
                <a:t>面神经核</a:t>
              </a:r>
            </a:p>
          </p:txBody>
        </p:sp>
        <p:sp>
          <p:nvSpPr>
            <p:cNvPr id="12" name="Rectangle 6"/>
            <p:cNvSpPr>
              <a:spLocks noChangeArrowheads="1"/>
            </p:cNvSpPr>
            <p:nvPr/>
          </p:nvSpPr>
          <p:spPr bwMode="auto">
            <a:xfrm>
              <a:off x="4927542" y="4392708"/>
              <a:ext cx="1553564" cy="50718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dirty="0">
                  <a:latin typeface="华文中宋" panose="02010600040101010101" pitchFamily="2" charset="-122"/>
                  <a:ea typeface="华文中宋" panose="02010600040101010101" pitchFamily="2" charset="-122"/>
                </a:rPr>
                <a:t>疑核</a:t>
              </a:r>
            </a:p>
          </p:txBody>
        </p:sp>
        <p:sp>
          <p:nvSpPr>
            <p:cNvPr id="13" name="Rectangle 7"/>
            <p:cNvSpPr>
              <a:spLocks noChangeArrowheads="1"/>
            </p:cNvSpPr>
            <p:nvPr/>
          </p:nvSpPr>
          <p:spPr bwMode="auto">
            <a:xfrm>
              <a:off x="4816222" y="5039893"/>
              <a:ext cx="1940378" cy="50718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dirty="0">
                  <a:latin typeface="华文中宋" panose="02010600040101010101" pitchFamily="2" charset="-122"/>
                  <a:ea typeface="华文中宋" panose="02010600040101010101" pitchFamily="2" charset="-122"/>
                </a:rPr>
                <a:t>副神经核</a:t>
              </a:r>
            </a:p>
          </p:txBody>
        </p:sp>
        <p:sp>
          <p:nvSpPr>
            <p:cNvPr id="14" name="Line 11"/>
            <p:cNvSpPr>
              <a:spLocks noChangeShapeType="1"/>
            </p:cNvSpPr>
            <p:nvPr/>
          </p:nvSpPr>
          <p:spPr bwMode="auto">
            <a:xfrm>
              <a:off x="6087979" y="5470563"/>
              <a:ext cx="803860" cy="552452"/>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华文中宋" panose="02010600040101010101" pitchFamily="2" charset="-122"/>
                <a:ea typeface="华文中宋" panose="02010600040101010101" pitchFamily="2" charset="-122"/>
              </a:endParaRPr>
            </a:p>
          </p:txBody>
        </p:sp>
        <p:sp>
          <p:nvSpPr>
            <p:cNvPr id="15" name="Line 13"/>
            <p:cNvSpPr>
              <a:spLocks noChangeShapeType="1"/>
            </p:cNvSpPr>
            <p:nvPr/>
          </p:nvSpPr>
          <p:spPr bwMode="auto">
            <a:xfrm flipH="1" flipV="1">
              <a:off x="5618746" y="2856123"/>
              <a:ext cx="962611" cy="530863"/>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华文中宋" panose="02010600040101010101" pitchFamily="2" charset="-122"/>
                <a:ea typeface="华文中宋" panose="02010600040101010101" pitchFamily="2" charset="-122"/>
              </a:endParaRPr>
            </a:p>
          </p:txBody>
        </p:sp>
        <p:sp>
          <p:nvSpPr>
            <p:cNvPr id="16" name="Line 14"/>
            <p:cNvSpPr>
              <a:spLocks noChangeShapeType="1"/>
            </p:cNvSpPr>
            <p:nvPr/>
          </p:nvSpPr>
          <p:spPr bwMode="auto">
            <a:xfrm flipH="1">
              <a:off x="5426242" y="3907276"/>
              <a:ext cx="1226344" cy="236282"/>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华文中宋" panose="02010600040101010101" pitchFamily="2" charset="-122"/>
                <a:ea typeface="华文中宋" panose="02010600040101010101" pitchFamily="2" charset="-122"/>
              </a:endParaRPr>
            </a:p>
          </p:txBody>
        </p:sp>
        <p:sp>
          <p:nvSpPr>
            <p:cNvPr id="17" name="Line 15"/>
            <p:cNvSpPr>
              <a:spLocks noChangeShapeType="1"/>
            </p:cNvSpPr>
            <p:nvPr/>
          </p:nvSpPr>
          <p:spPr bwMode="auto">
            <a:xfrm flipH="1">
              <a:off x="5786410" y="4436580"/>
              <a:ext cx="864377" cy="236282"/>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华文中宋" panose="02010600040101010101" pitchFamily="2" charset="-122"/>
                <a:ea typeface="华文中宋" panose="02010600040101010101" pitchFamily="2" charset="-122"/>
              </a:endParaRPr>
            </a:p>
          </p:txBody>
        </p:sp>
      </p:grpSp>
      <p:sp>
        <p:nvSpPr>
          <p:cNvPr id="24" name="内容占位符 7"/>
          <p:cNvSpPr txBox="1"/>
          <p:nvPr/>
        </p:nvSpPr>
        <p:spPr>
          <a:xfrm>
            <a:off x="176227" y="1766098"/>
            <a:ext cx="4583231" cy="3923211"/>
          </a:xfrm>
          <a:prstGeom prst="rect">
            <a:avLst/>
          </a:prstGeom>
        </p:spPr>
        <p:txBody>
          <a:bodyPr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50000"/>
              </a:lnSpc>
              <a:spcBef>
                <a:spcPts val="0"/>
              </a:spcBef>
              <a:buClr>
                <a:srgbClr val="C00000"/>
              </a:buClr>
              <a:buNone/>
            </a:pPr>
            <a:r>
              <a:rPr lang="zh-CN" altLang="en-US" sz="2400" b="1" dirty="0" smtClean="0">
                <a:solidFill>
                  <a:schemeClr val="tx1"/>
                </a:solidFill>
                <a:latin typeface="微软雅黑" panose="020B0503020204020204" charset="-122"/>
                <a:ea typeface="微软雅黑" panose="020B0503020204020204" charset="-122"/>
              </a:rPr>
              <a:t>三叉神经运动核</a:t>
            </a:r>
            <a:r>
              <a:rPr lang="zh-CN" altLang="en-US" sz="2000" dirty="0" smtClean="0">
                <a:solidFill>
                  <a:schemeClr val="tx1"/>
                </a:solidFill>
                <a:latin typeface="微软雅黑" panose="020B0503020204020204" charset="-122"/>
                <a:ea typeface="微软雅黑" panose="020B0503020204020204" charset="-122"/>
              </a:rPr>
              <a:t>：</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位于脑桥中部，三叉神经脑桥核的内侧；</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发出纤维组成</a:t>
            </a:r>
            <a:r>
              <a:rPr lang="zh-CN" altLang="en-US" sz="2000" b="1" dirty="0" smtClean="0">
                <a:solidFill>
                  <a:schemeClr val="tx1"/>
                </a:solidFill>
                <a:latin typeface="微软雅黑" panose="020B0503020204020204" charset="-122"/>
                <a:ea typeface="微软雅黑" panose="020B0503020204020204" charset="-122"/>
              </a:rPr>
              <a:t>三叉神经运动根</a:t>
            </a:r>
            <a:r>
              <a:rPr lang="zh-CN" altLang="en-US" sz="2000" dirty="0" smtClean="0">
                <a:solidFill>
                  <a:schemeClr val="tx1"/>
                </a:solidFill>
                <a:latin typeface="微软雅黑" panose="020B0503020204020204" charset="-122"/>
                <a:ea typeface="微软雅黑" panose="020B0503020204020204" charset="-122"/>
              </a:rPr>
              <a:t>，加入下颌神经</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支配咀嚼肌、二腹肌前腹、下颌舌骨肌、腭帆张肌、鼓膜张肌。</a:t>
            </a:r>
            <a:endParaRPr lang="en-US" altLang="zh-CN" sz="2000" dirty="0" smtClean="0">
              <a:solidFill>
                <a:schemeClr val="tx1"/>
              </a:solidFill>
              <a:latin typeface="微软雅黑" panose="020B0503020204020204" charset="-122"/>
              <a:ea typeface="微软雅黑" panose="020B0503020204020204" charset="-122"/>
            </a:endParaRPr>
          </a:p>
        </p:txBody>
      </p:sp>
      <p:grpSp>
        <p:nvGrpSpPr>
          <p:cNvPr id="37" name="组合 36"/>
          <p:cNvGrpSpPr/>
          <p:nvPr/>
        </p:nvGrpSpPr>
        <p:grpSpPr>
          <a:xfrm>
            <a:off x="4647271" y="1886080"/>
            <a:ext cx="4261281" cy="4589720"/>
            <a:chOff x="1191069" y="746975"/>
            <a:chExt cx="5493208" cy="5256212"/>
          </a:xfrm>
        </p:grpSpPr>
        <p:pic>
          <p:nvPicPr>
            <p:cNvPr id="38" name="Picture 2" descr="Snap16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489" r="21970" b="14890"/>
            <a:stretch>
              <a:fillRect/>
            </a:stretch>
          </p:blipFill>
          <p:spPr bwMode="auto">
            <a:xfrm>
              <a:off x="1191069" y="746975"/>
              <a:ext cx="3336925"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39" name="Rectangle 4"/>
            <p:cNvSpPr>
              <a:spLocks noChangeArrowheads="1"/>
            </p:cNvSpPr>
            <p:nvPr/>
          </p:nvSpPr>
          <p:spPr bwMode="auto">
            <a:xfrm>
              <a:off x="4686745" y="1648717"/>
              <a:ext cx="1997532" cy="105741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zh-CN" altLang="en-US" dirty="0">
                  <a:latin typeface="华文中宋" panose="02010600040101010101" pitchFamily="2" charset="-122"/>
                  <a:ea typeface="华文中宋" panose="02010600040101010101" pitchFamily="2" charset="-122"/>
                </a:rPr>
                <a:t>三叉</a:t>
              </a:r>
              <a:r>
                <a:rPr lang="zh-CN" altLang="en-US" dirty="0" smtClean="0">
                  <a:latin typeface="华文中宋" panose="02010600040101010101" pitchFamily="2" charset="-122"/>
                  <a:ea typeface="华文中宋" panose="02010600040101010101" pitchFamily="2" charset="-122"/>
                </a:rPr>
                <a:t>运动神经核及</a:t>
              </a:r>
              <a:r>
                <a:rPr lang="zh-CN" altLang="en-US" dirty="0" smtClean="0">
                  <a:latin typeface="华文中宋" panose="02010600040101010101" pitchFamily="2" charset="-122"/>
                </a:rPr>
                <a:t>三叉神经运动根</a:t>
              </a:r>
              <a:endParaRPr lang="zh-CN" altLang="en-US" dirty="0">
                <a:latin typeface="华文中宋" panose="02010600040101010101" pitchFamily="2" charset="-122"/>
                <a:ea typeface="华文中宋" panose="02010600040101010101" pitchFamily="2" charset="-122"/>
              </a:endParaRPr>
            </a:p>
          </p:txBody>
        </p:sp>
        <p:sp>
          <p:nvSpPr>
            <p:cNvPr id="40" name="Rectangle 5"/>
            <p:cNvSpPr>
              <a:spLocks noChangeArrowheads="1"/>
            </p:cNvSpPr>
            <p:nvPr/>
          </p:nvSpPr>
          <p:spPr bwMode="auto">
            <a:xfrm>
              <a:off x="4631928" y="3123066"/>
              <a:ext cx="2052349" cy="74018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zh-CN" altLang="en-US" dirty="0" smtClean="0">
                  <a:latin typeface="华文中宋" panose="02010600040101010101" pitchFamily="2" charset="-122"/>
                  <a:ea typeface="华文中宋" panose="02010600040101010101" pitchFamily="2" charset="-122"/>
                </a:rPr>
                <a:t>面神经核及</a:t>
              </a:r>
              <a:r>
                <a:rPr lang="zh-CN" altLang="en-US" dirty="0" smtClean="0">
                  <a:latin typeface="华文中宋" panose="02010600040101010101" pitchFamily="2" charset="-122"/>
                </a:rPr>
                <a:t>面神经运动根</a:t>
              </a:r>
              <a:endParaRPr lang="zh-CN" altLang="en-US" dirty="0">
                <a:latin typeface="华文中宋" panose="02010600040101010101" pitchFamily="2" charset="-122"/>
                <a:ea typeface="华文中宋" panose="02010600040101010101" pitchFamily="2" charset="-122"/>
              </a:endParaRPr>
            </a:p>
          </p:txBody>
        </p:sp>
        <p:sp>
          <p:nvSpPr>
            <p:cNvPr id="41" name="Rectangle 6"/>
            <p:cNvSpPr>
              <a:spLocks noChangeArrowheads="1"/>
            </p:cNvSpPr>
            <p:nvPr/>
          </p:nvSpPr>
          <p:spPr bwMode="auto">
            <a:xfrm>
              <a:off x="4686744" y="4058120"/>
              <a:ext cx="1173163" cy="39687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CN" altLang="en-US" sz="2000" dirty="0">
                  <a:latin typeface="华文中宋" panose="02010600040101010101" pitchFamily="2" charset="-122"/>
                  <a:ea typeface="华文中宋" panose="02010600040101010101" pitchFamily="2" charset="-122"/>
                </a:rPr>
                <a:t>疑核</a:t>
              </a:r>
            </a:p>
          </p:txBody>
        </p:sp>
        <p:sp>
          <p:nvSpPr>
            <p:cNvPr id="42" name="Rectangle 7"/>
            <p:cNvSpPr>
              <a:spLocks noChangeArrowheads="1"/>
            </p:cNvSpPr>
            <p:nvPr/>
          </p:nvSpPr>
          <p:spPr bwMode="auto">
            <a:xfrm>
              <a:off x="4592510" y="4811788"/>
              <a:ext cx="1763688" cy="45821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zh-CN" altLang="en-US" sz="2000" dirty="0" smtClean="0">
                  <a:latin typeface="华文中宋" panose="02010600040101010101" pitchFamily="2" charset="-122"/>
                  <a:ea typeface="华文中宋" panose="02010600040101010101" pitchFamily="2" charset="-122"/>
                </a:rPr>
                <a:t>副神经核</a:t>
              </a:r>
              <a:endParaRPr lang="zh-CN" altLang="en-US" sz="2000" dirty="0">
                <a:latin typeface="华文中宋" panose="02010600040101010101" pitchFamily="2" charset="-122"/>
                <a:ea typeface="华文中宋" panose="02010600040101010101" pitchFamily="2" charset="-122"/>
              </a:endParaRPr>
            </a:p>
          </p:txBody>
        </p:sp>
        <p:sp>
          <p:nvSpPr>
            <p:cNvPr id="43" name="Line 8"/>
            <p:cNvSpPr>
              <a:spLocks noChangeShapeType="1"/>
            </p:cNvSpPr>
            <p:nvPr/>
          </p:nvSpPr>
          <p:spPr bwMode="auto">
            <a:xfrm flipH="1">
              <a:off x="3551681" y="2240922"/>
              <a:ext cx="1225881" cy="488840"/>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 name="Line 9"/>
            <p:cNvSpPr>
              <a:spLocks noChangeShapeType="1"/>
            </p:cNvSpPr>
            <p:nvPr/>
          </p:nvSpPr>
          <p:spPr bwMode="auto">
            <a:xfrm flipH="1" flipV="1">
              <a:off x="3500882" y="3518749"/>
              <a:ext cx="1185862" cy="182563"/>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 name="Line 10"/>
            <p:cNvSpPr>
              <a:spLocks noChangeShapeType="1"/>
            </p:cNvSpPr>
            <p:nvPr/>
          </p:nvSpPr>
          <p:spPr bwMode="auto">
            <a:xfrm flipH="1">
              <a:off x="3588194" y="4293070"/>
              <a:ext cx="1189368" cy="6730"/>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 name="Line 12"/>
            <p:cNvSpPr>
              <a:spLocks noChangeShapeType="1"/>
            </p:cNvSpPr>
            <p:nvPr/>
          </p:nvSpPr>
          <p:spPr bwMode="auto">
            <a:xfrm flipH="1">
              <a:off x="3940619" y="5084135"/>
              <a:ext cx="746125" cy="422165"/>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 name="Line 19"/>
            <p:cNvSpPr>
              <a:spLocks noChangeShapeType="1"/>
            </p:cNvSpPr>
            <p:nvPr/>
          </p:nvSpPr>
          <p:spPr bwMode="auto">
            <a:xfrm flipH="1">
              <a:off x="2910332" y="2240922"/>
              <a:ext cx="1867230" cy="452328"/>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 name="Line 20"/>
            <p:cNvSpPr>
              <a:spLocks noChangeShapeType="1"/>
            </p:cNvSpPr>
            <p:nvPr/>
          </p:nvSpPr>
          <p:spPr bwMode="auto">
            <a:xfrm flipH="1" flipV="1">
              <a:off x="2264218" y="3664800"/>
              <a:ext cx="2422526" cy="36512"/>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22" presetClass="entr" presetSubtype="1" fill="hold"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wipe(up)">
                                      <p:cBhvr>
                                        <p:cTn id="9"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3908" y="2797123"/>
            <a:ext cx="4314429" cy="3189355"/>
            <a:chOff x="4344355" y="3111795"/>
            <a:chExt cx="4314429" cy="3189355"/>
          </a:xfrm>
        </p:grpSpPr>
        <p:pic>
          <p:nvPicPr>
            <p:cNvPr id="16387" name="Picture 12" descr="图片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4355" y="3111795"/>
              <a:ext cx="4314429" cy="318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Line 13"/>
            <p:cNvSpPr>
              <a:spLocks noChangeShapeType="1"/>
            </p:cNvSpPr>
            <p:nvPr/>
          </p:nvSpPr>
          <p:spPr bwMode="auto">
            <a:xfrm flipV="1">
              <a:off x="6823191" y="3352799"/>
              <a:ext cx="435302" cy="207822"/>
            </a:xfrm>
            <a:prstGeom prst="line">
              <a:avLst/>
            </a:prstGeom>
          </p:spPr>
          <p:style>
            <a:lnRef idx="3">
              <a:schemeClr val="dk1"/>
            </a:lnRef>
            <a:fillRef idx="0">
              <a:schemeClr val="dk1"/>
            </a:fillRef>
            <a:effectRef idx="2">
              <a:schemeClr val="dk1"/>
            </a:effectRef>
            <a:fontRef idx="minor">
              <a:schemeClr val="tx1"/>
            </a:fontRef>
          </p:style>
          <p:txBody>
            <a:bodyPr wrap="none" anchor="ctr"/>
            <a:lstStyle/>
            <a:p>
              <a:endParaRPr lang="zh-CN" altLang="en-US"/>
            </a:p>
          </p:txBody>
        </p:sp>
        <p:sp>
          <p:nvSpPr>
            <p:cNvPr id="16390" name="Text Box 14"/>
            <p:cNvSpPr txBox="1">
              <a:spLocks noChangeArrowheads="1"/>
            </p:cNvSpPr>
            <p:nvPr/>
          </p:nvSpPr>
          <p:spPr bwMode="auto">
            <a:xfrm>
              <a:off x="7177610" y="3133059"/>
              <a:ext cx="11512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sz="1800" dirty="0">
                  <a:solidFill>
                    <a:srgbClr val="C00000"/>
                  </a:solidFill>
                  <a:latin typeface="微软雅黑" panose="020B0503020204020204" charset="-122"/>
                  <a:ea typeface="微软雅黑" panose="020B0503020204020204" charset="-122"/>
                </a:rPr>
                <a:t>面神经膝</a:t>
              </a:r>
            </a:p>
          </p:txBody>
        </p:sp>
      </p:grpSp>
      <p:sp>
        <p:nvSpPr>
          <p:cNvPr id="6" name="内容占位符 7"/>
          <p:cNvSpPr txBox="1"/>
          <p:nvPr/>
        </p:nvSpPr>
        <p:spPr>
          <a:xfrm>
            <a:off x="305091" y="153065"/>
            <a:ext cx="8524987" cy="2148600"/>
          </a:xfrm>
          <a:prstGeom prst="rect">
            <a:avLst/>
          </a:prstGeom>
        </p:spPr>
        <p:txBody>
          <a:bodyPr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50000"/>
              </a:lnSpc>
              <a:spcBef>
                <a:spcPts val="0"/>
              </a:spcBef>
              <a:buClr>
                <a:srgbClr val="C00000"/>
              </a:buClr>
              <a:buNone/>
            </a:pPr>
            <a:r>
              <a:rPr lang="zh-CN" altLang="en-US" sz="2400" b="1" dirty="0" smtClean="0">
                <a:solidFill>
                  <a:schemeClr val="tx1"/>
                </a:solidFill>
                <a:latin typeface="微软雅黑" panose="020B0503020204020204" charset="-122"/>
                <a:ea typeface="微软雅黑" panose="020B0503020204020204" charset="-122"/>
              </a:rPr>
              <a:t>面神经核</a:t>
            </a:r>
            <a:r>
              <a:rPr lang="zh-CN" altLang="en-US" sz="2000" dirty="0" smtClean="0">
                <a:solidFill>
                  <a:schemeClr val="tx1"/>
                </a:solidFill>
                <a:latin typeface="微软雅黑" panose="020B0503020204020204" charset="-122"/>
                <a:ea typeface="微软雅黑" panose="020B0503020204020204" charset="-122"/>
              </a:rPr>
              <a:t>：</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位于脑桥下部，展神经核的腹内侧；</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发出纤维先绕展神经核形成</a:t>
            </a:r>
            <a:r>
              <a:rPr lang="zh-CN" altLang="en-US" sz="2000" b="1" dirty="0" smtClean="0">
                <a:solidFill>
                  <a:schemeClr val="tx1"/>
                </a:solidFill>
                <a:latin typeface="微软雅黑" panose="020B0503020204020204" charset="-122"/>
                <a:ea typeface="微软雅黑" panose="020B0503020204020204" charset="-122"/>
              </a:rPr>
              <a:t>面神经膝</a:t>
            </a:r>
            <a:r>
              <a:rPr lang="zh-CN" altLang="en-US" sz="2000" dirty="0" smtClean="0">
                <a:solidFill>
                  <a:schemeClr val="tx1"/>
                </a:solidFill>
                <a:latin typeface="微软雅黑" panose="020B0503020204020204" charset="-122"/>
                <a:ea typeface="微软雅黑" panose="020B0503020204020204" charset="-122"/>
              </a:rPr>
              <a:t>，再向腹侧出脑加入面神经；</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支配表情肌、二腹肌后腹、茎突舌骨肌、镫骨肌。</a:t>
            </a:r>
            <a:endParaRPr lang="en-US" altLang="zh-CN" sz="2000" dirty="0" smtClean="0">
              <a:solidFill>
                <a:schemeClr val="tx1"/>
              </a:solidFill>
              <a:latin typeface="微软雅黑" panose="020B0503020204020204" charset="-122"/>
              <a:ea typeface="微软雅黑" panose="020B0503020204020204" charset="-122"/>
            </a:endParaRPr>
          </a:p>
        </p:txBody>
      </p:sp>
      <p:grpSp>
        <p:nvGrpSpPr>
          <p:cNvPr id="9" name="组合 8"/>
          <p:cNvGrpSpPr/>
          <p:nvPr/>
        </p:nvGrpSpPr>
        <p:grpSpPr>
          <a:xfrm>
            <a:off x="4687096" y="2268280"/>
            <a:ext cx="4261281" cy="4589720"/>
            <a:chOff x="1191069" y="746975"/>
            <a:chExt cx="5493208" cy="5256212"/>
          </a:xfrm>
        </p:grpSpPr>
        <p:pic>
          <p:nvPicPr>
            <p:cNvPr id="10" name="Picture 2" descr="Snap16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489" r="21970" b="14890"/>
            <a:stretch>
              <a:fillRect/>
            </a:stretch>
          </p:blipFill>
          <p:spPr bwMode="auto">
            <a:xfrm>
              <a:off x="1191069" y="746975"/>
              <a:ext cx="3336925"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1" name="Rectangle 4"/>
            <p:cNvSpPr>
              <a:spLocks noChangeArrowheads="1"/>
            </p:cNvSpPr>
            <p:nvPr/>
          </p:nvSpPr>
          <p:spPr bwMode="auto">
            <a:xfrm>
              <a:off x="4686745" y="1648717"/>
              <a:ext cx="1997532" cy="105741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zh-CN" altLang="en-US" dirty="0">
                  <a:latin typeface="华文中宋" panose="02010600040101010101" pitchFamily="2" charset="-122"/>
                  <a:ea typeface="华文中宋" panose="02010600040101010101" pitchFamily="2" charset="-122"/>
                </a:rPr>
                <a:t>三叉</a:t>
              </a:r>
              <a:r>
                <a:rPr lang="zh-CN" altLang="en-US" dirty="0" smtClean="0">
                  <a:latin typeface="华文中宋" panose="02010600040101010101" pitchFamily="2" charset="-122"/>
                  <a:ea typeface="华文中宋" panose="02010600040101010101" pitchFamily="2" charset="-122"/>
                </a:rPr>
                <a:t>运动神经核及</a:t>
              </a:r>
              <a:r>
                <a:rPr lang="zh-CN" altLang="en-US" dirty="0" smtClean="0">
                  <a:latin typeface="华文中宋" panose="02010600040101010101" pitchFamily="2" charset="-122"/>
                </a:rPr>
                <a:t>三叉神经运动根</a:t>
              </a:r>
              <a:endParaRPr lang="zh-CN" altLang="en-US" dirty="0">
                <a:latin typeface="华文中宋" panose="02010600040101010101" pitchFamily="2" charset="-122"/>
                <a:ea typeface="华文中宋" panose="02010600040101010101" pitchFamily="2" charset="-122"/>
              </a:endParaRPr>
            </a:p>
          </p:txBody>
        </p:sp>
        <p:sp>
          <p:nvSpPr>
            <p:cNvPr id="12" name="Rectangle 5"/>
            <p:cNvSpPr>
              <a:spLocks noChangeArrowheads="1"/>
            </p:cNvSpPr>
            <p:nvPr/>
          </p:nvSpPr>
          <p:spPr bwMode="auto">
            <a:xfrm>
              <a:off x="4631928" y="3123066"/>
              <a:ext cx="2052349" cy="74018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zh-CN" altLang="en-US" dirty="0" smtClean="0">
                  <a:latin typeface="华文中宋" panose="02010600040101010101" pitchFamily="2" charset="-122"/>
                  <a:ea typeface="华文中宋" panose="02010600040101010101" pitchFamily="2" charset="-122"/>
                </a:rPr>
                <a:t>面神经核及</a:t>
              </a:r>
              <a:r>
                <a:rPr lang="zh-CN" altLang="en-US" dirty="0" smtClean="0">
                  <a:latin typeface="华文中宋" panose="02010600040101010101" pitchFamily="2" charset="-122"/>
                </a:rPr>
                <a:t>面神经运动根</a:t>
              </a:r>
              <a:endParaRPr lang="zh-CN" altLang="en-US" dirty="0">
                <a:latin typeface="华文中宋" panose="02010600040101010101" pitchFamily="2" charset="-122"/>
                <a:ea typeface="华文中宋" panose="02010600040101010101" pitchFamily="2" charset="-122"/>
              </a:endParaRPr>
            </a:p>
          </p:txBody>
        </p:sp>
        <p:sp>
          <p:nvSpPr>
            <p:cNvPr id="13" name="Rectangle 6"/>
            <p:cNvSpPr>
              <a:spLocks noChangeArrowheads="1"/>
            </p:cNvSpPr>
            <p:nvPr/>
          </p:nvSpPr>
          <p:spPr bwMode="auto">
            <a:xfrm>
              <a:off x="4686744" y="4058120"/>
              <a:ext cx="1173163" cy="39687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CN" altLang="en-US" sz="2000" dirty="0">
                  <a:latin typeface="华文中宋" panose="02010600040101010101" pitchFamily="2" charset="-122"/>
                  <a:ea typeface="华文中宋" panose="02010600040101010101" pitchFamily="2" charset="-122"/>
                </a:rPr>
                <a:t>疑核</a:t>
              </a:r>
            </a:p>
          </p:txBody>
        </p:sp>
        <p:sp>
          <p:nvSpPr>
            <p:cNvPr id="14" name="Rectangle 7"/>
            <p:cNvSpPr>
              <a:spLocks noChangeArrowheads="1"/>
            </p:cNvSpPr>
            <p:nvPr/>
          </p:nvSpPr>
          <p:spPr bwMode="auto">
            <a:xfrm>
              <a:off x="4592510" y="4811788"/>
              <a:ext cx="1763688" cy="45821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zh-CN" altLang="en-US" sz="2000" dirty="0" smtClean="0">
                  <a:latin typeface="华文中宋" panose="02010600040101010101" pitchFamily="2" charset="-122"/>
                  <a:ea typeface="华文中宋" panose="02010600040101010101" pitchFamily="2" charset="-122"/>
                </a:rPr>
                <a:t>副神经核</a:t>
              </a:r>
              <a:endParaRPr lang="zh-CN" altLang="en-US" sz="2000" dirty="0">
                <a:latin typeface="华文中宋" panose="02010600040101010101" pitchFamily="2" charset="-122"/>
                <a:ea typeface="华文中宋" panose="02010600040101010101" pitchFamily="2" charset="-122"/>
              </a:endParaRPr>
            </a:p>
          </p:txBody>
        </p:sp>
        <p:sp>
          <p:nvSpPr>
            <p:cNvPr id="15" name="Line 8"/>
            <p:cNvSpPr>
              <a:spLocks noChangeShapeType="1"/>
            </p:cNvSpPr>
            <p:nvPr/>
          </p:nvSpPr>
          <p:spPr bwMode="auto">
            <a:xfrm flipH="1">
              <a:off x="3551681" y="2240922"/>
              <a:ext cx="1225881" cy="488840"/>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 name="Line 9"/>
            <p:cNvSpPr>
              <a:spLocks noChangeShapeType="1"/>
            </p:cNvSpPr>
            <p:nvPr/>
          </p:nvSpPr>
          <p:spPr bwMode="auto">
            <a:xfrm flipH="1" flipV="1">
              <a:off x="3500882" y="3518749"/>
              <a:ext cx="1185862" cy="182563"/>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 name="Line 10"/>
            <p:cNvSpPr>
              <a:spLocks noChangeShapeType="1"/>
            </p:cNvSpPr>
            <p:nvPr/>
          </p:nvSpPr>
          <p:spPr bwMode="auto">
            <a:xfrm flipH="1">
              <a:off x="3588194" y="4293070"/>
              <a:ext cx="1189368" cy="6730"/>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 name="Line 12"/>
            <p:cNvSpPr>
              <a:spLocks noChangeShapeType="1"/>
            </p:cNvSpPr>
            <p:nvPr/>
          </p:nvSpPr>
          <p:spPr bwMode="auto">
            <a:xfrm flipH="1">
              <a:off x="3940619" y="5084135"/>
              <a:ext cx="746125" cy="422165"/>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9" name="Line 19"/>
            <p:cNvSpPr>
              <a:spLocks noChangeShapeType="1"/>
            </p:cNvSpPr>
            <p:nvPr/>
          </p:nvSpPr>
          <p:spPr bwMode="auto">
            <a:xfrm flipH="1">
              <a:off x="2910332" y="2240922"/>
              <a:ext cx="1867230" cy="452328"/>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 name="Line 20"/>
            <p:cNvSpPr>
              <a:spLocks noChangeShapeType="1"/>
            </p:cNvSpPr>
            <p:nvPr/>
          </p:nvSpPr>
          <p:spPr bwMode="auto">
            <a:xfrm flipH="1" flipV="1">
              <a:off x="2264218" y="3664800"/>
              <a:ext cx="2422526" cy="36512"/>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Tree>
  </p:cSld>
  <p:clrMapOvr>
    <a:masterClrMapping/>
  </p:clrMapOvr>
  <p:transition>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7"/>
          <p:cNvSpPr txBox="1"/>
          <p:nvPr/>
        </p:nvSpPr>
        <p:spPr>
          <a:xfrm>
            <a:off x="255182" y="238124"/>
            <a:ext cx="8664470" cy="2604313"/>
          </a:xfrm>
          <a:prstGeom prst="rect">
            <a:avLst/>
          </a:prstGeom>
        </p:spPr>
        <p:txBody>
          <a:bodyPr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脑神经核均接受自大脑皮质发出的</a:t>
            </a:r>
            <a:r>
              <a:rPr lang="zh-CN" altLang="en-US" sz="2000" b="1" dirty="0" smtClean="0">
                <a:solidFill>
                  <a:schemeClr val="tx1"/>
                </a:solidFill>
                <a:latin typeface="微软雅黑" panose="020B0503020204020204" charset="-122"/>
                <a:ea typeface="微软雅黑" panose="020B0503020204020204" charset="-122"/>
              </a:rPr>
              <a:t>皮质核束</a:t>
            </a:r>
            <a:r>
              <a:rPr lang="zh-CN" altLang="en-US" sz="2000" dirty="0" smtClean="0">
                <a:solidFill>
                  <a:schemeClr val="tx1"/>
                </a:solidFill>
                <a:latin typeface="微软雅黑" panose="020B0503020204020204" charset="-122"/>
                <a:ea typeface="微软雅黑" panose="020B0503020204020204" charset="-122"/>
              </a:rPr>
              <a:t>的支配；</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除舌下神经核和面神经核下半之外，其余脑神经核均接受</a:t>
            </a:r>
            <a:r>
              <a:rPr lang="zh-CN" altLang="en-US" sz="2000" b="1" dirty="0" smtClean="0">
                <a:solidFill>
                  <a:schemeClr val="tx1"/>
                </a:solidFill>
                <a:latin typeface="微软雅黑" panose="020B0503020204020204" charset="-122"/>
                <a:ea typeface="微软雅黑" panose="020B0503020204020204" charset="-122"/>
              </a:rPr>
              <a:t>双侧</a:t>
            </a:r>
            <a:r>
              <a:rPr lang="zh-CN" altLang="en-US" sz="2000" dirty="0" smtClean="0">
                <a:solidFill>
                  <a:schemeClr val="tx1"/>
                </a:solidFill>
                <a:latin typeface="微软雅黑" panose="020B0503020204020204" charset="-122"/>
                <a:ea typeface="微软雅黑" panose="020B0503020204020204" charset="-122"/>
              </a:rPr>
              <a:t>皮质核束支配。</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面神经核</a:t>
            </a:r>
            <a:r>
              <a:rPr lang="zh-CN" altLang="en-US" sz="2000" b="1" dirty="0" smtClean="0">
                <a:solidFill>
                  <a:schemeClr val="tx1"/>
                </a:solidFill>
                <a:latin typeface="微软雅黑" panose="020B0503020204020204" charset="-122"/>
                <a:ea typeface="微软雅黑" panose="020B0503020204020204" charset="-122"/>
              </a:rPr>
              <a:t>上半</a:t>
            </a:r>
            <a:r>
              <a:rPr lang="zh-CN" altLang="en-US" sz="2000" dirty="0" smtClean="0">
                <a:solidFill>
                  <a:schemeClr val="tx1"/>
                </a:solidFill>
                <a:latin typeface="微软雅黑" panose="020B0503020204020204" charset="-122"/>
                <a:ea typeface="微软雅黑" panose="020B0503020204020204" charset="-122"/>
              </a:rPr>
              <a:t>支配眼裂以上表情肌，受</a:t>
            </a:r>
            <a:r>
              <a:rPr lang="zh-CN" altLang="en-US" sz="2000" b="1" dirty="0" smtClean="0">
                <a:solidFill>
                  <a:schemeClr val="tx1"/>
                </a:solidFill>
                <a:latin typeface="微软雅黑" panose="020B0503020204020204" charset="-122"/>
                <a:ea typeface="微软雅黑" panose="020B0503020204020204" charset="-122"/>
              </a:rPr>
              <a:t>双侧</a:t>
            </a:r>
            <a:r>
              <a:rPr lang="zh-CN" altLang="en-US" sz="2000" dirty="0" smtClean="0">
                <a:solidFill>
                  <a:schemeClr val="tx1"/>
                </a:solidFill>
                <a:latin typeface="微软雅黑" panose="020B0503020204020204" charset="-122"/>
                <a:ea typeface="微软雅黑" panose="020B0503020204020204" charset="-122"/>
              </a:rPr>
              <a:t>皮质核束支配；</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面神经核</a:t>
            </a:r>
            <a:r>
              <a:rPr lang="zh-CN" altLang="en-US" sz="2000" b="1" dirty="0" smtClean="0">
                <a:solidFill>
                  <a:schemeClr val="tx1"/>
                </a:solidFill>
                <a:latin typeface="微软雅黑" panose="020B0503020204020204" charset="-122"/>
                <a:ea typeface="微软雅黑" panose="020B0503020204020204" charset="-122"/>
              </a:rPr>
              <a:t>下半</a:t>
            </a:r>
            <a:r>
              <a:rPr lang="zh-CN" altLang="en-US" sz="2000" dirty="0" smtClean="0">
                <a:solidFill>
                  <a:schemeClr val="tx1"/>
                </a:solidFill>
                <a:latin typeface="微软雅黑" panose="020B0503020204020204" charset="-122"/>
                <a:ea typeface="微软雅黑" panose="020B0503020204020204" charset="-122"/>
              </a:rPr>
              <a:t>支配眼裂以下表情肌，受</a:t>
            </a:r>
            <a:r>
              <a:rPr lang="zh-CN" altLang="en-US" sz="2000" b="1" dirty="0" smtClean="0">
                <a:solidFill>
                  <a:schemeClr val="tx1"/>
                </a:solidFill>
                <a:latin typeface="微软雅黑" panose="020B0503020204020204" charset="-122"/>
                <a:ea typeface="微软雅黑" panose="020B0503020204020204" charset="-122"/>
              </a:rPr>
              <a:t>对侧</a:t>
            </a:r>
            <a:r>
              <a:rPr lang="zh-CN" altLang="en-US" sz="2000" dirty="0" smtClean="0">
                <a:solidFill>
                  <a:schemeClr val="tx1"/>
                </a:solidFill>
                <a:latin typeface="微软雅黑" panose="020B0503020204020204" charset="-122"/>
                <a:ea typeface="微软雅黑" panose="020B0503020204020204" charset="-122"/>
              </a:rPr>
              <a:t>皮质核束支配。</a:t>
            </a:r>
            <a:endParaRPr lang="en-US" altLang="zh-CN" sz="2000" dirty="0" smtClean="0">
              <a:solidFill>
                <a:schemeClr val="tx1"/>
              </a:solidFill>
              <a:latin typeface="微软雅黑" panose="020B0503020204020204" charset="-122"/>
              <a:ea typeface="微软雅黑" panose="020B0503020204020204" charset="-122"/>
            </a:endParaRPr>
          </a:p>
        </p:txBody>
      </p:sp>
      <p:grpSp>
        <p:nvGrpSpPr>
          <p:cNvPr id="5" name="组合 4"/>
          <p:cNvGrpSpPr/>
          <p:nvPr/>
        </p:nvGrpSpPr>
        <p:grpSpPr>
          <a:xfrm>
            <a:off x="2044995" y="2842437"/>
            <a:ext cx="5084843" cy="3753965"/>
            <a:chOff x="2573079" y="3032939"/>
            <a:chExt cx="5084843" cy="3753965"/>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079" y="3361326"/>
              <a:ext cx="5084843" cy="3425578"/>
            </a:xfrm>
            <a:prstGeom prst="rect">
              <a:avLst/>
            </a:prstGeom>
          </p:spPr>
        </p:pic>
        <p:sp>
          <p:nvSpPr>
            <p:cNvPr id="4" name="文本框 3"/>
            <p:cNvSpPr txBox="1"/>
            <p:nvPr/>
          </p:nvSpPr>
          <p:spPr>
            <a:xfrm>
              <a:off x="4077053" y="3032939"/>
              <a:ext cx="2076893" cy="400110"/>
            </a:xfrm>
            <a:prstGeom prst="rect">
              <a:avLst/>
            </a:prstGeom>
            <a:noFill/>
          </p:spPr>
          <p:txBody>
            <a:bodyPr wrap="square" rtlCol="0">
              <a:spAutoFit/>
            </a:bodyPr>
            <a:lstStyle/>
            <a:p>
              <a:r>
                <a:rPr lang="zh-CN" altLang="en-US" sz="2000" b="1" dirty="0" smtClean="0"/>
                <a:t>双侧皮质核束</a:t>
              </a:r>
              <a:endParaRPr lang="zh-CN" altLang="en-US" sz="2000" b="1" dirty="0"/>
            </a:p>
          </p:txBody>
        </p:sp>
      </p:grpSp>
    </p:spTree>
  </p:cSld>
  <p:clrMapOvr>
    <a:masterClrMapping/>
  </p:clrMapOvr>
  <p:transition>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76216" y="2482427"/>
            <a:ext cx="4178543" cy="3895101"/>
            <a:chOff x="4719509" y="2475339"/>
            <a:chExt cx="4178543" cy="3895101"/>
          </a:xfrm>
        </p:grpSpPr>
        <p:pic>
          <p:nvPicPr>
            <p:cNvPr id="3" name="Picture 49" descr="Snap159"/>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3791" t="21175" b="9831"/>
            <a:stretch>
              <a:fillRect/>
            </a:stretch>
          </p:blipFill>
          <p:spPr bwMode="auto">
            <a:xfrm>
              <a:off x="4719509" y="2475339"/>
              <a:ext cx="3134275" cy="389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7542597" y="4026834"/>
              <a:ext cx="1355455"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b="0" dirty="0">
                  <a:latin typeface="+mn-ea"/>
                  <a:ea typeface="+mn-ea"/>
                </a:rPr>
                <a:t>舌咽神经</a:t>
              </a:r>
            </a:p>
          </p:txBody>
        </p:sp>
        <p:sp>
          <p:nvSpPr>
            <p:cNvPr id="5" name="Rectangle 6"/>
            <p:cNvSpPr>
              <a:spLocks noChangeArrowheads="1"/>
            </p:cNvSpPr>
            <p:nvPr/>
          </p:nvSpPr>
          <p:spPr bwMode="auto">
            <a:xfrm>
              <a:off x="6807958" y="5676205"/>
              <a:ext cx="1655558"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b="0" dirty="0" smtClean="0">
                  <a:latin typeface="+mn-ea"/>
                  <a:ea typeface="+mn-ea"/>
                </a:rPr>
                <a:t>副神经脑根</a:t>
              </a:r>
              <a:endParaRPr lang="zh-CN" altLang="en-US" b="0" dirty="0">
                <a:latin typeface="+mn-ea"/>
                <a:ea typeface="+mn-ea"/>
              </a:endParaRPr>
            </a:p>
          </p:txBody>
        </p:sp>
        <p:sp>
          <p:nvSpPr>
            <p:cNvPr id="6" name="Rectangle 7"/>
            <p:cNvSpPr>
              <a:spLocks noChangeArrowheads="1"/>
            </p:cNvSpPr>
            <p:nvPr/>
          </p:nvSpPr>
          <p:spPr bwMode="auto">
            <a:xfrm>
              <a:off x="7634527" y="5196913"/>
              <a:ext cx="1263525"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b="0" dirty="0">
                  <a:latin typeface="+mn-ea"/>
                  <a:ea typeface="+mn-ea"/>
                </a:rPr>
                <a:t>迷走神经</a:t>
              </a:r>
            </a:p>
          </p:txBody>
        </p:sp>
        <p:sp>
          <p:nvSpPr>
            <p:cNvPr id="7" name="Line 11"/>
            <p:cNvSpPr>
              <a:spLocks noChangeShapeType="1"/>
            </p:cNvSpPr>
            <p:nvPr/>
          </p:nvSpPr>
          <p:spPr bwMode="auto">
            <a:xfrm>
              <a:off x="7005788" y="4786485"/>
              <a:ext cx="689425" cy="632366"/>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n-ea"/>
              </a:endParaRPr>
            </a:p>
          </p:txBody>
        </p:sp>
        <p:sp>
          <p:nvSpPr>
            <p:cNvPr id="8" name="Line 14"/>
            <p:cNvSpPr>
              <a:spLocks noChangeShapeType="1"/>
            </p:cNvSpPr>
            <p:nvPr/>
          </p:nvSpPr>
          <p:spPr bwMode="auto">
            <a:xfrm flipV="1">
              <a:off x="7208874" y="4305528"/>
              <a:ext cx="428912" cy="280901"/>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n-ea"/>
              </a:endParaRPr>
            </a:p>
          </p:txBody>
        </p:sp>
        <p:sp>
          <p:nvSpPr>
            <p:cNvPr id="9" name="Line 15"/>
            <p:cNvSpPr>
              <a:spLocks noChangeShapeType="1"/>
            </p:cNvSpPr>
            <p:nvPr/>
          </p:nvSpPr>
          <p:spPr bwMode="auto">
            <a:xfrm>
              <a:off x="6164128" y="5282016"/>
              <a:ext cx="754124" cy="594244"/>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n-ea"/>
              </a:endParaRPr>
            </a:p>
          </p:txBody>
        </p:sp>
        <p:sp>
          <p:nvSpPr>
            <p:cNvPr id="12" name="Rectangle 7"/>
            <p:cNvSpPr>
              <a:spLocks noChangeArrowheads="1"/>
            </p:cNvSpPr>
            <p:nvPr/>
          </p:nvSpPr>
          <p:spPr bwMode="auto">
            <a:xfrm>
              <a:off x="7637786" y="3190379"/>
              <a:ext cx="726493"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b="0" dirty="0">
                  <a:latin typeface="+mn-ea"/>
                  <a:ea typeface="+mn-ea"/>
                </a:rPr>
                <a:t>疑核</a:t>
              </a:r>
            </a:p>
          </p:txBody>
        </p:sp>
        <p:sp>
          <p:nvSpPr>
            <p:cNvPr id="13" name="Line 11"/>
            <p:cNvSpPr>
              <a:spLocks noChangeShapeType="1"/>
            </p:cNvSpPr>
            <p:nvPr/>
          </p:nvSpPr>
          <p:spPr bwMode="auto">
            <a:xfrm flipV="1">
              <a:off x="6132425" y="3390434"/>
              <a:ext cx="1562789" cy="1195995"/>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n-ea"/>
              </a:endParaRPr>
            </a:p>
          </p:txBody>
        </p:sp>
      </p:grpSp>
      <p:sp>
        <p:nvSpPr>
          <p:cNvPr id="14" name="内容占位符 7"/>
          <p:cNvSpPr txBox="1"/>
          <p:nvPr/>
        </p:nvSpPr>
        <p:spPr>
          <a:xfrm>
            <a:off x="177209" y="153065"/>
            <a:ext cx="8777550" cy="2586322"/>
          </a:xfrm>
          <a:prstGeom prst="rect">
            <a:avLst/>
          </a:prstGeom>
        </p:spPr>
        <p:txBody>
          <a:bodyPr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50000"/>
              </a:lnSpc>
              <a:spcBef>
                <a:spcPts val="0"/>
              </a:spcBef>
              <a:buClr>
                <a:srgbClr val="C00000"/>
              </a:buClr>
              <a:buNone/>
            </a:pPr>
            <a:r>
              <a:rPr lang="zh-CN" altLang="en-US" sz="2400" b="1" dirty="0" smtClean="0">
                <a:solidFill>
                  <a:schemeClr val="tx1"/>
                </a:solidFill>
                <a:latin typeface="微软雅黑" panose="020B0503020204020204" charset="-122"/>
                <a:ea typeface="微软雅黑" panose="020B0503020204020204" charset="-122"/>
              </a:rPr>
              <a:t>疑核</a:t>
            </a:r>
            <a:r>
              <a:rPr lang="zh-CN" altLang="en-US" sz="2000" dirty="0" smtClean="0">
                <a:solidFill>
                  <a:schemeClr val="tx1"/>
                </a:solidFill>
                <a:latin typeface="微软雅黑" panose="020B0503020204020204" charset="-122"/>
                <a:ea typeface="微软雅黑" panose="020B0503020204020204" charset="-122"/>
              </a:rPr>
              <a:t>：</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位于延髓内，自髓纹延伸至内侧丘系交叉。发出纤维加入三对脑神经：</a:t>
            </a:r>
            <a:endParaRPr lang="en-US" altLang="zh-CN" sz="2000" dirty="0" smtClean="0">
              <a:solidFill>
                <a:schemeClr val="tx1"/>
              </a:solidFill>
              <a:latin typeface="微软雅黑" panose="020B0503020204020204" charset="-122"/>
              <a:ea typeface="微软雅黑" panose="020B0503020204020204" charset="-122"/>
            </a:endParaRPr>
          </a:p>
          <a:p>
            <a:pPr marL="361950" lvl="1" indent="-133350">
              <a:lnSpc>
                <a:spcPct val="150000"/>
              </a:lnSpc>
              <a:spcBef>
                <a:spcPts val="0"/>
              </a:spcBef>
              <a:buClr>
                <a:srgbClr val="C00000"/>
              </a:buClr>
            </a:pPr>
            <a:r>
              <a:rPr lang="zh-CN" altLang="en-US" sz="2000" b="1" dirty="0" smtClean="0">
                <a:solidFill>
                  <a:schemeClr val="tx1"/>
                </a:solidFill>
                <a:latin typeface="微软雅黑" panose="020B0503020204020204" charset="-122"/>
                <a:ea typeface="微软雅黑" panose="020B0503020204020204" charset="-122"/>
              </a:rPr>
              <a:t>疑核</a:t>
            </a:r>
            <a:r>
              <a:rPr lang="zh-CN" altLang="en-US" sz="2000" b="1" dirty="0">
                <a:solidFill>
                  <a:schemeClr val="tx1"/>
                </a:solidFill>
                <a:latin typeface="微软雅黑" panose="020B0503020204020204" charset="-122"/>
                <a:ea typeface="微软雅黑" panose="020B0503020204020204" charset="-122"/>
              </a:rPr>
              <a:t>上部</a:t>
            </a:r>
            <a:r>
              <a:rPr lang="en-US" altLang="zh-CN" sz="2000" dirty="0">
                <a:solidFill>
                  <a:schemeClr val="tx1"/>
                </a:solidFill>
                <a:latin typeface="微软雅黑" panose="020B0503020204020204" charset="-122"/>
                <a:ea typeface="微软雅黑" panose="020B0503020204020204" charset="-122"/>
              </a:rPr>
              <a:t>-</a:t>
            </a:r>
            <a:r>
              <a:rPr lang="zh-CN" altLang="en-US" sz="2000" dirty="0">
                <a:solidFill>
                  <a:schemeClr val="tx1"/>
                </a:solidFill>
                <a:latin typeface="微软雅黑" panose="020B0503020204020204" charset="-122"/>
                <a:ea typeface="微软雅黑" panose="020B0503020204020204" charset="-122"/>
              </a:rPr>
              <a:t>加入</a:t>
            </a:r>
            <a:r>
              <a:rPr lang="zh-CN" altLang="en-US" sz="2000" b="1" dirty="0">
                <a:solidFill>
                  <a:schemeClr val="tx1"/>
                </a:solidFill>
                <a:latin typeface="微软雅黑" panose="020B0503020204020204" charset="-122"/>
                <a:ea typeface="微软雅黑" panose="020B0503020204020204" charset="-122"/>
              </a:rPr>
              <a:t>舌咽神经</a:t>
            </a:r>
            <a:r>
              <a:rPr lang="zh-CN" altLang="en-US" sz="2000" dirty="0">
                <a:solidFill>
                  <a:schemeClr val="tx1"/>
                </a:solidFill>
                <a:latin typeface="微软雅黑" panose="020B0503020204020204" charset="-122"/>
                <a:ea typeface="微软雅黑" panose="020B0503020204020204" charset="-122"/>
              </a:rPr>
              <a:t>，支配茎突咽肌</a:t>
            </a:r>
            <a:r>
              <a:rPr lang="zh-CN" altLang="en-US" sz="2000" dirty="0" smtClean="0">
                <a:solidFill>
                  <a:schemeClr val="tx1"/>
                </a:solidFill>
                <a:latin typeface="微软雅黑" panose="020B0503020204020204" charset="-122"/>
                <a:ea typeface="微软雅黑" panose="020B0503020204020204" charset="-122"/>
              </a:rPr>
              <a:t>；</a:t>
            </a:r>
            <a:endParaRPr lang="en-US" altLang="zh-CN" sz="2000" dirty="0" smtClean="0">
              <a:solidFill>
                <a:schemeClr val="tx1"/>
              </a:solidFill>
              <a:latin typeface="微软雅黑" panose="020B0503020204020204" charset="-122"/>
              <a:ea typeface="微软雅黑" panose="020B0503020204020204" charset="-122"/>
            </a:endParaRPr>
          </a:p>
          <a:p>
            <a:pPr marL="361950" lvl="1" indent="-133350">
              <a:lnSpc>
                <a:spcPct val="150000"/>
              </a:lnSpc>
              <a:spcBef>
                <a:spcPts val="0"/>
              </a:spcBef>
              <a:buClr>
                <a:srgbClr val="C00000"/>
              </a:buClr>
            </a:pPr>
            <a:r>
              <a:rPr lang="zh-CN" altLang="en-US" sz="2000" b="1" dirty="0" smtClean="0">
                <a:solidFill>
                  <a:schemeClr val="tx1"/>
                </a:solidFill>
                <a:latin typeface="微软雅黑" panose="020B0503020204020204" charset="-122"/>
                <a:ea typeface="微软雅黑" panose="020B0503020204020204" charset="-122"/>
              </a:rPr>
              <a:t>疑核中部</a:t>
            </a:r>
            <a:r>
              <a:rPr lang="en-US" altLang="zh-CN" sz="2000" dirty="0" smtClean="0">
                <a:solidFill>
                  <a:schemeClr val="tx1"/>
                </a:solidFill>
                <a:latin typeface="微软雅黑" panose="020B0503020204020204" charset="-122"/>
                <a:ea typeface="微软雅黑" panose="020B0503020204020204" charset="-122"/>
              </a:rPr>
              <a:t>-</a:t>
            </a:r>
            <a:r>
              <a:rPr lang="zh-CN" altLang="en-US" sz="2000" dirty="0" smtClean="0">
                <a:solidFill>
                  <a:schemeClr val="tx1"/>
                </a:solidFill>
                <a:latin typeface="微软雅黑" panose="020B0503020204020204" charset="-122"/>
                <a:ea typeface="微软雅黑" panose="020B0503020204020204" charset="-122"/>
              </a:rPr>
              <a:t>加入</a:t>
            </a:r>
            <a:r>
              <a:rPr lang="zh-CN" altLang="en-US" sz="2000" b="1" dirty="0" smtClean="0">
                <a:solidFill>
                  <a:schemeClr val="tx1"/>
                </a:solidFill>
                <a:latin typeface="微软雅黑" panose="020B0503020204020204" charset="-122"/>
                <a:ea typeface="微软雅黑" panose="020B0503020204020204" charset="-122"/>
              </a:rPr>
              <a:t>迷走神经</a:t>
            </a:r>
            <a:r>
              <a:rPr lang="zh-CN" altLang="en-US" sz="2000" dirty="0" smtClean="0">
                <a:solidFill>
                  <a:schemeClr val="tx1"/>
                </a:solidFill>
                <a:latin typeface="微软雅黑" panose="020B0503020204020204" charset="-122"/>
                <a:ea typeface="微软雅黑" panose="020B0503020204020204" charset="-122"/>
              </a:rPr>
              <a:t>，支配：软腭和咽的骨骼肌、喉的环甲肌、食管上部骨骼肌；</a:t>
            </a:r>
            <a:endParaRPr lang="en-US" altLang="zh-CN" sz="2000" dirty="0" smtClean="0">
              <a:solidFill>
                <a:schemeClr val="tx1"/>
              </a:solidFill>
              <a:latin typeface="微软雅黑" panose="020B0503020204020204" charset="-122"/>
              <a:ea typeface="微软雅黑" panose="020B0503020204020204" charset="-122"/>
            </a:endParaRPr>
          </a:p>
        </p:txBody>
      </p:sp>
      <p:sp>
        <p:nvSpPr>
          <p:cNvPr id="16" name="内容占位符 7"/>
          <p:cNvSpPr txBox="1"/>
          <p:nvPr/>
        </p:nvSpPr>
        <p:spPr>
          <a:xfrm>
            <a:off x="371797" y="2644973"/>
            <a:ext cx="4404419" cy="2148600"/>
          </a:xfrm>
          <a:prstGeom prst="rect">
            <a:avLst/>
          </a:prstGeom>
        </p:spPr>
        <p:txBody>
          <a:bodyPr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177800" indent="-177800">
              <a:lnSpc>
                <a:spcPct val="150000"/>
              </a:lnSpc>
              <a:spcBef>
                <a:spcPts val="0"/>
              </a:spcBef>
              <a:buClr>
                <a:srgbClr val="C00000"/>
              </a:buClr>
            </a:pPr>
            <a:r>
              <a:rPr lang="zh-CN" altLang="en-US" sz="2000" b="1" dirty="0" smtClean="0">
                <a:solidFill>
                  <a:schemeClr val="tx1"/>
                </a:solidFill>
                <a:latin typeface="微软雅黑" panose="020B0503020204020204" charset="-122"/>
                <a:ea typeface="微软雅黑" panose="020B0503020204020204" charset="-122"/>
              </a:rPr>
              <a:t>疑核下部</a:t>
            </a:r>
            <a:r>
              <a:rPr lang="en-US" altLang="zh-CN" sz="2000" dirty="0" smtClean="0">
                <a:solidFill>
                  <a:schemeClr val="tx1"/>
                </a:solidFill>
                <a:latin typeface="微软雅黑" panose="020B0503020204020204" charset="-122"/>
                <a:ea typeface="微软雅黑" panose="020B0503020204020204" charset="-122"/>
              </a:rPr>
              <a:t>-</a:t>
            </a:r>
            <a:r>
              <a:rPr lang="zh-CN" altLang="en-US" sz="2000" dirty="0" smtClean="0">
                <a:solidFill>
                  <a:schemeClr val="tx1"/>
                </a:solidFill>
                <a:latin typeface="微软雅黑" panose="020B0503020204020204" charset="-122"/>
                <a:ea typeface="微软雅黑" panose="020B0503020204020204" charset="-122"/>
              </a:rPr>
              <a:t>构成</a:t>
            </a:r>
            <a:r>
              <a:rPr lang="zh-CN" altLang="en-US" sz="2000" b="1" dirty="0" smtClean="0">
                <a:solidFill>
                  <a:schemeClr val="tx1"/>
                </a:solidFill>
                <a:latin typeface="微软雅黑" panose="020B0503020204020204" charset="-122"/>
                <a:ea typeface="微软雅黑" panose="020B0503020204020204" charset="-122"/>
              </a:rPr>
              <a:t>副神经脑根</a:t>
            </a:r>
            <a:r>
              <a:rPr lang="zh-CN" altLang="en-US" sz="2000" dirty="0" smtClean="0">
                <a:solidFill>
                  <a:schemeClr val="tx1"/>
                </a:solidFill>
                <a:latin typeface="微软雅黑" panose="020B0503020204020204" charset="-122"/>
                <a:ea typeface="微软雅黑" panose="020B0503020204020204" charset="-122"/>
              </a:rPr>
              <a:t>，先加入副神经，出颅后加入迷走神经，经迷走神经的喉返神经，支配除环甲肌以外的喉肌。</a:t>
            </a:r>
            <a:endParaRPr lang="en-US" altLang="zh-CN" sz="2000" dirty="0" smtClean="0">
              <a:solidFill>
                <a:schemeClr val="tx1"/>
              </a:solidFill>
              <a:latin typeface="微软雅黑" panose="020B0503020204020204" charset="-122"/>
              <a:ea typeface="微软雅黑" panose="020B0503020204020204" charset="-122"/>
            </a:endParaRPr>
          </a:p>
        </p:txBody>
      </p:sp>
    </p:spTree>
  </p:cSld>
  <p:clrMapOvr>
    <a:masterClrMapping/>
  </p:clrMapOvr>
  <p:transition>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660371" y="1645579"/>
            <a:ext cx="3084602" cy="4253347"/>
            <a:chOff x="4881243" y="1042365"/>
            <a:chExt cx="3837062" cy="5391559"/>
          </a:xfrm>
        </p:grpSpPr>
        <p:pic>
          <p:nvPicPr>
            <p:cNvPr id="3" name="图片 2"/>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0331"/>
            <a:stretch>
              <a:fillRect/>
            </a:stretch>
          </p:blipFill>
          <p:spPr>
            <a:xfrm>
              <a:off x="5733848" y="1042365"/>
              <a:ext cx="2984457" cy="5391559"/>
            </a:xfrm>
            <a:prstGeom prst="rect">
              <a:avLst/>
            </a:prstGeom>
          </p:spPr>
        </p:pic>
        <p:sp>
          <p:nvSpPr>
            <p:cNvPr id="4" name="Rectangle 7"/>
            <p:cNvSpPr>
              <a:spLocks noChangeArrowheads="1"/>
            </p:cNvSpPr>
            <p:nvPr/>
          </p:nvSpPr>
          <p:spPr bwMode="auto">
            <a:xfrm>
              <a:off x="4881243" y="4937845"/>
              <a:ext cx="1940378" cy="50718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dirty="0">
                  <a:latin typeface="华文中宋" panose="02010600040101010101" pitchFamily="2" charset="-122"/>
                  <a:ea typeface="华文中宋" panose="02010600040101010101" pitchFamily="2" charset="-122"/>
                </a:rPr>
                <a:t>副神经核</a:t>
              </a:r>
            </a:p>
          </p:txBody>
        </p:sp>
        <p:sp>
          <p:nvSpPr>
            <p:cNvPr id="5" name="Line 11"/>
            <p:cNvSpPr>
              <a:spLocks noChangeShapeType="1"/>
            </p:cNvSpPr>
            <p:nvPr/>
          </p:nvSpPr>
          <p:spPr bwMode="auto">
            <a:xfrm flipV="1">
              <a:off x="6209374" y="5219523"/>
              <a:ext cx="744547"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华文中宋" panose="02010600040101010101" pitchFamily="2" charset="-122"/>
                <a:ea typeface="华文中宋" panose="02010600040101010101" pitchFamily="2" charset="-122"/>
              </a:endParaRPr>
            </a:p>
          </p:txBody>
        </p:sp>
        <p:sp>
          <p:nvSpPr>
            <p:cNvPr id="6" name="Line 11"/>
            <p:cNvSpPr>
              <a:spLocks noChangeShapeType="1"/>
            </p:cNvSpPr>
            <p:nvPr/>
          </p:nvSpPr>
          <p:spPr bwMode="auto">
            <a:xfrm flipV="1">
              <a:off x="6142896" y="3779911"/>
              <a:ext cx="534699" cy="574979"/>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华文中宋" panose="02010600040101010101" pitchFamily="2" charset="-122"/>
                <a:ea typeface="华文中宋" panose="02010600040101010101" pitchFamily="2" charset="-122"/>
              </a:endParaRPr>
            </a:p>
          </p:txBody>
        </p:sp>
        <p:sp>
          <p:nvSpPr>
            <p:cNvPr id="7" name="Rectangle 7"/>
            <p:cNvSpPr>
              <a:spLocks noChangeArrowheads="1"/>
            </p:cNvSpPr>
            <p:nvPr/>
          </p:nvSpPr>
          <p:spPr bwMode="auto">
            <a:xfrm>
              <a:off x="5369712" y="4206432"/>
              <a:ext cx="1940378" cy="50718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dirty="0">
                  <a:latin typeface="华文中宋" panose="02010600040101010101" pitchFamily="2" charset="-122"/>
                  <a:ea typeface="华文中宋" panose="02010600040101010101" pitchFamily="2" charset="-122"/>
                </a:rPr>
                <a:t>枕骨大孔</a:t>
              </a:r>
            </a:p>
          </p:txBody>
        </p:sp>
      </p:grpSp>
      <p:sp>
        <p:nvSpPr>
          <p:cNvPr id="8" name="内容占位符 7"/>
          <p:cNvSpPr txBox="1"/>
          <p:nvPr/>
        </p:nvSpPr>
        <p:spPr>
          <a:xfrm>
            <a:off x="172096" y="904432"/>
            <a:ext cx="6173681" cy="2148600"/>
          </a:xfrm>
          <a:prstGeom prst="rect">
            <a:avLst/>
          </a:prstGeom>
        </p:spPr>
        <p:txBody>
          <a:bodyPr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50000"/>
              </a:lnSpc>
              <a:spcBef>
                <a:spcPts val="0"/>
              </a:spcBef>
              <a:buClr>
                <a:srgbClr val="C00000"/>
              </a:buClr>
              <a:buNone/>
            </a:pPr>
            <a:r>
              <a:rPr lang="zh-CN" altLang="en-US" sz="2400" b="1" dirty="0" smtClean="0">
                <a:solidFill>
                  <a:schemeClr val="tx1"/>
                </a:solidFill>
                <a:latin typeface="微软雅黑" panose="020B0503020204020204" charset="-122"/>
                <a:ea typeface="微软雅黑" panose="020B0503020204020204" charset="-122"/>
              </a:rPr>
              <a:t>副神经核</a:t>
            </a:r>
            <a:r>
              <a:rPr lang="zh-CN" altLang="en-US" sz="2000" dirty="0" smtClean="0">
                <a:solidFill>
                  <a:schemeClr val="tx1"/>
                </a:solidFill>
                <a:latin typeface="微软雅黑" panose="020B0503020204020204" charset="-122"/>
                <a:ea typeface="微软雅黑" panose="020B0503020204020204" charset="-122"/>
              </a:rPr>
              <a:t>：包括两部分</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b="1" dirty="0" smtClean="0">
                <a:solidFill>
                  <a:schemeClr val="tx1"/>
                </a:solidFill>
                <a:latin typeface="微软雅黑" panose="020B0503020204020204" charset="-122"/>
                <a:ea typeface="微软雅黑" panose="020B0503020204020204" charset="-122"/>
              </a:rPr>
              <a:t>延髓部</a:t>
            </a:r>
            <a:r>
              <a:rPr lang="en-US" altLang="zh-CN" sz="2000" dirty="0" smtClean="0">
                <a:solidFill>
                  <a:schemeClr val="tx1"/>
                </a:solidFill>
                <a:latin typeface="微软雅黑" panose="020B0503020204020204" charset="-122"/>
                <a:ea typeface="微软雅黑" panose="020B0503020204020204" charset="-122"/>
              </a:rPr>
              <a:t>-</a:t>
            </a:r>
            <a:r>
              <a:rPr lang="zh-CN" altLang="en-US" sz="2000" dirty="0" smtClean="0">
                <a:solidFill>
                  <a:schemeClr val="tx1"/>
                </a:solidFill>
                <a:latin typeface="微软雅黑" panose="020B0503020204020204" charset="-122"/>
                <a:ea typeface="微软雅黑" panose="020B0503020204020204" charset="-122"/>
              </a:rPr>
              <a:t>实为疑核下端；</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b="1" dirty="0" smtClean="0">
                <a:solidFill>
                  <a:schemeClr val="tx1"/>
                </a:solidFill>
                <a:latin typeface="微软雅黑" panose="020B0503020204020204" charset="-122"/>
                <a:ea typeface="微软雅黑" panose="020B0503020204020204" charset="-122"/>
              </a:rPr>
              <a:t>脊髓部</a:t>
            </a:r>
            <a:r>
              <a:rPr lang="en-US" altLang="zh-CN" sz="2000" dirty="0" smtClean="0">
                <a:solidFill>
                  <a:schemeClr val="tx1"/>
                </a:solidFill>
                <a:latin typeface="微软雅黑" panose="020B0503020204020204" charset="-122"/>
                <a:ea typeface="微软雅黑" panose="020B0503020204020204" charset="-122"/>
              </a:rPr>
              <a:t>-</a:t>
            </a:r>
            <a:r>
              <a:rPr lang="zh-CN" altLang="en-US" sz="2000" dirty="0" smtClean="0">
                <a:solidFill>
                  <a:schemeClr val="tx1"/>
                </a:solidFill>
                <a:latin typeface="微软雅黑" panose="020B0503020204020204" charset="-122"/>
                <a:ea typeface="微软雅黑" panose="020B0503020204020204" charset="-122"/>
              </a:rPr>
              <a:t>位于疑核下方，延伸至上</a:t>
            </a:r>
            <a:r>
              <a:rPr lang="en-US" altLang="zh-CN" sz="2000" dirty="0" smtClean="0">
                <a:solidFill>
                  <a:schemeClr val="tx1"/>
                </a:solidFill>
                <a:latin typeface="微软雅黑" panose="020B0503020204020204" charset="-122"/>
                <a:ea typeface="微软雅黑" panose="020B0503020204020204" charset="-122"/>
              </a:rPr>
              <a:t>5-6</a:t>
            </a:r>
            <a:r>
              <a:rPr lang="zh-CN" altLang="en-US" sz="2000" dirty="0" smtClean="0">
                <a:solidFill>
                  <a:schemeClr val="tx1"/>
                </a:solidFill>
                <a:latin typeface="微软雅黑" panose="020B0503020204020204" charset="-122"/>
                <a:ea typeface="微软雅黑" panose="020B0503020204020204" charset="-122"/>
              </a:rPr>
              <a:t>节颈髓的前角。发出副神经脊髓根，支配胸锁乳突肌和斜方肌。</a:t>
            </a:r>
            <a:endParaRPr lang="en-US" altLang="zh-CN" sz="2000" dirty="0" smtClean="0">
              <a:solidFill>
                <a:schemeClr val="tx1"/>
              </a:solidFill>
              <a:latin typeface="微软雅黑" panose="020B0503020204020204" charset="-122"/>
              <a:ea typeface="微软雅黑" panose="020B0503020204020204" charset="-122"/>
            </a:endParaRPr>
          </a:p>
        </p:txBody>
      </p:sp>
    </p:spTree>
  </p:cSld>
  <p:clrMapOvr>
    <a:masterClrMapping/>
  </p:clrMapOvr>
  <p:transition>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218" name="Group 442"/>
          <p:cNvGraphicFramePr>
            <a:graphicFrameLocks noGrp="1"/>
          </p:cNvGraphicFramePr>
          <p:nvPr>
            <p:custDataLst>
              <p:tags r:id="rId1"/>
            </p:custDataLst>
          </p:nvPr>
        </p:nvGraphicFramePr>
        <p:xfrm>
          <a:off x="134520" y="1543004"/>
          <a:ext cx="8825182" cy="4630968"/>
        </p:xfrm>
        <a:graphic>
          <a:graphicData uri="http://schemas.openxmlformats.org/drawingml/2006/table">
            <a:tbl>
              <a:tblPr/>
              <a:tblGrid>
                <a:gridCol w="801145">
                  <a:extLst>
                    <a:ext uri="{9D8B030D-6E8A-4147-A177-3AD203B41FA5}">
                      <a16:colId xmlns:a16="http://schemas.microsoft.com/office/drawing/2014/main" xmlns="" val="20000"/>
                    </a:ext>
                  </a:extLst>
                </a:gridCol>
                <a:gridCol w="1013637">
                  <a:extLst>
                    <a:ext uri="{9D8B030D-6E8A-4147-A177-3AD203B41FA5}">
                      <a16:colId xmlns:a16="http://schemas.microsoft.com/office/drawing/2014/main" xmlns="" val="20001"/>
                    </a:ext>
                  </a:extLst>
                </a:gridCol>
                <a:gridCol w="1797247">
                  <a:extLst>
                    <a:ext uri="{9D8B030D-6E8A-4147-A177-3AD203B41FA5}">
                      <a16:colId xmlns:a16="http://schemas.microsoft.com/office/drawing/2014/main" xmlns="" val="20002"/>
                    </a:ext>
                  </a:extLst>
                </a:gridCol>
                <a:gridCol w="5213153">
                  <a:extLst>
                    <a:ext uri="{9D8B030D-6E8A-4147-A177-3AD203B41FA5}">
                      <a16:colId xmlns:a16="http://schemas.microsoft.com/office/drawing/2014/main" xmlns="" val="20003"/>
                    </a:ext>
                  </a:extLst>
                </a:gridCol>
              </a:tblGrid>
              <a:tr h="339992">
                <a:tc gridSpan="2">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rPr>
                        <a:t>名称</a:t>
                      </a:r>
                      <a:endParaRPr kumimoji="0" lang="zh-CN" altLang="en-US" sz="2400" b="1" i="0" u="none" strike="noStrike" cap="none" normalizeH="0" baseline="0" dirty="0">
                        <a:ln>
                          <a:noFill/>
                        </a:ln>
                        <a:solidFill>
                          <a:schemeClr val="tx1"/>
                        </a:solidFill>
                        <a:effectLst/>
                        <a:latin typeface="Arial" panose="020B0604020202020204" pitchFamily="34" charset="0"/>
                        <a:ea typeface="幼圆" panose="02010509060101010101" pitchFamily="49" charset="-122"/>
                      </a:endParaRPr>
                    </a:p>
                  </a:txBody>
                  <a:tcPr marL="90000" marR="90000" marT="43373" marB="4337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hMerge="1">
                  <a:txBody>
                    <a:bodyPr/>
                    <a:lstStyle/>
                    <a:p>
                      <a:endParaRPr lang="zh-CN"/>
                    </a:p>
                  </a:txBody>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rPr>
                        <a:t>位置</a:t>
                      </a:r>
                      <a:endParaRPr kumimoji="0" lang="zh-CN" altLang="en-US" sz="2400" b="1" i="0" u="none" strike="noStrike" cap="none" normalizeH="0" baseline="0" dirty="0">
                        <a:ln>
                          <a:noFill/>
                        </a:ln>
                        <a:solidFill>
                          <a:schemeClr val="tx1"/>
                        </a:solidFill>
                        <a:effectLst/>
                        <a:latin typeface="Arial" panose="020B0604020202020204" pitchFamily="34" charset="0"/>
                        <a:ea typeface="幼圆" panose="02010509060101010101" pitchFamily="49" charset="-122"/>
                      </a:endParaRPr>
                    </a:p>
                  </a:txBody>
                  <a:tcPr marL="90000" marR="90000" marT="43373" marB="4337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rPr>
                        <a:t>纤维去向</a:t>
                      </a:r>
                      <a:endParaRPr kumimoji="0" lang="zh-CN" altLang="en-US" sz="2400" b="1" i="0" u="none" strike="noStrike" cap="none" normalizeH="0" baseline="0" dirty="0">
                        <a:ln>
                          <a:noFill/>
                        </a:ln>
                        <a:solidFill>
                          <a:schemeClr val="tx1"/>
                        </a:solidFill>
                        <a:effectLst/>
                        <a:latin typeface="Arial" panose="020B0604020202020204" pitchFamily="34" charset="0"/>
                        <a:ea typeface="幼圆" panose="02010509060101010101" pitchFamily="49" charset="-122"/>
                      </a:endParaRPr>
                    </a:p>
                  </a:txBody>
                  <a:tcPr marL="90000" marR="90000" marT="43373" marB="4337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0"/>
                  </a:ext>
                </a:extLst>
              </a:tr>
              <a:tr h="589636">
                <a:tc gridSpan="2">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ts val="2400"/>
                        </a:lnSpc>
                        <a:spcBef>
                          <a:spcPct val="0"/>
                        </a:spcBef>
                        <a:spcAft>
                          <a:spcPct val="0"/>
                        </a:spcAft>
                        <a:buClrTx/>
                        <a:buSzTx/>
                        <a:buFontTx/>
                        <a:buNone/>
                      </a:pPr>
                      <a:r>
                        <a:rPr kumimoji="0" lang="zh-CN" altLang="en-US" sz="2000" b="1" i="0" u="none" strike="noStrike" cap="none" normalizeH="0" baseline="0" dirty="0" smtClean="0">
                          <a:ln>
                            <a:noFill/>
                          </a:ln>
                          <a:solidFill>
                            <a:schemeClr val="tx1"/>
                          </a:solidFill>
                          <a:effectLst/>
                          <a:latin typeface="微软雅黑" panose="020B0503020204020204" charset="-122"/>
                          <a:ea typeface="微软雅黑" panose="020B0503020204020204" charset="-122"/>
                        </a:rPr>
                        <a:t>三叉神经运动核</a:t>
                      </a:r>
                      <a:endPar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endParaRPr>
                    </a:p>
                  </a:txBody>
                  <a:tcPr marL="90000" marR="90000" marT="43373" marB="4337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hMerge="1">
                  <a:txBody>
                    <a:bodyPr/>
                    <a:lstStyle/>
                    <a:p>
                      <a:endParaRPr lang="zh-CN"/>
                    </a:p>
                  </a:txBody>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ts val="2600"/>
                        </a:lnSpc>
                        <a:spcBef>
                          <a:spcPct val="0"/>
                        </a:spcBef>
                        <a:spcAft>
                          <a:spcPct val="0"/>
                        </a:spcAft>
                        <a:buClrTx/>
                        <a:buSzTx/>
                        <a:buFontTx/>
                        <a:buNone/>
                      </a:pPr>
                      <a:r>
                        <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rPr>
                        <a:t>脑桥</a:t>
                      </a: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中部，三叉神经脑桥核内侧</a:t>
                      </a:r>
                      <a:endPar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90000" marR="90000" marT="43373" marB="4337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ts val="26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组成</a:t>
                      </a:r>
                      <a:r>
                        <a:rPr kumimoji="0" lang="zh-CN" altLang="en-US" sz="1800" b="1" i="0" u="none" strike="noStrike" cap="none" normalizeH="0" baseline="0" dirty="0" smtClean="0">
                          <a:ln>
                            <a:noFill/>
                          </a:ln>
                          <a:solidFill>
                            <a:srgbClr val="C00000"/>
                          </a:solidFill>
                          <a:effectLst/>
                          <a:latin typeface="华文楷体" panose="02010600040101010101" charset="-122"/>
                          <a:ea typeface="华文楷体" panose="02010600040101010101" charset="-122"/>
                        </a:rPr>
                        <a:t>三叉神经运动根</a:t>
                      </a: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，支配、二腹肌前腹、下颌舌骨肌、腭帆张肌、鼓膜张肌</a:t>
                      </a:r>
                      <a:endPar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90000" marR="90000" marT="43373" marB="4337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1"/>
                  </a:ext>
                </a:extLst>
              </a:tr>
              <a:tr h="547201">
                <a:tc gridSpan="2">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面神经核</a:t>
                      </a:r>
                    </a:p>
                  </a:txBody>
                  <a:tcPr marL="90000" marR="90000" marT="43373" marB="4337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hMerge="1">
                  <a:txBody>
                    <a:bodyPr/>
                    <a:lstStyle/>
                    <a:p>
                      <a:endParaRPr lang="zh-CN"/>
                    </a:p>
                  </a:txBody>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ts val="2600"/>
                        </a:lnSpc>
                        <a:spcBef>
                          <a:spcPct val="0"/>
                        </a:spcBef>
                        <a:spcAft>
                          <a:spcPct val="0"/>
                        </a:spcAft>
                        <a:buClrTx/>
                        <a:buSzTx/>
                        <a:buFontTx/>
                        <a:buNone/>
                      </a:pPr>
                      <a:r>
                        <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rPr>
                        <a:t>脑桥</a:t>
                      </a: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下部，展神经核的腹内侧</a:t>
                      </a:r>
                      <a:endPar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90000" marR="90000" marT="43373" marB="4337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ts val="26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绕展神经核形成</a:t>
                      </a:r>
                      <a:r>
                        <a:rPr kumimoji="0" lang="zh-CN" altLang="en-US" sz="18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rPr>
                        <a:t>面神经膝</a:t>
                      </a:r>
                      <a:r>
                        <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rPr>
                        <a:t>，出脑干后加入</a:t>
                      </a:r>
                      <a:r>
                        <a:rPr kumimoji="0" lang="zh-CN" altLang="en-US" sz="1800" b="1" i="0" u="none" strike="noStrike" cap="none" normalizeH="0" baseline="0" dirty="0">
                          <a:ln>
                            <a:noFill/>
                          </a:ln>
                          <a:solidFill>
                            <a:srgbClr val="C00000"/>
                          </a:solidFill>
                          <a:effectLst/>
                          <a:latin typeface="华文楷体" panose="02010600040101010101" charset="-122"/>
                          <a:ea typeface="华文楷体" panose="02010600040101010101" charset="-122"/>
                        </a:rPr>
                        <a:t>面神经</a:t>
                      </a: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，支配表情肌、二腹肌后腹、茎突舌骨肌、镫骨肌</a:t>
                      </a:r>
                      <a:endPar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90000" marR="90000" marT="43373" marB="4337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2"/>
                  </a:ext>
                </a:extLst>
              </a:tr>
              <a:tr h="271288">
                <a:tc rowSpan="3" gridSpan="2">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疑核</a:t>
                      </a:r>
                    </a:p>
                  </a:txBody>
                  <a:tcPr marL="90000" marR="90000" marT="43373" marB="4337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rowSpan="3" hMerge="1">
                  <a:txBody>
                    <a:bodyPr/>
                    <a:lstStyle/>
                    <a:p>
                      <a:endParaRPr lang="zh-CN"/>
                    </a:p>
                  </a:txBody>
                  <a:tcPr/>
                </a:tc>
                <a:tc rowSpan="3">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ts val="26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延髓内，自髓纹延伸至内侧丘系交叉高度</a:t>
                      </a:r>
                    </a:p>
                  </a:txBody>
                  <a:tcPr marL="90000" marR="90000" marT="43373" marB="4337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rPr>
                        <a:t>上部→</a:t>
                      </a:r>
                      <a:r>
                        <a:rPr kumimoji="0" lang="zh-CN" altLang="en-US" sz="1800" b="1" i="0" u="none" strike="noStrike" cap="none" normalizeH="0" baseline="0" dirty="0" smtClean="0">
                          <a:ln>
                            <a:noFill/>
                          </a:ln>
                          <a:solidFill>
                            <a:srgbClr val="C00000"/>
                          </a:solidFill>
                          <a:effectLst/>
                          <a:latin typeface="华文楷体" panose="02010600040101010101" charset="-122"/>
                          <a:ea typeface="华文楷体" panose="02010600040101010101" charset="-122"/>
                        </a:rPr>
                        <a:t>舌咽神经</a:t>
                      </a:r>
                      <a:r>
                        <a:rPr kumimoji="0" lang="zh-CN" altLang="zh-CN" sz="1800" b="1" i="0" u="none" strike="noStrike" kern="1200" cap="none" normalizeH="0" baseline="0" dirty="0" smtClean="0">
                          <a:ln>
                            <a:noFill/>
                          </a:ln>
                          <a:solidFill>
                            <a:schemeClr val="tx1"/>
                          </a:solidFill>
                          <a:effectLst/>
                          <a:latin typeface="华文楷体" panose="02010600040101010101" charset="-122"/>
                          <a:ea typeface="华文楷体" panose="02010600040101010101" charset="-122"/>
                          <a:cs typeface="+mn-cs"/>
                        </a:rPr>
                        <a:t>，支配</a:t>
                      </a:r>
                      <a:r>
                        <a:rPr kumimoji="0" lang="zh-CN" altLang="en-US" sz="1800" b="1" i="0" u="none" strike="noStrike" kern="1200" cap="none" normalizeH="0" baseline="0" dirty="0" smtClean="0">
                          <a:ln>
                            <a:noFill/>
                          </a:ln>
                          <a:solidFill>
                            <a:schemeClr val="tx1"/>
                          </a:solidFill>
                          <a:effectLst/>
                          <a:latin typeface="华文楷体" panose="02010600040101010101" charset="-122"/>
                          <a:ea typeface="华文楷体" panose="02010600040101010101" charset="-122"/>
                          <a:cs typeface="+mn-cs"/>
                        </a:rPr>
                        <a:t>茎突咽肌</a:t>
                      </a:r>
                      <a:endParaRPr kumimoji="0" lang="zh-CN" altLang="en-US" sz="1800" b="1" i="0" u="none" strike="noStrike" kern="1200" cap="none" normalizeH="0" baseline="0" dirty="0">
                        <a:ln>
                          <a:noFill/>
                        </a:ln>
                        <a:solidFill>
                          <a:schemeClr val="tx1"/>
                        </a:solidFill>
                        <a:effectLst/>
                        <a:latin typeface="华文楷体" panose="02010600040101010101" charset="-122"/>
                        <a:ea typeface="华文楷体" panose="02010600040101010101" charset="-122"/>
                        <a:cs typeface="+mn-cs"/>
                      </a:endParaRPr>
                    </a:p>
                  </a:txBody>
                  <a:tcPr marL="90000" marR="90000" marT="43373" marB="4337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3"/>
                  </a:ext>
                </a:extLst>
              </a:tr>
              <a:tr h="477399">
                <a:tc gridSpan="2" vMerge="1">
                  <a:txBody>
                    <a:bodyPr/>
                    <a:lstStyle/>
                    <a:p>
                      <a:endParaRPr lang="zh-CN"/>
                    </a:p>
                  </a:txBody>
                  <a:tcPr/>
                </a:tc>
                <a:tc hMerge="1" vMerge="1">
                  <a:txBody>
                    <a:bodyPr/>
                    <a:lstStyle/>
                    <a:p>
                      <a:endParaRPr lang="zh-CN"/>
                    </a:p>
                  </a:txBody>
                  <a:tcPr/>
                </a:tc>
                <a:tc vMerge="1">
                  <a:txBody>
                    <a:bodyPr/>
                    <a:lstStyle/>
                    <a:p>
                      <a:endParaRPr lang="zh-CN"/>
                    </a:p>
                  </a:txBody>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rPr>
                        <a:t>中部→</a:t>
                      </a:r>
                      <a:r>
                        <a:rPr kumimoji="0" lang="zh-CN" altLang="en-US" sz="1800" b="1" i="0" u="none" strike="noStrike" cap="none" normalizeH="0" baseline="0" dirty="0" smtClean="0">
                          <a:ln>
                            <a:noFill/>
                          </a:ln>
                          <a:solidFill>
                            <a:srgbClr val="C00000"/>
                          </a:solidFill>
                          <a:effectLst/>
                          <a:latin typeface="华文楷体" panose="02010600040101010101" charset="-122"/>
                          <a:ea typeface="华文楷体" panose="02010600040101010101" charset="-122"/>
                        </a:rPr>
                        <a:t>迷走神经</a:t>
                      </a:r>
                      <a:r>
                        <a:rPr kumimoji="0" lang="zh-CN" altLang="zh-CN" sz="1800" b="1" i="0" u="none" strike="noStrike" kern="1200" cap="none" normalizeH="0" baseline="0" dirty="0" smtClean="0">
                          <a:ln>
                            <a:noFill/>
                          </a:ln>
                          <a:solidFill>
                            <a:schemeClr val="tx1"/>
                          </a:solidFill>
                          <a:effectLst/>
                          <a:latin typeface="华文楷体" panose="02010600040101010101" charset="-122"/>
                          <a:ea typeface="华文楷体" panose="02010600040101010101" charset="-122"/>
                          <a:cs typeface="+mn-cs"/>
                        </a:rPr>
                        <a:t>，支配</a:t>
                      </a:r>
                      <a:r>
                        <a:rPr kumimoji="0" lang="zh-CN" altLang="en-US" sz="1800" b="1" i="0" u="none" strike="noStrike" kern="1200" cap="none" normalizeH="0" baseline="0" dirty="0" smtClean="0">
                          <a:ln>
                            <a:noFill/>
                          </a:ln>
                          <a:solidFill>
                            <a:schemeClr val="tx1"/>
                          </a:solidFill>
                          <a:effectLst/>
                          <a:latin typeface="华文楷体" panose="02010600040101010101" charset="-122"/>
                          <a:ea typeface="华文楷体" panose="02010600040101010101" charset="-122"/>
                          <a:cs typeface="+mn-cs"/>
                        </a:rPr>
                        <a:t>软腭和咽的骨骼肌、喉的环甲肌、食管上部骨骼肌</a:t>
                      </a:r>
                      <a:endParaRPr kumimoji="0" lang="en-US" altLang="zh-CN" sz="1800" b="1" i="0" u="none" strike="noStrike" kern="1200" cap="none" normalizeH="0" baseline="0" dirty="0">
                        <a:ln>
                          <a:noFill/>
                        </a:ln>
                        <a:solidFill>
                          <a:schemeClr val="tx1"/>
                        </a:solidFill>
                        <a:effectLst/>
                        <a:latin typeface="华文楷体" panose="02010600040101010101" charset="-122"/>
                        <a:ea typeface="华文楷体" panose="02010600040101010101" charset="-122"/>
                        <a:cs typeface="+mn-cs"/>
                      </a:endParaRPr>
                    </a:p>
                  </a:txBody>
                  <a:tcPr marL="90000" marR="90000" marT="43373" marB="4337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4"/>
                  </a:ext>
                </a:extLst>
              </a:tr>
              <a:tr h="477399">
                <a:tc gridSpan="2" vMerge="1">
                  <a:txBody>
                    <a:bodyPr/>
                    <a:lstStyle/>
                    <a:p>
                      <a:endParaRPr lang="zh-CN"/>
                    </a:p>
                  </a:txBody>
                  <a:tcPr/>
                </a:tc>
                <a:tc hMerge="1" vMerge="1">
                  <a:txBody>
                    <a:bodyPr/>
                    <a:lstStyle/>
                    <a:p>
                      <a:endParaRPr lang="zh-CN"/>
                    </a:p>
                  </a:txBody>
                  <a:tcPr/>
                </a:tc>
                <a:tc vMerge="1">
                  <a:txBody>
                    <a:bodyPr/>
                    <a:lstStyle/>
                    <a:p>
                      <a:endParaRPr lang="zh-CN"/>
                    </a:p>
                  </a:txBody>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rPr>
                        <a:t>下部→</a:t>
                      </a:r>
                      <a:r>
                        <a:rPr kumimoji="0" lang="zh-CN" altLang="en-US" sz="1800" b="1" i="0" u="none" strike="noStrike" cap="none" normalizeH="0" baseline="0" dirty="0" smtClean="0">
                          <a:ln>
                            <a:noFill/>
                          </a:ln>
                          <a:solidFill>
                            <a:srgbClr val="C00000"/>
                          </a:solidFill>
                          <a:effectLst/>
                          <a:latin typeface="华文楷体" panose="02010600040101010101" charset="-122"/>
                          <a:ea typeface="华文楷体" panose="02010600040101010101" charset="-122"/>
                        </a:rPr>
                        <a:t>副神经脑根</a:t>
                      </a:r>
                      <a:r>
                        <a:rPr kumimoji="0" lang="zh-CN" altLang="zh-CN" sz="1800" b="1" i="0" u="none" strike="noStrike" kern="1200" cap="none" normalizeH="0" baseline="0" dirty="0" smtClean="0">
                          <a:ln>
                            <a:noFill/>
                          </a:ln>
                          <a:solidFill>
                            <a:schemeClr val="tx1"/>
                          </a:solidFill>
                          <a:effectLst/>
                          <a:latin typeface="华文楷体" panose="02010600040101010101" charset="-122"/>
                          <a:ea typeface="华文楷体" panose="02010600040101010101" charset="-122"/>
                          <a:cs typeface="+mn-cs"/>
                        </a:rPr>
                        <a:t>，</a:t>
                      </a:r>
                      <a:r>
                        <a:rPr kumimoji="0" lang="zh-CN" altLang="en-US" sz="1800" b="1" i="0" u="none" strike="noStrike" kern="1200" cap="none" normalizeH="0" baseline="0" dirty="0" smtClean="0">
                          <a:ln>
                            <a:noFill/>
                          </a:ln>
                          <a:solidFill>
                            <a:schemeClr val="tx1"/>
                          </a:solidFill>
                          <a:effectLst/>
                          <a:latin typeface="华文楷体" panose="02010600040101010101" charset="-122"/>
                          <a:ea typeface="华文楷体" panose="02010600040101010101" charset="-122"/>
                          <a:cs typeface="+mn-cs"/>
                        </a:rPr>
                        <a:t>先加入副神经，出颅后经迷走神经的喉返神经，支配除环甲肌以外的喉肌</a:t>
                      </a:r>
                      <a:endParaRPr kumimoji="0" lang="zh-CN" altLang="en-US" sz="1800" b="1" i="0" u="none" strike="noStrike" kern="1200" cap="none" normalizeH="0" baseline="0" dirty="0">
                        <a:ln>
                          <a:noFill/>
                        </a:ln>
                        <a:solidFill>
                          <a:schemeClr val="tx1"/>
                        </a:solidFill>
                        <a:effectLst/>
                        <a:latin typeface="华文楷体" panose="02010600040101010101" charset="-122"/>
                        <a:ea typeface="华文楷体" panose="02010600040101010101" charset="-122"/>
                        <a:cs typeface="+mn-cs"/>
                      </a:endParaRPr>
                    </a:p>
                  </a:txBody>
                  <a:tcPr marL="90000" marR="90000" marT="43373" marB="4337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5"/>
                  </a:ext>
                </a:extLst>
              </a:tr>
              <a:tr h="299104">
                <a:tc rowSpan="2">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smtClean="0">
                          <a:ln>
                            <a:noFill/>
                          </a:ln>
                          <a:solidFill>
                            <a:schemeClr val="tx1"/>
                          </a:solidFill>
                          <a:effectLst/>
                          <a:latin typeface="微软雅黑" panose="020B0503020204020204" charset="-122"/>
                          <a:ea typeface="微软雅黑" panose="020B0503020204020204" charset="-122"/>
                        </a:rPr>
                        <a:t>副神经核</a:t>
                      </a:r>
                      <a:endPar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endParaRPr>
                    </a:p>
                  </a:txBody>
                  <a:tcPr marL="90000" marR="90000" marT="43373" marB="4337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微软雅黑" panose="020B0503020204020204" charset="-122"/>
                          <a:ea typeface="微软雅黑" panose="020B0503020204020204" charset="-122"/>
                        </a:rPr>
                        <a:t>延髓部</a:t>
                      </a:r>
                      <a:endParaRPr kumimoji="0" lang="zh-CN" altLang="en-US" sz="1800" b="1" i="0" u="none" strike="noStrike" cap="none" normalizeH="0" baseline="0" dirty="0">
                        <a:ln>
                          <a:noFill/>
                        </a:ln>
                        <a:solidFill>
                          <a:schemeClr val="tx1"/>
                        </a:solidFill>
                        <a:effectLst/>
                        <a:latin typeface="微软雅黑" panose="020B0503020204020204" charset="-122"/>
                        <a:ea typeface="微软雅黑" panose="020B0503020204020204" charset="-122"/>
                      </a:endParaRPr>
                    </a:p>
                  </a:txBody>
                  <a:tcPr marL="90000" marR="90000" marT="43373" marB="4337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ts val="2600"/>
                        </a:lnSpc>
                        <a:spcBef>
                          <a:spcPct val="0"/>
                        </a:spcBef>
                        <a:spcAft>
                          <a:spcPct val="0"/>
                        </a:spcAft>
                        <a:buClr>
                          <a:srgbClr val="FF3300"/>
                        </a:buClr>
                        <a:buSzPct val="80000"/>
                        <a:buFont typeface="Wingdings" panose="05000000000000000000" pitchFamily="2" charset="2"/>
                        <a:buNone/>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实为疑核下端</a:t>
                      </a:r>
                      <a:endParaRPr kumimoji="0" lang="en-US" altLang="zh-CN" sz="18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90000" marR="90000" marT="43373" marB="43373" anchor="ctr" anchorCtr="1"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ts val="2600"/>
                        </a:lnSpc>
                        <a:spcBef>
                          <a:spcPct val="0"/>
                        </a:spcBef>
                        <a:spcAft>
                          <a:spcPct val="0"/>
                        </a:spcAft>
                        <a:buClr>
                          <a:srgbClr val="FF3300"/>
                        </a:buClr>
                        <a:buSzPct val="80000"/>
                        <a:buFont typeface="Wingdings" panose="05000000000000000000" pitchFamily="2" charset="2"/>
                        <a:buNone/>
                        <a:defRPr/>
                      </a:pPr>
                      <a:r>
                        <a:rPr kumimoji="0" lang="en-US" altLang="zh-CN" sz="1800" b="1" i="0" u="none" strike="noStrike" kern="1200" cap="none" normalizeH="0" baseline="0" dirty="0" smtClean="0">
                          <a:ln>
                            <a:noFill/>
                          </a:ln>
                          <a:solidFill>
                            <a:schemeClr val="tx1"/>
                          </a:solidFill>
                          <a:effectLst/>
                          <a:latin typeface="华文楷体" panose="02010600040101010101" charset="-122"/>
                          <a:ea typeface="华文楷体" panose="02010600040101010101" charset="-122"/>
                          <a:cs typeface="+mn-cs"/>
                        </a:rPr>
                        <a:t>--</a:t>
                      </a:r>
                      <a:endParaRPr kumimoji="0" lang="zh-CN" altLang="en-US" sz="1800" b="1" i="0" u="none" strike="noStrike" kern="1200" cap="none" normalizeH="0" baseline="0" dirty="0">
                        <a:ln>
                          <a:noFill/>
                        </a:ln>
                        <a:solidFill>
                          <a:schemeClr val="tx1"/>
                        </a:solidFill>
                        <a:effectLst/>
                        <a:latin typeface="华文楷体" panose="02010600040101010101" charset="-122"/>
                        <a:ea typeface="华文楷体" panose="02010600040101010101" charset="-122"/>
                        <a:cs typeface="+mn-cs"/>
                      </a:endParaRPr>
                    </a:p>
                  </a:txBody>
                  <a:tcPr marL="90000" marR="90000" marT="43373" marB="43373" anchorCtr="1" horzOverflow="overflow">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6"/>
                  </a:ext>
                </a:extLst>
              </a:tr>
              <a:tr h="475369">
                <a:tc vMerge="1">
                  <a:txBody>
                    <a:bodyPr/>
                    <a:lstStyle/>
                    <a:p>
                      <a:endParaRPr lang="zh-CN"/>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微软雅黑" panose="020B0503020204020204" charset="-122"/>
                          <a:ea typeface="微软雅黑" panose="020B0503020204020204" charset="-122"/>
                        </a:rPr>
                        <a:t>脊髓部</a:t>
                      </a:r>
                      <a:endParaRPr kumimoji="0" lang="zh-CN" altLang="en-US" sz="1800" b="1" i="0" u="none" strike="noStrike" cap="none" normalizeH="0" baseline="0" dirty="0">
                        <a:ln>
                          <a:noFill/>
                        </a:ln>
                        <a:solidFill>
                          <a:schemeClr val="tx1"/>
                        </a:solidFill>
                        <a:effectLst/>
                        <a:latin typeface="微软雅黑" panose="020B0503020204020204" charset="-122"/>
                        <a:ea typeface="微软雅黑" panose="020B0503020204020204" charset="-122"/>
                      </a:endParaRPr>
                    </a:p>
                  </a:txBody>
                  <a:tcPr marL="90000" marR="90000" marT="43373" marB="4337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
                          <a:srgbClr val="FF3300"/>
                        </a:buClr>
                        <a:buSzPct val="80000"/>
                        <a:buFont typeface="Wingdings" panose="05000000000000000000" pitchFamily="2" charset="2"/>
                        <a:buNone/>
                        <a:defRPr/>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疑核下方，上</a:t>
                      </a:r>
                      <a:r>
                        <a:rPr kumimoji="0" lang="en-US" altLang="zh-CN"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5-6</a:t>
                      </a: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节颈髓前角</a:t>
                      </a:r>
                      <a:endParaRPr kumimoji="0" lang="en-US" altLang="zh-CN" sz="18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90000" marR="90000" marT="43373" marB="43373" anchor="ctr" anchorCtr="1"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ts val="2600"/>
                        </a:lnSpc>
                        <a:spcBef>
                          <a:spcPct val="0"/>
                        </a:spcBef>
                        <a:spcAft>
                          <a:spcPct val="0"/>
                        </a:spcAft>
                        <a:buClr>
                          <a:srgbClr val="FF3300"/>
                        </a:buClr>
                        <a:buSzPct val="80000"/>
                        <a:buFont typeface="Wingdings" panose="05000000000000000000" pitchFamily="2" charset="2"/>
                        <a:buNone/>
                        <a:defRPr/>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发出</a:t>
                      </a:r>
                      <a:r>
                        <a:rPr kumimoji="0" lang="zh-CN" altLang="en-US" sz="1800" b="1" i="0" u="none" strike="noStrike" cap="none" normalizeH="0" baseline="0" dirty="0" smtClean="0">
                          <a:ln>
                            <a:noFill/>
                          </a:ln>
                          <a:solidFill>
                            <a:srgbClr val="C00000"/>
                          </a:solidFill>
                          <a:effectLst/>
                          <a:latin typeface="华文楷体" panose="02010600040101010101" charset="-122"/>
                          <a:ea typeface="华文楷体" panose="02010600040101010101" charset="-122"/>
                        </a:rPr>
                        <a:t>副神经脊髓根</a:t>
                      </a: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，支配胸锁乳突肌、斜方肌</a:t>
                      </a:r>
                      <a:endPar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90000" marR="90000" marT="43373" marB="43373" anchor="ctr" anchorCtr="1" horzOverflow="overflow">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7"/>
                  </a:ext>
                </a:extLst>
              </a:tr>
            </a:tbl>
          </a:graphicData>
        </a:graphic>
      </p:graphicFrame>
      <p:sp>
        <p:nvSpPr>
          <p:cNvPr id="2" name="矩形 1"/>
          <p:cNvSpPr/>
          <p:nvPr/>
        </p:nvSpPr>
        <p:spPr>
          <a:xfrm>
            <a:off x="2750264" y="678343"/>
            <a:ext cx="4068749" cy="5232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lnSpc>
                <a:spcPct val="100000"/>
              </a:lnSpc>
            </a:pPr>
            <a:r>
              <a:rPr lang="zh-CN" altLang="en-US" sz="2800" b="1" dirty="0"/>
              <a:t>特殊内脏运动</a:t>
            </a:r>
            <a:r>
              <a:rPr lang="zh-CN" altLang="en-US" sz="2800" b="1" dirty="0" smtClean="0"/>
              <a:t>核简表</a:t>
            </a:r>
            <a:endParaRPr lang="zh-CN" altLang="en-US" sz="2800" b="1" dirty="0"/>
          </a:p>
        </p:txBody>
      </p:sp>
    </p:spTree>
  </p:cSld>
  <p:clrMapOvr>
    <a:masterClrMapping/>
  </p:clrMapOvr>
  <p:transition>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8" descr="Snap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6977" y="1889919"/>
            <a:ext cx="3827984"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6"/>
          <p:cNvSpPr txBox="1">
            <a:spLocks noChangeArrowheads="1"/>
          </p:cNvSpPr>
          <p:nvPr/>
        </p:nvSpPr>
        <p:spPr bwMode="auto">
          <a:xfrm>
            <a:off x="309039" y="2771775"/>
            <a:ext cx="11715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3200" b="0" dirty="0">
                <a:solidFill>
                  <a:srgbClr val="C00000"/>
                </a:solidFill>
                <a:ea typeface="华文中宋" panose="02010600040101010101" pitchFamily="2" charset="-122"/>
              </a:rPr>
              <a:t>脑</a:t>
            </a:r>
            <a:endParaRPr lang="zh-CN" altLang="en-US" sz="3200" dirty="0">
              <a:solidFill>
                <a:srgbClr val="C00000"/>
              </a:solidFill>
              <a:ea typeface="华文中宋" panose="02010600040101010101" pitchFamily="2" charset="-122"/>
            </a:endParaRPr>
          </a:p>
        </p:txBody>
      </p:sp>
      <p:sp>
        <p:nvSpPr>
          <p:cNvPr id="6148" name="AutoShape 7"/>
          <p:cNvSpPr/>
          <p:nvPr/>
        </p:nvSpPr>
        <p:spPr bwMode="auto">
          <a:xfrm>
            <a:off x="826564" y="2705100"/>
            <a:ext cx="153988" cy="809625"/>
          </a:xfrm>
          <a:prstGeom prst="leftBrace">
            <a:avLst>
              <a:gd name="adj1" fmla="val 43814"/>
              <a:gd name="adj2" fmla="val 50000"/>
            </a:avLst>
          </a:prstGeom>
          <a:noFill/>
          <a:ln w="2857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endParaRPr lang="zh-CN" altLang="en-US" dirty="0">
              <a:ea typeface="幼圆" panose="02010509060101010101" pitchFamily="49" charset="-122"/>
            </a:endParaRPr>
          </a:p>
        </p:txBody>
      </p:sp>
      <p:sp>
        <p:nvSpPr>
          <p:cNvPr id="6149" name="Text Box 10"/>
          <p:cNvSpPr txBox="1">
            <a:spLocks noChangeArrowheads="1"/>
          </p:cNvSpPr>
          <p:nvPr/>
        </p:nvSpPr>
        <p:spPr bwMode="auto">
          <a:xfrm>
            <a:off x="3336402" y="3097213"/>
            <a:ext cx="18557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en-US" altLang="zh-CN" b="0" dirty="0">
                <a:ea typeface="幼圆" panose="02010509060101010101" pitchFamily="49" charset="-122"/>
              </a:rPr>
              <a:t>→</a:t>
            </a:r>
            <a:r>
              <a:rPr lang="zh-CN" altLang="en-US" sz="3200" b="0" dirty="0">
                <a:solidFill>
                  <a:srgbClr val="C00000"/>
                </a:solidFill>
                <a:ea typeface="华文中宋" panose="02010600040101010101" pitchFamily="2" charset="-122"/>
              </a:rPr>
              <a:t>脑干</a:t>
            </a:r>
          </a:p>
        </p:txBody>
      </p:sp>
      <p:sp>
        <p:nvSpPr>
          <p:cNvPr id="61465" name="Text Box 25"/>
          <p:cNvSpPr txBox="1">
            <a:spLocks noChangeArrowheads="1"/>
          </p:cNvSpPr>
          <p:nvPr/>
        </p:nvSpPr>
        <p:spPr bwMode="auto">
          <a:xfrm>
            <a:off x="3179512" y="701497"/>
            <a:ext cx="3051175" cy="584775"/>
          </a:xfrm>
          <a:prstGeom prst="rect">
            <a:avLst/>
          </a:prstGeom>
          <a:solidFill>
            <a:schemeClr val="accent2">
              <a:lumMod val="20000"/>
              <a:lumOff val="80000"/>
            </a:schemeClr>
          </a:solidFill>
          <a:ln w="19050">
            <a:solidFill>
              <a:srgbClr val="0070C0"/>
            </a:solidFill>
            <a:miter lim="800000"/>
          </a:ln>
          <a:effectLst/>
        </p:spPr>
        <p:txBody>
          <a:bodyPr>
            <a:spAutoFit/>
          </a:bodyPr>
          <a:lstStyle/>
          <a:p>
            <a:pPr algn="ctr" eaLnBrk="1" hangingPunct="1">
              <a:defRPr/>
            </a:pPr>
            <a:r>
              <a:rPr lang="zh-CN" altLang="en-US" sz="3200" b="0" dirty="0">
                <a:ea typeface="华文中宋" panose="02010600040101010101" pitchFamily="2" charset="-122"/>
              </a:rPr>
              <a:t>脑分为六部分</a:t>
            </a:r>
          </a:p>
        </p:txBody>
      </p:sp>
      <p:sp>
        <p:nvSpPr>
          <p:cNvPr id="6153" name="Rectangle 29"/>
          <p:cNvSpPr>
            <a:spLocks noChangeArrowheads="1"/>
          </p:cNvSpPr>
          <p:nvPr/>
        </p:nvSpPr>
        <p:spPr bwMode="auto">
          <a:xfrm>
            <a:off x="893239" y="2438400"/>
            <a:ext cx="3263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端脑、间脑、小脑</a:t>
            </a:r>
          </a:p>
        </p:txBody>
      </p:sp>
      <p:sp>
        <p:nvSpPr>
          <p:cNvPr id="6154" name="Rectangle 30"/>
          <p:cNvSpPr>
            <a:spLocks noChangeArrowheads="1"/>
          </p:cNvSpPr>
          <p:nvPr/>
        </p:nvSpPr>
        <p:spPr bwMode="auto">
          <a:xfrm>
            <a:off x="874189" y="3200400"/>
            <a:ext cx="3111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中脑、脑桥、延髓</a:t>
            </a:r>
          </a:p>
        </p:txBody>
      </p:sp>
    </p:spTree>
  </p:cSld>
  <p:clrMapOvr>
    <a:masterClrMapping/>
  </p:clrMapOvr>
  <p:transition>
    <p:circl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图片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37636"/>
            <a:ext cx="5061407" cy="361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36618" y="1191515"/>
            <a:ext cx="8870766" cy="1015663"/>
          </a:xfrm>
          <a:prstGeom prst="rect">
            <a:avLst/>
          </a:prstGeom>
        </p:spPr>
        <p:txBody>
          <a:bodyPr wrap="square">
            <a:spAutoFit/>
          </a:bodyPr>
          <a:lstStyle/>
          <a:p>
            <a:pPr marL="177800" indent="-177800" fontAlgn="base">
              <a:lnSpc>
                <a:spcPct val="150000"/>
              </a:lnSpc>
              <a:buClr>
                <a:srgbClr val="C00000"/>
              </a:buClr>
              <a:buFont typeface="Wingdings" panose="05000000000000000000" pitchFamily="2" charset="2"/>
              <a:buChar char="ü"/>
            </a:pPr>
            <a:r>
              <a:rPr lang="zh-CN" altLang="en-US" sz="2000" dirty="0" smtClean="0">
                <a:solidFill>
                  <a:srgbClr val="000000"/>
                </a:solidFill>
                <a:latin typeface="微软雅黑" panose="020B0503020204020204" charset="-122"/>
                <a:ea typeface="微软雅黑" panose="020B0503020204020204" charset="-122"/>
              </a:rPr>
              <a:t>位于第四脑室室底，一般躯体运动核的外侧</a:t>
            </a:r>
            <a:endParaRPr lang="en-US" altLang="zh-CN" sz="2000" dirty="0" smtClean="0">
              <a:solidFill>
                <a:srgbClr val="000000"/>
              </a:solidFill>
              <a:latin typeface="微软雅黑" panose="020B0503020204020204" charset="-122"/>
              <a:ea typeface="微软雅黑" panose="020B0503020204020204" charset="-122"/>
            </a:endParaRPr>
          </a:p>
          <a:p>
            <a:pPr marL="177800" indent="-177800" fontAlgn="base">
              <a:lnSpc>
                <a:spcPct val="150000"/>
              </a:lnSpc>
              <a:buClr>
                <a:srgbClr val="C00000"/>
              </a:buClr>
              <a:buFont typeface="Wingdings" panose="05000000000000000000" pitchFamily="2" charset="2"/>
              <a:buChar char="ü"/>
            </a:pPr>
            <a:r>
              <a:rPr lang="zh-CN" altLang="zh-CN" sz="2000" dirty="0" smtClean="0">
                <a:solidFill>
                  <a:srgbClr val="000000"/>
                </a:solidFill>
                <a:latin typeface="微软雅黑" panose="020B0503020204020204" charset="-122"/>
                <a:ea typeface="微软雅黑" panose="020B0503020204020204" charset="-122"/>
              </a:rPr>
              <a:t>相当于</a:t>
            </a:r>
            <a:r>
              <a:rPr lang="zh-CN" altLang="zh-CN" sz="2000" dirty="0">
                <a:solidFill>
                  <a:srgbClr val="000000"/>
                </a:solidFill>
                <a:latin typeface="微软雅黑" panose="020B0503020204020204" charset="-122"/>
                <a:ea typeface="微软雅黑" panose="020B0503020204020204" charset="-122"/>
              </a:rPr>
              <a:t>脊髓的骶副交感核，支配头、颈、胸、腹部的平滑肌、心肌和腺体</a:t>
            </a:r>
            <a:endParaRPr lang="zh-CN" altLang="zh-CN" sz="2000" dirty="0">
              <a:effectLst/>
              <a:latin typeface="微软雅黑" panose="020B0503020204020204" charset="-122"/>
              <a:ea typeface="微软雅黑" panose="020B0503020204020204" charset="-122"/>
            </a:endParaRPr>
          </a:p>
        </p:txBody>
      </p:sp>
      <p:sp>
        <p:nvSpPr>
          <p:cNvPr id="5" name="Rectangle 25"/>
          <p:cNvSpPr/>
          <p:nvPr/>
        </p:nvSpPr>
        <p:spPr>
          <a:xfrm>
            <a:off x="1" y="0"/>
            <a:ext cx="9144000" cy="1037492"/>
          </a:xfrm>
          <a:prstGeom prst="rect">
            <a:avLst/>
          </a:prstGeom>
        </p:spPr>
        <p:style>
          <a:lnRef idx="1">
            <a:schemeClr val="accent4"/>
          </a:lnRef>
          <a:fillRef idx="2">
            <a:schemeClr val="accent4"/>
          </a:fillRef>
          <a:effectRef idx="1">
            <a:schemeClr val="accent4"/>
          </a:effectRef>
          <a:fontRef idx="minor">
            <a:schemeClr val="dk1"/>
          </a:fontRef>
        </p:style>
      </p:sp>
      <p:sp>
        <p:nvSpPr>
          <p:cNvPr id="6" name="Title 1"/>
          <p:cNvSpPr txBox="1"/>
          <p:nvPr/>
        </p:nvSpPr>
        <p:spPr bwMode="blackWhite">
          <a:xfrm>
            <a:off x="2066192" y="241788"/>
            <a:ext cx="5161084" cy="573375"/>
          </a:xfrm>
          <a:prstGeom prst="rect">
            <a:avLst/>
          </a:prstGeom>
          <a:solidFill>
            <a:srgbClr val="FFFFFF"/>
          </a:solidFill>
          <a:ln>
            <a:solidFill>
              <a:srgbClr val="404040"/>
            </a:solidFill>
          </a:ln>
        </p:spPr>
        <p:txBody>
          <a:bodyPr anchorCtr="1"/>
          <a:lstStyle>
            <a:lvl1pPr algn="ctr" defTabSz="914400" rtl="0" eaLnBrk="1" latinLnBrk="0" hangingPunct="1">
              <a:lnSpc>
                <a:spcPct val="90000"/>
              </a:lnSpc>
              <a:spcBef>
                <a:spcPct val="0"/>
              </a:spcBef>
              <a:buNone/>
              <a:defRPr sz="2100" kern="1200" cap="all" spc="200" baseline="0">
                <a:solidFill>
                  <a:srgbClr val="262626"/>
                </a:solidFill>
                <a:latin typeface="+mj-lt"/>
                <a:ea typeface="+mj-ea"/>
                <a:cs typeface="+mj-cs"/>
              </a:defRPr>
            </a:lvl1pPr>
          </a:lstStyle>
          <a:p>
            <a:pPr>
              <a:lnSpc>
                <a:spcPct val="100000"/>
              </a:lnSpc>
            </a:pPr>
            <a:r>
              <a:rPr lang="zh-CN" altLang="en-US" sz="3200" b="1" dirty="0" smtClean="0"/>
              <a:t>一般内脏运动核</a:t>
            </a:r>
            <a:endParaRPr lang="zh-CN" altLang="en-US" sz="3200" b="1" dirty="0"/>
          </a:p>
        </p:txBody>
      </p:sp>
      <p:grpSp>
        <p:nvGrpSpPr>
          <p:cNvPr id="7" name="组合 6"/>
          <p:cNvGrpSpPr/>
          <p:nvPr/>
        </p:nvGrpSpPr>
        <p:grpSpPr>
          <a:xfrm>
            <a:off x="5061969" y="2537636"/>
            <a:ext cx="3982910" cy="4260741"/>
            <a:chOff x="3079271" y="642938"/>
            <a:chExt cx="5385281" cy="5891212"/>
          </a:xfrm>
        </p:grpSpPr>
        <p:pic>
          <p:nvPicPr>
            <p:cNvPr id="8" name="Picture 141" descr="Snap5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6139" y="642938"/>
              <a:ext cx="3808413" cy="589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a:spLocks noChangeArrowheads="1"/>
            </p:cNvSpPr>
            <p:nvPr/>
          </p:nvSpPr>
          <p:spPr bwMode="auto">
            <a:xfrm>
              <a:off x="3079271" y="677613"/>
              <a:ext cx="2353428" cy="55322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dirty="0">
                  <a:latin typeface="+mn-ea"/>
                  <a:ea typeface="+mn-ea"/>
                </a:rPr>
                <a:t>动眼神经副核</a:t>
              </a:r>
            </a:p>
          </p:txBody>
        </p:sp>
        <p:sp>
          <p:nvSpPr>
            <p:cNvPr id="10" name="Rectangle 5"/>
            <p:cNvSpPr>
              <a:spLocks noChangeArrowheads="1"/>
            </p:cNvSpPr>
            <p:nvPr/>
          </p:nvSpPr>
          <p:spPr bwMode="auto">
            <a:xfrm>
              <a:off x="3572617" y="2469745"/>
              <a:ext cx="1813558" cy="55322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dirty="0">
                  <a:latin typeface="+mn-ea"/>
                  <a:ea typeface="+mn-ea"/>
                </a:rPr>
                <a:t>上泌涎核</a:t>
              </a:r>
            </a:p>
          </p:txBody>
        </p:sp>
        <p:sp>
          <p:nvSpPr>
            <p:cNvPr id="11" name="Rectangle 6"/>
            <p:cNvSpPr>
              <a:spLocks noChangeArrowheads="1"/>
            </p:cNvSpPr>
            <p:nvPr/>
          </p:nvSpPr>
          <p:spPr bwMode="auto">
            <a:xfrm>
              <a:off x="3522980" y="3992907"/>
              <a:ext cx="1877544" cy="55322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a:latin typeface="+mn-ea"/>
                  <a:ea typeface="+mn-ea"/>
                </a:rPr>
                <a:t>下泌涎核</a:t>
              </a:r>
            </a:p>
          </p:txBody>
        </p:sp>
        <p:sp>
          <p:nvSpPr>
            <p:cNvPr id="12" name="Rectangle 7"/>
            <p:cNvSpPr>
              <a:spLocks noChangeArrowheads="1"/>
            </p:cNvSpPr>
            <p:nvPr/>
          </p:nvSpPr>
          <p:spPr bwMode="auto">
            <a:xfrm>
              <a:off x="3342273" y="4791386"/>
              <a:ext cx="2627732" cy="55322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dirty="0">
                  <a:latin typeface="+mn-ea"/>
                  <a:ea typeface="+mn-ea"/>
                </a:rPr>
                <a:t>迷走神经背核</a:t>
              </a:r>
            </a:p>
          </p:txBody>
        </p:sp>
        <p:sp>
          <p:nvSpPr>
            <p:cNvPr id="13" name="Line 11"/>
            <p:cNvSpPr>
              <a:spLocks noChangeShapeType="1"/>
            </p:cNvSpPr>
            <p:nvPr/>
          </p:nvSpPr>
          <p:spPr bwMode="auto">
            <a:xfrm flipV="1">
              <a:off x="5531795" y="4822185"/>
              <a:ext cx="761604" cy="232302"/>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b="1">
                <a:latin typeface="+mn-ea"/>
              </a:endParaRPr>
            </a:p>
          </p:txBody>
        </p:sp>
        <p:sp>
          <p:nvSpPr>
            <p:cNvPr id="14" name="Line 13"/>
            <p:cNvSpPr>
              <a:spLocks noChangeShapeType="1"/>
            </p:cNvSpPr>
            <p:nvPr/>
          </p:nvSpPr>
          <p:spPr bwMode="auto">
            <a:xfrm>
              <a:off x="5319973" y="1074022"/>
              <a:ext cx="1153017" cy="642937"/>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b="1">
                <a:latin typeface="+mn-ea"/>
              </a:endParaRPr>
            </a:p>
          </p:txBody>
        </p:sp>
        <p:sp>
          <p:nvSpPr>
            <p:cNvPr id="15" name="Line 14"/>
            <p:cNvSpPr>
              <a:spLocks noChangeShapeType="1"/>
            </p:cNvSpPr>
            <p:nvPr/>
          </p:nvSpPr>
          <p:spPr bwMode="auto">
            <a:xfrm>
              <a:off x="5078960" y="2841416"/>
              <a:ext cx="1157406" cy="1237633"/>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b="1">
                <a:latin typeface="+mn-ea"/>
              </a:endParaRPr>
            </a:p>
          </p:txBody>
        </p:sp>
        <p:sp>
          <p:nvSpPr>
            <p:cNvPr id="16" name="Line 15"/>
            <p:cNvSpPr>
              <a:spLocks noChangeShapeType="1"/>
            </p:cNvSpPr>
            <p:nvPr/>
          </p:nvSpPr>
          <p:spPr bwMode="auto">
            <a:xfrm flipV="1">
              <a:off x="5078960" y="4325364"/>
              <a:ext cx="1181468" cy="10696"/>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b="1">
                <a:latin typeface="+mn-ea"/>
              </a:endParaRPr>
            </a:p>
          </p:txBody>
        </p:sp>
      </p:grpSp>
    </p:spTree>
  </p:cSld>
  <p:clrMapOvr>
    <a:masterClrMapping/>
  </p:clrMapOvr>
  <p:transition>
    <p:circl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955" name="Group 131"/>
          <p:cNvGraphicFramePr>
            <a:graphicFrameLocks noGrp="1"/>
          </p:cNvGraphicFramePr>
          <p:nvPr/>
        </p:nvGraphicFramePr>
        <p:xfrm>
          <a:off x="163034" y="1678999"/>
          <a:ext cx="8796668" cy="4124279"/>
        </p:xfrm>
        <a:graphic>
          <a:graphicData uri="http://schemas.openxmlformats.org/drawingml/2006/table">
            <a:tbl>
              <a:tblPr/>
              <a:tblGrid>
                <a:gridCol w="1722473">
                  <a:extLst>
                    <a:ext uri="{9D8B030D-6E8A-4147-A177-3AD203B41FA5}">
                      <a16:colId xmlns:a16="http://schemas.microsoft.com/office/drawing/2014/main" xmlns="" val="20000"/>
                    </a:ext>
                  </a:extLst>
                </a:gridCol>
                <a:gridCol w="3154326">
                  <a:extLst>
                    <a:ext uri="{9D8B030D-6E8A-4147-A177-3AD203B41FA5}">
                      <a16:colId xmlns:a16="http://schemas.microsoft.com/office/drawing/2014/main" xmlns="" val="20001"/>
                    </a:ext>
                  </a:extLst>
                </a:gridCol>
                <a:gridCol w="3919869">
                  <a:extLst>
                    <a:ext uri="{9D8B030D-6E8A-4147-A177-3AD203B41FA5}">
                      <a16:colId xmlns:a16="http://schemas.microsoft.com/office/drawing/2014/main" xmlns="" val="20002"/>
                    </a:ext>
                  </a:extLst>
                </a:gridCol>
              </a:tblGrid>
              <a:tr h="525485">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rPr>
                        <a:t>名称</a:t>
                      </a:r>
                      <a:endParaRPr kumimoji="0" lang="zh-CN" altLang="en-US" sz="2400" b="1" i="0" u="none" strike="noStrike" cap="none" normalizeH="0" baseline="0" dirty="0">
                        <a:ln>
                          <a:noFill/>
                        </a:ln>
                        <a:solidFill>
                          <a:schemeClr val="tx1"/>
                        </a:solidFill>
                        <a:effectLst/>
                        <a:latin typeface="Arial" panose="020B0604020202020204" pitchFamily="34" charset="0"/>
                        <a:ea typeface="幼圆" panose="02010509060101010101" pitchFamily="49" charset="-122"/>
                      </a:endParaRPr>
                    </a:p>
                  </a:txBody>
                  <a:tcPr marL="90000" marR="90000" marT="46208" marB="4620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rPr>
                        <a:t>位置</a:t>
                      </a:r>
                      <a:endParaRPr kumimoji="0" lang="zh-CN" altLang="en-US" sz="2400" b="1" i="0" u="none" strike="noStrike" cap="none" normalizeH="0" baseline="0" dirty="0">
                        <a:ln>
                          <a:noFill/>
                        </a:ln>
                        <a:solidFill>
                          <a:schemeClr val="tx1"/>
                        </a:solidFill>
                        <a:effectLst/>
                        <a:latin typeface="Arial" panose="020B0604020202020204" pitchFamily="34" charset="0"/>
                        <a:ea typeface="幼圆" panose="02010509060101010101" pitchFamily="49" charset="-122"/>
                      </a:endParaRPr>
                    </a:p>
                  </a:txBody>
                  <a:tcPr marL="90000" marR="90000" marT="46208" marB="4620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rPr>
                        <a:t>纤维去向</a:t>
                      </a:r>
                      <a:endParaRPr kumimoji="0" lang="zh-CN" altLang="en-US" sz="2400" b="1" i="0" u="none" strike="noStrike" cap="none" normalizeH="0" baseline="0" dirty="0">
                        <a:ln>
                          <a:noFill/>
                        </a:ln>
                        <a:solidFill>
                          <a:schemeClr val="tx1"/>
                        </a:solidFill>
                        <a:effectLst/>
                        <a:latin typeface="Arial" panose="020B0604020202020204" pitchFamily="34" charset="0"/>
                        <a:ea typeface="幼圆" panose="02010509060101010101" pitchFamily="49" charset="-122"/>
                      </a:endParaRPr>
                    </a:p>
                  </a:txBody>
                  <a:tcPr marL="90000" marR="90000" marT="46208" marB="4620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0"/>
                  </a:ext>
                </a:extLst>
              </a:tr>
              <a:tr h="814678">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动眼神经副核</a:t>
                      </a:r>
                    </a:p>
                  </a:txBody>
                  <a:tcPr marL="90000" marR="90000" marT="46208" marB="4620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ts val="26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中脑上丘高度，动眼神经核</a:t>
                      </a:r>
                      <a:r>
                        <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rPr>
                        <a:t>背内侧</a:t>
                      </a:r>
                    </a:p>
                  </a:txBody>
                  <a:tcPr marL="90000" marR="90000" marT="46208" marB="4620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ts val="2600"/>
                        </a:lnSpc>
                        <a:spcBef>
                          <a:spcPct val="0"/>
                        </a:spcBef>
                        <a:spcAft>
                          <a:spcPct val="0"/>
                        </a:spcAft>
                        <a:buClrTx/>
                        <a:buSzTx/>
                        <a:buFontTx/>
                        <a:buNone/>
                      </a:pPr>
                      <a:r>
                        <a:rPr kumimoji="0" lang="zh-CN" altLang="en-US" sz="16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发出纤维随动眼神经走行，在</a:t>
                      </a:r>
                      <a:r>
                        <a:rPr kumimoji="0" lang="zh-CN" altLang="en-US" sz="1600" b="1" i="0" u="none" strike="noStrike" cap="none" normalizeH="0" baseline="0" dirty="0">
                          <a:ln>
                            <a:noFill/>
                          </a:ln>
                          <a:solidFill>
                            <a:srgbClr val="C00000"/>
                          </a:solidFill>
                          <a:effectLst/>
                          <a:latin typeface="华文楷体" panose="02010600040101010101" charset="-122"/>
                          <a:ea typeface="华文楷体" panose="02010600040101010101" charset="-122"/>
                        </a:rPr>
                        <a:t>睫状神经节</a:t>
                      </a:r>
                      <a:r>
                        <a:rPr kumimoji="0" lang="zh-CN" altLang="en-US" sz="1600" b="1" i="0" u="none" strike="noStrike" cap="none" normalizeH="0" baseline="0" dirty="0">
                          <a:ln>
                            <a:noFill/>
                          </a:ln>
                          <a:solidFill>
                            <a:schemeClr val="tx1"/>
                          </a:solidFill>
                          <a:effectLst/>
                          <a:latin typeface="华文楷体" panose="02010600040101010101" charset="-122"/>
                          <a:ea typeface="华文楷体" panose="02010600040101010101" charset="-122"/>
                        </a:rPr>
                        <a:t>内换元后，支配睫状肌、瞳孔括约肌</a:t>
                      </a:r>
                    </a:p>
                  </a:txBody>
                  <a:tcPr marL="90000" marR="90000" marT="46208" marB="4620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1"/>
                  </a:ext>
                </a:extLst>
              </a:tr>
              <a:tr h="97868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上泌涎核</a:t>
                      </a:r>
                    </a:p>
                  </a:txBody>
                  <a:tcPr marL="90000" marR="90000" marT="46208" marB="4620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ts val="2600"/>
                        </a:lnSpc>
                        <a:spcBef>
                          <a:spcPct val="0"/>
                        </a:spcBef>
                        <a:spcAft>
                          <a:spcPct val="0"/>
                        </a:spcAft>
                        <a:buClrTx/>
                        <a:buSzTx/>
                        <a:buFontTx/>
                        <a:buNone/>
                      </a:pPr>
                      <a:r>
                        <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rPr>
                        <a:t>脑桥最</a:t>
                      </a: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下端，散在于面神经核尾侧的网状结构中</a:t>
                      </a:r>
                      <a:endPar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90000" marR="90000" marT="46208" marB="4620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ts val="2600"/>
                        </a:lnSpc>
                        <a:spcBef>
                          <a:spcPct val="0"/>
                        </a:spcBef>
                        <a:spcAft>
                          <a:spcPct val="0"/>
                        </a:spcAft>
                        <a:buClrTx/>
                        <a:buSzTx/>
                        <a:buFontTx/>
                        <a:buNone/>
                      </a:pPr>
                      <a:r>
                        <a:rPr kumimoji="0" lang="zh-CN" altLang="en-US" sz="16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发出纤维随面神经走行，至</a:t>
                      </a:r>
                      <a:r>
                        <a:rPr kumimoji="0" lang="zh-CN" altLang="en-US" sz="1600" b="1" i="0" u="none" strike="noStrike" cap="none" normalizeH="0" baseline="0" dirty="0">
                          <a:ln>
                            <a:noFill/>
                          </a:ln>
                          <a:solidFill>
                            <a:srgbClr val="C00000"/>
                          </a:solidFill>
                          <a:effectLst/>
                          <a:latin typeface="华文楷体" panose="02010600040101010101" charset="-122"/>
                          <a:ea typeface="华文楷体" panose="02010600040101010101" charset="-122"/>
                        </a:rPr>
                        <a:t>翼腭神经节</a:t>
                      </a:r>
                      <a:r>
                        <a:rPr kumimoji="0" lang="zh-CN" altLang="en-US" sz="1600" b="1" i="0" u="none" strike="noStrike" cap="none" normalizeH="0" baseline="0" dirty="0">
                          <a:ln>
                            <a:noFill/>
                          </a:ln>
                          <a:solidFill>
                            <a:schemeClr val="tx1"/>
                          </a:solidFill>
                          <a:effectLst/>
                          <a:latin typeface="华文楷体" panose="02010600040101010101" charset="-122"/>
                          <a:ea typeface="华文楷体" panose="02010600040101010101" charset="-122"/>
                        </a:rPr>
                        <a:t>、</a:t>
                      </a:r>
                      <a:r>
                        <a:rPr kumimoji="0" lang="zh-CN" altLang="en-US" sz="1600" b="1" i="0" u="none" strike="noStrike" cap="none" normalizeH="0" baseline="0" dirty="0">
                          <a:ln>
                            <a:noFill/>
                          </a:ln>
                          <a:solidFill>
                            <a:srgbClr val="C00000"/>
                          </a:solidFill>
                          <a:effectLst/>
                          <a:latin typeface="华文楷体" panose="02010600040101010101" charset="-122"/>
                          <a:ea typeface="华文楷体" panose="02010600040101010101" charset="-122"/>
                        </a:rPr>
                        <a:t>下颌下神经节</a:t>
                      </a:r>
                      <a:r>
                        <a:rPr kumimoji="0" lang="zh-CN" altLang="en-US" sz="1600" b="1" i="0" u="none" strike="noStrike" cap="none" normalizeH="0" baseline="0" dirty="0">
                          <a:ln>
                            <a:noFill/>
                          </a:ln>
                          <a:solidFill>
                            <a:schemeClr val="tx1"/>
                          </a:solidFill>
                          <a:effectLst/>
                          <a:latin typeface="华文楷体" panose="02010600040101010101" charset="-122"/>
                          <a:ea typeface="华文楷体" panose="02010600040101010101" charset="-122"/>
                        </a:rPr>
                        <a:t>换元后，支配泪腺、下颌下腺、舌下腺、及口鼻粘膜腺</a:t>
                      </a:r>
                    </a:p>
                  </a:txBody>
                  <a:tcPr marL="90000" marR="90000" marT="46208" marB="4620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2"/>
                  </a:ext>
                </a:extLst>
              </a:tr>
              <a:tr h="701356">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下泌涎核</a:t>
                      </a:r>
                    </a:p>
                  </a:txBody>
                  <a:tcPr marL="90000" marR="90000" marT="46208" marB="4620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ts val="2600"/>
                        </a:lnSpc>
                        <a:spcBef>
                          <a:spcPct val="0"/>
                        </a:spcBef>
                        <a:spcAft>
                          <a:spcPct val="0"/>
                        </a:spcAft>
                        <a:buClrTx/>
                        <a:buSzTx/>
                        <a:buFontTx/>
                        <a:buNone/>
                      </a:pPr>
                      <a:r>
                        <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rPr>
                        <a:t>延髓</a:t>
                      </a: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上部，散在于迷走神经背核和疑核上方的网状结构中</a:t>
                      </a:r>
                      <a:endPar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90000" marR="90000" marT="46208" marB="4620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ts val="2600"/>
                        </a:lnSpc>
                        <a:spcBef>
                          <a:spcPct val="0"/>
                        </a:spcBef>
                        <a:spcAft>
                          <a:spcPct val="0"/>
                        </a:spcAft>
                        <a:buClrTx/>
                        <a:buSzTx/>
                        <a:buFontTx/>
                        <a:buNone/>
                      </a:pPr>
                      <a:r>
                        <a:rPr kumimoji="0" lang="zh-CN" altLang="en-US" sz="16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发出纤维随舌咽神经走行，至</a:t>
                      </a:r>
                      <a:r>
                        <a:rPr kumimoji="0" lang="zh-CN" altLang="en-US" sz="1600" b="1" i="0" u="none" strike="noStrike" cap="none" normalizeH="0" baseline="0" dirty="0">
                          <a:ln>
                            <a:noFill/>
                          </a:ln>
                          <a:solidFill>
                            <a:srgbClr val="C00000"/>
                          </a:solidFill>
                          <a:effectLst/>
                          <a:latin typeface="华文楷体" panose="02010600040101010101" charset="-122"/>
                          <a:ea typeface="华文楷体" panose="02010600040101010101" charset="-122"/>
                        </a:rPr>
                        <a:t>耳神经节</a:t>
                      </a:r>
                      <a:r>
                        <a:rPr kumimoji="0" lang="zh-CN" altLang="en-US" sz="1600" b="1" i="0" u="none" strike="noStrike" cap="none" normalizeH="0" baseline="0" dirty="0">
                          <a:ln>
                            <a:noFill/>
                          </a:ln>
                          <a:solidFill>
                            <a:schemeClr val="tx1"/>
                          </a:solidFill>
                          <a:effectLst/>
                          <a:latin typeface="华文楷体" panose="02010600040101010101" charset="-122"/>
                          <a:ea typeface="华文楷体" panose="02010600040101010101" charset="-122"/>
                        </a:rPr>
                        <a:t>换元后，支配腮腺</a:t>
                      </a:r>
                    </a:p>
                  </a:txBody>
                  <a:tcPr marL="90000" marR="90000" marT="46208" marB="4620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3"/>
                  </a:ext>
                </a:extLst>
              </a:tr>
              <a:tr h="948284">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迷走神经背核</a:t>
                      </a:r>
                    </a:p>
                  </a:txBody>
                  <a:tcPr marL="90000" marR="90000" marT="46208" marB="4620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ts val="26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延髓迷走神经三角</a:t>
                      </a:r>
                      <a:r>
                        <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rPr>
                        <a:t>深</a:t>
                      </a: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面，由橄榄中部延伸至内侧丘系交叉</a:t>
                      </a:r>
                      <a:endParaRPr kumimoji="0" lang="zh-CN" altLang="en-US" sz="18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90000" marR="90000" marT="46208" marB="4620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ts val="2600"/>
                        </a:lnSpc>
                        <a:spcBef>
                          <a:spcPct val="0"/>
                        </a:spcBef>
                        <a:spcAft>
                          <a:spcPct val="0"/>
                        </a:spcAft>
                        <a:buClrTx/>
                        <a:buSzTx/>
                        <a:buFontTx/>
                        <a:buNone/>
                      </a:pPr>
                      <a:r>
                        <a:rPr kumimoji="0" lang="zh-CN" altLang="en-US" sz="16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发出纤维随迷走神经走行，在</a:t>
                      </a:r>
                      <a:r>
                        <a:rPr kumimoji="0" lang="zh-CN" altLang="en-US" sz="1600" b="1" i="0" u="none" strike="noStrike" cap="none" normalizeH="0" baseline="0" dirty="0">
                          <a:ln>
                            <a:noFill/>
                          </a:ln>
                          <a:solidFill>
                            <a:srgbClr val="C00000"/>
                          </a:solidFill>
                          <a:effectLst/>
                          <a:latin typeface="华文楷体" panose="02010600040101010101" charset="-122"/>
                          <a:ea typeface="华文楷体" panose="02010600040101010101" charset="-122"/>
                        </a:rPr>
                        <a:t>器官旁、内节</a:t>
                      </a:r>
                      <a:r>
                        <a:rPr kumimoji="0" lang="zh-CN" altLang="en-US" sz="1600" b="1" i="0" u="none" strike="noStrike" cap="none" normalizeH="0" baseline="0" dirty="0">
                          <a:ln>
                            <a:noFill/>
                          </a:ln>
                          <a:solidFill>
                            <a:schemeClr val="tx1"/>
                          </a:solidFill>
                          <a:effectLst/>
                          <a:latin typeface="华文楷体" panose="02010600040101010101" charset="-122"/>
                          <a:ea typeface="华文楷体" panose="02010600040101010101" charset="-122"/>
                        </a:rPr>
                        <a:t>换元后，支配内脏平滑肌、心肌及腺体</a:t>
                      </a:r>
                    </a:p>
                  </a:txBody>
                  <a:tcPr marL="90000" marR="90000" marT="46208" marB="4620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4"/>
                  </a:ext>
                </a:extLst>
              </a:tr>
            </a:tbl>
          </a:graphicData>
        </a:graphic>
      </p:graphicFrame>
      <p:sp>
        <p:nvSpPr>
          <p:cNvPr id="3" name="矩形 2"/>
          <p:cNvSpPr/>
          <p:nvPr/>
        </p:nvSpPr>
        <p:spPr>
          <a:xfrm>
            <a:off x="2750264" y="678343"/>
            <a:ext cx="4068749" cy="5232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lnSpc>
                <a:spcPct val="100000"/>
              </a:lnSpc>
            </a:pPr>
            <a:r>
              <a:rPr lang="zh-CN" altLang="en-US" sz="2800" b="1" dirty="0" smtClean="0"/>
              <a:t>一般内脏</a:t>
            </a:r>
            <a:r>
              <a:rPr lang="zh-CN" altLang="en-US" sz="2800" b="1" dirty="0"/>
              <a:t>运动</a:t>
            </a:r>
            <a:r>
              <a:rPr lang="zh-CN" altLang="en-US" sz="2800" b="1" dirty="0" smtClean="0"/>
              <a:t>核简表</a:t>
            </a:r>
            <a:endParaRPr lang="zh-CN" altLang="en-US" sz="2800" b="1" dirty="0"/>
          </a:p>
        </p:txBody>
      </p:sp>
    </p:spTree>
  </p:cSld>
  <p:clrMapOvr>
    <a:masterClrMapping/>
  </p:clrMapOvr>
  <p:transition>
    <p:circl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p:cNvSpPr/>
          <p:nvPr/>
        </p:nvSpPr>
        <p:spPr>
          <a:xfrm>
            <a:off x="1" y="0"/>
            <a:ext cx="9144000" cy="103749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13" name="Title 1"/>
          <p:cNvSpPr txBox="1"/>
          <p:nvPr/>
        </p:nvSpPr>
        <p:spPr bwMode="blackWhite">
          <a:xfrm>
            <a:off x="1176670" y="233916"/>
            <a:ext cx="7010400" cy="652131"/>
          </a:xfrm>
          <a:prstGeom prst="rect">
            <a:avLst/>
          </a:prstGeom>
          <a:solidFill>
            <a:srgbClr val="FFFFFF"/>
          </a:solidFill>
          <a:ln>
            <a:solidFill>
              <a:srgbClr val="404040"/>
            </a:solidFill>
          </a:ln>
        </p:spPr>
        <p:txBody>
          <a:bodyPr anchorCtr="1"/>
          <a:lstStyle>
            <a:lvl1pPr algn="ctr" defTabSz="914400" rtl="0" eaLnBrk="1" latinLnBrk="0" hangingPunct="1">
              <a:lnSpc>
                <a:spcPct val="90000"/>
              </a:lnSpc>
              <a:spcBef>
                <a:spcPct val="0"/>
              </a:spcBef>
              <a:buNone/>
              <a:defRPr sz="2100" kern="1200" cap="all" spc="200" baseline="0">
                <a:solidFill>
                  <a:srgbClr val="262626"/>
                </a:solidFill>
                <a:latin typeface="+mj-lt"/>
                <a:ea typeface="+mj-ea"/>
                <a:cs typeface="+mj-cs"/>
              </a:defRPr>
            </a:lvl1pPr>
          </a:lstStyle>
          <a:p>
            <a:pPr>
              <a:lnSpc>
                <a:spcPct val="130000"/>
              </a:lnSpc>
              <a:defRPr/>
            </a:pPr>
            <a:r>
              <a:rPr lang="zh-CN" altLang="en-US" sz="2400" dirty="0"/>
              <a:t>一般内脏、特殊内脏感觉核－</a:t>
            </a:r>
            <a:r>
              <a:rPr lang="zh-CN" altLang="en-US" sz="2800" b="1" dirty="0">
                <a:solidFill>
                  <a:srgbClr val="C00000"/>
                </a:solidFill>
              </a:rPr>
              <a:t>孤束核</a:t>
            </a:r>
          </a:p>
        </p:txBody>
      </p:sp>
      <p:grpSp>
        <p:nvGrpSpPr>
          <p:cNvPr id="14" name="组合 13"/>
          <p:cNvGrpSpPr/>
          <p:nvPr/>
        </p:nvGrpSpPr>
        <p:grpSpPr>
          <a:xfrm>
            <a:off x="5680859" y="1797775"/>
            <a:ext cx="3298641" cy="4734905"/>
            <a:chOff x="4957012" y="1864895"/>
            <a:chExt cx="3298641" cy="4734905"/>
          </a:xfrm>
        </p:grpSpPr>
        <p:pic>
          <p:nvPicPr>
            <p:cNvPr id="15" name="Picture 141" descr="Snap5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7012" y="1864895"/>
              <a:ext cx="3060910" cy="473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16"/>
            <p:cNvSpPr>
              <a:spLocks noChangeShapeType="1"/>
            </p:cNvSpPr>
            <p:nvPr/>
          </p:nvSpPr>
          <p:spPr bwMode="auto">
            <a:xfrm>
              <a:off x="6697810" y="5020453"/>
              <a:ext cx="558383" cy="277886"/>
            </a:xfrm>
            <a:prstGeom prst="line">
              <a:avLst/>
            </a:prstGeom>
            <a:noFill/>
            <a:ln w="28575">
              <a:solidFill>
                <a:schemeClr val="tx1"/>
              </a:solidFill>
              <a:round/>
              <a:head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仿宋" panose="02010609060101010101" pitchFamily="49" charset="-122"/>
                <a:ea typeface="仿宋" panose="02010609060101010101" pitchFamily="49" charset="-122"/>
              </a:endParaRPr>
            </a:p>
          </p:txBody>
        </p:sp>
        <p:sp>
          <p:nvSpPr>
            <p:cNvPr id="17" name="Text Box 17"/>
            <p:cNvSpPr txBox="1">
              <a:spLocks noChangeArrowheads="1"/>
            </p:cNvSpPr>
            <p:nvPr/>
          </p:nvSpPr>
          <p:spPr bwMode="auto">
            <a:xfrm>
              <a:off x="7188734" y="5098284"/>
              <a:ext cx="10669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dirty="0">
                  <a:latin typeface="华文中宋" panose="02010600040101010101" pitchFamily="2" charset="-122"/>
                  <a:ea typeface="华文中宋" panose="02010600040101010101" pitchFamily="2" charset="-122"/>
                </a:rPr>
                <a:t>孤束核</a:t>
              </a:r>
            </a:p>
          </p:txBody>
        </p:sp>
      </p:grpSp>
      <p:sp>
        <p:nvSpPr>
          <p:cNvPr id="18" name="内容占位符 7"/>
          <p:cNvSpPr txBox="1"/>
          <p:nvPr/>
        </p:nvSpPr>
        <p:spPr>
          <a:xfrm>
            <a:off x="114600" y="1119965"/>
            <a:ext cx="8745865" cy="608118"/>
          </a:xfrm>
          <a:prstGeom prst="rect">
            <a:avLst/>
          </a:prstGeom>
        </p:spPr>
        <p:txBody>
          <a:bodyPr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50000"/>
              </a:lnSpc>
              <a:spcBef>
                <a:spcPts val="0"/>
              </a:spcBef>
              <a:buClr>
                <a:srgbClr val="C00000"/>
              </a:buClr>
              <a:buNone/>
            </a:pPr>
            <a:r>
              <a:rPr lang="zh-CN" altLang="en-US" sz="2000" dirty="0" smtClean="0">
                <a:solidFill>
                  <a:schemeClr val="tx1"/>
                </a:solidFill>
                <a:latin typeface="微软雅黑" panose="020B0503020204020204" charset="-122"/>
                <a:ea typeface="微软雅黑" panose="020B0503020204020204" charset="-122"/>
              </a:rPr>
              <a:t>位于延髓内界沟外侧，上达脑桥下端，下至内侧丘系交叉平面</a:t>
            </a:r>
            <a:endParaRPr lang="en-US" altLang="zh-CN" sz="2000" dirty="0" smtClean="0">
              <a:solidFill>
                <a:schemeClr val="tx1"/>
              </a:solidFill>
              <a:latin typeface="微软雅黑" panose="020B0503020204020204" charset="-122"/>
              <a:ea typeface="微软雅黑" panose="020B0503020204020204" charset="-122"/>
            </a:endParaRPr>
          </a:p>
        </p:txBody>
      </p:sp>
      <p:grpSp>
        <p:nvGrpSpPr>
          <p:cNvPr id="19" name="组合 18"/>
          <p:cNvGrpSpPr/>
          <p:nvPr/>
        </p:nvGrpSpPr>
        <p:grpSpPr>
          <a:xfrm>
            <a:off x="5007744" y="2597917"/>
            <a:ext cx="4042641" cy="3549316"/>
            <a:chOff x="4969013" y="1747420"/>
            <a:chExt cx="4042641" cy="3549316"/>
          </a:xfrm>
        </p:grpSpPr>
        <p:pic>
          <p:nvPicPr>
            <p:cNvPr id="21" name="Picture 15" descr="Snap16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9013" y="1747420"/>
              <a:ext cx="4042641" cy="354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Line 16"/>
            <p:cNvSpPr>
              <a:spLocks noChangeShapeType="1"/>
            </p:cNvSpPr>
            <p:nvPr/>
          </p:nvSpPr>
          <p:spPr bwMode="auto">
            <a:xfrm flipH="1" flipV="1">
              <a:off x="5749801" y="2848754"/>
              <a:ext cx="420688" cy="342900"/>
            </a:xfrm>
            <a:prstGeom prst="line">
              <a:avLst/>
            </a:prstGeom>
            <a:noFill/>
            <a:ln w="28575">
              <a:solidFill>
                <a:schemeClr val="tx1"/>
              </a:solidFill>
              <a:round/>
              <a:head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b="1">
                <a:latin typeface="华文中宋" panose="02010600040101010101" pitchFamily="2" charset="-122"/>
                <a:ea typeface="华文中宋" panose="02010600040101010101" pitchFamily="2" charset="-122"/>
              </a:endParaRPr>
            </a:p>
          </p:txBody>
        </p:sp>
        <p:sp>
          <p:nvSpPr>
            <p:cNvPr id="23" name="Text Box 17"/>
            <p:cNvSpPr txBox="1">
              <a:spLocks noChangeArrowheads="1"/>
            </p:cNvSpPr>
            <p:nvPr/>
          </p:nvSpPr>
          <p:spPr bwMode="auto">
            <a:xfrm>
              <a:off x="4969013" y="2467651"/>
              <a:ext cx="11480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dirty="0">
                  <a:latin typeface="华文中宋" panose="02010600040101010101" pitchFamily="2" charset="-122"/>
                  <a:ea typeface="华文中宋" panose="02010600040101010101" pitchFamily="2" charset="-122"/>
                </a:rPr>
                <a:t>孤束核</a:t>
              </a:r>
            </a:p>
          </p:txBody>
        </p:sp>
        <p:sp>
          <p:nvSpPr>
            <p:cNvPr id="24" name="Line 18"/>
            <p:cNvSpPr>
              <a:spLocks noChangeShapeType="1"/>
            </p:cNvSpPr>
            <p:nvPr/>
          </p:nvSpPr>
          <p:spPr bwMode="auto">
            <a:xfrm flipH="1">
              <a:off x="6675805" y="4962393"/>
              <a:ext cx="493333" cy="20840"/>
            </a:xfrm>
            <a:prstGeom prst="line">
              <a:avLst/>
            </a:prstGeom>
            <a:noFill/>
            <a:ln w="28575">
              <a:solidFill>
                <a:schemeClr val="tx1"/>
              </a:solidFill>
              <a:round/>
              <a:head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b="1">
                <a:latin typeface="华文中宋" panose="02010600040101010101" pitchFamily="2" charset="-122"/>
                <a:ea typeface="华文中宋" panose="02010600040101010101" pitchFamily="2" charset="-122"/>
              </a:endParaRPr>
            </a:p>
          </p:txBody>
        </p:sp>
        <p:sp>
          <p:nvSpPr>
            <p:cNvPr id="25" name="Rectangle 19"/>
            <p:cNvSpPr>
              <a:spLocks noChangeArrowheads="1"/>
            </p:cNvSpPr>
            <p:nvPr/>
          </p:nvSpPr>
          <p:spPr bwMode="auto">
            <a:xfrm>
              <a:off x="6791226" y="3414222"/>
              <a:ext cx="1498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dirty="0">
                  <a:latin typeface="华文中宋" panose="02010600040101010101" pitchFamily="2" charset="-122"/>
                  <a:ea typeface="华文中宋" panose="02010600040101010101" pitchFamily="2" charset="-122"/>
                </a:rPr>
                <a:t>舌咽神经</a:t>
              </a:r>
              <a:endParaRPr lang="en-US" altLang="zh-CN" dirty="0">
                <a:latin typeface="华文中宋" panose="02010600040101010101" pitchFamily="2" charset="-122"/>
                <a:ea typeface="华文中宋" panose="02010600040101010101" pitchFamily="2" charset="-122"/>
              </a:endParaRPr>
            </a:p>
          </p:txBody>
        </p:sp>
        <p:sp>
          <p:nvSpPr>
            <p:cNvPr id="26" name="Rectangle 20"/>
            <p:cNvSpPr>
              <a:spLocks noChangeArrowheads="1"/>
            </p:cNvSpPr>
            <p:nvPr/>
          </p:nvSpPr>
          <p:spPr bwMode="auto">
            <a:xfrm>
              <a:off x="7226067" y="2001511"/>
              <a:ext cx="10969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dirty="0">
                  <a:latin typeface="华文中宋" panose="02010600040101010101" pitchFamily="2" charset="-122"/>
                  <a:ea typeface="华文中宋" panose="02010600040101010101" pitchFamily="2" charset="-122"/>
                </a:rPr>
                <a:t>面神经</a:t>
              </a:r>
              <a:endParaRPr lang="en-US" altLang="zh-CN" dirty="0">
                <a:latin typeface="华文中宋" panose="02010600040101010101" pitchFamily="2" charset="-122"/>
                <a:ea typeface="华文中宋" panose="02010600040101010101" pitchFamily="2" charset="-122"/>
              </a:endParaRPr>
            </a:p>
          </p:txBody>
        </p:sp>
        <p:sp>
          <p:nvSpPr>
            <p:cNvPr id="27" name="Rectangle 21"/>
            <p:cNvSpPr>
              <a:spLocks noChangeArrowheads="1"/>
            </p:cNvSpPr>
            <p:nvPr/>
          </p:nvSpPr>
          <p:spPr bwMode="auto">
            <a:xfrm>
              <a:off x="5570929" y="4757240"/>
              <a:ext cx="14128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dirty="0">
                  <a:latin typeface="华文中宋" panose="02010600040101010101" pitchFamily="2" charset="-122"/>
                  <a:ea typeface="华文中宋" panose="02010600040101010101" pitchFamily="2" charset="-122"/>
                </a:rPr>
                <a:t>迷走神经</a:t>
              </a:r>
              <a:endParaRPr lang="en-US" altLang="zh-CN" dirty="0">
                <a:latin typeface="华文中宋" panose="02010600040101010101" pitchFamily="2" charset="-122"/>
                <a:ea typeface="华文中宋" panose="02010600040101010101" pitchFamily="2" charset="-122"/>
              </a:endParaRPr>
            </a:p>
          </p:txBody>
        </p:sp>
        <p:sp>
          <p:nvSpPr>
            <p:cNvPr id="28" name="Line 22"/>
            <p:cNvSpPr>
              <a:spLocks noChangeShapeType="1"/>
            </p:cNvSpPr>
            <p:nvPr/>
          </p:nvSpPr>
          <p:spPr bwMode="auto">
            <a:xfrm flipV="1">
              <a:off x="6791226" y="2273968"/>
              <a:ext cx="536091" cy="197346"/>
            </a:xfrm>
            <a:prstGeom prst="line">
              <a:avLst/>
            </a:prstGeom>
            <a:noFill/>
            <a:ln w="28575">
              <a:solidFill>
                <a:schemeClr val="tx1"/>
              </a:solidFill>
              <a:round/>
              <a:head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b="1">
                <a:latin typeface="华文中宋" panose="02010600040101010101" pitchFamily="2" charset="-122"/>
                <a:ea typeface="华文中宋" panose="02010600040101010101" pitchFamily="2" charset="-122"/>
              </a:endParaRPr>
            </a:p>
          </p:txBody>
        </p:sp>
        <p:sp>
          <p:nvSpPr>
            <p:cNvPr id="29" name="Line 23"/>
            <p:cNvSpPr>
              <a:spLocks noChangeShapeType="1"/>
            </p:cNvSpPr>
            <p:nvPr/>
          </p:nvSpPr>
          <p:spPr bwMode="auto">
            <a:xfrm flipV="1">
              <a:off x="6983804" y="3809882"/>
              <a:ext cx="242263" cy="400111"/>
            </a:xfrm>
            <a:prstGeom prst="line">
              <a:avLst/>
            </a:prstGeom>
            <a:noFill/>
            <a:ln w="28575">
              <a:solidFill>
                <a:schemeClr val="tx1"/>
              </a:solidFill>
              <a:round/>
              <a:head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b="1">
                <a:latin typeface="华文中宋" panose="02010600040101010101" pitchFamily="2" charset="-122"/>
                <a:ea typeface="华文中宋" panose="02010600040101010101" pitchFamily="2" charset="-122"/>
              </a:endParaRPr>
            </a:p>
          </p:txBody>
        </p:sp>
      </p:grpSp>
      <p:graphicFrame>
        <p:nvGraphicFramePr>
          <p:cNvPr id="30" name="Group 279"/>
          <p:cNvGraphicFramePr>
            <a:graphicFrameLocks noGrp="1"/>
          </p:cNvGraphicFramePr>
          <p:nvPr/>
        </p:nvGraphicFramePr>
        <p:xfrm>
          <a:off x="118669" y="2176611"/>
          <a:ext cx="4727944" cy="2853945"/>
        </p:xfrm>
        <a:graphic>
          <a:graphicData uri="http://schemas.openxmlformats.org/drawingml/2006/table">
            <a:tbl>
              <a:tblPr/>
              <a:tblGrid>
                <a:gridCol w="986065">
                  <a:extLst>
                    <a:ext uri="{9D8B030D-6E8A-4147-A177-3AD203B41FA5}">
                      <a16:colId xmlns:a16="http://schemas.microsoft.com/office/drawing/2014/main" xmlns="" val="20000"/>
                    </a:ext>
                  </a:extLst>
                </a:gridCol>
                <a:gridCol w="1871330">
                  <a:extLst>
                    <a:ext uri="{9D8B030D-6E8A-4147-A177-3AD203B41FA5}">
                      <a16:colId xmlns:a16="http://schemas.microsoft.com/office/drawing/2014/main" xmlns="" val="20001"/>
                    </a:ext>
                  </a:extLst>
                </a:gridCol>
                <a:gridCol w="1870549">
                  <a:extLst>
                    <a:ext uri="{9D8B030D-6E8A-4147-A177-3AD203B41FA5}">
                      <a16:colId xmlns:a16="http://schemas.microsoft.com/office/drawing/2014/main" xmlns="" val="20002"/>
                    </a:ext>
                  </a:extLst>
                </a:gridCol>
              </a:tblGrid>
              <a:tr h="663694">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cap="none" normalizeH="0" baseline="0" dirty="0" smtClean="0">
                          <a:ln>
                            <a:noFill/>
                          </a:ln>
                          <a:solidFill>
                            <a:schemeClr val="tx1"/>
                          </a:solidFill>
                          <a:effectLst/>
                          <a:latin typeface="华文中宋" panose="02010600040101010101" pitchFamily="2" charset="-122"/>
                          <a:ea typeface="华文中宋" panose="02010600040101010101" pitchFamily="2" charset="-122"/>
                        </a:rPr>
                        <a:t>类别</a:t>
                      </a:r>
                      <a:endParaRPr kumimoji="0" lang="zh-CN" altLang="en-US" sz="1800" b="0"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endParaRPr>
                    </a:p>
                  </a:txBody>
                  <a:tcPr marL="90000" marR="90000" marT="46807" marB="4680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Arial" panose="020B0604020202020204" pitchFamily="34" charset="0"/>
                          <a:ea typeface="华文中宋" panose="02010600040101010101" pitchFamily="2" charset="-122"/>
                        </a:rPr>
                        <a:t>特殊内脏感觉核</a:t>
                      </a:r>
                      <a:endParaRPr kumimoji="0" lang="zh-CN" altLang="en-US" sz="18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endParaRPr>
                    </a:p>
                  </a:txBody>
                  <a:tcPr marL="90000" marR="90000" marT="46807" marB="4680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cap="none" normalizeH="0" baseline="0" dirty="0" smtClean="0">
                          <a:ln>
                            <a:noFill/>
                          </a:ln>
                          <a:solidFill>
                            <a:schemeClr val="tx1"/>
                          </a:solidFill>
                          <a:effectLst/>
                          <a:latin typeface="Arial" panose="020B0604020202020204" pitchFamily="34" charset="0"/>
                          <a:ea typeface="华文中宋" panose="02010600040101010101" pitchFamily="2" charset="-122"/>
                        </a:rPr>
                        <a:t>一般内脏感觉核</a:t>
                      </a:r>
                    </a:p>
                  </a:txBody>
                  <a:tcPr marL="90000" marR="90000" marT="46807" marB="4680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0"/>
                  </a:ext>
                </a:extLst>
              </a:tr>
              <a:tr h="701749">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cap="none" normalizeH="0" baseline="0" dirty="0" smtClean="0">
                          <a:ln>
                            <a:noFill/>
                          </a:ln>
                          <a:solidFill>
                            <a:schemeClr val="tx1"/>
                          </a:solidFill>
                          <a:effectLst/>
                          <a:latin typeface="+mn-ea"/>
                          <a:ea typeface="+mn-ea"/>
                        </a:rPr>
                        <a:t>名称</a:t>
                      </a:r>
                      <a:endParaRPr kumimoji="0" lang="zh-CN" altLang="en-US" sz="2000" b="0" i="0" u="none" strike="noStrike" cap="none" normalizeH="0" baseline="0" dirty="0">
                        <a:ln>
                          <a:noFill/>
                        </a:ln>
                        <a:solidFill>
                          <a:schemeClr val="tx1"/>
                        </a:solidFill>
                        <a:effectLst/>
                        <a:latin typeface="+mn-ea"/>
                        <a:ea typeface="+mn-ea"/>
                      </a:endParaRPr>
                    </a:p>
                  </a:txBody>
                  <a:tcPr marL="90000" marR="90000" marT="46807" marB="4680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cap="none" normalizeH="0" baseline="0" dirty="0">
                          <a:ln>
                            <a:noFill/>
                          </a:ln>
                          <a:solidFill>
                            <a:srgbClr val="C00000"/>
                          </a:solidFill>
                          <a:effectLst/>
                          <a:latin typeface="微软雅黑" panose="020B0503020204020204" charset="-122"/>
                          <a:ea typeface="微软雅黑" panose="020B0503020204020204" charset="-122"/>
                        </a:rPr>
                        <a:t>孤束核上端</a:t>
                      </a:r>
                      <a:endParaRPr kumimoji="0" lang="zh-CN" altLang="en-US" sz="2000" b="0" i="0" u="none" strike="noStrike" cap="none" normalizeH="0" baseline="0" dirty="0">
                        <a:ln>
                          <a:noFill/>
                        </a:ln>
                        <a:solidFill>
                          <a:srgbClr val="C00000"/>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rgbClr val="C00000"/>
                          </a:solidFill>
                          <a:effectLst/>
                          <a:latin typeface="微软雅黑" panose="020B0503020204020204" charset="-122"/>
                          <a:ea typeface="微软雅黑" panose="020B0503020204020204" charset="-122"/>
                        </a:rPr>
                        <a:t>(</a:t>
                      </a:r>
                      <a:r>
                        <a:rPr kumimoji="0" lang="zh-CN" altLang="en-US" sz="2000" b="1" i="0" u="none" strike="noStrike" cap="none" normalizeH="0" baseline="0" dirty="0">
                          <a:ln>
                            <a:noFill/>
                          </a:ln>
                          <a:solidFill>
                            <a:srgbClr val="C00000"/>
                          </a:solidFill>
                          <a:effectLst/>
                          <a:latin typeface="微软雅黑" panose="020B0503020204020204" charset="-122"/>
                          <a:ea typeface="微软雅黑" panose="020B0503020204020204" charset="-122"/>
                        </a:rPr>
                        <a:t>味觉核</a:t>
                      </a:r>
                      <a:r>
                        <a:rPr kumimoji="0" lang="en-US" altLang="zh-CN" sz="2000" b="0" i="0" u="none" strike="noStrike" cap="none" normalizeH="0" baseline="0" dirty="0">
                          <a:ln>
                            <a:noFill/>
                          </a:ln>
                          <a:solidFill>
                            <a:srgbClr val="C00000"/>
                          </a:solidFill>
                          <a:effectLst/>
                          <a:latin typeface="微软雅黑" panose="020B0503020204020204" charset="-122"/>
                          <a:ea typeface="微软雅黑" panose="020B0503020204020204" charset="-122"/>
                        </a:rPr>
                        <a:t>)</a:t>
                      </a:r>
                    </a:p>
                  </a:txBody>
                  <a:tcPr marL="90000" marR="90000" marT="46807" marB="4680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cap="none" normalizeH="0" baseline="0" dirty="0" smtClean="0">
                          <a:ln>
                            <a:noFill/>
                          </a:ln>
                          <a:solidFill>
                            <a:srgbClr val="C00000"/>
                          </a:solidFill>
                          <a:effectLst/>
                          <a:latin typeface="微软雅黑" panose="020B0503020204020204" charset="-122"/>
                          <a:ea typeface="微软雅黑" panose="020B0503020204020204" charset="-122"/>
                        </a:rPr>
                        <a:t>孤束核下端</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smtClean="0">
                          <a:ln>
                            <a:noFill/>
                          </a:ln>
                          <a:solidFill>
                            <a:srgbClr val="C00000"/>
                          </a:solidFill>
                          <a:effectLst/>
                          <a:latin typeface="微软雅黑" panose="020B0503020204020204" charset="-122"/>
                          <a:ea typeface="微软雅黑" panose="020B0503020204020204" charset="-122"/>
                        </a:rPr>
                        <a:t>(</a:t>
                      </a:r>
                      <a:r>
                        <a:rPr kumimoji="0" lang="zh-CN" altLang="en-US" sz="2000" b="1" i="0" u="none" strike="noStrike" cap="none" normalizeH="0" baseline="0" dirty="0" smtClean="0">
                          <a:ln>
                            <a:noFill/>
                          </a:ln>
                          <a:solidFill>
                            <a:srgbClr val="C00000"/>
                          </a:solidFill>
                          <a:effectLst/>
                          <a:latin typeface="微软雅黑" panose="020B0503020204020204" charset="-122"/>
                          <a:ea typeface="微软雅黑" panose="020B0503020204020204" charset="-122"/>
                        </a:rPr>
                        <a:t>心</a:t>
                      </a:r>
                      <a:r>
                        <a:rPr kumimoji="0" lang="en-US" altLang="zh-CN" sz="2000" b="1" i="0" u="none" strike="noStrike" cap="none" normalizeH="0" baseline="0" dirty="0" smtClean="0">
                          <a:ln>
                            <a:noFill/>
                          </a:ln>
                          <a:solidFill>
                            <a:srgbClr val="C00000"/>
                          </a:solidFill>
                          <a:effectLst/>
                          <a:latin typeface="微软雅黑" panose="020B0503020204020204" charset="-122"/>
                          <a:ea typeface="微软雅黑" panose="020B0503020204020204" charset="-122"/>
                        </a:rPr>
                        <a:t>-</a:t>
                      </a:r>
                      <a:r>
                        <a:rPr kumimoji="0" lang="zh-CN" altLang="en-US" sz="2000" b="1" i="0" u="none" strike="noStrike" cap="none" normalizeH="0" baseline="0" dirty="0" smtClean="0">
                          <a:ln>
                            <a:noFill/>
                          </a:ln>
                          <a:solidFill>
                            <a:srgbClr val="C00000"/>
                          </a:solidFill>
                          <a:effectLst/>
                          <a:latin typeface="微软雅黑" panose="020B0503020204020204" charset="-122"/>
                          <a:ea typeface="微软雅黑" panose="020B0503020204020204" charset="-122"/>
                        </a:rPr>
                        <a:t>呼吸核</a:t>
                      </a:r>
                      <a:r>
                        <a:rPr kumimoji="0" lang="en-US" altLang="zh-CN" sz="2000" b="0" i="0" u="none" strike="noStrike" cap="none" normalizeH="0" baseline="0" dirty="0" smtClean="0">
                          <a:ln>
                            <a:noFill/>
                          </a:ln>
                          <a:solidFill>
                            <a:srgbClr val="C00000"/>
                          </a:solidFill>
                          <a:effectLst/>
                          <a:latin typeface="微软雅黑" panose="020B0503020204020204" charset="-122"/>
                          <a:ea typeface="微软雅黑" panose="020B0503020204020204" charset="-122"/>
                        </a:rPr>
                        <a:t>)</a:t>
                      </a:r>
                      <a:endParaRPr kumimoji="0" lang="zh-CN" altLang="en-US" sz="2000" b="0" i="0" u="none" strike="noStrike" cap="none" normalizeH="0" baseline="0" dirty="0">
                        <a:ln>
                          <a:noFill/>
                        </a:ln>
                        <a:solidFill>
                          <a:schemeClr val="tx1"/>
                        </a:solidFill>
                        <a:effectLst/>
                        <a:latin typeface="微软雅黑" panose="020B0503020204020204" charset="-122"/>
                        <a:ea typeface="微软雅黑" panose="020B0503020204020204" charset="-122"/>
                      </a:endParaRPr>
                    </a:p>
                  </a:txBody>
                  <a:tcPr marL="90000" marR="90000" marT="46807" marB="4680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1"/>
                  </a:ext>
                </a:extLst>
              </a:tr>
              <a:tr h="1488502">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smtClean="0">
                          <a:ln>
                            <a:noFill/>
                          </a:ln>
                          <a:solidFill>
                            <a:schemeClr val="tx1"/>
                          </a:solidFill>
                          <a:effectLst/>
                          <a:latin typeface="+mn-ea"/>
                          <a:ea typeface="+mn-ea"/>
                        </a:rPr>
                        <a:t>传入纤维来源及性质</a:t>
                      </a: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2000" b="0" i="0" u="none" strike="noStrike" cap="none" normalizeH="0" baseline="0" dirty="0">
                        <a:ln>
                          <a:noFill/>
                        </a:ln>
                        <a:solidFill>
                          <a:schemeClr val="tx1"/>
                        </a:solidFill>
                        <a:effectLst/>
                        <a:latin typeface="+mn-ea"/>
                        <a:ea typeface="+mn-ea"/>
                      </a:endParaRPr>
                    </a:p>
                  </a:txBody>
                  <a:tcPr marL="90000" marR="90000" marT="46807" marB="4680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ts val="2600"/>
                        </a:lnSpc>
                        <a:spcBef>
                          <a:spcPct val="0"/>
                        </a:spcBef>
                        <a:spcAft>
                          <a:spcPct val="0"/>
                        </a:spcAft>
                        <a:buClrTx/>
                        <a:buSzTx/>
                        <a:buFontTx/>
                        <a:buNone/>
                        <a:defRPr/>
                      </a:pPr>
                      <a:r>
                        <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经舌咽神经、面神经、迷走神经传入的</a:t>
                      </a:r>
                      <a:r>
                        <a:rPr kumimoji="0" lang="zh-CN" altLang="en-US" sz="2000" b="1" i="0" u="none" strike="noStrike" cap="none" normalizeH="0" baseline="0" dirty="0" smtClean="0">
                          <a:ln>
                            <a:noFill/>
                          </a:ln>
                          <a:solidFill>
                            <a:schemeClr val="tx1"/>
                          </a:solidFill>
                          <a:effectLst/>
                          <a:latin typeface="华文中宋" panose="02010600040101010101" pitchFamily="2" charset="-122"/>
                          <a:ea typeface="华文中宋" panose="02010600040101010101" pitchFamily="2" charset="-122"/>
                        </a:rPr>
                        <a:t>味觉纤维</a:t>
                      </a:r>
                      <a:endParaRPr kumimoji="0" lang="en-US" altLang="zh-CN" sz="2000" b="1" i="0" u="none" strike="noStrike" cap="none" normalizeH="0" baseline="0" dirty="0">
                        <a:ln>
                          <a:noFill/>
                        </a:ln>
                        <a:solidFill>
                          <a:srgbClr val="C00000"/>
                        </a:solidFill>
                        <a:effectLst/>
                        <a:latin typeface="华文中宋" panose="02010600040101010101" pitchFamily="2" charset="-122"/>
                        <a:ea typeface="华文中宋" panose="02010600040101010101" pitchFamily="2" charset="-122"/>
                      </a:endParaRPr>
                    </a:p>
                  </a:txBody>
                  <a:tcPr marL="90000" marR="90000" marT="46807" marB="4680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ts val="2600"/>
                        </a:lnSpc>
                        <a:spcBef>
                          <a:spcPct val="0"/>
                        </a:spcBef>
                        <a:spcAft>
                          <a:spcPct val="0"/>
                        </a:spcAft>
                        <a:buClrTx/>
                        <a:buSzTx/>
                        <a:buFontTx/>
                        <a:buNone/>
                        <a:defRPr/>
                      </a:pPr>
                      <a:r>
                        <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经迷走神经、舌咽神经传入的</a:t>
                      </a:r>
                      <a:r>
                        <a:rPr kumimoji="0" lang="zh-CN" altLang="en-US" sz="2000" b="1" i="0" u="none" strike="noStrike" cap="none" normalizeH="0" baseline="0" dirty="0" smtClean="0">
                          <a:ln>
                            <a:noFill/>
                          </a:ln>
                          <a:solidFill>
                            <a:schemeClr val="tx1"/>
                          </a:solidFill>
                          <a:effectLst/>
                          <a:latin typeface="+mn-ea"/>
                          <a:ea typeface="+mn-ea"/>
                        </a:rPr>
                        <a:t>一般内脏感觉纤维</a:t>
                      </a:r>
                      <a:endParaRPr kumimoji="0" lang="zh-CN" altLang="en-US" sz="2000" b="1" i="0" u="none" strike="noStrike" cap="none" normalizeH="0" baseline="0" dirty="0">
                        <a:ln>
                          <a:noFill/>
                        </a:ln>
                        <a:solidFill>
                          <a:schemeClr val="tx1"/>
                        </a:solidFill>
                        <a:effectLst/>
                        <a:latin typeface="+mn-ea"/>
                        <a:ea typeface="+mn-ea"/>
                      </a:endParaRPr>
                    </a:p>
                  </a:txBody>
                  <a:tcPr marL="90000" marR="90000" marT="46807" marB="4680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2"/>
                  </a:ext>
                </a:extLst>
              </a:tr>
            </a:tbl>
          </a:graphicData>
        </a:graphic>
      </p:graphicFrame>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22" presetClass="entr" presetSubtype="1"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wipe(up)">
                                      <p:cBhvr>
                                        <p:cTn id="9"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5"/>
          <p:cNvSpPr/>
          <p:nvPr/>
        </p:nvSpPr>
        <p:spPr>
          <a:xfrm>
            <a:off x="1" y="0"/>
            <a:ext cx="9144000" cy="103749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24" name="Title 1"/>
          <p:cNvSpPr txBox="1"/>
          <p:nvPr/>
        </p:nvSpPr>
        <p:spPr bwMode="blackWhite">
          <a:xfrm>
            <a:off x="1203504" y="239931"/>
            <a:ext cx="6383760" cy="573375"/>
          </a:xfrm>
          <a:prstGeom prst="rect">
            <a:avLst/>
          </a:prstGeom>
          <a:solidFill>
            <a:srgbClr val="FFFFFF"/>
          </a:solidFill>
          <a:ln>
            <a:solidFill>
              <a:srgbClr val="404040"/>
            </a:solidFill>
          </a:ln>
        </p:spPr>
        <p:txBody>
          <a:bodyPr anchorCtr="1"/>
          <a:lstStyle>
            <a:lvl1pPr algn="ctr" defTabSz="914400" rtl="0" eaLnBrk="1" latinLnBrk="0" hangingPunct="1">
              <a:lnSpc>
                <a:spcPct val="90000"/>
              </a:lnSpc>
              <a:spcBef>
                <a:spcPct val="0"/>
              </a:spcBef>
              <a:buNone/>
              <a:defRPr sz="2100" kern="1200" cap="all" spc="200" baseline="0">
                <a:solidFill>
                  <a:srgbClr val="262626"/>
                </a:solidFill>
                <a:latin typeface="+mj-lt"/>
                <a:ea typeface="+mj-ea"/>
                <a:cs typeface="+mj-cs"/>
              </a:defRPr>
            </a:lvl1pPr>
          </a:lstStyle>
          <a:p>
            <a:pPr>
              <a:lnSpc>
                <a:spcPct val="100000"/>
              </a:lnSpc>
            </a:pPr>
            <a:r>
              <a:rPr lang="zh-CN" altLang="en-US" sz="2400" b="1" dirty="0" smtClean="0"/>
              <a:t>一般躯体感觉核</a:t>
            </a:r>
            <a:r>
              <a:rPr lang="en-US" altLang="zh-CN" sz="3200" b="1" dirty="0" smtClean="0"/>
              <a:t>-</a:t>
            </a:r>
            <a:r>
              <a:rPr lang="zh-CN" altLang="en-US" sz="3200" dirty="0">
                <a:solidFill>
                  <a:srgbClr val="C00000"/>
                </a:solidFill>
              </a:rPr>
              <a:t>三叉神经感觉</a:t>
            </a:r>
            <a:r>
              <a:rPr lang="zh-CN" altLang="en-US" sz="3200" dirty="0" smtClean="0">
                <a:solidFill>
                  <a:srgbClr val="C00000"/>
                </a:solidFill>
              </a:rPr>
              <a:t>核</a:t>
            </a:r>
            <a:endParaRPr lang="zh-CN" altLang="en-US" sz="3600" dirty="0">
              <a:solidFill>
                <a:srgbClr val="C00000"/>
              </a:solidFill>
            </a:endParaRPr>
          </a:p>
        </p:txBody>
      </p:sp>
      <p:sp>
        <p:nvSpPr>
          <p:cNvPr id="25" name="内容占位符 7"/>
          <p:cNvSpPr txBox="1"/>
          <p:nvPr/>
        </p:nvSpPr>
        <p:spPr>
          <a:xfrm>
            <a:off x="78566" y="1075902"/>
            <a:ext cx="8633635" cy="1876011"/>
          </a:xfrm>
          <a:prstGeom prst="rect">
            <a:avLst/>
          </a:prstGeom>
        </p:spPr>
        <p:txBody>
          <a:bodyPr anchor="t">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位于第四脑室室底灰质腹外侧，埋于网状结构中</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三个核首尾相连，贯穿整个脑干，自中脑上丘水平一直到达第</a:t>
            </a:r>
            <a:r>
              <a:rPr lang="en-US" altLang="zh-CN" sz="2000" dirty="0" smtClean="0">
                <a:solidFill>
                  <a:schemeClr val="tx1"/>
                </a:solidFill>
                <a:latin typeface="微软雅黑" panose="020B0503020204020204" charset="-122"/>
                <a:ea typeface="微软雅黑" panose="020B0503020204020204" charset="-122"/>
              </a:rPr>
              <a:t>1</a:t>
            </a:r>
            <a:r>
              <a:rPr lang="zh-CN" altLang="en-US" sz="2000" dirty="0" smtClean="0">
                <a:solidFill>
                  <a:schemeClr val="tx1"/>
                </a:solidFill>
                <a:latin typeface="微软雅黑" panose="020B0503020204020204" charset="-122"/>
                <a:ea typeface="微软雅黑" panose="020B0503020204020204" charset="-122"/>
              </a:rPr>
              <a:t>、</a:t>
            </a:r>
            <a:r>
              <a:rPr lang="en-US" altLang="zh-CN" sz="2000" dirty="0" smtClean="0">
                <a:solidFill>
                  <a:schemeClr val="tx1"/>
                </a:solidFill>
                <a:latin typeface="微软雅黑" panose="020B0503020204020204" charset="-122"/>
                <a:ea typeface="微软雅黑" panose="020B0503020204020204" charset="-122"/>
              </a:rPr>
              <a:t>2</a:t>
            </a:r>
            <a:r>
              <a:rPr lang="zh-CN" altLang="en-US" sz="2000" dirty="0" smtClean="0">
                <a:solidFill>
                  <a:schemeClr val="tx1"/>
                </a:solidFill>
                <a:latin typeface="微软雅黑" panose="020B0503020204020204" charset="-122"/>
                <a:ea typeface="微软雅黑" panose="020B0503020204020204" charset="-122"/>
              </a:rPr>
              <a:t>颈髓，并与脊髓灰质后角相续</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zh-CN" sz="2000" dirty="0">
                <a:solidFill>
                  <a:schemeClr val="tx1"/>
                </a:solidFill>
                <a:latin typeface="微软雅黑" panose="020B0503020204020204" charset="-122"/>
                <a:ea typeface="微软雅黑" panose="020B0503020204020204" charset="-122"/>
              </a:rPr>
              <a:t>接受头面部和口鼻的一般躯体感觉</a:t>
            </a:r>
            <a:r>
              <a:rPr lang="zh-CN" altLang="en-US" sz="2000" dirty="0">
                <a:solidFill>
                  <a:schemeClr val="tx1"/>
                </a:solidFill>
                <a:latin typeface="微软雅黑" panose="020B0503020204020204" charset="-122"/>
                <a:ea typeface="微软雅黑" panose="020B0503020204020204" charset="-122"/>
              </a:rPr>
              <a:t>纤维的中止</a:t>
            </a:r>
            <a:endParaRPr lang="zh-CN" altLang="zh-CN" sz="2000" dirty="0">
              <a:solidFill>
                <a:schemeClr val="tx1"/>
              </a:solidFill>
              <a:latin typeface="微软雅黑" panose="020B0503020204020204" charset="-122"/>
              <a:ea typeface="微软雅黑" panose="020B0503020204020204" charset="-122"/>
            </a:endParaRPr>
          </a:p>
        </p:txBody>
      </p:sp>
      <p:pic>
        <p:nvPicPr>
          <p:cNvPr id="26" name="Picture 6" descr="图片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18" y="3058606"/>
            <a:ext cx="4880657" cy="342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5203806" y="2557702"/>
            <a:ext cx="3940195" cy="4328840"/>
            <a:chOff x="5078961" y="2289544"/>
            <a:chExt cx="3940195" cy="4328840"/>
          </a:xfrm>
        </p:grpSpPr>
        <p:pic>
          <p:nvPicPr>
            <p:cNvPr id="27" name="Picture 141" descr="Snap5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8961" y="2289544"/>
              <a:ext cx="2798407" cy="432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4"/>
            <p:cNvSpPr>
              <a:spLocks noChangeArrowheads="1"/>
            </p:cNvSpPr>
            <p:nvPr/>
          </p:nvSpPr>
          <p:spPr bwMode="auto">
            <a:xfrm>
              <a:off x="7277581" y="3393126"/>
              <a:ext cx="1327703" cy="677108"/>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sz="1800" dirty="0" smtClean="0">
                  <a:latin typeface="华文中宋" panose="02010600040101010101" pitchFamily="2" charset="-122"/>
                  <a:ea typeface="华文中宋" panose="02010600040101010101" pitchFamily="2" charset="-122"/>
                </a:rPr>
                <a:t>三叉神经</a:t>
              </a:r>
              <a:endParaRPr lang="en-US" altLang="zh-CN" sz="1800" dirty="0" smtClean="0">
                <a:latin typeface="华文中宋" panose="02010600040101010101" pitchFamily="2" charset="-122"/>
                <a:ea typeface="华文中宋" panose="02010600040101010101" pitchFamily="2" charset="-122"/>
              </a:endParaRPr>
            </a:p>
            <a:p>
              <a:pPr eaLnBrk="1" hangingPunct="1"/>
              <a:r>
                <a:rPr lang="zh-CN" altLang="en-US" dirty="0" smtClean="0">
                  <a:latin typeface="华文中宋" panose="02010600040101010101" pitchFamily="2" charset="-122"/>
                  <a:ea typeface="华文中宋" panose="02010600040101010101" pitchFamily="2" charset="-122"/>
                </a:rPr>
                <a:t>中脑</a:t>
              </a:r>
              <a:r>
                <a:rPr lang="zh-CN" altLang="en-US" dirty="0">
                  <a:latin typeface="华文中宋" panose="02010600040101010101" pitchFamily="2" charset="-122"/>
                  <a:ea typeface="华文中宋" panose="02010600040101010101" pitchFamily="2" charset="-122"/>
                </a:rPr>
                <a:t>核</a:t>
              </a:r>
            </a:p>
          </p:txBody>
        </p:sp>
        <p:sp>
          <p:nvSpPr>
            <p:cNvPr id="29" name="Rectangle 6"/>
            <p:cNvSpPr>
              <a:spLocks noChangeArrowheads="1"/>
            </p:cNvSpPr>
            <p:nvPr/>
          </p:nvSpPr>
          <p:spPr bwMode="auto">
            <a:xfrm>
              <a:off x="7296169" y="5132513"/>
              <a:ext cx="1421180" cy="677108"/>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sz="1800" dirty="0" smtClean="0">
                  <a:latin typeface="华文中宋" panose="02010600040101010101" pitchFamily="2" charset="-122"/>
                  <a:ea typeface="华文中宋" panose="02010600040101010101" pitchFamily="2" charset="-122"/>
                </a:rPr>
                <a:t>三叉神经</a:t>
              </a:r>
              <a:endParaRPr lang="en-US" altLang="zh-CN" sz="1800" dirty="0" smtClean="0">
                <a:latin typeface="华文中宋" panose="02010600040101010101" pitchFamily="2" charset="-122"/>
                <a:ea typeface="华文中宋" panose="02010600040101010101" pitchFamily="2" charset="-122"/>
              </a:endParaRPr>
            </a:p>
            <a:p>
              <a:pPr eaLnBrk="1" hangingPunct="1"/>
              <a:r>
                <a:rPr lang="zh-CN" altLang="en-US" dirty="0" smtClean="0">
                  <a:latin typeface="华文中宋" panose="02010600040101010101" pitchFamily="2" charset="-122"/>
                  <a:ea typeface="华文中宋" panose="02010600040101010101" pitchFamily="2" charset="-122"/>
                </a:rPr>
                <a:t>脊</a:t>
              </a:r>
              <a:r>
                <a:rPr lang="zh-CN" altLang="en-US" dirty="0">
                  <a:latin typeface="华文中宋" panose="02010600040101010101" pitchFamily="2" charset="-122"/>
                  <a:ea typeface="华文中宋" panose="02010600040101010101" pitchFamily="2" charset="-122"/>
                </a:rPr>
                <a:t>束核</a:t>
              </a:r>
            </a:p>
          </p:txBody>
        </p:sp>
        <p:sp>
          <p:nvSpPr>
            <p:cNvPr id="30" name="Line 13"/>
            <p:cNvSpPr>
              <a:spLocks noChangeShapeType="1"/>
            </p:cNvSpPr>
            <p:nvPr/>
          </p:nvSpPr>
          <p:spPr bwMode="auto">
            <a:xfrm>
              <a:off x="6588633" y="3700318"/>
              <a:ext cx="797452" cy="31362"/>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1" name="Line 15"/>
            <p:cNvSpPr>
              <a:spLocks noChangeShapeType="1"/>
            </p:cNvSpPr>
            <p:nvPr/>
          </p:nvSpPr>
          <p:spPr bwMode="auto">
            <a:xfrm>
              <a:off x="6850901" y="4541373"/>
              <a:ext cx="535184" cy="749552"/>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2" name="Rectangle 17"/>
            <p:cNvSpPr>
              <a:spLocks noChangeArrowheads="1"/>
            </p:cNvSpPr>
            <p:nvPr/>
          </p:nvSpPr>
          <p:spPr bwMode="auto">
            <a:xfrm>
              <a:off x="7644946" y="4140630"/>
              <a:ext cx="1374210" cy="677108"/>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sz="1800" dirty="0" smtClean="0">
                  <a:latin typeface="华文中宋" panose="02010600040101010101" pitchFamily="2" charset="-122"/>
                  <a:ea typeface="华文中宋" panose="02010600040101010101" pitchFamily="2" charset="-122"/>
                </a:rPr>
                <a:t>三叉神经</a:t>
              </a:r>
              <a:endParaRPr lang="en-US" altLang="zh-CN" sz="1800" dirty="0" smtClean="0">
                <a:latin typeface="华文中宋" panose="02010600040101010101" pitchFamily="2" charset="-122"/>
                <a:ea typeface="华文中宋" panose="02010600040101010101" pitchFamily="2" charset="-122"/>
              </a:endParaRPr>
            </a:p>
            <a:p>
              <a:pPr eaLnBrk="1" hangingPunct="1"/>
              <a:r>
                <a:rPr lang="zh-CN" altLang="en-US" dirty="0" smtClean="0">
                  <a:latin typeface="华文中宋" panose="02010600040101010101" pitchFamily="2" charset="-122"/>
                  <a:ea typeface="华文中宋" panose="02010600040101010101" pitchFamily="2" charset="-122"/>
                </a:rPr>
                <a:t>脑桥核</a:t>
              </a:r>
              <a:endParaRPr lang="zh-CN" altLang="en-US" sz="2400" dirty="0">
                <a:latin typeface="华文中宋" panose="02010600040101010101" pitchFamily="2" charset="-122"/>
                <a:ea typeface="华文中宋" panose="02010600040101010101" pitchFamily="2" charset="-122"/>
              </a:endParaRPr>
            </a:p>
          </p:txBody>
        </p:sp>
        <p:sp>
          <p:nvSpPr>
            <p:cNvPr id="33" name="Line 21"/>
            <p:cNvSpPr>
              <a:spLocks noChangeShapeType="1"/>
            </p:cNvSpPr>
            <p:nvPr/>
          </p:nvSpPr>
          <p:spPr bwMode="auto">
            <a:xfrm>
              <a:off x="6876783" y="4250377"/>
              <a:ext cx="856631" cy="252586"/>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Tree>
  </p:cSld>
  <p:clrMapOvr>
    <a:masterClrMapping/>
  </p:clrMapOvr>
  <p:transition>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7"/>
          <p:cNvSpPr txBox="1"/>
          <p:nvPr/>
        </p:nvSpPr>
        <p:spPr>
          <a:xfrm>
            <a:off x="333445" y="138888"/>
            <a:ext cx="8597904" cy="3185559"/>
          </a:xfrm>
          <a:prstGeom prst="rect">
            <a:avLst/>
          </a:prstGeom>
        </p:spPr>
        <p:txBody>
          <a:bodyPr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50000"/>
              </a:lnSpc>
              <a:spcBef>
                <a:spcPts val="0"/>
              </a:spcBef>
              <a:buClr>
                <a:srgbClr val="C00000"/>
              </a:buClr>
              <a:buNone/>
            </a:pPr>
            <a:r>
              <a:rPr lang="zh-CN" altLang="en-US" sz="2400" b="1" dirty="0" smtClean="0">
                <a:solidFill>
                  <a:schemeClr val="tx1"/>
                </a:solidFill>
                <a:latin typeface="微软雅黑" panose="020B0503020204020204" charset="-122"/>
                <a:ea typeface="微软雅黑" panose="020B0503020204020204" charset="-122"/>
              </a:rPr>
              <a:t>三叉神经中脑核</a:t>
            </a:r>
            <a:r>
              <a:rPr lang="zh-CN" altLang="en-US" sz="2000" dirty="0" smtClean="0">
                <a:solidFill>
                  <a:schemeClr val="tx1"/>
                </a:solidFill>
                <a:latin typeface="微软雅黑" panose="020B0503020204020204" charset="-122"/>
                <a:ea typeface="微软雅黑" panose="020B0503020204020204" charset="-122"/>
              </a:rPr>
              <a:t>：</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上起中脑上丘平面，下达脑桥中部三叉神经根水平；</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核内神经元以</a:t>
            </a:r>
            <a:r>
              <a:rPr lang="zh-CN" altLang="en-US" sz="2000" b="1" dirty="0" smtClean="0">
                <a:solidFill>
                  <a:schemeClr val="tx1"/>
                </a:solidFill>
                <a:latin typeface="微软雅黑" panose="020B0503020204020204" charset="-122"/>
                <a:ea typeface="微软雅黑" panose="020B0503020204020204" charset="-122"/>
              </a:rPr>
              <a:t>假单极神经元</a:t>
            </a:r>
            <a:r>
              <a:rPr lang="zh-CN" altLang="en-US" sz="2000" dirty="0" smtClean="0">
                <a:solidFill>
                  <a:schemeClr val="tx1"/>
                </a:solidFill>
                <a:latin typeface="微软雅黑" panose="020B0503020204020204" charset="-122"/>
                <a:ea typeface="微软雅黑" panose="020B0503020204020204" charset="-122"/>
              </a:rPr>
              <a:t>为主，与脑、脊神经节相类似；</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b="1" dirty="0" smtClean="0">
                <a:solidFill>
                  <a:schemeClr val="tx1"/>
                </a:solidFill>
                <a:latin typeface="微软雅黑" panose="020B0503020204020204" charset="-122"/>
                <a:ea typeface="微软雅黑" panose="020B0503020204020204" charset="-122"/>
              </a:rPr>
              <a:t>周围突</a:t>
            </a:r>
            <a:r>
              <a:rPr lang="zh-CN" altLang="en-US" sz="2000" dirty="0">
                <a:solidFill>
                  <a:schemeClr val="tx1"/>
                </a:solidFill>
                <a:latin typeface="微软雅黑" panose="020B0503020204020204" charset="-122"/>
                <a:ea typeface="微软雅黑" panose="020B0503020204020204" charset="-122"/>
              </a:rPr>
              <a:t>随三叉神经</a:t>
            </a:r>
            <a:r>
              <a:rPr lang="zh-CN" altLang="en-US" sz="2000" dirty="0" smtClean="0">
                <a:solidFill>
                  <a:schemeClr val="tx1"/>
                </a:solidFill>
                <a:latin typeface="微软雅黑" panose="020B0503020204020204" charset="-122"/>
                <a:ea typeface="微软雅黑" panose="020B0503020204020204" charset="-122"/>
              </a:rPr>
              <a:t>分布于咀嚼肌、表情肌等，传递</a:t>
            </a:r>
            <a:r>
              <a:rPr lang="zh-CN" altLang="en-US" sz="2000" b="1" dirty="0" smtClean="0">
                <a:solidFill>
                  <a:schemeClr val="tx1"/>
                </a:solidFill>
                <a:latin typeface="微软雅黑" panose="020B0503020204020204" charset="-122"/>
                <a:ea typeface="微软雅黑" panose="020B0503020204020204" charset="-122"/>
              </a:rPr>
              <a:t>本体觉</a:t>
            </a:r>
            <a:r>
              <a:rPr lang="zh-CN" altLang="en-US" sz="2000" dirty="0" smtClean="0">
                <a:solidFill>
                  <a:schemeClr val="tx1"/>
                </a:solidFill>
                <a:latin typeface="微软雅黑" panose="020B0503020204020204" charset="-122"/>
                <a:ea typeface="微软雅黑" panose="020B0503020204020204" charset="-122"/>
              </a:rPr>
              <a:t>和触压觉；</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b="1" dirty="0" smtClean="0">
                <a:solidFill>
                  <a:schemeClr val="tx1"/>
                </a:solidFill>
                <a:latin typeface="微软雅黑" panose="020B0503020204020204" charset="-122"/>
                <a:ea typeface="微软雅黑" panose="020B0503020204020204" charset="-122"/>
              </a:rPr>
              <a:t>中枢突</a:t>
            </a:r>
            <a:r>
              <a:rPr lang="zh-CN" altLang="en-US" sz="2000" dirty="0" smtClean="0">
                <a:solidFill>
                  <a:schemeClr val="tx1"/>
                </a:solidFill>
                <a:latin typeface="微软雅黑" panose="020B0503020204020204" charset="-122"/>
                <a:ea typeface="微软雅黑" panose="020B0503020204020204" charset="-122"/>
              </a:rPr>
              <a:t>止于</a:t>
            </a:r>
            <a:r>
              <a:rPr lang="zh-CN" altLang="en-US" sz="2000" u="sng" dirty="0" smtClean="0">
                <a:solidFill>
                  <a:schemeClr val="tx1"/>
                </a:solidFill>
                <a:latin typeface="微软雅黑" panose="020B0503020204020204" charset="-122"/>
                <a:ea typeface="微软雅黑" panose="020B0503020204020204" charset="-122"/>
              </a:rPr>
              <a:t>三叉神经运动核</a:t>
            </a:r>
            <a:r>
              <a:rPr lang="zh-CN" altLang="en-US" sz="2000" dirty="0" smtClean="0">
                <a:solidFill>
                  <a:schemeClr val="tx1"/>
                </a:solidFill>
                <a:latin typeface="微软雅黑" panose="020B0503020204020204" charset="-122"/>
                <a:ea typeface="微软雅黑" panose="020B0503020204020204" charset="-122"/>
              </a:rPr>
              <a:t>、</a:t>
            </a:r>
            <a:r>
              <a:rPr lang="zh-CN" altLang="en-US" sz="2000" u="sng" dirty="0" smtClean="0">
                <a:solidFill>
                  <a:schemeClr val="tx1"/>
                </a:solidFill>
                <a:latin typeface="微软雅黑" panose="020B0503020204020204" charset="-122"/>
                <a:ea typeface="微软雅黑" panose="020B0503020204020204" charset="-122"/>
              </a:rPr>
              <a:t>三叉神经脑桥核等</a:t>
            </a:r>
            <a:r>
              <a:rPr lang="zh-CN" altLang="en-US" sz="2000" dirty="0" smtClean="0">
                <a:solidFill>
                  <a:schemeClr val="tx1"/>
                </a:solidFill>
                <a:latin typeface="微软雅黑" panose="020B0503020204020204" charset="-122"/>
                <a:ea typeface="微软雅黑" panose="020B0503020204020204" charset="-122"/>
              </a:rPr>
              <a:t>。</a:t>
            </a: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3120" t="3021" r="2457" b="3447"/>
          <a:stretch>
            <a:fillRect/>
          </a:stretch>
        </p:blipFill>
        <p:spPr>
          <a:xfrm>
            <a:off x="1972405" y="2821172"/>
            <a:ext cx="5087615" cy="3834809"/>
          </a:xfrm>
          <a:prstGeom prst="rect">
            <a:avLst/>
          </a:prstGeom>
        </p:spPr>
      </p:pic>
    </p:spTree>
  </p:cSld>
  <p:clrMapOvr>
    <a:masterClrMapping/>
  </p:clrMapOvr>
  <p:transition>
    <p:circl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181600" y="1706296"/>
            <a:ext cx="3785191" cy="5107727"/>
          </a:xfrm>
          <a:prstGeom prst="rect">
            <a:avLst/>
          </a:prstGeom>
        </p:spPr>
      </p:pic>
      <p:sp>
        <p:nvSpPr>
          <p:cNvPr id="3" name="内容占位符 7"/>
          <p:cNvSpPr txBox="1"/>
          <p:nvPr/>
        </p:nvSpPr>
        <p:spPr>
          <a:xfrm>
            <a:off x="248385" y="202684"/>
            <a:ext cx="8803466" cy="1725353"/>
          </a:xfrm>
          <a:prstGeom prst="rect">
            <a:avLst/>
          </a:prstGeom>
        </p:spPr>
        <p:txBody>
          <a:bodyPr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50000"/>
              </a:lnSpc>
              <a:spcBef>
                <a:spcPts val="0"/>
              </a:spcBef>
              <a:buClr>
                <a:srgbClr val="C00000"/>
              </a:buClr>
              <a:buNone/>
            </a:pPr>
            <a:r>
              <a:rPr lang="zh-CN" altLang="en-US" sz="2400" b="1" dirty="0" smtClean="0">
                <a:solidFill>
                  <a:schemeClr val="tx1"/>
                </a:solidFill>
                <a:latin typeface="微软雅黑" panose="020B0503020204020204" charset="-122"/>
                <a:ea typeface="微软雅黑" panose="020B0503020204020204" charset="-122"/>
              </a:rPr>
              <a:t>三叉神经脑桥核</a:t>
            </a:r>
            <a:r>
              <a:rPr lang="zh-CN" altLang="en-US" sz="2000" dirty="0" smtClean="0">
                <a:solidFill>
                  <a:schemeClr val="tx1"/>
                </a:solidFill>
                <a:latin typeface="微软雅黑" panose="020B0503020204020204" charset="-122"/>
                <a:ea typeface="微软雅黑" panose="020B0503020204020204" charset="-122"/>
              </a:rPr>
              <a:t>：</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三叉神经感觉核的膨大部，位于脑桥中部网状结构内</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接受经三叉神经传入的</a:t>
            </a:r>
            <a:r>
              <a:rPr lang="zh-CN" altLang="en-US" sz="2000" b="1" dirty="0" smtClean="0">
                <a:solidFill>
                  <a:schemeClr val="tx1"/>
                </a:solidFill>
                <a:latin typeface="微软雅黑" panose="020B0503020204020204" charset="-122"/>
                <a:ea typeface="微软雅黑" panose="020B0503020204020204" charset="-122"/>
              </a:rPr>
              <a:t>头面部触压觉</a:t>
            </a:r>
            <a:r>
              <a:rPr lang="zh-CN" altLang="en-US" sz="2000" dirty="0" smtClean="0">
                <a:solidFill>
                  <a:schemeClr val="tx1"/>
                </a:solidFill>
                <a:latin typeface="微软雅黑" panose="020B0503020204020204" charset="-122"/>
                <a:ea typeface="微软雅黑" panose="020B0503020204020204" charset="-122"/>
              </a:rPr>
              <a:t>纤维，和来自三叉神经中脑核的纤维</a:t>
            </a:r>
            <a:endParaRPr lang="en-US" altLang="zh-CN" sz="2000" dirty="0" smtClean="0">
              <a:solidFill>
                <a:schemeClr val="tx1"/>
              </a:solidFill>
              <a:latin typeface="微软雅黑" panose="020B0503020204020204" charset="-122"/>
              <a:ea typeface="微软雅黑" panose="020B0503020204020204" charset="-122"/>
            </a:endParaRPr>
          </a:p>
        </p:txBody>
      </p:sp>
      <p:sp>
        <p:nvSpPr>
          <p:cNvPr id="4" name="内容占位符 7"/>
          <p:cNvSpPr txBox="1"/>
          <p:nvPr/>
        </p:nvSpPr>
        <p:spPr>
          <a:xfrm>
            <a:off x="248385" y="1792381"/>
            <a:ext cx="4784359" cy="4197293"/>
          </a:xfrm>
          <a:prstGeom prst="rect">
            <a:avLst/>
          </a:prstGeom>
        </p:spPr>
        <p:txBody>
          <a:bodyPr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50000"/>
              </a:lnSpc>
              <a:spcBef>
                <a:spcPts val="0"/>
              </a:spcBef>
              <a:buClr>
                <a:srgbClr val="C00000"/>
              </a:buClr>
              <a:buNone/>
            </a:pPr>
            <a:r>
              <a:rPr lang="zh-CN" altLang="en-US" sz="2400" b="1" dirty="0" smtClean="0">
                <a:solidFill>
                  <a:schemeClr val="tx1"/>
                </a:solidFill>
                <a:latin typeface="微软雅黑" panose="020B0503020204020204" charset="-122"/>
                <a:ea typeface="微软雅黑" panose="020B0503020204020204" charset="-122"/>
              </a:rPr>
              <a:t>三叉神经脊束核</a:t>
            </a:r>
            <a:r>
              <a:rPr lang="zh-CN" altLang="en-US" sz="2000" dirty="0" smtClean="0">
                <a:solidFill>
                  <a:schemeClr val="tx1"/>
                </a:solidFill>
                <a:latin typeface="微软雅黑" panose="020B0503020204020204" charset="-122"/>
                <a:ea typeface="微软雅黑" panose="020B0503020204020204" charset="-122"/>
              </a:rPr>
              <a:t>：</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细长，上起脑桥中下部，下端延伸至第</a:t>
            </a:r>
            <a:r>
              <a:rPr lang="en-US" altLang="zh-CN" sz="2000" dirty="0" smtClean="0">
                <a:solidFill>
                  <a:schemeClr val="tx1"/>
                </a:solidFill>
                <a:latin typeface="微软雅黑" panose="020B0503020204020204" charset="-122"/>
                <a:ea typeface="微软雅黑" panose="020B0503020204020204" charset="-122"/>
              </a:rPr>
              <a:t>1</a:t>
            </a:r>
            <a:r>
              <a:rPr lang="zh-CN" altLang="en-US" sz="2000" dirty="0" smtClean="0">
                <a:solidFill>
                  <a:schemeClr val="tx1"/>
                </a:solidFill>
                <a:latin typeface="微软雅黑" panose="020B0503020204020204" charset="-122"/>
                <a:ea typeface="微软雅黑" panose="020B0503020204020204" charset="-122"/>
              </a:rPr>
              <a:t>、</a:t>
            </a:r>
            <a:r>
              <a:rPr lang="en-US" altLang="zh-CN" sz="2000" dirty="0" smtClean="0">
                <a:solidFill>
                  <a:schemeClr val="tx1"/>
                </a:solidFill>
                <a:latin typeface="微软雅黑" panose="020B0503020204020204" charset="-122"/>
                <a:ea typeface="微软雅黑" panose="020B0503020204020204" charset="-122"/>
              </a:rPr>
              <a:t>2</a:t>
            </a:r>
            <a:r>
              <a:rPr lang="zh-CN" altLang="en-US" sz="2000" dirty="0" smtClean="0">
                <a:solidFill>
                  <a:schemeClr val="tx1"/>
                </a:solidFill>
                <a:latin typeface="微软雅黑" panose="020B0503020204020204" charset="-122"/>
                <a:ea typeface="微软雅黑" panose="020B0503020204020204" charset="-122"/>
              </a:rPr>
              <a:t>颈髓，与脊髓灰质后角相续</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接受三叉神经内传递</a:t>
            </a:r>
            <a:r>
              <a:rPr lang="zh-CN" altLang="en-US" sz="2000" b="1" dirty="0" smtClean="0">
                <a:solidFill>
                  <a:schemeClr val="tx1"/>
                </a:solidFill>
                <a:latin typeface="微软雅黑" panose="020B0503020204020204" charset="-122"/>
                <a:ea typeface="微软雅黑" panose="020B0503020204020204" charset="-122"/>
              </a:rPr>
              <a:t>头面部痛、温觉</a:t>
            </a:r>
            <a:r>
              <a:rPr lang="zh-CN" altLang="en-US" sz="2000" dirty="0" smtClean="0">
                <a:solidFill>
                  <a:schemeClr val="tx1"/>
                </a:solidFill>
                <a:latin typeface="微软雅黑" panose="020B0503020204020204" charset="-122"/>
                <a:ea typeface="微软雅黑" panose="020B0503020204020204" charset="-122"/>
              </a:rPr>
              <a:t>的感觉纤维</a:t>
            </a:r>
            <a:endParaRPr lang="en-US" altLang="zh-CN" sz="2000" dirty="0" smtClean="0">
              <a:solidFill>
                <a:schemeClr val="tx1"/>
              </a:solidFill>
              <a:latin typeface="微软雅黑" panose="020B0503020204020204" charset="-122"/>
              <a:ea typeface="微软雅黑" panose="020B0503020204020204" charset="-122"/>
            </a:endParaRPr>
          </a:p>
          <a:p>
            <a:pPr>
              <a:lnSpc>
                <a:spcPct val="150000"/>
              </a:lnSpc>
              <a:spcBef>
                <a:spcPts val="0"/>
              </a:spcBef>
              <a:buClr>
                <a:srgbClr val="C00000"/>
              </a:buClr>
              <a:buFont typeface="Wingdings" panose="05000000000000000000" pitchFamily="2" charset="2"/>
              <a:buChar char="ü"/>
            </a:pPr>
            <a:r>
              <a:rPr lang="zh-CN" altLang="en-US" sz="2000" dirty="0" smtClean="0">
                <a:solidFill>
                  <a:schemeClr val="tx1"/>
                </a:solidFill>
                <a:latin typeface="微软雅黑" panose="020B0503020204020204" charset="-122"/>
                <a:ea typeface="微软雅黑" panose="020B0503020204020204" charset="-122"/>
              </a:rPr>
              <a:t>下部还接受来自面神经、舌咽神经和迷走神经的一般躯体感觉纤维</a:t>
            </a:r>
            <a:endParaRPr lang="en-US" altLang="zh-CN" sz="2000" dirty="0" smtClean="0">
              <a:solidFill>
                <a:schemeClr val="tx1"/>
              </a:solidFill>
              <a:latin typeface="微软雅黑" panose="020B0503020204020204" charset="-122"/>
              <a:ea typeface="微软雅黑" panose="020B0503020204020204" charset="-122"/>
            </a:endParaRPr>
          </a:p>
        </p:txBody>
      </p:sp>
    </p:spTree>
  </p:cSld>
  <p:clrMapOvr>
    <a:masterClrMapping/>
  </p:clrMapOvr>
  <p:transition>
    <p:circl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164" name="Group 244"/>
          <p:cNvGraphicFramePr>
            <a:graphicFrameLocks noGrp="1"/>
          </p:cNvGraphicFramePr>
          <p:nvPr/>
        </p:nvGraphicFramePr>
        <p:xfrm>
          <a:off x="161839" y="1249097"/>
          <a:ext cx="8648700" cy="3726108"/>
        </p:xfrm>
        <a:graphic>
          <a:graphicData uri="http://schemas.openxmlformats.org/drawingml/2006/table">
            <a:tbl>
              <a:tblPr/>
              <a:tblGrid>
                <a:gridCol w="1298366">
                  <a:extLst>
                    <a:ext uri="{9D8B030D-6E8A-4147-A177-3AD203B41FA5}">
                      <a16:colId xmlns:a16="http://schemas.microsoft.com/office/drawing/2014/main" xmlns="" val="20000"/>
                    </a:ext>
                  </a:extLst>
                </a:gridCol>
                <a:gridCol w="1871330">
                  <a:extLst>
                    <a:ext uri="{9D8B030D-6E8A-4147-A177-3AD203B41FA5}">
                      <a16:colId xmlns:a16="http://schemas.microsoft.com/office/drawing/2014/main" xmlns="" val="20001"/>
                    </a:ext>
                  </a:extLst>
                </a:gridCol>
                <a:gridCol w="5479004">
                  <a:extLst>
                    <a:ext uri="{9D8B030D-6E8A-4147-A177-3AD203B41FA5}">
                      <a16:colId xmlns:a16="http://schemas.microsoft.com/office/drawing/2014/main" xmlns="" val="20002"/>
                    </a:ext>
                  </a:extLst>
                </a:gridCol>
              </a:tblGrid>
              <a:tr h="487555">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dirty="0">
                          <a:ln>
                            <a:noFill/>
                          </a:ln>
                          <a:solidFill>
                            <a:schemeClr val="tx1"/>
                          </a:solidFill>
                          <a:effectLst/>
                          <a:latin typeface="+mn-ea"/>
                          <a:ea typeface="+mn-ea"/>
                        </a:rPr>
                        <a:t>名称</a:t>
                      </a:r>
                    </a:p>
                  </a:txBody>
                  <a:tcPr marL="90000" marR="90000" marT="47284" marB="472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dirty="0">
                          <a:ln>
                            <a:noFill/>
                          </a:ln>
                          <a:solidFill>
                            <a:schemeClr val="tx1"/>
                          </a:solidFill>
                          <a:effectLst/>
                          <a:latin typeface="+mn-ea"/>
                          <a:ea typeface="+mn-ea"/>
                        </a:rPr>
                        <a:t>位置</a:t>
                      </a:r>
                    </a:p>
                  </a:txBody>
                  <a:tcPr marL="90000" marR="90000" marT="47284" marB="472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dirty="0">
                          <a:ln>
                            <a:noFill/>
                          </a:ln>
                          <a:solidFill>
                            <a:schemeClr val="tx1"/>
                          </a:solidFill>
                          <a:effectLst/>
                          <a:latin typeface="+mn-ea"/>
                          <a:ea typeface="+mn-ea"/>
                        </a:rPr>
                        <a:t>纤维去向</a:t>
                      </a:r>
                    </a:p>
                  </a:txBody>
                  <a:tcPr marL="90000" marR="90000" marT="47284" marB="4728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0"/>
                  </a:ext>
                </a:extLst>
              </a:tr>
              <a:tr h="1068217">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三叉神经</a:t>
                      </a:r>
                      <a:endParaRPr kumimoji="0" lang="en-US" altLang="zh-CN" sz="2000" b="1" i="0" u="none" strike="noStrike" cap="none" normalizeH="0" baseline="0" dirty="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中脑核</a:t>
                      </a:r>
                    </a:p>
                  </a:txBody>
                  <a:tcPr marL="90000" marR="90000" marT="47284" marB="472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中脑上丘平面</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→脑桥中部三叉神经根水平</a:t>
                      </a:r>
                    </a:p>
                  </a:txBody>
                  <a:tcPr marL="90000" marR="90000" marT="47284" marB="472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3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周围突随三叉神经分布，</a:t>
                      </a:r>
                      <a:r>
                        <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传导</a:t>
                      </a:r>
                      <a:r>
                        <a:rPr kumimoji="0" lang="zh-CN" altLang="en-US" sz="2000" b="1" i="0" u="none" strike="noStrike" cap="none" normalizeH="0" baseline="0" dirty="0" smtClean="0">
                          <a:ln>
                            <a:noFill/>
                          </a:ln>
                          <a:solidFill>
                            <a:srgbClr val="C00000"/>
                          </a:solidFill>
                          <a:effectLst/>
                          <a:latin typeface="+mn-ea"/>
                          <a:ea typeface="+mn-ea"/>
                        </a:rPr>
                        <a:t>本</a:t>
                      </a:r>
                      <a:r>
                        <a:rPr kumimoji="0" lang="zh-CN" altLang="en-US" sz="2000" b="1" i="0" u="none" strike="noStrike" cap="none" normalizeH="0" baseline="0" dirty="0">
                          <a:ln>
                            <a:noFill/>
                          </a:ln>
                          <a:solidFill>
                            <a:srgbClr val="C00000"/>
                          </a:solidFill>
                          <a:effectLst/>
                          <a:latin typeface="+mn-ea"/>
                          <a:ea typeface="+mn-ea"/>
                        </a:rPr>
                        <a:t>体觉</a:t>
                      </a: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、触压觉；中枢突止于</a:t>
                      </a:r>
                      <a:r>
                        <a:rPr kumimoji="0" lang="zh-CN" altLang="en-US" sz="2000" b="1" i="0" u="none" strike="noStrike" cap="none" normalizeH="0" baseline="0" dirty="0">
                          <a:ln>
                            <a:noFill/>
                          </a:ln>
                          <a:solidFill>
                            <a:schemeClr val="tx1"/>
                          </a:solidFill>
                          <a:effectLst/>
                          <a:latin typeface="+mn-ea"/>
                          <a:ea typeface="+mn-ea"/>
                        </a:rPr>
                        <a:t>三叉神经运动核</a:t>
                      </a: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和</a:t>
                      </a:r>
                      <a:r>
                        <a:rPr kumimoji="0" lang="zh-CN" altLang="en-US" sz="2000" b="1" i="0" u="none" strike="noStrike" cap="none" normalizeH="0" baseline="0" dirty="0" smtClean="0">
                          <a:ln>
                            <a:noFill/>
                          </a:ln>
                          <a:solidFill>
                            <a:schemeClr val="tx1"/>
                          </a:solidFill>
                          <a:effectLst/>
                          <a:latin typeface="+mn-ea"/>
                          <a:ea typeface="+mn-ea"/>
                        </a:rPr>
                        <a:t>三叉神经脑桥核</a:t>
                      </a:r>
                      <a:endPar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90000" marR="90000" marT="47284" marB="472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1"/>
                  </a:ext>
                </a:extLst>
              </a:tr>
              <a:tr h="856242">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三叉神经</a:t>
                      </a:r>
                      <a:endParaRPr kumimoji="0" lang="en-US" altLang="zh-CN" sz="2000" b="1" i="0" u="none" strike="noStrike" cap="none" normalizeH="0" baseline="0" dirty="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脑桥核</a:t>
                      </a:r>
                    </a:p>
                  </a:txBody>
                  <a:tcPr marL="90000" marR="90000" marT="47284" marB="472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脑桥中部</a:t>
                      </a:r>
                    </a:p>
                  </a:txBody>
                  <a:tcPr marL="90000" marR="90000" marT="47284" marB="472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30000"/>
                        </a:lnSpc>
                        <a:spcBef>
                          <a:spcPct val="0"/>
                        </a:spcBef>
                        <a:spcAft>
                          <a:spcPct val="0"/>
                        </a:spcAft>
                        <a:buClr>
                          <a:srgbClr val="FF3300"/>
                        </a:buClr>
                        <a:buSzPct val="80000"/>
                        <a:buFont typeface="Wingdings" panose="05000000000000000000" pitchFamily="2" charset="2"/>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接受来自三叉神经的传导头面部</a:t>
                      </a:r>
                      <a:r>
                        <a:rPr kumimoji="0" lang="zh-CN" altLang="en-US" sz="2000" b="1" i="0" u="none" strike="noStrike" cap="none" normalizeH="0" baseline="0" dirty="0">
                          <a:ln>
                            <a:noFill/>
                          </a:ln>
                          <a:solidFill>
                            <a:srgbClr val="C00000"/>
                          </a:solidFill>
                          <a:effectLst/>
                          <a:latin typeface="+mn-ea"/>
                          <a:ea typeface="+mn-ea"/>
                        </a:rPr>
                        <a:t>触压觉</a:t>
                      </a: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的纤维以及来自</a:t>
                      </a:r>
                      <a:r>
                        <a:rPr kumimoji="0" lang="zh-CN" altLang="en-US" sz="2000" b="1" i="0" u="none" strike="noStrike" cap="none" normalizeH="0" baseline="0" dirty="0">
                          <a:ln>
                            <a:noFill/>
                          </a:ln>
                          <a:solidFill>
                            <a:schemeClr val="tx1"/>
                          </a:solidFill>
                          <a:effectLst/>
                          <a:latin typeface="+mn-ea"/>
                          <a:ea typeface="+mn-ea"/>
                        </a:rPr>
                        <a:t>三叉神经中脑核</a:t>
                      </a: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的纤维</a:t>
                      </a:r>
                    </a:p>
                  </a:txBody>
                  <a:tcPr marL="90000" marR="90000" marT="47284" marB="472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2"/>
                  </a:ext>
                </a:extLst>
              </a:tr>
              <a:tr h="1023307">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三叉神经</a:t>
                      </a:r>
                      <a:endParaRPr kumimoji="0" lang="en-US" altLang="zh-CN" sz="2000" b="1" i="0" u="none" strike="noStrike" cap="none" normalizeH="0" baseline="0" dirty="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脊束核</a:t>
                      </a:r>
                    </a:p>
                  </a:txBody>
                  <a:tcPr marL="90000" marR="90000" marT="47284" marB="472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脑桥中下部→脊髓</a:t>
                      </a:r>
                      <a:r>
                        <a:rPr kumimoji="0" lang="en-US" altLang="zh-CN" sz="2000" b="1" i="0" u="none" strike="noStrike" cap="none" normalizeH="0" baseline="0" dirty="0" err="1">
                          <a:ln>
                            <a:noFill/>
                          </a:ln>
                          <a:solidFill>
                            <a:schemeClr val="tx1"/>
                          </a:solidFill>
                          <a:effectLst/>
                          <a:latin typeface="华文楷体" panose="02010600040101010101" charset="-122"/>
                          <a:ea typeface="华文楷体" panose="02010600040101010101" charset="-122"/>
                        </a:rPr>
                        <a:t>C1</a:t>
                      </a: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a:t>
                      </a:r>
                      <a:r>
                        <a:rPr kumimoji="0" lang="en-US" altLang="zh-CN" sz="2000" b="1" i="0" u="none" strike="noStrike" cap="none" normalizeH="0" baseline="0" dirty="0" err="1">
                          <a:ln>
                            <a:noFill/>
                          </a:ln>
                          <a:solidFill>
                            <a:schemeClr val="tx1"/>
                          </a:solidFill>
                          <a:effectLst/>
                          <a:latin typeface="华文楷体" panose="02010600040101010101" charset="-122"/>
                          <a:ea typeface="华文楷体" panose="02010600040101010101" charset="-122"/>
                        </a:rPr>
                        <a:t>C2</a:t>
                      </a:r>
                      <a:endParaRPr kumimoji="0" lang="en-US" altLang="zh-CN" sz="20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90000" marR="90000" marT="47284" marB="472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30000"/>
                        </a:lnSpc>
                        <a:spcBef>
                          <a:spcPct val="0"/>
                        </a:spcBef>
                        <a:spcAft>
                          <a:spcPct val="0"/>
                        </a:spcAft>
                        <a:buClr>
                          <a:srgbClr val="FF3300"/>
                        </a:buClr>
                        <a:buSzPct val="80000"/>
                        <a:buFont typeface="Wingdings" panose="05000000000000000000" pitchFamily="2" charset="2"/>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接受来自三叉神经的传导头面部</a:t>
                      </a:r>
                      <a:r>
                        <a:rPr kumimoji="0" lang="zh-CN" altLang="en-US" sz="2000" b="1" i="0" u="none" strike="noStrike" cap="none" normalizeH="0" baseline="0" dirty="0">
                          <a:ln>
                            <a:noFill/>
                          </a:ln>
                          <a:solidFill>
                            <a:srgbClr val="C00000"/>
                          </a:solidFill>
                          <a:effectLst/>
                          <a:latin typeface="+mn-ea"/>
                          <a:ea typeface="+mn-ea"/>
                        </a:rPr>
                        <a:t>痛温觉</a:t>
                      </a: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的纤维</a:t>
                      </a:r>
                      <a:r>
                        <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；下部接受来自</a:t>
                      </a: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面神经、舌咽神经、迷走神经的一般躯体感觉纤维</a:t>
                      </a:r>
                    </a:p>
                  </a:txBody>
                  <a:tcPr marL="90000" marR="90000" marT="47284" marB="472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3"/>
                  </a:ext>
                </a:extLst>
              </a:tr>
            </a:tbl>
          </a:graphicData>
        </a:graphic>
      </p:graphicFrame>
      <p:sp>
        <p:nvSpPr>
          <p:cNvPr id="24604" name="Text Box 237"/>
          <p:cNvSpPr txBox="1">
            <a:spLocks noChangeArrowheads="1"/>
          </p:cNvSpPr>
          <p:nvPr/>
        </p:nvSpPr>
        <p:spPr bwMode="auto">
          <a:xfrm>
            <a:off x="306997" y="5207067"/>
            <a:ext cx="8358384" cy="43088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sz="2200" dirty="0">
                <a:latin typeface="微软雅黑" panose="020B0503020204020204" charset="-122"/>
                <a:ea typeface="微软雅黑" panose="020B0503020204020204" charset="-122"/>
              </a:rPr>
              <a:t>三叉神经脊束核</a:t>
            </a:r>
            <a:r>
              <a:rPr lang="zh-CN" altLang="en-US" sz="2200" dirty="0">
                <a:latin typeface="华文楷体" panose="02010600040101010101" charset="-122"/>
                <a:ea typeface="华文楷体" panose="02010600040101010101" charset="-122"/>
              </a:rPr>
              <a:t>和</a:t>
            </a:r>
            <a:r>
              <a:rPr lang="zh-CN" altLang="en-US" sz="2200" dirty="0">
                <a:latin typeface="微软雅黑" panose="020B0503020204020204" charset="-122"/>
                <a:ea typeface="微软雅黑" panose="020B0503020204020204" charset="-122"/>
              </a:rPr>
              <a:t>三叉神经脑桥核</a:t>
            </a:r>
            <a:r>
              <a:rPr lang="zh-CN" altLang="en-US" sz="2200" dirty="0">
                <a:latin typeface="华文楷体" panose="02010600040101010101" charset="-122"/>
                <a:ea typeface="华文楷体" panose="02010600040101010101" charset="-122"/>
              </a:rPr>
              <a:t>发出的纤维形成</a:t>
            </a:r>
            <a:r>
              <a:rPr lang="zh-CN" altLang="en-US" sz="2200" dirty="0">
                <a:solidFill>
                  <a:srgbClr val="C00000"/>
                </a:solidFill>
                <a:latin typeface="微软雅黑" panose="020B0503020204020204" charset="-122"/>
                <a:ea typeface="微软雅黑" panose="020B0503020204020204" charset="-122"/>
              </a:rPr>
              <a:t>三叉丘系</a:t>
            </a:r>
          </a:p>
        </p:txBody>
      </p:sp>
      <p:sp>
        <p:nvSpPr>
          <p:cNvPr id="4" name="矩形 3"/>
          <p:cNvSpPr/>
          <p:nvPr/>
        </p:nvSpPr>
        <p:spPr>
          <a:xfrm>
            <a:off x="2686469" y="338102"/>
            <a:ext cx="4068749" cy="5232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lnSpc>
                <a:spcPct val="100000"/>
              </a:lnSpc>
            </a:pPr>
            <a:r>
              <a:rPr lang="zh-CN" altLang="en-US" sz="2800" b="1" dirty="0" smtClean="0"/>
              <a:t>三叉神经感觉核简表</a:t>
            </a:r>
            <a:endParaRPr lang="zh-CN" altLang="en-US" sz="2800" b="1" dirty="0"/>
          </a:p>
        </p:txBody>
      </p:sp>
    </p:spTree>
  </p:cSld>
  <p:clrMapOvr>
    <a:masterClrMapping/>
  </p:clrMapOvr>
  <p:transition>
    <p:circl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1" descr="Snap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50828"/>
            <a:ext cx="3106968" cy="480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5"/>
          <p:cNvSpPr/>
          <p:nvPr/>
        </p:nvSpPr>
        <p:spPr>
          <a:xfrm>
            <a:off x="1" y="0"/>
            <a:ext cx="9144000" cy="1037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Title 1"/>
          <p:cNvSpPr txBox="1"/>
          <p:nvPr/>
        </p:nvSpPr>
        <p:spPr bwMode="blackWhite">
          <a:xfrm>
            <a:off x="2066192" y="241788"/>
            <a:ext cx="5161084" cy="573375"/>
          </a:xfrm>
          <a:prstGeom prst="rect">
            <a:avLst/>
          </a:prstGeom>
          <a:solidFill>
            <a:srgbClr val="FFFFFF"/>
          </a:solidFill>
          <a:ln>
            <a:solidFill>
              <a:srgbClr val="404040"/>
            </a:solidFill>
          </a:ln>
        </p:spPr>
        <p:txBody>
          <a:bodyPr anchorCtr="1"/>
          <a:lstStyle>
            <a:lvl1pPr algn="ctr" defTabSz="914400" rtl="0" eaLnBrk="1" latinLnBrk="0" hangingPunct="1">
              <a:lnSpc>
                <a:spcPct val="90000"/>
              </a:lnSpc>
              <a:spcBef>
                <a:spcPct val="0"/>
              </a:spcBef>
              <a:buNone/>
              <a:defRPr sz="2100" kern="1200" cap="all" spc="200" baseline="0">
                <a:solidFill>
                  <a:srgbClr val="262626"/>
                </a:solidFill>
                <a:latin typeface="+mj-lt"/>
                <a:ea typeface="+mj-ea"/>
                <a:cs typeface="+mj-cs"/>
              </a:defRPr>
            </a:lvl1pPr>
          </a:lstStyle>
          <a:p>
            <a:pPr>
              <a:lnSpc>
                <a:spcPct val="100000"/>
              </a:lnSpc>
            </a:pPr>
            <a:r>
              <a:rPr lang="zh-CN" altLang="en-US" sz="3200" b="1" dirty="0" smtClean="0"/>
              <a:t>特殊躯体感觉核</a:t>
            </a:r>
            <a:endParaRPr lang="zh-CN" altLang="en-US" sz="3200" b="1" dirty="0"/>
          </a:p>
        </p:txBody>
      </p:sp>
      <p:graphicFrame>
        <p:nvGraphicFramePr>
          <p:cNvPr id="2" name="表格 1"/>
          <p:cNvGraphicFramePr>
            <a:graphicFrameLocks noGrp="1"/>
          </p:cNvGraphicFramePr>
          <p:nvPr>
            <p:custDataLst>
              <p:tags r:id="rId1"/>
            </p:custDataLst>
          </p:nvPr>
        </p:nvGraphicFramePr>
        <p:xfrm>
          <a:off x="3359887" y="1851224"/>
          <a:ext cx="5557285" cy="4195158"/>
        </p:xfrm>
        <a:graphic>
          <a:graphicData uri="http://schemas.openxmlformats.org/drawingml/2006/table">
            <a:tbl>
              <a:tblPr firstRow="1" bandRow="1">
                <a:tableStyleId>{5940675A-B579-460E-94D1-54222C63F5DA}</a:tableStyleId>
              </a:tblPr>
              <a:tblGrid>
                <a:gridCol w="1275908">
                  <a:extLst>
                    <a:ext uri="{9D8B030D-6E8A-4147-A177-3AD203B41FA5}">
                      <a16:colId xmlns:a16="http://schemas.microsoft.com/office/drawing/2014/main" xmlns="" val="20000"/>
                    </a:ext>
                  </a:extLst>
                </a:gridCol>
                <a:gridCol w="2070100">
                  <a:extLst>
                    <a:ext uri="{9D8B030D-6E8A-4147-A177-3AD203B41FA5}">
                      <a16:colId xmlns:a16="http://schemas.microsoft.com/office/drawing/2014/main" xmlns="" val="20001"/>
                    </a:ext>
                  </a:extLst>
                </a:gridCol>
                <a:gridCol w="2211277">
                  <a:extLst>
                    <a:ext uri="{9D8B030D-6E8A-4147-A177-3AD203B41FA5}">
                      <a16:colId xmlns:a16="http://schemas.microsoft.com/office/drawing/2014/main" xmlns="" val="20002"/>
                    </a:ext>
                  </a:extLst>
                </a:gridCol>
              </a:tblGrid>
              <a:tr h="51984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cap="none" normalizeH="0" baseline="0" dirty="0" smtClean="0">
                          <a:ln>
                            <a:noFill/>
                          </a:ln>
                          <a:solidFill>
                            <a:schemeClr val="tx1"/>
                          </a:solidFill>
                          <a:effectLst/>
                          <a:latin typeface="华文中宋" panose="02010600040101010101" pitchFamily="2" charset="-122"/>
                          <a:ea typeface="+mn-ea"/>
                        </a:rPr>
                        <a:t>名称</a:t>
                      </a:r>
                      <a:endParaRPr lang="zh-CN" altLang="en-US" sz="2000" b="1" dirty="0">
                        <a:ln w="19050">
                          <a:solidFill>
                            <a:schemeClr val="tx1"/>
                          </a:solidFill>
                        </a:ln>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前庭神经核</a:t>
                      </a:r>
                    </a:p>
                  </a:txBody>
                  <a:tcPr marL="90000" marR="90000" marT="46806"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cap="none" normalizeH="0" baseline="0" dirty="0" smtClean="0">
                          <a:ln>
                            <a:noFill/>
                          </a:ln>
                          <a:solidFill>
                            <a:schemeClr val="tx1"/>
                          </a:solidFill>
                          <a:effectLst/>
                          <a:latin typeface="微软雅黑" panose="020B0503020204020204" charset="-122"/>
                          <a:ea typeface="微软雅黑" panose="020B0503020204020204" charset="-122"/>
                        </a:rPr>
                        <a:t>蜗神经核</a:t>
                      </a:r>
                      <a:endParaRPr lang="zh-CN" altLang="en-US" sz="2000" dirty="0">
                        <a:ln w="19050">
                          <a:solidFill>
                            <a:schemeClr val="tx1"/>
                          </a:solidFill>
                        </a:ln>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0"/>
                  </a:ext>
                </a:extLst>
              </a:tr>
              <a:tr h="1200231">
                <a:tc>
                  <a:txBody>
                    <a:bodyPr/>
                    <a:lstStyle/>
                    <a:p>
                      <a:pPr algn="ctr"/>
                      <a:r>
                        <a:rPr kumimoji="0" lang="zh-CN" altLang="en-US" sz="2400" b="1" i="0" u="none" strike="noStrike" kern="1200" cap="none" normalizeH="0" baseline="0" dirty="0" smtClean="0">
                          <a:ln>
                            <a:noFill/>
                          </a:ln>
                          <a:solidFill>
                            <a:schemeClr val="tx1"/>
                          </a:solidFill>
                          <a:effectLst/>
                          <a:latin typeface="+mn-ea"/>
                          <a:ea typeface="+mn-ea"/>
                          <a:cs typeface="+mn-cs"/>
                        </a:rPr>
                        <a:t>组成</a:t>
                      </a:r>
                      <a:endParaRPr kumimoji="0" lang="zh-CN" altLang="en-US" sz="2400" b="1" i="0" u="none" strike="noStrike" kern="1200" cap="none" normalizeH="0" baseline="0" dirty="0">
                        <a:ln>
                          <a:noFill/>
                        </a:ln>
                        <a:solidFill>
                          <a:schemeClr val="tx1"/>
                        </a:solidFill>
                        <a:effectLst/>
                        <a:latin typeface="+mn-ea"/>
                        <a:ea typeface="+mn-ea"/>
                        <a:cs typeface="+mn-cs"/>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前庭上核</a:t>
                      </a:r>
                      <a:endParaRPr kumimoji="0" lang="en-US" altLang="zh-CN" sz="1600" b="1" i="0" u="none" strike="noStrike" cap="none" normalizeH="0" baseline="0" dirty="0" smtClean="0">
                        <a:ln>
                          <a:noFill/>
                        </a:ln>
                        <a:solidFill>
                          <a:schemeClr val="tx1"/>
                        </a:solidFill>
                        <a:effectLst/>
                        <a:latin typeface="华文楷体" panose="02010600040101010101" charset="-122"/>
                        <a:ea typeface="华文楷体" panose="02010600040101010101"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前庭下核</a:t>
                      </a:r>
                      <a:endParaRPr kumimoji="0" lang="en-US" altLang="zh-CN" sz="1600" b="1" i="0" u="none" strike="noStrike" cap="none" normalizeH="0" baseline="0" dirty="0" smtClean="0">
                        <a:ln>
                          <a:noFill/>
                        </a:ln>
                        <a:solidFill>
                          <a:schemeClr val="tx1"/>
                        </a:solidFill>
                        <a:effectLst/>
                        <a:latin typeface="华文楷体" panose="02010600040101010101" charset="-122"/>
                        <a:ea typeface="华文楷体" panose="02010600040101010101"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前庭内侧核</a:t>
                      </a:r>
                      <a:endParaRPr kumimoji="0" lang="en-US" altLang="zh-CN" sz="1600" b="1" i="0" u="none" strike="noStrike" cap="none" normalizeH="0" baseline="0" dirty="0" smtClean="0">
                        <a:ln>
                          <a:noFill/>
                        </a:ln>
                        <a:solidFill>
                          <a:schemeClr val="tx1"/>
                        </a:solidFill>
                        <a:effectLst/>
                        <a:latin typeface="华文楷体" panose="02010600040101010101" charset="-122"/>
                        <a:ea typeface="华文楷体" panose="02010600040101010101"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前庭外侧核</a:t>
                      </a:r>
                      <a:endParaRPr kumimoji="0" lang="zh-CN" altLang="en-US" sz="16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90000" marR="90000" marT="46806" marB="468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r>
                        <a:rPr kumimoji="0" lang="zh-CN" altLang="en-US" sz="1800" b="1" i="0" u="none" strike="noStrike" kern="1200" cap="none" normalizeH="0" baseline="0" dirty="0" smtClean="0">
                          <a:ln>
                            <a:noFill/>
                          </a:ln>
                          <a:solidFill>
                            <a:schemeClr val="tx1"/>
                          </a:solidFill>
                          <a:effectLst/>
                          <a:latin typeface="华文楷体" panose="02010600040101010101" charset="-122"/>
                          <a:ea typeface="华文楷体" panose="02010600040101010101" charset="-122"/>
                          <a:cs typeface="+mn-cs"/>
                        </a:rPr>
                        <a:t>蜗背侧核</a:t>
                      </a:r>
                      <a:endParaRPr kumimoji="0" lang="en-US" altLang="zh-CN" sz="1800" b="1" i="0" u="none" strike="noStrike" kern="1200" cap="none" normalizeH="0" baseline="0" dirty="0" smtClean="0">
                        <a:ln>
                          <a:noFill/>
                        </a:ln>
                        <a:solidFill>
                          <a:schemeClr val="tx1"/>
                        </a:solidFill>
                        <a:effectLst/>
                        <a:latin typeface="华文楷体" panose="02010600040101010101" charset="-122"/>
                        <a:ea typeface="华文楷体" panose="02010600040101010101" charset="-122"/>
                        <a:cs typeface="+mn-cs"/>
                      </a:endParaRPr>
                    </a:p>
                    <a:p>
                      <a:pPr algn="l"/>
                      <a:r>
                        <a:rPr kumimoji="0" lang="zh-CN" altLang="en-US" sz="1800" b="1" i="0" u="none" strike="noStrike" kern="1200" cap="none" normalizeH="0" baseline="0" dirty="0" smtClean="0">
                          <a:ln>
                            <a:noFill/>
                          </a:ln>
                          <a:solidFill>
                            <a:schemeClr val="tx1"/>
                          </a:solidFill>
                          <a:effectLst/>
                          <a:latin typeface="华文楷体" panose="02010600040101010101" charset="-122"/>
                          <a:ea typeface="华文楷体" panose="02010600040101010101" charset="-122"/>
                          <a:cs typeface="+mn-cs"/>
                        </a:rPr>
                        <a:t>蜗腹侧核</a:t>
                      </a:r>
                      <a:endParaRPr kumimoji="0" lang="en-US" altLang="zh-CN" sz="1800" b="1" i="0" u="none" strike="noStrike" kern="1200" cap="none" normalizeH="0" baseline="0" dirty="0" smtClean="0">
                        <a:ln>
                          <a:noFill/>
                        </a:ln>
                        <a:solidFill>
                          <a:schemeClr val="tx1"/>
                        </a:solidFill>
                        <a:effectLst/>
                        <a:latin typeface="华文楷体" panose="02010600040101010101" charset="-122"/>
                        <a:ea typeface="华文楷体" panose="02010600040101010101" charset="-122"/>
                        <a:cs typeface="+mn-cs"/>
                      </a:endParaRPr>
                    </a:p>
                    <a:p>
                      <a:pPr algn="l"/>
                      <a:r>
                        <a:rPr kumimoji="0" lang="en-US" altLang="zh-CN" sz="1800" b="1" i="0" u="none" strike="noStrike" kern="1200" cap="none" normalizeH="0" baseline="0" dirty="0" smtClean="0">
                          <a:ln>
                            <a:noFill/>
                          </a:ln>
                          <a:solidFill>
                            <a:schemeClr val="tx1"/>
                          </a:solidFill>
                          <a:effectLst/>
                          <a:latin typeface="华文楷体" panose="02010600040101010101" charset="-122"/>
                          <a:ea typeface="华文楷体" panose="02010600040101010101" charset="-122"/>
                          <a:cs typeface="+mn-cs"/>
                        </a:rPr>
                        <a:t>(</a:t>
                      </a:r>
                      <a:r>
                        <a:rPr kumimoji="0" lang="zh-CN" altLang="en-US" sz="1800" b="1" i="0" u="none" strike="noStrike" kern="1200" cap="none" normalizeH="0" baseline="0" dirty="0" smtClean="0">
                          <a:ln>
                            <a:noFill/>
                          </a:ln>
                          <a:solidFill>
                            <a:schemeClr val="tx1"/>
                          </a:solidFill>
                          <a:effectLst/>
                          <a:latin typeface="华文楷体" panose="02010600040101010101" charset="-122"/>
                          <a:ea typeface="华文楷体" panose="02010600040101010101" charset="-122"/>
                          <a:cs typeface="+mn-cs"/>
                        </a:rPr>
                        <a:t>蜗腹侧前核、蜗腹侧后核</a:t>
                      </a:r>
                      <a:r>
                        <a:rPr kumimoji="0" lang="en-US" altLang="zh-CN" sz="1800" b="1" i="0" u="none" strike="noStrike" kern="1200" cap="none" normalizeH="0" baseline="0" dirty="0" smtClean="0">
                          <a:ln>
                            <a:noFill/>
                          </a:ln>
                          <a:solidFill>
                            <a:schemeClr val="tx1"/>
                          </a:solidFill>
                          <a:effectLst/>
                          <a:latin typeface="华文楷体" panose="02010600040101010101" charset="-122"/>
                          <a:ea typeface="华文楷体" panose="02010600040101010101" charset="-122"/>
                          <a:cs typeface="+mn-cs"/>
                        </a:rPr>
                        <a:t>)</a:t>
                      </a:r>
                      <a:endParaRPr kumimoji="0" lang="zh-CN" altLang="en-US" sz="1800" b="1" i="0" u="none" strike="noStrike" kern="1200" cap="none" normalizeH="0" baseline="0" dirty="0">
                        <a:ln>
                          <a:noFill/>
                        </a:ln>
                        <a:solidFill>
                          <a:schemeClr val="tx1"/>
                        </a:solidFill>
                        <a:effectLst/>
                        <a:latin typeface="华文楷体" panose="02010600040101010101" charset="-122"/>
                        <a:ea typeface="华文楷体" panose="02010600040101010101" charset="-122"/>
                        <a:cs typeface="+mn-cs"/>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1"/>
                  </a:ext>
                </a:extLst>
              </a:tr>
              <a:tr h="646278">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cap="none" normalizeH="0" baseline="0" dirty="0" smtClean="0">
                          <a:ln>
                            <a:noFill/>
                          </a:ln>
                          <a:solidFill>
                            <a:schemeClr val="tx1"/>
                          </a:solidFill>
                          <a:effectLst/>
                          <a:latin typeface="+mn-ea"/>
                          <a:ea typeface="+mn-ea"/>
                        </a:rPr>
                        <a:t>位置</a:t>
                      </a:r>
                      <a:endParaRPr lang="zh-CN" altLang="en-US" sz="2400" b="1" dirty="0">
                        <a:ln w="19050">
                          <a:solidFill>
                            <a:schemeClr val="tx1"/>
                          </a:solidFill>
                        </a:ln>
                        <a:latin typeface="+mn-ea"/>
                        <a:ea typeface="+mn-ea"/>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菱形窝前庭区深面</a:t>
                      </a:r>
                      <a:endParaRPr lang="zh-CN" altLang="en-US" dirty="0">
                        <a:ln w="19050">
                          <a:solidFill>
                            <a:schemeClr val="tx1"/>
                          </a:solidFill>
                        </a:ln>
                        <a:latin typeface="华文楷体" panose="02010600040101010101" charset="-122"/>
                        <a:ea typeface="华文楷体"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菱形窝听结节深面</a:t>
                      </a:r>
                      <a:endParaRPr lang="zh-CN" altLang="en-US" dirty="0">
                        <a:ln w="19050">
                          <a:solidFill>
                            <a:schemeClr val="tx1"/>
                          </a:solidFill>
                        </a:ln>
                        <a:latin typeface="华文楷体" panose="02010600040101010101" charset="-122"/>
                        <a:ea typeface="华文楷体" panose="02010600040101010101" charset="-122"/>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799556">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cap="none" normalizeH="0" baseline="0" dirty="0" smtClean="0">
                          <a:ln>
                            <a:noFill/>
                          </a:ln>
                          <a:solidFill>
                            <a:schemeClr val="tx1"/>
                          </a:solidFill>
                          <a:effectLst/>
                          <a:latin typeface="+mn-ea"/>
                          <a:ea typeface="+mn-ea"/>
                        </a:rPr>
                        <a:t>传入纤维</a:t>
                      </a:r>
                      <a:endParaRPr lang="zh-CN" altLang="en-US" sz="2000" b="1" dirty="0">
                        <a:ln w="19050">
                          <a:solidFill>
                            <a:schemeClr val="tx1"/>
                          </a:solidFill>
                        </a:ln>
                        <a:latin typeface="+mn-ea"/>
                        <a:ea typeface="+mn-ea"/>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前庭神经的平衡觉纤维；</a:t>
                      </a:r>
                      <a:endParaRPr kumimoji="0" lang="en-US" altLang="zh-CN" sz="1800" b="1" i="0" u="none" strike="noStrike" cap="none" normalizeH="0" baseline="0" dirty="0" smtClean="0">
                        <a:ln>
                          <a:noFill/>
                        </a:ln>
                        <a:solidFill>
                          <a:schemeClr val="tx1"/>
                        </a:solidFill>
                        <a:effectLst/>
                        <a:latin typeface="华文楷体" panose="02010600040101010101" charset="-122"/>
                        <a:ea typeface="华文楷体" panose="02010600040101010101"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小脑的传入纤维</a:t>
                      </a:r>
                      <a:endParaRPr lang="zh-CN" altLang="en-US" dirty="0">
                        <a:ln w="19050">
                          <a:solidFill>
                            <a:schemeClr val="tx1"/>
                          </a:solidFill>
                        </a:ln>
                        <a:latin typeface="华文楷体" panose="02010600040101010101" charset="-122"/>
                        <a:ea typeface="华文楷体"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来自蜗神经的听觉纤维</a:t>
                      </a:r>
                      <a:endParaRPr lang="zh-CN" altLang="en-US" dirty="0">
                        <a:ln w="19050">
                          <a:solidFill>
                            <a:schemeClr val="tx1"/>
                          </a:solidFill>
                        </a:ln>
                        <a:latin typeface="华文楷体" panose="02010600040101010101" charset="-122"/>
                        <a:ea typeface="华文楷体" panose="02010600040101010101" charset="-122"/>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898793">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cap="none" normalizeH="0" baseline="0" dirty="0" smtClean="0">
                          <a:ln>
                            <a:noFill/>
                          </a:ln>
                          <a:solidFill>
                            <a:schemeClr val="tx1"/>
                          </a:solidFill>
                          <a:effectLst/>
                          <a:latin typeface="+mn-ea"/>
                          <a:ea typeface="+mn-ea"/>
                        </a:rPr>
                        <a:t>传出纤维</a:t>
                      </a:r>
                      <a:endParaRPr lang="zh-CN" altLang="en-US" sz="2000" b="1" dirty="0">
                        <a:ln w="19050">
                          <a:solidFill>
                            <a:schemeClr val="tx1"/>
                          </a:solidFill>
                        </a:ln>
                        <a:latin typeface="+mn-ea"/>
                        <a:ea typeface="+mn-ea"/>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前庭脊髓束</a:t>
                      </a:r>
                      <a:endParaRPr kumimoji="0" lang="en-US" altLang="zh-CN" sz="1800" b="1" i="0" u="none" strike="noStrike" cap="none" normalizeH="0" baseline="0" dirty="0" smtClean="0">
                        <a:ln>
                          <a:noFill/>
                        </a:ln>
                        <a:solidFill>
                          <a:schemeClr val="tx1"/>
                        </a:solidFill>
                        <a:effectLst/>
                        <a:latin typeface="华文楷体" panose="02010600040101010101" charset="-122"/>
                        <a:ea typeface="华文楷体" panose="02010600040101010101"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内侧纵束</a:t>
                      </a:r>
                      <a:endParaRPr kumimoji="0" lang="en-US" altLang="zh-CN" sz="1800" b="1" i="0" u="none" strike="noStrike" cap="none" normalizeH="0" baseline="0" dirty="0" smtClean="0">
                        <a:ln>
                          <a:noFill/>
                        </a:ln>
                        <a:solidFill>
                          <a:schemeClr val="tx1"/>
                        </a:solidFill>
                        <a:effectLst/>
                        <a:latin typeface="华文楷体" panose="02010600040101010101" charset="-122"/>
                        <a:ea typeface="华文楷体" panose="02010600040101010101"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前庭小脑束</a:t>
                      </a:r>
                      <a:endParaRPr lang="zh-CN" altLang="en-US" dirty="0">
                        <a:ln w="19050">
                          <a:solidFill>
                            <a:schemeClr val="tx1"/>
                          </a:solidFill>
                        </a:ln>
                        <a:latin typeface="华文楷体" panose="02010600040101010101" charset="-122"/>
                        <a:ea typeface="华文楷体"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组成</a:t>
                      </a:r>
                      <a:r>
                        <a:rPr kumimoji="0" lang="zh-CN" altLang="en-US" sz="1800" b="1" i="0" u="none" strike="noStrike" cap="none" normalizeH="0" baseline="0" dirty="0" smtClean="0">
                          <a:ln>
                            <a:noFill/>
                          </a:ln>
                          <a:solidFill>
                            <a:srgbClr val="C00000"/>
                          </a:solidFill>
                          <a:effectLst/>
                          <a:latin typeface="华文楷体" panose="02010600040101010101" charset="-122"/>
                          <a:ea typeface="华文楷体" panose="02010600040101010101" charset="-122"/>
                        </a:rPr>
                        <a:t>外侧丘系</a:t>
                      </a:r>
                      <a:r>
                        <a:rPr kumimoji="0" lang="zh-CN" altLang="en-US" sz="18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，其中交叉的纤维形成</a:t>
                      </a:r>
                      <a:r>
                        <a:rPr kumimoji="0" lang="zh-CN" altLang="en-US" sz="1800" b="1" i="0" u="none" strike="noStrike" cap="none" normalizeH="0" baseline="0" dirty="0" smtClean="0">
                          <a:ln>
                            <a:noFill/>
                          </a:ln>
                          <a:solidFill>
                            <a:srgbClr val="C00000"/>
                          </a:solidFill>
                          <a:effectLst/>
                          <a:latin typeface="华文楷体" panose="02010600040101010101" charset="-122"/>
                          <a:ea typeface="华文楷体" panose="02010600040101010101" charset="-122"/>
                        </a:rPr>
                        <a:t>斜方体</a:t>
                      </a:r>
                      <a:endParaRPr lang="zh-CN" altLang="en-US" dirty="0">
                        <a:ln w="19050">
                          <a:solidFill>
                            <a:schemeClr val="tx1"/>
                          </a:solidFill>
                        </a:ln>
                        <a:solidFill>
                          <a:srgbClr val="C00000"/>
                        </a:solidFill>
                        <a:latin typeface="华文楷体" panose="02010600040101010101" charset="-122"/>
                        <a:ea typeface="华文楷体" panose="02010600040101010101" charset="-122"/>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4"/>
                  </a:ext>
                </a:extLst>
              </a:tr>
            </a:tbl>
          </a:graphicData>
        </a:graphic>
      </p:graphicFrame>
      <p:sp>
        <p:nvSpPr>
          <p:cNvPr id="15" name="Line 3"/>
          <p:cNvSpPr>
            <a:spLocks noChangeShapeType="1"/>
          </p:cNvSpPr>
          <p:nvPr/>
        </p:nvSpPr>
        <p:spPr bwMode="auto">
          <a:xfrm>
            <a:off x="1969926" y="4586178"/>
            <a:ext cx="259220" cy="871870"/>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txBody>
          <a:bodyPr wrap="none" anchor="ctr"/>
          <a:lstStyle/>
          <a:p>
            <a:endParaRPr lang="zh-CN" altLang="en-US"/>
          </a:p>
        </p:txBody>
      </p:sp>
      <p:sp>
        <p:nvSpPr>
          <p:cNvPr id="16" name="Rectangle 5"/>
          <p:cNvSpPr>
            <a:spLocks noChangeArrowheads="1"/>
          </p:cNvSpPr>
          <p:nvPr/>
        </p:nvSpPr>
        <p:spPr bwMode="auto">
          <a:xfrm>
            <a:off x="2285723" y="4878164"/>
            <a:ext cx="1137959"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zh-CN" altLang="en-US" b="1" dirty="0" smtClean="0">
                <a:latin typeface="+mn-ea"/>
              </a:rPr>
              <a:t>蜗神经核</a:t>
            </a:r>
            <a:endParaRPr lang="zh-CN" altLang="en-US" b="1" dirty="0">
              <a:latin typeface="+mn-ea"/>
            </a:endParaRPr>
          </a:p>
        </p:txBody>
      </p:sp>
      <p:sp>
        <p:nvSpPr>
          <p:cNvPr id="17" name="Line 6"/>
          <p:cNvSpPr>
            <a:spLocks noChangeShapeType="1"/>
          </p:cNvSpPr>
          <p:nvPr/>
        </p:nvSpPr>
        <p:spPr bwMode="auto">
          <a:xfrm>
            <a:off x="1831815" y="4323574"/>
            <a:ext cx="358492" cy="1006881"/>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txBody>
          <a:bodyPr wrap="none" anchor="ctr"/>
          <a:lstStyle/>
          <a:p>
            <a:endParaRPr lang="zh-CN" altLang="en-US"/>
          </a:p>
        </p:txBody>
      </p:sp>
      <p:sp>
        <p:nvSpPr>
          <p:cNvPr id="18" name="Line 7"/>
          <p:cNvSpPr>
            <a:spLocks noChangeShapeType="1"/>
          </p:cNvSpPr>
          <p:nvPr/>
        </p:nvSpPr>
        <p:spPr bwMode="auto">
          <a:xfrm>
            <a:off x="1800064" y="5139549"/>
            <a:ext cx="397331" cy="205083"/>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txBody>
          <a:bodyPr wrap="none" anchor="ctr"/>
          <a:lstStyle/>
          <a:p>
            <a:endParaRPr lang="zh-CN" altLang="en-US"/>
          </a:p>
        </p:txBody>
      </p:sp>
      <p:sp>
        <p:nvSpPr>
          <p:cNvPr id="19" name="Line 8"/>
          <p:cNvSpPr>
            <a:spLocks noChangeShapeType="1"/>
          </p:cNvSpPr>
          <p:nvPr/>
        </p:nvSpPr>
        <p:spPr bwMode="auto">
          <a:xfrm>
            <a:off x="1969926" y="5025250"/>
            <a:ext cx="213293" cy="305206"/>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txBody>
          <a:bodyPr wrap="none" anchor="ctr"/>
          <a:lstStyle/>
          <a:p>
            <a:endParaRPr lang="zh-CN" altLang="en-US"/>
          </a:p>
        </p:txBody>
      </p:sp>
      <p:sp>
        <p:nvSpPr>
          <p:cNvPr id="20" name="Line 9"/>
          <p:cNvSpPr>
            <a:spLocks noChangeShapeType="1"/>
          </p:cNvSpPr>
          <p:nvPr/>
        </p:nvSpPr>
        <p:spPr bwMode="auto">
          <a:xfrm>
            <a:off x="2244067" y="4706161"/>
            <a:ext cx="262953" cy="227345"/>
          </a:xfrm>
          <a:prstGeom prst="line">
            <a:avLst/>
          </a:prstGeom>
          <a:ln>
            <a:solidFill>
              <a:srgbClr val="FF3300"/>
            </a:solidFill>
          </a:ln>
        </p:spPr>
        <p:style>
          <a:lnRef idx="2">
            <a:schemeClr val="dk1"/>
          </a:lnRef>
          <a:fillRef idx="0">
            <a:schemeClr val="dk1"/>
          </a:fillRef>
          <a:effectRef idx="1">
            <a:schemeClr val="dk1"/>
          </a:effectRef>
          <a:fontRef idx="minor">
            <a:schemeClr val="tx1"/>
          </a:fontRef>
        </p:style>
        <p:txBody>
          <a:bodyPr wrap="none" anchor="ctr"/>
          <a:lstStyle/>
          <a:p>
            <a:endParaRPr lang="zh-CN" altLang="en-US"/>
          </a:p>
        </p:txBody>
      </p:sp>
      <p:sp>
        <p:nvSpPr>
          <p:cNvPr id="21" name="Rectangle 4"/>
          <p:cNvSpPr>
            <a:spLocks noChangeArrowheads="1"/>
          </p:cNvSpPr>
          <p:nvPr/>
        </p:nvSpPr>
        <p:spPr bwMode="auto">
          <a:xfrm>
            <a:off x="1874510" y="5419498"/>
            <a:ext cx="1566532"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zh-CN" altLang="en-US" b="1" dirty="0" smtClean="0">
                <a:latin typeface="+mn-ea"/>
              </a:rPr>
              <a:t>前庭神经核</a:t>
            </a:r>
            <a:endParaRPr lang="zh-CN" altLang="en-US" b="1" dirty="0">
              <a:latin typeface="+mn-ea"/>
            </a:endParaRPr>
          </a:p>
        </p:txBody>
      </p:sp>
    </p:spTree>
  </p:cSld>
  <p:clrMapOvr>
    <a:masterClrMapping/>
  </p:clrMapOvr>
  <p:transition>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086735" y="351155"/>
            <a:ext cx="6057265" cy="6233795"/>
          </a:xfrm>
          <a:prstGeom prst="rect">
            <a:avLst/>
          </a:prstGeom>
        </p:spPr>
      </p:pic>
      <p:cxnSp>
        <p:nvCxnSpPr>
          <p:cNvPr id="13" name="直接连接符 12"/>
          <p:cNvCxnSpPr/>
          <p:nvPr/>
        </p:nvCxnSpPr>
        <p:spPr>
          <a:xfrm flipV="1">
            <a:off x="3801352" y="2892452"/>
            <a:ext cx="588135" cy="429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3" name="直接连接符 2"/>
          <p:cNvCxnSpPr/>
          <p:nvPr/>
        </p:nvCxnSpPr>
        <p:spPr>
          <a:xfrm flipV="1">
            <a:off x="3717532" y="3187727"/>
            <a:ext cx="588135" cy="429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sp>
        <p:nvSpPr>
          <p:cNvPr id="21" name="Text Box 33"/>
          <p:cNvSpPr txBox="1">
            <a:spLocks noChangeArrowheads="1"/>
          </p:cNvSpPr>
          <p:nvPr/>
        </p:nvSpPr>
        <p:spPr bwMode="auto">
          <a:xfrm>
            <a:off x="219075" y="1325245"/>
            <a:ext cx="2867660" cy="3138170"/>
          </a:xfrm>
          <a:prstGeom prst="rect">
            <a:avLst/>
          </a:prstGeom>
          <a:solidFill>
            <a:schemeClr val="accent6">
              <a:lumMod val="20000"/>
              <a:lumOff val="80000"/>
            </a:schemeClr>
          </a:solidFill>
          <a:ln w="1905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a:lnSpc>
                <a:spcPct val="150000"/>
              </a:lnSpc>
            </a:pPr>
            <a:r>
              <a:rPr lang="zh-CN" altLang="en-US" sz="2200" b="0" dirty="0">
                <a:latin typeface="微软雅黑" panose="020B0503020204020204" charset="-122"/>
                <a:ea typeface="微软雅黑" panose="020B0503020204020204" charset="-122"/>
              </a:rPr>
              <a:t>蜗神经核发出的二级听觉纤维，大部分在脑桥基底部和被盖部之间组成一横穿内侧丘系的纤维束，称为</a:t>
            </a:r>
            <a:r>
              <a:rPr lang="zh-CN" altLang="en-US" sz="2200" dirty="0">
                <a:solidFill>
                  <a:srgbClr val="C00000"/>
                </a:solidFill>
                <a:latin typeface="微软雅黑" panose="020B0503020204020204" charset="-122"/>
                <a:ea typeface="微软雅黑" panose="020B0503020204020204" charset="-122"/>
              </a:rPr>
              <a:t>斜方体</a:t>
            </a:r>
            <a:r>
              <a:rPr lang="zh-CN" altLang="en-US" sz="2200" b="0" dirty="0">
                <a:latin typeface="微软雅黑" panose="020B0503020204020204" charset="-122"/>
                <a:ea typeface="微软雅黑" panose="020B0503020204020204" charset="-122"/>
              </a:rPr>
              <a:t>。</a:t>
            </a:r>
          </a:p>
        </p:txBody>
      </p:sp>
    </p:spTree>
  </p:cSld>
  <p:clrMapOvr>
    <a:masterClrMapping/>
  </p:clrMapOvr>
  <p:transition>
    <p:circl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5"/>
          <p:cNvSpPr/>
          <p:nvPr/>
        </p:nvSpPr>
        <p:spPr>
          <a:xfrm>
            <a:off x="1" y="0"/>
            <a:ext cx="9144000" cy="1037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1"/>
          <p:cNvSpPr txBox="1"/>
          <p:nvPr/>
        </p:nvSpPr>
        <p:spPr bwMode="blackWhite">
          <a:xfrm>
            <a:off x="1949302" y="241788"/>
            <a:ext cx="5277974" cy="573375"/>
          </a:xfrm>
          <a:prstGeom prst="rect">
            <a:avLst/>
          </a:prstGeom>
          <a:solidFill>
            <a:srgbClr val="FFFFFF"/>
          </a:solidFill>
          <a:ln>
            <a:solidFill>
              <a:srgbClr val="404040"/>
            </a:solidFill>
          </a:ln>
        </p:spPr>
        <p:txBody>
          <a:bodyPr anchorCtr="1"/>
          <a:lstStyle>
            <a:lvl1pPr algn="ctr" defTabSz="914400" rtl="0" eaLnBrk="1" latinLnBrk="0" hangingPunct="1">
              <a:lnSpc>
                <a:spcPct val="90000"/>
              </a:lnSpc>
              <a:spcBef>
                <a:spcPct val="0"/>
              </a:spcBef>
              <a:buNone/>
              <a:defRPr sz="2100" kern="1200" cap="all" spc="200" baseline="0">
                <a:solidFill>
                  <a:srgbClr val="262626"/>
                </a:solidFill>
                <a:latin typeface="+mj-lt"/>
                <a:ea typeface="+mj-ea"/>
                <a:cs typeface="+mj-cs"/>
              </a:defRPr>
            </a:lvl1pPr>
          </a:lstStyle>
          <a:p>
            <a:pPr>
              <a:lnSpc>
                <a:spcPct val="100000"/>
              </a:lnSpc>
            </a:pPr>
            <a:r>
              <a:rPr lang="zh-CN" altLang="en-US" sz="2000" dirty="0" smtClean="0"/>
              <a:t>脑干的中继核</a:t>
            </a:r>
            <a:r>
              <a:rPr lang="en-US" altLang="zh-CN" sz="3200" dirty="0" smtClean="0"/>
              <a:t>-</a:t>
            </a:r>
            <a:r>
              <a:rPr lang="zh-CN" altLang="en-US" sz="3200" dirty="0" smtClean="0"/>
              <a:t>延髓的中继核</a:t>
            </a:r>
            <a:endParaRPr lang="zh-CN" altLang="en-US" sz="3200" dirty="0"/>
          </a:p>
          <a:p>
            <a:pPr>
              <a:lnSpc>
                <a:spcPct val="100000"/>
              </a:lnSpc>
            </a:pPr>
            <a:endParaRPr lang="zh-CN" altLang="en-US" sz="3200" b="1" dirty="0"/>
          </a:p>
        </p:txBody>
      </p:sp>
      <p:sp>
        <p:nvSpPr>
          <p:cNvPr id="4" name="Rectangle 8"/>
          <p:cNvSpPr>
            <a:spLocks noChangeArrowheads="1"/>
          </p:cNvSpPr>
          <p:nvPr/>
        </p:nvSpPr>
        <p:spPr bwMode="auto">
          <a:xfrm>
            <a:off x="121887" y="1140246"/>
            <a:ext cx="2505403" cy="461665"/>
          </a:xfrm>
          <a:prstGeom prst="rect">
            <a:avLst/>
          </a:prstGeom>
          <a:ln w="28575"/>
        </p:spPr>
        <p:style>
          <a:lnRef idx="2">
            <a:schemeClr val="accent6"/>
          </a:lnRef>
          <a:fillRef idx="1">
            <a:schemeClr val="lt1"/>
          </a:fillRef>
          <a:effectRef idx="0">
            <a:schemeClr val="accent6"/>
          </a:effectRef>
          <a:fontRef idx="minor">
            <a:schemeClr val="dk1"/>
          </a:fontRef>
        </p:style>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kumimoji="1" lang="zh-CN" altLang="en-US" sz="2400" dirty="0">
                <a:solidFill>
                  <a:srgbClr val="C00000"/>
                </a:solidFill>
                <a:latin typeface="微软雅黑" panose="020B0503020204020204" charset="-122"/>
                <a:ea typeface="微软雅黑" panose="020B0503020204020204" charset="-122"/>
              </a:rPr>
              <a:t>薄束核</a:t>
            </a:r>
            <a:r>
              <a:rPr kumimoji="1" lang="zh-CN" altLang="en-US" sz="2400" dirty="0">
                <a:latin typeface="微软雅黑" panose="020B0503020204020204" charset="-122"/>
                <a:ea typeface="微软雅黑" panose="020B0503020204020204" charset="-122"/>
              </a:rPr>
              <a:t>、</a:t>
            </a:r>
            <a:r>
              <a:rPr kumimoji="1" lang="zh-CN" altLang="en-US" sz="2400" dirty="0">
                <a:solidFill>
                  <a:srgbClr val="C00000"/>
                </a:solidFill>
                <a:latin typeface="微软雅黑" panose="020B0503020204020204" charset="-122"/>
                <a:ea typeface="微软雅黑" panose="020B0503020204020204" charset="-122"/>
              </a:rPr>
              <a:t>楔束核</a:t>
            </a:r>
          </a:p>
        </p:txBody>
      </p:sp>
      <p:sp>
        <p:nvSpPr>
          <p:cNvPr id="5" name="Rectangle 9"/>
          <p:cNvSpPr>
            <a:spLocks noChangeArrowheads="1"/>
          </p:cNvSpPr>
          <p:nvPr/>
        </p:nvSpPr>
        <p:spPr bwMode="auto">
          <a:xfrm>
            <a:off x="59982" y="2059944"/>
            <a:ext cx="432132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180975" indent="-180975" eaLnBrk="1" hangingPunct="1">
              <a:lnSpc>
                <a:spcPct val="150000"/>
              </a:lnSpc>
              <a:buClr>
                <a:srgbClr val="C00000"/>
              </a:buClr>
              <a:buFont typeface="Wingdings" panose="05000000000000000000" pitchFamily="2" charset="2"/>
              <a:buChar char="ü"/>
            </a:pPr>
            <a:r>
              <a:rPr lang="zh-CN" altLang="en-US" dirty="0" smtClean="0">
                <a:latin typeface="微软雅黑" panose="020B0503020204020204" charset="-122"/>
                <a:ea typeface="微软雅黑" panose="020B0503020204020204" charset="-122"/>
              </a:rPr>
              <a:t>位置</a:t>
            </a:r>
            <a:r>
              <a:rPr lang="zh-CN" altLang="en-US" b="0" dirty="0">
                <a:latin typeface="微软雅黑" panose="020B0503020204020204" charset="-122"/>
                <a:ea typeface="微软雅黑" panose="020B0503020204020204" charset="-122"/>
              </a:rPr>
              <a:t>：薄束结节、楔束结节的深面</a:t>
            </a:r>
          </a:p>
          <a:p>
            <a:pPr marL="180975" indent="-180975" eaLnBrk="1" hangingPunct="1">
              <a:lnSpc>
                <a:spcPct val="150000"/>
              </a:lnSpc>
              <a:buClr>
                <a:srgbClr val="C00000"/>
              </a:buClr>
              <a:buFont typeface="Wingdings" panose="05000000000000000000" pitchFamily="2" charset="2"/>
              <a:buChar char="ü"/>
            </a:pPr>
            <a:r>
              <a:rPr lang="zh-CN" altLang="en-US" dirty="0" smtClean="0">
                <a:latin typeface="微软雅黑" panose="020B0503020204020204" charset="-122"/>
                <a:ea typeface="微软雅黑" panose="020B0503020204020204" charset="-122"/>
              </a:rPr>
              <a:t>传入纤维</a:t>
            </a:r>
            <a:r>
              <a:rPr lang="zh-CN" altLang="en-US" b="0" dirty="0">
                <a:latin typeface="微软雅黑" panose="020B0503020204020204" charset="-122"/>
                <a:ea typeface="微软雅黑" panose="020B0503020204020204" charset="-122"/>
              </a:rPr>
              <a:t>：来自薄束、楔束</a:t>
            </a:r>
            <a:endParaRPr lang="zh-CN" altLang="en-US" sz="2400" b="0" dirty="0">
              <a:latin typeface="微软雅黑" panose="020B0503020204020204" charset="-122"/>
              <a:ea typeface="微软雅黑" panose="020B0503020204020204" charset="-122"/>
            </a:endParaRPr>
          </a:p>
          <a:p>
            <a:pPr marL="180975" indent="-180975">
              <a:lnSpc>
                <a:spcPct val="150000"/>
              </a:lnSpc>
              <a:buClr>
                <a:srgbClr val="C00000"/>
              </a:buClr>
              <a:buFont typeface="Wingdings" panose="05000000000000000000" pitchFamily="2" charset="2"/>
              <a:buChar char="ü"/>
            </a:pPr>
            <a:r>
              <a:rPr lang="zh-CN" altLang="en-US" dirty="0" smtClean="0">
                <a:latin typeface="微软雅黑" panose="020B0503020204020204" charset="-122"/>
                <a:ea typeface="微软雅黑" panose="020B0503020204020204" charset="-122"/>
              </a:rPr>
              <a:t>传出纤维</a:t>
            </a:r>
            <a:r>
              <a:rPr lang="zh-CN" altLang="en-US" b="0" dirty="0">
                <a:latin typeface="微软雅黑" panose="020B0503020204020204" charset="-122"/>
                <a:ea typeface="微软雅黑" panose="020B0503020204020204" charset="-122"/>
              </a:rPr>
              <a:t>：内弓状纤维</a:t>
            </a:r>
            <a:r>
              <a:rPr lang="zh-CN" altLang="en-US" b="0" dirty="0" smtClean="0">
                <a:latin typeface="微软雅黑" panose="020B0503020204020204" charset="-122"/>
                <a:ea typeface="微软雅黑" panose="020B0503020204020204" charset="-122"/>
              </a:rPr>
              <a:t>→</a:t>
            </a:r>
            <a:r>
              <a:rPr lang="zh-CN" altLang="en-US" dirty="0" smtClean="0">
                <a:latin typeface="微软雅黑" panose="020B0503020204020204" charset="-122"/>
                <a:ea typeface="微软雅黑" panose="020B0503020204020204" charset="-122"/>
              </a:rPr>
              <a:t>内侧丘系交叉</a:t>
            </a:r>
            <a:r>
              <a:rPr lang="zh-CN" altLang="en-US" b="0" dirty="0" smtClean="0">
                <a:latin typeface="微软雅黑" panose="020B0503020204020204" charset="-122"/>
                <a:ea typeface="微软雅黑" panose="020B0503020204020204" charset="-122"/>
              </a:rPr>
              <a:t>→组成</a:t>
            </a:r>
            <a:r>
              <a:rPr lang="zh-CN" altLang="en-US" dirty="0" smtClean="0">
                <a:solidFill>
                  <a:srgbClr val="C00000"/>
                </a:solidFill>
                <a:latin typeface="微软雅黑" panose="020B0503020204020204" charset="-122"/>
                <a:ea typeface="微软雅黑" panose="020B0503020204020204" charset="-122"/>
              </a:rPr>
              <a:t>内侧丘系  </a:t>
            </a:r>
            <a:r>
              <a:rPr lang="zh-CN" altLang="en-US" b="0" dirty="0" smtClean="0">
                <a:latin typeface="微软雅黑" panose="020B0503020204020204" charset="-122"/>
                <a:ea typeface="微软雅黑" panose="020B0503020204020204" charset="-122"/>
              </a:rPr>
              <a:t>   </a:t>
            </a:r>
            <a:endParaRPr lang="zh-CN" altLang="en-US" sz="2400" b="0" dirty="0">
              <a:latin typeface="微软雅黑" panose="020B0503020204020204" charset="-122"/>
              <a:ea typeface="微软雅黑" panose="020B0503020204020204" charset="-122"/>
            </a:endParaRPr>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3651" t="2669" r="2543"/>
          <a:stretch>
            <a:fillRect/>
          </a:stretch>
        </p:blipFill>
        <p:spPr>
          <a:xfrm>
            <a:off x="4523776" y="2331076"/>
            <a:ext cx="4620225" cy="3844344"/>
          </a:xfrm>
          <a:prstGeom prst="rect">
            <a:avLst/>
          </a:prstGeom>
        </p:spPr>
      </p:pic>
      <p:sp>
        <p:nvSpPr>
          <p:cNvPr id="8" name="矩形 7"/>
          <p:cNvSpPr/>
          <p:nvPr/>
        </p:nvSpPr>
        <p:spPr>
          <a:xfrm>
            <a:off x="59982" y="1639762"/>
            <a:ext cx="7508845" cy="553998"/>
          </a:xfrm>
          <a:prstGeom prst="rect">
            <a:avLst/>
          </a:prstGeom>
        </p:spPr>
        <p:txBody>
          <a:bodyPr wrap="square">
            <a:spAutoFit/>
          </a:bodyPr>
          <a:lstStyle/>
          <a:p>
            <a:pPr marL="180975" indent="-180975">
              <a:lnSpc>
                <a:spcPct val="150000"/>
              </a:lnSpc>
              <a:buClr>
                <a:srgbClr val="C00000"/>
              </a:buClr>
              <a:buFont typeface="Wingdings" panose="05000000000000000000" pitchFamily="2" charset="2"/>
              <a:buChar char="ü"/>
            </a:pPr>
            <a:r>
              <a:rPr lang="zh-CN" altLang="en-US" sz="2000" dirty="0">
                <a:latin typeface="微软雅黑" panose="020B0503020204020204" charset="-122"/>
                <a:ea typeface="微软雅黑" panose="020B0503020204020204" charset="-122"/>
              </a:rPr>
              <a:t>是传递躯干四肢意识性本体觉和精细触觉的中继核团</a:t>
            </a:r>
            <a:endParaRPr lang="en-US" altLang="zh-CN" sz="2000" dirty="0">
              <a:latin typeface="微软雅黑" panose="020B0503020204020204" charset="-122"/>
              <a:ea typeface="微软雅黑" panose="020B0503020204020204" charset="-122"/>
            </a:endParaRPr>
          </a:p>
        </p:txBody>
      </p:sp>
      <p:cxnSp>
        <p:nvCxnSpPr>
          <p:cNvPr id="10" name="直接连接符 9"/>
          <p:cNvCxnSpPr/>
          <p:nvPr/>
        </p:nvCxnSpPr>
        <p:spPr>
          <a:xfrm flipV="1">
            <a:off x="6896637" y="2595093"/>
            <a:ext cx="330639" cy="6439"/>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2" name="直接连接符 11"/>
          <p:cNvCxnSpPr/>
          <p:nvPr/>
        </p:nvCxnSpPr>
        <p:spPr>
          <a:xfrm flipV="1">
            <a:off x="7345251" y="2676659"/>
            <a:ext cx="330639" cy="6439"/>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3" name="直接连接符 12"/>
          <p:cNvCxnSpPr/>
          <p:nvPr/>
        </p:nvCxnSpPr>
        <p:spPr>
          <a:xfrm flipV="1">
            <a:off x="4878947" y="3522372"/>
            <a:ext cx="588135" cy="429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5" name="直接连接符 14"/>
          <p:cNvCxnSpPr/>
          <p:nvPr/>
        </p:nvCxnSpPr>
        <p:spPr>
          <a:xfrm flipV="1">
            <a:off x="4878947" y="4307983"/>
            <a:ext cx="497983" cy="23612"/>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sp>
        <p:nvSpPr>
          <p:cNvPr id="25" name="Rectangle 8"/>
          <p:cNvSpPr>
            <a:spLocks noChangeArrowheads="1"/>
          </p:cNvSpPr>
          <p:nvPr/>
        </p:nvSpPr>
        <p:spPr bwMode="auto">
          <a:xfrm>
            <a:off x="235650" y="4284025"/>
            <a:ext cx="1309815" cy="400110"/>
          </a:xfrm>
          <a:prstGeom prst="rect">
            <a:avLst/>
          </a:prstGeom>
          <a:ln w="28575"/>
        </p:spPr>
        <p:style>
          <a:lnRef idx="2">
            <a:schemeClr val="accent6"/>
          </a:lnRef>
          <a:fillRef idx="1">
            <a:schemeClr val="lt1"/>
          </a:fillRef>
          <a:effectRef idx="0">
            <a:schemeClr val="accent6"/>
          </a:effectRef>
          <a:fontRef idx="minor">
            <a:schemeClr val="dk1"/>
          </a:fontRef>
        </p:style>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algn="ctr" eaLnBrk="1" hangingPunct="1"/>
            <a:r>
              <a:rPr kumimoji="1" lang="zh-CN" altLang="en-US" dirty="0" smtClean="0">
                <a:latin typeface="微软雅黑" panose="020B0503020204020204" charset="-122"/>
                <a:ea typeface="微软雅黑" panose="020B0503020204020204" charset="-122"/>
              </a:rPr>
              <a:t>楔束副核</a:t>
            </a:r>
            <a:endParaRPr kumimoji="1" lang="zh-CN" altLang="en-US" dirty="0">
              <a:latin typeface="微软雅黑" panose="020B0503020204020204" charset="-122"/>
              <a:ea typeface="微软雅黑" panose="020B0503020204020204" charset="-122"/>
            </a:endParaRPr>
          </a:p>
        </p:txBody>
      </p:sp>
      <p:sp>
        <p:nvSpPr>
          <p:cNvPr id="26" name="文本框 25"/>
          <p:cNvSpPr txBox="1"/>
          <p:nvPr/>
        </p:nvSpPr>
        <p:spPr>
          <a:xfrm>
            <a:off x="121920" y="4684395"/>
            <a:ext cx="4258945" cy="1337945"/>
          </a:xfrm>
          <a:prstGeom prst="rect">
            <a:avLst/>
          </a:prstGeom>
          <a:noFill/>
        </p:spPr>
        <p:txBody>
          <a:bodyPr wrap="square" rtlCol="0">
            <a:spAutoFit/>
          </a:bodyPr>
          <a:lstStyle/>
          <a:p>
            <a:pPr marL="90805" indent="-90805">
              <a:lnSpc>
                <a:spcPct val="150000"/>
              </a:lnSpc>
              <a:buClr>
                <a:srgbClr val="C00000"/>
              </a:buClr>
              <a:buFont typeface="Arial" panose="020B0604020202020204" pitchFamily="34" charset="0"/>
              <a:buChar char="•"/>
            </a:pPr>
            <a:r>
              <a:rPr lang="zh-CN" altLang="en-US" dirty="0">
                <a:latin typeface="微软雅黑" panose="020B0503020204020204" charset="-122"/>
                <a:ea typeface="微软雅黑" panose="020B0503020204020204" charset="-122"/>
              </a:rPr>
              <a:t>位于楔束核的背外侧，埋于楔束内</a:t>
            </a:r>
            <a:endParaRPr lang="en-US" altLang="zh-CN" dirty="0">
              <a:latin typeface="微软雅黑" panose="020B0503020204020204" charset="-122"/>
              <a:ea typeface="微软雅黑" panose="020B0503020204020204" charset="-122"/>
            </a:endParaRPr>
          </a:p>
          <a:p>
            <a:pPr marL="90805" indent="-90805">
              <a:lnSpc>
                <a:spcPct val="150000"/>
              </a:lnSpc>
              <a:buClr>
                <a:srgbClr val="C00000"/>
              </a:buClr>
              <a:buFont typeface="Arial" panose="020B0604020202020204" pitchFamily="34" charset="0"/>
              <a:buChar char="•"/>
            </a:pPr>
            <a:r>
              <a:rPr lang="zh-CN" altLang="en-US" dirty="0">
                <a:latin typeface="微软雅黑" panose="020B0503020204020204" charset="-122"/>
                <a:ea typeface="微软雅黑" panose="020B0503020204020204" charset="-122"/>
              </a:rPr>
              <a:t>功能与脊髓灰质内的胸核相当</a:t>
            </a:r>
            <a:endParaRPr lang="en-US" altLang="zh-CN" dirty="0">
              <a:latin typeface="微软雅黑" panose="020B0503020204020204" charset="-122"/>
              <a:ea typeface="微软雅黑" panose="020B0503020204020204" charset="-122"/>
            </a:endParaRPr>
          </a:p>
          <a:p>
            <a:pPr marL="90805" indent="-90805">
              <a:lnSpc>
                <a:spcPct val="150000"/>
              </a:lnSpc>
              <a:buClr>
                <a:srgbClr val="C00000"/>
              </a:buClr>
              <a:buFont typeface="Arial" panose="020B0604020202020204" pitchFamily="34" charset="0"/>
              <a:buChar char="•"/>
            </a:pPr>
            <a:r>
              <a:rPr lang="zh-CN" altLang="en-US" dirty="0">
                <a:latin typeface="微软雅黑" panose="020B0503020204020204" charset="-122"/>
                <a:ea typeface="微软雅黑" panose="020B0503020204020204" charset="-122"/>
              </a:rPr>
              <a:t>发出楔小脑束，止于小脑</a:t>
            </a:r>
          </a:p>
        </p:txBody>
      </p:sp>
      <p:sp>
        <p:nvSpPr>
          <p:cNvPr id="27" name="椭圆 26"/>
          <p:cNvSpPr/>
          <p:nvPr/>
        </p:nvSpPr>
        <p:spPr>
          <a:xfrm>
            <a:off x="7345251" y="2865548"/>
            <a:ext cx="223576" cy="10303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箭头连接符 28"/>
          <p:cNvCxnSpPr>
            <a:endCxn id="27" idx="0"/>
          </p:cNvCxnSpPr>
          <p:nvPr/>
        </p:nvCxnSpPr>
        <p:spPr>
          <a:xfrm flipH="1">
            <a:off x="7457039" y="2595093"/>
            <a:ext cx="361324" cy="270455"/>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3" name="文本框 32"/>
          <p:cNvSpPr txBox="1"/>
          <p:nvPr/>
        </p:nvSpPr>
        <p:spPr>
          <a:xfrm>
            <a:off x="7704939" y="2344544"/>
            <a:ext cx="1081825" cy="338554"/>
          </a:xfrm>
          <a:prstGeom prst="rect">
            <a:avLst/>
          </a:prstGeom>
          <a:noFill/>
        </p:spPr>
        <p:txBody>
          <a:bodyPr wrap="square" rtlCol="0">
            <a:spAutoFit/>
          </a:bodyPr>
          <a:lstStyle/>
          <a:p>
            <a:r>
              <a:rPr lang="zh-CN" altLang="en-US" sz="1600" dirty="0" smtClean="0"/>
              <a:t>楔束副核</a:t>
            </a:r>
            <a:endParaRPr lang="zh-CN" altLang="en-US" sz="1600" dirty="0"/>
          </a:p>
        </p:txBody>
      </p:sp>
    </p:spTree>
  </p:cSld>
  <p:clrMapOvr>
    <a:masterClrMapping/>
  </p:clrMapOvr>
  <p:transition>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1101725" y="2386013"/>
            <a:ext cx="6940550" cy="1646237"/>
          </a:xfrm>
        </p:spPr>
        <p:txBody>
          <a:bodyPr>
            <a:normAutofit/>
          </a:bodyPr>
          <a:lstStyle/>
          <a:p>
            <a:pPr fontAlgn="auto">
              <a:lnSpc>
                <a:spcPct val="100000"/>
              </a:lnSpc>
              <a:spcAft>
                <a:spcPts val="0"/>
              </a:spcAft>
              <a:defRPr/>
            </a:pPr>
            <a:r>
              <a:rPr lang="zh-CN" altLang="en-US" sz="6000" dirty="0">
                <a:latin typeface="华文中宋" panose="02010600040101010101" pitchFamily="2" charset="-122"/>
                <a:ea typeface="华文中宋" panose="02010600040101010101" pitchFamily="2" charset="-122"/>
              </a:rPr>
              <a:t>脑干的外形</a:t>
            </a:r>
          </a:p>
        </p:txBody>
      </p:sp>
    </p:spTree>
  </p:cSld>
  <p:clrMapOvr>
    <a:masterClrMapping/>
  </p:clrMapOvr>
  <p:transition>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3"/>
          <p:cNvSpPr txBox="1">
            <a:spLocks noChangeArrowheads="1"/>
          </p:cNvSpPr>
          <p:nvPr/>
        </p:nvSpPr>
        <p:spPr bwMode="auto">
          <a:xfrm>
            <a:off x="218401" y="1555064"/>
            <a:ext cx="4569242" cy="1615827"/>
          </a:xfrm>
          <a:prstGeom prst="rect">
            <a:avLst/>
          </a:prstGeom>
          <a:solidFill>
            <a:schemeClr val="accent6">
              <a:lumMod val="20000"/>
              <a:lumOff val="80000"/>
            </a:schemeClr>
          </a:solidFill>
          <a:ln w="1905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a:lnSpc>
                <a:spcPct val="150000"/>
              </a:lnSpc>
            </a:pPr>
            <a:r>
              <a:rPr lang="zh-CN" altLang="en-US" sz="2200" b="0" dirty="0">
                <a:latin typeface="微软雅黑" panose="020B0503020204020204" charset="-122"/>
                <a:ea typeface="微软雅黑" panose="020B0503020204020204" charset="-122"/>
              </a:rPr>
              <a:t>由薄束核和楔束核发出的纤维绕过中央灰质外侧，在中央管腹侧越中线交叉至对侧，形成</a:t>
            </a:r>
            <a:r>
              <a:rPr lang="zh-CN" altLang="en-US" sz="2200" dirty="0">
                <a:solidFill>
                  <a:srgbClr val="C00000"/>
                </a:solidFill>
                <a:latin typeface="微软雅黑" panose="020B0503020204020204" charset="-122"/>
                <a:ea typeface="微软雅黑" panose="020B0503020204020204" charset="-122"/>
              </a:rPr>
              <a:t>内侧丘系交叉</a:t>
            </a:r>
            <a:r>
              <a:rPr lang="zh-CN" altLang="en-US" sz="2200" b="0" dirty="0">
                <a:latin typeface="微软雅黑" panose="020B0503020204020204" charset="-122"/>
                <a:ea typeface="微软雅黑" panose="020B0503020204020204" charset="-122"/>
              </a:rPr>
              <a:t>。</a:t>
            </a:r>
          </a:p>
        </p:txBody>
      </p:sp>
      <p:grpSp>
        <p:nvGrpSpPr>
          <p:cNvPr id="2" name="组合 1"/>
          <p:cNvGrpSpPr/>
          <p:nvPr/>
        </p:nvGrpSpPr>
        <p:grpSpPr>
          <a:xfrm>
            <a:off x="4866892" y="937830"/>
            <a:ext cx="4129001" cy="4792200"/>
            <a:chOff x="5259697" y="1839351"/>
            <a:chExt cx="4129001" cy="4792200"/>
          </a:xfrm>
        </p:grpSpPr>
        <p:pic>
          <p:nvPicPr>
            <p:cNvPr id="23" name="Picture 6" descr="6_jpg"/>
            <p:cNvPicPr>
              <a:picLocks noChangeAspect="1" noChangeArrowheads="1"/>
            </p:cNvPicPr>
            <p:nvPr/>
          </p:nvPicPr>
          <p:blipFill rotWithShape="1">
            <a:blip r:embed="rId2">
              <a:extLst>
                <a:ext uri="{28A0092B-C50C-407E-A947-70E740481C1C}">
                  <a14:useLocalDpi xmlns:a14="http://schemas.microsoft.com/office/drawing/2010/main" val="0"/>
                </a:ext>
              </a:extLst>
            </a:blip>
            <a:srcRect l="1" r="-5"/>
            <a:stretch>
              <a:fillRect/>
            </a:stretch>
          </p:blipFill>
          <p:spPr bwMode="auto">
            <a:xfrm>
              <a:off x="5259697" y="2188262"/>
              <a:ext cx="4129001" cy="371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7"/>
            <p:cNvSpPr txBox="1">
              <a:spLocks noChangeArrowheads="1"/>
            </p:cNvSpPr>
            <p:nvPr/>
          </p:nvSpPr>
          <p:spPr bwMode="auto">
            <a:xfrm>
              <a:off x="5986020" y="5801288"/>
              <a:ext cx="273367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algn="ctr" eaLnBrk="1" hangingPunct="1"/>
              <a:r>
                <a:rPr lang="zh-CN" altLang="en-US" sz="2400" b="0" dirty="0">
                  <a:latin typeface="华文中宋" panose="02010600040101010101" pitchFamily="2" charset="-122"/>
                  <a:ea typeface="华文中宋" panose="02010600040101010101" pitchFamily="2" charset="-122"/>
                </a:rPr>
                <a:t>延髓横切面</a:t>
              </a:r>
            </a:p>
            <a:p>
              <a:pPr algn="ctr" eaLnBrk="1" hangingPunct="1"/>
              <a:r>
                <a:rPr lang="en-US" altLang="zh-CN" sz="2400" b="0" dirty="0">
                  <a:latin typeface="华文中宋" panose="02010600040101010101" pitchFamily="2" charset="-122"/>
                  <a:ea typeface="华文中宋" panose="02010600040101010101" pitchFamily="2" charset="-122"/>
                </a:rPr>
                <a:t>(</a:t>
              </a:r>
              <a:r>
                <a:rPr lang="zh-CN" altLang="en-US" sz="2400" b="0" dirty="0">
                  <a:latin typeface="华文中宋" panose="02010600040101010101" pitchFamily="2" charset="-122"/>
                  <a:ea typeface="华文中宋" panose="02010600040101010101" pitchFamily="2" charset="-122"/>
                </a:rPr>
                <a:t>经内侧丘系交叉</a:t>
              </a:r>
              <a:r>
                <a:rPr lang="en-US" altLang="zh-CN" sz="2400" b="0" dirty="0">
                  <a:latin typeface="华文中宋" panose="02010600040101010101" pitchFamily="2" charset="-122"/>
                  <a:ea typeface="华文中宋" panose="02010600040101010101" pitchFamily="2" charset="-122"/>
                </a:rPr>
                <a:t>)</a:t>
              </a:r>
            </a:p>
          </p:txBody>
        </p:sp>
        <p:sp>
          <p:nvSpPr>
            <p:cNvPr id="25" name="Rectangle 10"/>
            <p:cNvSpPr>
              <a:spLocks noChangeArrowheads="1"/>
            </p:cNvSpPr>
            <p:nvPr/>
          </p:nvSpPr>
          <p:spPr bwMode="auto">
            <a:xfrm>
              <a:off x="7553094" y="1839351"/>
              <a:ext cx="11474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kumimoji="1" lang="zh-CN" altLang="en-US" dirty="0">
                  <a:latin typeface="华文中宋" panose="02010600040101010101" pitchFamily="2" charset="-122"/>
                  <a:ea typeface="华文中宋" panose="02010600040101010101" pitchFamily="2" charset="-122"/>
                </a:rPr>
                <a:t>薄束核</a:t>
              </a:r>
            </a:p>
          </p:txBody>
        </p:sp>
        <p:sp>
          <p:nvSpPr>
            <p:cNvPr id="26" name="Rectangle 11"/>
            <p:cNvSpPr>
              <a:spLocks noChangeArrowheads="1"/>
            </p:cNvSpPr>
            <p:nvPr/>
          </p:nvSpPr>
          <p:spPr bwMode="auto">
            <a:xfrm>
              <a:off x="6154362" y="1890237"/>
              <a:ext cx="11222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kumimoji="1" lang="zh-CN" altLang="en-US" dirty="0">
                  <a:latin typeface="华文中宋" panose="02010600040101010101" pitchFamily="2" charset="-122"/>
                  <a:ea typeface="华文中宋" panose="02010600040101010101" pitchFamily="2" charset="-122"/>
                </a:rPr>
                <a:t>楔束核</a:t>
              </a:r>
            </a:p>
          </p:txBody>
        </p:sp>
        <p:sp>
          <p:nvSpPr>
            <p:cNvPr id="27" name="Line 12"/>
            <p:cNvSpPr>
              <a:spLocks noChangeShapeType="1"/>
            </p:cNvSpPr>
            <p:nvPr/>
          </p:nvSpPr>
          <p:spPr bwMode="auto">
            <a:xfrm flipH="1">
              <a:off x="7096541" y="2188262"/>
              <a:ext cx="591637" cy="577682"/>
            </a:xfrm>
            <a:prstGeom prst="line">
              <a:avLst/>
            </a:prstGeom>
            <a:noFill/>
            <a:ln w="28575">
              <a:solidFill>
                <a:srgbClr val="FF330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仿宋" panose="02010609060101010101" pitchFamily="49" charset="-122"/>
                <a:ea typeface="仿宋" panose="02010609060101010101" pitchFamily="49" charset="-122"/>
              </a:endParaRPr>
            </a:p>
          </p:txBody>
        </p:sp>
        <p:sp>
          <p:nvSpPr>
            <p:cNvPr id="28" name="Line 13"/>
            <p:cNvSpPr>
              <a:spLocks noChangeShapeType="1"/>
            </p:cNvSpPr>
            <p:nvPr/>
          </p:nvSpPr>
          <p:spPr bwMode="auto">
            <a:xfrm flipH="1">
              <a:off x="6699416" y="2239461"/>
              <a:ext cx="70374" cy="886039"/>
            </a:xfrm>
            <a:prstGeom prst="line">
              <a:avLst/>
            </a:prstGeom>
            <a:noFill/>
            <a:ln w="28575">
              <a:solidFill>
                <a:srgbClr val="FF330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仿宋" panose="02010609060101010101" pitchFamily="49" charset="-122"/>
                <a:ea typeface="仿宋" panose="02010609060101010101" pitchFamily="49" charset="-122"/>
              </a:endParaRPr>
            </a:p>
          </p:txBody>
        </p:sp>
      </p:grpSp>
      <p:sp>
        <p:nvSpPr>
          <p:cNvPr id="30" name="Line 17"/>
          <p:cNvSpPr>
            <a:spLocks noChangeShapeType="1"/>
          </p:cNvSpPr>
          <p:nvPr/>
        </p:nvSpPr>
        <p:spPr bwMode="auto">
          <a:xfrm>
            <a:off x="4787643" y="3091575"/>
            <a:ext cx="2172410" cy="303156"/>
          </a:xfrm>
          <a:prstGeom prst="line">
            <a:avLst/>
          </a:prstGeom>
          <a:noFill/>
          <a:ln w="28575">
            <a:solidFill>
              <a:srgbClr val="0000CC"/>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仿宋" panose="02010609060101010101" pitchFamily="49" charset="-122"/>
              <a:ea typeface="仿宋" panose="02010609060101010101" pitchFamily="49" charset="-122"/>
            </a:endParaRPr>
          </a:p>
        </p:txBody>
      </p:sp>
    </p:spTree>
  </p:cSld>
  <p:clrMapOvr>
    <a:masterClrMapping/>
  </p:clrMapOvr>
  <p:transition>
    <p:circl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435" r="1959" b="7731"/>
          <a:stretch>
            <a:fillRect/>
          </a:stretch>
        </p:blipFill>
        <p:spPr>
          <a:xfrm>
            <a:off x="4127634" y="2467293"/>
            <a:ext cx="5016366" cy="4390707"/>
          </a:xfrm>
          <a:prstGeom prst="rect">
            <a:avLst/>
          </a:prstGeom>
        </p:spPr>
      </p:pic>
      <p:grpSp>
        <p:nvGrpSpPr>
          <p:cNvPr id="88081" name="Group 17"/>
          <p:cNvGrpSpPr/>
          <p:nvPr/>
        </p:nvGrpSpPr>
        <p:grpSpPr bwMode="auto">
          <a:xfrm>
            <a:off x="2214704" y="3863630"/>
            <a:ext cx="1582738" cy="2782887"/>
            <a:chOff x="1884" y="2221"/>
            <a:chExt cx="997" cy="1753"/>
          </a:xfrm>
        </p:grpSpPr>
        <p:pic>
          <p:nvPicPr>
            <p:cNvPr id="29712" name="Picture 18" descr="Snap15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860" r="26567"/>
            <a:stretch>
              <a:fillRect/>
            </a:stretch>
          </p:blipFill>
          <p:spPr bwMode="auto">
            <a:xfrm>
              <a:off x="1922" y="2221"/>
              <a:ext cx="959" cy="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Text Box 19"/>
            <p:cNvSpPr txBox="1">
              <a:spLocks noChangeArrowheads="1"/>
            </p:cNvSpPr>
            <p:nvPr/>
          </p:nvSpPr>
          <p:spPr bwMode="auto">
            <a:xfrm>
              <a:off x="1884" y="3583"/>
              <a:ext cx="56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dirty="0">
                  <a:latin typeface="华文中宋" panose="02010600040101010101" pitchFamily="2" charset="-122"/>
                  <a:ea typeface="华文中宋" panose="02010600040101010101" pitchFamily="2" charset="-122"/>
                </a:rPr>
                <a:t>橄榄</a:t>
              </a:r>
            </a:p>
          </p:txBody>
        </p:sp>
        <p:sp>
          <p:nvSpPr>
            <p:cNvPr id="29714" name="Line 20"/>
            <p:cNvSpPr>
              <a:spLocks noChangeShapeType="1"/>
            </p:cNvSpPr>
            <p:nvPr/>
          </p:nvSpPr>
          <p:spPr bwMode="auto">
            <a:xfrm flipV="1">
              <a:off x="2167" y="3488"/>
              <a:ext cx="142" cy="154"/>
            </a:xfrm>
            <a:prstGeom prst="line">
              <a:avLst/>
            </a:prstGeom>
            <a:noFill/>
            <a:ln w="28575">
              <a:solidFill>
                <a:srgbClr val="FF33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29703" name="Rectangle 7"/>
          <p:cNvSpPr>
            <a:spLocks noChangeArrowheads="1"/>
          </p:cNvSpPr>
          <p:nvPr/>
        </p:nvSpPr>
        <p:spPr bwMode="auto">
          <a:xfrm>
            <a:off x="274840" y="780631"/>
            <a:ext cx="7173994"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180975" indent="-180975" eaLnBrk="1" hangingPunct="1">
              <a:lnSpc>
                <a:spcPct val="150000"/>
              </a:lnSpc>
              <a:buFont typeface="Wingdings" panose="05000000000000000000" pitchFamily="2" charset="2"/>
              <a:buChar char="ü"/>
            </a:pPr>
            <a:r>
              <a:rPr lang="zh-CN" altLang="en-US" sz="1800" b="0" dirty="0" smtClean="0">
                <a:latin typeface="微软雅黑" panose="020B0503020204020204" charset="-122"/>
                <a:ea typeface="微软雅黑" panose="020B0503020204020204" charset="-122"/>
              </a:rPr>
              <a:t>大脑皮质、红核等与小脑之间联系的中继站</a:t>
            </a:r>
            <a:endParaRPr lang="en-US" altLang="zh-CN" sz="1800" b="0" dirty="0" smtClean="0">
              <a:latin typeface="微软雅黑" panose="020B0503020204020204" charset="-122"/>
              <a:ea typeface="微软雅黑" panose="020B0503020204020204" charset="-122"/>
            </a:endParaRPr>
          </a:p>
          <a:p>
            <a:pPr marL="180975" indent="-180975" eaLnBrk="1" hangingPunct="1">
              <a:lnSpc>
                <a:spcPct val="150000"/>
              </a:lnSpc>
              <a:buFont typeface="Wingdings" panose="05000000000000000000" pitchFamily="2" charset="2"/>
              <a:buChar char="ü"/>
            </a:pPr>
            <a:r>
              <a:rPr lang="zh-CN" altLang="en-US" b="0" dirty="0" smtClean="0">
                <a:latin typeface="微软雅黑" panose="020B0503020204020204" charset="-122"/>
                <a:ea typeface="微软雅黑" panose="020B0503020204020204" charset="-122"/>
              </a:rPr>
              <a:t>位置及形态：</a:t>
            </a:r>
            <a:r>
              <a:rPr lang="zh-CN" altLang="en-US" b="0" dirty="0">
                <a:latin typeface="微软雅黑" panose="020B0503020204020204" charset="-122"/>
                <a:ea typeface="微软雅黑" panose="020B0503020204020204" charset="-122"/>
              </a:rPr>
              <a:t>延髓橄榄深</a:t>
            </a:r>
            <a:r>
              <a:rPr lang="zh-CN" altLang="en-US" b="0" dirty="0" smtClean="0">
                <a:latin typeface="微软雅黑" panose="020B0503020204020204" charset="-122"/>
                <a:ea typeface="微软雅黑" panose="020B0503020204020204" charset="-122"/>
              </a:rPr>
              <a:t>面，水平切面上呈囊袋状</a:t>
            </a:r>
            <a:endParaRPr lang="en-US" altLang="zh-CN" b="0" dirty="0" smtClean="0">
              <a:latin typeface="微软雅黑" panose="020B0503020204020204" charset="-122"/>
              <a:ea typeface="微软雅黑" panose="020B0503020204020204" charset="-122"/>
            </a:endParaRPr>
          </a:p>
          <a:p>
            <a:pPr marL="180975" indent="-180975" eaLnBrk="1" hangingPunct="1">
              <a:lnSpc>
                <a:spcPct val="150000"/>
              </a:lnSpc>
              <a:buFont typeface="Wingdings" panose="05000000000000000000" pitchFamily="2" charset="2"/>
              <a:buChar char="ü"/>
            </a:pPr>
            <a:r>
              <a:rPr lang="zh-CN" altLang="en-US" sz="1600" b="0" dirty="0" smtClean="0">
                <a:latin typeface="微软雅黑" panose="020B0503020204020204" charset="-122"/>
                <a:ea typeface="微软雅黑" panose="020B0503020204020204" charset="-122"/>
              </a:rPr>
              <a:t>分三部分：下橄榄主核，背侧副橄榄核，内侧副橄榄核</a:t>
            </a:r>
            <a:endParaRPr lang="zh-CN" altLang="en-US" sz="1600" b="0" dirty="0">
              <a:latin typeface="微软雅黑" panose="020B0503020204020204" charset="-122"/>
              <a:ea typeface="微软雅黑" panose="020B0503020204020204" charset="-122"/>
            </a:endParaRPr>
          </a:p>
          <a:p>
            <a:pPr marL="180975" indent="-180975" eaLnBrk="1" hangingPunct="1">
              <a:lnSpc>
                <a:spcPct val="150000"/>
              </a:lnSpc>
              <a:buFont typeface="Wingdings" panose="05000000000000000000" pitchFamily="2" charset="2"/>
              <a:buChar char="ü"/>
            </a:pPr>
            <a:r>
              <a:rPr lang="zh-CN" altLang="en-US" sz="1600" b="0" dirty="0" smtClean="0">
                <a:latin typeface="微软雅黑" panose="020B0503020204020204" charset="-122"/>
                <a:ea typeface="微软雅黑" panose="020B0503020204020204" charset="-122"/>
              </a:rPr>
              <a:t>传入纤维</a:t>
            </a:r>
            <a:r>
              <a:rPr lang="en-US" altLang="zh-CN" sz="1600" b="0" dirty="0" smtClean="0">
                <a:latin typeface="微软雅黑" panose="020B0503020204020204" charset="-122"/>
                <a:ea typeface="微软雅黑" panose="020B0503020204020204" charset="-122"/>
              </a:rPr>
              <a:t>-</a:t>
            </a:r>
            <a:r>
              <a:rPr lang="zh-CN" altLang="en-US" sz="1600" b="0" dirty="0" smtClean="0">
                <a:latin typeface="微软雅黑" panose="020B0503020204020204" charset="-122"/>
                <a:ea typeface="微软雅黑" panose="020B0503020204020204" charset="-122"/>
              </a:rPr>
              <a:t>来源广泛；</a:t>
            </a:r>
            <a:r>
              <a:rPr lang="zh-CN" altLang="en-US" b="0" dirty="0" smtClean="0">
                <a:latin typeface="微软雅黑" panose="020B0503020204020204" charset="-122"/>
                <a:ea typeface="微软雅黑" panose="020B0503020204020204" charset="-122"/>
              </a:rPr>
              <a:t>传出纤维</a:t>
            </a:r>
            <a:r>
              <a:rPr lang="zh-CN" altLang="en-US" b="0" dirty="0">
                <a:latin typeface="微软雅黑" panose="020B0503020204020204" charset="-122"/>
                <a:ea typeface="微软雅黑" panose="020B0503020204020204" charset="-122"/>
              </a:rPr>
              <a:t>：参与组成</a:t>
            </a:r>
            <a:r>
              <a:rPr lang="zh-CN" altLang="en-US" b="0" dirty="0">
                <a:solidFill>
                  <a:srgbClr val="C00000"/>
                </a:solidFill>
                <a:latin typeface="微软雅黑" panose="020B0503020204020204" charset="-122"/>
                <a:ea typeface="微软雅黑" panose="020B0503020204020204" charset="-122"/>
              </a:rPr>
              <a:t>小脑下脚</a:t>
            </a:r>
          </a:p>
        </p:txBody>
      </p:sp>
      <p:sp>
        <p:nvSpPr>
          <p:cNvPr id="9" name="Rectangle 8"/>
          <p:cNvSpPr>
            <a:spLocks noChangeArrowheads="1"/>
          </p:cNvSpPr>
          <p:nvPr/>
        </p:nvSpPr>
        <p:spPr bwMode="auto">
          <a:xfrm>
            <a:off x="379465" y="330641"/>
            <a:ext cx="1719791" cy="461665"/>
          </a:xfrm>
          <a:prstGeom prst="rect">
            <a:avLst/>
          </a:prstGeom>
          <a:ln w="28575"/>
        </p:spPr>
        <p:style>
          <a:lnRef idx="2">
            <a:schemeClr val="accent6"/>
          </a:lnRef>
          <a:fillRef idx="1">
            <a:schemeClr val="lt1"/>
          </a:fillRef>
          <a:effectRef idx="0">
            <a:schemeClr val="accent6"/>
          </a:effectRef>
          <a:fontRef idx="minor">
            <a:schemeClr val="dk1"/>
          </a:fontRef>
        </p:style>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algn="ctr" eaLnBrk="1" hangingPunct="1"/>
            <a:r>
              <a:rPr kumimoji="1" lang="zh-CN" altLang="en-US" sz="2400" dirty="0" smtClean="0">
                <a:latin typeface="微软雅黑" panose="020B0503020204020204" charset="-122"/>
                <a:ea typeface="微软雅黑" panose="020B0503020204020204" charset="-122"/>
              </a:rPr>
              <a:t>下橄榄核</a:t>
            </a:r>
            <a:endParaRPr kumimoji="1" lang="zh-CN" altLang="en-US" sz="2400" dirty="0">
              <a:latin typeface="微软雅黑" panose="020B0503020204020204" charset="-122"/>
              <a:ea typeface="微软雅黑" panose="020B0503020204020204" charset="-122"/>
            </a:endParaRPr>
          </a:p>
        </p:txBody>
      </p:sp>
      <p:cxnSp>
        <p:nvCxnSpPr>
          <p:cNvPr id="10" name="直接连接符 9"/>
          <p:cNvCxnSpPr/>
          <p:nvPr/>
        </p:nvCxnSpPr>
        <p:spPr>
          <a:xfrm flipV="1">
            <a:off x="4488288" y="4610637"/>
            <a:ext cx="502275" cy="6439"/>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2" name="直接连接符 11"/>
          <p:cNvCxnSpPr/>
          <p:nvPr/>
        </p:nvCxnSpPr>
        <p:spPr>
          <a:xfrm flipV="1">
            <a:off x="4211392" y="4430332"/>
            <a:ext cx="779171" cy="1"/>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4" name="直接连接符 13"/>
          <p:cNvCxnSpPr/>
          <p:nvPr/>
        </p:nvCxnSpPr>
        <p:spPr>
          <a:xfrm flipV="1">
            <a:off x="4322968" y="5042079"/>
            <a:ext cx="712671" cy="12879"/>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spTree>
  </p:cSld>
  <p:clrMapOvr>
    <a:masterClrMapping/>
  </p:clrMapOvr>
  <p:transition>
    <p:circl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297591" y="3958935"/>
            <a:ext cx="3201689" cy="2805526"/>
            <a:chOff x="2168801" y="3839414"/>
            <a:chExt cx="3201689" cy="2805526"/>
          </a:xfrm>
        </p:grpSpPr>
        <p:pic>
          <p:nvPicPr>
            <p:cNvPr id="30723" name="Picture 251" descr="9_jpg"/>
            <p:cNvPicPr>
              <a:picLocks noChangeAspect="1" noChangeArrowheads="1"/>
            </p:cNvPicPr>
            <p:nvPr/>
          </p:nvPicPr>
          <p:blipFill>
            <a:blip r:embed="rId2">
              <a:extLst>
                <a:ext uri="{28A0092B-C50C-407E-A947-70E740481C1C}">
                  <a14:useLocalDpi xmlns:a14="http://schemas.microsoft.com/office/drawing/2010/main" val="0"/>
                </a:ext>
              </a:extLst>
            </a:blip>
            <a:srcRect l="15367" r="7440"/>
            <a:stretch>
              <a:fillRect/>
            </a:stretch>
          </p:blipFill>
          <p:spPr bwMode="auto">
            <a:xfrm>
              <a:off x="2466305" y="3839414"/>
              <a:ext cx="2563136" cy="250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245"/>
            <p:cNvSpPr txBox="1">
              <a:spLocks noChangeArrowheads="1"/>
            </p:cNvSpPr>
            <p:nvPr/>
          </p:nvSpPr>
          <p:spPr bwMode="auto">
            <a:xfrm>
              <a:off x="2363274" y="6275608"/>
              <a:ext cx="30072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algn="ctr" eaLnBrk="1" hangingPunct="1"/>
              <a:r>
                <a:rPr lang="zh-CN" altLang="en-US" sz="1800" b="0" dirty="0">
                  <a:latin typeface="华文中宋" panose="02010600040101010101" pitchFamily="2" charset="-122"/>
                  <a:ea typeface="华文中宋" panose="02010600040101010101" pitchFamily="2" charset="-122"/>
                </a:rPr>
                <a:t>脑桥</a:t>
              </a:r>
              <a:r>
                <a:rPr lang="zh-CN" altLang="en-US" sz="1800" b="0" dirty="0" smtClean="0">
                  <a:latin typeface="华文中宋" panose="02010600040101010101" pitchFamily="2" charset="-122"/>
                  <a:ea typeface="华文中宋" panose="02010600040101010101" pitchFamily="2" charset="-122"/>
                </a:rPr>
                <a:t>横切面</a:t>
              </a:r>
              <a:r>
                <a:rPr lang="en-US" altLang="zh-CN" sz="1800" b="0" dirty="0" smtClean="0">
                  <a:latin typeface="华文中宋" panose="02010600040101010101" pitchFamily="2" charset="-122"/>
                  <a:ea typeface="华文中宋" panose="02010600040101010101" pitchFamily="2" charset="-122"/>
                </a:rPr>
                <a:t>(</a:t>
              </a:r>
              <a:r>
                <a:rPr lang="zh-CN" altLang="en-US" sz="1800" b="0" dirty="0">
                  <a:latin typeface="华文中宋" panose="02010600040101010101" pitchFamily="2" charset="-122"/>
                  <a:ea typeface="华文中宋" panose="02010600040101010101" pitchFamily="2" charset="-122"/>
                </a:rPr>
                <a:t>经面神经丘</a:t>
              </a:r>
              <a:r>
                <a:rPr lang="en-US" altLang="zh-CN" sz="1800" b="0" dirty="0">
                  <a:latin typeface="华文中宋" panose="02010600040101010101" pitchFamily="2" charset="-122"/>
                  <a:ea typeface="华文中宋" panose="02010600040101010101" pitchFamily="2" charset="-122"/>
                </a:rPr>
                <a:t>)</a:t>
              </a:r>
            </a:p>
          </p:txBody>
        </p:sp>
        <p:sp>
          <p:nvSpPr>
            <p:cNvPr id="30726" name="Line 247"/>
            <p:cNvSpPr>
              <a:spLocks noChangeShapeType="1"/>
            </p:cNvSpPr>
            <p:nvPr/>
          </p:nvSpPr>
          <p:spPr bwMode="auto">
            <a:xfrm>
              <a:off x="2942823" y="6123903"/>
              <a:ext cx="465365" cy="961"/>
            </a:xfrm>
            <a:prstGeom prst="line">
              <a:avLst/>
            </a:prstGeom>
            <a:noFill/>
            <a:ln w="28575">
              <a:solidFill>
                <a:srgbClr val="FF000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0727" name="Text Box 248"/>
            <p:cNvSpPr txBox="1">
              <a:spLocks noChangeArrowheads="1"/>
            </p:cNvSpPr>
            <p:nvPr/>
          </p:nvSpPr>
          <p:spPr bwMode="auto">
            <a:xfrm>
              <a:off x="2168801" y="5906276"/>
              <a:ext cx="9689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sz="1800" dirty="0">
                  <a:latin typeface="华文中宋" panose="02010600040101010101" pitchFamily="2" charset="-122"/>
                  <a:ea typeface="华文中宋" panose="02010600040101010101" pitchFamily="2" charset="-122"/>
                </a:rPr>
                <a:t>脑桥核</a:t>
              </a:r>
            </a:p>
          </p:txBody>
        </p:sp>
      </p:grpSp>
      <p:sp>
        <p:nvSpPr>
          <p:cNvPr id="30730" name="Text Box 243"/>
          <p:cNvSpPr txBox="1">
            <a:spLocks noChangeArrowheads="1"/>
          </p:cNvSpPr>
          <p:nvPr/>
        </p:nvSpPr>
        <p:spPr bwMode="auto">
          <a:xfrm>
            <a:off x="2129" y="1609072"/>
            <a:ext cx="5132821"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6700" algn="l"/>
                <a:tab pos="361950" algn="l"/>
              </a:tabLst>
              <a:defRPr sz="2000" b="1">
                <a:solidFill>
                  <a:schemeClr val="tx1"/>
                </a:solidFill>
                <a:latin typeface="Arial" panose="020B0604020202020204" pitchFamily="34" charset="0"/>
                <a:ea typeface="华文细黑" panose="02010600040101010101" pitchFamily="2" charset="-122"/>
              </a:defRPr>
            </a:lvl1pPr>
            <a:lvl2pPr>
              <a:tabLst>
                <a:tab pos="266700" algn="l"/>
                <a:tab pos="361950" algn="l"/>
              </a:tabLst>
              <a:defRPr sz="2000" b="1">
                <a:solidFill>
                  <a:schemeClr val="tx1"/>
                </a:solidFill>
                <a:latin typeface="Arial" panose="020B0604020202020204" pitchFamily="34" charset="0"/>
                <a:ea typeface="华文细黑" panose="02010600040101010101" pitchFamily="2" charset="-122"/>
              </a:defRPr>
            </a:lvl2pPr>
            <a:lvl3pPr marL="1143000" indent="-228600">
              <a:tabLst>
                <a:tab pos="266700" algn="l"/>
                <a:tab pos="361950" algn="l"/>
              </a:tabLst>
              <a:defRPr sz="2000" b="1">
                <a:solidFill>
                  <a:schemeClr val="tx1"/>
                </a:solidFill>
                <a:latin typeface="Arial" panose="020B0604020202020204" pitchFamily="34" charset="0"/>
                <a:ea typeface="华文细黑" panose="02010600040101010101" pitchFamily="2" charset="-122"/>
              </a:defRPr>
            </a:lvl3pPr>
            <a:lvl4pPr marL="1600200" indent="-228600">
              <a:tabLst>
                <a:tab pos="266700" algn="l"/>
                <a:tab pos="361950" algn="l"/>
              </a:tabLst>
              <a:defRPr sz="2000" b="1">
                <a:solidFill>
                  <a:schemeClr val="tx1"/>
                </a:solidFill>
                <a:latin typeface="Arial" panose="020B0604020202020204" pitchFamily="34" charset="0"/>
                <a:ea typeface="华文细黑" panose="02010600040101010101" pitchFamily="2" charset="-122"/>
              </a:defRPr>
            </a:lvl4pPr>
            <a:lvl5pPr marL="2057400" indent="-228600">
              <a:tabLst>
                <a:tab pos="266700" algn="l"/>
                <a:tab pos="361950" algn="l"/>
              </a:tabLst>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tabLst>
                <a:tab pos="266700" algn="l"/>
                <a:tab pos="361950" algn="l"/>
              </a:tabLs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tabLst>
                <a:tab pos="266700" algn="l"/>
                <a:tab pos="361950" algn="l"/>
              </a:tabLs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tabLst>
                <a:tab pos="266700" algn="l"/>
                <a:tab pos="361950" algn="l"/>
              </a:tabLs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tabLst>
                <a:tab pos="266700" algn="l"/>
                <a:tab pos="361950" algn="l"/>
              </a:tabLst>
              <a:defRPr sz="2000" b="1">
                <a:solidFill>
                  <a:schemeClr val="tx1"/>
                </a:solidFill>
                <a:latin typeface="Arial" panose="020B0604020202020204" pitchFamily="34" charset="0"/>
                <a:ea typeface="华文细黑" panose="02010600040101010101" pitchFamily="2" charset="-122"/>
              </a:defRPr>
            </a:lvl9pPr>
          </a:lstStyle>
          <a:p>
            <a:pPr marL="90805" indent="-90805">
              <a:lnSpc>
                <a:spcPct val="150000"/>
              </a:lnSpc>
              <a:buClr>
                <a:srgbClr val="C00000"/>
              </a:buClr>
              <a:buFont typeface="Wingdings" panose="05000000000000000000" pitchFamily="2" charset="2"/>
              <a:buChar char="ü"/>
              <a:tabLst>
                <a:tab pos="180975" algn="l"/>
              </a:tabLst>
            </a:pPr>
            <a:r>
              <a:rPr lang="zh-CN" altLang="en-US" b="0" dirty="0">
                <a:latin typeface="微软雅黑" panose="020B0503020204020204" charset="-122"/>
                <a:ea typeface="微软雅黑" panose="020B0503020204020204" charset="-122"/>
              </a:rPr>
              <a:t>是传递大脑皮质信息至小脑的重要</a:t>
            </a:r>
            <a:r>
              <a:rPr lang="zh-CN" altLang="en-US" b="0" dirty="0" smtClean="0">
                <a:latin typeface="微软雅黑" panose="020B0503020204020204" charset="-122"/>
                <a:ea typeface="微软雅黑" panose="020B0503020204020204" charset="-122"/>
              </a:rPr>
              <a:t>中继站</a:t>
            </a:r>
            <a:endParaRPr lang="en-US" altLang="zh-CN" b="0" dirty="0" smtClean="0">
              <a:latin typeface="微软雅黑" panose="020B0503020204020204" charset="-122"/>
              <a:ea typeface="微软雅黑" panose="020B0503020204020204" charset="-122"/>
            </a:endParaRPr>
          </a:p>
          <a:p>
            <a:pPr marL="90805" indent="-90805" eaLnBrk="1" hangingPunct="1">
              <a:lnSpc>
                <a:spcPct val="150000"/>
              </a:lnSpc>
              <a:buClr>
                <a:srgbClr val="C00000"/>
              </a:buClr>
              <a:buFont typeface="Wingdings" panose="05000000000000000000" pitchFamily="2" charset="2"/>
              <a:buChar char="ü"/>
              <a:tabLst>
                <a:tab pos="180975" algn="l"/>
              </a:tabLst>
            </a:pPr>
            <a:r>
              <a:rPr lang="zh-CN" altLang="en-US" b="0" dirty="0" smtClean="0">
                <a:latin typeface="微软雅黑" panose="020B0503020204020204" charset="-122"/>
                <a:ea typeface="微软雅黑" panose="020B0503020204020204" charset="-122"/>
              </a:rPr>
              <a:t>分散于脑桥基底部</a:t>
            </a:r>
            <a:endParaRPr lang="en-US" altLang="zh-CN" b="0" dirty="0" smtClean="0">
              <a:latin typeface="微软雅黑" panose="020B0503020204020204" charset="-122"/>
              <a:ea typeface="微软雅黑" panose="020B0503020204020204" charset="-122"/>
            </a:endParaRPr>
          </a:p>
          <a:p>
            <a:pPr marL="90805" indent="-90805" eaLnBrk="1" hangingPunct="1">
              <a:lnSpc>
                <a:spcPct val="150000"/>
              </a:lnSpc>
              <a:buClr>
                <a:srgbClr val="C00000"/>
              </a:buClr>
              <a:buFont typeface="Wingdings" panose="05000000000000000000" pitchFamily="2" charset="2"/>
              <a:buChar char="ü"/>
              <a:tabLst>
                <a:tab pos="180975" algn="l"/>
              </a:tabLst>
            </a:pPr>
            <a:r>
              <a:rPr lang="zh-CN" altLang="en-US" b="0" dirty="0" smtClean="0">
                <a:latin typeface="微软雅黑" panose="020B0503020204020204" charset="-122"/>
                <a:ea typeface="微软雅黑" panose="020B0503020204020204" charset="-122"/>
              </a:rPr>
              <a:t>传入纤维</a:t>
            </a:r>
            <a:r>
              <a:rPr lang="zh-CN" altLang="en-US" b="0" dirty="0">
                <a:latin typeface="微软雅黑" panose="020B0503020204020204" charset="-122"/>
                <a:ea typeface="微软雅黑" panose="020B0503020204020204" charset="-122"/>
              </a:rPr>
              <a:t>：皮质脑桥纤维</a:t>
            </a:r>
          </a:p>
          <a:p>
            <a:pPr marL="90805" indent="-90805" eaLnBrk="1" hangingPunct="1">
              <a:lnSpc>
                <a:spcPct val="150000"/>
              </a:lnSpc>
              <a:buClr>
                <a:srgbClr val="C00000"/>
              </a:buClr>
              <a:buFont typeface="Wingdings" panose="05000000000000000000" pitchFamily="2" charset="2"/>
              <a:buChar char="ü"/>
              <a:tabLst>
                <a:tab pos="180975" algn="l"/>
              </a:tabLst>
            </a:pPr>
            <a:r>
              <a:rPr lang="zh-CN" altLang="en-US" b="0" dirty="0">
                <a:latin typeface="微软雅黑" panose="020B0503020204020204" charset="-122"/>
                <a:ea typeface="微软雅黑" panose="020B0503020204020204" charset="-122"/>
              </a:rPr>
              <a:t>传出纤维：脑桥小脑纤维</a:t>
            </a:r>
          </a:p>
          <a:p>
            <a:pPr marL="90805" lvl="1" indent="-90805" eaLnBrk="1" hangingPunct="1">
              <a:lnSpc>
                <a:spcPct val="150000"/>
              </a:lnSpc>
              <a:buClr>
                <a:srgbClr val="C00000"/>
              </a:buClr>
              <a:buFont typeface="Wingdings" panose="05000000000000000000" pitchFamily="2" charset="2"/>
              <a:buChar char="ü"/>
              <a:tabLst>
                <a:tab pos="180975" algn="l"/>
                <a:tab pos="541020" algn="l"/>
              </a:tabLst>
            </a:pPr>
            <a:r>
              <a:rPr lang="zh-CN" altLang="en-US" b="0" dirty="0">
                <a:latin typeface="微软雅黑" panose="020B0503020204020204" charset="-122"/>
                <a:ea typeface="微软雅黑" panose="020B0503020204020204" charset="-122"/>
              </a:rPr>
              <a:t>交叉至对侧，组成小脑中脚进入</a:t>
            </a:r>
            <a:r>
              <a:rPr lang="zh-CN" altLang="en-US" b="0" dirty="0" smtClean="0">
                <a:latin typeface="微软雅黑" panose="020B0503020204020204" charset="-122"/>
                <a:ea typeface="微软雅黑" panose="020B0503020204020204" charset="-122"/>
              </a:rPr>
              <a:t>小脑</a:t>
            </a:r>
            <a:endParaRPr lang="zh-CN" altLang="en-US" b="0" dirty="0">
              <a:latin typeface="微软雅黑" panose="020B0503020204020204" charset="-122"/>
              <a:ea typeface="微软雅黑" panose="020B0503020204020204" charset="-122"/>
            </a:endParaRPr>
          </a:p>
        </p:txBody>
      </p:sp>
      <p:sp>
        <p:nvSpPr>
          <p:cNvPr id="10" name="Rectangle 25"/>
          <p:cNvSpPr/>
          <p:nvPr/>
        </p:nvSpPr>
        <p:spPr>
          <a:xfrm>
            <a:off x="1" y="0"/>
            <a:ext cx="9144000" cy="1037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itle 1"/>
          <p:cNvSpPr txBox="1"/>
          <p:nvPr/>
        </p:nvSpPr>
        <p:spPr bwMode="blackWhite">
          <a:xfrm>
            <a:off x="1949302" y="241788"/>
            <a:ext cx="5277974" cy="573375"/>
          </a:xfrm>
          <a:prstGeom prst="rect">
            <a:avLst/>
          </a:prstGeom>
          <a:solidFill>
            <a:srgbClr val="FFFFFF"/>
          </a:solidFill>
          <a:ln>
            <a:solidFill>
              <a:srgbClr val="404040"/>
            </a:solidFill>
          </a:ln>
        </p:spPr>
        <p:txBody>
          <a:bodyPr anchorCtr="1"/>
          <a:lstStyle>
            <a:lvl1pPr algn="ctr" defTabSz="914400" rtl="0" eaLnBrk="1" latinLnBrk="0" hangingPunct="1">
              <a:lnSpc>
                <a:spcPct val="90000"/>
              </a:lnSpc>
              <a:spcBef>
                <a:spcPct val="0"/>
              </a:spcBef>
              <a:buNone/>
              <a:defRPr sz="2100" kern="1200" cap="all" spc="200" baseline="0">
                <a:solidFill>
                  <a:srgbClr val="262626"/>
                </a:solidFill>
                <a:latin typeface="+mj-lt"/>
                <a:ea typeface="+mj-ea"/>
                <a:cs typeface="+mj-cs"/>
              </a:defRPr>
            </a:lvl1pPr>
          </a:lstStyle>
          <a:p>
            <a:pPr>
              <a:lnSpc>
                <a:spcPct val="100000"/>
              </a:lnSpc>
            </a:pPr>
            <a:r>
              <a:rPr lang="zh-CN" altLang="en-US" sz="2000" dirty="0" smtClean="0"/>
              <a:t>脑干的中继核</a:t>
            </a:r>
            <a:r>
              <a:rPr lang="en-US" altLang="zh-CN" sz="3200" dirty="0" smtClean="0"/>
              <a:t>-</a:t>
            </a:r>
            <a:r>
              <a:rPr lang="zh-CN" altLang="en-US" sz="3200" dirty="0" smtClean="0"/>
              <a:t>脑桥的中继核</a:t>
            </a:r>
            <a:endParaRPr lang="zh-CN" altLang="en-US" sz="3200" dirty="0"/>
          </a:p>
          <a:p>
            <a:pPr>
              <a:lnSpc>
                <a:spcPct val="100000"/>
              </a:lnSpc>
            </a:pPr>
            <a:endParaRPr lang="zh-CN" altLang="en-US" sz="3200" b="1" dirty="0"/>
          </a:p>
        </p:txBody>
      </p:sp>
      <p:sp>
        <p:nvSpPr>
          <p:cNvPr id="13" name="Rectangle 8"/>
          <p:cNvSpPr>
            <a:spLocks noChangeArrowheads="1"/>
          </p:cNvSpPr>
          <p:nvPr/>
        </p:nvSpPr>
        <p:spPr bwMode="auto">
          <a:xfrm>
            <a:off x="121888" y="1140246"/>
            <a:ext cx="1880778" cy="461665"/>
          </a:xfrm>
          <a:prstGeom prst="rect">
            <a:avLst/>
          </a:prstGeom>
          <a:ln w="28575"/>
        </p:spPr>
        <p:style>
          <a:lnRef idx="2">
            <a:schemeClr val="accent6"/>
          </a:lnRef>
          <a:fillRef idx="1">
            <a:schemeClr val="lt1"/>
          </a:fillRef>
          <a:effectRef idx="0">
            <a:schemeClr val="accent6"/>
          </a:effectRef>
          <a:fontRef idx="minor">
            <a:schemeClr val="dk1"/>
          </a:fontRef>
        </p:style>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algn="ctr"/>
            <a:r>
              <a:rPr kumimoji="1" lang="zh-CN" altLang="en-US" sz="2400" dirty="0" smtClean="0">
                <a:solidFill>
                  <a:srgbClr val="C00000"/>
                </a:solidFill>
                <a:latin typeface="微软雅黑" panose="020B0503020204020204" charset="-122"/>
                <a:ea typeface="微软雅黑" panose="020B0503020204020204" charset="-122"/>
              </a:rPr>
              <a:t>脑桥核</a:t>
            </a:r>
            <a:endParaRPr kumimoji="1" lang="zh-CN" altLang="en-US" sz="2400" dirty="0">
              <a:solidFill>
                <a:srgbClr val="C00000"/>
              </a:solidFill>
              <a:latin typeface="微软雅黑" panose="020B0503020204020204" charset="-122"/>
              <a:ea typeface="微软雅黑" panose="020B0503020204020204" charset="-122"/>
            </a:endParaRP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540" b="4044"/>
          <a:stretch>
            <a:fillRect/>
          </a:stretch>
        </p:blipFill>
        <p:spPr>
          <a:xfrm>
            <a:off x="5237981" y="1406824"/>
            <a:ext cx="3916422" cy="4265812"/>
          </a:xfrm>
          <a:prstGeom prst="rect">
            <a:avLst/>
          </a:prstGeom>
        </p:spPr>
      </p:pic>
    </p:spTree>
  </p:cSld>
  <p:clrMapOvr>
    <a:masterClrMapping/>
  </p:clrMapOvr>
  <p:transition>
    <p:circl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0518" y="771223"/>
            <a:ext cx="5076360" cy="5223892"/>
          </a:xfrm>
          <a:prstGeom prst="rect">
            <a:avLst/>
          </a:prstGeom>
        </p:spPr>
      </p:pic>
      <p:sp>
        <p:nvSpPr>
          <p:cNvPr id="2" name="Rectangle 8"/>
          <p:cNvSpPr>
            <a:spLocks noChangeArrowheads="1"/>
          </p:cNvSpPr>
          <p:nvPr/>
        </p:nvSpPr>
        <p:spPr bwMode="auto">
          <a:xfrm>
            <a:off x="282874" y="309558"/>
            <a:ext cx="2086840" cy="461665"/>
          </a:xfrm>
          <a:prstGeom prst="rect">
            <a:avLst/>
          </a:prstGeom>
          <a:ln w="28575"/>
        </p:spPr>
        <p:style>
          <a:lnRef idx="2">
            <a:schemeClr val="accent6"/>
          </a:lnRef>
          <a:fillRef idx="1">
            <a:schemeClr val="lt1"/>
          </a:fillRef>
          <a:effectRef idx="0">
            <a:schemeClr val="accent6"/>
          </a:effectRef>
          <a:fontRef idx="minor">
            <a:schemeClr val="dk1"/>
          </a:fontRef>
        </p:style>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algn="ctr" eaLnBrk="1" hangingPunct="1"/>
            <a:r>
              <a:rPr kumimoji="1" lang="zh-CN" altLang="en-US" sz="2400" dirty="0" smtClean="0">
                <a:latin typeface="微软雅黑" panose="020B0503020204020204" charset="-122"/>
                <a:ea typeface="微软雅黑" panose="020B0503020204020204" charset="-122"/>
              </a:rPr>
              <a:t>上橄榄核</a:t>
            </a:r>
            <a:endParaRPr kumimoji="1" lang="zh-CN" altLang="en-US" sz="2400" dirty="0">
              <a:latin typeface="微软雅黑" panose="020B0503020204020204" charset="-122"/>
              <a:ea typeface="微软雅黑" panose="020B0503020204020204" charset="-122"/>
            </a:endParaRPr>
          </a:p>
        </p:txBody>
      </p:sp>
      <p:sp>
        <p:nvSpPr>
          <p:cNvPr id="3" name="Text Box 9"/>
          <p:cNvSpPr txBox="1">
            <a:spLocks noChangeArrowheads="1"/>
          </p:cNvSpPr>
          <p:nvPr/>
        </p:nvSpPr>
        <p:spPr bwMode="auto">
          <a:xfrm>
            <a:off x="96473" y="771223"/>
            <a:ext cx="423703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180975" indent="-180975" eaLnBrk="1" hangingPunct="1">
              <a:lnSpc>
                <a:spcPct val="150000"/>
              </a:lnSpc>
              <a:buClr>
                <a:srgbClr val="C00000"/>
              </a:buClr>
              <a:buFont typeface="Wingdings" panose="05000000000000000000" pitchFamily="2" charset="2"/>
              <a:buChar char="ü"/>
            </a:pPr>
            <a:r>
              <a:rPr lang="zh-CN" altLang="en-US" b="0" dirty="0" smtClean="0">
                <a:latin typeface="微软雅黑" panose="020B0503020204020204" charset="-122"/>
                <a:ea typeface="微软雅黑" panose="020B0503020204020204" charset="-122"/>
              </a:rPr>
              <a:t>传入纤维：来自双侧蜗腹侧前核</a:t>
            </a:r>
            <a:endParaRPr lang="en-US" altLang="zh-CN" b="0" dirty="0" smtClean="0">
              <a:latin typeface="微软雅黑" panose="020B0503020204020204" charset="-122"/>
              <a:ea typeface="微软雅黑" panose="020B0503020204020204" charset="-122"/>
            </a:endParaRPr>
          </a:p>
          <a:p>
            <a:pPr marL="180975" indent="-180975" eaLnBrk="1" hangingPunct="1">
              <a:lnSpc>
                <a:spcPct val="150000"/>
              </a:lnSpc>
              <a:buClr>
                <a:srgbClr val="C00000"/>
              </a:buClr>
              <a:buFont typeface="Wingdings" panose="05000000000000000000" pitchFamily="2" charset="2"/>
              <a:buChar char="ü"/>
            </a:pPr>
            <a:r>
              <a:rPr lang="zh-CN" altLang="en-US" b="0" dirty="0" smtClean="0">
                <a:latin typeface="微软雅黑" panose="020B0503020204020204" charset="-122"/>
                <a:ea typeface="微软雅黑" panose="020B0503020204020204" charset="-122"/>
              </a:rPr>
              <a:t>传出纤维：加入</a:t>
            </a:r>
            <a:r>
              <a:rPr lang="zh-CN" altLang="en-US" b="0" dirty="0" smtClean="0">
                <a:solidFill>
                  <a:srgbClr val="C00000"/>
                </a:solidFill>
                <a:latin typeface="微软雅黑" panose="020B0503020204020204" charset="-122"/>
                <a:ea typeface="微软雅黑" panose="020B0503020204020204" charset="-122"/>
              </a:rPr>
              <a:t>外侧丘系</a:t>
            </a:r>
            <a:endParaRPr lang="zh-CN" altLang="en-US" b="0" dirty="0">
              <a:latin typeface="微软雅黑" panose="020B0503020204020204" charset="-122"/>
              <a:ea typeface="微软雅黑" panose="020B0503020204020204" charset="-122"/>
            </a:endParaRPr>
          </a:p>
          <a:p>
            <a:pPr marL="180975" indent="-180975" eaLnBrk="1" hangingPunct="1">
              <a:lnSpc>
                <a:spcPct val="150000"/>
              </a:lnSpc>
              <a:buClr>
                <a:srgbClr val="C00000"/>
              </a:buClr>
              <a:buFont typeface="Wingdings" panose="05000000000000000000" pitchFamily="2" charset="2"/>
              <a:buChar char="ü"/>
            </a:pPr>
            <a:r>
              <a:rPr lang="zh-CN" altLang="en-US" b="0" dirty="0" smtClean="0">
                <a:latin typeface="微软雅黑" panose="020B0503020204020204" charset="-122"/>
                <a:ea typeface="微软雅黑" panose="020B0503020204020204" charset="-122"/>
              </a:rPr>
              <a:t>功能</a:t>
            </a:r>
            <a:r>
              <a:rPr lang="zh-CN" altLang="en-US" b="0" dirty="0">
                <a:latin typeface="微软雅黑" panose="020B0503020204020204" charset="-122"/>
                <a:ea typeface="微软雅黑" panose="020B0503020204020204" charset="-122"/>
              </a:rPr>
              <a:t>：</a:t>
            </a:r>
            <a:r>
              <a:rPr lang="zh-CN" altLang="en-US" b="0" dirty="0" smtClean="0">
                <a:latin typeface="微软雅黑" panose="020B0503020204020204" charset="-122"/>
                <a:ea typeface="微软雅黑" panose="020B0503020204020204" charset="-122"/>
              </a:rPr>
              <a:t>参与</a:t>
            </a:r>
            <a:r>
              <a:rPr lang="zh-CN" altLang="en-US" b="0" dirty="0">
                <a:latin typeface="微软雅黑" panose="020B0503020204020204" charset="-122"/>
                <a:ea typeface="微软雅黑" panose="020B0503020204020204" charset="-122"/>
              </a:rPr>
              <a:t>声音的空间</a:t>
            </a:r>
            <a:r>
              <a:rPr lang="zh-CN" altLang="en-US" b="0" dirty="0" smtClean="0">
                <a:latin typeface="微软雅黑" panose="020B0503020204020204" charset="-122"/>
                <a:ea typeface="微软雅黑" panose="020B0503020204020204" charset="-122"/>
              </a:rPr>
              <a:t>定位</a:t>
            </a:r>
            <a:endParaRPr lang="zh-CN" altLang="en-US" b="0" dirty="0">
              <a:latin typeface="微软雅黑" panose="020B0503020204020204" charset="-122"/>
              <a:ea typeface="微软雅黑" panose="020B0503020204020204" charset="-122"/>
            </a:endParaRPr>
          </a:p>
        </p:txBody>
      </p:sp>
      <p:cxnSp>
        <p:nvCxnSpPr>
          <p:cNvPr id="5" name="直接连接符 4"/>
          <p:cNvCxnSpPr/>
          <p:nvPr/>
        </p:nvCxnSpPr>
        <p:spPr>
          <a:xfrm flipV="1">
            <a:off x="7966540" y="3174642"/>
            <a:ext cx="578592" cy="19319"/>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8" name="直接连接符 7"/>
          <p:cNvCxnSpPr/>
          <p:nvPr/>
        </p:nvCxnSpPr>
        <p:spPr>
          <a:xfrm flipV="1">
            <a:off x="4365938" y="2627291"/>
            <a:ext cx="585989" cy="6439"/>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1" name="直接连接符 10"/>
          <p:cNvCxnSpPr/>
          <p:nvPr/>
        </p:nvCxnSpPr>
        <p:spPr>
          <a:xfrm>
            <a:off x="4520485" y="3129566"/>
            <a:ext cx="605307" cy="0"/>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sp>
        <p:nvSpPr>
          <p:cNvPr id="15" name="Rectangle 8"/>
          <p:cNvSpPr>
            <a:spLocks noChangeArrowheads="1"/>
          </p:cNvSpPr>
          <p:nvPr/>
        </p:nvSpPr>
        <p:spPr bwMode="auto">
          <a:xfrm>
            <a:off x="282874" y="2479383"/>
            <a:ext cx="2086840" cy="461665"/>
          </a:xfrm>
          <a:prstGeom prst="rect">
            <a:avLst/>
          </a:prstGeom>
          <a:ln w="28575"/>
        </p:spPr>
        <p:style>
          <a:lnRef idx="2">
            <a:schemeClr val="accent6"/>
          </a:lnRef>
          <a:fillRef idx="1">
            <a:schemeClr val="lt1"/>
          </a:fillRef>
          <a:effectRef idx="0">
            <a:schemeClr val="accent6"/>
          </a:effectRef>
          <a:fontRef idx="minor">
            <a:schemeClr val="dk1"/>
          </a:fontRef>
        </p:style>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algn="ctr" eaLnBrk="1" hangingPunct="1"/>
            <a:r>
              <a:rPr kumimoji="1" lang="zh-CN" altLang="en-US" sz="2400" dirty="0" smtClean="0">
                <a:latin typeface="微软雅黑" panose="020B0503020204020204" charset="-122"/>
                <a:ea typeface="微软雅黑" panose="020B0503020204020204" charset="-122"/>
              </a:rPr>
              <a:t>外侧丘系核</a:t>
            </a:r>
            <a:endParaRPr kumimoji="1" lang="zh-CN" altLang="en-US" sz="2400" dirty="0">
              <a:latin typeface="微软雅黑" panose="020B0503020204020204" charset="-122"/>
              <a:ea typeface="微软雅黑" panose="020B0503020204020204" charset="-122"/>
            </a:endParaRPr>
          </a:p>
        </p:txBody>
      </p:sp>
      <p:sp>
        <p:nvSpPr>
          <p:cNvPr id="16" name="Text Box 9"/>
          <p:cNvSpPr txBox="1">
            <a:spLocks noChangeArrowheads="1"/>
          </p:cNvSpPr>
          <p:nvPr/>
        </p:nvSpPr>
        <p:spPr bwMode="auto">
          <a:xfrm>
            <a:off x="96473" y="2941048"/>
            <a:ext cx="445603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180975" indent="-180975" eaLnBrk="1" hangingPunct="1">
              <a:lnSpc>
                <a:spcPct val="150000"/>
              </a:lnSpc>
              <a:buClr>
                <a:srgbClr val="C00000"/>
              </a:buClr>
              <a:buFont typeface="Wingdings" panose="05000000000000000000" pitchFamily="2" charset="2"/>
              <a:buChar char="ü"/>
            </a:pPr>
            <a:r>
              <a:rPr lang="zh-CN" altLang="en-US" b="0" dirty="0" smtClean="0">
                <a:latin typeface="微软雅黑" panose="020B0503020204020204" charset="-122"/>
                <a:ea typeface="微软雅黑" panose="020B0503020204020204" charset="-122"/>
              </a:rPr>
              <a:t>伴随外侧丘系分布</a:t>
            </a:r>
            <a:endParaRPr lang="en-US" altLang="zh-CN" b="0" dirty="0" smtClean="0">
              <a:latin typeface="微软雅黑" panose="020B0503020204020204" charset="-122"/>
              <a:ea typeface="微软雅黑" panose="020B0503020204020204" charset="-122"/>
            </a:endParaRPr>
          </a:p>
          <a:p>
            <a:pPr marL="180975" indent="-180975" eaLnBrk="1" hangingPunct="1">
              <a:lnSpc>
                <a:spcPct val="150000"/>
              </a:lnSpc>
              <a:buClr>
                <a:srgbClr val="C00000"/>
              </a:buClr>
              <a:buFont typeface="Wingdings" panose="05000000000000000000" pitchFamily="2" charset="2"/>
              <a:buChar char="ü"/>
            </a:pPr>
            <a:r>
              <a:rPr lang="zh-CN" altLang="en-US" b="0" dirty="0" smtClean="0">
                <a:latin typeface="微软雅黑" panose="020B0503020204020204" charset="-122"/>
                <a:ea typeface="微软雅黑" panose="020B0503020204020204" charset="-122"/>
              </a:rPr>
              <a:t>传入纤维：蜗腹侧前核、外侧丘系</a:t>
            </a:r>
            <a:endParaRPr lang="en-US" altLang="zh-CN" b="0" dirty="0" smtClean="0">
              <a:latin typeface="微软雅黑" panose="020B0503020204020204" charset="-122"/>
              <a:ea typeface="微软雅黑" panose="020B0503020204020204" charset="-122"/>
            </a:endParaRPr>
          </a:p>
          <a:p>
            <a:pPr marL="180975" indent="-180975" eaLnBrk="1" hangingPunct="1">
              <a:lnSpc>
                <a:spcPct val="150000"/>
              </a:lnSpc>
              <a:buClr>
                <a:srgbClr val="C00000"/>
              </a:buClr>
              <a:buFont typeface="Wingdings" panose="05000000000000000000" pitchFamily="2" charset="2"/>
              <a:buChar char="ü"/>
            </a:pPr>
            <a:r>
              <a:rPr lang="zh-CN" altLang="en-US" b="0" dirty="0" smtClean="0">
                <a:latin typeface="微软雅黑" panose="020B0503020204020204" charset="-122"/>
                <a:ea typeface="微软雅黑" panose="020B0503020204020204" charset="-122"/>
              </a:rPr>
              <a:t>传出纤维：加入对侧的外侧丘系</a:t>
            </a:r>
            <a:endParaRPr lang="zh-CN" altLang="en-US" b="0" dirty="0">
              <a:latin typeface="微软雅黑" panose="020B0503020204020204" charset="-122"/>
              <a:ea typeface="微软雅黑" panose="020B0503020204020204" charset="-122"/>
            </a:endParaRPr>
          </a:p>
        </p:txBody>
      </p:sp>
      <p:sp>
        <p:nvSpPr>
          <p:cNvPr id="19" name="Text Box 33"/>
          <p:cNvSpPr txBox="1">
            <a:spLocks noChangeArrowheads="1"/>
          </p:cNvSpPr>
          <p:nvPr/>
        </p:nvSpPr>
        <p:spPr bwMode="auto">
          <a:xfrm>
            <a:off x="371303" y="4725694"/>
            <a:ext cx="3384385" cy="961161"/>
          </a:xfrm>
          <a:prstGeom prst="rect">
            <a:avLst/>
          </a:prstGeom>
          <a:solidFill>
            <a:schemeClr val="accent2">
              <a:lumMod val="40000"/>
              <a:lumOff val="60000"/>
              <a:alpha val="45000"/>
            </a:schemeClr>
          </a:solidFill>
          <a:ln w="19050">
            <a:solidFill>
              <a:schemeClr val="accent4"/>
            </a:solidFill>
          </a:ln>
        </p:spPr>
        <p:style>
          <a:lnRef idx="2">
            <a:schemeClr val="accent6"/>
          </a:lnRef>
          <a:fillRef idx="1">
            <a:schemeClr val="lt1"/>
          </a:fillRef>
          <a:effectRef idx="0">
            <a:schemeClr val="accent6"/>
          </a:effectRef>
          <a:fontRef idx="minor">
            <a:schemeClr val="dk1"/>
          </a:fontRef>
        </p:style>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a:lnSpc>
                <a:spcPct val="150000"/>
              </a:lnSpc>
            </a:pPr>
            <a:r>
              <a:rPr lang="zh-CN" altLang="en-US" sz="2000" dirty="0" smtClean="0">
                <a:latin typeface="+mn-ea"/>
                <a:ea typeface="+mn-ea"/>
              </a:rPr>
              <a:t>上橄榄核、外侧丘系核都是听觉传导通路上的中继站</a:t>
            </a:r>
            <a:endParaRPr lang="zh-CN" altLang="en-US" sz="2000" dirty="0">
              <a:latin typeface="+mn-ea"/>
              <a:ea typeface="+mn-ea"/>
            </a:endParaRPr>
          </a:p>
        </p:txBody>
      </p:sp>
    </p:spTree>
  </p:cSld>
  <p:clrMapOvr>
    <a:masterClrMapping/>
  </p:clrMapOvr>
  <p:transition>
    <p:circl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5212716" y="2309064"/>
            <a:ext cx="3931284" cy="4278480"/>
            <a:chOff x="5212716" y="1886755"/>
            <a:chExt cx="3931284" cy="427848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4860" r="2946" b="3976"/>
            <a:stretch>
              <a:fillRect/>
            </a:stretch>
          </p:blipFill>
          <p:spPr>
            <a:xfrm>
              <a:off x="5212716" y="1886755"/>
              <a:ext cx="3931284" cy="4278480"/>
            </a:xfrm>
            <a:prstGeom prst="rect">
              <a:avLst/>
            </a:prstGeom>
          </p:spPr>
        </p:pic>
        <p:cxnSp>
          <p:nvCxnSpPr>
            <p:cNvPr id="22" name="直接连接符 21"/>
            <p:cNvCxnSpPr/>
            <p:nvPr/>
          </p:nvCxnSpPr>
          <p:spPr>
            <a:xfrm flipV="1">
              <a:off x="7117684" y="2034861"/>
              <a:ext cx="330639" cy="6439"/>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grpSp>
      <p:sp>
        <p:nvSpPr>
          <p:cNvPr id="15" name="Rectangle 25"/>
          <p:cNvSpPr/>
          <p:nvPr/>
        </p:nvSpPr>
        <p:spPr>
          <a:xfrm>
            <a:off x="1" y="0"/>
            <a:ext cx="9144000" cy="1037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itle 1"/>
          <p:cNvSpPr txBox="1"/>
          <p:nvPr/>
        </p:nvSpPr>
        <p:spPr bwMode="blackWhite">
          <a:xfrm>
            <a:off x="1949302" y="241788"/>
            <a:ext cx="5277974" cy="573375"/>
          </a:xfrm>
          <a:prstGeom prst="rect">
            <a:avLst/>
          </a:prstGeom>
          <a:solidFill>
            <a:srgbClr val="FFFFFF"/>
          </a:solidFill>
          <a:ln>
            <a:solidFill>
              <a:srgbClr val="404040"/>
            </a:solidFill>
          </a:ln>
        </p:spPr>
        <p:txBody>
          <a:bodyPr anchorCtr="1"/>
          <a:lstStyle>
            <a:lvl1pPr algn="ctr" defTabSz="914400" rtl="0" eaLnBrk="1" latinLnBrk="0" hangingPunct="1">
              <a:lnSpc>
                <a:spcPct val="90000"/>
              </a:lnSpc>
              <a:spcBef>
                <a:spcPct val="0"/>
              </a:spcBef>
              <a:buNone/>
              <a:defRPr sz="2100" kern="1200" cap="all" spc="200" baseline="0">
                <a:solidFill>
                  <a:srgbClr val="262626"/>
                </a:solidFill>
                <a:latin typeface="+mj-lt"/>
                <a:ea typeface="+mj-ea"/>
                <a:cs typeface="+mj-cs"/>
              </a:defRPr>
            </a:lvl1pPr>
          </a:lstStyle>
          <a:p>
            <a:pPr>
              <a:lnSpc>
                <a:spcPct val="100000"/>
              </a:lnSpc>
            </a:pPr>
            <a:r>
              <a:rPr lang="zh-CN" altLang="en-US" sz="2000" dirty="0" smtClean="0"/>
              <a:t>脑干的中继核</a:t>
            </a:r>
            <a:r>
              <a:rPr lang="en-US" altLang="zh-CN" sz="3200" dirty="0" smtClean="0"/>
              <a:t>-</a:t>
            </a:r>
            <a:r>
              <a:rPr lang="zh-CN" altLang="en-US" sz="3200" dirty="0" smtClean="0"/>
              <a:t>中脑的中继核</a:t>
            </a:r>
            <a:endParaRPr lang="zh-CN" altLang="en-US" sz="3200" dirty="0"/>
          </a:p>
          <a:p>
            <a:pPr>
              <a:lnSpc>
                <a:spcPct val="100000"/>
              </a:lnSpc>
            </a:pPr>
            <a:endParaRPr lang="zh-CN" altLang="en-US" sz="3200" b="1" dirty="0"/>
          </a:p>
        </p:txBody>
      </p:sp>
      <p:sp>
        <p:nvSpPr>
          <p:cNvPr id="17" name="Rectangle 8"/>
          <p:cNvSpPr>
            <a:spLocks noChangeArrowheads="1"/>
          </p:cNvSpPr>
          <p:nvPr/>
        </p:nvSpPr>
        <p:spPr bwMode="auto">
          <a:xfrm>
            <a:off x="250677" y="1379884"/>
            <a:ext cx="1745548" cy="461665"/>
          </a:xfrm>
          <a:prstGeom prst="rect">
            <a:avLst/>
          </a:prstGeom>
          <a:ln w="28575"/>
        </p:spPr>
        <p:style>
          <a:lnRef idx="2">
            <a:schemeClr val="accent6"/>
          </a:lnRef>
          <a:fillRef idx="1">
            <a:schemeClr val="lt1"/>
          </a:fillRef>
          <a:effectRef idx="0">
            <a:schemeClr val="accent6"/>
          </a:effectRef>
          <a:fontRef idx="minor">
            <a:schemeClr val="dk1"/>
          </a:fontRef>
        </p:style>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algn="ctr" eaLnBrk="1" hangingPunct="1"/>
            <a:r>
              <a:rPr kumimoji="1" lang="zh-CN" altLang="en-US" sz="2400" dirty="0" smtClean="0">
                <a:solidFill>
                  <a:srgbClr val="C00000"/>
                </a:solidFill>
                <a:latin typeface="微软雅黑" panose="020B0503020204020204" charset="-122"/>
                <a:ea typeface="微软雅黑" panose="020B0503020204020204" charset="-122"/>
              </a:rPr>
              <a:t>下丘核</a:t>
            </a:r>
            <a:endParaRPr kumimoji="1" lang="zh-CN" altLang="en-US" sz="2400" dirty="0">
              <a:solidFill>
                <a:srgbClr val="C00000"/>
              </a:solidFill>
              <a:latin typeface="微软雅黑" panose="020B0503020204020204" charset="-122"/>
              <a:ea typeface="微软雅黑" panose="020B0503020204020204" charset="-122"/>
            </a:endParaRPr>
          </a:p>
        </p:txBody>
      </p:sp>
      <p:sp>
        <p:nvSpPr>
          <p:cNvPr id="18" name="Text Box 9"/>
          <p:cNvSpPr txBox="1">
            <a:spLocks noChangeArrowheads="1"/>
          </p:cNvSpPr>
          <p:nvPr/>
        </p:nvSpPr>
        <p:spPr bwMode="auto">
          <a:xfrm>
            <a:off x="70888" y="2183941"/>
            <a:ext cx="514182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180975" indent="-180975" eaLnBrk="1" hangingPunct="1">
              <a:lnSpc>
                <a:spcPct val="150000"/>
              </a:lnSpc>
              <a:buClr>
                <a:srgbClr val="C00000"/>
              </a:buClr>
              <a:buFont typeface="Wingdings" panose="05000000000000000000" pitchFamily="2" charset="2"/>
              <a:buChar char="ü"/>
            </a:pPr>
            <a:r>
              <a:rPr lang="zh-CN" altLang="en-US" sz="1800" b="0" dirty="0" smtClean="0">
                <a:latin typeface="微软雅黑" panose="020B0503020204020204" charset="-122"/>
                <a:ea typeface="微软雅黑" panose="020B0503020204020204" charset="-122"/>
              </a:rPr>
              <a:t>位于中脑下丘深面，包括</a:t>
            </a:r>
            <a:r>
              <a:rPr lang="zh-CN" altLang="en-US" sz="1800" dirty="0" smtClean="0">
                <a:latin typeface="微软雅黑" panose="020B0503020204020204" charset="-122"/>
                <a:ea typeface="微软雅黑" panose="020B0503020204020204" charset="-122"/>
              </a:rPr>
              <a:t>中央核</a:t>
            </a:r>
            <a:r>
              <a:rPr lang="zh-CN" altLang="en-US" sz="1800" b="0" dirty="0" smtClean="0">
                <a:latin typeface="微软雅黑" panose="020B0503020204020204" charset="-122"/>
                <a:ea typeface="微软雅黑" panose="020B0503020204020204" charset="-122"/>
              </a:rPr>
              <a:t>，</a:t>
            </a:r>
            <a:r>
              <a:rPr lang="zh-CN" altLang="en-US" sz="1800" dirty="0" smtClean="0">
                <a:latin typeface="微软雅黑" panose="020B0503020204020204" charset="-122"/>
                <a:ea typeface="微软雅黑" panose="020B0503020204020204" charset="-122"/>
              </a:rPr>
              <a:t>下丘周灰质</a:t>
            </a:r>
            <a:endParaRPr lang="en-US" altLang="zh-CN" sz="1800" dirty="0" smtClean="0">
              <a:latin typeface="微软雅黑" panose="020B0503020204020204" charset="-122"/>
              <a:ea typeface="微软雅黑" panose="020B0503020204020204" charset="-122"/>
            </a:endParaRPr>
          </a:p>
          <a:p>
            <a:pPr marL="180975" indent="-180975" eaLnBrk="1" hangingPunct="1">
              <a:lnSpc>
                <a:spcPct val="150000"/>
              </a:lnSpc>
              <a:buClr>
                <a:srgbClr val="C00000"/>
              </a:buClr>
              <a:buFont typeface="Wingdings" panose="05000000000000000000" pitchFamily="2" charset="2"/>
              <a:buChar char="ü"/>
            </a:pPr>
            <a:r>
              <a:rPr lang="zh-CN" altLang="en-US" sz="1800" b="0" dirty="0" smtClean="0">
                <a:latin typeface="微软雅黑" panose="020B0503020204020204" charset="-122"/>
                <a:ea typeface="微软雅黑" panose="020B0503020204020204" charset="-122"/>
              </a:rPr>
              <a:t>中央核：传入纤维</a:t>
            </a:r>
            <a:r>
              <a:rPr lang="en-US" altLang="zh-CN" sz="1800" b="0" dirty="0" smtClean="0">
                <a:latin typeface="微软雅黑" panose="020B0503020204020204" charset="-122"/>
                <a:ea typeface="微软雅黑" panose="020B0503020204020204" charset="-122"/>
              </a:rPr>
              <a:t>-</a:t>
            </a:r>
            <a:r>
              <a:rPr lang="zh-CN" altLang="en-US" sz="1800" dirty="0" smtClean="0">
                <a:latin typeface="微软雅黑" panose="020B0503020204020204" charset="-122"/>
                <a:ea typeface="微软雅黑" panose="020B0503020204020204" charset="-122"/>
              </a:rPr>
              <a:t>外侧丘系</a:t>
            </a:r>
            <a:r>
              <a:rPr lang="zh-CN" altLang="en-US" sz="1800" b="0" dirty="0" smtClean="0">
                <a:latin typeface="微软雅黑" panose="020B0503020204020204" charset="-122"/>
                <a:ea typeface="微软雅黑" panose="020B0503020204020204" charset="-122"/>
              </a:rPr>
              <a:t>；传出纤维</a:t>
            </a:r>
            <a:r>
              <a:rPr lang="en-US" altLang="zh-CN" sz="1800" b="0" dirty="0" smtClean="0">
                <a:latin typeface="微软雅黑" panose="020B0503020204020204" charset="-122"/>
                <a:ea typeface="微软雅黑" panose="020B0503020204020204" charset="-122"/>
              </a:rPr>
              <a:t>-</a:t>
            </a:r>
            <a:r>
              <a:rPr lang="zh-CN" altLang="en-US" sz="1800" b="0" dirty="0" smtClean="0">
                <a:latin typeface="微软雅黑" panose="020B0503020204020204" charset="-122"/>
                <a:ea typeface="微软雅黑" panose="020B0503020204020204" charset="-122"/>
              </a:rPr>
              <a:t>经下丘臂到达内侧膝状体</a:t>
            </a:r>
            <a:endParaRPr lang="en-US" altLang="zh-CN" sz="1800" b="0" dirty="0" smtClean="0">
              <a:latin typeface="微软雅黑" panose="020B0503020204020204" charset="-122"/>
              <a:ea typeface="微软雅黑" panose="020B0503020204020204" charset="-122"/>
            </a:endParaRPr>
          </a:p>
          <a:p>
            <a:pPr marL="180975" indent="-180975">
              <a:lnSpc>
                <a:spcPct val="150000"/>
              </a:lnSpc>
              <a:buClr>
                <a:srgbClr val="C00000"/>
              </a:buClr>
              <a:buFont typeface="Wingdings" panose="05000000000000000000" pitchFamily="2" charset="2"/>
              <a:buChar char="ü"/>
            </a:pPr>
            <a:r>
              <a:rPr lang="zh-CN" altLang="en-US" sz="1800" b="0" dirty="0">
                <a:latin typeface="微软雅黑" panose="020B0503020204020204" charset="-122"/>
                <a:ea typeface="微软雅黑" panose="020B0503020204020204" charset="-122"/>
              </a:rPr>
              <a:t>下丘核的功能：</a:t>
            </a:r>
            <a:endParaRPr lang="en-US" altLang="zh-CN" sz="1800" b="0" dirty="0">
              <a:latin typeface="微软雅黑" panose="020B0503020204020204" charset="-122"/>
              <a:ea typeface="微软雅黑" panose="020B0503020204020204" charset="-122"/>
            </a:endParaRPr>
          </a:p>
          <a:p>
            <a:pPr marL="269875" lvl="1" indent="-179705">
              <a:lnSpc>
                <a:spcPct val="150000"/>
              </a:lnSpc>
              <a:buClr>
                <a:srgbClr val="C00000"/>
              </a:buClr>
              <a:buFont typeface="Arial" panose="020B0604020202020204" pitchFamily="34" charset="0"/>
              <a:buChar char="•"/>
            </a:pPr>
            <a:r>
              <a:rPr lang="zh-CN" altLang="en-US" sz="1800" b="0" dirty="0">
                <a:latin typeface="微软雅黑" panose="020B0503020204020204" charset="-122"/>
                <a:ea typeface="微软雅黑" panose="020B0503020204020204" charset="-122"/>
              </a:rPr>
              <a:t>下丘中央核</a:t>
            </a:r>
            <a:r>
              <a:rPr lang="en-US" altLang="zh-CN" sz="1800" b="0" dirty="0">
                <a:latin typeface="微软雅黑" panose="020B0503020204020204" charset="-122"/>
                <a:ea typeface="微软雅黑" panose="020B0503020204020204" charset="-122"/>
              </a:rPr>
              <a:t>-</a:t>
            </a:r>
            <a:r>
              <a:rPr lang="zh-CN" altLang="en-US" sz="1800" dirty="0">
                <a:latin typeface="微软雅黑" panose="020B0503020204020204" charset="-122"/>
                <a:ea typeface="微软雅黑" panose="020B0503020204020204" charset="-122"/>
              </a:rPr>
              <a:t>听觉传导路的重要中继站</a:t>
            </a:r>
            <a:endParaRPr lang="en-US" altLang="zh-CN" sz="1800" dirty="0">
              <a:latin typeface="微软雅黑" panose="020B0503020204020204" charset="-122"/>
              <a:ea typeface="微软雅黑" panose="020B0503020204020204" charset="-122"/>
            </a:endParaRPr>
          </a:p>
          <a:p>
            <a:pPr marL="269875" lvl="1" indent="-179705">
              <a:lnSpc>
                <a:spcPct val="150000"/>
              </a:lnSpc>
              <a:buClr>
                <a:srgbClr val="C00000"/>
              </a:buClr>
              <a:buFont typeface="Arial" panose="020B0604020202020204" pitchFamily="34" charset="0"/>
              <a:buChar char="•"/>
            </a:pPr>
            <a:r>
              <a:rPr lang="zh-CN" altLang="en-US" sz="1800" b="0" dirty="0">
                <a:latin typeface="微软雅黑" panose="020B0503020204020204" charset="-122"/>
                <a:ea typeface="微软雅黑" panose="020B0503020204020204" charset="-122"/>
              </a:rPr>
              <a:t>下丘周灰质</a:t>
            </a:r>
            <a:r>
              <a:rPr lang="en-US" altLang="zh-CN" sz="1800" b="0" dirty="0">
                <a:latin typeface="微软雅黑" panose="020B0503020204020204" charset="-122"/>
                <a:ea typeface="微软雅黑" panose="020B0503020204020204" charset="-122"/>
              </a:rPr>
              <a:t>-</a:t>
            </a:r>
            <a:r>
              <a:rPr lang="zh-CN" altLang="en-US" sz="1800" b="0" u="sng" dirty="0">
                <a:latin typeface="微软雅黑" panose="020B0503020204020204" charset="-122"/>
                <a:ea typeface="微软雅黑" panose="020B0503020204020204" charset="-122"/>
              </a:rPr>
              <a:t>参与声源定位</a:t>
            </a:r>
            <a:endParaRPr lang="en-US" altLang="zh-CN" sz="1800" b="0" u="sng" dirty="0">
              <a:latin typeface="微软雅黑" panose="020B0503020204020204" charset="-122"/>
              <a:ea typeface="微软雅黑" panose="020B0503020204020204" charset="-122"/>
            </a:endParaRPr>
          </a:p>
          <a:p>
            <a:pPr marL="269875" lvl="1" indent="-179705">
              <a:lnSpc>
                <a:spcPct val="150000"/>
              </a:lnSpc>
              <a:buClr>
                <a:srgbClr val="C00000"/>
              </a:buClr>
              <a:buFont typeface="Arial" panose="020B0604020202020204" pitchFamily="34" charset="0"/>
              <a:buChar char="•"/>
            </a:pPr>
            <a:r>
              <a:rPr lang="zh-CN" altLang="en-US" sz="1800" b="0" dirty="0">
                <a:latin typeface="微软雅黑" panose="020B0503020204020204" charset="-122"/>
                <a:ea typeface="微软雅黑" panose="020B0503020204020204" charset="-122"/>
              </a:rPr>
              <a:t>重要的</a:t>
            </a:r>
            <a:r>
              <a:rPr lang="zh-CN" altLang="en-US" sz="1800" dirty="0">
                <a:latin typeface="微软雅黑" panose="020B0503020204020204" charset="-122"/>
                <a:ea typeface="微软雅黑" panose="020B0503020204020204" charset="-122"/>
              </a:rPr>
              <a:t>听觉反射中枢</a:t>
            </a:r>
            <a:r>
              <a:rPr lang="zh-CN" altLang="en-US" sz="1800" b="0" dirty="0">
                <a:latin typeface="微软雅黑" panose="020B0503020204020204" charset="-122"/>
                <a:ea typeface="微软雅黑" panose="020B0503020204020204" charset="-122"/>
              </a:rPr>
              <a:t>，参与完成头和眼转向声源的反射</a:t>
            </a:r>
            <a:r>
              <a:rPr lang="zh-CN" altLang="en-US" sz="1800" b="0" dirty="0" smtClean="0">
                <a:latin typeface="微软雅黑" panose="020B0503020204020204" charset="-122"/>
                <a:ea typeface="微软雅黑" panose="020B0503020204020204" charset="-122"/>
              </a:rPr>
              <a:t>活动</a:t>
            </a:r>
            <a:endParaRPr lang="en-US" altLang="zh-CN" sz="1800" b="0" dirty="0" smtClean="0">
              <a:latin typeface="微软雅黑" panose="020B0503020204020204" charset="-122"/>
              <a:ea typeface="微软雅黑" panose="020B0503020204020204" charset="-122"/>
            </a:endParaRPr>
          </a:p>
        </p:txBody>
      </p:sp>
      <p:sp>
        <p:nvSpPr>
          <p:cNvPr id="9" name="矩形 8"/>
          <p:cNvSpPr/>
          <p:nvPr/>
        </p:nvSpPr>
        <p:spPr>
          <a:xfrm>
            <a:off x="2188894" y="1265515"/>
            <a:ext cx="5038382" cy="646331"/>
          </a:xfrm>
          <a:prstGeom prst="rect">
            <a:avLst/>
          </a:prstGeom>
        </p:spPr>
        <p:txBody>
          <a:bodyPr wrap="square">
            <a:spAutoFit/>
          </a:bodyPr>
          <a:lstStyle/>
          <a:p>
            <a:pPr>
              <a:lnSpc>
                <a:spcPct val="150000"/>
              </a:lnSpc>
            </a:pPr>
            <a:r>
              <a:rPr lang="zh-CN" altLang="en-US" sz="2400" b="1" dirty="0" smtClean="0">
                <a:latin typeface="+mn-ea"/>
              </a:rPr>
              <a:t>主要</a:t>
            </a:r>
            <a:r>
              <a:rPr lang="zh-CN" altLang="en-US" sz="2400" b="1" dirty="0">
                <a:latin typeface="+mn-ea"/>
              </a:rPr>
              <a:t>接受听觉纤维的中止</a:t>
            </a:r>
          </a:p>
        </p:txBody>
      </p:sp>
    </p:spTree>
  </p:cSld>
  <p:clrMapOvr>
    <a:masterClrMapping/>
  </p:clrMapOvr>
  <p:transition>
    <p:circl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308632" y="572212"/>
            <a:ext cx="2086840" cy="461665"/>
          </a:xfrm>
          <a:prstGeom prst="rect">
            <a:avLst/>
          </a:prstGeom>
          <a:ln w="28575"/>
        </p:spPr>
        <p:style>
          <a:lnRef idx="2">
            <a:schemeClr val="accent6"/>
          </a:lnRef>
          <a:fillRef idx="1">
            <a:schemeClr val="lt1"/>
          </a:fillRef>
          <a:effectRef idx="0">
            <a:schemeClr val="accent6"/>
          </a:effectRef>
          <a:fontRef idx="minor">
            <a:schemeClr val="dk1"/>
          </a:fontRef>
        </p:style>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algn="ctr" eaLnBrk="1" hangingPunct="1"/>
            <a:r>
              <a:rPr kumimoji="1" lang="zh-CN" altLang="en-US" sz="2400" dirty="0" smtClean="0">
                <a:solidFill>
                  <a:srgbClr val="C00000"/>
                </a:solidFill>
                <a:latin typeface="微软雅黑" panose="020B0503020204020204" charset="-122"/>
                <a:ea typeface="微软雅黑" panose="020B0503020204020204" charset="-122"/>
              </a:rPr>
              <a:t>上丘灰质</a:t>
            </a:r>
            <a:endParaRPr kumimoji="1" lang="zh-CN" altLang="en-US" sz="2400" dirty="0">
              <a:solidFill>
                <a:srgbClr val="C00000"/>
              </a:solidFill>
              <a:latin typeface="微软雅黑" panose="020B0503020204020204" charset="-122"/>
              <a:ea typeface="微软雅黑" panose="020B0503020204020204" charset="-122"/>
            </a:endParaRPr>
          </a:p>
        </p:txBody>
      </p:sp>
      <p:sp>
        <p:nvSpPr>
          <p:cNvPr id="3" name="Text Box 9"/>
          <p:cNvSpPr txBox="1">
            <a:spLocks noChangeArrowheads="1"/>
          </p:cNvSpPr>
          <p:nvPr/>
        </p:nvSpPr>
        <p:spPr bwMode="auto">
          <a:xfrm>
            <a:off x="134821" y="1593618"/>
            <a:ext cx="4643294"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180975" indent="-180975" eaLnBrk="1" hangingPunct="1">
              <a:lnSpc>
                <a:spcPct val="150000"/>
              </a:lnSpc>
              <a:buClr>
                <a:srgbClr val="C00000"/>
              </a:buClr>
              <a:buFont typeface="Wingdings" panose="05000000000000000000" pitchFamily="2" charset="2"/>
              <a:buChar char="ü"/>
            </a:pPr>
            <a:r>
              <a:rPr lang="zh-CN" altLang="en-US" sz="1800" b="0" dirty="0" smtClean="0">
                <a:latin typeface="微软雅黑" panose="020B0503020204020204" charset="-122"/>
                <a:ea typeface="微软雅黑" panose="020B0503020204020204" charset="-122"/>
              </a:rPr>
              <a:t>位于中脑上丘深面，呈灰、白质交替排列的分层结构，重要的</a:t>
            </a:r>
            <a:r>
              <a:rPr lang="zh-CN" altLang="en-US" sz="1800" dirty="0" smtClean="0">
                <a:latin typeface="微软雅黑" panose="020B0503020204020204" charset="-122"/>
                <a:ea typeface="微软雅黑" panose="020B0503020204020204" charset="-122"/>
              </a:rPr>
              <a:t>视觉反射中枢</a:t>
            </a:r>
            <a:endParaRPr lang="en-US" altLang="zh-CN" sz="1800" dirty="0" smtClean="0">
              <a:latin typeface="微软雅黑" panose="020B0503020204020204" charset="-122"/>
              <a:ea typeface="微软雅黑" panose="020B0503020204020204" charset="-122"/>
            </a:endParaRPr>
          </a:p>
          <a:p>
            <a:pPr marL="180975" lvl="1" indent="-180975">
              <a:lnSpc>
                <a:spcPct val="150000"/>
              </a:lnSpc>
              <a:buClr>
                <a:srgbClr val="C00000"/>
              </a:buClr>
              <a:buFont typeface="Wingdings" panose="05000000000000000000" pitchFamily="2" charset="2"/>
              <a:buChar char="ü"/>
            </a:pPr>
            <a:r>
              <a:rPr lang="zh-CN" altLang="en-US" sz="1800" b="0" dirty="0" smtClean="0">
                <a:latin typeface="微软雅黑" panose="020B0503020204020204" charset="-122"/>
                <a:ea typeface="微软雅黑" panose="020B0503020204020204" charset="-122"/>
              </a:rPr>
              <a:t>上丘浅层的传入纤维来自双侧视神经和大脑皮质视觉区，与</a:t>
            </a:r>
            <a:r>
              <a:rPr lang="zh-CN" altLang="en-US" sz="1800" b="0" u="sng" dirty="0">
                <a:latin typeface="微软雅黑" panose="020B0503020204020204" charset="-122"/>
                <a:ea typeface="微软雅黑" panose="020B0503020204020204" charset="-122"/>
              </a:rPr>
              <a:t>追踪视野中物体的</a:t>
            </a:r>
            <a:r>
              <a:rPr lang="zh-CN" altLang="en-US" sz="1800" b="0" u="sng" dirty="0" smtClean="0">
                <a:latin typeface="微软雅黑" panose="020B0503020204020204" charset="-122"/>
                <a:ea typeface="微软雅黑" panose="020B0503020204020204" charset="-122"/>
              </a:rPr>
              <a:t>运动</a:t>
            </a:r>
            <a:r>
              <a:rPr lang="zh-CN" altLang="en-US" sz="1800" b="0" dirty="0" smtClean="0">
                <a:latin typeface="微软雅黑" panose="020B0503020204020204" charset="-122"/>
                <a:ea typeface="微软雅黑" panose="020B0503020204020204" charset="-122"/>
              </a:rPr>
              <a:t>有关</a:t>
            </a:r>
            <a:endParaRPr lang="en-US" altLang="zh-CN" sz="1800" b="0" dirty="0" smtClean="0">
              <a:latin typeface="微软雅黑" panose="020B0503020204020204" charset="-122"/>
              <a:ea typeface="微软雅黑" panose="020B0503020204020204" charset="-122"/>
            </a:endParaRPr>
          </a:p>
          <a:p>
            <a:pPr marL="180975" indent="-180975">
              <a:lnSpc>
                <a:spcPct val="150000"/>
              </a:lnSpc>
              <a:buClr>
                <a:srgbClr val="C00000"/>
              </a:buClr>
              <a:buFont typeface="Wingdings" panose="05000000000000000000" pitchFamily="2" charset="2"/>
              <a:buChar char="ü"/>
            </a:pPr>
            <a:r>
              <a:rPr lang="zh-CN" altLang="en-US" sz="1800" b="0" dirty="0">
                <a:latin typeface="微软雅黑" panose="020B0503020204020204" charset="-122"/>
                <a:ea typeface="微软雅黑" panose="020B0503020204020204" charset="-122"/>
              </a:rPr>
              <a:t>上丘深层的传入纤维来自大脑皮质听觉区，以及下丘、脊髓等处</a:t>
            </a:r>
            <a:endParaRPr lang="en-US" altLang="zh-CN" sz="1800" b="0" dirty="0">
              <a:latin typeface="微软雅黑" panose="020B0503020204020204" charset="-122"/>
              <a:ea typeface="微软雅黑" panose="020B0503020204020204" charset="-122"/>
            </a:endParaRPr>
          </a:p>
          <a:p>
            <a:pPr marL="180975" lvl="1" indent="-180975">
              <a:lnSpc>
                <a:spcPct val="150000"/>
              </a:lnSpc>
              <a:buClr>
                <a:srgbClr val="C00000"/>
              </a:buClr>
              <a:buFont typeface="Wingdings" panose="05000000000000000000" pitchFamily="2" charset="2"/>
              <a:buChar char="ü"/>
            </a:pPr>
            <a:r>
              <a:rPr lang="zh-CN" altLang="en-US" sz="1800" b="0" dirty="0">
                <a:latin typeface="微软雅黑" panose="020B0503020204020204" charset="-122"/>
                <a:ea typeface="微软雅黑" panose="020B0503020204020204" charset="-122"/>
              </a:rPr>
              <a:t>上丘的传出纤维构成</a:t>
            </a:r>
            <a:r>
              <a:rPr lang="zh-CN" altLang="en-US" sz="1800" dirty="0">
                <a:latin typeface="微软雅黑" panose="020B0503020204020204" charset="-122"/>
                <a:ea typeface="微软雅黑" panose="020B0503020204020204" charset="-122"/>
              </a:rPr>
              <a:t>顶盖脊髓束</a:t>
            </a:r>
            <a:r>
              <a:rPr lang="zh-CN" altLang="en-US" sz="1800" b="0" dirty="0">
                <a:latin typeface="微软雅黑" panose="020B0503020204020204" charset="-122"/>
                <a:ea typeface="微软雅黑" panose="020B0503020204020204" charset="-122"/>
              </a:rPr>
              <a:t>，完成头颈部与视听觉有关的躯体</a:t>
            </a:r>
            <a:r>
              <a:rPr lang="zh-CN" altLang="en-US" sz="1800" b="0" dirty="0" smtClean="0">
                <a:latin typeface="微软雅黑" panose="020B0503020204020204" charset="-122"/>
                <a:ea typeface="微软雅黑" panose="020B0503020204020204" charset="-122"/>
              </a:rPr>
              <a:t>反射</a:t>
            </a:r>
            <a:endParaRPr lang="en-US" altLang="zh-CN" sz="1800" b="0" dirty="0" smtClean="0">
              <a:latin typeface="微软雅黑" panose="020B0503020204020204" charset="-122"/>
              <a:ea typeface="微软雅黑" panose="020B0503020204020204" charset="-122"/>
            </a:endParaRPr>
          </a:p>
        </p:txBody>
      </p:sp>
      <p:grpSp>
        <p:nvGrpSpPr>
          <p:cNvPr id="7" name="组合 6"/>
          <p:cNvGrpSpPr/>
          <p:nvPr/>
        </p:nvGrpSpPr>
        <p:grpSpPr>
          <a:xfrm>
            <a:off x="4778115" y="1485219"/>
            <a:ext cx="4365885" cy="4838308"/>
            <a:chOff x="4778115" y="1066655"/>
            <a:chExt cx="4365885" cy="4838308"/>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4614" r="33080"/>
            <a:stretch>
              <a:fillRect/>
            </a:stretch>
          </p:blipFill>
          <p:spPr>
            <a:xfrm>
              <a:off x="4778115" y="1066655"/>
              <a:ext cx="4365885" cy="4838308"/>
            </a:xfrm>
            <a:prstGeom prst="rect">
              <a:avLst/>
            </a:prstGeom>
          </p:spPr>
        </p:pic>
        <p:cxnSp>
          <p:nvCxnSpPr>
            <p:cNvPr id="6" name="直接连接符 5"/>
            <p:cNvCxnSpPr/>
            <p:nvPr/>
          </p:nvCxnSpPr>
          <p:spPr>
            <a:xfrm flipV="1">
              <a:off x="6055177" y="1326524"/>
              <a:ext cx="330639" cy="6439"/>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grpSp>
      <p:sp>
        <p:nvSpPr>
          <p:cNvPr id="11" name="矩形 10"/>
          <p:cNvSpPr/>
          <p:nvPr/>
        </p:nvSpPr>
        <p:spPr>
          <a:xfrm>
            <a:off x="2572319" y="479878"/>
            <a:ext cx="4317879" cy="646331"/>
          </a:xfrm>
          <a:prstGeom prst="rect">
            <a:avLst/>
          </a:prstGeom>
        </p:spPr>
        <p:txBody>
          <a:bodyPr wrap="square">
            <a:spAutoFit/>
          </a:bodyPr>
          <a:lstStyle/>
          <a:p>
            <a:pPr>
              <a:lnSpc>
                <a:spcPct val="150000"/>
              </a:lnSpc>
            </a:pPr>
            <a:r>
              <a:rPr lang="zh-CN" altLang="en-US" sz="2400" dirty="0" smtClean="0">
                <a:latin typeface="+mn-ea"/>
              </a:rPr>
              <a:t>主要接受视觉</a:t>
            </a:r>
            <a:r>
              <a:rPr lang="zh-CN" altLang="en-US" sz="2400" dirty="0">
                <a:latin typeface="+mn-ea"/>
              </a:rPr>
              <a:t>纤维的中止</a:t>
            </a:r>
          </a:p>
        </p:txBody>
      </p:sp>
    </p:spTree>
  </p:cSld>
  <p:clrMapOvr>
    <a:masterClrMapping/>
  </p:clrMapOvr>
  <p:transition>
    <p:circl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4"/>
          <p:cNvSpPr txBox="1">
            <a:spLocks noChangeArrowheads="1"/>
          </p:cNvSpPr>
          <p:nvPr/>
        </p:nvSpPr>
        <p:spPr bwMode="auto">
          <a:xfrm>
            <a:off x="355183" y="1314319"/>
            <a:ext cx="26860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endParaRPr lang="zh-CN" altLang="en-US" sz="3200" dirty="0">
              <a:solidFill>
                <a:srgbClr val="C00000"/>
              </a:solidFill>
              <a:ea typeface="幼圆" panose="02010509060101010101" pitchFamily="49" charset="-122"/>
            </a:endParaRPr>
          </a:p>
        </p:txBody>
      </p:sp>
      <p:sp>
        <p:nvSpPr>
          <p:cNvPr id="34825" name="Text Box 16"/>
          <p:cNvSpPr txBox="1">
            <a:spLocks noChangeArrowheads="1"/>
          </p:cNvSpPr>
          <p:nvPr/>
        </p:nvSpPr>
        <p:spPr bwMode="auto">
          <a:xfrm>
            <a:off x="532305" y="2579057"/>
            <a:ext cx="4558937" cy="1692771"/>
          </a:xfrm>
          <a:prstGeom prst="rect">
            <a:avLst/>
          </a:prstGeom>
          <a:solidFill>
            <a:schemeClr val="accent6">
              <a:lumMod val="20000"/>
              <a:lumOff val="80000"/>
            </a:schemeClr>
          </a:solidFill>
          <a:ln w="19050"/>
        </p:spPr>
        <p:style>
          <a:lnRef idx="2">
            <a:schemeClr val="accent4"/>
          </a:lnRef>
          <a:fillRef idx="1">
            <a:schemeClr val="lt1"/>
          </a:fillRef>
          <a:effectRef idx="0">
            <a:schemeClr val="accent4"/>
          </a:effectRef>
          <a:fontRef idx="minor">
            <a:schemeClr val="dk1"/>
          </a:fontRef>
        </p:style>
        <p:txBody>
          <a:bodyPr wrap="square">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lnSpc>
                <a:spcPct val="130000"/>
              </a:lnSpc>
            </a:pPr>
            <a:r>
              <a:rPr lang="zh-CN" altLang="en-US" dirty="0">
                <a:latin typeface="微软雅黑" panose="020B0503020204020204" charset="-122"/>
                <a:ea typeface="微软雅黑" panose="020B0503020204020204" charset="-122"/>
              </a:rPr>
              <a:t>一侧视神经</a:t>
            </a:r>
            <a:r>
              <a:rPr lang="en-US" altLang="zh-CN" dirty="0">
                <a:latin typeface="华文楷体" panose="02010600040101010101" charset="-122"/>
                <a:ea typeface="华文楷体" panose="02010600040101010101" charset="-122"/>
              </a:rPr>
              <a:t>→</a:t>
            </a:r>
            <a:r>
              <a:rPr lang="zh-CN" altLang="en-US" dirty="0">
                <a:latin typeface="华文楷体" panose="02010600040101010101" charset="-122"/>
                <a:ea typeface="华文楷体" panose="02010600040101010101" charset="-122"/>
              </a:rPr>
              <a:t>视交叉→视束→上丘臂→</a:t>
            </a:r>
            <a:r>
              <a:rPr lang="zh-CN" altLang="en-US" dirty="0">
                <a:latin typeface="微软雅黑" panose="020B0503020204020204" charset="-122"/>
                <a:ea typeface="微软雅黑" panose="020B0503020204020204" charset="-122"/>
              </a:rPr>
              <a:t>一侧顶盖前区</a:t>
            </a:r>
            <a:r>
              <a:rPr lang="zh-CN" altLang="en-US" dirty="0">
                <a:latin typeface="华文楷体" panose="02010600040101010101" charset="-122"/>
                <a:ea typeface="华文楷体" panose="02010600040101010101" charset="-122"/>
              </a:rPr>
              <a:t>→双侧动眼神经副核→</a:t>
            </a:r>
            <a:r>
              <a:rPr lang="zh-CN" altLang="en-US" dirty="0">
                <a:latin typeface="微软雅黑" panose="020B0503020204020204" charset="-122"/>
                <a:ea typeface="微软雅黑" panose="020B0503020204020204" charset="-122"/>
              </a:rPr>
              <a:t>双侧动眼神经</a:t>
            </a:r>
            <a:r>
              <a:rPr lang="en-US" altLang="zh-CN" dirty="0">
                <a:latin typeface="华文楷体" panose="02010600040101010101" charset="-122"/>
                <a:ea typeface="华文楷体" panose="02010600040101010101" charset="-122"/>
              </a:rPr>
              <a:t>→</a:t>
            </a:r>
            <a:r>
              <a:rPr lang="zh-CN" altLang="en-US" dirty="0">
                <a:latin typeface="华文楷体" panose="02010600040101010101" charset="-122"/>
                <a:ea typeface="华文楷体" panose="02010600040101010101" charset="-122"/>
              </a:rPr>
              <a:t>睫状神经节→节后纤维→瞳孔括约肌收缩→两侧瞳孔缩小</a:t>
            </a:r>
          </a:p>
        </p:txBody>
      </p:sp>
      <p:grpSp>
        <p:nvGrpSpPr>
          <p:cNvPr id="2" name="组合 1"/>
          <p:cNvGrpSpPr/>
          <p:nvPr/>
        </p:nvGrpSpPr>
        <p:grpSpPr>
          <a:xfrm>
            <a:off x="5611488" y="1955164"/>
            <a:ext cx="3532512" cy="4317708"/>
            <a:chOff x="5489158" y="1459014"/>
            <a:chExt cx="3532512" cy="4317708"/>
          </a:xfrm>
        </p:grpSpPr>
        <p:pic>
          <p:nvPicPr>
            <p:cNvPr id="34820" name="Picture 12" descr="Snap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41603" t="30505" r="28268" b="27682"/>
            <a:stretch>
              <a:fillRect/>
            </a:stretch>
          </p:blipFill>
          <p:spPr bwMode="auto">
            <a:xfrm>
              <a:off x="5489158" y="1884172"/>
              <a:ext cx="3489325"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17106" name="Freeform 18"/>
            <p:cNvSpPr/>
            <p:nvPr/>
          </p:nvSpPr>
          <p:spPr bwMode="auto">
            <a:xfrm>
              <a:off x="7606883" y="3300222"/>
              <a:ext cx="404812" cy="950913"/>
            </a:xfrm>
            <a:custGeom>
              <a:avLst/>
              <a:gdLst>
                <a:gd name="T0" fmla="*/ 133350 w 255"/>
                <a:gd name="T1" fmla="*/ 1588 h 599"/>
                <a:gd name="T2" fmla="*/ 38100 w 255"/>
                <a:gd name="T3" fmla="*/ 53975 h 599"/>
                <a:gd name="T4" fmla="*/ 4762 w 255"/>
                <a:gd name="T5" fmla="*/ 201613 h 599"/>
                <a:gd name="T6" fmla="*/ 71437 w 255"/>
                <a:gd name="T7" fmla="*/ 363538 h 599"/>
                <a:gd name="T8" fmla="*/ 104775 w 255"/>
                <a:gd name="T9" fmla="*/ 558800 h 599"/>
                <a:gd name="T10" fmla="*/ 128587 w 255"/>
                <a:gd name="T11" fmla="*/ 706438 h 599"/>
                <a:gd name="T12" fmla="*/ 171450 w 255"/>
                <a:gd name="T13" fmla="*/ 896938 h 599"/>
                <a:gd name="T14" fmla="*/ 247650 w 255"/>
                <a:gd name="T15" fmla="*/ 944563 h 599"/>
                <a:gd name="T16" fmla="*/ 319087 w 255"/>
                <a:gd name="T17" fmla="*/ 854075 h 599"/>
                <a:gd name="T18" fmla="*/ 395287 w 255"/>
                <a:gd name="T19" fmla="*/ 749300 h 599"/>
                <a:gd name="T20" fmla="*/ 381000 w 255"/>
                <a:gd name="T21" fmla="*/ 625475 h 599"/>
                <a:gd name="T22" fmla="*/ 361950 w 255"/>
                <a:gd name="T23" fmla="*/ 530225 h 599"/>
                <a:gd name="T24" fmla="*/ 376237 w 255"/>
                <a:gd name="T25" fmla="*/ 430213 h 599"/>
                <a:gd name="T26" fmla="*/ 328612 w 255"/>
                <a:gd name="T27" fmla="*/ 315913 h 599"/>
                <a:gd name="T28" fmla="*/ 180975 w 255"/>
                <a:gd name="T29" fmla="*/ 234950 h 599"/>
                <a:gd name="T30" fmla="*/ 147637 w 255"/>
                <a:gd name="T31" fmla="*/ 211138 h 599"/>
                <a:gd name="T32" fmla="*/ 261937 w 255"/>
                <a:gd name="T33" fmla="*/ 187325 h 599"/>
                <a:gd name="T34" fmla="*/ 261937 w 255"/>
                <a:gd name="T35" fmla="*/ 101600 h 599"/>
                <a:gd name="T36" fmla="*/ 214312 w 255"/>
                <a:gd name="T37" fmla="*/ 44450 h 599"/>
                <a:gd name="T38" fmla="*/ 133350 w 255"/>
                <a:gd name="T39" fmla="*/ 1588 h 5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5" h="599">
                  <a:moveTo>
                    <a:pt x="84" y="1"/>
                  </a:moveTo>
                  <a:cubicBezTo>
                    <a:pt x="66" y="2"/>
                    <a:pt x="37" y="13"/>
                    <a:pt x="24" y="34"/>
                  </a:cubicBezTo>
                  <a:cubicBezTo>
                    <a:pt x="11" y="55"/>
                    <a:pt x="0" y="95"/>
                    <a:pt x="3" y="127"/>
                  </a:cubicBezTo>
                  <a:cubicBezTo>
                    <a:pt x="6" y="159"/>
                    <a:pt x="35" y="192"/>
                    <a:pt x="45" y="229"/>
                  </a:cubicBezTo>
                  <a:cubicBezTo>
                    <a:pt x="55" y="266"/>
                    <a:pt x="60" y="316"/>
                    <a:pt x="66" y="352"/>
                  </a:cubicBezTo>
                  <a:cubicBezTo>
                    <a:pt x="72" y="388"/>
                    <a:pt x="74" y="410"/>
                    <a:pt x="81" y="445"/>
                  </a:cubicBezTo>
                  <a:cubicBezTo>
                    <a:pt x="88" y="480"/>
                    <a:pt x="96" y="540"/>
                    <a:pt x="108" y="565"/>
                  </a:cubicBezTo>
                  <a:cubicBezTo>
                    <a:pt x="120" y="590"/>
                    <a:pt x="141" y="599"/>
                    <a:pt x="156" y="595"/>
                  </a:cubicBezTo>
                  <a:cubicBezTo>
                    <a:pt x="171" y="591"/>
                    <a:pt x="186" y="558"/>
                    <a:pt x="201" y="538"/>
                  </a:cubicBezTo>
                  <a:cubicBezTo>
                    <a:pt x="216" y="518"/>
                    <a:pt x="243" y="496"/>
                    <a:pt x="249" y="472"/>
                  </a:cubicBezTo>
                  <a:cubicBezTo>
                    <a:pt x="255" y="448"/>
                    <a:pt x="243" y="417"/>
                    <a:pt x="240" y="394"/>
                  </a:cubicBezTo>
                  <a:cubicBezTo>
                    <a:pt x="237" y="371"/>
                    <a:pt x="228" y="354"/>
                    <a:pt x="228" y="334"/>
                  </a:cubicBezTo>
                  <a:cubicBezTo>
                    <a:pt x="228" y="314"/>
                    <a:pt x="240" y="293"/>
                    <a:pt x="237" y="271"/>
                  </a:cubicBezTo>
                  <a:cubicBezTo>
                    <a:pt x="234" y="249"/>
                    <a:pt x="227" y="219"/>
                    <a:pt x="207" y="199"/>
                  </a:cubicBezTo>
                  <a:cubicBezTo>
                    <a:pt x="187" y="179"/>
                    <a:pt x="133" y="159"/>
                    <a:pt x="114" y="148"/>
                  </a:cubicBezTo>
                  <a:cubicBezTo>
                    <a:pt x="95" y="137"/>
                    <a:pt x="85" y="138"/>
                    <a:pt x="93" y="133"/>
                  </a:cubicBezTo>
                  <a:cubicBezTo>
                    <a:pt x="101" y="128"/>
                    <a:pt x="153" y="129"/>
                    <a:pt x="165" y="118"/>
                  </a:cubicBezTo>
                  <a:cubicBezTo>
                    <a:pt x="177" y="107"/>
                    <a:pt x="170" y="79"/>
                    <a:pt x="165" y="64"/>
                  </a:cubicBezTo>
                  <a:cubicBezTo>
                    <a:pt x="160" y="49"/>
                    <a:pt x="149" y="39"/>
                    <a:pt x="135" y="28"/>
                  </a:cubicBezTo>
                  <a:cubicBezTo>
                    <a:pt x="121" y="17"/>
                    <a:pt x="102" y="0"/>
                    <a:pt x="84" y="1"/>
                  </a:cubicBezTo>
                  <a:close/>
                </a:path>
              </a:pathLst>
            </a:custGeom>
            <a:noFill/>
            <a:ln w="38100" cap="flat" cmpd="sng">
              <a:solidFill>
                <a:srgbClr val="FF0000"/>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b="1">
                <a:latin typeface="华文中宋" panose="02010600040101010101" pitchFamily="2" charset="-122"/>
                <a:ea typeface="华文中宋" panose="02010600040101010101" pitchFamily="2" charset="-122"/>
              </a:endParaRPr>
            </a:p>
          </p:txBody>
        </p:sp>
        <p:sp>
          <p:nvSpPr>
            <p:cNvPr id="217107" name="Freeform 19"/>
            <p:cNvSpPr/>
            <p:nvPr/>
          </p:nvSpPr>
          <p:spPr bwMode="auto">
            <a:xfrm>
              <a:off x="7610058" y="3297047"/>
              <a:ext cx="304800" cy="330200"/>
            </a:xfrm>
            <a:custGeom>
              <a:avLst/>
              <a:gdLst>
                <a:gd name="T0" fmla="*/ 144463 w 192"/>
                <a:gd name="T1" fmla="*/ 214313 h 208"/>
                <a:gd name="T2" fmla="*/ 239713 w 192"/>
                <a:gd name="T3" fmla="*/ 200025 h 208"/>
                <a:gd name="T4" fmla="*/ 277813 w 192"/>
                <a:gd name="T5" fmla="*/ 171450 h 208"/>
                <a:gd name="T6" fmla="*/ 263525 w 192"/>
                <a:gd name="T7" fmla="*/ 114300 h 208"/>
                <a:gd name="T8" fmla="*/ 234950 w 192"/>
                <a:gd name="T9" fmla="*/ 61913 h 208"/>
                <a:gd name="T10" fmla="*/ 182563 w 192"/>
                <a:gd name="T11" fmla="*/ 9525 h 208"/>
                <a:gd name="T12" fmla="*/ 101600 w 192"/>
                <a:gd name="T13" fmla="*/ 9525 h 208"/>
                <a:gd name="T14" fmla="*/ 15875 w 192"/>
                <a:gd name="T15" fmla="*/ 71438 h 208"/>
                <a:gd name="T16" fmla="*/ 6350 w 192"/>
                <a:gd name="T17" fmla="*/ 185738 h 208"/>
                <a:gd name="T18" fmla="*/ 49213 w 192"/>
                <a:gd name="T19" fmla="*/ 309563 h 208"/>
                <a:gd name="T20" fmla="*/ 58738 w 192"/>
                <a:gd name="T21" fmla="*/ 309563 h 208"/>
                <a:gd name="T22" fmla="*/ 47625 w 192"/>
                <a:gd name="T23" fmla="*/ 298450 h 208"/>
                <a:gd name="T24" fmla="*/ 47625 w 192"/>
                <a:gd name="T25" fmla="*/ 320675 h 208"/>
                <a:gd name="T26" fmla="*/ 147638 w 192"/>
                <a:gd name="T27" fmla="*/ 287338 h 208"/>
                <a:gd name="T28" fmla="*/ 238125 w 192"/>
                <a:gd name="T29" fmla="*/ 231775 h 208"/>
                <a:gd name="T30" fmla="*/ 271463 w 192"/>
                <a:gd name="T31" fmla="*/ 276225 h 208"/>
                <a:gd name="T32" fmla="*/ 249238 w 192"/>
                <a:gd name="T33" fmla="*/ 242888 h 208"/>
                <a:gd name="T34" fmla="*/ 260350 w 192"/>
                <a:gd name="T35" fmla="*/ 231775 h 208"/>
                <a:gd name="T36" fmla="*/ 296863 w 192"/>
                <a:gd name="T37" fmla="*/ 280988 h 208"/>
                <a:gd name="T38" fmla="*/ 215900 w 192"/>
                <a:gd name="T39" fmla="*/ 242888 h 208"/>
                <a:gd name="T40" fmla="*/ 144463 w 192"/>
                <a:gd name="T41" fmla="*/ 214313 h 2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2" h="208">
                  <a:moveTo>
                    <a:pt x="91" y="135"/>
                  </a:moveTo>
                  <a:cubicBezTo>
                    <a:pt x="93" y="131"/>
                    <a:pt x="137" y="131"/>
                    <a:pt x="151" y="126"/>
                  </a:cubicBezTo>
                  <a:cubicBezTo>
                    <a:pt x="165" y="121"/>
                    <a:pt x="173" y="117"/>
                    <a:pt x="175" y="108"/>
                  </a:cubicBezTo>
                  <a:cubicBezTo>
                    <a:pt x="177" y="99"/>
                    <a:pt x="170" y="83"/>
                    <a:pt x="166" y="72"/>
                  </a:cubicBezTo>
                  <a:cubicBezTo>
                    <a:pt x="162" y="61"/>
                    <a:pt x="156" y="50"/>
                    <a:pt x="148" y="39"/>
                  </a:cubicBezTo>
                  <a:cubicBezTo>
                    <a:pt x="140" y="28"/>
                    <a:pt x="129" y="11"/>
                    <a:pt x="115" y="6"/>
                  </a:cubicBezTo>
                  <a:cubicBezTo>
                    <a:pt x="101" y="1"/>
                    <a:pt x="81" y="0"/>
                    <a:pt x="64" y="6"/>
                  </a:cubicBezTo>
                  <a:cubicBezTo>
                    <a:pt x="47" y="12"/>
                    <a:pt x="20" y="27"/>
                    <a:pt x="10" y="45"/>
                  </a:cubicBezTo>
                  <a:cubicBezTo>
                    <a:pt x="0" y="63"/>
                    <a:pt x="1" y="92"/>
                    <a:pt x="4" y="117"/>
                  </a:cubicBezTo>
                  <a:cubicBezTo>
                    <a:pt x="7" y="142"/>
                    <a:pt x="26" y="182"/>
                    <a:pt x="31" y="195"/>
                  </a:cubicBezTo>
                  <a:cubicBezTo>
                    <a:pt x="36" y="208"/>
                    <a:pt x="37" y="196"/>
                    <a:pt x="37" y="195"/>
                  </a:cubicBezTo>
                  <a:cubicBezTo>
                    <a:pt x="37" y="194"/>
                    <a:pt x="31" y="187"/>
                    <a:pt x="30" y="188"/>
                  </a:cubicBezTo>
                  <a:cubicBezTo>
                    <a:pt x="29" y="189"/>
                    <a:pt x="20" y="203"/>
                    <a:pt x="30" y="202"/>
                  </a:cubicBezTo>
                  <a:cubicBezTo>
                    <a:pt x="40" y="201"/>
                    <a:pt x="73" y="190"/>
                    <a:pt x="93" y="181"/>
                  </a:cubicBezTo>
                  <a:cubicBezTo>
                    <a:pt x="113" y="172"/>
                    <a:pt x="137" y="147"/>
                    <a:pt x="150" y="146"/>
                  </a:cubicBezTo>
                  <a:cubicBezTo>
                    <a:pt x="163" y="145"/>
                    <a:pt x="170" y="173"/>
                    <a:pt x="171" y="174"/>
                  </a:cubicBezTo>
                  <a:cubicBezTo>
                    <a:pt x="172" y="175"/>
                    <a:pt x="158" y="158"/>
                    <a:pt x="157" y="153"/>
                  </a:cubicBezTo>
                  <a:cubicBezTo>
                    <a:pt x="156" y="148"/>
                    <a:pt x="159" y="142"/>
                    <a:pt x="164" y="146"/>
                  </a:cubicBezTo>
                  <a:cubicBezTo>
                    <a:pt x="169" y="150"/>
                    <a:pt x="192" y="176"/>
                    <a:pt x="187" y="177"/>
                  </a:cubicBezTo>
                  <a:cubicBezTo>
                    <a:pt x="182" y="178"/>
                    <a:pt x="151" y="160"/>
                    <a:pt x="136" y="153"/>
                  </a:cubicBezTo>
                  <a:cubicBezTo>
                    <a:pt x="121" y="146"/>
                    <a:pt x="89" y="139"/>
                    <a:pt x="91" y="135"/>
                  </a:cubicBezTo>
                  <a:close/>
                </a:path>
              </a:pathLst>
            </a:custGeom>
            <a:solidFill>
              <a:srgbClr val="339966"/>
            </a:solidFill>
            <a:ln>
              <a:noFill/>
            </a:ln>
            <a:effectLst/>
            <a:extLst>
              <a:ext uri="{91240B29-F687-4F45-9708-019B960494DF}">
                <a14:hiddenLine xmlns:a14="http://schemas.microsoft.com/office/drawing/2010/main" w="9525">
                  <a:solidFill>
                    <a:schemeClr val="tx1"/>
                  </a:solidFill>
                  <a:prstDash val="solid"/>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b="1">
                <a:latin typeface="华文中宋" panose="02010600040101010101" pitchFamily="2" charset="-122"/>
                <a:ea typeface="华文中宋" panose="02010600040101010101" pitchFamily="2" charset="-122"/>
              </a:endParaRPr>
            </a:p>
          </p:txBody>
        </p:sp>
        <p:sp>
          <p:nvSpPr>
            <p:cNvPr id="217111" name="Line 23"/>
            <p:cNvSpPr>
              <a:spLocks noChangeShapeType="1"/>
            </p:cNvSpPr>
            <p:nvPr/>
          </p:nvSpPr>
          <p:spPr bwMode="auto">
            <a:xfrm>
              <a:off x="6478072" y="1859124"/>
              <a:ext cx="1282797" cy="2312636"/>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b="1">
                <a:latin typeface="华文中宋" panose="02010600040101010101" pitchFamily="2" charset="-122"/>
                <a:ea typeface="华文中宋" panose="02010600040101010101" pitchFamily="2" charset="-122"/>
              </a:endParaRPr>
            </a:p>
          </p:txBody>
        </p:sp>
        <p:sp>
          <p:nvSpPr>
            <p:cNvPr id="217112" name="Line 24"/>
            <p:cNvSpPr>
              <a:spLocks noChangeShapeType="1"/>
            </p:cNvSpPr>
            <p:nvPr/>
          </p:nvSpPr>
          <p:spPr bwMode="auto">
            <a:xfrm flipH="1">
              <a:off x="7719595" y="1804093"/>
              <a:ext cx="561520" cy="1654878"/>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b="1">
                <a:latin typeface="华文中宋" panose="02010600040101010101" pitchFamily="2" charset="-122"/>
                <a:ea typeface="华文中宋" panose="02010600040101010101" pitchFamily="2" charset="-122"/>
              </a:endParaRPr>
            </a:p>
          </p:txBody>
        </p:sp>
        <p:sp>
          <p:nvSpPr>
            <p:cNvPr id="217113" name="Text Box 25"/>
            <p:cNvSpPr txBox="1">
              <a:spLocks noChangeArrowheads="1"/>
            </p:cNvSpPr>
            <p:nvPr/>
          </p:nvSpPr>
          <p:spPr bwMode="auto">
            <a:xfrm>
              <a:off x="5890501" y="1493647"/>
              <a:ext cx="1371101"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a:latin typeface="华文中宋" panose="02010600040101010101" pitchFamily="2" charset="-122"/>
                  <a:ea typeface="华文中宋" panose="02010600040101010101" pitchFamily="2" charset="-122"/>
                </a:rPr>
                <a:t>中脑顶盖</a:t>
              </a:r>
            </a:p>
          </p:txBody>
        </p:sp>
        <p:sp>
          <p:nvSpPr>
            <p:cNvPr id="217114" name="Rectangle 26"/>
            <p:cNvSpPr>
              <a:spLocks noChangeArrowheads="1"/>
            </p:cNvSpPr>
            <p:nvPr/>
          </p:nvSpPr>
          <p:spPr bwMode="auto">
            <a:xfrm>
              <a:off x="7719595" y="1459014"/>
              <a:ext cx="1302075"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eaLnBrk="1" hangingPunct="1"/>
              <a:r>
                <a:rPr lang="zh-CN" altLang="en-US" dirty="0">
                  <a:latin typeface="华文中宋" panose="02010600040101010101" pitchFamily="2" charset="-122"/>
                  <a:ea typeface="华文中宋" panose="02010600040101010101" pitchFamily="2" charset="-122"/>
                </a:rPr>
                <a:t>顶盖前区</a:t>
              </a:r>
            </a:p>
          </p:txBody>
        </p:sp>
      </p:grpSp>
      <p:sp>
        <p:nvSpPr>
          <p:cNvPr id="13" name="Rectangle 8"/>
          <p:cNvSpPr>
            <a:spLocks noChangeArrowheads="1"/>
          </p:cNvSpPr>
          <p:nvPr/>
        </p:nvSpPr>
        <p:spPr bwMode="auto">
          <a:xfrm>
            <a:off x="471265" y="316108"/>
            <a:ext cx="1640870" cy="461665"/>
          </a:xfrm>
          <a:prstGeom prst="rect">
            <a:avLst/>
          </a:prstGeom>
          <a:ln w="28575"/>
        </p:spPr>
        <p:style>
          <a:lnRef idx="2">
            <a:schemeClr val="accent6"/>
          </a:lnRef>
          <a:fillRef idx="1">
            <a:schemeClr val="lt1"/>
          </a:fillRef>
          <a:effectRef idx="0">
            <a:schemeClr val="accent6"/>
          </a:effectRef>
          <a:fontRef idx="minor">
            <a:schemeClr val="dk1"/>
          </a:fontRef>
        </p:style>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algn="ctr"/>
            <a:r>
              <a:rPr kumimoji="1" lang="zh-CN" altLang="en-US" sz="2400" dirty="0" smtClean="0">
                <a:latin typeface="微软雅黑" panose="020B0503020204020204" charset="-122"/>
                <a:ea typeface="微软雅黑" panose="020B0503020204020204" charset="-122"/>
              </a:rPr>
              <a:t>顶盖前区</a:t>
            </a:r>
            <a:endParaRPr kumimoji="1" lang="zh-CN" altLang="en-US" sz="2400" dirty="0">
              <a:latin typeface="微软雅黑" panose="020B0503020204020204" charset="-122"/>
              <a:ea typeface="微软雅黑" panose="020B0503020204020204" charset="-122"/>
            </a:endParaRPr>
          </a:p>
        </p:txBody>
      </p:sp>
      <p:sp>
        <p:nvSpPr>
          <p:cNvPr id="14" name="Text Box 9"/>
          <p:cNvSpPr txBox="1">
            <a:spLocks noChangeArrowheads="1"/>
          </p:cNvSpPr>
          <p:nvPr/>
        </p:nvSpPr>
        <p:spPr bwMode="auto">
          <a:xfrm>
            <a:off x="388519" y="892451"/>
            <a:ext cx="721645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180975" indent="-180975">
              <a:lnSpc>
                <a:spcPct val="150000"/>
              </a:lnSpc>
              <a:buClr>
                <a:srgbClr val="C00000"/>
              </a:buClr>
              <a:buFont typeface="Wingdings" panose="05000000000000000000" pitchFamily="2" charset="2"/>
              <a:buChar char="ü"/>
            </a:pPr>
            <a:r>
              <a:rPr lang="zh-CN" altLang="en-US" b="0" dirty="0" smtClean="0">
                <a:latin typeface="微软雅黑" panose="020B0503020204020204" charset="-122"/>
                <a:ea typeface="微软雅黑" panose="020B0503020204020204" charset="-122"/>
              </a:rPr>
              <a:t>位于</a:t>
            </a:r>
            <a:r>
              <a:rPr lang="zh-CN" altLang="en-US" b="0" dirty="0">
                <a:latin typeface="微软雅黑" panose="020B0503020204020204" charset="-122"/>
                <a:ea typeface="微软雅黑" panose="020B0503020204020204" charset="-122"/>
              </a:rPr>
              <a:t>中脑和间脑的交界</a:t>
            </a:r>
            <a:r>
              <a:rPr lang="zh-CN" altLang="en-US" b="0" dirty="0" smtClean="0">
                <a:latin typeface="微软雅黑" panose="020B0503020204020204" charset="-122"/>
                <a:ea typeface="微软雅黑" panose="020B0503020204020204" charset="-122"/>
              </a:rPr>
              <a:t>部，中脑顶盖前部，上丘上端</a:t>
            </a:r>
            <a:endParaRPr lang="en-US" altLang="zh-CN" b="0" dirty="0" smtClean="0">
              <a:latin typeface="微软雅黑" panose="020B0503020204020204" charset="-122"/>
              <a:ea typeface="微软雅黑" panose="020B0503020204020204" charset="-122"/>
            </a:endParaRPr>
          </a:p>
          <a:p>
            <a:pPr marL="180975" indent="-180975">
              <a:lnSpc>
                <a:spcPct val="150000"/>
              </a:lnSpc>
              <a:buClr>
                <a:srgbClr val="C00000"/>
              </a:buClr>
              <a:buFont typeface="Wingdings" panose="05000000000000000000" pitchFamily="2" charset="2"/>
              <a:buChar char="ü"/>
            </a:pPr>
            <a:r>
              <a:rPr lang="zh-CN" altLang="en-US" b="0" dirty="0" smtClean="0">
                <a:latin typeface="微软雅黑" panose="020B0503020204020204" charset="-122"/>
                <a:ea typeface="微软雅黑" panose="020B0503020204020204" charset="-122"/>
              </a:rPr>
              <a:t>传入纤维</a:t>
            </a:r>
            <a:r>
              <a:rPr lang="en-US" altLang="zh-CN" b="0" dirty="0" smtClean="0">
                <a:latin typeface="微软雅黑" panose="020B0503020204020204" charset="-122"/>
                <a:ea typeface="微软雅黑" panose="020B0503020204020204" charset="-122"/>
              </a:rPr>
              <a:t>-</a:t>
            </a:r>
            <a:r>
              <a:rPr lang="zh-CN" altLang="en-US" b="0" dirty="0" smtClean="0">
                <a:latin typeface="微软雅黑" panose="020B0503020204020204" charset="-122"/>
                <a:ea typeface="微软雅黑" panose="020B0503020204020204" charset="-122"/>
              </a:rPr>
              <a:t>来自一侧视束；传出纤维</a:t>
            </a:r>
            <a:r>
              <a:rPr lang="en-US" altLang="zh-CN" b="0" dirty="0" smtClean="0">
                <a:latin typeface="微软雅黑" panose="020B0503020204020204" charset="-122"/>
                <a:ea typeface="微软雅黑" panose="020B0503020204020204" charset="-122"/>
              </a:rPr>
              <a:t>-</a:t>
            </a:r>
            <a:r>
              <a:rPr lang="zh-CN" altLang="en-US" b="0" dirty="0" smtClean="0">
                <a:latin typeface="微软雅黑" panose="020B0503020204020204" charset="-122"/>
                <a:ea typeface="微软雅黑" panose="020B0503020204020204" charset="-122"/>
              </a:rPr>
              <a:t>至双侧动眼神经副核</a:t>
            </a:r>
            <a:endParaRPr lang="en-US" altLang="zh-CN" b="0" dirty="0" smtClean="0">
              <a:latin typeface="微软雅黑" panose="020B0503020204020204" charset="-122"/>
              <a:ea typeface="微软雅黑" panose="020B0503020204020204" charset="-122"/>
            </a:endParaRPr>
          </a:p>
          <a:p>
            <a:pPr marL="180975" indent="-180975">
              <a:lnSpc>
                <a:spcPct val="150000"/>
              </a:lnSpc>
              <a:buClr>
                <a:srgbClr val="C00000"/>
              </a:buClr>
              <a:buFont typeface="Wingdings" panose="05000000000000000000" pitchFamily="2" charset="2"/>
              <a:buChar char="ü"/>
            </a:pPr>
            <a:r>
              <a:rPr lang="zh-CN" altLang="en-US" b="0" dirty="0" smtClean="0">
                <a:latin typeface="微软雅黑" panose="020B0503020204020204" charset="-122"/>
                <a:ea typeface="微软雅黑" panose="020B0503020204020204" charset="-122"/>
              </a:rPr>
              <a:t>功能：</a:t>
            </a:r>
            <a:r>
              <a:rPr lang="zh-CN" altLang="en-US" dirty="0" smtClean="0">
                <a:latin typeface="微软雅黑" panose="020B0503020204020204" charset="-122"/>
                <a:ea typeface="微软雅黑" panose="020B0503020204020204" charset="-122"/>
              </a:rPr>
              <a:t>完成瞳孔对光反射</a:t>
            </a:r>
            <a:endParaRPr lang="zh-CN" altLang="en-US" dirty="0">
              <a:latin typeface="微软雅黑" panose="020B0503020204020204" charset="-122"/>
              <a:ea typeface="微软雅黑" panose="020B0503020204020204" charset="-122"/>
            </a:endParaRPr>
          </a:p>
        </p:txBody>
      </p:sp>
    </p:spTree>
  </p:cSld>
  <p:clrMapOvr>
    <a:masterClrMapping/>
  </p:clrMapOvr>
  <p:transition>
    <p:circl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315070" y="493798"/>
            <a:ext cx="1384940" cy="461665"/>
          </a:xfrm>
          <a:prstGeom prst="rect">
            <a:avLst/>
          </a:prstGeom>
          <a:ln w="28575"/>
        </p:spPr>
        <p:style>
          <a:lnRef idx="2">
            <a:schemeClr val="accent6"/>
          </a:lnRef>
          <a:fillRef idx="1">
            <a:schemeClr val="lt1"/>
          </a:fillRef>
          <a:effectRef idx="0">
            <a:schemeClr val="accent6"/>
          </a:effectRef>
          <a:fontRef idx="minor">
            <a:schemeClr val="dk1"/>
          </a:fontRef>
        </p:style>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algn="ctr" eaLnBrk="1" hangingPunct="1"/>
            <a:r>
              <a:rPr kumimoji="1" lang="zh-CN" altLang="en-US" sz="2400" dirty="0" smtClean="0">
                <a:latin typeface="微软雅黑" panose="020B0503020204020204" charset="-122"/>
                <a:ea typeface="微软雅黑" panose="020B0503020204020204" charset="-122"/>
              </a:rPr>
              <a:t>红核</a:t>
            </a:r>
            <a:endParaRPr kumimoji="1" lang="zh-CN" altLang="en-US" sz="2400" dirty="0">
              <a:latin typeface="微软雅黑" panose="020B0503020204020204" charset="-122"/>
              <a:ea typeface="微软雅黑" panose="020B0503020204020204" charset="-122"/>
            </a:endParaRPr>
          </a:p>
        </p:txBody>
      </p:sp>
      <p:sp>
        <p:nvSpPr>
          <p:cNvPr id="3" name="Text Box 9"/>
          <p:cNvSpPr txBox="1">
            <a:spLocks noChangeArrowheads="1"/>
          </p:cNvSpPr>
          <p:nvPr/>
        </p:nvSpPr>
        <p:spPr bwMode="auto">
          <a:xfrm>
            <a:off x="199502" y="1124243"/>
            <a:ext cx="852593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180975" indent="-180975" eaLnBrk="1" hangingPunct="1">
              <a:lnSpc>
                <a:spcPct val="150000"/>
              </a:lnSpc>
              <a:buClr>
                <a:srgbClr val="C00000"/>
              </a:buClr>
              <a:buFont typeface="Wingdings" panose="05000000000000000000" pitchFamily="2" charset="2"/>
              <a:buChar char="ü"/>
            </a:pPr>
            <a:r>
              <a:rPr lang="zh-CN" altLang="en-US" sz="1800" b="0" dirty="0" smtClean="0">
                <a:latin typeface="微软雅黑" panose="020B0503020204020204" charset="-122"/>
                <a:ea typeface="微软雅黑" panose="020B0503020204020204" charset="-122"/>
              </a:rPr>
              <a:t>横切面上浑圆形，略带红色</a:t>
            </a:r>
            <a:endParaRPr lang="en-US" altLang="zh-CN" sz="1800" b="0" dirty="0" smtClean="0">
              <a:latin typeface="微软雅黑" panose="020B0503020204020204" charset="-122"/>
              <a:ea typeface="微软雅黑" panose="020B0503020204020204" charset="-122"/>
            </a:endParaRPr>
          </a:p>
          <a:p>
            <a:pPr marL="180975" indent="-180975">
              <a:lnSpc>
                <a:spcPct val="150000"/>
              </a:lnSpc>
              <a:buClr>
                <a:srgbClr val="C00000"/>
              </a:buClr>
              <a:buFont typeface="Wingdings" panose="05000000000000000000" pitchFamily="2" charset="2"/>
              <a:buChar char="ü"/>
            </a:pPr>
            <a:r>
              <a:rPr lang="zh-CN" altLang="en-US" sz="1800" b="0" dirty="0" smtClean="0">
                <a:latin typeface="微软雅黑" panose="020B0503020204020204" charset="-122"/>
                <a:ea typeface="微软雅黑" panose="020B0503020204020204" charset="-122"/>
              </a:rPr>
              <a:t>大细胞部</a:t>
            </a:r>
            <a:r>
              <a:rPr lang="en-US" altLang="zh-CN" sz="1800" b="0" dirty="0" smtClean="0">
                <a:latin typeface="微软雅黑" panose="020B0503020204020204" charset="-122"/>
                <a:ea typeface="微软雅黑" panose="020B0503020204020204" charset="-122"/>
              </a:rPr>
              <a:t>(</a:t>
            </a:r>
            <a:r>
              <a:rPr lang="zh-CN" altLang="en-US" sz="1800" dirty="0" smtClean="0">
                <a:latin typeface="微软雅黑" panose="020B0503020204020204" charset="-122"/>
                <a:ea typeface="微软雅黑" panose="020B0503020204020204" charset="-122"/>
              </a:rPr>
              <a:t>旧红核</a:t>
            </a:r>
            <a:r>
              <a:rPr lang="en-US" altLang="zh-CN" sz="1800" b="0" dirty="0">
                <a:latin typeface="微软雅黑" panose="020B0503020204020204" charset="-122"/>
                <a:ea typeface="微软雅黑" panose="020B0503020204020204" charset="-122"/>
              </a:rPr>
              <a:t>)</a:t>
            </a:r>
            <a:r>
              <a:rPr lang="zh-CN" altLang="en-US" sz="1800" b="0" dirty="0">
                <a:latin typeface="微软雅黑" panose="020B0503020204020204" charset="-122"/>
                <a:ea typeface="微软雅黑" panose="020B0503020204020204" charset="-122"/>
              </a:rPr>
              <a:t>：</a:t>
            </a:r>
            <a:r>
              <a:rPr lang="zh-CN" altLang="en-US" sz="1800" b="0" dirty="0" smtClean="0">
                <a:latin typeface="微软雅黑" panose="020B0503020204020204" charset="-122"/>
                <a:ea typeface="微软雅黑" panose="020B0503020204020204" charset="-122"/>
              </a:rPr>
              <a:t>占极小部分。传入纤维</a:t>
            </a:r>
            <a:r>
              <a:rPr lang="en-US" altLang="zh-CN" sz="1800" b="0" dirty="0" smtClean="0">
                <a:latin typeface="微软雅黑" panose="020B0503020204020204" charset="-122"/>
                <a:ea typeface="微软雅黑" panose="020B0503020204020204" charset="-122"/>
              </a:rPr>
              <a:t>-</a:t>
            </a:r>
            <a:r>
              <a:rPr lang="zh-CN" altLang="en-US" sz="1800" b="0" dirty="0" smtClean="0">
                <a:latin typeface="微软雅黑" panose="020B0503020204020204" charset="-122"/>
                <a:ea typeface="微软雅黑" panose="020B0503020204020204" charset="-122"/>
              </a:rPr>
              <a:t>小脑中央核；传出纤维</a:t>
            </a:r>
            <a:r>
              <a:rPr lang="en-US" altLang="zh-CN" sz="1800" b="0" dirty="0" smtClean="0">
                <a:latin typeface="微软雅黑" panose="020B0503020204020204" charset="-122"/>
                <a:ea typeface="微软雅黑" panose="020B0503020204020204" charset="-122"/>
              </a:rPr>
              <a:t>-</a:t>
            </a:r>
            <a:r>
              <a:rPr lang="zh-CN" altLang="en-US" sz="1800" dirty="0" smtClean="0">
                <a:latin typeface="微软雅黑" panose="020B0503020204020204" charset="-122"/>
                <a:ea typeface="微软雅黑" panose="020B0503020204020204" charset="-122"/>
              </a:rPr>
              <a:t>红核脊髓束</a:t>
            </a:r>
            <a:endParaRPr lang="en-US" altLang="zh-CN" sz="1800" dirty="0" smtClean="0">
              <a:latin typeface="微软雅黑" panose="020B0503020204020204" charset="-122"/>
              <a:ea typeface="微软雅黑" panose="020B0503020204020204" charset="-122"/>
            </a:endParaRPr>
          </a:p>
          <a:p>
            <a:pPr marL="180975" indent="-180975">
              <a:lnSpc>
                <a:spcPct val="150000"/>
              </a:lnSpc>
              <a:buClr>
                <a:srgbClr val="C00000"/>
              </a:buClr>
              <a:buFont typeface="Wingdings" panose="05000000000000000000" pitchFamily="2" charset="2"/>
              <a:buChar char="ü"/>
            </a:pPr>
            <a:r>
              <a:rPr lang="zh-CN" altLang="en-US" sz="1800" b="0" dirty="0" smtClean="0">
                <a:latin typeface="微软雅黑" panose="020B0503020204020204" charset="-122"/>
                <a:ea typeface="微软雅黑" panose="020B0503020204020204" charset="-122"/>
              </a:rPr>
              <a:t>小细胞部</a:t>
            </a:r>
            <a:r>
              <a:rPr lang="en-US" altLang="zh-CN" sz="1800" b="0" dirty="0" smtClean="0">
                <a:latin typeface="微软雅黑" panose="020B0503020204020204" charset="-122"/>
                <a:ea typeface="微软雅黑" panose="020B0503020204020204" charset="-122"/>
              </a:rPr>
              <a:t>(</a:t>
            </a:r>
            <a:r>
              <a:rPr lang="zh-CN" altLang="en-US" sz="1800" dirty="0" smtClean="0">
                <a:latin typeface="微软雅黑" panose="020B0503020204020204" charset="-122"/>
                <a:ea typeface="微软雅黑" panose="020B0503020204020204" charset="-122"/>
              </a:rPr>
              <a:t>新红核</a:t>
            </a:r>
            <a:r>
              <a:rPr lang="en-US" altLang="zh-CN" sz="1800" b="0" dirty="0" smtClean="0">
                <a:latin typeface="微软雅黑" panose="020B0503020204020204" charset="-122"/>
                <a:ea typeface="微软雅黑" panose="020B0503020204020204" charset="-122"/>
              </a:rPr>
              <a:t>)</a:t>
            </a:r>
            <a:r>
              <a:rPr lang="zh-CN" altLang="en-US" sz="1800" b="0" dirty="0" smtClean="0">
                <a:latin typeface="微软雅黑" panose="020B0503020204020204" charset="-122"/>
                <a:ea typeface="微软雅黑" panose="020B0503020204020204" charset="-122"/>
              </a:rPr>
              <a:t>：占绝大部分。传入纤维</a:t>
            </a:r>
            <a:r>
              <a:rPr lang="en-US" altLang="zh-CN" sz="1800" b="0" dirty="0" smtClean="0">
                <a:latin typeface="微软雅黑" panose="020B0503020204020204" charset="-122"/>
                <a:ea typeface="微软雅黑" panose="020B0503020204020204" charset="-122"/>
              </a:rPr>
              <a:t>-</a:t>
            </a:r>
            <a:r>
              <a:rPr lang="zh-CN" altLang="en-US" sz="1800" b="0" dirty="0" smtClean="0">
                <a:latin typeface="微软雅黑" panose="020B0503020204020204" charset="-122"/>
                <a:ea typeface="微软雅黑" panose="020B0503020204020204" charset="-122"/>
              </a:rPr>
              <a:t>小脑齿状核；传出纤维</a:t>
            </a:r>
            <a:r>
              <a:rPr lang="en-US" altLang="zh-CN" sz="1800" b="0" dirty="0" smtClean="0">
                <a:latin typeface="微软雅黑" panose="020B0503020204020204" charset="-122"/>
                <a:ea typeface="微软雅黑" panose="020B0503020204020204" charset="-122"/>
              </a:rPr>
              <a:t>-</a:t>
            </a:r>
            <a:r>
              <a:rPr lang="zh-CN" altLang="en-US" sz="1800" dirty="0" smtClean="0">
                <a:latin typeface="微软雅黑" panose="020B0503020204020204" charset="-122"/>
                <a:ea typeface="微软雅黑" panose="020B0503020204020204" charset="-122"/>
              </a:rPr>
              <a:t>被盖中央束</a:t>
            </a:r>
            <a:endParaRPr lang="en-US" altLang="zh-CN" sz="1800" dirty="0">
              <a:latin typeface="微软雅黑" panose="020B0503020204020204" charset="-122"/>
              <a:ea typeface="微软雅黑" panose="020B0503020204020204" charset="-122"/>
            </a:endParaRPr>
          </a:p>
        </p:txBody>
      </p:sp>
      <p:pic>
        <p:nvPicPr>
          <p:cNvPr id="4" name="Picture 6" descr="14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7070" y="2631851"/>
            <a:ext cx="5376930" cy="3650898"/>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921936" y="389840"/>
            <a:ext cx="4292120" cy="646331"/>
          </a:xfrm>
          <a:prstGeom prst="rect">
            <a:avLst/>
          </a:prstGeom>
        </p:spPr>
        <p:txBody>
          <a:bodyPr wrap="square">
            <a:spAutoFit/>
          </a:bodyPr>
          <a:lstStyle/>
          <a:p>
            <a:pPr>
              <a:lnSpc>
                <a:spcPct val="150000"/>
              </a:lnSpc>
            </a:pPr>
            <a:r>
              <a:rPr lang="zh-CN" altLang="en-US" sz="2400" dirty="0" smtClean="0">
                <a:latin typeface="+mn-ea"/>
              </a:rPr>
              <a:t>与小脑之间有往返纤维联系</a:t>
            </a:r>
            <a:endParaRPr lang="zh-CN" altLang="en-US" sz="2400" dirty="0">
              <a:latin typeface="+mn-ea"/>
            </a:endParaRPr>
          </a:p>
        </p:txBody>
      </p:sp>
      <p:sp>
        <p:nvSpPr>
          <p:cNvPr id="6" name="Rectangle 8"/>
          <p:cNvSpPr>
            <a:spLocks noChangeArrowheads="1"/>
          </p:cNvSpPr>
          <p:nvPr/>
        </p:nvSpPr>
        <p:spPr bwMode="auto">
          <a:xfrm>
            <a:off x="315070" y="2758334"/>
            <a:ext cx="1384940" cy="461665"/>
          </a:xfrm>
          <a:prstGeom prst="rect">
            <a:avLst/>
          </a:prstGeom>
          <a:ln w="28575"/>
        </p:spPr>
        <p:style>
          <a:lnRef idx="2">
            <a:schemeClr val="accent6"/>
          </a:lnRef>
          <a:fillRef idx="1">
            <a:schemeClr val="lt1"/>
          </a:fillRef>
          <a:effectRef idx="0">
            <a:schemeClr val="accent6"/>
          </a:effectRef>
          <a:fontRef idx="minor">
            <a:schemeClr val="dk1"/>
          </a:fontRef>
        </p:style>
        <p:txBody>
          <a:bodyPr wrap="square" anchor="ctr">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algn="ctr" eaLnBrk="1" hangingPunct="1"/>
            <a:r>
              <a:rPr kumimoji="1" lang="zh-CN" altLang="en-US" sz="2400" dirty="0" smtClean="0">
                <a:latin typeface="微软雅黑" panose="020B0503020204020204" charset="-122"/>
                <a:ea typeface="微软雅黑" panose="020B0503020204020204" charset="-122"/>
              </a:rPr>
              <a:t>黑质</a:t>
            </a:r>
            <a:endParaRPr kumimoji="1" lang="zh-CN" altLang="en-US" sz="2400" dirty="0">
              <a:latin typeface="微软雅黑" panose="020B0503020204020204" charset="-122"/>
              <a:ea typeface="微软雅黑" panose="020B0503020204020204" charset="-122"/>
            </a:endParaRPr>
          </a:p>
        </p:txBody>
      </p:sp>
      <p:sp>
        <p:nvSpPr>
          <p:cNvPr id="7" name="Text Box 9"/>
          <p:cNvSpPr txBox="1">
            <a:spLocks noChangeArrowheads="1"/>
          </p:cNvSpPr>
          <p:nvPr/>
        </p:nvSpPr>
        <p:spPr bwMode="auto">
          <a:xfrm>
            <a:off x="199502" y="3241833"/>
            <a:ext cx="356756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panose="020B0604020202020204" pitchFamily="34" charset="0"/>
                <a:ea typeface="华文细黑" panose="02010600040101010101" pitchFamily="2" charset="-122"/>
              </a:defRPr>
            </a:lvl1pPr>
            <a:lvl2pPr marL="742950" indent="-285750">
              <a:defRPr sz="2000" b="1">
                <a:solidFill>
                  <a:schemeClr val="tx1"/>
                </a:solidFill>
                <a:latin typeface="Arial" panose="020B0604020202020204" pitchFamily="34" charset="0"/>
                <a:ea typeface="华文细黑" panose="02010600040101010101" pitchFamily="2" charset="-122"/>
              </a:defRPr>
            </a:lvl2pPr>
            <a:lvl3pPr marL="1143000" indent="-228600">
              <a:defRPr sz="2000" b="1">
                <a:solidFill>
                  <a:schemeClr val="tx1"/>
                </a:solidFill>
                <a:latin typeface="Arial" panose="020B0604020202020204" pitchFamily="34" charset="0"/>
                <a:ea typeface="华文细黑" panose="02010600040101010101" pitchFamily="2" charset="-122"/>
              </a:defRPr>
            </a:lvl3pPr>
            <a:lvl4pPr marL="1600200" indent="-228600">
              <a:defRPr sz="2000" b="1">
                <a:solidFill>
                  <a:schemeClr val="tx1"/>
                </a:solidFill>
                <a:latin typeface="Arial" panose="020B0604020202020204" pitchFamily="34" charset="0"/>
                <a:ea typeface="华文细黑" panose="02010600040101010101" pitchFamily="2" charset="-122"/>
              </a:defRPr>
            </a:lvl4pPr>
            <a:lvl5pPr marL="2057400" indent="-228600">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180975" indent="-180975" eaLnBrk="1" hangingPunct="1">
              <a:lnSpc>
                <a:spcPct val="150000"/>
              </a:lnSpc>
              <a:buClr>
                <a:srgbClr val="C00000"/>
              </a:buClr>
              <a:buFont typeface="Wingdings" panose="05000000000000000000" pitchFamily="2" charset="2"/>
              <a:buChar char="ü"/>
            </a:pPr>
            <a:r>
              <a:rPr lang="zh-CN" altLang="en-US" sz="1800" b="0" dirty="0" smtClean="0">
                <a:latin typeface="微软雅黑" panose="020B0503020204020204" charset="-122"/>
                <a:ea typeface="微软雅黑" panose="020B0503020204020204" charset="-122"/>
              </a:rPr>
              <a:t>位于中脑大脑脚底背侧</a:t>
            </a:r>
            <a:endParaRPr lang="en-US" altLang="zh-CN" sz="1800" b="0" dirty="0" smtClean="0">
              <a:latin typeface="微软雅黑" panose="020B0503020204020204" charset="-122"/>
              <a:ea typeface="微软雅黑" panose="020B0503020204020204" charset="-122"/>
            </a:endParaRPr>
          </a:p>
          <a:p>
            <a:pPr marL="180975" indent="-180975" eaLnBrk="1" hangingPunct="1">
              <a:lnSpc>
                <a:spcPct val="150000"/>
              </a:lnSpc>
              <a:buClr>
                <a:srgbClr val="C00000"/>
              </a:buClr>
              <a:buFont typeface="Wingdings" panose="05000000000000000000" pitchFamily="2" charset="2"/>
              <a:buChar char="ü"/>
            </a:pPr>
            <a:r>
              <a:rPr lang="zh-CN" altLang="en-US" sz="1800" b="0" dirty="0" smtClean="0">
                <a:latin typeface="微软雅黑" panose="020B0503020204020204" charset="-122"/>
                <a:ea typeface="微软雅黑" panose="020B0503020204020204" charset="-122"/>
              </a:rPr>
              <a:t>网状部</a:t>
            </a:r>
            <a:r>
              <a:rPr lang="en-US" altLang="zh-CN" sz="1800" b="0" dirty="0" smtClean="0">
                <a:latin typeface="微软雅黑" panose="020B0503020204020204" charset="-122"/>
                <a:ea typeface="微软雅黑" panose="020B0503020204020204" charset="-122"/>
              </a:rPr>
              <a:t>-</a:t>
            </a:r>
            <a:r>
              <a:rPr lang="zh-CN" altLang="en-US" sz="1800" b="0" dirty="0" smtClean="0">
                <a:latin typeface="微软雅黑" panose="020B0503020204020204" charset="-122"/>
                <a:ea typeface="微软雅黑" panose="020B0503020204020204" charset="-122"/>
              </a:rPr>
              <a:t>与大脑苍白球相似</a:t>
            </a:r>
            <a:endParaRPr lang="en-US" altLang="zh-CN" sz="1800" b="0" dirty="0" smtClean="0">
              <a:latin typeface="微软雅黑" panose="020B0503020204020204" charset="-122"/>
              <a:ea typeface="微软雅黑" panose="020B0503020204020204" charset="-122"/>
            </a:endParaRPr>
          </a:p>
          <a:p>
            <a:pPr marL="180975" indent="-180975" eaLnBrk="1" hangingPunct="1">
              <a:lnSpc>
                <a:spcPct val="150000"/>
              </a:lnSpc>
              <a:buClr>
                <a:srgbClr val="C00000"/>
              </a:buClr>
              <a:buFont typeface="Wingdings" panose="05000000000000000000" pitchFamily="2" charset="2"/>
              <a:buChar char="ü"/>
            </a:pPr>
            <a:r>
              <a:rPr lang="zh-CN" altLang="en-US" sz="1800" b="0" dirty="0" smtClean="0">
                <a:latin typeface="微软雅黑" panose="020B0503020204020204" charset="-122"/>
                <a:ea typeface="微软雅黑" panose="020B0503020204020204" charset="-122"/>
              </a:rPr>
              <a:t>致密部</a:t>
            </a:r>
            <a:r>
              <a:rPr lang="en-US" altLang="zh-CN" sz="1800" b="0" dirty="0" smtClean="0">
                <a:latin typeface="微软雅黑" panose="020B0503020204020204" charset="-122"/>
                <a:ea typeface="微软雅黑" panose="020B0503020204020204" charset="-122"/>
              </a:rPr>
              <a:t>-</a:t>
            </a:r>
            <a:r>
              <a:rPr lang="zh-CN" altLang="en-US" sz="1800" b="0" dirty="0" smtClean="0">
                <a:latin typeface="微软雅黑" panose="020B0503020204020204" charset="-122"/>
                <a:ea typeface="微软雅黑" panose="020B0503020204020204" charset="-122"/>
              </a:rPr>
              <a:t>合成多巴胺，调节大脑纹状体的活动</a:t>
            </a:r>
            <a:endParaRPr lang="en-US" altLang="zh-CN" sz="1800" b="0" dirty="0" smtClean="0">
              <a:latin typeface="微软雅黑" panose="020B0503020204020204" charset="-122"/>
              <a:ea typeface="微软雅黑" panose="020B0503020204020204" charset="-122"/>
            </a:endParaRPr>
          </a:p>
        </p:txBody>
      </p:sp>
      <p:sp>
        <p:nvSpPr>
          <p:cNvPr id="8" name="Text Box 33"/>
          <p:cNvSpPr txBox="1">
            <a:spLocks noChangeArrowheads="1"/>
          </p:cNvSpPr>
          <p:nvPr/>
        </p:nvSpPr>
        <p:spPr bwMode="auto">
          <a:xfrm>
            <a:off x="439200" y="5104748"/>
            <a:ext cx="2819154" cy="892552"/>
          </a:xfrm>
          <a:prstGeom prst="rect">
            <a:avLst/>
          </a:prstGeom>
          <a:solidFill>
            <a:schemeClr val="accent2">
              <a:lumMod val="40000"/>
              <a:lumOff val="60000"/>
              <a:alpha val="45000"/>
            </a:schemeClr>
          </a:solidFill>
          <a:ln w="19050">
            <a:solidFill>
              <a:schemeClr val="accent4"/>
            </a:solidFill>
          </a:ln>
        </p:spPr>
        <p:style>
          <a:lnRef idx="2">
            <a:schemeClr val="accent6"/>
          </a:lnRef>
          <a:fillRef idx="1">
            <a:schemeClr val="lt1"/>
          </a:fillRef>
          <a:effectRef idx="0">
            <a:schemeClr val="accent6"/>
          </a:effectRef>
          <a:fontRef idx="minor">
            <a:schemeClr val="dk1"/>
          </a:fontRef>
        </p:style>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a:lnSpc>
                <a:spcPct val="130000"/>
              </a:lnSpc>
            </a:pPr>
            <a:r>
              <a:rPr lang="zh-CN" altLang="en-US" sz="2000" dirty="0" smtClean="0">
                <a:latin typeface="+mn-ea"/>
                <a:ea typeface="+mn-ea"/>
              </a:rPr>
              <a:t>黑质产生的多巴胺减少，会导致</a:t>
            </a:r>
            <a:r>
              <a:rPr lang="zh-CN" altLang="en-US" sz="2000" dirty="0" smtClean="0">
                <a:solidFill>
                  <a:srgbClr val="C00000"/>
                </a:solidFill>
                <a:latin typeface="+mn-ea"/>
                <a:ea typeface="+mn-ea"/>
              </a:rPr>
              <a:t>帕金森病</a:t>
            </a:r>
            <a:endParaRPr lang="zh-CN" altLang="en-US" sz="2000" dirty="0">
              <a:solidFill>
                <a:srgbClr val="C00000"/>
              </a:solidFill>
              <a:latin typeface="+mn-ea"/>
              <a:ea typeface="+mn-ea"/>
            </a:endParaRPr>
          </a:p>
        </p:txBody>
      </p:sp>
    </p:spTree>
  </p:cSld>
  <p:clrMapOvr>
    <a:masterClrMapping/>
  </p:clrMapOvr>
  <p:transition>
    <p:circl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1101725" y="2386013"/>
            <a:ext cx="6940550" cy="1646237"/>
          </a:xfrm>
        </p:spPr>
        <p:txBody>
          <a:bodyPr>
            <a:normAutofit/>
          </a:bodyPr>
          <a:lstStyle/>
          <a:p>
            <a:pPr fontAlgn="auto">
              <a:lnSpc>
                <a:spcPct val="100000"/>
              </a:lnSpc>
              <a:spcAft>
                <a:spcPts val="0"/>
              </a:spcAft>
              <a:defRPr/>
            </a:pPr>
            <a:r>
              <a:rPr lang="zh-CN" altLang="en-US" sz="6000" dirty="0">
                <a:latin typeface="华文中宋" panose="02010600040101010101" pitchFamily="2" charset="-122"/>
                <a:ea typeface="华文中宋" panose="02010600040101010101" pitchFamily="2" charset="-122"/>
              </a:rPr>
              <a:t>脑干的白质</a:t>
            </a:r>
          </a:p>
        </p:txBody>
      </p:sp>
    </p:spTree>
  </p:cSld>
  <p:clrMapOvr>
    <a:masterClrMapping/>
  </p:clrMapOvr>
  <p:transition>
    <p:circl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518216" y="482293"/>
            <a:ext cx="3184459" cy="523220"/>
          </a:xfrm>
          <a:prstGeom prst="rect">
            <a:avLst/>
          </a:prstGeom>
          <a:solidFill>
            <a:schemeClr val="accent2">
              <a:lumMod val="20000"/>
              <a:lumOff val="80000"/>
            </a:schemeClr>
          </a:solidFill>
          <a:ln w="19050"/>
        </p:spPr>
        <p:style>
          <a:lnRef idx="1">
            <a:schemeClr val="accent2"/>
          </a:lnRef>
          <a:fillRef idx="2">
            <a:schemeClr val="accent2"/>
          </a:fillRef>
          <a:effectRef idx="1">
            <a:schemeClr val="accent2"/>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
                <a:srgbClr val="CCCC00"/>
              </a:buClr>
              <a:buNone/>
            </a:pPr>
            <a:r>
              <a:rPr lang="zh-CN" altLang="en-US" sz="2800" dirty="0">
                <a:latin typeface="+mn-ea"/>
                <a:ea typeface="+mn-ea"/>
              </a:rPr>
              <a:t>长的上行纤维束</a:t>
            </a:r>
          </a:p>
        </p:txBody>
      </p:sp>
      <p:sp>
        <p:nvSpPr>
          <p:cNvPr id="6149" name="Text Box 6"/>
          <p:cNvSpPr txBox="1">
            <a:spLocks noChangeArrowheads="1"/>
          </p:cNvSpPr>
          <p:nvPr/>
        </p:nvSpPr>
        <p:spPr bwMode="auto">
          <a:xfrm>
            <a:off x="212501" y="1293454"/>
            <a:ext cx="86417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400" dirty="0">
                <a:solidFill>
                  <a:srgbClr val="C00000"/>
                </a:solidFill>
                <a:latin typeface="微软雅黑" panose="020B0503020204020204" charset="-122"/>
                <a:ea typeface="微软雅黑" panose="020B0503020204020204" charset="-122"/>
              </a:rPr>
              <a:t>内侧丘系</a:t>
            </a:r>
            <a:r>
              <a:rPr lang="zh-CN" altLang="en-US" sz="2400" dirty="0">
                <a:latin typeface="微软雅黑" panose="020B0503020204020204" charset="-122"/>
                <a:ea typeface="微软雅黑" panose="020B0503020204020204" charset="-122"/>
              </a:rPr>
              <a:t>、</a:t>
            </a:r>
            <a:r>
              <a:rPr lang="zh-CN" altLang="en-US" sz="2400" dirty="0">
                <a:solidFill>
                  <a:srgbClr val="C00000"/>
                </a:solidFill>
                <a:latin typeface="微软雅黑" panose="020B0503020204020204" charset="-122"/>
                <a:ea typeface="微软雅黑" panose="020B0503020204020204" charset="-122"/>
              </a:rPr>
              <a:t>脊髓丘系</a:t>
            </a:r>
            <a:r>
              <a:rPr lang="zh-CN" altLang="en-US" sz="2400" dirty="0">
                <a:latin typeface="微软雅黑" panose="020B0503020204020204" charset="-122"/>
                <a:ea typeface="微软雅黑" panose="020B0503020204020204" charset="-122"/>
              </a:rPr>
              <a:t>、</a:t>
            </a:r>
            <a:r>
              <a:rPr lang="zh-CN" altLang="en-US" sz="2400" dirty="0">
                <a:solidFill>
                  <a:srgbClr val="C00000"/>
                </a:solidFill>
                <a:latin typeface="微软雅黑" panose="020B0503020204020204" charset="-122"/>
                <a:ea typeface="微软雅黑" panose="020B0503020204020204" charset="-122"/>
              </a:rPr>
              <a:t>三叉丘系</a:t>
            </a:r>
            <a:r>
              <a:rPr lang="zh-CN" altLang="en-US" sz="2400" dirty="0">
                <a:latin typeface="微软雅黑" panose="020B0503020204020204" charset="-122"/>
                <a:ea typeface="微软雅黑" panose="020B0503020204020204" charset="-122"/>
              </a:rPr>
              <a:t>、</a:t>
            </a:r>
            <a:r>
              <a:rPr lang="zh-CN" altLang="en-US" sz="2400" dirty="0">
                <a:solidFill>
                  <a:srgbClr val="C00000"/>
                </a:solidFill>
                <a:latin typeface="微软雅黑" panose="020B0503020204020204" charset="-122"/>
                <a:ea typeface="微软雅黑" panose="020B0503020204020204" charset="-122"/>
              </a:rPr>
              <a:t>外侧丘系</a:t>
            </a:r>
            <a:r>
              <a:rPr lang="zh-CN" altLang="en-US" sz="2400" dirty="0">
                <a:latin typeface="微软雅黑" panose="020B0503020204020204" charset="-122"/>
                <a:ea typeface="微软雅黑" panose="020B0503020204020204" charset="-122"/>
              </a:rPr>
              <a:t>、</a:t>
            </a:r>
            <a:r>
              <a:rPr lang="zh-CN" altLang="en-US" sz="2000" dirty="0">
                <a:latin typeface="微软雅黑" panose="020B0503020204020204" charset="-122"/>
                <a:ea typeface="微软雅黑" panose="020B0503020204020204" charset="-122"/>
              </a:rPr>
              <a:t>脊髓小脑前后束等</a:t>
            </a:r>
            <a:endParaRPr lang="zh-CN" altLang="en-US" sz="2400" dirty="0">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157211" y="2227726"/>
            <a:ext cx="4688928" cy="4386417"/>
          </a:xfrm>
          <a:prstGeom prst="rect">
            <a:avLst/>
          </a:prstGeom>
        </p:spPr>
      </p:pic>
    </p:spTree>
  </p:cSld>
  <p:clrMapOvr>
    <a:masterClrMapping/>
  </p:clrMapOvr>
  <p:transition>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57087" y="1049504"/>
            <a:ext cx="6476999" cy="4181475"/>
            <a:chOff x="1665371" y="1338262"/>
            <a:chExt cx="6476999" cy="4181475"/>
          </a:xfrm>
        </p:grpSpPr>
        <p:pic>
          <p:nvPicPr>
            <p:cNvPr id="8195" name="Picture 4" descr="Snap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32979" t="26654" r="10031"/>
            <a:stretch>
              <a:fillRect/>
            </a:stretch>
          </p:blipFill>
          <p:spPr bwMode="auto">
            <a:xfrm>
              <a:off x="2635333" y="1338262"/>
              <a:ext cx="4041775"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8196" name="Line 7"/>
            <p:cNvSpPr>
              <a:spLocks noChangeShapeType="1"/>
            </p:cNvSpPr>
            <p:nvPr/>
          </p:nvSpPr>
          <p:spPr bwMode="auto">
            <a:xfrm>
              <a:off x="2397208" y="2857499"/>
              <a:ext cx="1866900" cy="0"/>
            </a:xfrm>
            <a:prstGeom prst="line">
              <a:avLst/>
            </a:prstGeom>
            <a:noFill/>
            <a:ln w="19050">
              <a:solidFill>
                <a:srgbClr val="FF33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197" name="Rectangle 8"/>
            <p:cNvSpPr>
              <a:spLocks noChangeArrowheads="1"/>
            </p:cNvSpPr>
            <p:nvPr/>
          </p:nvSpPr>
          <p:spPr bwMode="auto">
            <a:xfrm>
              <a:off x="1665371" y="2609849"/>
              <a:ext cx="145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中脑</a:t>
              </a:r>
            </a:p>
          </p:txBody>
        </p:sp>
        <p:sp>
          <p:nvSpPr>
            <p:cNvPr id="8198" name="Line 9"/>
            <p:cNvSpPr>
              <a:spLocks noChangeShapeType="1"/>
            </p:cNvSpPr>
            <p:nvPr/>
          </p:nvSpPr>
          <p:spPr bwMode="auto">
            <a:xfrm>
              <a:off x="2425783" y="3495674"/>
              <a:ext cx="1771650" cy="0"/>
            </a:xfrm>
            <a:prstGeom prst="line">
              <a:avLst/>
            </a:prstGeom>
            <a:noFill/>
            <a:ln w="19050">
              <a:solidFill>
                <a:srgbClr val="FF33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199" name="Rectangle 10"/>
            <p:cNvSpPr>
              <a:spLocks noChangeArrowheads="1"/>
            </p:cNvSpPr>
            <p:nvPr/>
          </p:nvSpPr>
          <p:spPr bwMode="auto">
            <a:xfrm>
              <a:off x="1703471" y="3209924"/>
              <a:ext cx="1501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脑桥</a:t>
              </a:r>
            </a:p>
          </p:txBody>
        </p:sp>
        <p:sp>
          <p:nvSpPr>
            <p:cNvPr id="8200" name="Line 11"/>
            <p:cNvSpPr>
              <a:spLocks noChangeShapeType="1"/>
            </p:cNvSpPr>
            <p:nvPr/>
          </p:nvSpPr>
          <p:spPr bwMode="auto">
            <a:xfrm>
              <a:off x="2416258" y="4238624"/>
              <a:ext cx="1914525" cy="9525"/>
            </a:xfrm>
            <a:prstGeom prst="line">
              <a:avLst/>
            </a:prstGeom>
            <a:noFill/>
            <a:ln w="19050">
              <a:solidFill>
                <a:srgbClr val="FF33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201" name="Rectangle 12"/>
            <p:cNvSpPr>
              <a:spLocks noChangeArrowheads="1"/>
            </p:cNvSpPr>
            <p:nvPr/>
          </p:nvSpPr>
          <p:spPr bwMode="auto">
            <a:xfrm>
              <a:off x="1693946" y="3971924"/>
              <a:ext cx="1377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延髓</a:t>
              </a:r>
            </a:p>
          </p:txBody>
        </p:sp>
        <p:sp>
          <p:nvSpPr>
            <p:cNvPr id="8202" name="Line 13"/>
            <p:cNvSpPr>
              <a:spLocks noChangeShapeType="1"/>
            </p:cNvSpPr>
            <p:nvPr/>
          </p:nvSpPr>
          <p:spPr bwMode="auto">
            <a:xfrm>
              <a:off x="3121108" y="5114924"/>
              <a:ext cx="1343025" cy="0"/>
            </a:xfrm>
            <a:prstGeom prst="line">
              <a:avLst/>
            </a:prstGeom>
            <a:noFill/>
            <a:ln w="19050">
              <a:solidFill>
                <a:srgbClr val="FF33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203" name="Text Box 14"/>
            <p:cNvSpPr txBox="1">
              <a:spLocks noChangeArrowheads="1"/>
            </p:cNvSpPr>
            <p:nvPr/>
          </p:nvSpPr>
          <p:spPr bwMode="auto">
            <a:xfrm>
              <a:off x="2495633" y="4906962"/>
              <a:ext cx="1216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ea typeface="幼圆" panose="02010509060101010101" pitchFamily="49" charset="-122"/>
                </a:rPr>
                <a:t>脊髓</a:t>
              </a:r>
            </a:p>
          </p:txBody>
        </p:sp>
        <p:sp>
          <p:nvSpPr>
            <p:cNvPr id="8204" name="Line 15"/>
            <p:cNvSpPr>
              <a:spLocks noChangeShapeType="1"/>
            </p:cNvSpPr>
            <p:nvPr/>
          </p:nvSpPr>
          <p:spPr bwMode="auto">
            <a:xfrm>
              <a:off x="2492458" y="1981199"/>
              <a:ext cx="1562100" cy="428625"/>
            </a:xfrm>
            <a:prstGeom prst="line">
              <a:avLst/>
            </a:prstGeom>
            <a:noFill/>
            <a:ln w="19050">
              <a:solidFill>
                <a:srgbClr val="FF33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205" name="Text Box 16"/>
            <p:cNvSpPr txBox="1">
              <a:spLocks noChangeArrowheads="1"/>
            </p:cNvSpPr>
            <p:nvPr/>
          </p:nvSpPr>
          <p:spPr bwMode="auto">
            <a:xfrm>
              <a:off x="1838408" y="1739899"/>
              <a:ext cx="1352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ea typeface="幼圆" panose="02010509060101010101" pitchFamily="49" charset="-122"/>
                </a:rPr>
                <a:t>间脑</a:t>
              </a:r>
            </a:p>
          </p:txBody>
        </p:sp>
        <p:sp>
          <p:nvSpPr>
            <p:cNvPr id="8206" name="Line 17"/>
            <p:cNvSpPr>
              <a:spLocks noChangeShapeType="1"/>
            </p:cNvSpPr>
            <p:nvPr/>
          </p:nvSpPr>
          <p:spPr bwMode="auto">
            <a:xfrm flipH="1">
              <a:off x="5940508" y="3514724"/>
              <a:ext cx="952500" cy="0"/>
            </a:xfrm>
            <a:prstGeom prst="line">
              <a:avLst/>
            </a:prstGeom>
            <a:noFill/>
            <a:ln w="19050">
              <a:solidFill>
                <a:srgbClr val="FF33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207" name="Text Box 18"/>
            <p:cNvSpPr txBox="1">
              <a:spLocks noChangeArrowheads="1"/>
            </p:cNvSpPr>
            <p:nvPr/>
          </p:nvSpPr>
          <p:spPr bwMode="auto">
            <a:xfrm>
              <a:off x="6810459" y="3306762"/>
              <a:ext cx="8366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ea typeface="幼圆" panose="02010509060101010101" pitchFamily="49" charset="-122"/>
                </a:rPr>
                <a:t>小脑</a:t>
              </a:r>
            </a:p>
          </p:txBody>
        </p:sp>
        <p:sp>
          <p:nvSpPr>
            <p:cNvPr id="8208" name="Line 19"/>
            <p:cNvSpPr>
              <a:spLocks noChangeShapeType="1"/>
            </p:cNvSpPr>
            <p:nvPr/>
          </p:nvSpPr>
          <p:spPr bwMode="auto">
            <a:xfrm flipH="1">
              <a:off x="4692733" y="2905124"/>
              <a:ext cx="2105025" cy="561975"/>
            </a:xfrm>
            <a:prstGeom prst="line">
              <a:avLst/>
            </a:prstGeom>
            <a:noFill/>
            <a:ln w="19050">
              <a:solidFill>
                <a:srgbClr val="FF33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209" name="Text Box 20"/>
            <p:cNvSpPr txBox="1">
              <a:spLocks noChangeArrowheads="1"/>
            </p:cNvSpPr>
            <p:nvPr/>
          </p:nvSpPr>
          <p:spPr bwMode="auto">
            <a:xfrm>
              <a:off x="6696158" y="2678112"/>
              <a:ext cx="1446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ea typeface="幼圆" panose="02010509060101010101" pitchFamily="49" charset="-122"/>
                </a:rPr>
                <a:t>第四脑室</a:t>
              </a:r>
            </a:p>
          </p:txBody>
        </p:sp>
        <p:sp>
          <p:nvSpPr>
            <p:cNvPr id="8210" name="Line 21"/>
            <p:cNvSpPr>
              <a:spLocks noChangeShapeType="1"/>
            </p:cNvSpPr>
            <p:nvPr/>
          </p:nvSpPr>
          <p:spPr bwMode="auto">
            <a:xfrm flipH="1">
              <a:off x="4584783" y="2120899"/>
              <a:ext cx="2200275" cy="762000"/>
            </a:xfrm>
            <a:prstGeom prst="line">
              <a:avLst/>
            </a:prstGeom>
            <a:noFill/>
            <a:ln w="19050">
              <a:solidFill>
                <a:srgbClr val="FF33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211" name="Text Box 22"/>
            <p:cNvSpPr txBox="1">
              <a:spLocks noChangeArrowheads="1"/>
            </p:cNvSpPr>
            <p:nvPr/>
          </p:nvSpPr>
          <p:spPr bwMode="auto">
            <a:xfrm>
              <a:off x="6677108" y="1878012"/>
              <a:ext cx="129982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ea typeface="幼圆" panose="02010509060101010101" pitchFamily="49" charset="-122"/>
                </a:rPr>
                <a:t>中脑水管</a:t>
              </a:r>
            </a:p>
          </p:txBody>
        </p:sp>
        <p:sp>
          <p:nvSpPr>
            <p:cNvPr id="8212" name="Line 23"/>
            <p:cNvSpPr>
              <a:spLocks noChangeShapeType="1"/>
            </p:cNvSpPr>
            <p:nvPr/>
          </p:nvSpPr>
          <p:spPr bwMode="auto">
            <a:xfrm flipH="1">
              <a:off x="4641933" y="4987924"/>
              <a:ext cx="1771650" cy="0"/>
            </a:xfrm>
            <a:prstGeom prst="line">
              <a:avLst/>
            </a:prstGeom>
            <a:noFill/>
            <a:ln w="19050">
              <a:solidFill>
                <a:srgbClr val="FF33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213" name="Text Box 24"/>
            <p:cNvSpPr txBox="1">
              <a:spLocks noChangeArrowheads="1"/>
            </p:cNvSpPr>
            <p:nvPr/>
          </p:nvSpPr>
          <p:spPr bwMode="auto">
            <a:xfrm>
              <a:off x="6315158" y="4773612"/>
              <a:ext cx="166177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ea typeface="幼圆" panose="02010509060101010101" pitchFamily="49" charset="-122"/>
                </a:rPr>
                <a:t>脊髓中央管</a:t>
              </a:r>
            </a:p>
          </p:txBody>
        </p:sp>
      </p:grpSp>
      <p:sp>
        <p:nvSpPr>
          <p:cNvPr id="3" name="文本框 2"/>
          <p:cNvSpPr txBox="1"/>
          <p:nvPr/>
        </p:nvSpPr>
        <p:spPr>
          <a:xfrm>
            <a:off x="2670800" y="5411869"/>
            <a:ext cx="4292599" cy="461665"/>
          </a:xfrm>
          <a:prstGeom prst="rect">
            <a:avLst/>
          </a:prstGeom>
          <a:noFill/>
        </p:spPr>
        <p:txBody>
          <a:bodyPr wrap="square" rtlCol="0">
            <a:spAutoFit/>
          </a:bodyPr>
          <a:lstStyle/>
          <a:p>
            <a:r>
              <a:rPr lang="zh-CN" altLang="en-US" sz="2400" dirty="0"/>
              <a:t>脑正中矢状切示脑干、小脑</a:t>
            </a:r>
          </a:p>
        </p:txBody>
      </p:sp>
    </p:spTree>
  </p:cSld>
  <p:clrMapOvr>
    <a:masterClrMapping/>
  </p:clrMapOvr>
  <p:transition>
    <p:circl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43790" y="427854"/>
            <a:ext cx="3167063" cy="523220"/>
          </a:xfrm>
          <a:prstGeom prst="rect">
            <a:avLst/>
          </a:prstGeom>
          <a:solidFill>
            <a:schemeClr val="accent4">
              <a:lumMod val="20000"/>
              <a:lumOff val="80000"/>
            </a:schemeClr>
          </a:solidFill>
          <a:ln w="19050"/>
        </p:spPr>
        <p:style>
          <a:lnRef idx="1">
            <a:schemeClr val="accent4"/>
          </a:lnRef>
          <a:fillRef idx="2">
            <a:schemeClr val="accent4"/>
          </a:fillRef>
          <a:effectRef idx="1">
            <a:schemeClr val="accent4"/>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
                <a:srgbClr val="CCCC00"/>
              </a:buClr>
              <a:buNone/>
            </a:pPr>
            <a:r>
              <a:rPr lang="zh-CN" altLang="en-US" sz="2800" dirty="0">
                <a:latin typeface="+mn-ea"/>
                <a:ea typeface="+mn-ea"/>
              </a:rPr>
              <a:t>长的下行纤维束</a:t>
            </a:r>
          </a:p>
        </p:txBody>
      </p:sp>
      <p:sp>
        <p:nvSpPr>
          <p:cNvPr id="3" name="Text Box 7"/>
          <p:cNvSpPr txBox="1">
            <a:spLocks noChangeArrowheads="1"/>
          </p:cNvSpPr>
          <p:nvPr/>
        </p:nvSpPr>
        <p:spPr bwMode="auto">
          <a:xfrm>
            <a:off x="414967" y="1217162"/>
            <a:ext cx="87290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400" b="1" dirty="0">
                <a:solidFill>
                  <a:srgbClr val="C00000"/>
                </a:solidFill>
                <a:latin typeface="微软雅黑" panose="020B0503020204020204" charset="-122"/>
                <a:ea typeface="微软雅黑" panose="020B0503020204020204" charset="-122"/>
              </a:rPr>
              <a:t>锥体束</a:t>
            </a:r>
            <a:r>
              <a:rPr lang="zh-CN" altLang="en-US" sz="2200" dirty="0">
                <a:latin typeface="微软雅黑" panose="020B0503020204020204" charset="-122"/>
                <a:ea typeface="微软雅黑" panose="020B0503020204020204" charset="-122"/>
              </a:rPr>
              <a:t>、红核脊髓束、顶盖脊髓束、前庭脊髓束、网状脊髓束等</a:t>
            </a:r>
          </a:p>
        </p:txBody>
      </p:sp>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556456" y="1825317"/>
            <a:ext cx="4122924" cy="4948970"/>
          </a:xfrm>
          <a:prstGeom prst="rect">
            <a:avLst/>
          </a:prstGeom>
        </p:spPr>
      </p:pic>
    </p:spTree>
  </p:cSld>
  <p:clrMapOvr>
    <a:masterClrMapping/>
  </p:clrMapOvr>
  <p:transition>
    <p:circl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5"/>
          <p:cNvSpPr txBox="1">
            <a:spLocks noChangeArrowheads="1"/>
          </p:cNvSpPr>
          <p:nvPr/>
        </p:nvSpPr>
        <p:spPr bwMode="auto">
          <a:xfrm>
            <a:off x="3453023" y="485563"/>
            <a:ext cx="2114968" cy="584775"/>
          </a:xfrm>
          <a:prstGeom prst="rect">
            <a:avLst/>
          </a:prstGeom>
          <a:solidFill>
            <a:schemeClr val="accent2">
              <a:lumMod val="20000"/>
              <a:lumOff val="80000"/>
            </a:schemeClr>
          </a:solidFill>
          <a:ln w="19050">
            <a:solidFill>
              <a:srgbClr val="0070C0"/>
            </a:solidFill>
            <a:miter lim="800000"/>
          </a:ln>
          <a:effectLst/>
        </p:spPr>
        <p:txBody>
          <a:bodyPr wrap="square">
            <a:spAutoFit/>
          </a:bodyPr>
          <a:lstStyle/>
          <a:p>
            <a:pPr algn="ctr" eaLnBrk="1" hangingPunct="1">
              <a:defRPr/>
            </a:pPr>
            <a:r>
              <a:rPr lang="zh-CN" altLang="en-US" sz="3200" dirty="0">
                <a:ea typeface="华文中宋" panose="02010600040101010101" pitchFamily="2" charset="-122"/>
              </a:rPr>
              <a:t>内侧丘系</a:t>
            </a:r>
            <a:endParaRPr lang="zh-CN" altLang="en-US" sz="3200" b="0" dirty="0">
              <a:ea typeface="华文中宋" panose="02010600040101010101" pitchFamily="2" charset="-122"/>
            </a:endParaRPr>
          </a:p>
        </p:txBody>
      </p:sp>
      <p:grpSp>
        <p:nvGrpSpPr>
          <p:cNvPr id="35" name="组合 34"/>
          <p:cNvGrpSpPr/>
          <p:nvPr/>
        </p:nvGrpSpPr>
        <p:grpSpPr>
          <a:xfrm>
            <a:off x="207020" y="1506446"/>
            <a:ext cx="8766419" cy="3445862"/>
            <a:chOff x="156351" y="1731486"/>
            <a:chExt cx="8766419" cy="3445862"/>
          </a:xfrm>
        </p:grpSpPr>
        <p:sp>
          <p:nvSpPr>
            <p:cNvPr id="3" name="文本框 343043"/>
            <p:cNvSpPr txBox="1"/>
            <p:nvPr/>
          </p:nvSpPr>
          <p:spPr>
            <a:xfrm>
              <a:off x="445238" y="1731486"/>
              <a:ext cx="1479567" cy="830997"/>
            </a:xfrm>
            <a:prstGeom prst="rect">
              <a:avLst/>
            </a:prstGeom>
            <a:solidFill>
              <a:schemeClr val="accent2">
                <a:lumMod val="20000"/>
                <a:lumOff val="80000"/>
              </a:schemeClr>
            </a:solidFill>
            <a:ln>
              <a:solidFill>
                <a:srgbClr val="0070C0"/>
              </a:solid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gn="ctr">
                <a:lnSpc>
                  <a:spcPct val="150000"/>
                </a:lnSpc>
              </a:pPr>
              <a:r>
                <a:rPr lang="zh-CN" altLang="en-US" sz="1600" dirty="0">
                  <a:latin typeface="微软雅黑" panose="020B0503020204020204" charset="-122"/>
                  <a:ea typeface="微软雅黑" panose="020B0503020204020204" charset="-122"/>
                </a:rPr>
                <a:t>关节、肌肉</a:t>
              </a:r>
            </a:p>
            <a:p>
              <a:pPr lvl="0" algn="ctr">
                <a:lnSpc>
                  <a:spcPct val="150000"/>
                </a:lnSpc>
              </a:pPr>
              <a:r>
                <a:rPr lang="zh-CN" altLang="en-US" sz="1600" dirty="0">
                  <a:latin typeface="微软雅黑" panose="020B0503020204020204" charset="-122"/>
                  <a:ea typeface="微软雅黑" panose="020B0503020204020204" charset="-122"/>
                </a:rPr>
                <a:t>肌、腱、皮肤</a:t>
              </a:r>
            </a:p>
          </p:txBody>
        </p:sp>
        <p:sp>
          <p:nvSpPr>
            <p:cNvPr id="4" name="直接连接符 3"/>
            <p:cNvSpPr/>
            <p:nvPr/>
          </p:nvSpPr>
          <p:spPr>
            <a:xfrm>
              <a:off x="2419511" y="2175347"/>
              <a:ext cx="792163" cy="0"/>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sp>
        <p:sp>
          <p:nvSpPr>
            <p:cNvPr id="5" name="文本框 343045"/>
            <p:cNvSpPr txBox="1"/>
            <p:nvPr/>
          </p:nvSpPr>
          <p:spPr>
            <a:xfrm>
              <a:off x="2413971" y="1842664"/>
              <a:ext cx="929975" cy="338554"/>
            </a:xfrm>
            <a:prstGeom prst="rect">
              <a:avLst/>
            </a:prstGeom>
            <a:noFill/>
            <a:ln w="12700">
              <a:noFill/>
            </a:ln>
          </p:spPr>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sz="1600" dirty="0">
                  <a:latin typeface="微软雅黑" panose="020B0503020204020204" charset="-122"/>
                  <a:ea typeface="微软雅黑" panose="020B0503020204020204" charset="-122"/>
                </a:rPr>
                <a:t>周围突</a:t>
              </a:r>
            </a:p>
          </p:txBody>
        </p:sp>
        <p:sp>
          <p:nvSpPr>
            <p:cNvPr id="6" name="文本框 343046"/>
            <p:cNvSpPr txBox="1"/>
            <p:nvPr/>
          </p:nvSpPr>
          <p:spPr>
            <a:xfrm>
              <a:off x="3247886" y="1967355"/>
              <a:ext cx="1250589" cy="400110"/>
            </a:xfrm>
            <a:prstGeom prst="rect">
              <a:avLst/>
            </a:prstGeom>
            <a:solidFill>
              <a:schemeClr val="accent2">
                <a:lumMod val="20000"/>
                <a:lumOff val="80000"/>
              </a:schemeClr>
            </a:solidFill>
            <a:ln>
              <a:solidFill>
                <a:srgbClr val="0070C0"/>
              </a:solid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gn="ctr"/>
              <a:r>
                <a:rPr lang="zh-CN" altLang="en-US" sz="2000" dirty="0">
                  <a:latin typeface="微软雅黑" panose="020B0503020204020204" charset="-122"/>
                  <a:ea typeface="微软雅黑" panose="020B0503020204020204" charset="-122"/>
                </a:rPr>
                <a:t>脊神经节</a:t>
              </a:r>
            </a:p>
          </p:txBody>
        </p:sp>
        <p:sp>
          <p:nvSpPr>
            <p:cNvPr id="7" name="直接连接符 6"/>
            <p:cNvSpPr/>
            <p:nvPr/>
          </p:nvSpPr>
          <p:spPr>
            <a:xfrm>
              <a:off x="4535433" y="2170497"/>
              <a:ext cx="863600"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8" name="文本框 343048"/>
            <p:cNvSpPr txBox="1"/>
            <p:nvPr/>
          </p:nvSpPr>
          <p:spPr>
            <a:xfrm>
              <a:off x="4557080" y="1849982"/>
              <a:ext cx="800219" cy="338554"/>
            </a:xfrm>
            <a:prstGeom prst="rect">
              <a:avLst/>
            </a:prstGeom>
            <a:noFill/>
            <a:ln w="12700">
              <a:noFill/>
            </a:ln>
          </p:spPr>
          <p:txBody>
            <a:bodyPr wrap="none" anchor="t">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sz="1600" dirty="0">
                  <a:latin typeface="微软雅黑" panose="020B0503020204020204" charset="-122"/>
                  <a:ea typeface="微软雅黑" panose="020B0503020204020204" charset="-122"/>
                </a:rPr>
                <a:t>中枢突</a:t>
              </a:r>
            </a:p>
          </p:txBody>
        </p:sp>
        <p:sp>
          <p:nvSpPr>
            <p:cNvPr id="9" name="文本框 343049"/>
            <p:cNvSpPr txBox="1"/>
            <p:nvPr/>
          </p:nvSpPr>
          <p:spPr>
            <a:xfrm>
              <a:off x="5359613" y="1920176"/>
              <a:ext cx="2606675" cy="400110"/>
            </a:xfrm>
            <a:prstGeom prst="rect">
              <a:avLst/>
            </a:prstGeom>
            <a:noFill/>
            <a:ln w="12700">
              <a:noFill/>
            </a:ln>
          </p:spPr>
          <p:txBody>
            <a:bodyPr>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sz="2000" dirty="0">
                  <a:latin typeface="微软雅黑" panose="020B0503020204020204" charset="-122"/>
                  <a:ea typeface="微软雅黑" panose="020B0503020204020204" charset="-122"/>
                </a:rPr>
                <a:t>经脊神经后根</a:t>
              </a:r>
            </a:p>
          </p:txBody>
        </p:sp>
        <p:sp>
          <p:nvSpPr>
            <p:cNvPr id="10" name="直接连接符 9"/>
            <p:cNvSpPr/>
            <p:nvPr/>
          </p:nvSpPr>
          <p:spPr>
            <a:xfrm>
              <a:off x="7021135" y="2122263"/>
              <a:ext cx="360363"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11" name="文本框 343051"/>
            <p:cNvSpPr txBox="1"/>
            <p:nvPr/>
          </p:nvSpPr>
          <p:spPr>
            <a:xfrm>
              <a:off x="7306006" y="1911855"/>
              <a:ext cx="863600" cy="400110"/>
            </a:xfrm>
            <a:prstGeom prst="rect">
              <a:avLst/>
            </a:prstGeom>
            <a:noFill/>
            <a:ln w="12700">
              <a:noFill/>
            </a:ln>
          </p:spPr>
          <p:txBody>
            <a:bodyPr>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sz="2000" dirty="0">
                  <a:latin typeface="微软雅黑" panose="020B0503020204020204" charset="-122"/>
                  <a:ea typeface="微软雅黑" panose="020B0503020204020204" charset="-122"/>
                </a:rPr>
                <a:t>后索</a:t>
              </a:r>
            </a:p>
          </p:txBody>
        </p:sp>
        <p:sp>
          <p:nvSpPr>
            <p:cNvPr id="12" name="文本框 343052"/>
            <p:cNvSpPr txBox="1"/>
            <p:nvPr/>
          </p:nvSpPr>
          <p:spPr>
            <a:xfrm>
              <a:off x="156351" y="3155373"/>
              <a:ext cx="3491730" cy="853567"/>
            </a:xfrm>
            <a:prstGeom prst="rect">
              <a:avLst/>
            </a:prstGeom>
            <a:noFill/>
            <a:ln w="12700">
              <a:noFill/>
            </a:ln>
          </p:spPr>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nSpc>
                  <a:spcPct val="130000"/>
                </a:lnSpc>
              </a:pPr>
              <a:r>
                <a:rPr lang="zh-CN" altLang="en-US" sz="2000" dirty="0">
                  <a:solidFill>
                    <a:srgbClr val="C00000"/>
                  </a:solidFill>
                  <a:latin typeface="微软雅黑" panose="020B0503020204020204" charset="-122"/>
                  <a:ea typeface="微软雅黑" panose="020B0503020204020204" charset="-122"/>
                </a:rPr>
                <a:t>薄束</a:t>
              </a:r>
              <a:r>
                <a:rPr lang="zh-CN" altLang="en-US" sz="2000" dirty="0">
                  <a:latin typeface="微软雅黑" panose="020B0503020204020204" charset="-122"/>
                  <a:ea typeface="微软雅黑" panose="020B0503020204020204" charset="-122"/>
                </a:rPr>
                <a:t>（同侧</a:t>
              </a:r>
              <a:r>
                <a:rPr lang="en-US" altLang="zh-CN" sz="2000" dirty="0" err="1">
                  <a:latin typeface="微软雅黑" panose="020B0503020204020204" charset="-122"/>
                  <a:ea typeface="微软雅黑" panose="020B0503020204020204" charset="-122"/>
                </a:rPr>
                <a:t>T5</a:t>
              </a:r>
              <a:r>
                <a:rPr lang="zh-CN" altLang="en-US" sz="2000" dirty="0">
                  <a:latin typeface="微软雅黑" panose="020B0503020204020204" charset="-122"/>
                  <a:ea typeface="微软雅黑" panose="020B0503020204020204" charset="-122"/>
                </a:rPr>
                <a:t>节段以下）</a:t>
              </a:r>
            </a:p>
            <a:p>
              <a:pPr lvl="0">
                <a:lnSpc>
                  <a:spcPct val="130000"/>
                </a:lnSpc>
              </a:pPr>
              <a:r>
                <a:rPr lang="zh-CN" altLang="en-US" sz="2000" dirty="0">
                  <a:solidFill>
                    <a:srgbClr val="C00000"/>
                  </a:solidFill>
                  <a:latin typeface="微软雅黑" panose="020B0503020204020204" charset="-122"/>
                  <a:ea typeface="微软雅黑" panose="020B0503020204020204" charset="-122"/>
                </a:rPr>
                <a:t>楔束</a:t>
              </a:r>
              <a:r>
                <a:rPr lang="zh-CN" altLang="en-US" sz="2000" dirty="0">
                  <a:latin typeface="微软雅黑" panose="020B0503020204020204" charset="-122"/>
                  <a:ea typeface="微软雅黑" panose="020B0503020204020204" charset="-122"/>
                </a:rPr>
                <a:t>（同侧</a:t>
              </a:r>
              <a:r>
                <a:rPr lang="en-US" altLang="zh-CN" sz="2000" dirty="0" err="1">
                  <a:latin typeface="微软雅黑" panose="020B0503020204020204" charset="-122"/>
                  <a:ea typeface="微软雅黑" panose="020B0503020204020204" charset="-122"/>
                </a:rPr>
                <a:t>T4</a:t>
              </a:r>
              <a:r>
                <a:rPr lang="zh-CN" altLang="en-US" sz="2000" dirty="0">
                  <a:latin typeface="微软雅黑" panose="020B0503020204020204" charset="-122"/>
                  <a:ea typeface="微软雅黑" panose="020B0503020204020204" charset="-122"/>
                </a:rPr>
                <a:t>节段以上）</a:t>
              </a:r>
            </a:p>
          </p:txBody>
        </p:sp>
        <p:sp>
          <p:nvSpPr>
            <p:cNvPr id="13" name="左大括号 12"/>
            <p:cNvSpPr/>
            <p:nvPr/>
          </p:nvSpPr>
          <p:spPr>
            <a:xfrm>
              <a:off x="156351" y="3370926"/>
              <a:ext cx="79375" cy="469900"/>
            </a:xfrm>
            <a:prstGeom prst="leftBrace">
              <a:avLst>
                <a:gd name="adj1" fmla="val 49333"/>
                <a:gd name="adj2" fmla="val 50000"/>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endParaRPr lang="zh-CN" altLang="en-US" sz="2000">
                <a:latin typeface="微软雅黑" panose="020B0503020204020204" charset="-122"/>
                <a:ea typeface="微软雅黑" panose="020B0503020204020204" charset="-122"/>
              </a:endParaRPr>
            </a:p>
          </p:txBody>
        </p:sp>
        <p:sp>
          <p:nvSpPr>
            <p:cNvPr id="14" name="直接连接符 13"/>
            <p:cNvSpPr/>
            <p:nvPr/>
          </p:nvSpPr>
          <p:spPr>
            <a:xfrm>
              <a:off x="7950977" y="2122263"/>
              <a:ext cx="360362"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15" name="文本框 343055"/>
            <p:cNvSpPr txBox="1"/>
            <p:nvPr/>
          </p:nvSpPr>
          <p:spPr>
            <a:xfrm>
              <a:off x="3435926" y="3138954"/>
              <a:ext cx="1126453" cy="400110"/>
            </a:xfrm>
            <a:prstGeom prst="rect">
              <a:avLst/>
            </a:prstGeom>
            <a:solidFill>
              <a:schemeClr val="accent2">
                <a:lumMod val="20000"/>
                <a:lumOff val="80000"/>
              </a:schemeClr>
            </a:solidFill>
            <a:ln>
              <a:solidFill>
                <a:srgbClr val="0070C0"/>
              </a:solid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gn="ctr"/>
              <a:r>
                <a:rPr lang="zh-CN" altLang="en-US" sz="2000" dirty="0">
                  <a:latin typeface="微软雅黑" panose="020B0503020204020204" charset="-122"/>
                  <a:ea typeface="微软雅黑" panose="020B0503020204020204" charset="-122"/>
                </a:rPr>
                <a:t>薄束核</a:t>
              </a:r>
            </a:p>
          </p:txBody>
        </p:sp>
        <p:sp>
          <p:nvSpPr>
            <p:cNvPr id="16" name="文本框 343056"/>
            <p:cNvSpPr txBox="1"/>
            <p:nvPr/>
          </p:nvSpPr>
          <p:spPr>
            <a:xfrm>
              <a:off x="3460874" y="3647815"/>
              <a:ext cx="1092750" cy="400110"/>
            </a:xfrm>
            <a:prstGeom prst="rect">
              <a:avLst/>
            </a:prstGeom>
            <a:solidFill>
              <a:schemeClr val="accent2">
                <a:lumMod val="20000"/>
                <a:lumOff val="80000"/>
              </a:schemeClr>
            </a:solidFill>
            <a:ln>
              <a:solidFill>
                <a:srgbClr val="0070C0"/>
              </a:solid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gn="ctr"/>
              <a:r>
                <a:rPr lang="zh-CN" altLang="en-US" sz="2000" dirty="0">
                  <a:latin typeface="微软雅黑" panose="020B0503020204020204" charset="-122"/>
                  <a:ea typeface="微软雅黑" panose="020B0503020204020204" charset="-122"/>
                </a:rPr>
                <a:t>楔束核</a:t>
              </a:r>
            </a:p>
          </p:txBody>
        </p:sp>
        <p:sp>
          <p:nvSpPr>
            <p:cNvPr id="17" name="直接连接符 16"/>
            <p:cNvSpPr/>
            <p:nvPr/>
          </p:nvSpPr>
          <p:spPr>
            <a:xfrm>
              <a:off x="4730359" y="3595129"/>
              <a:ext cx="533618"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18" name="直接连接符 17"/>
            <p:cNvSpPr/>
            <p:nvPr/>
          </p:nvSpPr>
          <p:spPr>
            <a:xfrm>
              <a:off x="4926671" y="3458876"/>
              <a:ext cx="214917" cy="272505"/>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sp>
        <p:sp>
          <p:nvSpPr>
            <p:cNvPr id="19" name="文本框 343059"/>
            <p:cNvSpPr txBox="1"/>
            <p:nvPr/>
          </p:nvSpPr>
          <p:spPr>
            <a:xfrm>
              <a:off x="5216883" y="3344233"/>
              <a:ext cx="1620838" cy="461665"/>
            </a:xfrm>
            <a:prstGeom prst="rect">
              <a:avLst/>
            </a:prstGeom>
            <a:noFill/>
            <a:ln w="12700">
              <a:noFill/>
            </a:ln>
          </p:spPr>
          <p:txBody>
            <a:bodyPr>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b="1" dirty="0">
                  <a:solidFill>
                    <a:srgbClr val="C00000"/>
                  </a:solidFill>
                  <a:latin typeface="微软雅黑" panose="020B0503020204020204" charset="-122"/>
                  <a:ea typeface="微软雅黑" panose="020B0503020204020204" charset="-122"/>
                </a:rPr>
                <a:t>内侧丘系</a:t>
              </a:r>
            </a:p>
          </p:txBody>
        </p:sp>
        <p:sp>
          <p:nvSpPr>
            <p:cNvPr id="20" name="文本框 343061"/>
            <p:cNvSpPr txBox="1"/>
            <p:nvPr/>
          </p:nvSpPr>
          <p:spPr>
            <a:xfrm>
              <a:off x="6950718" y="3361157"/>
              <a:ext cx="1972052" cy="400110"/>
            </a:xfrm>
            <a:prstGeom prst="rect">
              <a:avLst/>
            </a:prstGeom>
            <a:solidFill>
              <a:schemeClr val="accent2">
                <a:lumMod val="20000"/>
                <a:lumOff val="80000"/>
              </a:schemeClr>
            </a:solidFill>
            <a:ln>
              <a:solidFill>
                <a:srgbClr val="0070C0"/>
              </a:solid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gn="ctr"/>
              <a:r>
                <a:rPr lang="zh-CN" altLang="en-US" sz="2000" dirty="0">
                  <a:latin typeface="微软雅黑" panose="020B0503020204020204" charset="-122"/>
                  <a:ea typeface="微软雅黑" panose="020B0503020204020204" charset="-122"/>
                </a:rPr>
                <a:t>丘脑腹后外侧核</a:t>
              </a:r>
            </a:p>
          </p:txBody>
        </p:sp>
        <p:sp>
          <p:nvSpPr>
            <p:cNvPr id="21" name="直接连接符 20"/>
            <p:cNvSpPr/>
            <p:nvPr/>
          </p:nvSpPr>
          <p:spPr>
            <a:xfrm>
              <a:off x="203736" y="4900662"/>
              <a:ext cx="762000"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22" name="文本框 343063"/>
            <p:cNvSpPr txBox="1"/>
            <p:nvPr/>
          </p:nvSpPr>
          <p:spPr>
            <a:xfrm>
              <a:off x="947947" y="4700607"/>
              <a:ext cx="2100263" cy="400110"/>
            </a:xfrm>
            <a:prstGeom prst="rect">
              <a:avLst/>
            </a:prstGeom>
            <a:noFill/>
            <a:ln w="12700">
              <a:noFill/>
            </a:ln>
          </p:spPr>
          <p:txBody>
            <a:bodyPr>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sz="2000" dirty="0">
                  <a:latin typeface="微软雅黑" panose="020B0503020204020204" charset="-122"/>
                  <a:ea typeface="微软雅黑" panose="020B0503020204020204" charset="-122"/>
                </a:rPr>
                <a:t>丘脑中央辐射</a:t>
              </a:r>
            </a:p>
          </p:txBody>
        </p:sp>
        <p:sp>
          <p:nvSpPr>
            <p:cNvPr id="23" name="直接连接符 22"/>
            <p:cNvSpPr/>
            <p:nvPr/>
          </p:nvSpPr>
          <p:spPr>
            <a:xfrm>
              <a:off x="3048210" y="3411141"/>
              <a:ext cx="360363"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24" name="直接连接符 23"/>
            <p:cNvSpPr/>
            <p:nvPr/>
          </p:nvSpPr>
          <p:spPr>
            <a:xfrm>
              <a:off x="3060910" y="3873103"/>
              <a:ext cx="360363"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25" name="直接连接符 24"/>
            <p:cNvSpPr/>
            <p:nvPr/>
          </p:nvSpPr>
          <p:spPr>
            <a:xfrm>
              <a:off x="2612167" y="4900662"/>
              <a:ext cx="525098"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26" name="文本框 343069"/>
            <p:cNvSpPr txBox="1"/>
            <p:nvPr/>
          </p:nvSpPr>
          <p:spPr>
            <a:xfrm>
              <a:off x="3191192" y="4323781"/>
              <a:ext cx="2321141" cy="853567"/>
            </a:xfrm>
            <a:prstGeom prst="rect">
              <a:avLst/>
            </a:prstGeom>
            <a:noFill/>
            <a:ln w="12700">
              <a:noFill/>
            </a:ln>
          </p:spPr>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nSpc>
                  <a:spcPct val="130000"/>
                </a:lnSpc>
              </a:pPr>
              <a:r>
                <a:rPr lang="zh-CN" altLang="en-US" sz="2000" dirty="0">
                  <a:latin typeface="微软雅黑" panose="020B0503020204020204" charset="-122"/>
                  <a:ea typeface="微软雅黑" panose="020B0503020204020204" charset="-122"/>
                </a:rPr>
                <a:t>中央后回中、上部</a:t>
              </a:r>
            </a:p>
            <a:p>
              <a:pPr lvl="0">
                <a:lnSpc>
                  <a:spcPct val="130000"/>
                </a:lnSpc>
              </a:pPr>
              <a:r>
                <a:rPr lang="zh-CN" altLang="en-US" sz="2000" dirty="0">
                  <a:latin typeface="微软雅黑" panose="020B0503020204020204" charset="-122"/>
                  <a:ea typeface="微软雅黑" panose="020B0503020204020204" charset="-122"/>
                </a:rPr>
                <a:t>中央旁小叶后部</a:t>
              </a:r>
            </a:p>
          </p:txBody>
        </p:sp>
        <p:sp>
          <p:nvSpPr>
            <p:cNvPr id="27" name="左大括号 26"/>
            <p:cNvSpPr/>
            <p:nvPr/>
          </p:nvSpPr>
          <p:spPr>
            <a:xfrm>
              <a:off x="3127693" y="4655568"/>
              <a:ext cx="71470" cy="469900"/>
            </a:xfrm>
            <a:prstGeom prst="leftBrace">
              <a:avLst>
                <a:gd name="adj1" fmla="val 49333"/>
                <a:gd name="adj2" fmla="val 50000"/>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endParaRPr lang="zh-CN" altLang="en-US" sz="2000">
                <a:latin typeface="微软雅黑" panose="020B0503020204020204" charset="-122"/>
                <a:ea typeface="微软雅黑" panose="020B0503020204020204" charset="-122"/>
              </a:endParaRPr>
            </a:p>
          </p:txBody>
        </p:sp>
        <p:grpSp>
          <p:nvGrpSpPr>
            <p:cNvPr id="28" name="组合 27"/>
            <p:cNvGrpSpPr/>
            <p:nvPr/>
          </p:nvGrpSpPr>
          <p:grpSpPr>
            <a:xfrm>
              <a:off x="1961017" y="1981946"/>
              <a:ext cx="478404" cy="431801"/>
              <a:chOff x="909" y="1106"/>
              <a:chExt cx="326" cy="272"/>
            </a:xfrm>
          </p:grpSpPr>
          <p:sp>
            <p:nvSpPr>
              <p:cNvPr id="29" name="直接连接符 28"/>
              <p:cNvSpPr/>
              <p:nvPr/>
            </p:nvSpPr>
            <p:spPr>
              <a:xfrm flipH="1" flipV="1">
                <a:off x="909" y="1106"/>
                <a:ext cx="321" cy="109"/>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30" name="直接连接符 29"/>
              <p:cNvSpPr/>
              <p:nvPr/>
            </p:nvSpPr>
            <p:spPr>
              <a:xfrm flipH="1">
                <a:off x="909" y="1242"/>
                <a:ext cx="326" cy="136"/>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grpSp>
        <p:sp>
          <p:nvSpPr>
            <p:cNvPr id="31" name="左大括号 30"/>
            <p:cNvSpPr/>
            <p:nvPr/>
          </p:nvSpPr>
          <p:spPr>
            <a:xfrm flipH="1">
              <a:off x="4580994" y="3358592"/>
              <a:ext cx="94187" cy="469900"/>
            </a:xfrm>
            <a:prstGeom prst="leftBrace">
              <a:avLst>
                <a:gd name="adj1" fmla="val 49333"/>
                <a:gd name="adj2" fmla="val 50000"/>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endParaRPr lang="zh-CN" altLang="en-US" sz="2000">
                <a:latin typeface="微软雅黑" panose="020B0503020204020204" charset="-122"/>
                <a:ea typeface="微软雅黑" panose="020B0503020204020204" charset="-122"/>
              </a:endParaRPr>
            </a:p>
          </p:txBody>
        </p:sp>
        <p:sp>
          <p:nvSpPr>
            <p:cNvPr id="32" name="直接连接符 31"/>
            <p:cNvSpPr/>
            <p:nvPr/>
          </p:nvSpPr>
          <p:spPr>
            <a:xfrm>
              <a:off x="6590355" y="3582156"/>
              <a:ext cx="360363"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33" name="Text Box 33"/>
            <p:cNvSpPr txBox="1">
              <a:spLocks noChangeArrowheads="1"/>
            </p:cNvSpPr>
            <p:nvPr/>
          </p:nvSpPr>
          <p:spPr bwMode="auto">
            <a:xfrm>
              <a:off x="4628087" y="2728920"/>
              <a:ext cx="884246" cy="646331"/>
            </a:xfrm>
            <a:prstGeom prst="rect">
              <a:avLst/>
            </a:prstGeom>
            <a:solidFill>
              <a:schemeClr val="accent4">
                <a:lumMod val="20000"/>
                <a:lumOff val="80000"/>
              </a:schemeClr>
            </a:solidFill>
            <a:ln w="12700">
              <a:solidFill>
                <a:srgbClr val="009900"/>
              </a:solidFill>
              <a:miter lim="800000"/>
            </a:ln>
            <a:effec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algn="ctr"/>
              <a:r>
                <a:rPr lang="zh-CN" altLang="en-US" sz="1800" dirty="0">
                  <a:latin typeface="幼圆" panose="02010509060101010101" pitchFamily="49" charset="-122"/>
                  <a:ea typeface="幼圆" panose="02010509060101010101" pitchFamily="49" charset="-122"/>
                </a:rPr>
                <a:t>内侧丘系交叉</a:t>
              </a:r>
            </a:p>
          </p:txBody>
        </p:sp>
      </p:grpSp>
      <p:sp>
        <p:nvSpPr>
          <p:cNvPr id="34" name="Text Box 14"/>
          <p:cNvSpPr txBox="1">
            <a:spLocks noChangeArrowheads="1"/>
          </p:cNvSpPr>
          <p:nvPr/>
        </p:nvSpPr>
        <p:spPr bwMode="auto">
          <a:xfrm>
            <a:off x="286395" y="5382365"/>
            <a:ext cx="76159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a:latin typeface="华文中宋" panose="02010600040101010101" pitchFamily="2" charset="-122"/>
                <a:ea typeface="华文中宋" panose="02010600040101010101" pitchFamily="2" charset="-122"/>
              </a:rPr>
              <a:t>传导来自对侧躯干、四肢的意识性本体觉和精细触觉</a:t>
            </a:r>
          </a:p>
        </p:txBody>
      </p:sp>
    </p:spTree>
  </p:cSld>
  <p:clrMapOvr>
    <a:masterClrMapping/>
  </p:clrMapOvr>
  <p:transition>
    <p:circl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descr="脑干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425" y="1495440"/>
            <a:ext cx="4438071" cy="400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44" t="7687" r="54631" b="2442"/>
          <a:stretch>
            <a:fillRect/>
          </a:stretch>
        </p:blipFill>
        <p:spPr>
          <a:xfrm>
            <a:off x="4764031" y="51515"/>
            <a:ext cx="3697790" cy="6596450"/>
          </a:xfrm>
          <a:prstGeom prst="rect">
            <a:avLst/>
          </a:prstGeom>
        </p:spPr>
      </p:pic>
    </p:spTree>
  </p:cSld>
  <p:clrMapOvr>
    <a:masterClrMapping/>
  </p:clrMapOvr>
  <p:transition>
    <p:circl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5"/>
          <p:cNvSpPr txBox="1">
            <a:spLocks noChangeArrowheads="1"/>
          </p:cNvSpPr>
          <p:nvPr/>
        </p:nvSpPr>
        <p:spPr bwMode="auto">
          <a:xfrm>
            <a:off x="3511341" y="658526"/>
            <a:ext cx="2114968" cy="583565"/>
          </a:xfrm>
          <a:prstGeom prst="rect">
            <a:avLst/>
          </a:prstGeom>
          <a:solidFill>
            <a:schemeClr val="accent2">
              <a:lumMod val="20000"/>
              <a:lumOff val="80000"/>
            </a:schemeClr>
          </a:solidFill>
          <a:ln w="19050">
            <a:solidFill>
              <a:srgbClr val="0070C0"/>
            </a:solidFill>
            <a:miter lim="800000"/>
          </a:ln>
          <a:effectLst/>
        </p:spPr>
        <p:txBody>
          <a:bodyPr wrap="square">
            <a:spAutoFit/>
          </a:bodyPr>
          <a:lstStyle/>
          <a:p>
            <a:pPr algn="ctr" eaLnBrk="1" hangingPunct="1">
              <a:defRPr/>
            </a:pPr>
            <a:r>
              <a:rPr lang="zh-CN" altLang="en-US" sz="3200" dirty="0">
                <a:ea typeface="华文中宋" panose="02010600040101010101" pitchFamily="2" charset="-122"/>
              </a:rPr>
              <a:t>脊髓丘系</a:t>
            </a:r>
            <a:endParaRPr lang="zh-CN" altLang="en-US" sz="3200" b="0" dirty="0">
              <a:ea typeface="华文中宋" panose="02010600040101010101" pitchFamily="2" charset="-122"/>
            </a:endParaRPr>
          </a:p>
        </p:txBody>
      </p:sp>
      <p:sp>
        <p:nvSpPr>
          <p:cNvPr id="35" name="Text Box 14"/>
          <p:cNvSpPr txBox="1">
            <a:spLocks noChangeArrowheads="1"/>
          </p:cNvSpPr>
          <p:nvPr/>
        </p:nvSpPr>
        <p:spPr bwMode="auto">
          <a:xfrm>
            <a:off x="400347" y="4312561"/>
            <a:ext cx="73075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400" b="1" dirty="0">
                <a:latin typeface="华文中宋" panose="02010600040101010101" pitchFamily="2" charset="-122"/>
                <a:ea typeface="华文中宋" panose="02010600040101010101" pitchFamily="2" charset="-122"/>
              </a:rPr>
              <a:t>传导来自对侧躯干、四肢的痛温觉（侧束）、</a:t>
            </a:r>
            <a:endParaRPr lang="en-US" altLang="zh-CN" sz="2400" b="1" dirty="0">
              <a:latin typeface="华文中宋" panose="02010600040101010101" pitchFamily="2" charset="-122"/>
              <a:ea typeface="华文中宋" panose="02010600040101010101" pitchFamily="2" charset="-122"/>
            </a:endParaRPr>
          </a:p>
          <a:p>
            <a:pPr eaLnBrk="1" hangingPunct="1">
              <a:lnSpc>
                <a:spcPct val="150000"/>
              </a:lnSpc>
              <a:spcBef>
                <a:spcPct val="0"/>
              </a:spcBef>
              <a:buFontTx/>
              <a:buNone/>
            </a:pPr>
            <a:r>
              <a:rPr lang="zh-CN" altLang="en-US" sz="2400" b="1" dirty="0">
                <a:latin typeface="华文中宋" panose="02010600040101010101" pitchFamily="2" charset="-122"/>
                <a:ea typeface="华文中宋" panose="02010600040101010101" pitchFamily="2" charset="-122"/>
              </a:rPr>
              <a:t>                            </a:t>
            </a:r>
            <a:r>
              <a:rPr lang="zh-CN" altLang="en-US" sz="2400" b="1" dirty="0" smtClean="0">
                <a:latin typeface="华文中宋" panose="02010600040101010101" pitchFamily="2" charset="-122"/>
                <a:ea typeface="华文中宋" panose="02010600040101010101" pitchFamily="2" charset="-122"/>
              </a:rPr>
              <a:t>         </a:t>
            </a:r>
            <a:r>
              <a:rPr lang="zh-CN" altLang="en-US" sz="2400" b="1" dirty="0">
                <a:latin typeface="华文中宋" panose="02010600040101010101" pitchFamily="2" charset="-122"/>
                <a:ea typeface="华文中宋" panose="02010600040101010101" pitchFamily="2" charset="-122"/>
              </a:rPr>
              <a:t>粗触觉、压觉（前束）</a:t>
            </a:r>
          </a:p>
        </p:txBody>
      </p:sp>
      <p:grpSp>
        <p:nvGrpSpPr>
          <p:cNvPr id="3" name="组合 2"/>
          <p:cNvGrpSpPr/>
          <p:nvPr/>
        </p:nvGrpSpPr>
        <p:grpSpPr>
          <a:xfrm>
            <a:off x="277812" y="1688936"/>
            <a:ext cx="8582025" cy="2176780"/>
            <a:chOff x="596" y="2894"/>
            <a:chExt cx="13515" cy="3428"/>
          </a:xfrm>
        </p:grpSpPr>
        <p:sp>
          <p:nvSpPr>
            <p:cNvPr id="4" name="文本框 343043"/>
            <p:cNvSpPr txBox="1"/>
            <p:nvPr/>
          </p:nvSpPr>
          <p:spPr>
            <a:xfrm>
              <a:off x="596" y="3001"/>
              <a:ext cx="1868" cy="1454"/>
            </a:xfrm>
            <a:prstGeom prst="rect">
              <a:avLst/>
            </a:prstGeom>
            <a:solidFill>
              <a:schemeClr val="accent2">
                <a:lumMod val="20000"/>
                <a:lumOff val="80000"/>
              </a:schemeClr>
            </a:solidFill>
            <a:ln>
              <a:solidFill>
                <a:srgbClr val="0070C0"/>
              </a:solid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gn="ctr"/>
              <a:r>
                <a:rPr lang="zh-CN" altLang="en-US" sz="1800" dirty="0">
                  <a:latin typeface="微软雅黑" panose="020B0503020204020204" charset="-122"/>
                  <a:ea typeface="微软雅黑" panose="020B0503020204020204" charset="-122"/>
                </a:rPr>
                <a:t>脊髓灰质板层</a:t>
              </a:r>
              <a:r>
                <a:rPr lang="en-US" altLang="zh-CN" sz="1800" dirty="0">
                  <a:latin typeface="微软雅黑" panose="020B0503020204020204" charset="-122"/>
                  <a:ea typeface="微软雅黑" panose="020B0503020204020204" charset="-122"/>
                </a:rPr>
                <a:t>Ⅰ</a:t>
              </a:r>
              <a:r>
                <a:rPr lang="zh-CN" altLang="en-US" sz="1800" dirty="0">
                  <a:latin typeface="微软雅黑" panose="020B0503020204020204" charset="-122"/>
                  <a:ea typeface="微软雅黑" panose="020B0503020204020204" charset="-122"/>
                </a:rPr>
                <a:t>、</a:t>
              </a:r>
              <a:r>
                <a:rPr lang="en-US" altLang="zh-CN" sz="1800" dirty="0">
                  <a:latin typeface="微软雅黑" panose="020B0503020204020204" charset="-122"/>
                  <a:ea typeface="微软雅黑" panose="020B0503020204020204" charset="-122"/>
                </a:rPr>
                <a:t>Ⅳ</a:t>
              </a:r>
              <a:r>
                <a:rPr lang="zh-CN" altLang="en-US" sz="1800" dirty="0" smtClean="0">
                  <a:latin typeface="微软雅黑" panose="020B0503020204020204" charset="-122"/>
                  <a:ea typeface="微软雅黑" panose="020B0503020204020204" charset="-122"/>
                </a:rPr>
                <a:t>～</a:t>
              </a:r>
              <a:r>
                <a:rPr lang="en-US" altLang="zh-CN" sz="1800" dirty="0" smtClean="0">
                  <a:latin typeface="微软雅黑" panose="020B0503020204020204" charset="-122"/>
                  <a:ea typeface="微软雅黑" panose="020B0503020204020204" charset="-122"/>
                </a:rPr>
                <a:t>Ⅷ</a:t>
              </a:r>
              <a:endParaRPr lang="zh-CN" altLang="en-US" sz="1800" dirty="0">
                <a:latin typeface="微软雅黑" panose="020B0503020204020204" charset="-122"/>
                <a:ea typeface="微软雅黑" panose="020B0503020204020204" charset="-122"/>
              </a:endParaRPr>
            </a:p>
          </p:txBody>
        </p:sp>
        <p:sp>
          <p:nvSpPr>
            <p:cNvPr id="5" name="直接连接符 4"/>
            <p:cNvSpPr/>
            <p:nvPr/>
          </p:nvSpPr>
          <p:spPr>
            <a:xfrm>
              <a:off x="3122" y="3509"/>
              <a:ext cx="452" cy="245"/>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sp>
        <p:sp>
          <p:nvSpPr>
            <p:cNvPr id="6" name="文本框 343045"/>
            <p:cNvSpPr txBox="1"/>
            <p:nvPr/>
          </p:nvSpPr>
          <p:spPr>
            <a:xfrm>
              <a:off x="2372" y="2979"/>
              <a:ext cx="2036" cy="533"/>
            </a:xfrm>
            <a:prstGeom prst="rect">
              <a:avLst/>
            </a:prstGeom>
            <a:noFill/>
            <a:ln w="12700">
              <a:noFill/>
            </a:ln>
          </p:spPr>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sz="1600" dirty="0">
                  <a:latin typeface="微软雅黑" panose="020B0503020204020204" charset="-122"/>
                  <a:ea typeface="微软雅黑" panose="020B0503020204020204" charset="-122"/>
                </a:rPr>
                <a:t>白质前连合</a:t>
              </a:r>
            </a:p>
          </p:txBody>
        </p:sp>
        <p:sp>
          <p:nvSpPr>
            <p:cNvPr id="8" name="直接连接符 7"/>
            <p:cNvSpPr/>
            <p:nvPr/>
          </p:nvSpPr>
          <p:spPr>
            <a:xfrm>
              <a:off x="7142" y="3635"/>
              <a:ext cx="1360"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9" name="文本框 343048"/>
            <p:cNvSpPr txBox="1"/>
            <p:nvPr/>
          </p:nvSpPr>
          <p:spPr>
            <a:xfrm>
              <a:off x="2311" y="3792"/>
              <a:ext cx="2321" cy="533"/>
            </a:xfrm>
            <a:prstGeom prst="rect">
              <a:avLst/>
            </a:prstGeom>
            <a:noFill/>
            <a:ln w="12700">
              <a:noFill/>
            </a:ln>
          </p:spPr>
          <p:txBody>
            <a:bodyPr wrap="square" anchor="t">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sz="1600" dirty="0">
                  <a:latin typeface="微软雅黑" panose="020B0503020204020204" charset="-122"/>
                  <a:ea typeface="微软雅黑" panose="020B0503020204020204" charset="-122"/>
                </a:rPr>
                <a:t>上升</a:t>
              </a:r>
              <a:r>
                <a:rPr lang="en-US" altLang="zh-CN" sz="1600" dirty="0">
                  <a:latin typeface="微软雅黑" panose="020B0503020204020204" charset="-122"/>
                  <a:ea typeface="微软雅黑" panose="020B0503020204020204" charset="-122"/>
                </a:rPr>
                <a:t>1-2</a:t>
              </a:r>
              <a:r>
                <a:rPr lang="zh-CN" altLang="en-US" sz="1600" dirty="0">
                  <a:latin typeface="微软雅黑" panose="020B0503020204020204" charset="-122"/>
                  <a:ea typeface="微软雅黑" panose="020B0503020204020204" charset="-122"/>
                </a:rPr>
                <a:t>节段</a:t>
              </a:r>
            </a:p>
          </p:txBody>
        </p:sp>
        <p:sp>
          <p:nvSpPr>
            <p:cNvPr id="13" name="文本框 343052"/>
            <p:cNvSpPr txBox="1"/>
            <p:nvPr/>
          </p:nvSpPr>
          <p:spPr>
            <a:xfrm>
              <a:off x="4367" y="2894"/>
              <a:ext cx="2852" cy="1344"/>
            </a:xfrm>
            <a:prstGeom prst="rect">
              <a:avLst/>
            </a:prstGeom>
            <a:noFill/>
            <a:ln w="12700">
              <a:noFill/>
            </a:ln>
          </p:spPr>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nSpc>
                  <a:spcPct val="130000"/>
                </a:lnSpc>
              </a:pPr>
              <a:r>
                <a:rPr lang="zh-CN" altLang="en-US" sz="2000" dirty="0">
                  <a:solidFill>
                    <a:srgbClr val="C00000"/>
                  </a:solidFill>
                  <a:latin typeface="微软雅黑" panose="020B0503020204020204" charset="-122"/>
                  <a:ea typeface="微软雅黑" panose="020B0503020204020204" charset="-122"/>
                </a:rPr>
                <a:t>脊髓丘脑侧束</a:t>
              </a:r>
              <a:endParaRPr lang="en-US" altLang="zh-CN" sz="2000" dirty="0">
                <a:solidFill>
                  <a:srgbClr val="C00000"/>
                </a:solidFill>
                <a:latin typeface="微软雅黑" panose="020B0503020204020204" charset="-122"/>
                <a:ea typeface="微软雅黑" panose="020B0503020204020204" charset="-122"/>
              </a:endParaRPr>
            </a:p>
            <a:p>
              <a:pPr lvl="0">
                <a:lnSpc>
                  <a:spcPct val="130000"/>
                </a:lnSpc>
              </a:pPr>
              <a:r>
                <a:rPr lang="zh-CN" altLang="en-US" sz="2000" dirty="0">
                  <a:solidFill>
                    <a:srgbClr val="C00000"/>
                  </a:solidFill>
                  <a:latin typeface="微软雅黑" panose="020B0503020204020204" charset="-122"/>
                  <a:ea typeface="微软雅黑" panose="020B0503020204020204" charset="-122"/>
                </a:rPr>
                <a:t>脊髓丘脑前束</a:t>
              </a:r>
              <a:endParaRPr lang="zh-CN" altLang="en-US" sz="2000" dirty="0">
                <a:latin typeface="微软雅黑" panose="020B0503020204020204" charset="-122"/>
                <a:ea typeface="微软雅黑" panose="020B0503020204020204" charset="-122"/>
              </a:endParaRPr>
            </a:p>
          </p:txBody>
        </p:sp>
        <p:sp>
          <p:nvSpPr>
            <p:cNvPr id="14" name="左大括号 13"/>
            <p:cNvSpPr/>
            <p:nvPr/>
          </p:nvSpPr>
          <p:spPr>
            <a:xfrm>
              <a:off x="4367" y="3139"/>
              <a:ext cx="125" cy="986"/>
            </a:xfrm>
            <a:prstGeom prst="leftBrace">
              <a:avLst>
                <a:gd name="adj1" fmla="val 49333"/>
                <a:gd name="adj2" fmla="val 50000"/>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endParaRPr lang="zh-CN" altLang="en-US" sz="2000">
                <a:latin typeface="微软雅黑" panose="020B0503020204020204" charset="-122"/>
                <a:ea typeface="微软雅黑" panose="020B0503020204020204" charset="-122"/>
              </a:endParaRPr>
            </a:p>
          </p:txBody>
        </p:sp>
        <p:sp>
          <p:nvSpPr>
            <p:cNvPr id="20" name="文本框 343059"/>
            <p:cNvSpPr txBox="1"/>
            <p:nvPr/>
          </p:nvSpPr>
          <p:spPr>
            <a:xfrm>
              <a:off x="8423" y="3282"/>
              <a:ext cx="2582" cy="725"/>
            </a:xfrm>
            <a:prstGeom prst="rect">
              <a:avLst/>
            </a:prstGeom>
            <a:noFill/>
            <a:ln w="12700">
              <a:noFill/>
            </a:ln>
          </p:spPr>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b="1" dirty="0">
                  <a:solidFill>
                    <a:srgbClr val="C00000"/>
                  </a:solidFill>
                  <a:latin typeface="微软雅黑" panose="020B0503020204020204" charset="-122"/>
                  <a:ea typeface="微软雅黑" panose="020B0503020204020204" charset="-122"/>
                </a:rPr>
                <a:t>脊髓丘系</a:t>
              </a:r>
            </a:p>
          </p:txBody>
        </p:sp>
        <p:sp>
          <p:nvSpPr>
            <p:cNvPr id="21" name="文本框 343061"/>
            <p:cNvSpPr txBox="1"/>
            <p:nvPr/>
          </p:nvSpPr>
          <p:spPr>
            <a:xfrm>
              <a:off x="11005" y="3282"/>
              <a:ext cx="3106" cy="630"/>
            </a:xfrm>
            <a:prstGeom prst="rect">
              <a:avLst/>
            </a:prstGeom>
            <a:solidFill>
              <a:schemeClr val="accent2">
                <a:lumMod val="20000"/>
                <a:lumOff val="80000"/>
              </a:schemeClr>
            </a:solidFill>
            <a:ln>
              <a:solidFill>
                <a:srgbClr val="0070C0"/>
              </a:solid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gn="ctr"/>
              <a:r>
                <a:rPr lang="zh-CN" altLang="en-US" sz="2000" dirty="0">
                  <a:latin typeface="微软雅黑" panose="020B0503020204020204" charset="-122"/>
                  <a:ea typeface="微软雅黑" panose="020B0503020204020204" charset="-122"/>
                </a:rPr>
                <a:t>丘脑腹后外侧核</a:t>
              </a:r>
            </a:p>
          </p:txBody>
        </p:sp>
        <p:sp>
          <p:nvSpPr>
            <p:cNvPr id="33" name="直接连接符 32"/>
            <p:cNvSpPr/>
            <p:nvPr/>
          </p:nvSpPr>
          <p:spPr>
            <a:xfrm flipV="1">
              <a:off x="2498" y="3635"/>
              <a:ext cx="1869" cy="4"/>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30" name="左大括号 29"/>
            <p:cNvSpPr/>
            <p:nvPr/>
          </p:nvSpPr>
          <p:spPr>
            <a:xfrm flipH="1">
              <a:off x="6994" y="3264"/>
              <a:ext cx="148" cy="740"/>
            </a:xfrm>
            <a:prstGeom prst="leftBrace">
              <a:avLst>
                <a:gd name="adj1" fmla="val 49333"/>
                <a:gd name="adj2" fmla="val 50000"/>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endParaRPr lang="zh-CN" altLang="en-US" sz="2000">
                <a:latin typeface="微软雅黑" panose="020B0503020204020204" charset="-122"/>
                <a:ea typeface="微软雅黑" panose="020B0503020204020204" charset="-122"/>
              </a:endParaRPr>
            </a:p>
          </p:txBody>
        </p:sp>
        <p:sp>
          <p:nvSpPr>
            <p:cNvPr id="31" name="直接连接符 30"/>
            <p:cNvSpPr/>
            <p:nvPr/>
          </p:nvSpPr>
          <p:spPr>
            <a:xfrm>
              <a:off x="10437" y="3616"/>
              <a:ext cx="568"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36" name="矩形 35"/>
            <p:cNvSpPr/>
            <p:nvPr/>
          </p:nvSpPr>
          <p:spPr>
            <a:xfrm>
              <a:off x="6994" y="3023"/>
              <a:ext cx="1930" cy="657"/>
            </a:xfrm>
            <a:prstGeom prst="rect">
              <a:avLst/>
            </a:prstGeom>
          </p:spPr>
          <p:txBody>
            <a:bodyPr wrap="square">
              <a:spAutoFit/>
            </a:bodyPr>
            <a:lstStyle/>
            <a:p>
              <a:pPr>
                <a:lnSpc>
                  <a:spcPct val="130000"/>
                </a:lnSpc>
                <a:spcBef>
                  <a:spcPct val="0"/>
                </a:spcBef>
              </a:pPr>
              <a:r>
                <a:rPr lang="zh-CN" altLang="en-US" dirty="0">
                  <a:latin typeface="微软雅黑" panose="020B0503020204020204" charset="-122"/>
                  <a:ea typeface="微软雅黑" panose="020B0503020204020204" charset="-122"/>
                </a:rPr>
                <a:t>至脑干内</a:t>
              </a:r>
            </a:p>
          </p:txBody>
        </p:sp>
        <p:sp>
          <p:nvSpPr>
            <p:cNvPr id="38" name="直接连接符 37"/>
            <p:cNvSpPr/>
            <p:nvPr/>
          </p:nvSpPr>
          <p:spPr>
            <a:xfrm>
              <a:off x="630" y="5693"/>
              <a:ext cx="1200"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39" name="文本框 343063"/>
            <p:cNvSpPr txBox="1"/>
            <p:nvPr/>
          </p:nvSpPr>
          <p:spPr>
            <a:xfrm>
              <a:off x="1802" y="5378"/>
              <a:ext cx="3308" cy="630"/>
            </a:xfrm>
            <a:prstGeom prst="rect">
              <a:avLst/>
            </a:prstGeom>
            <a:noFill/>
            <a:ln w="12700">
              <a:noFill/>
            </a:ln>
          </p:spPr>
          <p:txBody>
            <a:bodyPr>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sz="2000" dirty="0">
                  <a:latin typeface="微软雅黑" panose="020B0503020204020204" charset="-122"/>
                  <a:ea typeface="微软雅黑" panose="020B0503020204020204" charset="-122"/>
                </a:rPr>
                <a:t>丘脑中央辐射</a:t>
              </a:r>
            </a:p>
          </p:txBody>
        </p:sp>
        <p:sp>
          <p:nvSpPr>
            <p:cNvPr id="40" name="直接连接符 39"/>
            <p:cNvSpPr/>
            <p:nvPr/>
          </p:nvSpPr>
          <p:spPr>
            <a:xfrm>
              <a:off x="4423" y="5693"/>
              <a:ext cx="827"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41" name="文本框 343069"/>
            <p:cNvSpPr txBox="1"/>
            <p:nvPr/>
          </p:nvSpPr>
          <p:spPr>
            <a:xfrm>
              <a:off x="5271" y="4978"/>
              <a:ext cx="3655" cy="1344"/>
            </a:xfrm>
            <a:prstGeom prst="rect">
              <a:avLst/>
            </a:prstGeom>
            <a:noFill/>
            <a:ln w="12700">
              <a:noFill/>
            </a:ln>
          </p:spPr>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nSpc>
                  <a:spcPct val="130000"/>
                </a:lnSpc>
              </a:pPr>
              <a:r>
                <a:rPr lang="zh-CN" altLang="en-US" sz="2000" dirty="0">
                  <a:latin typeface="微软雅黑" panose="020B0503020204020204" charset="-122"/>
                  <a:ea typeface="微软雅黑" panose="020B0503020204020204" charset="-122"/>
                </a:rPr>
                <a:t>中央后回中、上部</a:t>
              </a:r>
            </a:p>
            <a:p>
              <a:pPr lvl="0">
                <a:lnSpc>
                  <a:spcPct val="130000"/>
                </a:lnSpc>
              </a:pPr>
              <a:r>
                <a:rPr lang="zh-CN" altLang="en-US" sz="2000" dirty="0">
                  <a:latin typeface="微软雅黑" panose="020B0503020204020204" charset="-122"/>
                  <a:ea typeface="微软雅黑" panose="020B0503020204020204" charset="-122"/>
                </a:rPr>
                <a:t>中央旁小叶后部</a:t>
              </a:r>
            </a:p>
          </p:txBody>
        </p:sp>
        <p:sp>
          <p:nvSpPr>
            <p:cNvPr id="42" name="左大括号 41"/>
            <p:cNvSpPr/>
            <p:nvPr/>
          </p:nvSpPr>
          <p:spPr>
            <a:xfrm>
              <a:off x="5235" y="5307"/>
              <a:ext cx="113" cy="740"/>
            </a:xfrm>
            <a:prstGeom prst="leftBrace">
              <a:avLst>
                <a:gd name="adj1" fmla="val 49333"/>
                <a:gd name="adj2" fmla="val 50000"/>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endParaRPr lang="zh-CN" altLang="en-US" sz="2000">
                <a:latin typeface="微软雅黑" panose="020B0503020204020204" charset="-122"/>
                <a:ea typeface="微软雅黑" panose="020B0503020204020204" charset="-122"/>
              </a:endParaRPr>
            </a:p>
          </p:txBody>
        </p:sp>
      </p:grpSp>
    </p:spTree>
  </p:cSld>
  <p:clrMapOvr>
    <a:masterClrMapping/>
  </p:clrMapOvr>
  <p:transition>
    <p:circl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5"/>
          <p:cNvSpPr txBox="1">
            <a:spLocks noChangeArrowheads="1"/>
          </p:cNvSpPr>
          <p:nvPr/>
        </p:nvSpPr>
        <p:spPr bwMode="auto">
          <a:xfrm>
            <a:off x="3511341" y="658526"/>
            <a:ext cx="2114968" cy="584775"/>
          </a:xfrm>
          <a:prstGeom prst="rect">
            <a:avLst/>
          </a:prstGeom>
          <a:solidFill>
            <a:schemeClr val="accent2">
              <a:lumMod val="20000"/>
              <a:lumOff val="80000"/>
            </a:schemeClr>
          </a:solidFill>
          <a:ln w="19050">
            <a:solidFill>
              <a:srgbClr val="0070C0"/>
            </a:solidFill>
            <a:miter lim="800000"/>
          </a:ln>
          <a:effectLst/>
        </p:spPr>
        <p:txBody>
          <a:bodyPr wrap="square">
            <a:spAutoFit/>
          </a:bodyPr>
          <a:lstStyle/>
          <a:p>
            <a:pPr algn="ctr" eaLnBrk="1" hangingPunct="1">
              <a:defRPr/>
            </a:pPr>
            <a:r>
              <a:rPr lang="zh-CN" altLang="en-US" sz="3200" dirty="0">
                <a:ea typeface="华文中宋" panose="02010600040101010101" pitchFamily="2" charset="-122"/>
              </a:rPr>
              <a:t>三叉丘系</a:t>
            </a:r>
            <a:endParaRPr lang="zh-CN" altLang="en-US" sz="3200" b="0" dirty="0">
              <a:ea typeface="华文中宋" panose="02010600040101010101" pitchFamily="2" charset="-122"/>
            </a:endParaRPr>
          </a:p>
        </p:txBody>
      </p:sp>
      <p:grpSp>
        <p:nvGrpSpPr>
          <p:cNvPr id="24" name="组合 23"/>
          <p:cNvGrpSpPr/>
          <p:nvPr/>
        </p:nvGrpSpPr>
        <p:grpSpPr>
          <a:xfrm>
            <a:off x="229562" y="1794566"/>
            <a:ext cx="8709721" cy="1886262"/>
            <a:chOff x="434279" y="1794566"/>
            <a:chExt cx="8709721" cy="1886262"/>
          </a:xfrm>
        </p:grpSpPr>
        <p:sp>
          <p:nvSpPr>
            <p:cNvPr id="8" name="直接连接符 7"/>
            <p:cNvSpPr/>
            <p:nvPr/>
          </p:nvSpPr>
          <p:spPr>
            <a:xfrm>
              <a:off x="3697829" y="2244863"/>
              <a:ext cx="863600"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4" name="文本框 343043"/>
            <p:cNvSpPr txBox="1"/>
            <p:nvPr/>
          </p:nvSpPr>
          <p:spPr>
            <a:xfrm>
              <a:off x="434279" y="1826277"/>
              <a:ext cx="1118317" cy="830997"/>
            </a:xfrm>
            <a:prstGeom prst="rect">
              <a:avLst/>
            </a:prstGeom>
            <a:solidFill>
              <a:schemeClr val="accent2">
                <a:lumMod val="20000"/>
                <a:lumOff val="80000"/>
              </a:schemeClr>
            </a:solidFill>
            <a:ln>
              <a:solidFill>
                <a:srgbClr val="0070C0"/>
              </a:solid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gn="ctr"/>
              <a:r>
                <a:rPr lang="zh-CN" altLang="en-US" sz="1600" dirty="0">
                  <a:latin typeface="微软雅黑" panose="020B0503020204020204" charset="-122"/>
                  <a:ea typeface="微软雅黑" panose="020B0503020204020204" charset="-122"/>
                </a:rPr>
                <a:t>眼神经</a:t>
              </a:r>
            </a:p>
            <a:p>
              <a:pPr lvl="0" algn="ctr"/>
              <a:r>
                <a:rPr lang="zh-CN" altLang="en-US" sz="1600" dirty="0">
                  <a:latin typeface="微软雅黑" panose="020B0503020204020204" charset="-122"/>
                  <a:ea typeface="微软雅黑" panose="020B0503020204020204" charset="-122"/>
                </a:rPr>
                <a:t>上颌神经</a:t>
              </a:r>
            </a:p>
            <a:p>
              <a:pPr lvl="0" algn="ctr"/>
              <a:r>
                <a:rPr lang="zh-CN" altLang="en-US" sz="1600" dirty="0">
                  <a:latin typeface="微软雅黑" panose="020B0503020204020204" charset="-122"/>
                  <a:ea typeface="微软雅黑" panose="020B0503020204020204" charset="-122"/>
                </a:rPr>
                <a:t>下颌神经</a:t>
              </a:r>
            </a:p>
          </p:txBody>
        </p:sp>
        <p:sp>
          <p:nvSpPr>
            <p:cNvPr id="5" name="直接连接符 4"/>
            <p:cNvSpPr/>
            <p:nvPr/>
          </p:nvSpPr>
          <p:spPr>
            <a:xfrm>
              <a:off x="1581907" y="2249713"/>
              <a:ext cx="792163" cy="0"/>
            </a:xfrm>
            <a:prstGeom prst="line">
              <a:avLst/>
            </a:prstGeom>
            <a:ln>
              <a:headEnd type="arrow" w="med" len="med"/>
              <a:tailEnd type="none" w="med" len="med"/>
            </a:ln>
          </p:spPr>
          <p:style>
            <a:lnRef idx="2">
              <a:schemeClr val="dk1"/>
            </a:lnRef>
            <a:fillRef idx="0">
              <a:schemeClr val="dk1"/>
            </a:fillRef>
            <a:effectRef idx="1">
              <a:schemeClr val="dk1"/>
            </a:effectRef>
            <a:fontRef idx="minor">
              <a:schemeClr val="tx1"/>
            </a:fontRef>
          </p:style>
        </p:sp>
        <p:sp>
          <p:nvSpPr>
            <p:cNvPr id="6" name="文本框 343045"/>
            <p:cNvSpPr txBox="1"/>
            <p:nvPr/>
          </p:nvSpPr>
          <p:spPr>
            <a:xfrm>
              <a:off x="1546303" y="1946482"/>
              <a:ext cx="929975" cy="338554"/>
            </a:xfrm>
            <a:prstGeom prst="rect">
              <a:avLst/>
            </a:prstGeom>
            <a:noFill/>
            <a:ln w="12700">
              <a:noFill/>
            </a:ln>
          </p:spPr>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sz="1600" dirty="0">
                  <a:latin typeface="微软雅黑" panose="020B0503020204020204" charset="-122"/>
                  <a:ea typeface="微软雅黑" panose="020B0503020204020204" charset="-122"/>
                </a:rPr>
                <a:t>周围突</a:t>
              </a:r>
            </a:p>
          </p:txBody>
        </p:sp>
        <p:sp>
          <p:nvSpPr>
            <p:cNvPr id="7" name="文本框 343046"/>
            <p:cNvSpPr txBox="1"/>
            <p:nvPr/>
          </p:nvSpPr>
          <p:spPr>
            <a:xfrm>
              <a:off x="2300336" y="2041721"/>
              <a:ext cx="1551412" cy="400110"/>
            </a:xfrm>
            <a:prstGeom prst="rect">
              <a:avLst/>
            </a:prstGeom>
            <a:solidFill>
              <a:schemeClr val="accent2">
                <a:lumMod val="20000"/>
                <a:lumOff val="80000"/>
              </a:schemeClr>
            </a:solidFill>
            <a:ln>
              <a:solidFill>
                <a:srgbClr val="0070C0"/>
              </a:solid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gn="ctr"/>
              <a:r>
                <a:rPr lang="zh-CN" altLang="en-US" sz="2000" dirty="0">
                  <a:latin typeface="微软雅黑" panose="020B0503020204020204" charset="-122"/>
                  <a:ea typeface="微软雅黑" panose="020B0503020204020204" charset="-122"/>
                </a:rPr>
                <a:t>三叉神经节</a:t>
              </a:r>
            </a:p>
          </p:txBody>
        </p:sp>
        <p:sp>
          <p:nvSpPr>
            <p:cNvPr id="9" name="文本框 343048"/>
            <p:cNvSpPr txBox="1"/>
            <p:nvPr/>
          </p:nvSpPr>
          <p:spPr>
            <a:xfrm>
              <a:off x="3807888" y="1960614"/>
              <a:ext cx="800219" cy="338554"/>
            </a:xfrm>
            <a:prstGeom prst="rect">
              <a:avLst/>
            </a:prstGeom>
            <a:noFill/>
            <a:ln w="12700">
              <a:noFill/>
            </a:ln>
          </p:spPr>
          <p:txBody>
            <a:bodyPr wrap="none" anchor="t">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sz="1600" dirty="0">
                  <a:latin typeface="微软雅黑" panose="020B0503020204020204" charset="-122"/>
                  <a:ea typeface="微软雅黑" panose="020B0503020204020204" charset="-122"/>
                </a:rPr>
                <a:t>中枢突</a:t>
              </a:r>
            </a:p>
          </p:txBody>
        </p:sp>
        <p:sp>
          <p:nvSpPr>
            <p:cNvPr id="14" name="左大括号 13"/>
            <p:cNvSpPr/>
            <p:nvPr/>
          </p:nvSpPr>
          <p:spPr>
            <a:xfrm>
              <a:off x="4556531" y="2019494"/>
              <a:ext cx="79375" cy="469900"/>
            </a:xfrm>
            <a:prstGeom prst="leftBrace">
              <a:avLst>
                <a:gd name="adj1" fmla="val 49333"/>
                <a:gd name="adj2" fmla="val 50000"/>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endParaRPr lang="zh-CN" altLang="en-US" sz="2000">
                <a:latin typeface="微软雅黑" panose="020B0503020204020204" charset="-122"/>
                <a:ea typeface="微软雅黑" panose="020B0503020204020204" charset="-122"/>
              </a:endParaRPr>
            </a:p>
          </p:txBody>
        </p:sp>
        <p:sp>
          <p:nvSpPr>
            <p:cNvPr id="18" name="直接连接符 17"/>
            <p:cNvSpPr/>
            <p:nvPr/>
          </p:nvSpPr>
          <p:spPr>
            <a:xfrm>
              <a:off x="7169707" y="2272213"/>
              <a:ext cx="607542"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19" name="直接连接符 18"/>
            <p:cNvSpPr/>
            <p:nvPr/>
          </p:nvSpPr>
          <p:spPr>
            <a:xfrm>
              <a:off x="7366019" y="2135960"/>
              <a:ext cx="214917" cy="272505"/>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sp>
        <p:sp>
          <p:nvSpPr>
            <p:cNvPr id="20" name="文本框 343059"/>
            <p:cNvSpPr txBox="1"/>
            <p:nvPr/>
          </p:nvSpPr>
          <p:spPr>
            <a:xfrm>
              <a:off x="7689372" y="2058321"/>
              <a:ext cx="1454628" cy="461665"/>
            </a:xfrm>
            <a:prstGeom prst="rect">
              <a:avLst/>
            </a:prstGeom>
            <a:noFill/>
            <a:ln w="12700">
              <a:noFill/>
            </a:ln>
          </p:spPr>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b="1" dirty="0">
                  <a:solidFill>
                    <a:srgbClr val="C00000"/>
                  </a:solidFill>
                  <a:latin typeface="微软雅黑" panose="020B0503020204020204" charset="-122"/>
                  <a:ea typeface="微软雅黑" panose="020B0503020204020204" charset="-122"/>
                </a:rPr>
                <a:t>三叉丘系</a:t>
              </a:r>
            </a:p>
          </p:txBody>
        </p:sp>
        <p:sp>
          <p:nvSpPr>
            <p:cNvPr id="21" name="文本框 343061"/>
            <p:cNvSpPr txBox="1"/>
            <p:nvPr/>
          </p:nvSpPr>
          <p:spPr>
            <a:xfrm>
              <a:off x="1196279" y="3261230"/>
              <a:ext cx="1972052" cy="400110"/>
            </a:xfrm>
            <a:prstGeom prst="rect">
              <a:avLst/>
            </a:prstGeom>
            <a:solidFill>
              <a:schemeClr val="accent2">
                <a:lumMod val="20000"/>
                <a:lumOff val="80000"/>
              </a:schemeClr>
            </a:solidFill>
            <a:ln>
              <a:solidFill>
                <a:srgbClr val="0070C0"/>
              </a:solid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gn="ctr"/>
              <a:r>
                <a:rPr lang="zh-CN" altLang="en-US" sz="2000" dirty="0">
                  <a:latin typeface="微软雅黑" panose="020B0503020204020204" charset="-122"/>
                  <a:ea typeface="微软雅黑" panose="020B0503020204020204" charset="-122"/>
                </a:rPr>
                <a:t>丘脑腹后内侧核</a:t>
              </a:r>
            </a:p>
          </p:txBody>
        </p:sp>
        <p:sp>
          <p:nvSpPr>
            <p:cNvPr id="22" name="直接连接符 21"/>
            <p:cNvSpPr/>
            <p:nvPr/>
          </p:nvSpPr>
          <p:spPr>
            <a:xfrm>
              <a:off x="3186120" y="3480773"/>
              <a:ext cx="762000"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23" name="文本框 343063"/>
            <p:cNvSpPr txBox="1"/>
            <p:nvPr/>
          </p:nvSpPr>
          <p:spPr>
            <a:xfrm>
              <a:off x="3930331" y="3280718"/>
              <a:ext cx="2100263" cy="400110"/>
            </a:xfrm>
            <a:prstGeom prst="rect">
              <a:avLst/>
            </a:prstGeom>
            <a:noFill/>
            <a:ln w="12700">
              <a:noFill/>
            </a:ln>
          </p:spPr>
          <p:txBody>
            <a:bodyPr>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sz="2000" dirty="0">
                  <a:latin typeface="微软雅黑" panose="020B0503020204020204" charset="-122"/>
                  <a:ea typeface="微软雅黑" panose="020B0503020204020204" charset="-122"/>
                </a:rPr>
                <a:t>丘脑中央辐射</a:t>
              </a:r>
            </a:p>
          </p:txBody>
        </p:sp>
        <p:sp>
          <p:nvSpPr>
            <p:cNvPr id="26" name="直接连接符 25"/>
            <p:cNvSpPr/>
            <p:nvPr/>
          </p:nvSpPr>
          <p:spPr>
            <a:xfrm>
              <a:off x="5594551" y="3480773"/>
              <a:ext cx="525098"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27" name="文本框 343069"/>
            <p:cNvSpPr txBox="1"/>
            <p:nvPr/>
          </p:nvSpPr>
          <p:spPr>
            <a:xfrm>
              <a:off x="6030594" y="3203907"/>
              <a:ext cx="2321141" cy="453457"/>
            </a:xfrm>
            <a:prstGeom prst="rect">
              <a:avLst/>
            </a:prstGeom>
            <a:noFill/>
            <a:ln w="12700">
              <a:noFill/>
            </a:ln>
          </p:spPr>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nSpc>
                  <a:spcPct val="130000"/>
                </a:lnSpc>
              </a:pPr>
              <a:r>
                <a:rPr lang="zh-CN" altLang="en-US" sz="2000" dirty="0">
                  <a:latin typeface="微软雅黑" panose="020B0503020204020204" charset="-122"/>
                  <a:ea typeface="微软雅黑" panose="020B0503020204020204" charset="-122"/>
                </a:rPr>
                <a:t>中央后回下部</a:t>
              </a:r>
            </a:p>
          </p:txBody>
        </p:sp>
        <p:sp>
          <p:nvSpPr>
            <p:cNvPr id="30" name="左大括号 29"/>
            <p:cNvSpPr/>
            <p:nvPr/>
          </p:nvSpPr>
          <p:spPr>
            <a:xfrm flipH="1">
              <a:off x="7061804" y="2050086"/>
              <a:ext cx="94187" cy="469900"/>
            </a:xfrm>
            <a:prstGeom prst="leftBrace">
              <a:avLst>
                <a:gd name="adj1" fmla="val 49333"/>
                <a:gd name="adj2" fmla="val 50000"/>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endParaRPr lang="zh-CN" altLang="en-US" sz="2000">
                <a:latin typeface="微软雅黑" panose="020B0503020204020204" charset="-122"/>
                <a:ea typeface="微软雅黑" panose="020B0503020204020204" charset="-122"/>
              </a:endParaRPr>
            </a:p>
          </p:txBody>
        </p:sp>
        <p:sp>
          <p:nvSpPr>
            <p:cNvPr id="35" name="文本框 343052"/>
            <p:cNvSpPr txBox="1"/>
            <p:nvPr/>
          </p:nvSpPr>
          <p:spPr>
            <a:xfrm>
              <a:off x="4558352" y="1794566"/>
              <a:ext cx="3050078" cy="892552"/>
            </a:xfrm>
            <a:prstGeom prst="rect">
              <a:avLst/>
            </a:prstGeom>
            <a:noFill/>
            <a:ln w="12700">
              <a:noFill/>
            </a:ln>
          </p:spPr>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nSpc>
                  <a:spcPct val="130000"/>
                </a:lnSpc>
              </a:pPr>
              <a:r>
                <a:rPr lang="zh-CN" altLang="en-US" sz="2000" dirty="0" smtClean="0">
                  <a:solidFill>
                    <a:srgbClr val="C00000"/>
                  </a:solidFill>
                  <a:latin typeface="微软雅黑" panose="020B0503020204020204" charset="-122"/>
                  <a:ea typeface="微软雅黑" panose="020B0503020204020204" charset="-122"/>
                </a:rPr>
                <a:t>对侧三叉神经脊束核</a:t>
              </a:r>
              <a:endParaRPr lang="en-US" altLang="zh-CN" sz="2000" dirty="0">
                <a:solidFill>
                  <a:srgbClr val="C00000"/>
                </a:solidFill>
                <a:latin typeface="微软雅黑" panose="020B0503020204020204" charset="-122"/>
                <a:ea typeface="微软雅黑" panose="020B0503020204020204" charset="-122"/>
              </a:endParaRPr>
            </a:p>
            <a:p>
              <a:pPr lvl="0">
                <a:lnSpc>
                  <a:spcPct val="130000"/>
                </a:lnSpc>
              </a:pPr>
              <a:r>
                <a:rPr lang="zh-CN" altLang="en-US" sz="2000" dirty="0" smtClean="0">
                  <a:solidFill>
                    <a:srgbClr val="C00000"/>
                  </a:solidFill>
                  <a:latin typeface="微软雅黑" panose="020B0503020204020204" charset="-122"/>
                  <a:ea typeface="微软雅黑" panose="020B0503020204020204" charset="-122"/>
                </a:rPr>
                <a:t>双侧三叉神经脑桥核</a:t>
              </a:r>
              <a:endParaRPr lang="zh-CN" altLang="en-US" sz="2000" dirty="0">
                <a:latin typeface="微软雅黑" panose="020B0503020204020204" charset="-122"/>
                <a:ea typeface="微软雅黑" panose="020B0503020204020204" charset="-122"/>
              </a:endParaRPr>
            </a:p>
          </p:txBody>
        </p:sp>
        <p:sp>
          <p:nvSpPr>
            <p:cNvPr id="36" name="直接连接符 35"/>
            <p:cNvSpPr/>
            <p:nvPr/>
          </p:nvSpPr>
          <p:spPr>
            <a:xfrm>
              <a:off x="434279" y="3461285"/>
              <a:ext cx="762000"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grpSp>
      <p:sp>
        <p:nvSpPr>
          <p:cNvPr id="39" name="Text Box 42"/>
          <p:cNvSpPr txBox="1">
            <a:spLocks noChangeArrowheads="1"/>
          </p:cNvSpPr>
          <p:nvPr/>
        </p:nvSpPr>
        <p:spPr bwMode="auto">
          <a:xfrm>
            <a:off x="434279" y="4383334"/>
            <a:ext cx="7549661"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smtClean="0">
                <a:latin typeface="华文中宋" panose="02010600040101010101" pitchFamily="2" charset="-122"/>
                <a:ea typeface="华文中宋" panose="02010600040101010101" pitchFamily="2" charset="-122"/>
              </a:rPr>
              <a:t>传导对侧头</a:t>
            </a:r>
            <a:r>
              <a:rPr lang="zh-CN" altLang="en-US" sz="2400" b="1" dirty="0">
                <a:latin typeface="华文中宋" panose="02010600040101010101" pitchFamily="2" charset="-122"/>
                <a:ea typeface="华文中宋" panose="02010600040101010101" pitchFamily="2" charset="-122"/>
              </a:rPr>
              <a:t>、</a:t>
            </a:r>
            <a:r>
              <a:rPr lang="zh-CN" altLang="en-US" sz="2400" b="1" dirty="0" smtClean="0">
                <a:latin typeface="华文中宋" panose="02010600040101010101" pitchFamily="2" charset="-122"/>
                <a:ea typeface="华文中宋" panose="02010600040101010101" pitchFamily="2" charset="-122"/>
              </a:rPr>
              <a:t>面部的</a:t>
            </a:r>
            <a:r>
              <a:rPr lang="zh-CN" altLang="en-US" sz="2800" b="1" dirty="0">
                <a:solidFill>
                  <a:srgbClr val="C00000"/>
                </a:solidFill>
                <a:latin typeface="华文中宋" panose="02010600040101010101" pitchFamily="2" charset="-122"/>
                <a:ea typeface="华文中宋" panose="02010600040101010101" pitchFamily="2" charset="-122"/>
              </a:rPr>
              <a:t>痛温觉</a:t>
            </a:r>
            <a:r>
              <a:rPr lang="zh-CN" altLang="en-US" sz="2800" b="1" dirty="0" smtClean="0">
                <a:latin typeface="华文中宋" panose="02010600040101010101" pitchFamily="2" charset="-122"/>
                <a:ea typeface="华文中宋" panose="02010600040101010101" pitchFamily="2" charset="-122"/>
              </a:rPr>
              <a:t>、双侧的</a:t>
            </a:r>
            <a:r>
              <a:rPr lang="zh-CN" altLang="en-US" sz="2800" b="1" dirty="0" smtClean="0">
                <a:solidFill>
                  <a:srgbClr val="C00000"/>
                </a:solidFill>
                <a:latin typeface="华文中宋" panose="02010600040101010101" pitchFamily="2" charset="-122"/>
                <a:ea typeface="华文中宋" panose="02010600040101010101" pitchFamily="2" charset="-122"/>
              </a:rPr>
              <a:t>触压觉</a:t>
            </a:r>
            <a:endParaRPr lang="zh-CN" altLang="en-US" sz="2800" b="1" dirty="0">
              <a:solidFill>
                <a:srgbClr val="C00000"/>
              </a:solidFill>
              <a:latin typeface="华文中宋" panose="02010600040101010101" pitchFamily="2" charset="-122"/>
              <a:ea typeface="华文中宋" panose="02010600040101010101" pitchFamily="2" charset="-122"/>
            </a:endParaRPr>
          </a:p>
        </p:txBody>
      </p:sp>
    </p:spTree>
  </p:cSld>
  <p:clrMapOvr>
    <a:masterClrMapping/>
  </p:clrMapOvr>
  <p:transition>
    <p:circl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563227" y="758977"/>
            <a:ext cx="8052391" cy="5630127"/>
          </a:xfrm>
          <a:prstGeom prst="rect">
            <a:avLst/>
          </a:prstGeom>
        </p:spPr>
      </p:pic>
    </p:spTree>
  </p:cSld>
  <p:clrMapOvr>
    <a:masterClrMapping/>
  </p:clrMapOvr>
  <p:transition>
    <p:circl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5"/>
          <p:cNvSpPr txBox="1">
            <a:spLocks noChangeArrowheads="1"/>
          </p:cNvSpPr>
          <p:nvPr/>
        </p:nvSpPr>
        <p:spPr bwMode="auto">
          <a:xfrm>
            <a:off x="3511341" y="658526"/>
            <a:ext cx="2114968" cy="584775"/>
          </a:xfrm>
          <a:prstGeom prst="rect">
            <a:avLst/>
          </a:prstGeom>
          <a:solidFill>
            <a:schemeClr val="accent2">
              <a:lumMod val="20000"/>
              <a:lumOff val="80000"/>
            </a:schemeClr>
          </a:solidFill>
          <a:ln w="19050">
            <a:solidFill>
              <a:srgbClr val="0070C0"/>
            </a:solidFill>
            <a:miter lim="800000"/>
          </a:ln>
          <a:effectLst/>
        </p:spPr>
        <p:txBody>
          <a:bodyPr wrap="square">
            <a:spAutoFit/>
          </a:bodyPr>
          <a:lstStyle/>
          <a:p>
            <a:pPr algn="ctr" eaLnBrk="1" hangingPunct="1">
              <a:defRPr/>
            </a:pPr>
            <a:r>
              <a:rPr lang="zh-CN" altLang="en-US" sz="3200" dirty="0">
                <a:ea typeface="华文中宋" panose="02010600040101010101" pitchFamily="2" charset="-122"/>
              </a:rPr>
              <a:t>外侧丘系</a:t>
            </a:r>
            <a:endParaRPr lang="zh-CN" altLang="en-US" sz="3200" b="0" dirty="0">
              <a:ea typeface="华文中宋" panose="02010600040101010101" pitchFamily="2" charset="-122"/>
            </a:endParaRPr>
          </a:p>
        </p:txBody>
      </p:sp>
      <p:grpSp>
        <p:nvGrpSpPr>
          <p:cNvPr id="12" name="组合 11"/>
          <p:cNvGrpSpPr/>
          <p:nvPr/>
        </p:nvGrpSpPr>
        <p:grpSpPr>
          <a:xfrm>
            <a:off x="331778" y="1625977"/>
            <a:ext cx="8474093" cy="2054364"/>
            <a:chOff x="310032" y="1812720"/>
            <a:chExt cx="8474093" cy="2054364"/>
          </a:xfrm>
        </p:grpSpPr>
        <p:sp>
          <p:nvSpPr>
            <p:cNvPr id="4" name="文本框 343043"/>
            <p:cNvSpPr txBox="1"/>
            <p:nvPr/>
          </p:nvSpPr>
          <p:spPr>
            <a:xfrm>
              <a:off x="501004" y="1956140"/>
              <a:ext cx="946300" cy="369332"/>
            </a:xfrm>
            <a:prstGeom prst="rect">
              <a:avLst/>
            </a:prstGeom>
            <a:solidFill>
              <a:schemeClr val="accent2">
                <a:lumMod val="20000"/>
                <a:lumOff val="80000"/>
              </a:schemeClr>
            </a:solidFill>
            <a:ln>
              <a:solidFill>
                <a:srgbClr val="0070C0"/>
              </a:solid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gn="ctr"/>
              <a:r>
                <a:rPr lang="zh-CN" altLang="en-US" sz="1800" dirty="0">
                  <a:latin typeface="微软雅黑" panose="020B0503020204020204" charset="-122"/>
                  <a:ea typeface="微软雅黑" panose="020B0503020204020204" charset="-122"/>
                </a:rPr>
                <a:t>螺旋器</a:t>
              </a:r>
            </a:p>
          </p:txBody>
        </p:sp>
        <p:sp>
          <p:nvSpPr>
            <p:cNvPr id="5" name="直接连接符 4"/>
            <p:cNvSpPr/>
            <p:nvPr/>
          </p:nvSpPr>
          <p:spPr>
            <a:xfrm>
              <a:off x="1464154" y="2145403"/>
              <a:ext cx="792163" cy="0"/>
            </a:xfrm>
            <a:prstGeom prst="line">
              <a:avLst/>
            </a:prstGeom>
            <a:ln>
              <a:headEnd type="arrow" w="med" len="med"/>
              <a:tailEnd type="none" w="med" len="med"/>
            </a:ln>
          </p:spPr>
          <p:style>
            <a:lnRef idx="2">
              <a:schemeClr val="dk1"/>
            </a:lnRef>
            <a:fillRef idx="0">
              <a:schemeClr val="dk1"/>
            </a:fillRef>
            <a:effectRef idx="1">
              <a:schemeClr val="dk1"/>
            </a:effectRef>
            <a:fontRef idx="minor">
              <a:schemeClr val="tx1"/>
            </a:fontRef>
          </p:style>
        </p:sp>
        <p:sp>
          <p:nvSpPr>
            <p:cNvPr id="6" name="文本框 343045"/>
            <p:cNvSpPr txBox="1"/>
            <p:nvPr/>
          </p:nvSpPr>
          <p:spPr>
            <a:xfrm>
              <a:off x="1458614" y="1812720"/>
              <a:ext cx="929975" cy="338554"/>
            </a:xfrm>
            <a:prstGeom prst="rect">
              <a:avLst/>
            </a:prstGeom>
            <a:noFill/>
            <a:ln w="12700">
              <a:noFill/>
            </a:ln>
          </p:spPr>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sz="1600" dirty="0">
                  <a:latin typeface="微软雅黑" panose="020B0503020204020204" charset="-122"/>
                  <a:ea typeface="微软雅黑" panose="020B0503020204020204" charset="-122"/>
                </a:rPr>
                <a:t>周围突</a:t>
              </a:r>
            </a:p>
          </p:txBody>
        </p:sp>
        <p:sp>
          <p:nvSpPr>
            <p:cNvPr id="7" name="文本框 343046"/>
            <p:cNvSpPr txBox="1"/>
            <p:nvPr/>
          </p:nvSpPr>
          <p:spPr>
            <a:xfrm>
              <a:off x="2266398" y="1923046"/>
              <a:ext cx="1233764" cy="400110"/>
            </a:xfrm>
            <a:prstGeom prst="rect">
              <a:avLst/>
            </a:prstGeom>
            <a:solidFill>
              <a:schemeClr val="accent2">
                <a:lumMod val="20000"/>
                <a:lumOff val="80000"/>
              </a:schemeClr>
            </a:solidFill>
            <a:ln>
              <a:solidFill>
                <a:srgbClr val="0070C0"/>
              </a:solid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gn="ctr"/>
              <a:r>
                <a:rPr lang="zh-CN" altLang="en-US" sz="2000" dirty="0">
                  <a:latin typeface="微软雅黑" panose="020B0503020204020204" charset="-122"/>
                  <a:ea typeface="微软雅黑" panose="020B0503020204020204" charset="-122"/>
                </a:rPr>
                <a:t>蜗神经节</a:t>
              </a:r>
            </a:p>
          </p:txBody>
        </p:sp>
        <p:sp>
          <p:nvSpPr>
            <p:cNvPr id="8" name="直接连接符 7"/>
            <p:cNvSpPr/>
            <p:nvPr/>
          </p:nvSpPr>
          <p:spPr>
            <a:xfrm rot="21360000">
              <a:off x="3499302" y="2127549"/>
              <a:ext cx="1023682" cy="66117"/>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9" name="文本框 343048"/>
            <p:cNvSpPr txBox="1"/>
            <p:nvPr/>
          </p:nvSpPr>
          <p:spPr>
            <a:xfrm>
              <a:off x="3534763" y="1827072"/>
              <a:ext cx="800219" cy="338554"/>
            </a:xfrm>
            <a:prstGeom prst="rect">
              <a:avLst/>
            </a:prstGeom>
            <a:noFill/>
            <a:ln w="12700">
              <a:noFill/>
            </a:ln>
          </p:spPr>
          <p:txBody>
            <a:bodyPr wrap="none" anchor="t">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sz="1600" dirty="0">
                  <a:latin typeface="微软雅黑" panose="020B0503020204020204" charset="-122"/>
                  <a:ea typeface="微软雅黑" panose="020B0503020204020204" charset="-122"/>
                </a:rPr>
                <a:t>中枢突</a:t>
              </a:r>
            </a:p>
          </p:txBody>
        </p:sp>
        <p:sp>
          <p:nvSpPr>
            <p:cNvPr id="10" name="文本框 343049"/>
            <p:cNvSpPr txBox="1"/>
            <p:nvPr/>
          </p:nvSpPr>
          <p:spPr>
            <a:xfrm>
              <a:off x="4415459" y="1934609"/>
              <a:ext cx="1332248" cy="400110"/>
            </a:xfrm>
            <a:prstGeom prst="rect">
              <a:avLst/>
            </a:prstGeom>
            <a:noFill/>
            <a:ln w="12700">
              <a:noFill/>
            </a:ln>
          </p:spPr>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sz="2000" dirty="0" smtClean="0">
                  <a:latin typeface="微软雅黑" panose="020B0503020204020204" charset="-122"/>
                  <a:ea typeface="微软雅黑" panose="020B0503020204020204" charset="-122"/>
                </a:rPr>
                <a:t>蜗神经</a:t>
              </a:r>
              <a:endParaRPr lang="zh-CN" altLang="en-US" sz="2000" dirty="0">
                <a:latin typeface="微软雅黑" panose="020B0503020204020204" charset="-122"/>
                <a:ea typeface="微软雅黑" panose="020B0503020204020204" charset="-122"/>
              </a:endParaRPr>
            </a:p>
          </p:txBody>
        </p:sp>
        <p:sp>
          <p:nvSpPr>
            <p:cNvPr id="11" name="直接连接符 10"/>
            <p:cNvSpPr/>
            <p:nvPr/>
          </p:nvSpPr>
          <p:spPr>
            <a:xfrm rot="21300000">
              <a:off x="5306291" y="2113608"/>
              <a:ext cx="507553" cy="45719"/>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13" name="文本框 343052"/>
            <p:cNvSpPr txBox="1"/>
            <p:nvPr/>
          </p:nvSpPr>
          <p:spPr>
            <a:xfrm>
              <a:off x="5768738" y="1920755"/>
              <a:ext cx="1592613" cy="400110"/>
            </a:xfrm>
            <a:prstGeom prst="rect">
              <a:avLst/>
            </a:prstGeom>
            <a:noFill/>
            <a:ln w="12700">
              <a:noFill/>
            </a:ln>
          </p:spPr>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sz="2000" dirty="0">
                  <a:solidFill>
                    <a:srgbClr val="C00000"/>
                  </a:solidFill>
                  <a:latin typeface="微软雅黑" panose="020B0503020204020204" charset="-122"/>
                  <a:ea typeface="微软雅黑" panose="020B0503020204020204" charset="-122"/>
                </a:rPr>
                <a:t>蜗神经核</a:t>
              </a:r>
              <a:endParaRPr lang="zh-CN" altLang="en-US" sz="2000" dirty="0">
                <a:latin typeface="微软雅黑" panose="020B0503020204020204" charset="-122"/>
                <a:ea typeface="微软雅黑" panose="020B0503020204020204" charset="-122"/>
              </a:endParaRPr>
            </a:p>
          </p:txBody>
        </p:sp>
        <p:sp>
          <p:nvSpPr>
            <p:cNvPr id="15" name="直接连接符 14"/>
            <p:cNvSpPr/>
            <p:nvPr/>
          </p:nvSpPr>
          <p:spPr>
            <a:xfrm flipV="1">
              <a:off x="1054850" y="3545764"/>
              <a:ext cx="945094" cy="297"/>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19" name="直接连接符 18"/>
            <p:cNvSpPr/>
            <p:nvPr/>
          </p:nvSpPr>
          <p:spPr>
            <a:xfrm>
              <a:off x="1294420" y="2865641"/>
              <a:ext cx="163163" cy="213484"/>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sp>
        <p:sp>
          <p:nvSpPr>
            <p:cNvPr id="22" name="直接连接符 21"/>
            <p:cNvSpPr/>
            <p:nvPr/>
          </p:nvSpPr>
          <p:spPr>
            <a:xfrm flipV="1">
              <a:off x="5834500" y="3269658"/>
              <a:ext cx="360363"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23" name="文本框 343063"/>
            <p:cNvSpPr txBox="1"/>
            <p:nvPr/>
          </p:nvSpPr>
          <p:spPr>
            <a:xfrm>
              <a:off x="6164685" y="3090984"/>
              <a:ext cx="1110235" cy="400110"/>
            </a:xfrm>
            <a:prstGeom prst="rect">
              <a:avLst/>
            </a:prstGeom>
            <a:noFill/>
            <a:ln w="12700">
              <a:noFill/>
            </a:ln>
          </p:spPr>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sz="2000" dirty="0">
                  <a:latin typeface="微软雅黑" panose="020B0503020204020204" charset="-122"/>
                  <a:ea typeface="微软雅黑" panose="020B0503020204020204" charset="-122"/>
                </a:rPr>
                <a:t>视辐射</a:t>
              </a:r>
            </a:p>
          </p:txBody>
        </p:sp>
        <p:sp>
          <p:nvSpPr>
            <p:cNvPr id="26" name="直接连接符 25"/>
            <p:cNvSpPr/>
            <p:nvPr/>
          </p:nvSpPr>
          <p:spPr>
            <a:xfrm flipV="1">
              <a:off x="7036078" y="3304459"/>
              <a:ext cx="329919"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27" name="文本框 343069"/>
            <p:cNvSpPr txBox="1"/>
            <p:nvPr/>
          </p:nvSpPr>
          <p:spPr>
            <a:xfrm>
              <a:off x="7270907" y="3031863"/>
              <a:ext cx="1513218" cy="453457"/>
            </a:xfrm>
            <a:prstGeom prst="rect">
              <a:avLst/>
            </a:prstGeom>
            <a:noFill/>
            <a:ln w="12700">
              <a:noFill/>
            </a:ln>
          </p:spPr>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nSpc>
                  <a:spcPct val="130000"/>
                </a:lnSpc>
              </a:pPr>
              <a:r>
                <a:rPr lang="zh-CN" altLang="en-US" sz="2000" dirty="0">
                  <a:latin typeface="微软雅黑" panose="020B0503020204020204" charset="-122"/>
                  <a:ea typeface="微软雅黑" panose="020B0503020204020204" charset="-122"/>
                </a:rPr>
                <a:t>大脑颞横回</a:t>
              </a:r>
            </a:p>
          </p:txBody>
        </p:sp>
        <p:sp>
          <p:nvSpPr>
            <p:cNvPr id="30" name="左大括号 29"/>
            <p:cNvSpPr/>
            <p:nvPr/>
          </p:nvSpPr>
          <p:spPr>
            <a:xfrm flipH="1">
              <a:off x="3801664" y="2871392"/>
              <a:ext cx="121045" cy="674657"/>
            </a:xfrm>
            <a:prstGeom prst="leftBrace">
              <a:avLst>
                <a:gd name="adj1" fmla="val 49333"/>
                <a:gd name="adj2" fmla="val 50000"/>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endParaRPr lang="zh-CN" altLang="en-US" sz="2000">
                <a:latin typeface="微软雅黑" panose="020B0503020204020204" charset="-122"/>
                <a:ea typeface="微软雅黑" panose="020B0503020204020204" charset="-122"/>
              </a:endParaRPr>
            </a:p>
          </p:txBody>
        </p:sp>
        <p:sp>
          <p:nvSpPr>
            <p:cNvPr id="35" name="左大括号 34"/>
            <p:cNvSpPr/>
            <p:nvPr/>
          </p:nvSpPr>
          <p:spPr>
            <a:xfrm>
              <a:off x="977838" y="2972383"/>
              <a:ext cx="111774" cy="573680"/>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6" name="文本框 35"/>
            <p:cNvSpPr txBox="1"/>
            <p:nvPr/>
          </p:nvSpPr>
          <p:spPr>
            <a:xfrm>
              <a:off x="977838" y="2599572"/>
              <a:ext cx="1114175" cy="338554"/>
            </a:xfrm>
            <a:prstGeom prst="rect">
              <a:avLst/>
            </a:prstGeom>
            <a:noFill/>
          </p:spPr>
          <p:txBody>
            <a:bodyPr wrap="square" rtlCol="0">
              <a:spAutoFit/>
            </a:bodyPr>
            <a:lstStyle/>
            <a:p>
              <a:r>
                <a:rPr lang="zh-CN" altLang="en-US" sz="1600" dirty="0">
                  <a:latin typeface="微软雅黑" panose="020B0503020204020204" charset="-122"/>
                  <a:ea typeface="微软雅黑" panose="020B0503020204020204" charset="-122"/>
                </a:rPr>
                <a:t>交叉纤维</a:t>
              </a:r>
            </a:p>
          </p:txBody>
        </p:sp>
        <p:sp>
          <p:nvSpPr>
            <p:cNvPr id="37" name="文本框 36"/>
            <p:cNvSpPr txBox="1"/>
            <p:nvPr/>
          </p:nvSpPr>
          <p:spPr>
            <a:xfrm>
              <a:off x="852519" y="3528530"/>
              <a:ext cx="1395663" cy="338554"/>
            </a:xfrm>
            <a:prstGeom prst="rect">
              <a:avLst/>
            </a:prstGeom>
            <a:noFill/>
          </p:spPr>
          <p:txBody>
            <a:bodyPr wrap="square" rtlCol="0">
              <a:spAutoFit/>
            </a:bodyPr>
            <a:lstStyle/>
            <a:p>
              <a:r>
                <a:rPr lang="zh-CN" altLang="en-US" sz="1600" dirty="0">
                  <a:latin typeface="微软雅黑" panose="020B0503020204020204" charset="-122"/>
                  <a:ea typeface="微软雅黑" panose="020B0503020204020204" charset="-122"/>
                </a:rPr>
                <a:t>不交叉纤维</a:t>
              </a:r>
            </a:p>
          </p:txBody>
        </p:sp>
        <p:sp>
          <p:nvSpPr>
            <p:cNvPr id="16" name="文本框 343055"/>
            <p:cNvSpPr txBox="1"/>
            <p:nvPr/>
          </p:nvSpPr>
          <p:spPr>
            <a:xfrm>
              <a:off x="2000523" y="2698980"/>
              <a:ext cx="1766672" cy="400100"/>
            </a:xfrm>
            <a:prstGeom prst="rect">
              <a:avLst/>
            </a:prstGeom>
            <a:solidFill>
              <a:schemeClr val="accent2">
                <a:lumMod val="20000"/>
                <a:lumOff val="80000"/>
              </a:schemeClr>
            </a:solidFill>
            <a:ln>
              <a:solidFill>
                <a:srgbClr val="0070C0"/>
              </a:solid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gn="ctr"/>
              <a:r>
                <a:rPr lang="zh-CN" altLang="en-US" sz="2000" dirty="0">
                  <a:latin typeface="微软雅黑" panose="020B0503020204020204" charset="-122"/>
                  <a:ea typeface="微软雅黑" panose="020B0503020204020204" charset="-122"/>
                </a:rPr>
                <a:t>对侧</a:t>
              </a:r>
              <a:r>
                <a:rPr lang="zh-CN" altLang="en-US" sz="2000" dirty="0">
                  <a:solidFill>
                    <a:srgbClr val="C00000"/>
                  </a:solidFill>
                  <a:latin typeface="微软雅黑" panose="020B0503020204020204" charset="-122"/>
                  <a:ea typeface="微软雅黑" panose="020B0503020204020204" charset="-122"/>
                </a:rPr>
                <a:t>外侧丘系</a:t>
              </a:r>
            </a:p>
          </p:txBody>
        </p:sp>
        <p:sp>
          <p:nvSpPr>
            <p:cNvPr id="17" name="文本框 343056"/>
            <p:cNvSpPr txBox="1"/>
            <p:nvPr/>
          </p:nvSpPr>
          <p:spPr>
            <a:xfrm>
              <a:off x="1999944" y="3304459"/>
              <a:ext cx="1766671" cy="400100"/>
            </a:xfrm>
            <a:prstGeom prst="rect">
              <a:avLst/>
            </a:prstGeom>
            <a:solidFill>
              <a:schemeClr val="accent2">
                <a:lumMod val="20000"/>
                <a:lumOff val="80000"/>
              </a:schemeClr>
            </a:solidFill>
            <a:ln>
              <a:solidFill>
                <a:srgbClr val="0070C0"/>
              </a:solid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gn="ctr"/>
              <a:r>
                <a:rPr lang="zh-CN" altLang="en-US" sz="2000" dirty="0">
                  <a:latin typeface="微软雅黑" panose="020B0503020204020204" charset="-122"/>
                  <a:ea typeface="微软雅黑" panose="020B0503020204020204" charset="-122"/>
                </a:rPr>
                <a:t>同侧</a:t>
              </a:r>
              <a:r>
                <a:rPr lang="zh-CN" altLang="en-US" sz="2000" dirty="0">
                  <a:solidFill>
                    <a:srgbClr val="C00000"/>
                  </a:solidFill>
                  <a:latin typeface="微软雅黑" panose="020B0503020204020204" charset="-122"/>
                  <a:ea typeface="微软雅黑" panose="020B0503020204020204" charset="-122"/>
                </a:rPr>
                <a:t>外侧丘系</a:t>
              </a:r>
            </a:p>
          </p:txBody>
        </p:sp>
        <p:sp>
          <p:nvSpPr>
            <p:cNvPr id="38" name="直接连接符 37"/>
            <p:cNvSpPr/>
            <p:nvPr/>
          </p:nvSpPr>
          <p:spPr>
            <a:xfrm flipV="1">
              <a:off x="1080140" y="2970227"/>
              <a:ext cx="910332" cy="297"/>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txBody>
            <a:bodyPr/>
            <a:lstStyle/>
            <a:p>
              <a:endParaRPr lang="zh-CN" altLang="en-US" dirty="0"/>
            </a:p>
          </p:txBody>
        </p:sp>
        <p:sp>
          <p:nvSpPr>
            <p:cNvPr id="39" name="直接连接符 38"/>
            <p:cNvSpPr/>
            <p:nvPr/>
          </p:nvSpPr>
          <p:spPr>
            <a:xfrm flipV="1">
              <a:off x="3899288" y="3207772"/>
              <a:ext cx="342600"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21" name="文本框 343061"/>
            <p:cNvSpPr txBox="1"/>
            <p:nvPr/>
          </p:nvSpPr>
          <p:spPr>
            <a:xfrm>
              <a:off x="4241888" y="2905280"/>
              <a:ext cx="1592613" cy="707886"/>
            </a:xfrm>
            <a:prstGeom prst="rect">
              <a:avLst/>
            </a:prstGeom>
            <a:solidFill>
              <a:schemeClr val="accent2">
                <a:lumMod val="20000"/>
                <a:lumOff val="80000"/>
              </a:schemeClr>
            </a:solidFill>
            <a:ln>
              <a:solidFill>
                <a:srgbClr val="0070C0"/>
              </a:solid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gn="ctr"/>
              <a:r>
                <a:rPr lang="zh-CN" altLang="en-US" sz="2000" dirty="0">
                  <a:latin typeface="微软雅黑" panose="020B0503020204020204" charset="-122"/>
                  <a:ea typeface="微软雅黑" panose="020B0503020204020204" charset="-122"/>
                </a:rPr>
                <a:t>下丘</a:t>
              </a:r>
              <a:endParaRPr lang="en-US" altLang="zh-CN" sz="2000" dirty="0">
                <a:latin typeface="微软雅黑" panose="020B0503020204020204" charset="-122"/>
                <a:ea typeface="微软雅黑" panose="020B0503020204020204" charset="-122"/>
              </a:endParaRPr>
            </a:p>
            <a:p>
              <a:pPr lvl="0" algn="ctr"/>
              <a:r>
                <a:rPr lang="zh-CN" altLang="en-US" sz="2000" dirty="0">
                  <a:latin typeface="微软雅黑" panose="020B0503020204020204" charset="-122"/>
                  <a:ea typeface="微软雅黑" panose="020B0503020204020204" charset="-122"/>
                </a:rPr>
                <a:t>内侧膝状体</a:t>
              </a:r>
            </a:p>
          </p:txBody>
        </p:sp>
        <p:sp>
          <p:nvSpPr>
            <p:cNvPr id="40" name="直接连接符 39"/>
            <p:cNvSpPr/>
            <p:nvPr/>
          </p:nvSpPr>
          <p:spPr>
            <a:xfrm>
              <a:off x="6886973" y="2124438"/>
              <a:ext cx="762000"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43" name="直接连接符 42"/>
            <p:cNvSpPr/>
            <p:nvPr/>
          </p:nvSpPr>
          <p:spPr>
            <a:xfrm>
              <a:off x="310032" y="3261849"/>
              <a:ext cx="667806"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sp>
      </p:grpSp>
      <p:sp>
        <p:nvSpPr>
          <p:cNvPr id="46" name="Text Box 9"/>
          <p:cNvSpPr txBox="1">
            <a:spLocks noChangeArrowheads="1"/>
          </p:cNvSpPr>
          <p:nvPr/>
        </p:nvSpPr>
        <p:spPr bwMode="auto">
          <a:xfrm>
            <a:off x="665681" y="4224386"/>
            <a:ext cx="7348896" cy="400110"/>
          </a:xfrm>
          <a:prstGeom prst="rect">
            <a:avLst/>
          </a:prstGeom>
          <a:solidFill>
            <a:schemeClr val="accent5">
              <a:lumMod val="20000"/>
              <a:lumOff val="80000"/>
            </a:schemeClr>
          </a:solidFill>
          <a:ln w="28575"/>
        </p:spPr>
        <p:style>
          <a:lnRef idx="2">
            <a:schemeClr val="accent4"/>
          </a:lnRef>
          <a:fillRef idx="1">
            <a:schemeClr val="lt1"/>
          </a:fillRef>
          <a:effectRef idx="0">
            <a:schemeClr val="accent4"/>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000" b="1" dirty="0">
                <a:latin typeface="华文中宋" panose="02010600040101010101" pitchFamily="2" charset="-122"/>
                <a:ea typeface="华文中宋" panose="02010600040101010101" pitchFamily="2" charset="-122"/>
              </a:rPr>
              <a:t>由于听觉经双侧外侧丘系传导，一侧外侧丘系损伤不影响听觉</a:t>
            </a:r>
          </a:p>
        </p:txBody>
      </p:sp>
    </p:spTree>
  </p:cSld>
  <p:clrMapOvr>
    <a:masterClrMapping/>
  </p:clrMapOvr>
  <p:transition>
    <p:circl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4" t="7687" r="54631" b="2442"/>
          <a:stretch>
            <a:fillRect/>
          </a:stretch>
        </p:blipFill>
        <p:spPr>
          <a:xfrm>
            <a:off x="2259345" y="2105967"/>
            <a:ext cx="2608730" cy="4653688"/>
          </a:xfrm>
          <a:prstGeom prst="rect">
            <a:avLst/>
          </a:prstGeom>
        </p:spPr>
      </p:pic>
      <p:pic>
        <p:nvPicPr>
          <p:cNvPr id="16387" name="Picture 2" descr="听觉传导路1"/>
          <p:cNvPicPr>
            <a:picLocks noChangeAspect="1" noChangeArrowheads="1"/>
          </p:cNvPicPr>
          <p:nvPr/>
        </p:nvPicPr>
        <p:blipFill>
          <a:blip r:embed="rId4">
            <a:lum bright="-12000" contrast="18000"/>
            <a:extLst>
              <a:ext uri="{28A0092B-C50C-407E-A947-70E740481C1C}">
                <a14:useLocalDpi xmlns:a14="http://schemas.microsoft.com/office/drawing/2010/main" val="0"/>
              </a:ext>
            </a:extLst>
          </a:blip>
          <a:srcRect/>
          <a:stretch>
            <a:fillRect/>
          </a:stretch>
        </p:blipFill>
        <p:spPr bwMode="auto">
          <a:xfrm>
            <a:off x="4943158" y="2214538"/>
            <a:ext cx="2674695" cy="447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274110" y="171743"/>
            <a:ext cx="8438448" cy="2169825"/>
          </a:xfrm>
          <a:prstGeom prst="rect">
            <a:avLst/>
          </a:prstGeom>
        </p:spPr>
        <p:txBody>
          <a:bodyPr wrap="square">
            <a:spAutoFit/>
          </a:bodyPr>
          <a:lstStyle/>
          <a:p>
            <a:pPr marL="285750" indent="-285750">
              <a:lnSpc>
                <a:spcPct val="150000"/>
              </a:lnSpc>
              <a:buClr>
                <a:srgbClr val="C00000"/>
              </a:buClr>
              <a:buFont typeface="Wingdings" panose="05000000000000000000" pitchFamily="2" charset="2"/>
              <a:buChar char="ü"/>
            </a:pPr>
            <a:r>
              <a:rPr lang="zh-CN" altLang="en-US" dirty="0" smtClean="0">
                <a:latin typeface="微软雅黑" panose="020B0503020204020204" pitchFamily="34" charset="-122"/>
                <a:ea typeface="微软雅黑" panose="020B0503020204020204" pitchFamily="34" charset="-122"/>
              </a:rPr>
              <a:t>听觉纤维自蜗神经核至大脑听觉中枢的传导径路复杂多变且不太确定，要经过多次中继和反复交叉才能传至丘脑和听觉中枢。</a:t>
            </a:r>
            <a:endParaRPr lang="en-US" altLang="zh-CN" dirty="0" smtClean="0">
              <a:latin typeface="微软雅黑" panose="020B0503020204020204" pitchFamily="34" charset="-122"/>
              <a:ea typeface="微软雅黑" panose="020B0503020204020204" pitchFamily="34" charset="-122"/>
            </a:endParaRPr>
          </a:p>
          <a:p>
            <a:pPr marL="285750" indent="-285750">
              <a:lnSpc>
                <a:spcPct val="150000"/>
              </a:lnSpc>
              <a:buClr>
                <a:srgbClr val="C00000"/>
              </a:buClr>
              <a:buFont typeface="Wingdings" panose="05000000000000000000" pitchFamily="2" charset="2"/>
              <a:buChar char="ü"/>
            </a:pPr>
            <a:r>
              <a:rPr lang="zh-CN" altLang="en-US" dirty="0" smtClean="0">
                <a:latin typeface="微软雅黑" panose="020B0503020204020204" pitchFamily="34" charset="-122"/>
                <a:ea typeface="微软雅黑" panose="020B0503020204020204" pitchFamily="34" charset="-122"/>
              </a:rPr>
              <a:t>其中重要的中继站主要包括：上橄榄核、外侧丘系核、下丘、内侧膝状体等。</a:t>
            </a:r>
            <a:endParaRPr lang="en-US" altLang="zh-CN" dirty="0" smtClean="0">
              <a:latin typeface="微软雅黑" panose="020B0503020204020204" pitchFamily="34" charset="-122"/>
              <a:ea typeface="微软雅黑" panose="020B0503020204020204" pitchFamily="34" charset="-122"/>
            </a:endParaRPr>
          </a:p>
          <a:p>
            <a:pPr marL="285750" indent="-285750">
              <a:lnSpc>
                <a:spcPct val="150000"/>
              </a:lnSpc>
              <a:buClr>
                <a:srgbClr val="C00000"/>
              </a:buClr>
              <a:buFont typeface="Wingdings" panose="05000000000000000000" pitchFamily="2" charset="2"/>
              <a:buChar char="ü"/>
            </a:pPr>
            <a:r>
              <a:rPr lang="zh-CN" altLang="en-US" dirty="0" smtClean="0">
                <a:latin typeface="微软雅黑" panose="020B0503020204020204" pitchFamily="34" charset="-122"/>
                <a:ea typeface="微软雅黑" panose="020B0503020204020204" pitchFamily="34" charset="-122"/>
              </a:rPr>
              <a:t>上述核团的作用除了单纯的中继外，还包括一定的整合作用，以及完成某些与听觉有关反射。</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p:circl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4287" name="Group 95"/>
          <p:cNvGraphicFramePr>
            <a:graphicFrameLocks noGrp="1"/>
          </p:cNvGraphicFramePr>
          <p:nvPr/>
        </p:nvGraphicFramePr>
        <p:xfrm>
          <a:off x="288847" y="1741436"/>
          <a:ext cx="8669338" cy="3881576"/>
        </p:xfrm>
        <a:graphic>
          <a:graphicData uri="http://schemas.openxmlformats.org/drawingml/2006/table">
            <a:tbl>
              <a:tblPr/>
              <a:tblGrid>
                <a:gridCol w="1507756">
                  <a:extLst>
                    <a:ext uri="{9D8B030D-6E8A-4147-A177-3AD203B41FA5}">
                      <a16:colId xmlns:a16="http://schemas.microsoft.com/office/drawing/2014/main" xmlns="" val="20000"/>
                    </a:ext>
                  </a:extLst>
                </a:gridCol>
                <a:gridCol w="2736761">
                  <a:extLst>
                    <a:ext uri="{9D8B030D-6E8A-4147-A177-3AD203B41FA5}">
                      <a16:colId xmlns:a16="http://schemas.microsoft.com/office/drawing/2014/main" xmlns="" val="20001"/>
                    </a:ext>
                  </a:extLst>
                </a:gridCol>
                <a:gridCol w="1970467">
                  <a:extLst>
                    <a:ext uri="{9D8B030D-6E8A-4147-A177-3AD203B41FA5}">
                      <a16:colId xmlns:a16="http://schemas.microsoft.com/office/drawing/2014/main" xmlns="" val="20002"/>
                    </a:ext>
                  </a:extLst>
                </a:gridCol>
                <a:gridCol w="2454354">
                  <a:extLst>
                    <a:ext uri="{9D8B030D-6E8A-4147-A177-3AD203B41FA5}">
                      <a16:colId xmlns:a16="http://schemas.microsoft.com/office/drawing/2014/main" xmlns="" val="20003"/>
                    </a:ext>
                  </a:extLst>
                </a:gridCol>
              </a:tblGrid>
              <a:tr h="45933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rPr>
                        <a:t>名称</a:t>
                      </a:r>
                    </a:p>
                  </a:txBody>
                  <a:tcPr marL="90000" marR="90000" marT="46794" marB="4679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rPr>
                        <a:t>起始核团</a:t>
                      </a:r>
                    </a:p>
                  </a:txBody>
                  <a:tcPr marL="90000" marR="90000" marT="46794" marB="4679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rPr>
                        <a:t>终止核团</a:t>
                      </a:r>
                    </a:p>
                  </a:txBody>
                  <a:tcPr marL="90000" marR="90000" marT="46794" marB="4679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rPr>
                        <a:t>交叉情况</a:t>
                      </a:r>
                    </a:p>
                  </a:txBody>
                  <a:tcPr marL="90000" marR="90000" marT="46794" marB="4679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0"/>
                  </a:ext>
                </a:extLst>
              </a:tr>
              <a:tr h="82508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a:ln>
                            <a:noFill/>
                          </a:ln>
                          <a:solidFill>
                            <a:schemeClr val="tx1"/>
                          </a:solidFill>
                          <a:effectLst/>
                          <a:latin typeface="微软雅黑" panose="020B0503020204020204" charset="-122"/>
                          <a:ea typeface="微软雅黑" panose="020B0503020204020204" charset="-122"/>
                        </a:rPr>
                        <a:t>内侧丘系</a:t>
                      </a:r>
                    </a:p>
                  </a:txBody>
                  <a:tcPr marL="90000" marR="90000" marT="46794" marB="4679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对侧的薄束核和楔束核</a:t>
                      </a:r>
                    </a:p>
                  </a:txBody>
                  <a:tcPr marL="90000" marR="90000" marT="46794" marB="4679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2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丘脑腹后外侧核</a:t>
                      </a:r>
                    </a:p>
                  </a:txBody>
                  <a:tcPr marL="90000" marR="90000"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2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发出后立即交叉，称</a:t>
                      </a:r>
                      <a:r>
                        <a:rPr kumimoji="0" lang="zh-CN" altLang="en-US" sz="2000" b="1" i="0" u="none" strike="noStrike" cap="none" normalizeH="0" baseline="0" dirty="0" smtClean="0">
                          <a:ln>
                            <a:noFill/>
                          </a:ln>
                          <a:solidFill>
                            <a:srgbClr val="C00000"/>
                          </a:solidFill>
                          <a:effectLst/>
                          <a:latin typeface="华文楷体" panose="02010600040101010101" charset="-122"/>
                          <a:ea typeface="华文楷体" panose="02010600040101010101" charset="-122"/>
                        </a:rPr>
                        <a:t>内侧丘系交叉</a:t>
                      </a:r>
                      <a:endPar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90000" marR="90000" marT="46794" marB="467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1"/>
                  </a:ext>
                </a:extLst>
              </a:tr>
              <a:tr h="885972">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chemeClr val="tx1"/>
                          </a:solidFill>
                          <a:effectLst/>
                          <a:latin typeface="微软雅黑" panose="020B0503020204020204" charset="-122"/>
                          <a:ea typeface="微软雅黑" panose="020B0503020204020204" charset="-122"/>
                        </a:rPr>
                        <a:t>脊髓丘</a:t>
                      </a:r>
                      <a:r>
                        <a:rPr kumimoji="0" lang="zh-CN" altLang="en-US" sz="2400" b="1" i="0" u="none" strike="noStrike" cap="none" normalizeH="0" baseline="0" dirty="0">
                          <a:ln>
                            <a:noFill/>
                          </a:ln>
                          <a:solidFill>
                            <a:schemeClr val="tx1"/>
                          </a:solidFill>
                          <a:effectLst/>
                          <a:latin typeface="微软雅黑" panose="020B0503020204020204" charset="-122"/>
                          <a:ea typeface="微软雅黑" panose="020B0503020204020204" charset="-122"/>
                        </a:rPr>
                        <a:t>系</a:t>
                      </a:r>
                    </a:p>
                  </a:txBody>
                  <a:tcPr marL="90000" marR="90000" marT="46794" marB="4679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对侧的脊髓灰质</a:t>
                      </a:r>
                    </a:p>
                  </a:txBody>
                  <a:tcPr marL="90000" marR="90000" marT="46794" marB="4679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2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丘脑腹后外侧核</a:t>
                      </a:r>
                    </a:p>
                  </a:txBody>
                  <a:tcPr marL="90000" marR="90000"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2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在脊髓白质前连合处</a:t>
                      </a:r>
                      <a:r>
                        <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交叉</a:t>
                      </a:r>
                      <a:endPar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90000" marR="90000" marT="46794" marB="4679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2"/>
                  </a:ext>
                </a:extLst>
              </a:tr>
              <a:tr h="82508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a:ln>
                            <a:noFill/>
                          </a:ln>
                          <a:solidFill>
                            <a:schemeClr val="tx1"/>
                          </a:solidFill>
                          <a:effectLst/>
                          <a:latin typeface="微软雅黑" panose="020B0503020204020204" charset="-122"/>
                          <a:ea typeface="微软雅黑" panose="020B0503020204020204" charset="-122"/>
                        </a:rPr>
                        <a:t>三叉丘系</a:t>
                      </a:r>
                    </a:p>
                  </a:txBody>
                  <a:tcPr marL="90000" marR="90000" marT="46794" marB="4679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对</a:t>
                      </a:r>
                      <a:r>
                        <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侧三叉神经脊束核</a:t>
                      </a:r>
                      <a:endParaRPr kumimoji="0" lang="en-US" altLang="zh-CN" sz="2000" b="1" i="0" u="none" strike="noStrike" cap="none" normalizeH="0" baseline="0" dirty="0" smtClean="0">
                        <a:ln>
                          <a:noFill/>
                        </a:ln>
                        <a:solidFill>
                          <a:schemeClr val="tx1"/>
                        </a:solidFill>
                        <a:effectLst/>
                        <a:latin typeface="华文楷体" panose="02010600040101010101" charset="-122"/>
                        <a:ea typeface="华文楷体" panose="02010600040101010101"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双侧三叉神经脑桥核</a:t>
                      </a:r>
                      <a:endPar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90000" marR="90000" marT="46794" marB="4679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2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丘脑腹后内侧核</a:t>
                      </a:r>
                    </a:p>
                  </a:txBody>
                  <a:tcPr marL="90000" marR="90000"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2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在脑干</a:t>
                      </a:r>
                      <a:r>
                        <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内交叉</a:t>
                      </a:r>
                      <a:endPar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90000" marR="90000" marT="46794" marB="4679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3"/>
                  </a:ext>
                </a:extLst>
              </a:tr>
              <a:tr h="65723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a:ln>
                            <a:noFill/>
                          </a:ln>
                          <a:solidFill>
                            <a:schemeClr val="tx1"/>
                          </a:solidFill>
                          <a:effectLst/>
                          <a:latin typeface="微软雅黑" panose="020B0503020204020204" charset="-122"/>
                          <a:ea typeface="微软雅黑" panose="020B0503020204020204" charset="-122"/>
                        </a:rPr>
                        <a:t>外侧丘系</a:t>
                      </a:r>
                    </a:p>
                  </a:txBody>
                  <a:tcPr marL="90000" marR="90000" marT="46794" marB="4679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双侧蜗神经核</a:t>
                      </a: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双侧上橄榄核</a:t>
                      </a:r>
                    </a:p>
                  </a:txBody>
                  <a:tcPr marL="90000" marR="90000" marT="46794" marB="4679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2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下丘</a:t>
                      </a:r>
                    </a:p>
                    <a:p>
                      <a:pPr marL="0" marR="0" lvl="0" indent="0" algn="ctr" defTabSz="914400" rtl="0" eaLnBrk="1" fontAlgn="base" latinLnBrk="0" hangingPunct="1">
                        <a:lnSpc>
                          <a:spcPct val="12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内侧膝状体</a:t>
                      </a:r>
                    </a:p>
                  </a:txBody>
                  <a:tcPr marL="90000" marR="90000" marT="46794" marB="467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20000"/>
                        </a:lnSpc>
                        <a:spcBef>
                          <a:spcPct val="20000"/>
                        </a:spcBef>
                        <a:spcAft>
                          <a:spcPct val="0"/>
                        </a:spcAft>
                        <a:buClrTx/>
                        <a:buSzTx/>
                        <a:buFontTx/>
                        <a:buNone/>
                      </a:pPr>
                      <a:r>
                        <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rPr>
                        <a:t>在脑干</a:t>
                      </a:r>
                      <a:r>
                        <a:rPr kumimoji="0" lang="zh-CN" altLang="en-US" sz="2000" b="1" i="0" u="none" strike="noStrike" cap="none" normalizeH="0" baseline="0" dirty="0" smtClean="0">
                          <a:ln>
                            <a:noFill/>
                          </a:ln>
                          <a:solidFill>
                            <a:schemeClr val="tx1"/>
                          </a:solidFill>
                          <a:effectLst/>
                          <a:latin typeface="华文楷体" panose="02010600040101010101" charset="-122"/>
                          <a:ea typeface="华文楷体" panose="02010600040101010101" charset="-122"/>
                        </a:rPr>
                        <a:t>内交叉</a:t>
                      </a:r>
                      <a:endParaRPr kumimoji="0" lang="zh-CN" altLang="en-US" sz="2000" b="1" i="0" u="none" strike="noStrike" cap="none" normalizeH="0" baseline="0" dirty="0">
                        <a:ln>
                          <a:noFill/>
                        </a:ln>
                        <a:solidFill>
                          <a:schemeClr val="tx1"/>
                        </a:solidFill>
                        <a:effectLst/>
                        <a:latin typeface="华文楷体" panose="02010600040101010101" charset="-122"/>
                        <a:ea typeface="华文楷体" panose="02010600040101010101" charset="-122"/>
                      </a:endParaRPr>
                    </a:p>
                  </a:txBody>
                  <a:tcPr marL="90000" marR="90000" marT="46794" marB="4679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4"/>
                  </a:ext>
                </a:extLst>
              </a:tr>
            </a:tbl>
          </a:graphicData>
        </a:graphic>
      </p:graphicFrame>
      <p:sp>
        <p:nvSpPr>
          <p:cNvPr id="3" name="Text Box 3"/>
          <p:cNvSpPr txBox="1">
            <a:spLocks noChangeArrowheads="1"/>
          </p:cNvSpPr>
          <p:nvPr/>
        </p:nvSpPr>
        <p:spPr bwMode="auto">
          <a:xfrm>
            <a:off x="2427668" y="939493"/>
            <a:ext cx="4198511" cy="523220"/>
          </a:xfrm>
          <a:prstGeom prst="rect">
            <a:avLst/>
          </a:prstGeom>
          <a:ln w="19050"/>
        </p:spPr>
        <p:style>
          <a:lnRef idx="2">
            <a:schemeClr val="accent4"/>
          </a:lnRef>
          <a:fillRef idx="1">
            <a:schemeClr val="lt1"/>
          </a:fillRef>
          <a:effectRef idx="0">
            <a:schemeClr val="accent4"/>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
                <a:srgbClr val="CCCC00"/>
              </a:buClr>
              <a:buNone/>
            </a:pPr>
            <a:r>
              <a:rPr lang="zh-CN" altLang="en-US" sz="2800" dirty="0" smtClean="0">
                <a:latin typeface="+mn-ea"/>
                <a:ea typeface="+mn-ea"/>
              </a:rPr>
              <a:t>脑干上行纤维束简表</a:t>
            </a:r>
            <a:endParaRPr lang="zh-CN" altLang="en-US" sz="2800" dirty="0">
              <a:latin typeface="+mn-ea"/>
              <a:ea typeface="+mn-ea"/>
            </a:endParaRPr>
          </a:p>
        </p:txBody>
      </p:sp>
    </p:spTree>
  </p:cSld>
  <p:clrMapOvr>
    <a:masterClrMapping/>
  </p:clrMapOvr>
  <p:transition>
    <p:circl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4154399" y="1048265"/>
            <a:ext cx="306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None/>
            </a:pPr>
            <a:r>
              <a:rPr lang="zh-CN" altLang="en-US" sz="2400" b="1" dirty="0">
                <a:latin typeface="微软雅黑" panose="020B0503020204020204" charset="-122"/>
                <a:ea typeface="微软雅黑" panose="020B0503020204020204" charset="-122"/>
              </a:rPr>
              <a:t>脊髓小脑</a:t>
            </a:r>
            <a:r>
              <a:rPr lang="zh-CN" altLang="en-US" sz="2400" b="1" dirty="0" smtClean="0">
                <a:latin typeface="微软雅黑" panose="020B0503020204020204" charset="-122"/>
                <a:ea typeface="微软雅黑" panose="020B0503020204020204" charset="-122"/>
              </a:rPr>
              <a:t>前、后束</a:t>
            </a:r>
            <a:endParaRPr lang="zh-CN" altLang="en-US" sz="2400" b="1" dirty="0">
              <a:latin typeface="微软雅黑" panose="020B0503020204020204" charset="-122"/>
              <a:ea typeface="微软雅黑" panose="020B0503020204020204" charset="-122"/>
            </a:endParaRPr>
          </a:p>
        </p:txBody>
      </p:sp>
      <p:sp>
        <p:nvSpPr>
          <p:cNvPr id="18437" name="Text Box 5"/>
          <p:cNvSpPr txBox="1">
            <a:spLocks noChangeArrowheads="1"/>
          </p:cNvSpPr>
          <p:nvPr/>
        </p:nvSpPr>
        <p:spPr bwMode="auto">
          <a:xfrm>
            <a:off x="3986011" y="1865503"/>
            <a:ext cx="5080716" cy="159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180975" indent="-180975" eaLnBrk="1" hangingPunct="1">
              <a:lnSpc>
                <a:spcPct val="150000"/>
              </a:lnSpc>
              <a:spcBef>
                <a:spcPct val="0"/>
              </a:spcBef>
              <a:buClr>
                <a:srgbClr val="C00000"/>
              </a:buClr>
              <a:buFont typeface="Wingdings" panose="05000000000000000000" pitchFamily="2" charset="2"/>
              <a:buChar char="ü"/>
            </a:pPr>
            <a:r>
              <a:rPr lang="zh-CN" altLang="en-US" sz="2200" dirty="0">
                <a:latin typeface="微软雅黑" panose="020B0503020204020204" charset="-122"/>
                <a:ea typeface="微软雅黑" panose="020B0503020204020204" charset="-122"/>
              </a:rPr>
              <a:t>脊髓小脑前束经小脑上脚进入小脑</a:t>
            </a:r>
          </a:p>
          <a:p>
            <a:pPr marL="180975" indent="-180975" eaLnBrk="1" hangingPunct="1">
              <a:lnSpc>
                <a:spcPct val="150000"/>
              </a:lnSpc>
              <a:spcBef>
                <a:spcPct val="0"/>
              </a:spcBef>
              <a:buClr>
                <a:srgbClr val="C00000"/>
              </a:buClr>
              <a:buFont typeface="Wingdings" panose="05000000000000000000" pitchFamily="2" charset="2"/>
              <a:buChar char="ü"/>
            </a:pPr>
            <a:r>
              <a:rPr lang="zh-CN" altLang="en-US" sz="2200" dirty="0">
                <a:latin typeface="微软雅黑" panose="020B0503020204020204" charset="-122"/>
                <a:ea typeface="微软雅黑" panose="020B0503020204020204" charset="-122"/>
              </a:rPr>
              <a:t>脊髓小脑后束经小脑下脚进入小脑</a:t>
            </a:r>
          </a:p>
          <a:p>
            <a:pPr marL="180975" indent="-180975" eaLnBrk="1" hangingPunct="1">
              <a:lnSpc>
                <a:spcPct val="150000"/>
              </a:lnSpc>
              <a:spcBef>
                <a:spcPct val="0"/>
              </a:spcBef>
              <a:buClr>
                <a:srgbClr val="C00000"/>
              </a:buClr>
              <a:buSzPts val="2400"/>
              <a:buFont typeface="Wingdings" panose="05000000000000000000" pitchFamily="2" charset="2"/>
              <a:buChar char="ü"/>
            </a:pPr>
            <a:r>
              <a:rPr lang="zh-CN" altLang="en-US" sz="2400" dirty="0">
                <a:latin typeface="微软雅黑" panose="020B0503020204020204" charset="-122"/>
                <a:ea typeface="微软雅黑" panose="020B0503020204020204" charset="-122"/>
              </a:rPr>
              <a:t>功能：传导非意识性本体感觉</a:t>
            </a: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49821" t="8677" r="3250" b="2045"/>
          <a:stretch>
            <a:fillRect/>
          </a:stretch>
        </p:blipFill>
        <p:spPr>
          <a:xfrm>
            <a:off x="199622" y="212155"/>
            <a:ext cx="3720903" cy="6368604"/>
          </a:xfrm>
          <a:prstGeom prst="rect">
            <a:avLst/>
          </a:prstGeom>
        </p:spPr>
      </p:pic>
    </p:spTree>
  </p:cSld>
  <p:clrMapOvr>
    <a:masterClrMapping/>
  </p:clrMapOvr>
  <p:transition>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Snap156"/>
          <p:cNvPicPr>
            <a:picLocks noChangeAspect="1" noChangeArrowheads="1"/>
          </p:cNvPicPr>
          <p:nvPr/>
        </p:nvPicPr>
        <p:blipFill>
          <a:blip r:embed="rId2">
            <a:extLst>
              <a:ext uri="{28A0092B-C50C-407E-A947-70E740481C1C}">
                <a14:useLocalDpi xmlns:a14="http://schemas.microsoft.com/office/drawing/2010/main" val="0"/>
              </a:ext>
            </a:extLst>
          </a:blip>
          <a:srcRect t="3860" r="26567"/>
          <a:stretch>
            <a:fillRect/>
          </a:stretch>
        </p:blipFill>
        <p:spPr bwMode="auto">
          <a:xfrm>
            <a:off x="3176587" y="1544972"/>
            <a:ext cx="2790825" cy="51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6"/>
          <p:cNvSpPr txBox="1">
            <a:spLocks noChangeArrowheads="1"/>
          </p:cNvSpPr>
          <p:nvPr/>
        </p:nvSpPr>
        <p:spPr bwMode="auto">
          <a:xfrm>
            <a:off x="323850" y="1620377"/>
            <a:ext cx="2235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en-US" altLang="zh-CN" sz="3200" b="0" dirty="0">
                <a:latin typeface="华文中宋" panose="02010600040101010101" pitchFamily="2" charset="-122"/>
                <a:ea typeface="华文中宋" panose="02010600040101010101" pitchFamily="2" charset="-122"/>
              </a:rPr>
              <a:t>(1)</a:t>
            </a:r>
            <a:r>
              <a:rPr lang="zh-CN" altLang="en-US" sz="3200" b="0" dirty="0">
                <a:latin typeface="华文中宋" panose="02010600040101010101" pitchFamily="2" charset="-122"/>
                <a:ea typeface="华文中宋" panose="02010600040101010101" pitchFamily="2" charset="-122"/>
              </a:rPr>
              <a:t>延髓</a:t>
            </a:r>
          </a:p>
        </p:txBody>
      </p:sp>
      <p:sp>
        <p:nvSpPr>
          <p:cNvPr id="9221" name="Text Box 7"/>
          <p:cNvSpPr txBox="1">
            <a:spLocks noChangeArrowheads="1"/>
          </p:cNvSpPr>
          <p:nvPr/>
        </p:nvSpPr>
        <p:spPr bwMode="auto">
          <a:xfrm>
            <a:off x="5997575" y="2676859"/>
            <a:ext cx="1966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延髓脑桥沟</a:t>
            </a:r>
          </a:p>
        </p:txBody>
      </p:sp>
      <p:sp>
        <p:nvSpPr>
          <p:cNvPr id="9222" name="Text Box 9"/>
          <p:cNvSpPr txBox="1">
            <a:spLocks noChangeArrowheads="1"/>
          </p:cNvSpPr>
          <p:nvPr/>
        </p:nvSpPr>
        <p:spPr bwMode="auto">
          <a:xfrm>
            <a:off x="1601787" y="2989597"/>
            <a:ext cx="1411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solidFill>
                  <a:srgbClr val="C00000"/>
                </a:solidFill>
                <a:ea typeface="幼圆" panose="02010509060101010101" pitchFamily="49" charset="-122"/>
              </a:rPr>
              <a:t>锥体</a:t>
            </a:r>
          </a:p>
        </p:txBody>
      </p:sp>
      <p:sp>
        <p:nvSpPr>
          <p:cNvPr id="9223" name="Text Box 10"/>
          <p:cNvSpPr txBox="1">
            <a:spLocks noChangeArrowheads="1"/>
          </p:cNvSpPr>
          <p:nvPr/>
        </p:nvSpPr>
        <p:spPr bwMode="auto">
          <a:xfrm>
            <a:off x="1520825" y="5803315"/>
            <a:ext cx="2282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solidFill>
                  <a:srgbClr val="C00000"/>
                </a:solidFill>
                <a:ea typeface="幼圆" panose="02010509060101010101" pitchFamily="49" charset="-122"/>
              </a:rPr>
              <a:t>锥体交叉</a:t>
            </a:r>
          </a:p>
        </p:txBody>
      </p:sp>
      <p:sp>
        <p:nvSpPr>
          <p:cNvPr id="9224" name="Text Box 11"/>
          <p:cNvSpPr txBox="1">
            <a:spLocks noChangeArrowheads="1"/>
          </p:cNvSpPr>
          <p:nvPr/>
        </p:nvSpPr>
        <p:spPr bwMode="auto">
          <a:xfrm>
            <a:off x="1587500" y="4178634"/>
            <a:ext cx="153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solidFill>
                  <a:srgbClr val="C00000"/>
                </a:solidFill>
                <a:ea typeface="幼圆" panose="02010509060101010101" pitchFamily="49" charset="-122"/>
              </a:rPr>
              <a:t>橄榄</a:t>
            </a:r>
          </a:p>
        </p:txBody>
      </p:sp>
      <p:sp>
        <p:nvSpPr>
          <p:cNvPr id="9225" name="Line 13"/>
          <p:cNvSpPr>
            <a:spLocks noChangeShapeType="1"/>
          </p:cNvSpPr>
          <p:nvPr/>
        </p:nvSpPr>
        <p:spPr bwMode="auto">
          <a:xfrm flipH="1">
            <a:off x="4975225" y="2911809"/>
            <a:ext cx="1117600" cy="1774825"/>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226" name="Line 14"/>
          <p:cNvSpPr>
            <a:spLocks noChangeShapeType="1"/>
          </p:cNvSpPr>
          <p:nvPr/>
        </p:nvSpPr>
        <p:spPr bwMode="auto">
          <a:xfrm>
            <a:off x="2293937" y="3218197"/>
            <a:ext cx="2311400" cy="1690687"/>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227" name="Text Box 15"/>
          <p:cNvSpPr txBox="1">
            <a:spLocks noChangeArrowheads="1"/>
          </p:cNvSpPr>
          <p:nvPr/>
        </p:nvSpPr>
        <p:spPr bwMode="auto">
          <a:xfrm>
            <a:off x="1242219" y="3383587"/>
            <a:ext cx="1939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latin typeface="仿宋" panose="02010609060101010101" pitchFamily="49" charset="-122"/>
                <a:ea typeface="仿宋" panose="02010609060101010101" pitchFamily="49" charset="-122"/>
              </a:rPr>
              <a:t>锥体束构成</a:t>
            </a:r>
          </a:p>
        </p:txBody>
      </p:sp>
      <p:sp>
        <p:nvSpPr>
          <p:cNvPr id="9228" name="Line 16"/>
          <p:cNvSpPr>
            <a:spLocks noChangeShapeType="1"/>
          </p:cNvSpPr>
          <p:nvPr/>
        </p:nvSpPr>
        <p:spPr bwMode="auto">
          <a:xfrm>
            <a:off x="2308225" y="4431047"/>
            <a:ext cx="1982787" cy="750887"/>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229" name="Text Box 17"/>
          <p:cNvSpPr txBox="1">
            <a:spLocks noChangeArrowheads="1"/>
          </p:cNvSpPr>
          <p:nvPr/>
        </p:nvSpPr>
        <p:spPr bwMode="auto">
          <a:xfrm>
            <a:off x="868362" y="4508713"/>
            <a:ext cx="223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latin typeface="仿宋" panose="02010609060101010101" pitchFamily="49" charset="-122"/>
                <a:ea typeface="仿宋" panose="02010609060101010101" pitchFamily="49" charset="-122"/>
              </a:rPr>
              <a:t>深面有下橄榄核</a:t>
            </a:r>
          </a:p>
        </p:txBody>
      </p:sp>
      <p:sp>
        <p:nvSpPr>
          <p:cNvPr id="9230" name="Line 18"/>
          <p:cNvSpPr>
            <a:spLocks noChangeShapeType="1"/>
          </p:cNvSpPr>
          <p:nvPr/>
        </p:nvSpPr>
        <p:spPr bwMode="auto">
          <a:xfrm flipV="1">
            <a:off x="2840037" y="6013784"/>
            <a:ext cx="1889125" cy="1588"/>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2" name="组合 1"/>
          <p:cNvGrpSpPr/>
          <p:nvPr/>
        </p:nvGrpSpPr>
        <p:grpSpPr>
          <a:xfrm>
            <a:off x="1766490" y="5164762"/>
            <a:ext cx="3475434" cy="488650"/>
            <a:chOff x="1766490" y="5164762"/>
            <a:chExt cx="3475434" cy="488650"/>
          </a:xfrm>
        </p:grpSpPr>
        <p:sp>
          <p:nvSpPr>
            <p:cNvPr id="9231" name="Text Box 19"/>
            <p:cNvSpPr txBox="1">
              <a:spLocks noChangeArrowheads="1"/>
            </p:cNvSpPr>
            <p:nvPr/>
          </p:nvSpPr>
          <p:spPr bwMode="auto">
            <a:xfrm>
              <a:off x="1766490" y="5191747"/>
              <a:ext cx="19827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latin typeface="仿宋" panose="02010609060101010101" pitchFamily="49" charset="-122"/>
                  <a:ea typeface="仿宋" panose="02010609060101010101" pitchFamily="49" charset="-122"/>
                </a:rPr>
                <a:t>舌下神经根</a:t>
              </a:r>
            </a:p>
          </p:txBody>
        </p:sp>
        <p:sp>
          <p:nvSpPr>
            <p:cNvPr id="9233" name="Line 21"/>
            <p:cNvSpPr>
              <a:spLocks noChangeShapeType="1"/>
            </p:cNvSpPr>
            <p:nvPr/>
          </p:nvSpPr>
          <p:spPr bwMode="auto">
            <a:xfrm flipV="1">
              <a:off x="3352799" y="5164762"/>
              <a:ext cx="1889125" cy="269584"/>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 name="组合 2"/>
          <p:cNvGrpSpPr/>
          <p:nvPr/>
        </p:nvGrpSpPr>
        <p:grpSpPr>
          <a:xfrm>
            <a:off x="5351462" y="4098205"/>
            <a:ext cx="2994470" cy="1464632"/>
            <a:chOff x="5351462" y="4098205"/>
            <a:chExt cx="2994470" cy="1464632"/>
          </a:xfrm>
        </p:grpSpPr>
        <p:sp>
          <p:nvSpPr>
            <p:cNvPr id="9232" name="Text Box 20"/>
            <p:cNvSpPr txBox="1">
              <a:spLocks noChangeArrowheads="1"/>
            </p:cNvSpPr>
            <p:nvPr/>
          </p:nvSpPr>
          <p:spPr bwMode="auto">
            <a:xfrm>
              <a:off x="6202363" y="4098205"/>
              <a:ext cx="2143569" cy="146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lnSpc>
                  <a:spcPct val="130000"/>
                </a:lnSpc>
              </a:pPr>
              <a:r>
                <a:rPr lang="zh-CN" altLang="en-US" dirty="0">
                  <a:latin typeface="仿宋" panose="02010609060101010101" pitchFamily="49" charset="-122"/>
                  <a:ea typeface="仿宋" panose="02010609060101010101" pitchFamily="49" charset="-122"/>
                </a:rPr>
                <a:t>舌咽神经根</a:t>
              </a:r>
            </a:p>
            <a:p>
              <a:pPr eaLnBrk="1" hangingPunct="1">
                <a:lnSpc>
                  <a:spcPct val="130000"/>
                </a:lnSpc>
              </a:pPr>
              <a:r>
                <a:rPr lang="zh-CN" altLang="en-US" dirty="0">
                  <a:latin typeface="仿宋" panose="02010609060101010101" pitchFamily="49" charset="-122"/>
                  <a:ea typeface="仿宋" panose="02010609060101010101" pitchFamily="49" charset="-122"/>
                </a:rPr>
                <a:t>迷走神经根</a:t>
              </a:r>
            </a:p>
            <a:p>
              <a:pPr eaLnBrk="1" hangingPunct="1">
                <a:lnSpc>
                  <a:spcPct val="130000"/>
                </a:lnSpc>
              </a:pPr>
              <a:r>
                <a:rPr lang="zh-CN" altLang="en-US" dirty="0">
                  <a:latin typeface="仿宋" panose="02010609060101010101" pitchFamily="49" charset="-122"/>
                  <a:ea typeface="仿宋" panose="02010609060101010101" pitchFamily="49" charset="-122"/>
                </a:rPr>
                <a:t>副神经根</a:t>
              </a:r>
            </a:p>
          </p:txBody>
        </p:sp>
        <p:sp>
          <p:nvSpPr>
            <p:cNvPr id="9234" name="Line 22"/>
            <p:cNvSpPr>
              <a:spLocks noChangeShapeType="1"/>
            </p:cNvSpPr>
            <p:nvPr/>
          </p:nvSpPr>
          <p:spPr bwMode="auto">
            <a:xfrm flipH="1">
              <a:off x="5397500" y="4521534"/>
              <a:ext cx="925512" cy="423863"/>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235" name="Line 23"/>
            <p:cNvSpPr>
              <a:spLocks noChangeShapeType="1"/>
            </p:cNvSpPr>
            <p:nvPr/>
          </p:nvSpPr>
          <p:spPr bwMode="auto">
            <a:xfrm flipH="1">
              <a:off x="5437187" y="4875547"/>
              <a:ext cx="844550" cy="260350"/>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236" name="Line 24"/>
            <p:cNvSpPr>
              <a:spLocks noChangeShapeType="1"/>
            </p:cNvSpPr>
            <p:nvPr/>
          </p:nvSpPr>
          <p:spPr bwMode="auto">
            <a:xfrm flipH="1">
              <a:off x="5351462" y="5267659"/>
              <a:ext cx="952500" cy="165100"/>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21" name="Text Box 25"/>
          <p:cNvSpPr txBox="1">
            <a:spLocks noChangeArrowheads="1"/>
          </p:cNvSpPr>
          <p:nvPr/>
        </p:nvSpPr>
        <p:spPr bwMode="auto">
          <a:xfrm>
            <a:off x="3335337" y="677334"/>
            <a:ext cx="2679867" cy="584775"/>
          </a:xfrm>
          <a:prstGeom prst="rect">
            <a:avLst/>
          </a:prstGeom>
          <a:solidFill>
            <a:schemeClr val="accent2">
              <a:lumMod val="20000"/>
              <a:lumOff val="80000"/>
            </a:schemeClr>
          </a:solidFill>
          <a:ln w="19050">
            <a:solidFill>
              <a:srgbClr val="0070C0"/>
            </a:solidFill>
            <a:miter lim="800000"/>
          </a:ln>
          <a:effectLst/>
        </p:spPr>
        <p:txBody>
          <a:bodyPr wrap="square">
            <a:spAutoFit/>
          </a:bodyPr>
          <a:lstStyle/>
          <a:p>
            <a:pPr algn="ctr" eaLnBrk="1" hangingPunct="1">
              <a:defRPr/>
            </a:pPr>
            <a:r>
              <a:rPr lang="zh-CN" altLang="en-US" sz="3200" b="0" dirty="0">
                <a:ea typeface="华文中宋" panose="02010600040101010101" pitchFamily="2" charset="-122"/>
              </a:rPr>
              <a:t>脑干腹侧面</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5"/>
          <p:cNvSpPr txBox="1">
            <a:spLocks noChangeArrowheads="1"/>
          </p:cNvSpPr>
          <p:nvPr/>
        </p:nvSpPr>
        <p:spPr bwMode="auto">
          <a:xfrm>
            <a:off x="2524125" y="734726"/>
            <a:ext cx="4095750" cy="584775"/>
          </a:xfrm>
          <a:prstGeom prst="rect">
            <a:avLst/>
          </a:prstGeom>
          <a:solidFill>
            <a:schemeClr val="accent2">
              <a:lumMod val="20000"/>
              <a:lumOff val="80000"/>
            </a:schemeClr>
          </a:solidFill>
          <a:ln w="19050">
            <a:solidFill>
              <a:srgbClr val="0070C0"/>
            </a:solidFill>
            <a:miter lim="800000"/>
          </a:ln>
          <a:effectLst/>
        </p:spPr>
        <p:txBody>
          <a:bodyPr wrap="square">
            <a:spAutoFit/>
          </a:bodyPr>
          <a:lstStyle/>
          <a:p>
            <a:pPr algn="ctr">
              <a:defRPr/>
            </a:pPr>
            <a:r>
              <a:rPr lang="zh-CN" altLang="en-US" sz="3200" dirty="0"/>
              <a:t>锥体束－皮质脊髓束</a:t>
            </a:r>
          </a:p>
        </p:txBody>
      </p:sp>
      <p:grpSp>
        <p:nvGrpSpPr>
          <p:cNvPr id="56" name="组合 55"/>
          <p:cNvGrpSpPr/>
          <p:nvPr/>
        </p:nvGrpSpPr>
        <p:grpSpPr>
          <a:xfrm>
            <a:off x="304365" y="1797137"/>
            <a:ext cx="8535270" cy="3921081"/>
            <a:chOff x="304365" y="1797137"/>
            <a:chExt cx="8535270" cy="3921081"/>
          </a:xfrm>
        </p:grpSpPr>
        <p:sp>
          <p:nvSpPr>
            <p:cNvPr id="44" name="Text Box 8"/>
            <p:cNvSpPr txBox="1">
              <a:spLocks noChangeArrowheads="1"/>
            </p:cNvSpPr>
            <p:nvPr/>
          </p:nvSpPr>
          <p:spPr bwMode="auto">
            <a:xfrm>
              <a:off x="2747951" y="3339181"/>
              <a:ext cx="5833394" cy="11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000" dirty="0">
                  <a:latin typeface="微软雅黑" panose="020B0503020204020204" charset="-122"/>
                  <a:ea typeface="微软雅黑" panose="020B0503020204020204" charset="-122"/>
                </a:rPr>
                <a:t>大部分纤维交叉到对侧外侧索→</a:t>
              </a:r>
              <a:r>
                <a:rPr lang="zh-CN" altLang="en-US" sz="2400" b="1" dirty="0">
                  <a:solidFill>
                    <a:srgbClr val="C00000"/>
                  </a:solidFill>
                  <a:latin typeface="微软雅黑" panose="020B0503020204020204" charset="-122"/>
                  <a:ea typeface="微软雅黑" panose="020B0503020204020204" charset="-122"/>
                </a:rPr>
                <a:t>皮质脊髓侧束</a:t>
              </a:r>
              <a:endParaRPr lang="zh-CN" altLang="en-US" sz="2000" b="1" dirty="0">
                <a:solidFill>
                  <a:srgbClr val="C00000"/>
                </a:solidFill>
                <a:latin typeface="微软雅黑" panose="020B0503020204020204" charset="-122"/>
                <a:ea typeface="微软雅黑" panose="020B0503020204020204" charset="-122"/>
              </a:endParaRPr>
            </a:p>
            <a:p>
              <a:pPr eaLnBrk="1" hangingPunct="1">
                <a:lnSpc>
                  <a:spcPct val="150000"/>
                </a:lnSpc>
                <a:spcBef>
                  <a:spcPct val="0"/>
                </a:spcBef>
                <a:buFontTx/>
                <a:buNone/>
              </a:pPr>
              <a:r>
                <a:rPr lang="zh-CN" altLang="en-US" sz="2000" dirty="0">
                  <a:latin typeface="微软雅黑" panose="020B0503020204020204" charset="-122"/>
                  <a:ea typeface="微软雅黑" panose="020B0503020204020204" charset="-122"/>
                </a:rPr>
                <a:t>少量不交叉在同侧前索→</a:t>
              </a:r>
              <a:r>
                <a:rPr lang="zh-CN" altLang="en-US" sz="2400" b="1" dirty="0">
                  <a:solidFill>
                    <a:srgbClr val="C00000"/>
                  </a:solidFill>
                  <a:latin typeface="微软雅黑" panose="020B0503020204020204" charset="-122"/>
                  <a:ea typeface="微软雅黑" panose="020B0503020204020204" charset="-122"/>
                </a:rPr>
                <a:t>皮质脊髓前束</a:t>
              </a:r>
              <a:endParaRPr lang="zh-CN" altLang="en-US" sz="2000" b="1" dirty="0">
                <a:solidFill>
                  <a:srgbClr val="C00000"/>
                </a:solidFill>
                <a:latin typeface="微软雅黑" panose="020B0503020204020204" charset="-122"/>
                <a:ea typeface="微软雅黑" panose="020B0503020204020204" charset="-122"/>
              </a:endParaRPr>
            </a:p>
          </p:txBody>
        </p:sp>
        <p:sp>
          <p:nvSpPr>
            <p:cNvPr id="17" name="文本框 343056"/>
            <p:cNvSpPr txBox="1"/>
            <p:nvPr/>
          </p:nvSpPr>
          <p:spPr>
            <a:xfrm>
              <a:off x="596105" y="3802354"/>
              <a:ext cx="1357917" cy="400110"/>
            </a:xfrm>
            <a:prstGeom prst="rect">
              <a:avLst/>
            </a:prstGeom>
            <a:noFill/>
            <a:ln>
              <a:no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r>
                <a:rPr lang="zh-CN" altLang="en-US" sz="2000" dirty="0">
                  <a:latin typeface="微软雅黑" panose="020B0503020204020204" charset="-122"/>
                  <a:ea typeface="微软雅黑" panose="020B0503020204020204" charset="-122"/>
                </a:rPr>
                <a:t>延髓锥体</a:t>
              </a:r>
            </a:p>
          </p:txBody>
        </p:sp>
        <p:sp>
          <p:nvSpPr>
            <p:cNvPr id="19" name="直接连接符 18"/>
            <p:cNvSpPr/>
            <p:nvPr/>
          </p:nvSpPr>
          <p:spPr>
            <a:xfrm>
              <a:off x="2078788" y="3866156"/>
              <a:ext cx="214917" cy="272505"/>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sp>
        <p:sp>
          <p:nvSpPr>
            <p:cNvPr id="21" name="文本框 343061"/>
            <p:cNvSpPr txBox="1"/>
            <p:nvPr/>
          </p:nvSpPr>
          <p:spPr>
            <a:xfrm>
              <a:off x="1282357" y="4817771"/>
              <a:ext cx="1852230" cy="400110"/>
            </a:xfrm>
            <a:prstGeom prst="rect">
              <a:avLst/>
            </a:prstGeom>
            <a:solidFill>
              <a:schemeClr val="accent2">
                <a:lumMod val="20000"/>
                <a:lumOff val="80000"/>
              </a:schemeClr>
            </a:solidFill>
            <a:ln>
              <a:solidFill>
                <a:srgbClr val="0070C0"/>
              </a:solid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gn="ctr"/>
              <a:r>
                <a:rPr lang="zh-CN" altLang="en-US" sz="2000" dirty="0">
                  <a:latin typeface="微软雅黑" panose="020B0503020204020204" charset="-122"/>
                  <a:ea typeface="微软雅黑" panose="020B0503020204020204" charset="-122"/>
                </a:rPr>
                <a:t>同侧脊髓前角</a:t>
              </a:r>
            </a:p>
          </p:txBody>
        </p:sp>
        <p:sp>
          <p:nvSpPr>
            <p:cNvPr id="31" name="直接连接符 30"/>
            <p:cNvSpPr/>
            <p:nvPr/>
          </p:nvSpPr>
          <p:spPr>
            <a:xfrm>
              <a:off x="316663" y="4002409"/>
              <a:ext cx="360363"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4" name="文本框 343043"/>
            <p:cNvSpPr txBox="1"/>
            <p:nvPr/>
          </p:nvSpPr>
          <p:spPr>
            <a:xfrm>
              <a:off x="304365" y="1797137"/>
              <a:ext cx="2308357" cy="961289"/>
            </a:xfrm>
            <a:prstGeom prst="rect">
              <a:avLst/>
            </a:prstGeom>
            <a:solidFill>
              <a:schemeClr val="accent2">
                <a:lumMod val="20000"/>
                <a:lumOff val="80000"/>
              </a:schemeClr>
            </a:solidFill>
            <a:ln>
              <a:solidFill>
                <a:srgbClr val="0070C0"/>
              </a:solid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nSpc>
                  <a:spcPct val="150000"/>
                </a:lnSpc>
              </a:pPr>
              <a:r>
                <a:rPr lang="zh-CN" altLang="en-US" sz="2000" dirty="0">
                  <a:latin typeface="微软雅黑" panose="020B0503020204020204" charset="-122"/>
                  <a:ea typeface="微软雅黑" panose="020B0503020204020204" charset="-122"/>
                </a:rPr>
                <a:t>中央前回中、上部和中央旁小叶前部</a:t>
              </a:r>
            </a:p>
          </p:txBody>
        </p:sp>
        <p:sp>
          <p:nvSpPr>
            <p:cNvPr id="35" name="Text Box 7"/>
            <p:cNvSpPr txBox="1">
              <a:spLocks noChangeArrowheads="1"/>
            </p:cNvSpPr>
            <p:nvPr/>
          </p:nvSpPr>
          <p:spPr bwMode="auto">
            <a:xfrm>
              <a:off x="2899244" y="2018668"/>
              <a:ext cx="15594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00" dirty="0">
                  <a:latin typeface="微软雅黑" panose="020B0503020204020204" charset="-122"/>
                  <a:ea typeface="微软雅黑" panose="020B0503020204020204" charset="-122"/>
                </a:rPr>
                <a:t>经内囊下行</a:t>
              </a:r>
            </a:p>
          </p:txBody>
        </p:sp>
        <p:sp>
          <p:nvSpPr>
            <p:cNvPr id="36" name="Text Box 11"/>
            <p:cNvSpPr txBox="1">
              <a:spLocks noChangeArrowheads="1"/>
            </p:cNvSpPr>
            <p:nvPr/>
          </p:nvSpPr>
          <p:spPr bwMode="auto">
            <a:xfrm>
              <a:off x="4583102" y="2038288"/>
              <a:ext cx="26433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00" dirty="0">
                  <a:latin typeface="微软雅黑" panose="020B0503020204020204" charset="-122"/>
                  <a:ea typeface="微软雅黑" panose="020B0503020204020204" charset="-122"/>
                </a:rPr>
                <a:t>经大脑脚底中</a:t>
              </a:r>
              <a:r>
                <a:rPr lang="en-US" altLang="zh-CN" sz="2000" dirty="0">
                  <a:latin typeface="微软雅黑" panose="020B0503020204020204" charset="-122"/>
                  <a:ea typeface="微软雅黑" panose="020B0503020204020204" charset="-122"/>
                </a:rPr>
                <a:t>3/5</a:t>
              </a:r>
            </a:p>
          </p:txBody>
        </p:sp>
        <p:sp>
          <p:nvSpPr>
            <p:cNvPr id="37" name="Text Box 13"/>
            <p:cNvSpPr txBox="1">
              <a:spLocks noChangeArrowheads="1"/>
            </p:cNvSpPr>
            <p:nvPr/>
          </p:nvSpPr>
          <p:spPr bwMode="auto">
            <a:xfrm>
              <a:off x="7002476" y="2018668"/>
              <a:ext cx="18371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00" dirty="0">
                  <a:latin typeface="微软雅黑" panose="020B0503020204020204" charset="-122"/>
                  <a:ea typeface="微软雅黑" panose="020B0503020204020204" charset="-122"/>
                </a:rPr>
                <a:t>脑桥基底部</a:t>
              </a:r>
            </a:p>
          </p:txBody>
        </p:sp>
        <p:sp>
          <p:nvSpPr>
            <p:cNvPr id="41" name="直接连接符 40"/>
            <p:cNvSpPr/>
            <p:nvPr/>
          </p:nvSpPr>
          <p:spPr>
            <a:xfrm>
              <a:off x="1716578" y="4002409"/>
              <a:ext cx="983789"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42" name="Text Box 33"/>
            <p:cNvSpPr txBox="1">
              <a:spLocks noChangeArrowheads="1"/>
            </p:cNvSpPr>
            <p:nvPr/>
          </p:nvSpPr>
          <p:spPr bwMode="auto">
            <a:xfrm>
              <a:off x="1763815" y="3216842"/>
              <a:ext cx="859370" cy="707886"/>
            </a:xfrm>
            <a:prstGeom prst="rect">
              <a:avLst/>
            </a:prstGeom>
            <a:solidFill>
              <a:schemeClr val="accent4">
                <a:lumMod val="20000"/>
                <a:lumOff val="80000"/>
              </a:schemeClr>
            </a:solidFill>
            <a:ln w="12700">
              <a:solidFill>
                <a:srgbClr val="009900"/>
              </a:solidFill>
              <a:miter lim="800000"/>
            </a:ln>
            <a:effec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algn="ctr"/>
              <a:r>
                <a:rPr lang="zh-CN" altLang="en-US" sz="2000" b="0" dirty="0">
                  <a:latin typeface="微软雅黑" panose="020B0503020204020204" charset="-122"/>
                  <a:ea typeface="微软雅黑" panose="020B0503020204020204" charset="-122"/>
                </a:rPr>
                <a:t>锥体交叉</a:t>
              </a:r>
            </a:p>
          </p:txBody>
        </p:sp>
        <p:sp>
          <p:nvSpPr>
            <p:cNvPr id="43" name="左大括号 42"/>
            <p:cNvSpPr/>
            <p:nvPr/>
          </p:nvSpPr>
          <p:spPr>
            <a:xfrm>
              <a:off x="2715721" y="3648466"/>
              <a:ext cx="77181" cy="707884"/>
            </a:xfrm>
            <a:prstGeom prst="leftBrace">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p>
          </p:txBody>
        </p:sp>
        <p:sp>
          <p:nvSpPr>
            <p:cNvPr id="45" name="直接连接符 44"/>
            <p:cNvSpPr/>
            <p:nvPr/>
          </p:nvSpPr>
          <p:spPr>
            <a:xfrm>
              <a:off x="2612722" y="2246082"/>
              <a:ext cx="360363"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46" name="直接连接符 45"/>
            <p:cNvSpPr/>
            <p:nvPr/>
          </p:nvSpPr>
          <p:spPr>
            <a:xfrm>
              <a:off x="4278501" y="2238343"/>
              <a:ext cx="360363"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47" name="直接连接符 46"/>
            <p:cNvSpPr/>
            <p:nvPr/>
          </p:nvSpPr>
          <p:spPr>
            <a:xfrm>
              <a:off x="6650892" y="2231525"/>
              <a:ext cx="360363"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48" name="直接连接符 47"/>
            <p:cNvSpPr/>
            <p:nvPr/>
          </p:nvSpPr>
          <p:spPr>
            <a:xfrm>
              <a:off x="415923" y="5017826"/>
              <a:ext cx="859140"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52" name="直接连接符 51"/>
            <p:cNvSpPr/>
            <p:nvPr/>
          </p:nvSpPr>
          <p:spPr>
            <a:xfrm>
              <a:off x="8220982" y="3719487"/>
              <a:ext cx="360363"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sp>
        <p:sp>
          <p:nvSpPr>
            <p:cNvPr id="53" name="直接连接符 52"/>
            <p:cNvSpPr/>
            <p:nvPr/>
          </p:nvSpPr>
          <p:spPr>
            <a:xfrm>
              <a:off x="7476109" y="4271697"/>
              <a:ext cx="1105235"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sp>
        <p:sp>
          <p:nvSpPr>
            <p:cNvPr id="54" name="文本框 343061"/>
            <p:cNvSpPr txBox="1"/>
            <p:nvPr/>
          </p:nvSpPr>
          <p:spPr>
            <a:xfrm>
              <a:off x="1282357" y="5318108"/>
              <a:ext cx="1852230" cy="400110"/>
            </a:xfrm>
            <a:prstGeom prst="rect">
              <a:avLst/>
            </a:prstGeom>
            <a:solidFill>
              <a:schemeClr val="accent2">
                <a:lumMod val="20000"/>
                <a:lumOff val="80000"/>
              </a:schemeClr>
            </a:solidFill>
            <a:ln>
              <a:solidFill>
                <a:srgbClr val="0070C0"/>
              </a:solid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gn="ctr"/>
              <a:r>
                <a:rPr lang="zh-CN" altLang="en-US" sz="2000" dirty="0">
                  <a:latin typeface="微软雅黑" panose="020B0503020204020204" charset="-122"/>
                  <a:ea typeface="微软雅黑" panose="020B0503020204020204" charset="-122"/>
                </a:rPr>
                <a:t>双侧脊髓前角</a:t>
              </a:r>
            </a:p>
          </p:txBody>
        </p:sp>
        <p:sp>
          <p:nvSpPr>
            <p:cNvPr id="55" name="直接连接符 54"/>
            <p:cNvSpPr/>
            <p:nvPr/>
          </p:nvSpPr>
          <p:spPr>
            <a:xfrm>
              <a:off x="423216" y="5518163"/>
              <a:ext cx="859141"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grpSp>
    </p:spTree>
  </p:cSld>
  <p:clrMapOvr>
    <a:masterClrMapping/>
  </p:clrMapOvr>
  <p:transition>
    <p:circl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Effect>
                      <a14:sharpenSoften amount="25000"/>
                    </a14:imgEffect>
                  </a14:imgLayer>
                </a14:imgProps>
              </a:ext>
            </a:extLst>
          </a:blip>
          <a:stretch>
            <a:fillRect/>
          </a:stretch>
        </p:blipFill>
        <p:spPr>
          <a:xfrm>
            <a:off x="0" y="83713"/>
            <a:ext cx="5134634" cy="6651938"/>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4634" y="1320084"/>
            <a:ext cx="3969813" cy="4765183"/>
          </a:xfrm>
          <a:prstGeom prst="rect">
            <a:avLst/>
          </a:prstGeom>
        </p:spPr>
      </p:pic>
    </p:spTree>
  </p:cSld>
  <p:clrMapOvr>
    <a:masterClrMapping/>
  </p:clrMapOvr>
  <p:transition>
    <p:circl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未标题-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7301" y="1235830"/>
            <a:ext cx="4752304" cy="541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5"/>
          <p:cNvSpPr txBox="1">
            <a:spLocks noChangeArrowheads="1"/>
          </p:cNvSpPr>
          <p:nvPr/>
        </p:nvSpPr>
        <p:spPr bwMode="auto">
          <a:xfrm>
            <a:off x="2524125" y="529261"/>
            <a:ext cx="4095750" cy="584775"/>
          </a:xfrm>
          <a:prstGeom prst="rect">
            <a:avLst/>
          </a:prstGeom>
          <a:solidFill>
            <a:schemeClr val="accent2">
              <a:lumMod val="20000"/>
              <a:lumOff val="80000"/>
            </a:schemeClr>
          </a:solidFill>
          <a:ln w="19050">
            <a:solidFill>
              <a:srgbClr val="0070C0"/>
            </a:solidFill>
            <a:miter lim="800000"/>
          </a:ln>
          <a:effectLst/>
        </p:spPr>
        <p:txBody>
          <a:bodyPr wrap="square">
            <a:spAutoFit/>
          </a:bodyPr>
          <a:lstStyle/>
          <a:p>
            <a:pPr algn="ctr">
              <a:defRPr/>
            </a:pPr>
            <a:r>
              <a:rPr lang="zh-CN" altLang="en-US" sz="3200" dirty="0"/>
              <a:t>锥体束－皮质核束</a:t>
            </a:r>
          </a:p>
        </p:txBody>
      </p:sp>
      <p:grpSp>
        <p:nvGrpSpPr>
          <p:cNvPr id="2" name="组合 1"/>
          <p:cNvGrpSpPr/>
          <p:nvPr/>
        </p:nvGrpSpPr>
        <p:grpSpPr>
          <a:xfrm>
            <a:off x="212934" y="2025734"/>
            <a:ext cx="4359066" cy="1596410"/>
            <a:chOff x="212934" y="1949534"/>
            <a:chExt cx="4359066" cy="1596410"/>
          </a:xfrm>
        </p:grpSpPr>
        <p:sp>
          <p:nvSpPr>
            <p:cNvPr id="13" name="直接连接符 12"/>
            <p:cNvSpPr/>
            <p:nvPr/>
          </p:nvSpPr>
          <p:spPr>
            <a:xfrm>
              <a:off x="1440699" y="3119161"/>
              <a:ext cx="360363"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14" name="文本框 343043"/>
            <p:cNvSpPr txBox="1"/>
            <p:nvPr/>
          </p:nvSpPr>
          <p:spPr>
            <a:xfrm>
              <a:off x="212934" y="1949534"/>
              <a:ext cx="1828380" cy="499624"/>
            </a:xfrm>
            <a:prstGeom prst="rect">
              <a:avLst/>
            </a:prstGeom>
            <a:solidFill>
              <a:schemeClr val="accent2">
                <a:lumMod val="20000"/>
                <a:lumOff val="80000"/>
              </a:schemeClr>
            </a:solidFill>
            <a:ln>
              <a:solidFill>
                <a:srgbClr val="0070C0"/>
              </a:solidFill>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square">
              <a:spAutoFit/>
            </a:bodyPr>
            <a:lstStyle>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lvl="0" algn="ctr">
                <a:lnSpc>
                  <a:spcPct val="150000"/>
                </a:lnSpc>
              </a:pPr>
              <a:r>
                <a:rPr lang="zh-CN" altLang="en-US" sz="2000" dirty="0">
                  <a:latin typeface="微软雅黑" panose="020B0503020204020204" charset="-122"/>
                  <a:ea typeface="微软雅黑" panose="020B0503020204020204" charset="-122"/>
                </a:rPr>
                <a:t>中央前回下部</a:t>
              </a:r>
            </a:p>
          </p:txBody>
        </p:sp>
        <p:sp>
          <p:nvSpPr>
            <p:cNvPr id="15" name="Text Box 7"/>
            <p:cNvSpPr txBox="1">
              <a:spLocks noChangeArrowheads="1"/>
            </p:cNvSpPr>
            <p:nvPr/>
          </p:nvSpPr>
          <p:spPr bwMode="auto">
            <a:xfrm>
              <a:off x="2354867" y="1992509"/>
              <a:ext cx="15594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00" dirty="0">
                  <a:latin typeface="微软雅黑" panose="020B0503020204020204" charset="-122"/>
                  <a:ea typeface="微软雅黑" panose="020B0503020204020204" charset="-122"/>
                </a:rPr>
                <a:t>经内囊下行</a:t>
              </a:r>
            </a:p>
          </p:txBody>
        </p:sp>
        <p:sp>
          <p:nvSpPr>
            <p:cNvPr id="16" name="Text Box 11"/>
            <p:cNvSpPr txBox="1">
              <a:spLocks noChangeArrowheads="1"/>
            </p:cNvSpPr>
            <p:nvPr/>
          </p:nvSpPr>
          <p:spPr bwMode="auto">
            <a:xfrm>
              <a:off x="546224" y="2911366"/>
              <a:ext cx="12548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00" dirty="0">
                  <a:latin typeface="微软雅黑" panose="020B0503020204020204" charset="-122"/>
                  <a:ea typeface="微软雅黑" panose="020B0503020204020204" charset="-122"/>
                </a:rPr>
                <a:t>至脑干</a:t>
              </a:r>
              <a:endParaRPr lang="en-US" altLang="zh-CN" sz="2000" dirty="0">
                <a:latin typeface="微软雅黑" panose="020B0503020204020204" charset="-122"/>
                <a:ea typeface="微软雅黑" panose="020B0503020204020204" charset="-122"/>
              </a:endParaRPr>
            </a:p>
          </p:txBody>
        </p:sp>
        <p:sp>
          <p:nvSpPr>
            <p:cNvPr id="21" name="直接连接符 20"/>
            <p:cNvSpPr/>
            <p:nvPr/>
          </p:nvSpPr>
          <p:spPr>
            <a:xfrm>
              <a:off x="2068345" y="2219923"/>
              <a:ext cx="360363"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22" name="直接连接符 21"/>
            <p:cNvSpPr/>
            <p:nvPr/>
          </p:nvSpPr>
          <p:spPr>
            <a:xfrm>
              <a:off x="241623" y="3111422"/>
              <a:ext cx="360363" cy="0"/>
            </a:xfrm>
            <a:prstGeom prst="line">
              <a:avLst/>
            </a:prstGeom>
            <a:ln>
              <a:headEnd type="none" w="sm" len="sm"/>
              <a:tailEnd type="triangle" w="sm" len="sm"/>
            </a:ln>
          </p:spPr>
          <p:style>
            <a:lnRef idx="2">
              <a:schemeClr val="dk1"/>
            </a:lnRef>
            <a:fillRef idx="0">
              <a:schemeClr val="dk1"/>
            </a:fillRef>
            <a:effectRef idx="1">
              <a:schemeClr val="dk1"/>
            </a:effectRef>
            <a:fontRef idx="minor">
              <a:schemeClr val="tx1"/>
            </a:fontRef>
          </p:style>
        </p:sp>
        <p:sp>
          <p:nvSpPr>
            <p:cNvPr id="29" name="Text Box 8"/>
            <p:cNvSpPr txBox="1">
              <a:spLocks noChangeArrowheads="1"/>
            </p:cNvSpPr>
            <p:nvPr/>
          </p:nvSpPr>
          <p:spPr bwMode="auto">
            <a:xfrm>
              <a:off x="1752602" y="2692377"/>
              <a:ext cx="2819398" cy="85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30000"/>
                </a:lnSpc>
                <a:spcBef>
                  <a:spcPct val="0"/>
                </a:spcBef>
                <a:buFontTx/>
                <a:buNone/>
              </a:pPr>
              <a:r>
                <a:rPr lang="zh-CN" altLang="en-US" sz="2000" dirty="0">
                  <a:latin typeface="微软雅黑" panose="020B0503020204020204" charset="-122"/>
                  <a:ea typeface="微软雅黑" panose="020B0503020204020204" charset="-122"/>
                </a:rPr>
                <a:t>双侧一般躯体运动核</a:t>
              </a:r>
            </a:p>
            <a:p>
              <a:pPr eaLnBrk="1" hangingPunct="1">
                <a:lnSpc>
                  <a:spcPct val="130000"/>
                </a:lnSpc>
                <a:spcBef>
                  <a:spcPct val="0"/>
                </a:spcBef>
                <a:buFontTx/>
                <a:buNone/>
              </a:pPr>
              <a:r>
                <a:rPr lang="zh-CN" altLang="en-US" sz="2000" dirty="0">
                  <a:latin typeface="微软雅黑" panose="020B0503020204020204" charset="-122"/>
                  <a:ea typeface="微软雅黑" panose="020B0503020204020204" charset="-122"/>
                </a:rPr>
                <a:t>双侧特殊内脏运动核</a:t>
              </a:r>
            </a:p>
          </p:txBody>
        </p:sp>
      </p:grpSp>
      <p:sp>
        <p:nvSpPr>
          <p:cNvPr id="30" name="矩形 29"/>
          <p:cNvSpPr/>
          <p:nvPr/>
        </p:nvSpPr>
        <p:spPr>
          <a:xfrm>
            <a:off x="335923" y="3822200"/>
            <a:ext cx="3464843" cy="961289"/>
          </a:xfrm>
          <a:prstGeom prst="rect">
            <a:avLst/>
          </a:prstGeom>
        </p:spPr>
        <p:txBody>
          <a:bodyPr wrap="square">
            <a:spAutoFit/>
          </a:bodyPr>
          <a:lstStyle/>
          <a:p>
            <a:pPr>
              <a:lnSpc>
                <a:spcPct val="150000"/>
              </a:lnSpc>
              <a:spcBef>
                <a:spcPct val="0"/>
              </a:spcBef>
            </a:pPr>
            <a:r>
              <a:rPr lang="zh-CN" altLang="en-US" sz="2000" dirty="0">
                <a:latin typeface="微软雅黑" panose="020B0503020204020204" charset="-122"/>
                <a:ea typeface="微软雅黑" panose="020B0503020204020204" charset="-122"/>
              </a:rPr>
              <a:t>面神经核下半、舌下神经核受对侧支配</a:t>
            </a:r>
          </a:p>
        </p:txBody>
      </p:sp>
    </p:spTree>
  </p:cSld>
  <p:clrMapOvr>
    <a:masterClrMapping/>
  </p:clrMapOvr>
  <p:transition>
    <p:circl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5"/>
          <p:cNvSpPr/>
          <p:nvPr/>
        </p:nvSpPr>
        <p:spPr>
          <a:xfrm>
            <a:off x="1" y="0"/>
            <a:ext cx="9144000" cy="1037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1"/>
          <p:cNvSpPr txBox="1"/>
          <p:nvPr/>
        </p:nvSpPr>
        <p:spPr bwMode="blackWhite">
          <a:xfrm>
            <a:off x="2066192" y="241788"/>
            <a:ext cx="5161084" cy="595339"/>
          </a:xfrm>
          <a:prstGeom prst="rect">
            <a:avLst/>
          </a:prstGeom>
          <a:solidFill>
            <a:srgbClr val="FFFFFF"/>
          </a:solidFill>
          <a:ln>
            <a:solidFill>
              <a:srgbClr val="404040"/>
            </a:solidFill>
          </a:ln>
        </p:spPr>
        <p:txBody>
          <a:bodyPr anchorCtr="1"/>
          <a:lstStyle>
            <a:lvl1pPr algn="ctr" defTabSz="914400" rtl="0" eaLnBrk="1" latinLnBrk="0" hangingPunct="1">
              <a:lnSpc>
                <a:spcPct val="90000"/>
              </a:lnSpc>
              <a:spcBef>
                <a:spcPct val="0"/>
              </a:spcBef>
              <a:buNone/>
              <a:defRPr sz="2100" kern="1200" cap="all" spc="200" baseline="0">
                <a:solidFill>
                  <a:srgbClr val="262626"/>
                </a:solidFill>
                <a:latin typeface="+mj-lt"/>
                <a:ea typeface="+mj-ea"/>
                <a:cs typeface="+mj-cs"/>
              </a:defRPr>
            </a:lvl1pPr>
          </a:lstStyle>
          <a:p>
            <a:pPr>
              <a:lnSpc>
                <a:spcPct val="100000"/>
              </a:lnSpc>
            </a:pPr>
            <a:r>
              <a:rPr lang="zh-CN" altLang="en-US" sz="3200" b="1" dirty="0" smtClean="0"/>
              <a:t>脑干网状结构</a:t>
            </a:r>
            <a:endParaRPr lang="zh-CN" altLang="en-US" sz="3200" b="1" dirty="0"/>
          </a:p>
        </p:txBody>
      </p:sp>
      <p:pic>
        <p:nvPicPr>
          <p:cNvPr id="4" name="Picture 7" descr="未标题-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0185" y="1770845"/>
            <a:ext cx="3421770" cy="4333964"/>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156586" y="1223527"/>
            <a:ext cx="5623599" cy="1772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30000"/>
              </a:lnSpc>
            </a:pPr>
            <a:r>
              <a:rPr lang="zh-CN" altLang="en-US" sz="2400" b="1" dirty="0">
                <a:latin typeface="+mn-ea"/>
              </a:rPr>
              <a:t>脑干的网状结构</a:t>
            </a:r>
            <a:r>
              <a:rPr lang="zh-CN" altLang="en-US" sz="2000" b="1" dirty="0">
                <a:latin typeface="华文楷体" panose="02010600040101010101" charset="-122"/>
                <a:ea typeface="华文楷体" panose="02010600040101010101" charset="-122"/>
              </a:rPr>
              <a:t>：</a:t>
            </a:r>
          </a:p>
          <a:p>
            <a:pPr>
              <a:lnSpc>
                <a:spcPct val="130000"/>
              </a:lnSpc>
            </a:pPr>
            <a:r>
              <a:rPr lang="zh-CN" altLang="en-US" sz="2000" b="1" dirty="0">
                <a:latin typeface="华文楷体" panose="02010600040101010101" charset="-122"/>
                <a:ea typeface="华文楷体" panose="02010600040101010101" charset="-122"/>
              </a:rPr>
              <a:t>指脑干内除了</a:t>
            </a:r>
            <a:r>
              <a:rPr lang="zh-CN" altLang="en-US" sz="2000" b="1" dirty="0" smtClean="0">
                <a:latin typeface="华文楷体" panose="02010600040101010101" charset="-122"/>
                <a:ea typeface="华文楷体" panose="02010600040101010101" charset="-122"/>
              </a:rPr>
              <a:t>脑神经核</a:t>
            </a:r>
            <a:r>
              <a:rPr lang="zh-CN" altLang="en-US" sz="2000" b="1" dirty="0">
                <a:latin typeface="华文楷体" panose="02010600040101010101" charset="-122"/>
                <a:ea typeface="华文楷体" panose="02010600040101010101" charset="-122"/>
              </a:rPr>
              <a:t>、非</a:t>
            </a:r>
            <a:r>
              <a:rPr lang="zh-CN" altLang="en-US" sz="2000" b="1" dirty="0" smtClean="0">
                <a:latin typeface="华文楷体" panose="02010600040101010101" charset="-122"/>
                <a:ea typeface="华文楷体" panose="02010600040101010101" charset="-122"/>
              </a:rPr>
              <a:t>脑神经核</a:t>
            </a:r>
            <a:r>
              <a:rPr lang="zh-CN" altLang="en-US" sz="2000" b="1" dirty="0">
                <a:latin typeface="华文楷体" panose="02010600040101010101" charset="-122"/>
                <a:ea typeface="华文楷体" panose="02010600040101010101" charset="-122"/>
              </a:rPr>
              <a:t>、长的纤维束以外的广泛区域，其中存在着纵横交错成网状的神经纤维，以及散在于其间的神经细胞团块。</a:t>
            </a:r>
          </a:p>
        </p:txBody>
      </p:sp>
      <p:sp>
        <p:nvSpPr>
          <p:cNvPr id="6" name="Text Box 8"/>
          <p:cNvSpPr txBox="1">
            <a:spLocks noChangeArrowheads="1"/>
          </p:cNvSpPr>
          <p:nvPr/>
        </p:nvSpPr>
        <p:spPr bwMode="auto">
          <a:xfrm>
            <a:off x="298898" y="3182355"/>
            <a:ext cx="47958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b="0" dirty="0" smtClean="0">
                <a:latin typeface="微软雅黑" panose="020B0503020204020204" charset="-122"/>
                <a:ea typeface="微软雅黑" panose="020B0503020204020204" charset="-122"/>
              </a:rPr>
              <a:t>脑干网状结构</a:t>
            </a:r>
            <a:r>
              <a:rPr lang="zh-CN" altLang="en-US" sz="2400" b="0" dirty="0">
                <a:latin typeface="微软雅黑" panose="020B0503020204020204" charset="-122"/>
                <a:ea typeface="微软雅黑" panose="020B0503020204020204" charset="-122"/>
              </a:rPr>
              <a:t>主要核团</a:t>
            </a:r>
          </a:p>
        </p:txBody>
      </p:sp>
      <p:sp>
        <p:nvSpPr>
          <p:cNvPr id="7" name="Text Box 9"/>
          <p:cNvSpPr txBox="1">
            <a:spLocks noChangeArrowheads="1"/>
          </p:cNvSpPr>
          <p:nvPr/>
        </p:nvSpPr>
        <p:spPr bwMode="auto">
          <a:xfrm>
            <a:off x="518061" y="3830055"/>
            <a:ext cx="3455071"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80975" indent="-180975">
              <a:lnSpc>
                <a:spcPct val="130000"/>
              </a:lnSpc>
              <a:buClr>
                <a:srgbClr val="C00000"/>
              </a:buClr>
              <a:buFont typeface="Wingdings" panose="05000000000000000000" pitchFamily="2" charset="2"/>
              <a:buChar char="ü"/>
            </a:pPr>
            <a:r>
              <a:rPr lang="zh-CN" altLang="en-US" sz="2000" dirty="0" smtClean="0">
                <a:latin typeface="华文中宋" panose="02010600040101010101" pitchFamily="2" charset="-122"/>
                <a:ea typeface="华文中宋" panose="02010600040101010101" pitchFamily="2" charset="-122"/>
              </a:rPr>
              <a:t>向</a:t>
            </a:r>
            <a:r>
              <a:rPr lang="zh-CN" altLang="en-US" sz="2000" dirty="0">
                <a:latin typeface="华文中宋" panose="02010600040101010101" pitchFamily="2" charset="-122"/>
                <a:ea typeface="华文中宋" panose="02010600040101010101" pitchFamily="2" charset="-122"/>
              </a:rPr>
              <a:t>小脑投射的核群</a:t>
            </a:r>
            <a:endParaRPr lang="en-US" altLang="zh-CN" sz="2000" dirty="0">
              <a:latin typeface="华文中宋" panose="02010600040101010101" pitchFamily="2" charset="-122"/>
              <a:ea typeface="华文中宋" panose="02010600040101010101" pitchFamily="2" charset="-122"/>
            </a:endParaRPr>
          </a:p>
          <a:p>
            <a:pPr marL="180975" indent="-180975">
              <a:lnSpc>
                <a:spcPct val="130000"/>
              </a:lnSpc>
              <a:buClr>
                <a:srgbClr val="C00000"/>
              </a:buClr>
              <a:buFont typeface="Wingdings" panose="05000000000000000000" pitchFamily="2" charset="2"/>
              <a:buChar char="ü"/>
            </a:pPr>
            <a:r>
              <a:rPr lang="zh-CN" altLang="en-US" sz="2000" dirty="0" smtClean="0">
                <a:latin typeface="华文中宋" panose="02010600040101010101" pitchFamily="2" charset="-122"/>
                <a:ea typeface="华文中宋" panose="02010600040101010101" pitchFamily="2" charset="-122"/>
              </a:rPr>
              <a:t>中缝核</a:t>
            </a:r>
            <a:r>
              <a:rPr lang="zh-CN" altLang="en-US" sz="2000" dirty="0">
                <a:latin typeface="华文中宋" panose="02010600040101010101" pitchFamily="2" charset="-122"/>
                <a:ea typeface="华文中宋" panose="02010600040101010101" pitchFamily="2" charset="-122"/>
              </a:rPr>
              <a:t>群</a:t>
            </a:r>
          </a:p>
          <a:p>
            <a:pPr marL="180975" indent="-180975">
              <a:lnSpc>
                <a:spcPct val="130000"/>
              </a:lnSpc>
              <a:buClr>
                <a:srgbClr val="C00000"/>
              </a:buClr>
              <a:buFont typeface="Wingdings" panose="05000000000000000000" pitchFamily="2" charset="2"/>
              <a:buChar char="ü"/>
            </a:pPr>
            <a:r>
              <a:rPr lang="zh-CN" altLang="en-US" sz="2000" dirty="0" smtClean="0">
                <a:latin typeface="华文中宋" panose="02010600040101010101" pitchFamily="2" charset="-122"/>
                <a:ea typeface="华文中宋" panose="02010600040101010101" pitchFamily="2" charset="-122"/>
              </a:rPr>
              <a:t>内侧核群</a:t>
            </a:r>
            <a:endParaRPr lang="zh-CN" altLang="en-US" sz="2000" dirty="0">
              <a:latin typeface="华文中宋" panose="02010600040101010101" pitchFamily="2" charset="-122"/>
              <a:ea typeface="华文中宋" panose="02010600040101010101" pitchFamily="2" charset="-122"/>
            </a:endParaRPr>
          </a:p>
          <a:p>
            <a:pPr marL="180975" indent="-180975">
              <a:lnSpc>
                <a:spcPct val="130000"/>
              </a:lnSpc>
              <a:buClr>
                <a:srgbClr val="C00000"/>
              </a:buClr>
              <a:buFont typeface="Wingdings" panose="05000000000000000000" pitchFamily="2" charset="2"/>
              <a:buChar char="ü"/>
            </a:pPr>
            <a:r>
              <a:rPr lang="zh-CN" altLang="en-US" sz="2000" dirty="0" smtClean="0">
                <a:latin typeface="华文中宋" panose="02010600040101010101" pitchFamily="2" charset="-122"/>
                <a:ea typeface="华文中宋" panose="02010600040101010101" pitchFamily="2" charset="-122"/>
              </a:rPr>
              <a:t>外侧核群</a:t>
            </a:r>
            <a:endParaRPr lang="zh-CN" altLang="en-US" sz="2000" dirty="0">
              <a:latin typeface="华文中宋" panose="02010600040101010101" pitchFamily="2" charset="-122"/>
              <a:ea typeface="华文中宋" panose="02010600040101010101" pitchFamily="2" charset="-122"/>
            </a:endParaRPr>
          </a:p>
        </p:txBody>
      </p:sp>
    </p:spTree>
  </p:cSld>
  <p:clrMapOvr>
    <a:masterClrMapping/>
  </p:clrMapOvr>
  <p:transition>
    <p:circl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257576" y="1284288"/>
            <a:ext cx="8725437"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536575" algn="l"/>
                <a:tab pos="623570" algn="l"/>
              </a:tabLst>
              <a:defRPr>
                <a:solidFill>
                  <a:schemeClr val="tx1"/>
                </a:solidFill>
                <a:latin typeface="Arial" panose="020B0604020202020204" pitchFamily="34" charset="0"/>
                <a:ea typeface="宋体" panose="02010600030101010101" pitchFamily="2" charset="-122"/>
              </a:defRPr>
            </a:lvl1pPr>
            <a:lvl2pPr>
              <a:tabLst>
                <a:tab pos="536575" algn="l"/>
                <a:tab pos="623570" algn="l"/>
              </a:tabLst>
              <a:defRPr>
                <a:solidFill>
                  <a:schemeClr val="tx1"/>
                </a:solidFill>
                <a:latin typeface="Arial" panose="020B0604020202020204" pitchFamily="34" charset="0"/>
                <a:ea typeface="宋体" panose="02010600030101010101" pitchFamily="2" charset="-122"/>
              </a:defRPr>
            </a:lvl2pPr>
            <a:lvl3pPr>
              <a:tabLst>
                <a:tab pos="536575" algn="l"/>
                <a:tab pos="623570" algn="l"/>
              </a:tabLst>
              <a:defRPr>
                <a:solidFill>
                  <a:schemeClr val="tx1"/>
                </a:solidFill>
                <a:latin typeface="Arial" panose="020B0604020202020204" pitchFamily="34" charset="0"/>
                <a:ea typeface="宋体" panose="02010600030101010101" pitchFamily="2" charset="-122"/>
              </a:defRPr>
            </a:lvl3pPr>
            <a:lvl4pPr>
              <a:tabLst>
                <a:tab pos="536575" algn="l"/>
                <a:tab pos="623570" algn="l"/>
              </a:tabLst>
              <a:defRPr>
                <a:solidFill>
                  <a:schemeClr val="tx1"/>
                </a:solidFill>
                <a:latin typeface="Arial" panose="020B0604020202020204" pitchFamily="34" charset="0"/>
                <a:ea typeface="宋体" panose="02010600030101010101" pitchFamily="2" charset="-122"/>
              </a:defRPr>
            </a:lvl4pPr>
            <a:lvl5pPr>
              <a:tabLst>
                <a:tab pos="536575" algn="l"/>
                <a:tab pos="623570" algn="l"/>
              </a:tabLst>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tabLst>
                <a:tab pos="536575" algn="l"/>
                <a:tab pos="623570" algn="l"/>
              </a:tabLs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tabLst>
                <a:tab pos="536575" algn="l"/>
                <a:tab pos="623570" algn="l"/>
              </a:tabLs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tabLst>
                <a:tab pos="536575" algn="l"/>
                <a:tab pos="623570" algn="l"/>
              </a:tabLs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tabLst>
                <a:tab pos="536575" algn="l"/>
                <a:tab pos="623570" algn="l"/>
              </a:tabLst>
              <a:defRPr>
                <a:solidFill>
                  <a:schemeClr val="tx1"/>
                </a:solidFill>
                <a:latin typeface="Arial" panose="020B0604020202020204" pitchFamily="34" charset="0"/>
                <a:ea typeface="宋体" panose="02010600030101010101" pitchFamily="2" charset="-122"/>
              </a:defRPr>
            </a:lvl9pPr>
          </a:lstStyle>
          <a:p>
            <a:pPr marL="180975" indent="-180975">
              <a:lnSpc>
                <a:spcPct val="150000"/>
              </a:lnSpc>
              <a:spcBef>
                <a:spcPct val="50000"/>
              </a:spcBef>
              <a:buClr>
                <a:srgbClr val="C00000"/>
              </a:buClr>
              <a:buFont typeface="Wingdings" panose="05000000000000000000" pitchFamily="2" charset="2"/>
              <a:buChar char="ü"/>
            </a:pPr>
            <a:r>
              <a:rPr lang="zh-CN" altLang="en-US" sz="2000" dirty="0" smtClean="0">
                <a:latin typeface="微软雅黑" panose="020B0503020204020204" charset="-122"/>
                <a:ea typeface="微软雅黑" panose="020B0503020204020204" charset="-122"/>
              </a:rPr>
              <a:t>对睡眠、觉醒、意识状态的影响：上行</a:t>
            </a:r>
            <a:r>
              <a:rPr lang="zh-CN" altLang="en-US" sz="2000" dirty="0">
                <a:latin typeface="微软雅黑" panose="020B0503020204020204" charset="-122"/>
                <a:ea typeface="微软雅黑" panose="020B0503020204020204" charset="-122"/>
              </a:rPr>
              <a:t>网状激动</a:t>
            </a:r>
            <a:r>
              <a:rPr lang="zh-CN" altLang="en-US" sz="2000" dirty="0" smtClean="0">
                <a:latin typeface="微软雅黑" panose="020B0503020204020204" charset="-122"/>
                <a:ea typeface="微软雅黑" panose="020B0503020204020204" charset="-122"/>
              </a:rPr>
              <a:t>系统  上行网状抑制系统</a:t>
            </a:r>
            <a:endParaRPr lang="en-US" altLang="zh-CN" sz="2000" dirty="0" smtClean="0">
              <a:latin typeface="微软雅黑" panose="020B0503020204020204" charset="-122"/>
              <a:ea typeface="微软雅黑" panose="020B0503020204020204" charset="-122"/>
            </a:endParaRPr>
          </a:p>
          <a:p>
            <a:pPr marL="180975" indent="-180975">
              <a:lnSpc>
                <a:spcPct val="150000"/>
              </a:lnSpc>
              <a:spcBef>
                <a:spcPct val="50000"/>
              </a:spcBef>
              <a:buClr>
                <a:srgbClr val="C00000"/>
              </a:buClr>
              <a:buFont typeface="Wingdings" panose="05000000000000000000" pitchFamily="2" charset="2"/>
              <a:buChar char="ü"/>
            </a:pPr>
            <a:r>
              <a:rPr lang="zh-CN" altLang="en-US" sz="2000" dirty="0" smtClean="0">
                <a:latin typeface="微软雅黑" panose="020B0503020204020204" charset="-122"/>
                <a:ea typeface="微软雅黑" panose="020B0503020204020204" charset="-122"/>
              </a:rPr>
              <a:t>对躯体运动的控制：包括抑制区、易化区</a:t>
            </a:r>
            <a:endParaRPr lang="en-US" altLang="zh-CN" sz="2000" dirty="0" smtClean="0">
              <a:latin typeface="微软雅黑" panose="020B0503020204020204" charset="-122"/>
              <a:ea typeface="微软雅黑" panose="020B0503020204020204" charset="-122"/>
            </a:endParaRPr>
          </a:p>
          <a:p>
            <a:pPr marL="180975" indent="-180975">
              <a:lnSpc>
                <a:spcPct val="150000"/>
              </a:lnSpc>
              <a:spcBef>
                <a:spcPct val="50000"/>
              </a:spcBef>
              <a:buClr>
                <a:srgbClr val="C00000"/>
              </a:buClr>
              <a:buFont typeface="Wingdings" panose="05000000000000000000" pitchFamily="2" charset="2"/>
              <a:buChar char="ü"/>
            </a:pPr>
            <a:r>
              <a:rPr lang="zh-CN" altLang="en-US" sz="2000" dirty="0" smtClean="0">
                <a:latin typeface="微软雅黑" panose="020B0503020204020204" charset="-122"/>
                <a:ea typeface="微软雅黑" panose="020B0503020204020204" charset="-122"/>
              </a:rPr>
              <a:t>对躯体感觉的调节</a:t>
            </a:r>
            <a:endParaRPr lang="en-US" altLang="zh-CN" sz="2000" dirty="0" smtClean="0">
              <a:latin typeface="微软雅黑" panose="020B0503020204020204" charset="-122"/>
              <a:ea typeface="微软雅黑" panose="020B0503020204020204" charset="-122"/>
            </a:endParaRPr>
          </a:p>
          <a:p>
            <a:pPr marL="180975" indent="-180975">
              <a:lnSpc>
                <a:spcPct val="150000"/>
              </a:lnSpc>
              <a:spcBef>
                <a:spcPct val="50000"/>
              </a:spcBef>
              <a:buClr>
                <a:srgbClr val="C00000"/>
              </a:buClr>
              <a:buFont typeface="Wingdings" panose="05000000000000000000" pitchFamily="2" charset="2"/>
              <a:buChar char="ü"/>
            </a:pPr>
            <a:r>
              <a:rPr lang="zh-CN" altLang="en-US" sz="2000" dirty="0" smtClean="0">
                <a:latin typeface="微软雅黑" panose="020B0503020204020204" charset="-122"/>
                <a:ea typeface="微软雅黑" panose="020B0503020204020204" charset="-122"/>
              </a:rPr>
              <a:t>对内脏活动的调节：如心血管</a:t>
            </a:r>
            <a:r>
              <a:rPr lang="zh-CN" altLang="en-US" sz="2000" dirty="0">
                <a:latin typeface="微软雅黑" panose="020B0503020204020204" charset="-122"/>
                <a:ea typeface="微软雅黑" panose="020B0503020204020204" charset="-122"/>
              </a:rPr>
              <a:t>运动</a:t>
            </a:r>
            <a:r>
              <a:rPr lang="zh-CN" altLang="en-US" sz="2000" dirty="0" smtClean="0">
                <a:latin typeface="微软雅黑" panose="020B0503020204020204" charset="-122"/>
                <a:ea typeface="微软雅黑" panose="020B0503020204020204" charset="-122"/>
              </a:rPr>
              <a:t>中枢和呼吸中枢</a:t>
            </a:r>
            <a:endParaRPr lang="zh-CN" altLang="en-US" sz="2000" dirty="0">
              <a:latin typeface="微软雅黑" panose="020B0503020204020204" charset="-122"/>
              <a:ea typeface="微软雅黑" panose="020B0503020204020204" charset="-122"/>
            </a:endParaRPr>
          </a:p>
        </p:txBody>
      </p:sp>
      <p:sp>
        <p:nvSpPr>
          <p:cNvPr id="5" name="Text Box 8"/>
          <p:cNvSpPr txBox="1">
            <a:spLocks noChangeArrowheads="1"/>
          </p:cNvSpPr>
          <p:nvPr/>
        </p:nvSpPr>
        <p:spPr bwMode="auto">
          <a:xfrm>
            <a:off x="318216" y="596933"/>
            <a:ext cx="47958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b="1" dirty="0" smtClean="0">
                <a:latin typeface="微软雅黑" panose="020B0503020204020204" charset="-122"/>
                <a:ea typeface="微软雅黑" panose="020B0503020204020204" charset="-122"/>
              </a:rPr>
              <a:t>脑干网状结构的功能组合</a:t>
            </a:r>
            <a:endParaRPr lang="zh-CN" altLang="en-US" sz="2400" b="1" dirty="0">
              <a:latin typeface="微软雅黑" panose="020B0503020204020204" charset="-122"/>
              <a:ea typeface="微软雅黑" panose="020B0503020204020204" charset="-122"/>
            </a:endParaRPr>
          </a:p>
        </p:txBody>
      </p:sp>
    </p:spTree>
  </p:cSld>
  <p:clrMapOvr>
    <a:masterClrMapping/>
  </p:clrMapOvr>
  <p:transition>
    <p:circl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1101725" y="2386013"/>
            <a:ext cx="6940550" cy="1646237"/>
          </a:xfrm>
        </p:spPr>
        <p:txBody>
          <a:bodyPr>
            <a:noAutofit/>
          </a:bodyPr>
          <a:lstStyle/>
          <a:p>
            <a:pPr fontAlgn="auto">
              <a:lnSpc>
                <a:spcPct val="150000"/>
              </a:lnSpc>
              <a:spcAft>
                <a:spcPts val="0"/>
              </a:spcAft>
              <a:defRPr/>
            </a:pPr>
            <a:r>
              <a:rPr lang="en-US" altLang="zh-CN" sz="5400" dirty="0">
                <a:latin typeface="Aharoni" panose="02010803020104030203" pitchFamily="2" charset="-79"/>
                <a:cs typeface="Aharoni" panose="02010803020104030203" pitchFamily="2" charset="-79"/>
              </a:rPr>
              <a:t>That’s  over</a:t>
            </a:r>
            <a:endParaRPr lang="zh-CN" altLang="en-US" sz="5400" dirty="0">
              <a:latin typeface="Aharoni" panose="02010803020104030203" pitchFamily="2" charset="-79"/>
              <a:cs typeface="Aharoni" panose="02010803020104030203" pitchFamily="2" charset="-79"/>
            </a:endParaRPr>
          </a:p>
        </p:txBody>
      </p:sp>
    </p:spTree>
  </p:cSld>
  <p:clrMapOvr>
    <a:masterClrMapping/>
  </p:clrMapOvr>
  <p:transition>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251618" y="652956"/>
            <a:ext cx="22145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en-US" altLang="zh-CN" sz="3200" b="0" dirty="0">
                <a:latin typeface="华文中宋" panose="02010600040101010101" pitchFamily="2" charset="-122"/>
                <a:ea typeface="华文中宋" panose="02010600040101010101" pitchFamily="2" charset="-122"/>
              </a:rPr>
              <a:t>(2)</a:t>
            </a:r>
            <a:r>
              <a:rPr lang="zh-CN" altLang="en-US" sz="3200" b="0" dirty="0">
                <a:latin typeface="华文中宋" panose="02010600040101010101" pitchFamily="2" charset="-122"/>
                <a:ea typeface="华文中宋" panose="02010600040101010101" pitchFamily="2" charset="-122"/>
              </a:rPr>
              <a:t>脑桥</a:t>
            </a:r>
            <a:endParaRPr lang="zh-CN" altLang="en-US" sz="2800" b="0" dirty="0">
              <a:latin typeface="华文中宋" panose="02010600040101010101" pitchFamily="2" charset="-122"/>
              <a:ea typeface="华文中宋" panose="02010600040101010101" pitchFamily="2" charset="-122"/>
            </a:endParaRPr>
          </a:p>
        </p:txBody>
      </p:sp>
      <p:pic>
        <p:nvPicPr>
          <p:cNvPr id="10243" name="Picture 11" descr="Snap156"/>
          <p:cNvPicPr>
            <a:picLocks noChangeAspect="1" noChangeArrowheads="1"/>
          </p:cNvPicPr>
          <p:nvPr/>
        </p:nvPicPr>
        <p:blipFill>
          <a:blip r:embed="rId2">
            <a:extLst>
              <a:ext uri="{28A0092B-C50C-407E-A947-70E740481C1C}">
                <a14:useLocalDpi xmlns:a14="http://schemas.microsoft.com/office/drawing/2010/main" val="0"/>
              </a:ext>
            </a:extLst>
          </a:blip>
          <a:srcRect t="3860" r="26567"/>
          <a:stretch>
            <a:fillRect/>
          </a:stretch>
        </p:blipFill>
        <p:spPr bwMode="auto">
          <a:xfrm>
            <a:off x="2536825" y="1046498"/>
            <a:ext cx="2790825" cy="51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12"/>
          <p:cNvSpPr txBox="1">
            <a:spLocks noChangeArrowheads="1"/>
          </p:cNvSpPr>
          <p:nvPr/>
        </p:nvSpPr>
        <p:spPr bwMode="auto">
          <a:xfrm>
            <a:off x="5476874" y="3889273"/>
            <a:ext cx="193833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solidFill>
                  <a:srgbClr val="C00000"/>
                </a:solidFill>
                <a:ea typeface="幼圆" panose="02010509060101010101" pitchFamily="49" charset="-122"/>
              </a:rPr>
              <a:t>延髓脑桥沟</a:t>
            </a:r>
          </a:p>
        </p:txBody>
      </p:sp>
      <p:sp>
        <p:nvSpPr>
          <p:cNvPr id="10246" name="Line 14"/>
          <p:cNvSpPr>
            <a:spLocks noChangeShapeType="1"/>
          </p:cNvSpPr>
          <p:nvPr/>
        </p:nvSpPr>
        <p:spPr bwMode="auto">
          <a:xfrm flipH="1">
            <a:off x="4335463" y="4131010"/>
            <a:ext cx="1206500" cy="57150"/>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247" name="Text Box 15"/>
          <p:cNvSpPr txBox="1">
            <a:spLocks noChangeArrowheads="1"/>
          </p:cNvSpPr>
          <p:nvPr/>
        </p:nvSpPr>
        <p:spPr bwMode="auto">
          <a:xfrm>
            <a:off x="891758" y="2273384"/>
            <a:ext cx="2371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脑桥基底部</a:t>
            </a:r>
          </a:p>
        </p:txBody>
      </p:sp>
      <p:sp>
        <p:nvSpPr>
          <p:cNvPr id="10248" name="Text Box 16"/>
          <p:cNvSpPr txBox="1">
            <a:spLocks noChangeArrowheads="1"/>
          </p:cNvSpPr>
          <p:nvPr/>
        </p:nvSpPr>
        <p:spPr bwMode="auto">
          <a:xfrm>
            <a:off x="5626017" y="652510"/>
            <a:ext cx="22145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en-US" altLang="zh-CN" sz="3200" b="0" dirty="0">
                <a:latin typeface="华文中宋" panose="02010600040101010101" pitchFamily="2" charset="-122"/>
                <a:ea typeface="华文中宋" panose="02010600040101010101" pitchFamily="2" charset="-122"/>
              </a:rPr>
              <a:t>(3)</a:t>
            </a:r>
            <a:r>
              <a:rPr lang="zh-CN" altLang="en-US" sz="3200" b="0" dirty="0">
                <a:latin typeface="华文中宋" panose="02010600040101010101" pitchFamily="2" charset="-122"/>
                <a:ea typeface="华文中宋" panose="02010600040101010101" pitchFamily="2" charset="-122"/>
              </a:rPr>
              <a:t>中脑</a:t>
            </a:r>
          </a:p>
        </p:txBody>
      </p:sp>
      <p:sp>
        <p:nvSpPr>
          <p:cNvPr id="10249" name="Text Box 17"/>
          <p:cNvSpPr txBox="1">
            <a:spLocks noChangeArrowheads="1"/>
          </p:cNvSpPr>
          <p:nvPr/>
        </p:nvSpPr>
        <p:spPr bwMode="auto">
          <a:xfrm>
            <a:off x="1086644" y="2911809"/>
            <a:ext cx="186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基底沟</a:t>
            </a:r>
          </a:p>
        </p:txBody>
      </p:sp>
      <p:sp>
        <p:nvSpPr>
          <p:cNvPr id="10250" name="Text Box 18"/>
          <p:cNvSpPr txBox="1">
            <a:spLocks noChangeArrowheads="1"/>
          </p:cNvSpPr>
          <p:nvPr/>
        </p:nvSpPr>
        <p:spPr bwMode="auto">
          <a:xfrm>
            <a:off x="769938" y="3994485"/>
            <a:ext cx="23526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latin typeface="幼圆" panose="02010509060101010101" pitchFamily="49" charset="-122"/>
                <a:ea typeface="幼圆" panose="02010509060101010101" pitchFamily="49" charset="-122"/>
              </a:rPr>
              <a:t>小脑中脚</a:t>
            </a:r>
          </a:p>
          <a:p>
            <a:pPr eaLnBrk="1" hangingPunct="1"/>
            <a:r>
              <a:rPr lang="en-US" altLang="zh-CN" dirty="0">
                <a:latin typeface="幼圆" panose="02010509060101010101" pitchFamily="49" charset="-122"/>
                <a:ea typeface="幼圆" panose="02010509060101010101" pitchFamily="49" charset="-122"/>
              </a:rPr>
              <a:t>(</a:t>
            </a:r>
            <a:r>
              <a:rPr lang="zh-CN" altLang="en-US" dirty="0">
                <a:latin typeface="幼圆" panose="02010509060101010101" pitchFamily="49" charset="-122"/>
                <a:ea typeface="幼圆" panose="02010509060101010101" pitchFamily="49" charset="-122"/>
              </a:rPr>
              <a:t>脑桥臂</a:t>
            </a:r>
            <a:r>
              <a:rPr lang="en-US" altLang="zh-CN" dirty="0">
                <a:latin typeface="幼圆" panose="02010509060101010101" pitchFamily="49" charset="-122"/>
                <a:ea typeface="幼圆" panose="02010509060101010101" pitchFamily="49" charset="-122"/>
              </a:rPr>
              <a:t>)</a:t>
            </a:r>
          </a:p>
        </p:txBody>
      </p:sp>
      <p:sp>
        <p:nvSpPr>
          <p:cNvPr id="10252" name="Text Box 20"/>
          <p:cNvSpPr txBox="1">
            <a:spLocks noChangeArrowheads="1"/>
          </p:cNvSpPr>
          <p:nvPr/>
        </p:nvSpPr>
        <p:spPr bwMode="auto">
          <a:xfrm>
            <a:off x="5794375" y="1648160"/>
            <a:ext cx="1662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solidFill>
                  <a:srgbClr val="C00000"/>
                </a:solidFill>
                <a:ea typeface="幼圆" panose="02010509060101010101" pitchFamily="49" charset="-122"/>
              </a:rPr>
              <a:t>大脑脚</a:t>
            </a:r>
          </a:p>
        </p:txBody>
      </p:sp>
      <p:sp>
        <p:nvSpPr>
          <p:cNvPr id="10253" name="Text Box 21"/>
          <p:cNvSpPr txBox="1">
            <a:spLocks noChangeArrowheads="1"/>
          </p:cNvSpPr>
          <p:nvPr/>
        </p:nvSpPr>
        <p:spPr bwMode="auto">
          <a:xfrm>
            <a:off x="5807075" y="2195848"/>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solidFill>
                  <a:srgbClr val="C00000"/>
                </a:solidFill>
                <a:ea typeface="幼圆" panose="02010509060101010101" pitchFamily="49" charset="-122"/>
              </a:rPr>
              <a:t>脚间窝</a:t>
            </a:r>
          </a:p>
        </p:txBody>
      </p:sp>
      <p:sp>
        <p:nvSpPr>
          <p:cNvPr id="10255" name="Text Box 23"/>
          <p:cNvSpPr txBox="1">
            <a:spLocks noChangeArrowheads="1"/>
          </p:cNvSpPr>
          <p:nvPr/>
        </p:nvSpPr>
        <p:spPr bwMode="auto">
          <a:xfrm>
            <a:off x="2077621" y="1443063"/>
            <a:ext cx="16224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ea typeface="幼圆" panose="02010509060101010101" pitchFamily="49" charset="-122"/>
              </a:rPr>
              <a:t>后穿质</a:t>
            </a:r>
          </a:p>
        </p:txBody>
      </p:sp>
      <p:sp>
        <p:nvSpPr>
          <p:cNvPr id="10256" name="Line 24"/>
          <p:cNvSpPr>
            <a:spLocks noChangeShapeType="1"/>
          </p:cNvSpPr>
          <p:nvPr/>
        </p:nvSpPr>
        <p:spPr bwMode="auto">
          <a:xfrm flipV="1">
            <a:off x="2127250" y="3140409"/>
            <a:ext cx="1935163" cy="77785"/>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3" name="组合 2"/>
          <p:cNvGrpSpPr/>
          <p:nvPr/>
        </p:nvGrpSpPr>
        <p:grpSpPr>
          <a:xfrm>
            <a:off x="5156200" y="3230898"/>
            <a:ext cx="2360613" cy="461665"/>
            <a:chOff x="5156200" y="3230898"/>
            <a:chExt cx="2360613" cy="461665"/>
          </a:xfrm>
        </p:grpSpPr>
        <p:sp>
          <p:nvSpPr>
            <p:cNvPr id="10251" name="Text Box 19"/>
            <p:cNvSpPr txBox="1">
              <a:spLocks noChangeArrowheads="1"/>
            </p:cNvSpPr>
            <p:nvPr/>
          </p:nvSpPr>
          <p:spPr bwMode="auto">
            <a:xfrm>
              <a:off x="5541963" y="3230898"/>
              <a:ext cx="1974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latin typeface="仿宋" panose="02010609060101010101" pitchFamily="49" charset="-122"/>
                  <a:ea typeface="仿宋" panose="02010609060101010101" pitchFamily="49" charset="-122"/>
                </a:rPr>
                <a:t>三叉神经根</a:t>
              </a:r>
            </a:p>
          </p:txBody>
        </p:sp>
        <p:sp>
          <p:nvSpPr>
            <p:cNvPr id="10257" name="Line 25"/>
            <p:cNvSpPr>
              <a:spLocks noChangeShapeType="1"/>
            </p:cNvSpPr>
            <p:nvPr/>
          </p:nvSpPr>
          <p:spPr bwMode="auto">
            <a:xfrm flipH="1" flipV="1">
              <a:off x="5156200" y="3449971"/>
              <a:ext cx="501650" cy="57149"/>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10258" name="Line 26"/>
          <p:cNvSpPr>
            <a:spLocks noChangeShapeType="1"/>
          </p:cNvSpPr>
          <p:nvPr/>
        </p:nvSpPr>
        <p:spPr bwMode="auto">
          <a:xfrm flipV="1">
            <a:off x="2127250" y="4131010"/>
            <a:ext cx="893763" cy="82550"/>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259" name="Line 27"/>
          <p:cNvSpPr>
            <a:spLocks noChangeShapeType="1"/>
          </p:cNvSpPr>
          <p:nvPr/>
        </p:nvSpPr>
        <p:spPr bwMode="auto">
          <a:xfrm>
            <a:off x="2536825" y="2559384"/>
            <a:ext cx="1163638" cy="314326"/>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260" name="Line 28"/>
          <p:cNvSpPr>
            <a:spLocks noChangeShapeType="1"/>
          </p:cNvSpPr>
          <p:nvPr/>
        </p:nvSpPr>
        <p:spPr bwMode="auto">
          <a:xfrm flipH="1">
            <a:off x="4279900" y="2453023"/>
            <a:ext cx="1608138" cy="1587"/>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261" name="Line 30"/>
          <p:cNvSpPr>
            <a:spLocks noChangeShapeType="1"/>
          </p:cNvSpPr>
          <p:nvPr/>
        </p:nvSpPr>
        <p:spPr bwMode="auto">
          <a:xfrm>
            <a:off x="2938463" y="1705309"/>
            <a:ext cx="1131887" cy="854075"/>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262" name="Line 31"/>
          <p:cNvSpPr>
            <a:spLocks noChangeShapeType="1"/>
          </p:cNvSpPr>
          <p:nvPr/>
        </p:nvSpPr>
        <p:spPr bwMode="auto">
          <a:xfrm flipH="1">
            <a:off x="4627563" y="1941848"/>
            <a:ext cx="1252537" cy="395287"/>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2" name="组合 1"/>
          <p:cNvGrpSpPr/>
          <p:nvPr/>
        </p:nvGrpSpPr>
        <p:grpSpPr>
          <a:xfrm>
            <a:off x="4430712" y="2564147"/>
            <a:ext cx="3009901" cy="598238"/>
            <a:chOff x="4430712" y="2564147"/>
            <a:chExt cx="3009901" cy="598238"/>
          </a:xfrm>
        </p:grpSpPr>
        <p:sp>
          <p:nvSpPr>
            <p:cNvPr id="10254" name="Text Box 22"/>
            <p:cNvSpPr txBox="1">
              <a:spLocks noChangeArrowheads="1"/>
            </p:cNvSpPr>
            <p:nvPr/>
          </p:nvSpPr>
          <p:spPr bwMode="auto">
            <a:xfrm>
              <a:off x="5465763" y="2700720"/>
              <a:ext cx="1974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latin typeface="仿宋" panose="02010609060101010101" pitchFamily="49" charset="-122"/>
                  <a:ea typeface="仿宋" panose="02010609060101010101" pitchFamily="49" charset="-122"/>
                </a:rPr>
                <a:t>动眼神经根</a:t>
              </a:r>
            </a:p>
          </p:txBody>
        </p:sp>
        <p:sp>
          <p:nvSpPr>
            <p:cNvPr id="10263" name="Line 32"/>
            <p:cNvSpPr>
              <a:spLocks noChangeShapeType="1"/>
            </p:cNvSpPr>
            <p:nvPr/>
          </p:nvSpPr>
          <p:spPr bwMode="auto">
            <a:xfrm flipH="1" flipV="1">
              <a:off x="4430712" y="2564147"/>
              <a:ext cx="1131887" cy="366713"/>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7" name="组合 6"/>
          <p:cNvGrpSpPr/>
          <p:nvPr/>
        </p:nvGrpSpPr>
        <p:grpSpPr>
          <a:xfrm>
            <a:off x="3867943" y="4160146"/>
            <a:ext cx="3226594" cy="948180"/>
            <a:chOff x="3867943" y="4160146"/>
            <a:chExt cx="3226594" cy="948180"/>
          </a:xfrm>
        </p:grpSpPr>
        <p:sp>
          <p:nvSpPr>
            <p:cNvPr id="5" name="矩形 4"/>
            <p:cNvSpPr/>
            <p:nvPr/>
          </p:nvSpPr>
          <p:spPr>
            <a:xfrm>
              <a:off x="5457949" y="4646661"/>
              <a:ext cx="1636588" cy="461665"/>
            </a:xfrm>
            <a:prstGeom prst="rect">
              <a:avLst/>
            </a:prstGeom>
          </p:spPr>
          <p:txBody>
            <a:bodyPr wrap="square">
              <a:spAutoFit/>
            </a:bodyPr>
            <a:lstStyle/>
            <a:p>
              <a:r>
                <a:rPr lang="zh-CN" altLang="en-US" sz="2400" b="1" dirty="0">
                  <a:latin typeface="仿宋" panose="02010609060101010101" pitchFamily="49" charset="-122"/>
                  <a:ea typeface="仿宋" panose="02010609060101010101" pitchFamily="49" charset="-122"/>
                </a:rPr>
                <a:t>展神经根</a:t>
              </a:r>
            </a:p>
          </p:txBody>
        </p:sp>
        <p:sp>
          <p:nvSpPr>
            <p:cNvPr id="33" name="Line 14"/>
            <p:cNvSpPr>
              <a:spLocks noChangeShapeType="1"/>
            </p:cNvSpPr>
            <p:nvPr/>
          </p:nvSpPr>
          <p:spPr bwMode="auto">
            <a:xfrm flipH="1" flipV="1">
              <a:off x="3867943" y="4160146"/>
              <a:ext cx="1674019" cy="757975"/>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8" name="组合 7"/>
          <p:cNvGrpSpPr/>
          <p:nvPr/>
        </p:nvGrpSpPr>
        <p:grpSpPr>
          <a:xfrm>
            <a:off x="2272067" y="4213560"/>
            <a:ext cx="1574089" cy="1607288"/>
            <a:chOff x="2272067" y="4213560"/>
            <a:chExt cx="1574089" cy="1607288"/>
          </a:xfrm>
        </p:grpSpPr>
        <p:sp>
          <p:nvSpPr>
            <p:cNvPr id="4" name="矩形 3"/>
            <p:cNvSpPr/>
            <p:nvPr/>
          </p:nvSpPr>
          <p:spPr>
            <a:xfrm>
              <a:off x="2272067" y="5359183"/>
              <a:ext cx="1574089" cy="461665"/>
            </a:xfrm>
            <a:prstGeom prst="rect">
              <a:avLst/>
            </a:prstGeom>
          </p:spPr>
          <p:txBody>
            <a:bodyPr wrap="square">
              <a:spAutoFit/>
            </a:bodyPr>
            <a:lstStyle/>
            <a:p>
              <a:r>
                <a:rPr lang="zh-CN" altLang="en-US" sz="2400" b="1" dirty="0">
                  <a:latin typeface="仿宋" panose="02010609060101010101" pitchFamily="49" charset="-122"/>
                  <a:ea typeface="仿宋" panose="02010609060101010101" pitchFamily="49" charset="-122"/>
                </a:rPr>
                <a:t>面神经根</a:t>
              </a:r>
            </a:p>
          </p:txBody>
        </p:sp>
        <p:sp>
          <p:nvSpPr>
            <p:cNvPr id="35" name="Line 14"/>
            <p:cNvSpPr>
              <a:spLocks noChangeShapeType="1"/>
            </p:cNvSpPr>
            <p:nvPr/>
          </p:nvSpPr>
          <p:spPr bwMode="auto">
            <a:xfrm flipV="1">
              <a:off x="3315493" y="4213560"/>
              <a:ext cx="266324" cy="1231148"/>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9" name="组合 8"/>
          <p:cNvGrpSpPr/>
          <p:nvPr/>
        </p:nvGrpSpPr>
        <p:grpSpPr>
          <a:xfrm>
            <a:off x="469607" y="4248378"/>
            <a:ext cx="2984270" cy="1230442"/>
            <a:chOff x="469607" y="4248378"/>
            <a:chExt cx="2984270" cy="1230442"/>
          </a:xfrm>
        </p:grpSpPr>
        <p:sp>
          <p:nvSpPr>
            <p:cNvPr id="6" name="矩形 5"/>
            <p:cNvSpPr/>
            <p:nvPr/>
          </p:nvSpPr>
          <p:spPr>
            <a:xfrm>
              <a:off x="469607" y="5017155"/>
              <a:ext cx="2293436" cy="461665"/>
            </a:xfrm>
            <a:prstGeom prst="rect">
              <a:avLst/>
            </a:prstGeom>
          </p:spPr>
          <p:txBody>
            <a:bodyPr wrap="square">
              <a:spAutoFit/>
            </a:bodyPr>
            <a:lstStyle/>
            <a:p>
              <a:r>
                <a:rPr lang="zh-CN" altLang="en-US" sz="2400" b="1" dirty="0">
                  <a:latin typeface="仿宋" panose="02010609060101010101" pitchFamily="49" charset="-122"/>
                  <a:ea typeface="仿宋" panose="02010609060101010101" pitchFamily="49" charset="-122"/>
                </a:rPr>
                <a:t>前庭蜗神经根</a:t>
              </a:r>
            </a:p>
          </p:txBody>
        </p:sp>
        <p:sp>
          <p:nvSpPr>
            <p:cNvPr id="37" name="Line 14"/>
            <p:cNvSpPr>
              <a:spLocks noChangeShapeType="1"/>
            </p:cNvSpPr>
            <p:nvPr/>
          </p:nvSpPr>
          <p:spPr bwMode="auto">
            <a:xfrm flipV="1">
              <a:off x="2387600" y="4248378"/>
              <a:ext cx="1066277" cy="960548"/>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7326" y="1142028"/>
            <a:ext cx="3838074" cy="4833899"/>
          </a:xfrm>
          <a:prstGeom prst="rect">
            <a:avLst/>
          </a:prstGeom>
        </p:spPr>
      </p:pic>
      <p:sp>
        <p:nvSpPr>
          <p:cNvPr id="4" name="Line 35"/>
          <p:cNvSpPr>
            <a:spLocks noChangeShapeType="1"/>
          </p:cNvSpPr>
          <p:nvPr/>
        </p:nvSpPr>
        <p:spPr bwMode="auto">
          <a:xfrm flipV="1">
            <a:off x="5245768" y="4487779"/>
            <a:ext cx="2259932" cy="902368"/>
          </a:xfrm>
          <a:prstGeom prst="line">
            <a:avLst/>
          </a:prstGeom>
          <a:noFill/>
          <a:ln w="28575">
            <a:solidFill>
              <a:srgbClr val="FF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 name="Text Box 36"/>
          <p:cNvSpPr txBox="1">
            <a:spLocks noChangeArrowheads="1"/>
          </p:cNvSpPr>
          <p:nvPr/>
        </p:nvSpPr>
        <p:spPr bwMode="auto">
          <a:xfrm>
            <a:off x="3262729" y="5161547"/>
            <a:ext cx="2416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latin typeface="仿宋" panose="02010609060101010101" pitchFamily="49" charset="-122"/>
                <a:ea typeface="仿宋" panose="02010609060101010101" pitchFamily="49" charset="-122"/>
              </a:rPr>
              <a:t>前庭蜗神经瘤</a:t>
            </a:r>
          </a:p>
        </p:txBody>
      </p:sp>
      <p:sp>
        <p:nvSpPr>
          <p:cNvPr id="6" name="Text Box 33"/>
          <p:cNvSpPr txBox="1">
            <a:spLocks noChangeArrowheads="1"/>
          </p:cNvSpPr>
          <p:nvPr/>
        </p:nvSpPr>
        <p:spPr bwMode="auto">
          <a:xfrm>
            <a:off x="348916" y="1325576"/>
            <a:ext cx="4475747" cy="2701893"/>
          </a:xfrm>
          <a:prstGeom prst="rect">
            <a:avLst/>
          </a:prstGeom>
          <a:solidFill>
            <a:schemeClr val="accent4">
              <a:lumMod val="20000"/>
              <a:lumOff val="80000"/>
            </a:schemeClr>
          </a:solidFill>
          <a:ln w="12700">
            <a:solidFill>
              <a:srgbClr val="009900"/>
            </a:solidFill>
            <a:miter lim="800000"/>
          </a:ln>
          <a:effec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lnSpc>
                <a:spcPct val="130000"/>
              </a:lnSpc>
            </a:pPr>
            <a:r>
              <a:rPr lang="zh-CN" altLang="en-US" dirty="0">
                <a:solidFill>
                  <a:srgbClr val="C00000"/>
                </a:solidFill>
                <a:latin typeface="幼圆" panose="02010509060101010101" pitchFamily="49" charset="-122"/>
                <a:ea typeface="幼圆" panose="02010509060101010101" pitchFamily="49" charset="-122"/>
              </a:rPr>
              <a:t>脑桥小脑三角</a:t>
            </a:r>
            <a:r>
              <a:rPr lang="zh-CN" altLang="en-US" dirty="0">
                <a:latin typeface="幼圆" panose="02010509060101010101" pitchFamily="49" charset="-122"/>
                <a:ea typeface="幼圆" panose="02010509060101010101" pitchFamily="49" charset="-122"/>
              </a:rPr>
              <a:t>：</a:t>
            </a:r>
          </a:p>
          <a:p>
            <a:pPr eaLnBrk="1" hangingPunct="1">
              <a:lnSpc>
                <a:spcPct val="150000"/>
              </a:lnSpc>
            </a:pPr>
            <a:r>
              <a:rPr lang="zh-CN" altLang="en-US" dirty="0">
                <a:latin typeface="幼圆" panose="02010509060101010101" pitchFamily="49" charset="-122"/>
                <a:ea typeface="幼圆" panose="02010509060101010101" pitchFamily="49" charset="-122"/>
              </a:rPr>
              <a:t>位于延髓脑桥沟外侧端，处于延髓、脑桥、小脑夹角处，此部位肿瘤常侵及面神经和前庭蜗神经而出现相应的症状。</a:t>
            </a:r>
            <a:endParaRPr lang="zh-CN" altLang="en-US" sz="2800" dirty="0">
              <a:latin typeface="幼圆" panose="02010509060101010101" pitchFamily="49" charset="-122"/>
              <a:ea typeface="幼圆" panose="02010509060101010101" pitchFamily="49" charset="-122"/>
            </a:endParaRPr>
          </a:p>
        </p:txBody>
      </p:sp>
    </p:spTree>
  </p:cSld>
  <p:clrMapOvr>
    <a:masterClrMapping/>
  </p:clrMapOvr>
  <p:transition>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5" descr="Snap157"/>
          <p:cNvPicPr>
            <a:picLocks noChangeAspect="1" noChangeArrowheads="1"/>
          </p:cNvPicPr>
          <p:nvPr/>
        </p:nvPicPr>
        <p:blipFill>
          <a:blip r:embed="rId2">
            <a:extLst>
              <a:ext uri="{28A0092B-C50C-407E-A947-70E740481C1C}">
                <a14:useLocalDpi xmlns:a14="http://schemas.microsoft.com/office/drawing/2010/main" val="0"/>
              </a:ext>
            </a:extLst>
          </a:blip>
          <a:srcRect l="1231" t="1773" r="26617" b="1773"/>
          <a:stretch>
            <a:fillRect/>
          </a:stretch>
        </p:blipFill>
        <p:spPr bwMode="auto">
          <a:xfrm>
            <a:off x="2300454" y="2038277"/>
            <a:ext cx="325755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7"/>
          <p:cNvSpPr txBox="1">
            <a:spLocks noChangeArrowheads="1"/>
          </p:cNvSpPr>
          <p:nvPr/>
        </p:nvSpPr>
        <p:spPr bwMode="auto">
          <a:xfrm>
            <a:off x="808204" y="5543477"/>
            <a:ext cx="1982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solidFill>
                  <a:srgbClr val="C00000"/>
                </a:solidFill>
                <a:ea typeface="幼圆" panose="02010509060101010101" pitchFamily="49" charset="-122"/>
              </a:rPr>
              <a:t>薄束结节</a:t>
            </a:r>
          </a:p>
        </p:txBody>
      </p:sp>
      <p:sp>
        <p:nvSpPr>
          <p:cNvPr id="11270" name="Text Box 8"/>
          <p:cNvSpPr txBox="1">
            <a:spLocks noChangeArrowheads="1"/>
          </p:cNvSpPr>
          <p:nvPr/>
        </p:nvSpPr>
        <p:spPr bwMode="auto">
          <a:xfrm>
            <a:off x="793916" y="4629077"/>
            <a:ext cx="177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solidFill>
                  <a:srgbClr val="C00000"/>
                </a:solidFill>
                <a:ea typeface="幼圆" panose="02010509060101010101" pitchFamily="49" charset="-122"/>
              </a:rPr>
              <a:t>楔束结节</a:t>
            </a:r>
          </a:p>
        </p:txBody>
      </p:sp>
      <p:sp>
        <p:nvSpPr>
          <p:cNvPr id="11271" name="Text Box 9"/>
          <p:cNvSpPr txBox="1">
            <a:spLocks noChangeArrowheads="1"/>
          </p:cNvSpPr>
          <p:nvPr/>
        </p:nvSpPr>
        <p:spPr bwMode="auto">
          <a:xfrm>
            <a:off x="475413" y="5920289"/>
            <a:ext cx="2222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latin typeface="仿宋" panose="02010609060101010101" pitchFamily="49" charset="-122"/>
                <a:ea typeface="仿宋" panose="02010609060101010101" pitchFamily="49" charset="-122"/>
              </a:rPr>
              <a:t>深面有薄束核</a:t>
            </a:r>
          </a:p>
        </p:txBody>
      </p:sp>
      <p:sp>
        <p:nvSpPr>
          <p:cNvPr id="11272" name="Text Box 10"/>
          <p:cNvSpPr txBox="1">
            <a:spLocks noChangeArrowheads="1"/>
          </p:cNvSpPr>
          <p:nvPr/>
        </p:nvSpPr>
        <p:spPr bwMode="auto">
          <a:xfrm>
            <a:off x="471737" y="4994351"/>
            <a:ext cx="23320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latin typeface="仿宋" panose="02010609060101010101" pitchFamily="49" charset="-122"/>
                <a:ea typeface="仿宋" panose="02010609060101010101" pitchFamily="49" charset="-122"/>
              </a:rPr>
              <a:t>深面有楔束核</a:t>
            </a:r>
          </a:p>
        </p:txBody>
      </p:sp>
      <p:sp>
        <p:nvSpPr>
          <p:cNvPr id="11273" name="Text Box 11"/>
          <p:cNvSpPr txBox="1">
            <a:spLocks noChangeArrowheads="1"/>
          </p:cNvSpPr>
          <p:nvPr/>
        </p:nvSpPr>
        <p:spPr bwMode="auto">
          <a:xfrm>
            <a:off x="778041" y="3633714"/>
            <a:ext cx="17938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小脑下脚</a:t>
            </a:r>
            <a:r>
              <a:rPr lang="zh-CN" altLang="en-US" sz="2000" dirty="0">
                <a:latin typeface="幼圆" panose="02010509060101010101" pitchFamily="49" charset="-122"/>
                <a:ea typeface="幼圆" panose="02010509060101010101" pitchFamily="49" charset="-122"/>
              </a:rPr>
              <a:t> </a:t>
            </a:r>
            <a:endParaRPr lang="en-US" altLang="zh-CN" sz="2000" dirty="0">
              <a:latin typeface="幼圆" panose="02010509060101010101" pitchFamily="49" charset="-122"/>
              <a:ea typeface="幼圆" panose="02010509060101010101" pitchFamily="49" charset="-122"/>
            </a:endParaRPr>
          </a:p>
        </p:txBody>
      </p:sp>
      <p:sp>
        <p:nvSpPr>
          <p:cNvPr id="11274" name="Line 12"/>
          <p:cNvSpPr>
            <a:spLocks noChangeShapeType="1"/>
          </p:cNvSpPr>
          <p:nvPr/>
        </p:nvSpPr>
        <p:spPr bwMode="auto">
          <a:xfrm>
            <a:off x="2152816" y="3870252"/>
            <a:ext cx="1206500" cy="1228725"/>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1275" name="Line 13"/>
          <p:cNvSpPr>
            <a:spLocks noChangeShapeType="1"/>
          </p:cNvSpPr>
          <p:nvPr/>
        </p:nvSpPr>
        <p:spPr bwMode="auto">
          <a:xfrm flipV="1">
            <a:off x="2986254" y="4486202"/>
            <a:ext cx="320675" cy="217487"/>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1276" name="Line 14"/>
          <p:cNvSpPr>
            <a:spLocks noChangeShapeType="1"/>
          </p:cNvSpPr>
          <p:nvPr/>
        </p:nvSpPr>
        <p:spPr bwMode="auto">
          <a:xfrm>
            <a:off x="2098841" y="4908477"/>
            <a:ext cx="1466850" cy="382587"/>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1277" name="Line 15"/>
          <p:cNvSpPr>
            <a:spLocks noChangeShapeType="1"/>
          </p:cNvSpPr>
          <p:nvPr/>
        </p:nvSpPr>
        <p:spPr bwMode="auto">
          <a:xfrm flipV="1">
            <a:off x="2100429" y="5467277"/>
            <a:ext cx="1724025" cy="341312"/>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4" name="组合 3"/>
          <p:cNvGrpSpPr/>
          <p:nvPr/>
        </p:nvGrpSpPr>
        <p:grpSpPr>
          <a:xfrm>
            <a:off x="4370554" y="4044877"/>
            <a:ext cx="3235325" cy="1530431"/>
            <a:chOff x="4370554" y="4044877"/>
            <a:chExt cx="3235325" cy="1530431"/>
          </a:xfrm>
        </p:grpSpPr>
        <p:sp>
          <p:nvSpPr>
            <p:cNvPr id="11279" name="Text Box 17"/>
            <p:cNvSpPr txBox="1">
              <a:spLocks noChangeArrowheads="1"/>
            </p:cNvSpPr>
            <p:nvPr/>
          </p:nvSpPr>
          <p:spPr bwMode="auto">
            <a:xfrm>
              <a:off x="5705642" y="5113643"/>
              <a:ext cx="19002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ea typeface="幼圆" panose="02010509060101010101" pitchFamily="49" charset="-122"/>
                </a:rPr>
                <a:t>小脑上脚</a:t>
              </a:r>
              <a:r>
                <a:rPr lang="zh-CN" altLang="en-US" sz="2000" dirty="0">
                  <a:latin typeface="幼圆" panose="02010509060101010101" pitchFamily="49" charset="-122"/>
                  <a:ea typeface="幼圆" panose="02010509060101010101" pitchFamily="49" charset="-122"/>
                </a:rPr>
                <a:t> </a:t>
              </a:r>
              <a:endParaRPr lang="en-US" altLang="zh-CN" sz="2000" dirty="0">
                <a:latin typeface="幼圆" panose="02010509060101010101" pitchFamily="49" charset="-122"/>
                <a:ea typeface="幼圆" panose="02010509060101010101" pitchFamily="49" charset="-122"/>
              </a:endParaRPr>
            </a:p>
          </p:txBody>
        </p:sp>
        <p:sp>
          <p:nvSpPr>
            <p:cNvPr id="11280" name="Line 19"/>
            <p:cNvSpPr>
              <a:spLocks noChangeShapeType="1"/>
            </p:cNvSpPr>
            <p:nvPr/>
          </p:nvSpPr>
          <p:spPr bwMode="auto">
            <a:xfrm flipH="1" flipV="1">
              <a:off x="4370554" y="4044877"/>
              <a:ext cx="1484312" cy="1173162"/>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 name="组合 2"/>
          <p:cNvGrpSpPr/>
          <p:nvPr/>
        </p:nvGrpSpPr>
        <p:grpSpPr>
          <a:xfrm>
            <a:off x="4453104" y="3389239"/>
            <a:ext cx="3165475" cy="884238"/>
            <a:chOff x="4453104" y="3389239"/>
            <a:chExt cx="3165475" cy="884238"/>
          </a:xfrm>
        </p:grpSpPr>
        <p:sp>
          <p:nvSpPr>
            <p:cNvPr id="11286" name="Text Box 27"/>
            <p:cNvSpPr txBox="1">
              <a:spLocks noChangeArrowheads="1"/>
            </p:cNvSpPr>
            <p:nvPr/>
          </p:nvSpPr>
          <p:spPr bwMode="auto">
            <a:xfrm>
              <a:off x="5897729" y="3876602"/>
              <a:ext cx="1720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solidFill>
                    <a:srgbClr val="C00000"/>
                  </a:solidFill>
                  <a:latin typeface="幼圆" panose="02010509060101010101" pitchFamily="49" charset="-122"/>
                  <a:ea typeface="幼圆" panose="02010509060101010101" pitchFamily="49" charset="-122"/>
                </a:rPr>
                <a:t>滑车神经根</a:t>
              </a:r>
            </a:p>
          </p:txBody>
        </p:sp>
        <p:sp>
          <p:nvSpPr>
            <p:cNvPr id="11287" name="Line 28"/>
            <p:cNvSpPr>
              <a:spLocks noChangeShapeType="1"/>
            </p:cNvSpPr>
            <p:nvPr/>
          </p:nvSpPr>
          <p:spPr bwMode="auto">
            <a:xfrm flipH="1" flipV="1">
              <a:off x="4453104" y="3389239"/>
              <a:ext cx="1509712" cy="668338"/>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2" name="组合 1"/>
          <p:cNvGrpSpPr/>
          <p:nvPr/>
        </p:nvGrpSpPr>
        <p:grpSpPr>
          <a:xfrm>
            <a:off x="4167354" y="2185914"/>
            <a:ext cx="3153983" cy="1324123"/>
            <a:chOff x="4167354" y="2185914"/>
            <a:chExt cx="3153983" cy="1324123"/>
          </a:xfrm>
        </p:grpSpPr>
        <p:sp>
          <p:nvSpPr>
            <p:cNvPr id="11282" name="Text Box 21"/>
            <p:cNvSpPr txBox="1">
              <a:spLocks noChangeArrowheads="1"/>
            </p:cNvSpPr>
            <p:nvPr/>
          </p:nvSpPr>
          <p:spPr bwMode="auto">
            <a:xfrm>
              <a:off x="5926304" y="2185914"/>
              <a:ext cx="1233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solidFill>
                    <a:srgbClr val="C00000"/>
                  </a:solidFill>
                  <a:ea typeface="幼圆" panose="02010509060101010101" pitchFamily="49" charset="-122"/>
                </a:rPr>
                <a:t>上丘</a:t>
              </a:r>
            </a:p>
          </p:txBody>
        </p:sp>
        <p:sp>
          <p:nvSpPr>
            <p:cNvPr id="11283" name="Text Box 22"/>
            <p:cNvSpPr txBox="1">
              <a:spLocks noChangeArrowheads="1"/>
            </p:cNvSpPr>
            <p:nvPr/>
          </p:nvSpPr>
          <p:spPr bwMode="auto">
            <a:xfrm>
              <a:off x="5912016" y="3005064"/>
              <a:ext cx="1246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solidFill>
                    <a:srgbClr val="C00000"/>
                  </a:solidFill>
                  <a:ea typeface="幼圆" panose="02010509060101010101" pitchFamily="49" charset="-122"/>
                </a:rPr>
                <a:t>下丘</a:t>
              </a:r>
            </a:p>
          </p:txBody>
        </p:sp>
        <p:sp>
          <p:nvSpPr>
            <p:cNvPr id="11284" name="Line 25"/>
            <p:cNvSpPr>
              <a:spLocks noChangeShapeType="1"/>
            </p:cNvSpPr>
            <p:nvPr/>
          </p:nvSpPr>
          <p:spPr bwMode="auto">
            <a:xfrm flipH="1">
              <a:off x="4167354" y="2447852"/>
              <a:ext cx="1935162" cy="341312"/>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1285" name="Line 26"/>
            <p:cNvSpPr>
              <a:spLocks noChangeShapeType="1"/>
            </p:cNvSpPr>
            <p:nvPr/>
          </p:nvSpPr>
          <p:spPr bwMode="auto">
            <a:xfrm flipH="1" flipV="1">
              <a:off x="4218154" y="3141589"/>
              <a:ext cx="1785937" cy="123825"/>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1288" name="AutoShape 29"/>
            <p:cNvSpPr/>
            <p:nvPr/>
          </p:nvSpPr>
          <p:spPr bwMode="auto">
            <a:xfrm>
              <a:off x="6699416" y="2378002"/>
              <a:ext cx="154027" cy="969962"/>
            </a:xfrm>
            <a:prstGeom prst="rightBrace">
              <a:avLst>
                <a:gd name="adj1" fmla="val 34637"/>
                <a:gd name="adj2" fmla="val 50000"/>
              </a:avLst>
            </a:prstGeom>
            <a:noFill/>
            <a:ln w="2857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endParaRPr lang="zh-CN" altLang="en-US" dirty="0">
                <a:ea typeface="幼圆" panose="02010509060101010101" pitchFamily="49" charset="-122"/>
              </a:endParaRPr>
            </a:p>
          </p:txBody>
        </p:sp>
        <p:sp>
          <p:nvSpPr>
            <p:cNvPr id="11289" name="Text Box 30"/>
            <p:cNvSpPr txBox="1">
              <a:spLocks noChangeArrowheads="1"/>
            </p:cNvSpPr>
            <p:nvPr/>
          </p:nvSpPr>
          <p:spPr bwMode="auto">
            <a:xfrm>
              <a:off x="6767339" y="2341637"/>
              <a:ext cx="553998"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dirty="0">
                  <a:solidFill>
                    <a:srgbClr val="C00000"/>
                  </a:solidFill>
                  <a:ea typeface="幼圆" panose="02010509060101010101" pitchFamily="49" charset="-122"/>
                </a:rPr>
                <a:t>四叠体</a:t>
              </a:r>
            </a:p>
          </p:txBody>
        </p:sp>
      </p:grpSp>
      <p:sp>
        <p:nvSpPr>
          <p:cNvPr id="11290" name="Line 31"/>
          <p:cNvSpPr>
            <a:spLocks noChangeShapeType="1"/>
          </p:cNvSpPr>
          <p:nvPr/>
        </p:nvSpPr>
        <p:spPr bwMode="auto">
          <a:xfrm flipH="1" flipV="1">
            <a:off x="3938754" y="3549577"/>
            <a:ext cx="798512" cy="2417762"/>
          </a:xfrm>
          <a:prstGeom prst="line">
            <a:avLst/>
          </a:prstGeom>
          <a:noFill/>
          <a:ln w="190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1291" name="Text Box 32"/>
          <p:cNvSpPr txBox="1">
            <a:spLocks noChangeArrowheads="1"/>
          </p:cNvSpPr>
          <p:nvPr/>
        </p:nvSpPr>
        <p:spPr bwMode="auto">
          <a:xfrm>
            <a:off x="4540416" y="5867327"/>
            <a:ext cx="16573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zh-CN" altLang="en-US" sz="2000" dirty="0">
                <a:ea typeface="幼圆" panose="02010509060101010101" pitchFamily="49" charset="-122"/>
              </a:rPr>
              <a:t>上髓帆</a:t>
            </a:r>
          </a:p>
        </p:txBody>
      </p:sp>
      <p:sp>
        <p:nvSpPr>
          <p:cNvPr id="28" name="Text Box 25"/>
          <p:cNvSpPr txBox="1">
            <a:spLocks noChangeArrowheads="1"/>
          </p:cNvSpPr>
          <p:nvPr/>
        </p:nvSpPr>
        <p:spPr bwMode="auto">
          <a:xfrm>
            <a:off x="3335337" y="677334"/>
            <a:ext cx="2679867" cy="584775"/>
          </a:xfrm>
          <a:prstGeom prst="rect">
            <a:avLst/>
          </a:prstGeom>
          <a:solidFill>
            <a:schemeClr val="accent2">
              <a:lumMod val="20000"/>
              <a:lumOff val="80000"/>
            </a:schemeClr>
          </a:solidFill>
          <a:ln w="19050">
            <a:solidFill>
              <a:srgbClr val="0070C0"/>
            </a:solidFill>
            <a:miter lim="800000"/>
          </a:ln>
          <a:effectLst/>
        </p:spPr>
        <p:txBody>
          <a:bodyPr wrap="square">
            <a:spAutoFit/>
          </a:bodyPr>
          <a:lstStyle/>
          <a:p>
            <a:pPr algn="ctr" eaLnBrk="1" hangingPunct="1">
              <a:defRPr/>
            </a:pPr>
            <a:r>
              <a:rPr lang="zh-CN" altLang="en-US" sz="3200" b="0" dirty="0">
                <a:ea typeface="华文中宋" panose="02010600040101010101" pitchFamily="2" charset="-122"/>
              </a:rPr>
              <a:t>脑干背侧面</a:t>
            </a:r>
          </a:p>
        </p:txBody>
      </p:sp>
      <p:sp>
        <p:nvSpPr>
          <p:cNvPr id="29" name="Text Box 6"/>
          <p:cNvSpPr txBox="1">
            <a:spLocks noChangeArrowheads="1"/>
          </p:cNvSpPr>
          <p:nvPr/>
        </p:nvSpPr>
        <p:spPr bwMode="auto">
          <a:xfrm>
            <a:off x="124659" y="1501560"/>
            <a:ext cx="2235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en-US" altLang="zh-CN" sz="3200" b="0" dirty="0">
                <a:latin typeface="华文中宋" panose="02010600040101010101" pitchFamily="2" charset="-122"/>
                <a:ea typeface="华文中宋" panose="02010600040101010101" pitchFamily="2" charset="-122"/>
              </a:rPr>
              <a:t>(1)</a:t>
            </a:r>
            <a:r>
              <a:rPr lang="zh-CN" altLang="en-US" sz="3200" b="0" dirty="0">
                <a:latin typeface="华文中宋" panose="02010600040101010101" pitchFamily="2" charset="-122"/>
                <a:ea typeface="华文中宋" panose="02010600040101010101" pitchFamily="2" charset="-122"/>
              </a:rPr>
              <a:t>延髓</a:t>
            </a:r>
          </a:p>
        </p:txBody>
      </p:sp>
      <p:sp>
        <p:nvSpPr>
          <p:cNvPr id="30" name="Text Box 16"/>
          <p:cNvSpPr txBox="1">
            <a:spLocks noChangeArrowheads="1"/>
          </p:cNvSpPr>
          <p:nvPr/>
        </p:nvSpPr>
        <p:spPr bwMode="auto">
          <a:xfrm>
            <a:off x="5466011" y="1520081"/>
            <a:ext cx="22145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en-US" altLang="zh-CN" sz="3200" b="0" dirty="0">
                <a:latin typeface="华文中宋" panose="02010600040101010101" pitchFamily="2" charset="-122"/>
                <a:ea typeface="华文中宋" panose="02010600040101010101" pitchFamily="2" charset="-122"/>
              </a:rPr>
              <a:t>(3)</a:t>
            </a:r>
            <a:r>
              <a:rPr lang="zh-CN" altLang="en-US" sz="3200" b="0" dirty="0">
                <a:latin typeface="华文中宋" panose="02010600040101010101" pitchFamily="2" charset="-122"/>
                <a:ea typeface="华文中宋" panose="02010600040101010101" pitchFamily="2" charset="-122"/>
              </a:rPr>
              <a:t>中脑</a:t>
            </a:r>
          </a:p>
        </p:txBody>
      </p:sp>
      <p:sp>
        <p:nvSpPr>
          <p:cNvPr id="31" name="Text Box 4"/>
          <p:cNvSpPr txBox="1">
            <a:spLocks noChangeArrowheads="1"/>
          </p:cNvSpPr>
          <p:nvPr/>
        </p:nvSpPr>
        <p:spPr bwMode="auto">
          <a:xfrm>
            <a:off x="5705642" y="4408639"/>
            <a:ext cx="22145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anose="020B0604020202020204" pitchFamily="34" charset="0"/>
                <a:ea typeface="楷体_GB2312" pitchFamily="49" charset="-122"/>
              </a:defRPr>
            </a:lvl1pPr>
            <a:lvl2pPr marL="742950" indent="-285750">
              <a:defRPr sz="2400" b="1">
                <a:solidFill>
                  <a:schemeClr val="tx1"/>
                </a:solidFill>
                <a:latin typeface="Arial" panose="020B0604020202020204" pitchFamily="34" charset="0"/>
                <a:ea typeface="楷体_GB2312" pitchFamily="49" charset="-122"/>
              </a:defRPr>
            </a:lvl2pPr>
            <a:lvl3pPr marL="1143000" indent="-228600">
              <a:defRPr sz="2400" b="1">
                <a:solidFill>
                  <a:schemeClr val="tx1"/>
                </a:solidFill>
                <a:latin typeface="Arial" panose="020B0604020202020204" pitchFamily="34" charset="0"/>
                <a:ea typeface="楷体_GB2312" pitchFamily="49" charset="-122"/>
              </a:defRPr>
            </a:lvl3pPr>
            <a:lvl4pPr marL="1600200" indent="-228600">
              <a:defRPr sz="2400" b="1">
                <a:solidFill>
                  <a:schemeClr val="tx1"/>
                </a:solidFill>
                <a:latin typeface="Arial" panose="020B0604020202020204" pitchFamily="34" charset="0"/>
                <a:ea typeface="楷体_GB2312" pitchFamily="49" charset="-122"/>
              </a:defRPr>
            </a:lvl4pPr>
            <a:lvl5pPr marL="2057400" indent="-228600">
              <a:defRPr sz="24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楷体_GB2312" pitchFamily="49" charset="-122"/>
              </a:defRPr>
            </a:lvl9pPr>
          </a:lstStyle>
          <a:p>
            <a:pPr eaLnBrk="1" hangingPunct="1"/>
            <a:r>
              <a:rPr lang="en-US" altLang="zh-CN" sz="3200" b="0" dirty="0">
                <a:latin typeface="华文中宋" panose="02010600040101010101" pitchFamily="2" charset="-122"/>
                <a:ea typeface="华文中宋" panose="02010600040101010101" pitchFamily="2" charset="-122"/>
              </a:rPr>
              <a:t>(2)</a:t>
            </a:r>
            <a:r>
              <a:rPr lang="zh-CN" altLang="en-US" sz="3200" b="0" dirty="0">
                <a:latin typeface="华文中宋" panose="02010600040101010101" pitchFamily="2" charset="-122"/>
                <a:ea typeface="华文中宋" panose="02010600040101010101" pitchFamily="2" charset="-122"/>
              </a:rPr>
              <a:t>脑桥</a:t>
            </a:r>
            <a:endParaRPr lang="zh-CN" altLang="en-US" sz="2800" b="0" dirty="0">
              <a:latin typeface="华文中宋" panose="02010600040101010101" pitchFamily="2" charset="-122"/>
              <a:ea typeface="华文中宋" panose="02010600040101010101" pitchFamily="2" charset="-122"/>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jgzNGNmY2I1YWM5NTE1NTEzN2MxNWUxNTJjMDIwMGYifQ=="/>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2cae692e-cebd-4b00-95c2-6d0b2dc8f4b9}"/>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605e6201-2a08-431f-b3ce-1f77fdf849a9}"/>
</p:tagLst>
</file>

<file path=ppt/theme/theme1.xml><?xml version="1.0" encoding="utf-8"?>
<a:theme xmlns:a="http://schemas.openxmlformats.org/drawingml/2006/main" name="包裹">
  <a:themeElements>
    <a:clrScheme name="都市">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包裹">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包裹">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包裹</Template>
  <TotalTime>61</TotalTime>
  <Words>3257</Words>
  <Application>Microsoft Office PowerPoint</Application>
  <PresentationFormat>全屏显示(4:3)</PresentationFormat>
  <Paragraphs>614</Paragraphs>
  <Slides>65</Slides>
  <Notes>1</Notes>
  <HiddenSlides>0</HiddenSlides>
  <MMClips>0</MMClips>
  <ScaleCrop>false</ScaleCrop>
  <HeadingPairs>
    <vt:vector size="4" baseType="variant">
      <vt:variant>
        <vt:lpstr>主题</vt:lpstr>
      </vt:variant>
      <vt:variant>
        <vt:i4>1</vt:i4>
      </vt:variant>
      <vt:variant>
        <vt:lpstr>幻灯片标题</vt:lpstr>
      </vt:variant>
      <vt:variant>
        <vt:i4>65</vt:i4>
      </vt:variant>
    </vt:vector>
  </HeadingPairs>
  <TitlesOfParts>
    <vt:vector size="66" baseType="lpstr">
      <vt:lpstr>包裹</vt:lpstr>
      <vt:lpstr>脑  干</vt:lpstr>
      <vt:lpstr>重点内容</vt:lpstr>
      <vt:lpstr>PowerPoint 演示文稿</vt:lpstr>
      <vt:lpstr>脑干的外形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脑干的灰质</vt:lpstr>
      <vt:lpstr>脑干分部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脑干的白质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That’s  over</vt:lpstr>
    </vt:vector>
  </TitlesOfParts>
  <Company>wfmc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sophy</dc:creator>
  <cp:lastModifiedBy>crazysophy</cp:lastModifiedBy>
  <cp:revision>213</cp:revision>
  <dcterms:created xsi:type="dcterms:W3CDTF">2008-04-23T02:10:00Z</dcterms:created>
  <dcterms:modified xsi:type="dcterms:W3CDTF">2023-05-20T13:56:20Z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2052-11.1.0.11636</vt:lpwstr>
  </property>
  <property fmtid="{D5CDD505-2E9C-101B-9397-08002B2CF9AE}" pid="3" name="ICV">
    <vt:lpwstr>B41A95B7394D44798C880874924C8FC6</vt:lpwstr>
  </property>
</Properties>
</file>