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sldIdLst>
    <p:sldId id="552" r:id="rId2"/>
    <p:sldId id="583" r:id="rId3"/>
    <p:sldId id="269" r:id="rId4"/>
    <p:sldId id="270" r:id="rId5"/>
    <p:sldId id="383" r:id="rId6"/>
    <p:sldId id="554" r:id="rId7"/>
    <p:sldId id="580" r:id="rId8"/>
    <p:sldId id="272" r:id="rId9"/>
    <p:sldId id="586" r:id="rId10"/>
    <p:sldId id="587" r:id="rId11"/>
    <p:sldId id="588" r:id="rId12"/>
    <p:sldId id="589" r:id="rId13"/>
    <p:sldId id="590" r:id="rId14"/>
    <p:sldId id="591" r:id="rId15"/>
    <p:sldId id="592" r:id="rId16"/>
    <p:sldId id="593" r:id="rId17"/>
    <p:sldId id="594" r:id="rId18"/>
    <p:sldId id="595" r:id="rId19"/>
    <p:sldId id="596" r:id="rId20"/>
    <p:sldId id="597" r:id="rId21"/>
    <p:sldId id="598" r:id="rId22"/>
    <p:sldId id="599" r:id="rId23"/>
    <p:sldId id="600" r:id="rId24"/>
    <p:sldId id="601" r:id="rId25"/>
    <p:sldId id="602" r:id="rId26"/>
    <p:sldId id="603" r:id="rId27"/>
    <p:sldId id="604" r:id="rId28"/>
    <p:sldId id="605" r:id="rId29"/>
    <p:sldId id="606" r:id="rId30"/>
    <p:sldId id="607" r:id="rId31"/>
    <p:sldId id="608" r:id="rId32"/>
    <p:sldId id="609" r:id="rId33"/>
    <p:sldId id="610" r:id="rId34"/>
    <p:sldId id="611" r:id="rId35"/>
    <p:sldId id="612" r:id="rId36"/>
    <p:sldId id="613" r:id="rId37"/>
    <p:sldId id="614" r:id="rId38"/>
    <p:sldId id="615" r:id="rId39"/>
    <p:sldId id="616" r:id="rId40"/>
    <p:sldId id="617" r:id="rId41"/>
    <p:sldId id="618" r:id="rId42"/>
    <p:sldId id="619" r:id="rId43"/>
    <p:sldId id="620" r:id="rId44"/>
    <p:sldId id="621" r:id="rId45"/>
    <p:sldId id="622" r:id="rId46"/>
    <p:sldId id="623" r:id="rId47"/>
    <p:sldId id="624" r:id="rId48"/>
    <p:sldId id="625" r:id="rId49"/>
    <p:sldId id="626" r:id="rId50"/>
    <p:sldId id="627" r:id="rId51"/>
    <p:sldId id="628" r:id="rId52"/>
    <p:sldId id="629" r:id="rId53"/>
    <p:sldId id="630" r:id="rId54"/>
    <p:sldId id="55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33"/>
    <a:srgbClr val="66CCFF"/>
    <a:srgbClr val="CC9900"/>
    <a:srgbClr val="99CC00"/>
    <a:srgbClr val="FF0000"/>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9632" autoAdjust="0"/>
  </p:normalViewPr>
  <p:slideViewPr>
    <p:cSldViewPr snapToGrid="0">
      <p:cViewPr varScale="1">
        <p:scale>
          <a:sx n="98" d="100"/>
          <a:sy n="98" d="100"/>
        </p:scale>
        <p:origin x="13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0306BBD2-3A91-46E7-B48D-39FFABDC3AF2}" type="slidenum">
              <a:rPr lang="en-US" altLang="zh-CN" smtClean="0"/>
              <a:t>‹#›</a:t>
            </a:fld>
            <a:endParaRPr lang="en-US" altLang="zh-CN"/>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9C07A32-FC84-4519-B6B2-07346713949A}" type="slidenum">
              <a:rPr lang="en-US" altLang="zh-CN" smtClean="0"/>
              <a:t>‹#›</a:t>
            </a:fld>
            <a:endParaRPr lang="en-US" altLang="zh-CN"/>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606046" y="937260"/>
            <a:ext cx="4716174" cy="4983480"/>
          </a:xfrm>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7ABE67A-C4C3-49CC-AABD-E2FDE5422D33}" type="slidenum">
              <a:rPr lang="en-US" altLang="zh-CN" smtClean="0"/>
              <a:t>‹#›</a:t>
            </a:fld>
            <a:endParaRPr lang="en-US" altLang="zh-CN"/>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4" name="Rectangle 25"/>
          <p:cNvSpPr/>
          <p:nvPr/>
        </p:nvSpPr>
        <p:spPr>
          <a:xfrm>
            <a:off x="0" y="0"/>
            <a:ext cx="17637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94201" y="1520788"/>
            <a:ext cx="975285" cy="3816424"/>
          </a:xfrm>
          <a:solidFill>
            <a:srgbClr val="FFFFFF"/>
          </a:solidFill>
          <a:ln>
            <a:solidFill>
              <a:srgbClr val="404040"/>
            </a:solidFill>
          </a:ln>
        </p:spPr>
        <p:txBody>
          <a:bodyPr anchorCtr="1"/>
          <a:lstStyle>
            <a:lvl1pPr>
              <a:defRPr sz="2100">
                <a:solidFill>
                  <a:srgbClr val="262626"/>
                </a:solidFill>
              </a:defRPr>
            </a:lvl1pPr>
          </a:lstStyle>
          <a:p>
            <a:r>
              <a:rPr lang="zh-CN" altLang="en-US" dirty="0"/>
              <a:t>单击此处编辑母版标题样式</a:t>
            </a:r>
            <a:endParaRPr lang="en-US" dirty="0"/>
          </a:p>
        </p:txBody>
      </p:sp>
      <p:sp>
        <p:nvSpPr>
          <p:cNvPr id="3" name="Content Placeholder 2"/>
          <p:cNvSpPr>
            <a:spLocks noGrp="1"/>
          </p:cNvSpPr>
          <p:nvPr>
            <p:ph idx="1" hasCustomPrompt="1"/>
          </p:nvPr>
        </p:nvSpPr>
        <p:spPr>
          <a:xfrm>
            <a:off x="2267744" y="804672"/>
            <a:ext cx="6396196"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EF2695A6-F30D-4177-8CDE-566C904171DF}" type="slidenum">
              <a:rPr lang="en-US" altLang="zh-CN" smtClean="0"/>
              <a:t>‹#›</a:t>
            </a:fld>
            <a:endParaRPr lang="en-US" altLang="zh-CN"/>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B2760CCF-43A4-4D1C-8B6C-2E616389A58C}" type="slidenum">
              <a:rPr lang="en-US" altLang="zh-CN" smtClean="0"/>
              <a:t>‹#›</a:t>
            </a:fld>
            <a:endParaRPr lang="en-US" altLang="zh-CN"/>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102239" y="2638044"/>
            <a:ext cx="3288023" cy="310198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4753737" y="2638044"/>
            <a:ext cx="3290516" cy="310198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8" name="Date Placeholder 7"/>
          <p:cNvSpPr>
            <a:spLocks noGrp="1"/>
          </p:cNvSpPr>
          <p:nvPr>
            <p:ph type="dt" sz="half" idx="10"/>
          </p:nvPr>
        </p:nvSpPr>
        <p:spPr/>
        <p:txBody>
          <a:bodyPr/>
          <a:lstStyle/>
          <a:p>
            <a:pPr>
              <a:defRPr/>
            </a:pPr>
            <a:endParaRPr lang="en-US" altLang="zh-CN"/>
          </a:p>
        </p:txBody>
      </p:sp>
      <p:sp>
        <p:nvSpPr>
          <p:cNvPr id="9" name="Footer Placeholder 8"/>
          <p:cNvSpPr>
            <a:spLocks noGrp="1"/>
          </p:cNvSpPr>
          <p:nvPr>
            <p:ph type="ftr" sz="quarter" idx="11"/>
          </p:nvPr>
        </p:nvSpPr>
        <p:spPr/>
        <p:txBody>
          <a:bodyPr/>
          <a:lstStyle/>
          <a:p>
            <a:pPr>
              <a:defRPr/>
            </a:pPr>
            <a:endParaRPr lang="en-US" altLang="zh-CN"/>
          </a:p>
        </p:txBody>
      </p:sp>
      <p:sp>
        <p:nvSpPr>
          <p:cNvPr id="10" name="Slide Number Placeholder 9"/>
          <p:cNvSpPr>
            <a:spLocks noGrp="1"/>
          </p:cNvSpPr>
          <p:nvPr>
            <p:ph type="sldNum" sz="quarter" idx="12"/>
          </p:nvPr>
        </p:nvSpPr>
        <p:spPr/>
        <p:txBody>
          <a:bodyPr/>
          <a:lstStyle/>
          <a:p>
            <a:pPr>
              <a:defRPr/>
            </a:pPr>
            <a:fld id="{8C1C8490-6643-4533-8223-A90327613CE0}" type="slidenum">
              <a:rPr lang="en-US" altLang="zh-CN" smtClean="0"/>
              <a:t>‹#›</a:t>
            </a:fld>
            <a:endParaRPr lang="en-US" altLang="zh-CN"/>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Content Placeholder 3"/>
          <p:cNvSpPr>
            <a:spLocks noGrp="1"/>
          </p:cNvSpPr>
          <p:nvPr>
            <p:ph sz="half" idx="2" hasCustomPrompt="1"/>
          </p:nvPr>
        </p:nvSpPr>
        <p:spPr>
          <a:xfrm>
            <a:off x="1102239" y="3143250"/>
            <a:ext cx="3288024" cy="2596776"/>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Content Placeholder 5"/>
          <p:cNvSpPr>
            <a:spLocks noGrp="1"/>
          </p:cNvSpPr>
          <p:nvPr>
            <p:ph sz="quarter" idx="4" hasCustomPrompt="1"/>
          </p:nvPr>
        </p:nvSpPr>
        <p:spPr>
          <a:xfrm>
            <a:off x="4753737" y="3143250"/>
            <a:ext cx="3290516" cy="2596776"/>
          </a:xfrm>
        </p:spPr>
        <p:txBody>
          <a:bodyPr/>
          <a:lstStyle>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1" name="Text Placeholder 4"/>
          <p:cNvSpPr>
            <a:spLocks noGrp="1"/>
          </p:cNvSpPr>
          <p:nvPr>
            <p:ph type="body" sz="quarter" idx="13" hasCustomPrompt="1"/>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09C2A9FB-C627-41A2-A940-CAA2412B00D3}" type="slidenum">
              <a:rPr lang="en-US" altLang="zh-CN" smtClean="0"/>
              <a:t>‹#›</a:t>
            </a:fld>
            <a:endParaRPr lang="en-US" altLang="zh-CN"/>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E14782D1-ED8B-4E69-9E1C-1AE45834DC05}" type="slidenum">
              <a:rPr lang="en-US" altLang="zh-CN" smtClean="0"/>
              <a:t>‹#›</a:t>
            </a:fld>
            <a:endParaRPr lang="en-US" altLang="zh-CN"/>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8699FBDE-1BA3-4116-B2DA-3BFC536563D5}" type="slidenum">
              <a:rPr lang="en-US" altLang="zh-CN" smtClean="0"/>
              <a:t>‹#›</a:t>
            </a:fld>
            <a:endParaRPr lang="en-US" altLang="zh-CN"/>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hasCustomPrompt="1"/>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9" name="Date Placeholder 8"/>
          <p:cNvSpPr>
            <a:spLocks noGrp="1"/>
          </p:cNvSpPr>
          <p:nvPr>
            <p:ph type="dt" sz="half" idx="10"/>
          </p:nvPr>
        </p:nvSpPr>
        <p:spPr/>
        <p:txBody>
          <a:bodyPr/>
          <a:lstStyle/>
          <a:p>
            <a:pPr>
              <a:defRPr/>
            </a:pPr>
            <a:endParaRPr lang="en-US" altLang="zh-CN"/>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ltLang="zh-CN"/>
          </a:p>
        </p:txBody>
      </p:sp>
      <p:sp>
        <p:nvSpPr>
          <p:cNvPr id="11" name="Slide Number Placeholder 10"/>
          <p:cNvSpPr>
            <a:spLocks noGrp="1"/>
          </p:cNvSpPr>
          <p:nvPr>
            <p:ph type="sldNum" sz="quarter" idx="12"/>
          </p:nvPr>
        </p:nvSpPr>
        <p:spPr/>
        <p:txBody>
          <a:bodyPr/>
          <a:lstStyle/>
          <a:p>
            <a:pPr>
              <a:defRPr/>
            </a:pPr>
            <a:fld id="{22C738BC-6471-482C-BA5A-E826A3E511BA}" type="slidenum">
              <a:rPr lang="en-US" altLang="zh-CN" smtClean="0"/>
              <a:t>‹#›</a:t>
            </a:fld>
            <a:endParaRPr lang="en-US" altLang="zh-CN"/>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hasCustomPrompt="1"/>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ltLang="zh-CN"/>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ltLang="zh-CN"/>
          </a:p>
        </p:txBody>
      </p:sp>
      <p:sp>
        <p:nvSpPr>
          <p:cNvPr id="10" name="Slide Number Placeholder 9"/>
          <p:cNvSpPr>
            <a:spLocks noGrp="1"/>
          </p:cNvSpPr>
          <p:nvPr>
            <p:ph type="sldNum" sz="quarter" idx="12"/>
          </p:nvPr>
        </p:nvSpPr>
        <p:spPr/>
        <p:txBody>
          <a:bodyPr/>
          <a:lstStyle/>
          <a:p>
            <a:pPr>
              <a:defRPr/>
            </a:pPr>
            <a:fld id="{8DDA2B0D-5678-4221-ADC3-5DD26914C05E}" type="slidenum">
              <a:rPr lang="en-US" altLang="zh-CN" smtClean="0"/>
              <a:t>‹#›</a:t>
            </a:fld>
            <a:endParaRPr lang="en-US" altLang="zh-CN"/>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ltLang="zh-CN"/>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ltLang="zh-CN"/>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9A6F05A8-6876-4E6D-8627-4700C56297E4}"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ircle/>
  </p:transition>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101725" y="2386013"/>
            <a:ext cx="6940550" cy="1646237"/>
          </a:xfrm>
        </p:spPr>
        <p:txBody>
          <a:bodyPr>
            <a:normAutofit/>
          </a:bodyPr>
          <a:lstStyle/>
          <a:p>
            <a:pPr fontAlgn="auto">
              <a:spcAft>
                <a:spcPts val="0"/>
              </a:spcAft>
              <a:defRPr/>
            </a:pPr>
            <a:r>
              <a:rPr lang="zh-CN" altLang="en-US" sz="6600" dirty="0">
                <a:latin typeface="华文中宋" panose="02010600040101010101" pitchFamily="2" charset="-122"/>
              </a:rPr>
              <a:t>脊 神 经</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0"/>
          <p:cNvSpPr txBox="1">
            <a:spLocks noChangeArrowheads="1"/>
          </p:cNvSpPr>
          <p:nvPr/>
        </p:nvSpPr>
        <p:spPr bwMode="auto">
          <a:xfrm>
            <a:off x="262729" y="452629"/>
            <a:ext cx="233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2400" b="1" dirty="0" smtClean="0">
                <a:latin typeface="微软雅黑" pitchFamily="34" charset="-122"/>
                <a:ea typeface="微软雅黑" pitchFamily="34" charset="-122"/>
              </a:rPr>
              <a:t>肌支</a:t>
            </a:r>
            <a:r>
              <a:rPr lang="zh-CN" altLang="en-US" sz="2400" b="1" dirty="0">
                <a:latin typeface="微软雅黑" pitchFamily="34" charset="-122"/>
                <a:ea typeface="微软雅黑" pitchFamily="34" charset="-122"/>
              </a:rPr>
              <a:t>：</a:t>
            </a:r>
          </a:p>
        </p:txBody>
      </p:sp>
      <p:sp>
        <p:nvSpPr>
          <p:cNvPr id="15" name="TextBox 14"/>
          <p:cNvSpPr txBox="1"/>
          <p:nvPr/>
        </p:nvSpPr>
        <p:spPr>
          <a:xfrm>
            <a:off x="1809750" y="520700"/>
            <a:ext cx="6464300" cy="969496"/>
          </a:xfrm>
          <a:prstGeom prst="rect">
            <a:avLst/>
          </a:prstGeom>
          <a:noFill/>
        </p:spPr>
        <p:txBody>
          <a:bodyPr wrap="square" rtlCol="0">
            <a:spAutoFit/>
          </a:bodyPr>
          <a:lstStyle/>
          <a:p>
            <a:pPr>
              <a:lnSpc>
                <a:spcPct val="150000"/>
              </a:lnSpc>
            </a:pPr>
            <a:r>
              <a:rPr lang="zh-CN" altLang="en-US" b="1" dirty="0" smtClean="0">
                <a:latin typeface="华文楷体" pitchFamily="2" charset="-122"/>
                <a:ea typeface="华文楷体" pitchFamily="2" charset="-122"/>
              </a:rPr>
              <a:t>颈丛发出的肌支支配颈部深层肌、肩胛提肌、舌骨下肌群，以及膈肌。其中，支配膈肌的称为</a:t>
            </a:r>
            <a:r>
              <a:rPr lang="zh-CN" altLang="en-US" sz="2000" b="1" dirty="0" smtClean="0">
                <a:solidFill>
                  <a:srgbClr val="C00000"/>
                </a:solidFill>
                <a:latin typeface="微软雅黑" pitchFamily="34" charset="-122"/>
                <a:ea typeface="微软雅黑" pitchFamily="34" charset="-122"/>
              </a:rPr>
              <a:t>膈神经</a:t>
            </a:r>
            <a:r>
              <a:rPr lang="zh-CN" altLang="en-US" b="1" dirty="0" smtClean="0">
                <a:latin typeface="华文楷体" pitchFamily="2" charset="-122"/>
                <a:ea typeface="华文楷体" pitchFamily="2" charset="-122"/>
              </a:rPr>
              <a:t>。</a:t>
            </a:r>
            <a:endParaRPr lang="zh-CN" altLang="en-US" b="1" dirty="0">
              <a:latin typeface="华文楷体" pitchFamily="2" charset="-122"/>
              <a:ea typeface="华文楷体" pitchFamily="2" charset="-122"/>
            </a:endParaRPr>
          </a:p>
        </p:txBody>
      </p:sp>
      <p:sp>
        <p:nvSpPr>
          <p:cNvPr id="16" name="Rectangle 5"/>
          <p:cNvSpPr>
            <a:spLocks noChangeArrowheads="1"/>
          </p:cNvSpPr>
          <p:nvPr/>
        </p:nvSpPr>
        <p:spPr bwMode="auto">
          <a:xfrm>
            <a:off x="273091" y="1720764"/>
            <a:ext cx="2592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zh-CN" altLang="en-US" sz="2400" b="1" dirty="0">
                <a:solidFill>
                  <a:srgbClr val="C00000"/>
                </a:solidFill>
                <a:latin typeface="微软雅黑" pitchFamily="34" charset="-122"/>
                <a:ea typeface="微软雅黑" pitchFamily="34" charset="-122"/>
              </a:rPr>
              <a:t>膈神经</a:t>
            </a:r>
            <a:endParaRPr kumimoji="1" lang="en-US" altLang="zh-CN" sz="2400" b="1" dirty="0">
              <a:solidFill>
                <a:srgbClr val="C00000"/>
              </a:solidFill>
              <a:latin typeface="微软雅黑" pitchFamily="34" charset="-122"/>
              <a:ea typeface="微软雅黑" pitchFamily="34" charset="-122"/>
            </a:endParaRPr>
          </a:p>
        </p:txBody>
      </p:sp>
      <p:sp>
        <p:nvSpPr>
          <p:cNvPr id="17" name="Text Box 8"/>
          <p:cNvSpPr txBox="1">
            <a:spLocks noChangeArrowheads="1"/>
          </p:cNvSpPr>
          <p:nvPr/>
        </p:nvSpPr>
        <p:spPr bwMode="auto">
          <a:xfrm>
            <a:off x="373029" y="2222096"/>
            <a:ext cx="5230102" cy="241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200" b="1" dirty="0">
                <a:latin typeface="微软雅黑" pitchFamily="34" charset="-122"/>
                <a:ea typeface="微软雅黑" pitchFamily="34" charset="-122"/>
              </a:rPr>
              <a:t>走行</a:t>
            </a:r>
            <a:r>
              <a:rPr lang="zh-CN" altLang="en-US" sz="2200" b="1" dirty="0" smtClean="0">
                <a:latin typeface="幼圆" pitchFamily="49" charset="-122"/>
                <a:ea typeface="幼圆" pitchFamily="49" charset="-122"/>
              </a:rPr>
              <a:t>：</a:t>
            </a:r>
            <a:r>
              <a:rPr lang="zh-CN" altLang="en-US" b="1" dirty="0" smtClean="0">
                <a:latin typeface="仿宋" pitchFamily="49" charset="-122"/>
                <a:ea typeface="仿宋" pitchFamily="49" charset="-122"/>
              </a:rPr>
              <a:t>在前斜角肌的浅面下行，穿过锁骨下动、静脉之间，经胸廓上口进入胸腔。随后与心包膈血管伴行，经肺根前方，下行至膈肌。</a:t>
            </a:r>
            <a:endParaRPr lang="en-US" altLang="zh-CN" b="1" dirty="0" smtClean="0">
              <a:latin typeface="仿宋" pitchFamily="49" charset="-122"/>
              <a:ea typeface="仿宋" pitchFamily="49" charset="-122"/>
            </a:endParaRPr>
          </a:p>
          <a:p>
            <a:pPr eaLnBrk="1" hangingPunct="1">
              <a:lnSpc>
                <a:spcPct val="130000"/>
              </a:lnSpc>
            </a:pPr>
            <a:r>
              <a:rPr lang="zh-CN" altLang="en-US" sz="2200" b="1" dirty="0" smtClean="0">
                <a:latin typeface="微软雅黑" pitchFamily="34" charset="-122"/>
                <a:ea typeface="微软雅黑" pitchFamily="34" charset="-122"/>
              </a:rPr>
              <a:t>分布</a:t>
            </a:r>
            <a:r>
              <a:rPr lang="zh-CN" altLang="en-US" sz="2200" b="1" dirty="0" smtClean="0">
                <a:latin typeface="仿宋" pitchFamily="49" charset="-122"/>
                <a:ea typeface="仿宋" pitchFamily="49" charset="-122"/>
              </a:rPr>
              <a:t>：</a:t>
            </a:r>
            <a:r>
              <a:rPr lang="zh-CN" altLang="en-US" b="1" dirty="0" smtClean="0">
                <a:latin typeface="华文楷体" pitchFamily="2" charset="-122"/>
                <a:ea typeface="华文楷体" pitchFamily="2" charset="-122"/>
              </a:rPr>
              <a:t>运动纤维</a:t>
            </a:r>
            <a:r>
              <a:rPr lang="en-US" altLang="zh-CN" b="1" dirty="0" smtClean="0">
                <a:latin typeface="仿宋" pitchFamily="49" charset="-122"/>
                <a:ea typeface="仿宋" pitchFamily="49" charset="-122"/>
              </a:rPr>
              <a:t>—</a:t>
            </a:r>
            <a:r>
              <a:rPr lang="zh-CN" altLang="en-US" b="1" dirty="0" smtClean="0">
                <a:latin typeface="仿宋" pitchFamily="49" charset="-122"/>
                <a:ea typeface="仿宋" pitchFamily="49" charset="-122"/>
              </a:rPr>
              <a:t>支配膈肌</a:t>
            </a:r>
            <a:endParaRPr lang="en-US" altLang="zh-CN" b="1" dirty="0" smtClean="0">
              <a:latin typeface="仿宋" pitchFamily="49" charset="-122"/>
              <a:ea typeface="仿宋" pitchFamily="49" charset="-122"/>
            </a:endParaRPr>
          </a:p>
          <a:p>
            <a:pPr lvl="2">
              <a:lnSpc>
                <a:spcPct val="130000"/>
              </a:lnSpc>
            </a:pPr>
            <a:r>
              <a:rPr lang="zh-CN" altLang="en-US" b="1" dirty="0" smtClean="0">
                <a:latin typeface="华文楷体" pitchFamily="2" charset="-122"/>
                <a:ea typeface="华文楷体" pitchFamily="2" charset="-122"/>
              </a:rPr>
              <a:t>感觉纤维</a:t>
            </a:r>
            <a:r>
              <a:rPr lang="en-US" altLang="zh-CN" b="1" dirty="0" smtClean="0">
                <a:latin typeface="仿宋" pitchFamily="49" charset="-122"/>
                <a:ea typeface="仿宋" pitchFamily="49" charset="-122"/>
              </a:rPr>
              <a:t>—</a:t>
            </a:r>
            <a:r>
              <a:rPr lang="zh-CN" altLang="en-US" b="1" dirty="0" smtClean="0">
                <a:latin typeface="仿宋" pitchFamily="49" charset="-122"/>
                <a:ea typeface="仿宋" pitchFamily="49" charset="-122"/>
              </a:rPr>
              <a:t>分布于胸膜、心包以及膈肌下面 的部分腹膜。</a:t>
            </a:r>
            <a:endParaRPr lang="zh-CN" altLang="en-US" sz="2200" b="1" dirty="0">
              <a:latin typeface="仿宋" pitchFamily="49" charset="-122"/>
              <a:ea typeface="仿宋" pitchFamily="49" charset="-122"/>
            </a:endParaRPr>
          </a:p>
        </p:txBody>
      </p:sp>
      <p:grpSp>
        <p:nvGrpSpPr>
          <p:cNvPr id="21" name="组合 20"/>
          <p:cNvGrpSpPr/>
          <p:nvPr/>
        </p:nvGrpSpPr>
        <p:grpSpPr>
          <a:xfrm>
            <a:off x="5749757" y="1787756"/>
            <a:ext cx="3311693" cy="4257891"/>
            <a:chOff x="5444957" y="2107147"/>
            <a:chExt cx="3311693" cy="4257891"/>
          </a:xfrm>
        </p:grpSpPr>
        <p:pic>
          <p:nvPicPr>
            <p:cNvPr id="18" name="Picture 6" descr="Snap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957" y="2107147"/>
              <a:ext cx="3311693" cy="425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7"/>
            <p:cNvSpPr>
              <a:spLocks noChangeShapeType="1"/>
            </p:cNvSpPr>
            <p:nvPr/>
          </p:nvSpPr>
          <p:spPr bwMode="auto">
            <a:xfrm flipH="1" flipV="1">
              <a:off x="6247061" y="2811776"/>
              <a:ext cx="331311" cy="35369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0" name="Rectangle 5"/>
            <p:cNvSpPr>
              <a:spLocks noChangeArrowheads="1"/>
            </p:cNvSpPr>
            <p:nvPr/>
          </p:nvSpPr>
          <p:spPr bwMode="auto">
            <a:xfrm>
              <a:off x="5524500" y="2475552"/>
              <a:ext cx="12648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kumimoji="1" lang="zh-CN" altLang="en-US" sz="2000" b="1" dirty="0">
                  <a:latin typeface="仿宋" panose="02010609060101010101" pitchFamily="49" charset="-122"/>
                  <a:ea typeface="仿宋" panose="02010609060101010101" pitchFamily="49" charset="-122"/>
                </a:rPr>
                <a:t>膈神经</a:t>
              </a:r>
              <a:endParaRPr kumimoji="1" lang="en-US" altLang="zh-CN" sz="2000" b="1"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3111224059"/>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215239" y="656807"/>
            <a:ext cx="1937816"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30000"/>
              </a:lnSpc>
              <a:buFont typeface="Arial" panose="020B0604020202020204" pitchFamily="34" charset="0"/>
              <a:buChar char="•"/>
            </a:pPr>
            <a:r>
              <a:rPr lang="zh-CN" altLang="en-US" sz="2400" b="1" dirty="0">
                <a:latin typeface="微软雅黑" pitchFamily="34" charset="-122"/>
                <a:ea typeface="微软雅黑" pitchFamily="34" charset="-122"/>
              </a:rPr>
              <a:t>交通支：</a:t>
            </a:r>
            <a:r>
              <a:rPr lang="zh-CN" altLang="en-US" sz="2400" b="1" dirty="0">
                <a:ea typeface="幼圆" panose="02010509060101010101" pitchFamily="49" charset="-122"/>
              </a:rPr>
              <a:t>        </a:t>
            </a:r>
          </a:p>
        </p:txBody>
      </p:sp>
      <p:grpSp>
        <p:nvGrpSpPr>
          <p:cNvPr id="24" name="组合 23"/>
          <p:cNvGrpSpPr/>
          <p:nvPr/>
        </p:nvGrpSpPr>
        <p:grpSpPr>
          <a:xfrm>
            <a:off x="5394172" y="1867045"/>
            <a:ext cx="3620126" cy="3755735"/>
            <a:chOff x="5407143" y="1730857"/>
            <a:chExt cx="3620126" cy="3755735"/>
          </a:xfrm>
        </p:grpSpPr>
        <p:pic>
          <p:nvPicPr>
            <p:cNvPr id="32770" name="Picture 11" descr="Snap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809" y="2112889"/>
              <a:ext cx="3493460" cy="293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p:cNvSpPr txBox="1">
              <a:spLocks noChangeArrowheads="1"/>
            </p:cNvSpPr>
            <p:nvPr/>
          </p:nvSpPr>
          <p:spPr bwMode="auto">
            <a:xfrm>
              <a:off x="7142249" y="2584996"/>
              <a:ext cx="750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latin typeface="微软雅黑" pitchFamily="34" charset="-122"/>
                  <a:ea typeface="微软雅黑" pitchFamily="34" charset="-122"/>
                </a:rPr>
                <a:t>C1</a:t>
              </a:r>
            </a:p>
          </p:txBody>
        </p:sp>
        <p:sp>
          <p:nvSpPr>
            <p:cNvPr id="32773" name="Text Box 7"/>
            <p:cNvSpPr txBox="1">
              <a:spLocks noChangeArrowheads="1"/>
            </p:cNvSpPr>
            <p:nvPr/>
          </p:nvSpPr>
          <p:spPr bwMode="auto">
            <a:xfrm>
              <a:off x="6912195" y="1730857"/>
              <a:ext cx="11293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latin typeface="仿宋" panose="02010609060101010101" pitchFamily="49" charset="-122"/>
                  <a:ea typeface="仿宋" panose="02010609060101010101" pitchFamily="49" charset="-122"/>
                </a:rPr>
                <a:t>舌下神经</a:t>
              </a:r>
            </a:p>
          </p:txBody>
        </p:sp>
        <p:sp>
          <p:nvSpPr>
            <p:cNvPr id="22536" name="Text Box 8"/>
            <p:cNvSpPr txBox="1">
              <a:spLocks noChangeArrowheads="1"/>
            </p:cNvSpPr>
            <p:nvPr/>
          </p:nvSpPr>
          <p:spPr bwMode="auto">
            <a:xfrm>
              <a:off x="5407143" y="1744750"/>
              <a:ext cx="16162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ea typeface="幼圆" panose="02010509060101010101" pitchFamily="49" charset="-122"/>
                </a:rPr>
                <a:t>舌下神经降支</a:t>
              </a:r>
            </a:p>
          </p:txBody>
        </p:sp>
        <p:sp>
          <p:nvSpPr>
            <p:cNvPr id="22537" name="Text Box 9"/>
            <p:cNvSpPr txBox="1">
              <a:spLocks noChangeArrowheads="1"/>
            </p:cNvSpPr>
            <p:nvPr/>
          </p:nvSpPr>
          <p:spPr bwMode="auto">
            <a:xfrm>
              <a:off x="6220418" y="5117260"/>
              <a:ext cx="919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itchFamily="34" charset="-122"/>
                  <a:ea typeface="微软雅黑" pitchFamily="34" charset="-122"/>
                </a:rPr>
                <a:t>颈襻</a:t>
              </a:r>
            </a:p>
          </p:txBody>
        </p:sp>
        <p:sp>
          <p:nvSpPr>
            <p:cNvPr id="22538" name="Text Box 10"/>
            <p:cNvSpPr txBox="1">
              <a:spLocks noChangeArrowheads="1"/>
            </p:cNvSpPr>
            <p:nvPr/>
          </p:nvSpPr>
          <p:spPr bwMode="auto">
            <a:xfrm>
              <a:off x="7506005" y="5054731"/>
              <a:ext cx="13656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ea typeface="幼圆" panose="02010509060101010101" pitchFamily="49" charset="-122"/>
                </a:rPr>
                <a:t>颈神经降支</a:t>
              </a:r>
            </a:p>
          </p:txBody>
        </p:sp>
        <p:sp>
          <p:nvSpPr>
            <p:cNvPr id="32777" name="Text Box 12"/>
            <p:cNvSpPr txBox="1">
              <a:spLocks noChangeArrowheads="1"/>
            </p:cNvSpPr>
            <p:nvPr/>
          </p:nvSpPr>
          <p:spPr bwMode="auto">
            <a:xfrm>
              <a:off x="7017648" y="3186625"/>
              <a:ext cx="871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err="1">
                  <a:latin typeface="微软雅黑" pitchFamily="34" charset="-122"/>
                  <a:ea typeface="微软雅黑" pitchFamily="34" charset="-122"/>
                </a:rPr>
                <a:t>C3</a:t>
              </a:r>
              <a:endParaRPr lang="en-US" altLang="zh-CN" sz="1600" b="1" dirty="0">
                <a:latin typeface="微软雅黑" pitchFamily="34" charset="-122"/>
                <a:ea typeface="微软雅黑" pitchFamily="34" charset="-122"/>
              </a:endParaRPr>
            </a:p>
          </p:txBody>
        </p:sp>
        <p:sp>
          <p:nvSpPr>
            <p:cNvPr id="32778" name="Text Box 13"/>
            <p:cNvSpPr txBox="1">
              <a:spLocks noChangeArrowheads="1"/>
            </p:cNvSpPr>
            <p:nvPr/>
          </p:nvSpPr>
          <p:spPr bwMode="auto">
            <a:xfrm>
              <a:off x="7006097" y="2916986"/>
              <a:ext cx="787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err="1">
                  <a:latin typeface="微软雅黑" pitchFamily="34" charset="-122"/>
                  <a:ea typeface="微软雅黑" pitchFamily="34" charset="-122"/>
                </a:rPr>
                <a:t>C2</a:t>
              </a:r>
              <a:endParaRPr lang="en-US" altLang="zh-CN" sz="1600" b="1" dirty="0">
                <a:latin typeface="微软雅黑" pitchFamily="34" charset="-122"/>
                <a:ea typeface="微软雅黑" pitchFamily="34" charset="-122"/>
              </a:endParaRPr>
            </a:p>
          </p:txBody>
        </p:sp>
        <p:sp>
          <p:nvSpPr>
            <p:cNvPr id="22542" name="Line 14"/>
            <p:cNvSpPr>
              <a:spLocks noChangeShapeType="1"/>
            </p:cNvSpPr>
            <p:nvPr/>
          </p:nvSpPr>
          <p:spPr bwMode="auto">
            <a:xfrm flipH="1" flipV="1">
              <a:off x="6095999" y="2036323"/>
              <a:ext cx="849603" cy="1373801"/>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2780" name="Line 15"/>
            <p:cNvSpPr>
              <a:spLocks noChangeShapeType="1"/>
            </p:cNvSpPr>
            <p:nvPr/>
          </p:nvSpPr>
          <p:spPr bwMode="auto">
            <a:xfrm flipV="1">
              <a:off x="7096347" y="2036323"/>
              <a:ext cx="244793" cy="81919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2544" name="Line 16"/>
            <p:cNvSpPr>
              <a:spLocks noChangeShapeType="1"/>
            </p:cNvSpPr>
            <p:nvPr/>
          </p:nvSpPr>
          <p:spPr bwMode="auto">
            <a:xfrm>
              <a:off x="7065678" y="3776669"/>
              <a:ext cx="885062" cy="134008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2545" name="Line 17"/>
            <p:cNvSpPr>
              <a:spLocks noChangeShapeType="1"/>
            </p:cNvSpPr>
            <p:nvPr/>
          </p:nvSpPr>
          <p:spPr bwMode="auto">
            <a:xfrm flipH="1">
              <a:off x="6556443" y="4003309"/>
              <a:ext cx="416924" cy="115883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grpSp>
      <p:sp>
        <p:nvSpPr>
          <p:cNvPr id="2" name="文本框 1"/>
          <p:cNvSpPr txBox="1"/>
          <p:nvPr/>
        </p:nvSpPr>
        <p:spPr>
          <a:xfrm>
            <a:off x="337227" y="1981358"/>
            <a:ext cx="4494177" cy="2862322"/>
          </a:xfrm>
          <a:prstGeom prst="rect">
            <a:avLst/>
          </a:prstGeom>
          <a:noFill/>
        </p:spPr>
        <p:txBody>
          <a:bodyPr wrap="square" rtlCol="0">
            <a:spAutoFit/>
          </a:bodyPr>
          <a:lstStyle/>
          <a:p>
            <a:pPr>
              <a:lnSpc>
                <a:spcPct val="150000"/>
              </a:lnSpc>
              <a:buClr>
                <a:srgbClr val="C00000"/>
              </a:buClr>
              <a:buFont typeface="Arial" pitchFamily="34" charset="0"/>
              <a:buChar char="•"/>
            </a:pPr>
            <a:r>
              <a:rPr lang="en-US" altLang="zh-CN" sz="2000" b="1" dirty="0" err="1" smtClean="0">
                <a:latin typeface="幼圆" pitchFamily="49" charset="-122"/>
                <a:ea typeface="幼圆" pitchFamily="49" charset="-122"/>
              </a:rPr>
              <a:t>C1</a:t>
            </a:r>
            <a:r>
              <a:rPr lang="zh-CN" altLang="en-US" sz="2000" b="1" dirty="0" smtClean="0">
                <a:latin typeface="幼圆" pitchFamily="49" charset="-122"/>
                <a:ea typeface="幼圆" pitchFamily="49" charset="-122"/>
              </a:rPr>
              <a:t>的部分纤维加入舌下神经一起下行，随后又离开舌下神经继续下行，形成</a:t>
            </a:r>
            <a:r>
              <a:rPr lang="zh-CN" altLang="en-US" sz="2000" b="1" dirty="0" smtClean="0">
                <a:latin typeface="微软雅黑" pitchFamily="34" charset="-122"/>
                <a:ea typeface="微软雅黑" pitchFamily="34" charset="-122"/>
              </a:rPr>
              <a:t>舌下神经降支</a:t>
            </a:r>
            <a:r>
              <a:rPr lang="zh-CN" altLang="en-US" sz="2000" b="1" dirty="0" smtClean="0">
                <a:latin typeface="幼圆" pitchFamily="49" charset="-122"/>
                <a:ea typeface="幼圆" pitchFamily="49" charset="-122"/>
              </a:rPr>
              <a:t>；</a:t>
            </a:r>
            <a:endParaRPr lang="en-US" altLang="zh-CN" sz="2000" b="1" dirty="0" smtClean="0">
              <a:latin typeface="幼圆" pitchFamily="49" charset="-122"/>
              <a:ea typeface="幼圆" pitchFamily="49" charset="-122"/>
            </a:endParaRPr>
          </a:p>
          <a:p>
            <a:pPr>
              <a:lnSpc>
                <a:spcPct val="150000"/>
              </a:lnSpc>
              <a:buClr>
                <a:srgbClr val="C00000"/>
              </a:buClr>
              <a:buFont typeface="Arial" pitchFamily="34" charset="0"/>
              <a:buChar char="•"/>
            </a:pPr>
            <a:r>
              <a:rPr lang="en-US" altLang="zh-CN" sz="2000" b="1" dirty="0" err="1" smtClean="0">
                <a:latin typeface="幼圆" pitchFamily="49" charset="-122"/>
                <a:ea typeface="幼圆" pitchFamily="49" charset="-122"/>
              </a:rPr>
              <a:t>C2</a:t>
            </a:r>
            <a:r>
              <a:rPr lang="zh-CN" altLang="en-US" sz="2000" b="1" dirty="0" smtClean="0">
                <a:latin typeface="幼圆" pitchFamily="49" charset="-122"/>
                <a:ea typeface="幼圆" pitchFamily="49" charset="-122"/>
              </a:rPr>
              <a:t>、</a:t>
            </a:r>
            <a:r>
              <a:rPr lang="en-US" altLang="zh-CN" sz="2000" b="1" dirty="0" err="1" smtClean="0">
                <a:latin typeface="幼圆" pitchFamily="49" charset="-122"/>
                <a:ea typeface="幼圆" pitchFamily="49" charset="-122"/>
              </a:rPr>
              <a:t>C3</a:t>
            </a:r>
            <a:r>
              <a:rPr lang="zh-CN" altLang="en-US" sz="2000" b="1" dirty="0" smtClean="0">
                <a:latin typeface="幼圆" pitchFamily="49" charset="-122"/>
                <a:ea typeface="幼圆" pitchFamily="49" charset="-122"/>
              </a:rPr>
              <a:t>的部分纤维汇合成</a:t>
            </a:r>
            <a:r>
              <a:rPr lang="zh-CN" altLang="en-US" sz="2000" b="1" dirty="0" smtClean="0">
                <a:latin typeface="微软雅黑" pitchFamily="34" charset="-122"/>
                <a:ea typeface="微软雅黑" pitchFamily="34" charset="-122"/>
              </a:rPr>
              <a:t>颈神经降支</a:t>
            </a:r>
            <a:r>
              <a:rPr lang="zh-CN" altLang="en-US" sz="2000" b="1" dirty="0" smtClean="0">
                <a:latin typeface="幼圆" pitchFamily="49" charset="-122"/>
                <a:ea typeface="幼圆" pitchFamily="49" charset="-122"/>
              </a:rPr>
              <a:t>；</a:t>
            </a:r>
            <a:endParaRPr lang="en-US" altLang="zh-CN" sz="2000" b="1" dirty="0" smtClean="0">
              <a:latin typeface="幼圆" pitchFamily="49" charset="-122"/>
              <a:ea typeface="幼圆" pitchFamily="49" charset="-122"/>
            </a:endParaRPr>
          </a:p>
          <a:p>
            <a:pPr>
              <a:lnSpc>
                <a:spcPct val="150000"/>
              </a:lnSpc>
              <a:buClr>
                <a:srgbClr val="C00000"/>
              </a:buClr>
              <a:buFont typeface="Arial" pitchFamily="34" charset="0"/>
              <a:buChar char="•"/>
            </a:pPr>
            <a:r>
              <a:rPr lang="zh-CN" altLang="en-US" sz="2000" b="1" dirty="0" smtClean="0">
                <a:latin typeface="幼圆" pitchFamily="49" charset="-122"/>
                <a:ea typeface="幼圆" pitchFamily="49" charset="-122"/>
              </a:rPr>
              <a:t>以上两个降支在环状软骨</a:t>
            </a:r>
            <a:r>
              <a:rPr lang="zh-CN" altLang="en-US" sz="2000" b="1" dirty="0">
                <a:latin typeface="幼圆" pitchFamily="49" charset="-122"/>
                <a:ea typeface="幼圆" pitchFamily="49" charset="-122"/>
              </a:rPr>
              <a:t>水</a:t>
            </a:r>
            <a:r>
              <a:rPr lang="zh-CN" altLang="en-US" sz="2000" b="1" dirty="0" smtClean="0">
                <a:latin typeface="幼圆" pitchFamily="49" charset="-122"/>
                <a:ea typeface="幼圆" pitchFamily="49" charset="-122"/>
              </a:rPr>
              <a:t>平结合成</a:t>
            </a:r>
            <a:r>
              <a:rPr lang="zh-CN" altLang="en-US" sz="2000" b="1" dirty="0" smtClean="0">
                <a:solidFill>
                  <a:srgbClr val="C00000"/>
                </a:solidFill>
                <a:latin typeface="微软雅黑" pitchFamily="34" charset="-122"/>
                <a:ea typeface="微软雅黑" pitchFamily="34" charset="-122"/>
              </a:rPr>
              <a:t>颈襻</a:t>
            </a:r>
            <a:r>
              <a:rPr lang="zh-CN" altLang="en-US" sz="2000" b="1" dirty="0" smtClean="0">
                <a:latin typeface="幼圆" pitchFamily="49" charset="-122"/>
                <a:ea typeface="幼圆" pitchFamily="49" charset="-122"/>
              </a:rPr>
              <a:t>，分支</a:t>
            </a:r>
            <a:r>
              <a:rPr lang="zh-CN" altLang="en-US" sz="2000" b="1" dirty="0">
                <a:latin typeface="幼圆" pitchFamily="49" charset="-122"/>
                <a:ea typeface="幼圆" pitchFamily="49" charset="-122"/>
              </a:rPr>
              <a:t>支配</a:t>
            </a:r>
            <a:r>
              <a:rPr lang="zh-CN" altLang="en-US" sz="2000" b="1" dirty="0">
                <a:solidFill>
                  <a:srgbClr val="C00000"/>
                </a:solidFill>
                <a:latin typeface="幼圆" pitchFamily="49" charset="-122"/>
                <a:ea typeface="幼圆" pitchFamily="49" charset="-122"/>
              </a:rPr>
              <a:t>舌骨下肌</a:t>
            </a:r>
            <a:r>
              <a:rPr lang="zh-CN" altLang="en-US" sz="2000" b="1" dirty="0" smtClean="0">
                <a:solidFill>
                  <a:srgbClr val="C00000"/>
                </a:solidFill>
                <a:latin typeface="幼圆" pitchFamily="49" charset="-122"/>
                <a:ea typeface="幼圆" pitchFamily="49" charset="-122"/>
              </a:rPr>
              <a:t>群</a:t>
            </a:r>
            <a:r>
              <a:rPr lang="zh-CN" altLang="en-US" sz="2000" b="1" dirty="0" smtClean="0">
                <a:latin typeface="幼圆" pitchFamily="49" charset="-122"/>
                <a:ea typeface="幼圆" pitchFamily="49" charset="-122"/>
              </a:rPr>
              <a:t>。</a:t>
            </a:r>
            <a:endParaRPr lang="en-US" altLang="zh-CN" sz="2000" b="1" dirty="0">
              <a:latin typeface="幼圆" pitchFamily="49" charset="-122"/>
              <a:ea typeface="幼圆" pitchFamily="49" charset="-122"/>
            </a:endParaRPr>
          </a:p>
        </p:txBody>
      </p:sp>
      <p:sp>
        <p:nvSpPr>
          <p:cNvPr id="23" name="TextBox 22"/>
          <p:cNvSpPr txBox="1"/>
          <p:nvPr/>
        </p:nvSpPr>
        <p:spPr>
          <a:xfrm>
            <a:off x="1777323" y="669858"/>
            <a:ext cx="6808958" cy="923330"/>
          </a:xfrm>
          <a:prstGeom prst="rect">
            <a:avLst/>
          </a:prstGeom>
          <a:noFill/>
        </p:spPr>
        <p:txBody>
          <a:bodyPr wrap="square" rtlCol="0">
            <a:spAutoFit/>
          </a:bodyPr>
          <a:lstStyle/>
          <a:p>
            <a:pPr>
              <a:lnSpc>
                <a:spcPct val="150000"/>
              </a:lnSpc>
            </a:pPr>
            <a:r>
              <a:rPr lang="zh-CN" altLang="en-US" b="1" dirty="0" smtClean="0">
                <a:latin typeface="华文楷体" pitchFamily="2" charset="-122"/>
                <a:ea typeface="华文楷体" pitchFamily="2" charset="-122"/>
              </a:rPr>
              <a:t>颈丛与副神经、迷走神经、交感神经之间均有交通支相连。最重要的交通支是颈丛与舌下神经之间的</a:t>
            </a:r>
            <a:r>
              <a:rPr lang="zh-CN" altLang="en-US" b="1" dirty="0" smtClean="0">
                <a:solidFill>
                  <a:srgbClr val="C00000"/>
                </a:solidFill>
                <a:latin typeface="微软雅黑" pitchFamily="34" charset="-122"/>
                <a:ea typeface="微软雅黑" pitchFamily="34" charset="-122"/>
              </a:rPr>
              <a:t>颈襻</a:t>
            </a:r>
            <a:r>
              <a:rPr lang="zh-CN" altLang="en-US" b="1" dirty="0" smtClean="0">
                <a:latin typeface="华文楷体" pitchFamily="2" charset="-122"/>
                <a:ea typeface="华文楷体" pitchFamily="2" charset="-122"/>
              </a:rPr>
              <a:t>。</a:t>
            </a:r>
            <a:endParaRPr lang="zh-CN" altLang="en-US" b="1" dirty="0">
              <a:latin typeface="华文楷体" pitchFamily="2" charset="-122"/>
              <a:ea typeface="华文楷体" pitchFamily="2" charset="-122"/>
            </a:endParaRPr>
          </a:p>
        </p:txBody>
      </p:sp>
    </p:spTree>
    <p:extLst>
      <p:ext uri="{BB962C8B-B14F-4D97-AF65-F5344CB8AC3E}">
        <p14:creationId xmlns:p14="http://schemas.microsoft.com/office/powerpoint/2010/main" val="798241284"/>
      </p:ext>
    </p:extLst>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9" descr="Snap15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001" y="3011955"/>
            <a:ext cx="3441973" cy="313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a:xfrm>
            <a:off x="4537431" y="2730231"/>
            <a:ext cx="4262859" cy="3589809"/>
            <a:chOff x="4271541" y="2730230"/>
            <a:chExt cx="4437957" cy="3784363"/>
          </a:xfrm>
        </p:grpSpPr>
        <p:pic>
          <p:nvPicPr>
            <p:cNvPr id="33801" name="Picture 6" descr="Snap1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9532" y="2730230"/>
              <a:ext cx="4429966" cy="37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9"/>
            <p:cNvSpPr txBox="1">
              <a:spLocks noChangeArrowheads="1"/>
            </p:cNvSpPr>
            <p:nvPr/>
          </p:nvSpPr>
          <p:spPr bwMode="auto">
            <a:xfrm>
              <a:off x="8098375" y="2913852"/>
              <a:ext cx="472966"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latin typeface="仿宋" panose="02010609060101010101" pitchFamily="49" charset="-122"/>
                  <a:ea typeface="仿宋" panose="02010609060101010101" pitchFamily="49" charset="-122"/>
                </a:rPr>
                <a:t>C5</a:t>
              </a:r>
            </a:p>
          </p:txBody>
        </p:sp>
        <p:sp>
          <p:nvSpPr>
            <p:cNvPr id="33803" name="Text Box 10"/>
            <p:cNvSpPr txBox="1">
              <a:spLocks noChangeArrowheads="1"/>
            </p:cNvSpPr>
            <p:nvPr/>
          </p:nvSpPr>
          <p:spPr bwMode="auto">
            <a:xfrm>
              <a:off x="8090505" y="3318496"/>
              <a:ext cx="462653"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latin typeface="仿宋" panose="02010609060101010101" pitchFamily="49" charset="-122"/>
                  <a:ea typeface="仿宋" panose="02010609060101010101" pitchFamily="49" charset="-122"/>
                </a:rPr>
                <a:t>C6</a:t>
              </a:r>
            </a:p>
          </p:txBody>
        </p:sp>
        <p:sp>
          <p:nvSpPr>
            <p:cNvPr id="33804" name="Text Box 11"/>
            <p:cNvSpPr txBox="1">
              <a:spLocks noChangeArrowheads="1"/>
            </p:cNvSpPr>
            <p:nvPr/>
          </p:nvSpPr>
          <p:spPr bwMode="auto">
            <a:xfrm>
              <a:off x="8090505" y="3742555"/>
              <a:ext cx="462651"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dirty="0" err="1">
                  <a:latin typeface="仿宋" panose="02010609060101010101" pitchFamily="49" charset="-122"/>
                  <a:ea typeface="仿宋" panose="02010609060101010101" pitchFamily="49" charset="-122"/>
                </a:rPr>
                <a:t>C7</a:t>
              </a:r>
              <a:endParaRPr lang="en-US" altLang="zh-CN" sz="1400" b="1" dirty="0">
                <a:latin typeface="仿宋" panose="02010609060101010101" pitchFamily="49" charset="-122"/>
                <a:ea typeface="仿宋" panose="02010609060101010101" pitchFamily="49" charset="-122"/>
              </a:endParaRPr>
            </a:p>
          </p:txBody>
        </p:sp>
        <p:sp>
          <p:nvSpPr>
            <p:cNvPr id="33805" name="Text Box 12"/>
            <p:cNvSpPr txBox="1">
              <a:spLocks noChangeArrowheads="1"/>
            </p:cNvSpPr>
            <p:nvPr/>
          </p:nvSpPr>
          <p:spPr bwMode="auto">
            <a:xfrm>
              <a:off x="8054812" y="4173338"/>
              <a:ext cx="590494"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dirty="0" err="1">
                  <a:latin typeface="仿宋" panose="02010609060101010101" pitchFamily="49" charset="-122"/>
                  <a:ea typeface="仿宋" panose="02010609060101010101" pitchFamily="49" charset="-122"/>
                </a:rPr>
                <a:t>C8</a:t>
              </a:r>
              <a:endParaRPr lang="en-US" altLang="zh-CN" sz="1400" b="1" dirty="0">
                <a:latin typeface="仿宋" panose="02010609060101010101" pitchFamily="49" charset="-122"/>
                <a:ea typeface="仿宋" panose="02010609060101010101" pitchFamily="49" charset="-122"/>
              </a:endParaRPr>
            </a:p>
          </p:txBody>
        </p:sp>
        <p:sp>
          <p:nvSpPr>
            <p:cNvPr id="33806" name="Text Box 13"/>
            <p:cNvSpPr txBox="1">
              <a:spLocks noChangeArrowheads="1"/>
            </p:cNvSpPr>
            <p:nvPr/>
          </p:nvSpPr>
          <p:spPr bwMode="auto">
            <a:xfrm>
              <a:off x="8047280" y="4585497"/>
              <a:ext cx="629173"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dirty="0" err="1">
                  <a:latin typeface="仿宋" panose="02010609060101010101" pitchFamily="49" charset="-122"/>
                  <a:ea typeface="仿宋" panose="02010609060101010101" pitchFamily="49" charset="-122"/>
                </a:rPr>
                <a:t>T1</a:t>
              </a:r>
              <a:endParaRPr lang="en-US" altLang="zh-CN" sz="1400" b="1" dirty="0">
                <a:latin typeface="仿宋" panose="02010609060101010101" pitchFamily="49" charset="-122"/>
                <a:ea typeface="仿宋" panose="02010609060101010101" pitchFamily="49" charset="-122"/>
              </a:endParaRPr>
            </a:p>
          </p:txBody>
        </p:sp>
        <p:sp>
          <p:nvSpPr>
            <p:cNvPr id="33808" name="Text Box 15"/>
            <p:cNvSpPr txBox="1">
              <a:spLocks noChangeArrowheads="1"/>
            </p:cNvSpPr>
            <p:nvPr/>
          </p:nvSpPr>
          <p:spPr bwMode="auto">
            <a:xfrm>
              <a:off x="6797483" y="3668136"/>
              <a:ext cx="629175"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上干</a:t>
              </a:r>
            </a:p>
          </p:txBody>
        </p:sp>
        <p:sp>
          <p:nvSpPr>
            <p:cNvPr id="33810" name="Text Box 17"/>
            <p:cNvSpPr txBox="1">
              <a:spLocks noChangeArrowheads="1"/>
            </p:cNvSpPr>
            <p:nvPr/>
          </p:nvSpPr>
          <p:spPr bwMode="auto">
            <a:xfrm>
              <a:off x="6956711" y="4052275"/>
              <a:ext cx="629175"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中干</a:t>
              </a:r>
            </a:p>
          </p:txBody>
        </p:sp>
        <p:sp>
          <p:nvSpPr>
            <p:cNvPr id="33812" name="Text Box 19"/>
            <p:cNvSpPr txBox="1">
              <a:spLocks noChangeArrowheads="1"/>
            </p:cNvSpPr>
            <p:nvPr/>
          </p:nvSpPr>
          <p:spPr bwMode="auto">
            <a:xfrm>
              <a:off x="7025043" y="4546132"/>
              <a:ext cx="629175"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下干</a:t>
              </a:r>
            </a:p>
          </p:txBody>
        </p:sp>
        <p:sp>
          <p:nvSpPr>
            <p:cNvPr id="33813" name="Text Box 20"/>
            <p:cNvSpPr txBox="1">
              <a:spLocks noChangeArrowheads="1"/>
            </p:cNvSpPr>
            <p:nvPr/>
          </p:nvSpPr>
          <p:spPr bwMode="auto">
            <a:xfrm>
              <a:off x="5776367" y="5558647"/>
              <a:ext cx="941825"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内侧束</a:t>
              </a:r>
            </a:p>
          </p:txBody>
        </p:sp>
        <p:sp>
          <p:nvSpPr>
            <p:cNvPr id="33816" name="Rectangle 23"/>
            <p:cNvSpPr>
              <a:spLocks noChangeArrowheads="1"/>
            </p:cNvSpPr>
            <p:nvPr/>
          </p:nvSpPr>
          <p:spPr bwMode="auto">
            <a:xfrm>
              <a:off x="5413264" y="4997656"/>
              <a:ext cx="691059"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后束</a:t>
              </a:r>
            </a:p>
          </p:txBody>
        </p:sp>
        <p:sp>
          <p:nvSpPr>
            <p:cNvPr id="33818" name="Rectangle 25"/>
            <p:cNvSpPr>
              <a:spLocks noChangeArrowheads="1"/>
            </p:cNvSpPr>
            <p:nvPr/>
          </p:nvSpPr>
          <p:spPr bwMode="auto">
            <a:xfrm>
              <a:off x="5071124" y="4583833"/>
              <a:ext cx="881875" cy="33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仿宋" panose="02010609060101010101" pitchFamily="49" charset="-122"/>
                  <a:ea typeface="仿宋" panose="02010609060101010101" pitchFamily="49" charset="-122"/>
                </a:rPr>
                <a:t>外侧束</a:t>
              </a:r>
            </a:p>
          </p:txBody>
        </p:sp>
        <p:sp>
          <p:nvSpPr>
            <p:cNvPr id="33819" name="Text Box 26"/>
            <p:cNvSpPr txBox="1">
              <a:spLocks noChangeArrowheads="1"/>
            </p:cNvSpPr>
            <p:nvPr/>
          </p:nvSpPr>
          <p:spPr bwMode="auto">
            <a:xfrm>
              <a:off x="6335949" y="5937879"/>
              <a:ext cx="2166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姚体" pitchFamily="2" charset="-122"/>
                  <a:ea typeface="方正姚体" pitchFamily="2" charset="-122"/>
                </a:rPr>
                <a:t>臂丛构成模式图</a:t>
              </a:r>
            </a:p>
          </p:txBody>
        </p:sp>
        <p:sp>
          <p:nvSpPr>
            <p:cNvPr id="33799" name="Text Box 8"/>
            <p:cNvSpPr txBox="1">
              <a:spLocks noChangeArrowheads="1"/>
            </p:cNvSpPr>
            <p:nvPr/>
          </p:nvSpPr>
          <p:spPr bwMode="auto">
            <a:xfrm>
              <a:off x="4271541" y="3129231"/>
              <a:ext cx="3316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幼圆" pitchFamily="49" charset="-122"/>
                  <a:ea typeface="幼圆" pitchFamily="49" charset="-122"/>
                </a:rPr>
                <a:t>五根、三干、六股、三束</a:t>
              </a:r>
            </a:p>
          </p:txBody>
        </p:sp>
      </p:grpSp>
      <p:sp>
        <p:nvSpPr>
          <p:cNvPr id="23" name="标题 22"/>
          <p:cNvSpPr>
            <a:spLocks noGrp="1"/>
          </p:cNvSpPr>
          <p:nvPr>
            <p:ph type="title"/>
          </p:nvPr>
        </p:nvSpPr>
        <p:spPr>
          <a:xfrm>
            <a:off x="3629399" y="419943"/>
            <a:ext cx="2012644" cy="663070"/>
          </a:xfrm>
        </p:spPr>
        <p:txBody>
          <a:bodyPr>
            <a:noAutofit/>
          </a:bodyPr>
          <a:lstStyle/>
          <a:p>
            <a:r>
              <a:rPr kumimoji="1" lang="zh-CN" altLang="en-US" sz="3600" b="1" dirty="0" smtClean="0">
                <a:solidFill>
                  <a:srgbClr val="C00000"/>
                </a:solidFill>
                <a:latin typeface="华文中宋" panose="02010600040101010101" pitchFamily="2" charset="-122"/>
                <a:ea typeface="华文中宋" panose="02010600040101010101" pitchFamily="2" charset="-122"/>
              </a:rPr>
              <a:t>臂丛</a:t>
            </a:r>
            <a:endParaRPr lang="zh-CN" altLang="en-US" sz="3200" b="1" dirty="0"/>
          </a:p>
        </p:txBody>
      </p:sp>
      <p:sp>
        <p:nvSpPr>
          <p:cNvPr id="24" name="Rectangle 15"/>
          <p:cNvSpPr>
            <a:spLocks noChangeArrowheads="1"/>
          </p:cNvSpPr>
          <p:nvPr/>
        </p:nvSpPr>
        <p:spPr bwMode="auto">
          <a:xfrm>
            <a:off x="258243" y="1415091"/>
            <a:ext cx="59480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kumimoji="1" lang="zh-CN" altLang="en-US" sz="2000" b="1" dirty="0">
                <a:latin typeface="微软雅黑" pitchFamily="34" charset="-122"/>
                <a:ea typeface="微软雅黑" pitchFamily="34" charset="-122"/>
              </a:rPr>
              <a:t>组成</a:t>
            </a:r>
            <a:r>
              <a:rPr kumimoji="1" lang="zh-CN" altLang="en-US" sz="2000" b="1" dirty="0" smtClean="0">
                <a:latin typeface="幼圆" panose="02010509060101010101" pitchFamily="49" charset="-122"/>
                <a:ea typeface="幼圆" panose="02010509060101010101" pitchFamily="49" charset="-122"/>
              </a:rPr>
              <a:t>：</a:t>
            </a:r>
            <a:r>
              <a:rPr kumimoji="1" lang="en-US" altLang="zh-CN" sz="2000" b="1" dirty="0" err="1" smtClean="0">
                <a:latin typeface="幼圆" panose="02010509060101010101" pitchFamily="49" charset="-122"/>
                <a:ea typeface="幼圆" panose="02010509060101010101" pitchFamily="49" charset="-122"/>
              </a:rPr>
              <a:t>C5</a:t>
            </a:r>
            <a:r>
              <a:rPr kumimoji="1" lang="en-US" altLang="en-US" sz="2000" b="1" dirty="0" err="1" smtClean="0">
                <a:latin typeface="幼圆" panose="02010509060101010101" pitchFamily="49" charset="-122"/>
                <a:ea typeface="幼圆" panose="02010509060101010101" pitchFamily="49" charset="-122"/>
              </a:rPr>
              <a:t>-</a:t>
            </a:r>
            <a:r>
              <a:rPr kumimoji="1" lang="en-US" altLang="zh-CN" sz="2000" b="1" dirty="0" err="1" smtClean="0">
                <a:latin typeface="幼圆" panose="02010509060101010101" pitchFamily="49" charset="-122"/>
                <a:ea typeface="幼圆" panose="02010509060101010101" pitchFamily="49" charset="-122"/>
              </a:rPr>
              <a:t>C8</a:t>
            </a:r>
            <a:r>
              <a:rPr kumimoji="1" lang="zh-CN" altLang="en-US" sz="2000" b="1" dirty="0" smtClean="0">
                <a:latin typeface="幼圆" panose="02010509060101010101" pitchFamily="49" charset="-122"/>
                <a:ea typeface="幼圆" panose="02010509060101010101" pitchFamily="49" charset="-122"/>
              </a:rPr>
              <a:t>前支、</a:t>
            </a:r>
            <a:r>
              <a:rPr kumimoji="1" lang="en-US" altLang="zh-CN" sz="2000" b="1" dirty="0" err="1" smtClean="0">
                <a:latin typeface="幼圆" panose="02010509060101010101" pitchFamily="49" charset="-122"/>
                <a:ea typeface="幼圆" panose="02010509060101010101" pitchFamily="49" charset="-122"/>
              </a:rPr>
              <a:t>T1</a:t>
            </a:r>
            <a:r>
              <a:rPr kumimoji="1" lang="zh-CN" altLang="en-US" sz="2000" b="1" dirty="0" smtClean="0">
                <a:latin typeface="幼圆" panose="02010509060101010101" pitchFamily="49" charset="-122"/>
                <a:ea typeface="幼圆" panose="02010509060101010101" pitchFamily="49" charset="-122"/>
              </a:rPr>
              <a:t>前支的大部分</a:t>
            </a:r>
            <a:endParaRPr kumimoji="1" lang="en-US" altLang="zh-CN" sz="2000" b="1" dirty="0" smtClean="0">
              <a:latin typeface="幼圆" panose="02010509060101010101" pitchFamily="49" charset="-122"/>
              <a:ea typeface="幼圆" panose="02010509060101010101" pitchFamily="49" charset="-122"/>
            </a:endParaRPr>
          </a:p>
          <a:p>
            <a:pPr>
              <a:lnSpc>
                <a:spcPct val="150000"/>
              </a:lnSpc>
            </a:pPr>
            <a:r>
              <a:rPr kumimoji="1" lang="zh-CN" altLang="en-US" sz="2000" b="1" dirty="0" smtClean="0">
                <a:latin typeface="微软雅黑" pitchFamily="34" charset="-122"/>
                <a:ea typeface="微软雅黑" pitchFamily="34" charset="-122"/>
              </a:rPr>
              <a:t>位置</a:t>
            </a:r>
            <a:r>
              <a:rPr kumimoji="1" lang="zh-CN" altLang="en-US" sz="2000" b="1" dirty="0" smtClean="0">
                <a:latin typeface="幼圆" panose="02010509060101010101" pitchFamily="49" charset="-122"/>
                <a:ea typeface="幼圆" panose="02010509060101010101" pitchFamily="49" charset="-122"/>
              </a:rPr>
              <a:t>：</a:t>
            </a:r>
            <a:r>
              <a:rPr lang="zh-CN" altLang="en-US" b="1" dirty="0" smtClean="0">
                <a:latin typeface="仿宋" panose="02010609060101010101" pitchFamily="49" charset="-122"/>
                <a:ea typeface="仿宋" panose="02010609060101010101" pitchFamily="49" charset="-122"/>
              </a:rPr>
              <a:t>经斜角肌间隙穿出，在锁骨中段后方行至腋窝</a:t>
            </a:r>
            <a:endParaRPr kumimoji="1" lang="zh-CN" altLang="en-US" b="1" dirty="0">
              <a:latin typeface="幼圆" pitchFamily="49" charset="-122"/>
              <a:ea typeface="幼圆" pitchFamily="49" charset="-122"/>
            </a:endParaRPr>
          </a:p>
        </p:txBody>
      </p:sp>
    </p:spTree>
    <p:extLst>
      <p:ext uri="{BB962C8B-B14F-4D97-AF65-F5344CB8AC3E}">
        <p14:creationId xmlns:p14="http://schemas.microsoft.com/office/powerpoint/2010/main" val="4194898830"/>
      </p:ext>
    </p:extLst>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254441" y="476651"/>
            <a:ext cx="447968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kumimoji="1" lang="zh-CN" altLang="en-US" sz="2400" b="1" dirty="0" smtClean="0">
                <a:solidFill>
                  <a:srgbClr val="C00000"/>
                </a:solidFill>
                <a:latin typeface="微软雅黑" pitchFamily="34" charset="-122"/>
                <a:ea typeface="微软雅黑" pitchFamily="34" charset="-122"/>
              </a:rPr>
              <a:t>臂丛</a:t>
            </a:r>
            <a:r>
              <a:rPr kumimoji="1" lang="zh-CN" altLang="en-US" sz="2400" b="1" dirty="0">
                <a:solidFill>
                  <a:srgbClr val="C00000"/>
                </a:solidFill>
                <a:latin typeface="微软雅黑" pitchFamily="34" charset="-122"/>
                <a:ea typeface="微软雅黑" pitchFamily="34" charset="-122"/>
              </a:rPr>
              <a:t>的</a:t>
            </a:r>
            <a:r>
              <a:rPr kumimoji="1" lang="zh-CN" altLang="en-US" sz="2400" b="1" dirty="0" smtClean="0">
                <a:solidFill>
                  <a:srgbClr val="C00000"/>
                </a:solidFill>
                <a:latin typeface="微软雅黑" pitchFamily="34" charset="-122"/>
                <a:ea typeface="微软雅黑" pitchFamily="34" charset="-122"/>
              </a:rPr>
              <a:t>分支</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锁骨上分支</a:t>
            </a:r>
            <a:endParaRPr lang="zh-CN" altLang="en-US" sz="2400" b="1" dirty="0">
              <a:solidFill>
                <a:srgbClr val="C00000"/>
              </a:solidFill>
              <a:latin typeface="微软雅黑" pitchFamily="34" charset="-122"/>
              <a:ea typeface="微软雅黑" pitchFamily="34" charset="-122"/>
            </a:endParaRPr>
          </a:p>
        </p:txBody>
      </p:sp>
      <p:grpSp>
        <p:nvGrpSpPr>
          <p:cNvPr id="8" name="组合 7"/>
          <p:cNvGrpSpPr/>
          <p:nvPr/>
        </p:nvGrpSpPr>
        <p:grpSpPr>
          <a:xfrm>
            <a:off x="5531794" y="479897"/>
            <a:ext cx="3175068" cy="2979532"/>
            <a:chOff x="5447415" y="965518"/>
            <a:chExt cx="3460413" cy="3154630"/>
          </a:xfrm>
        </p:grpSpPr>
        <p:pic>
          <p:nvPicPr>
            <p:cNvPr id="24598" name="Picture 22" descr="Snap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77" r="1010" b="215"/>
            <a:stretch>
              <a:fillRect/>
            </a:stretch>
          </p:blipFill>
          <p:spPr bwMode="auto">
            <a:xfrm>
              <a:off x="5447415" y="965518"/>
              <a:ext cx="3460413" cy="315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Line 23"/>
            <p:cNvSpPr>
              <a:spLocks noChangeShapeType="1"/>
            </p:cNvSpPr>
            <p:nvPr/>
          </p:nvSpPr>
          <p:spPr bwMode="auto">
            <a:xfrm flipH="1">
              <a:off x="6867069" y="3221599"/>
              <a:ext cx="455383" cy="24106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4600" name="Text Box 24"/>
            <p:cNvSpPr txBox="1">
              <a:spLocks noChangeArrowheads="1"/>
            </p:cNvSpPr>
            <p:nvPr/>
          </p:nvSpPr>
          <p:spPr bwMode="auto">
            <a:xfrm>
              <a:off x="5771648" y="3330910"/>
              <a:ext cx="1225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胸长神经</a:t>
              </a:r>
            </a:p>
          </p:txBody>
        </p:sp>
      </p:grpSp>
      <p:grpSp>
        <p:nvGrpSpPr>
          <p:cNvPr id="18" name="组合 17"/>
          <p:cNvGrpSpPr/>
          <p:nvPr/>
        </p:nvGrpSpPr>
        <p:grpSpPr>
          <a:xfrm>
            <a:off x="5448200" y="3518242"/>
            <a:ext cx="3252495" cy="3040256"/>
            <a:chOff x="5765969" y="3725766"/>
            <a:chExt cx="3252495" cy="3040256"/>
          </a:xfrm>
        </p:grpSpPr>
        <p:pic>
          <p:nvPicPr>
            <p:cNvPr id="13" name="Picture 48" descr="Snap14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973" b="50757"/>
            <a:stretch>
              <a:fillRect/>
            </a:stretch>
          </p:blipFill>
          <p:spPr bwMode="auto">
            <a:xfrm>
              <a:off x="5880353" y="4092101"/>
              <a:ext cx="3043154" cy="267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0"/>
            <p:cNvSpPr>
              <a:spLocks noChangeShapeType="1"/>
            </p:cNvSpPr>
            <p:nvPr/>
          </p:nvSpPr>
          <p:spPr bwMode="auto">
            <a:xfrm flipV="1">
              <a:off x="7577779" y="4223153"/>
              <a:ext cx="349250" cy="36036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5" name="Text Box 51"/>
            <p:cNvSpPr txBox="1">
              <a:spLocks noChangeArrowheads="1"/>
            </p:cNvSpPr>
            <p:nvPr/>
          </p:nvSpPr>
          <p:spPr bwMode="auto">
            <a:xfrm>
              <a:off x="5765969" y="3725766"/>
              <a:ext cx="1536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肩胛背神经</a:t>
              </a:r>
            </a:p>
          </p:txBody>
        </p:sp>
        <p:sp>
          <p:nvSpPr>
            <p:cNvPr id="16" name="Line 55"/>
            <p:cNvSpPr>
              <a:spLocks noChangeShapeType="1"/>
            </p:cNvSpPr>
            <p:nvPr/>
          </p:nvSpPr>
          <p:spPr bwMode="auto">
            <a:xfrm flipV="1">
              <a:off x="6274846" y="4066161"/>
              <a:ext cx="177834" cy="30280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7" name="Text Box 56"/>
            <p:cNvSpPr txBox="1">
              <a:spLocks noChangeArrowheads="1"/>
            </p:cNvSpPr>
            <p:nvPr/>
          </p:nvSpPr>
          <p:spPr bwMode="auto">
            <a:xfrm>
              <a:off x="7424470" y="3924775"/>
              <a:ext cx="15939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仿宋" panose="02010609060101010101" pitchFamily="49" charset="-122"/>
                  <a:ea typeface="仿宋" panose="02010609060101010101" pitchFamily="49" charset="-122"/>
                </a:rPr>
                <a:t>肩胛上神经</a:t>
              </a:r>
            </a:p>
          </p:txBody>
        </p:sp>
      </p:grpSp>
      <p:grpSp>
        <p:nvGrpSpPr>
          <p:cNvPr id="23" name="组合 22"/>
          <p:cNvGrpSpPr/>
          <p:nvPr/>
        </p:nvGrpSpPr>
        <p:grpSpPr>
          <a:xfrm>
            <a:off x="480960" y="1244464"/>
            <a:ext cx="4823857" cy="4565047"/>
            <a:chOff x="480960" y="1244464"/>
            <a:chExt cx="4823857" cy="4565047"/>
          </a:xfrm>
        </p:grpSpPr>
        <p:sp>
          <p:nvSpPr>
            <p:cNvPr id="34820" name="Rectangle 9"/>
            <p:cNvSpPr>
              <a:spLocks noChangeArrowheads="1"/>
            </p:cNvSpPr>
            <p:nvPr/>
          </p:nvSpPr>
          <p:spPr bwMode="auto">
            <a:xfrm>
              <a:off x="498947" y="1244464"/>
              <a:ext cx="13687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胸长神经</a:t>
              </a:r>
              <a:endParaRPr lang="zh-CN" altLang="en-US" sz="2000" b="1" dirty="0">
                <a:latin typeface="微软雅黑" pitchFamily="34" charset="-122"/>
                <a:ea typeface="微软雅黑" pitchFamily="34" charset="-122"/>
              </a:endParaRPr>
            </a:p>
          </p:txBody>
        </p:sp>
        <p:sp>
          <p:nvSpPr>
            <p:cNvPr id="24611" name="Text Box 35"/>
            <p:cNvSpPr txBox="1">
              <a:spLocks noChangeArrowheads="1"/>
            </p:cNvSpPr>
            <p:nvPr/>
          </p:nvSpPr>
          <p:spPr bwMode="auto">
            <a:xfrm>
              <a:off x="642631" y="2002277"/>
              <a:ext cx="28463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华文楷体" pitchFamily="2" charset="-122"/>
                  <a:ea typeface="华文楷体" pitchFamily="2" charset="-122"/>
                </a:rPr>
                <a:t>分布：前锯肌、乳房</a:t>
              </a:r>
            </a:p>
          </p:txBody>
        </p:sp>
        <p:sp>
          <p:nvSpPr>
            <p:cNvPr id="9" name="Rectangle 49"/>
            <p:cNvSpPr>
              <a:spLocks noChangeArrowheads="1"/>
            </p:cNvSpPr>
            <p:nvPr/>
          </p:nvSpPr>
          <p:spPr bwMode="auto">
            <a:xfrm>
              <a:off x="480960" y="2580043"/>
              <a:ext cx="1542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肩胛背神经</a:t>
              </a:r>
              <a:endParaRPr lang="zh-CN" altLang="en-US" sz="2000" b="1" dirty="0">
                <a:latin typeface="微软雅黑" pitchFamily="34" charset="-122"/>
                <a:ea typeface="微软雅黑" pitchFamily="34" charset="-122"/>
              </a:endParaRPr>
            </a:p>
          </p:txBody>
        </p:sp>
        <p:sp>
          <p:nvSpPr>
            <p:cNvPr id="10" name="Text Box 52"/>
            <p:cNvSpPr txBox="1">
              <a:spLocks noChangeArrowheads="1"/>
            </p:cNvSpPr>
            <p:nvPr/>
          </p:nvSpPr>
          <p:spPr bwMode="auto">
            <a:xfrm>
              <a:off x="685780" y="3430776"/>
              <a:ext cx="34322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华文楷体" pitchFamily="2" charset="-122"/>
                  <a:ea typeface="华文楷体" pitchFamily="2" charset="-122"/>
                </a:rPr>
                <a:t>分布</a:t>
              </a:r>
              <a:r>
                <a:rPr lang="zh-CN" altLang="en-US" sz="2000" b="1" dirty="0" smtClean="0">
                  <a:latin typeface="华文楷体" pitchFamily="2" charset="-122"/>
                  <a:ea typeface="华文楷体" pitchFamily="2" charset="-122"/>
                </a:rPr>
                <a:t>：菱形肌 、肩胛提肌</a:t>
              </a:r>
              <a:endParaRPr lang="zh-CN" altLang="en-US" sz="2000" b="1" dirty="0">
                <a:latin typeface="华文楷体" pitchFamily="2" charset="-122"/>
                <a:ea typeface="华文楷体" pitchFamily="2" charset="-122"/>
              </a:endParaRPr>
            </a:p>
          </p:txBody>
        </p:sp>
        <p:sp>
          <p:nvSpPr>
            <p:cNvPr id="11" name="Text Box 53"/>
            <p:cNvSpPr txBox="1">
              <a:spLocks noChangeArrowheads="1"/>
            </p:cNvSpPr>
            <p:nvPr/>
          </p:nvSpPr>
          <p:spPr bwMode="auto">
            <a:xfrm>
              <a:off x="494013" y="4012286"/>
              <a:ext cx="1568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肩胛上神经</a:t>
              </a:r>
              <a:endParaRPr lang="zh-CN" altLang="en-US" sz="2000" b="1" dirty="0">
                <a:latin typeface="微软雅黑" pitchFamily="34" charset="-122"/>
                <a:ea typeface="微软雅黑" pitchFamily="34" charset="-122"/>
              </a:endParaRPr>
            </a:p>
          </p:txBody>
        </p:sp>
        <p:sp>
          <p:nvSpPr>
            <p:cNvPr id="12" name="Text Box 54"/>
            <p:cNvSpPr txBox="1">
              <a:spLocks noChangeArrowheads="1"/>
            </p:cNvSpPr>
            <p:nvPr/>
          </p:nvSpPr>
          <p:spPr bwMode="auto">
            <a:xfrm>
              <a:off x="659180" y="4916959"/>
              <a:ext cx="347183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dirty="0">
                  <a:latin typeface="华文楷体" pitchFamily="2" charset="-122"/>
                  <a:ea typeface="华文楷体" pitchFamily="2" charset="-122"/>
                </a:rPr>
                <a:t>分布</a:t>
              </a:r>
              <a:r>
                <a:rPr lang="zh-CN" altLang="en-US" sz="2000" b="1" dirty="0" smtClean="0">
                  <a:latin typeface="华文楷体" pitchFamily="2" charset="-122"/>
                  <a:ea typeface="华文楷体" pitchFamily="2" charset="-122"/>
                </a:rPr>
                <a:t>：</a:t>
              </a:r>
              <a:endParaRPr lang="en-US" altLang="zh-CN" sz="2000" b="1" dirty="0" smtClean="0">
                <a:latin typeface="华文楷体" pitchFamily="2" charset="-122"/>
                <a:ea typeface="华文楷体" pitchFamily="2" charset="-122"/>
              </a:endParaRPr>
            </a:p>
            <a:p>
              <a:pPr eaLnBrk="1" hangingPunct="1">
                <a:lnSpc>
                  <a:spcPct val="130000"/>
                </a:lnSpc>
              </a:pPr>
              <a:r>
                <a:rPr lang="zh-CN" altLang="en-US" sz="2000" b="1" dirty="0" smtClean="0">
                  <a:latin typeface="华文楷体" pitchFamily="2" charset="-122"/>
                  <a:ea typeface="华文楷体" pitchFamily="2" charset="-122"/>
                </a:rPr>
                <a:t>冈上肌、冈下肌、肩关节</a:t>
              </a:r>
              <a:endParaRPr lang="zh-CN" altLang="en-US" sz="2000" b="1" dirty="0">
                <a:latin typeface="华文楷体" pitchFamily="2" charset="-122"/>
                <a:ea typeface="华文楷体" pitchFamily="2" charset="-122"/>
              </a:endParaRPr>
            </a:p>
          </p:txBody>
        </p:sp>
        <p:sp>
          <p:nvSpPr>
            <p:cNvPr id="20" name="矩形 19"/>
            <p:cNvSpPr/>
            <p:nvPr/>
          </p:nvSpPr>
          <p:spPr>
            <a:xfrm>
              <a:off x="685934" y="1582572"/>
              <a:ext cx="3289436"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入腋窝，与胸外侧动脉伴行</a:t>
              </a:r>
              <a:endParaRPr lang="zh-CN" altLang="en-US" b="1" dirty="0">
                <a:solidFill>
                  <a:srgbClr val="000000"/>
                </a:solidFill>
                <a:latin typeface="仿宋" panose="02010609060101010101" pitchFamily="49" charset="-122"/>
                <a:ea typeface="仿宋" panose="02010609060101010101" pitchFamily="49" charset="-122"/>
              </a:endParaRPr>
            </a:p>
          </p:txBody>
        </p:sp>
        <p:sp>
          <p:nvSpPr>
            <p:cNvPr id="21" name="矩形 20"/>
            <p:cNvSpPr/>
            <p:nvPr/>
          </p:nvSpPr>
          <p:spPr>
            <a:xfrm>
              <a:off x="685932" y="2996324"/>
              <a:ext cx="3030033"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在肩胛骨与脊柱之间下行</a:t>
              </a:r>
              <a:endParaRPr lang="zh-CN" altLang="en-US" b="1" dirty="0">
                <a:solidFill>
                  <a:srgbClr val="000000"/>
                </a:solidFill>
                <a:latin typeface="仿宋" panose="02010609060101010101" pitchFamily="49" charset="-122"/>
                <a:ea typeface="仿宋" panose="02010609060101010101" pitchFamily="49" charset="-122"/>
              </a:endParaRPr>
            </a:p>
          </p:txBody>
        </p:sp>
        <p:sp>
          <p:nvSpPr>
            <p:cNvPr id="22" name="矩形 21"/>
            <p:cNvSpPr/>
            <p:nvPr/>
          </p:nvSpPr>
          <p:spPr>
            <a:xfrm>
              <a:off x="672961" y="4500870"/>
              <a:ext cx="4631856"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经肩胛上切迹入冈上窝，继而转入冈下窝</a:t>
              </a:r>
              <a:endParaRPr lang="zh-CN" altLang="en-US" b="1" dirty="0">
                <a:solidFill>
                  <a:srgbClr val="000000"/>
                </a:solidFill>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3283970755"/>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245155" y="442082"/>
            <a:ext cx="4080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800" dirty="0" smtClean="0">
                <a:latin typeface="华文中宋" panose="02010600040101010101" pitchFamily="2" charset="-122"/>
                <a:ea typeface="华文中宋" panose="02010600040101010101" pitchFamily="2" charset="-122"/>
              </a:rPr>
              <a:t>胸长神经损伤</a:t>
            </a:r>
            <a:r>
              <a:rPr kumimoji="1" lang="en-US" altLang="zh-CN" sz="2800" dirty="0" smtClean="0">
                <a:latin typeface="华文中宋" panose="02010600040101010101" pitchFamily="2" charset="-122"/>
                <a:ea typeface="华文中宋" panose="02010600040101010101" pitchFamily="2" charset="-122"/>
              </a:rPr>
              <a:t>—</a:t>
            </a:r>
            <a:r>
              <a:rPr kumimoji="1" lang="zh-CN" altLang="en-US" sz="2800" dirty="0" smtClean="0">
                <a:latin typeface="华文中宋" panose="02010600040101010101" pitchFamily="2" charset="-122"/>
                <a:ea typeface="华文中宋" panose="02010600040101010101" pitchFamily="2" charset="-122"/>
              </a:rPr>
              <a:t>翼状肩</a:t>
            </a:r>
            <a:endParaRPr kumimoji="1" lang="zh-CN" altLang="en-US" sz="2800" dirty="0">
              <a:latin typeface="华文中宋" panose="02010600040101010101" pitchFamily="2" charset="-122"/>
              <a:ea typeface="华文中宋" panose="02010600040101010101" pitchFamily="2" charset="-122"/>
            </a:endParaRPr>
          </a:p>
        </p:txBody>
      </p:sp>
      <p:pic>
        <p:nvPicPr>
          <p:cNvPr id="1026" name="Picture 2" descr="E:\课程资料\解剖图片\TAA-neck\A-M-OE25-2-W.jpg"/>
          <p:cNvPicPr>
            <a:picLocks noChangeAspect="1" noChangeArrowheads="1"/>
          </p:cNvPicPr>
          <p:nvPr/>
        </p:nvPicPr>
        <p:blipFill>
          <a:blip r:embed="rId2" cstate="print">
            <a:clrChange>
              <a:clrFrom>
                <a:srgbClr val="FDFDFD"/>
              </a:clrFrom>
              <a:clrTo>
                <a:srgbClr val="FDFDFD">
                  <a:alpha val="0"/>
                </a:srgbClr>
              </a:clrTo>
            </a:clrChange>
          </a:blip>
          <a:srcRect l="25643" t="2351" r="24185" b="25109"/>
          <a:stretch>
            <a:fillRect/>
          </a:stretch>
        </p:blipFill>
        <p:spPr bwMode="auto">
          <a:xfrm>
            <a:off x="1913106" y="3145276"/>
            <a:ext cx="1943415" cy="3093395"/>
          </a:xfrm>
          <a:prstGeom prst="rect">
            <a:avLst/>
          </a:prstGeom>
          <a:noFill/>
        </p:spPr>
      </p:pic>
      <p:pic>
        <p:nvPicPr>
          <p:cNvPr id="1027" name="Picture 3" descr="E:\课程资料\解剖图片\散图\翼状肩.webp.jpg"/>
          <p:cNvPicPr>
            <a:picLocks noChangeAspect="1" noChangeArrowheads="1"/>
          </p:cNvPicPr>
          <p:nvPr/>
        </p:nvPicPr>
        <p:blipFill>
          <a:blip r:embed="rId3">
            <a:clrChange>
              <a:clrFrom>
                <a:srgbClr val="FFFFFF"/>
              </a:clrFrom>
              <a:clrTo>
                <a:srgbClr val="FFFFFF">
                  <a:alpha val="0"/>
                </a:srgbClr>
              </a:clrTo>
            </a:clrChange>
          </a:blip>
          <a:srcRect l="22009" t="1924" r="25716" b="10019"/>
          <a:stretch>
            <a:fillRect/>
          </a:stretch>
        </p:blipFill>
        <p:spPr bwMode="auto">
          <a:xfrm>
            <a:off x="4740612" y="3245113"/>
            <a:ext cx="3346316" cy="2818461"/>
          </a:xfrm>
          <a:prstGeom prst="rect">
            <a:avLst/>
          </a:prstGeom>
          <a:noFill/>
        </p:spPr>
      </p:pic>
      <p:sp>
        <p:nvSpPr>
          <p:cNvPr id="10" name="Line 23"/>
          <p:cNvSpPr>
            <a:spLocks noChangeShapeType="1"/>
          </p:cNvSpPr>
          <p:nvPr/>
        </p:nvSpPr>
        <p:spPr bwMode="auto">
          <a:xfrm flipH="1" flipV="1">
            <a:off x="1906621" y="4455269"/>
            <a:ext cx="604982" cy="12696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1" name="Text Box 24"/>
          <p:cNvSpPr txBox="1">
            <a:spLocks noChangeArrowheads="1"/>
          </p:cNvSpPr>
          <p:nvPr/>
        </p:nvSpPr>
        <p:spPr bwMode="auto">
          <a:xfrm>
            <a:off x="1127589" y="4263940"/>
            <a:ext cx="1124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latin typeface="仿宋" panose="02010609060101010101" pitchFamily="49" charset="-122"/>
                <a:ea typeface="仿宋" panose="02010609060101010101" pitchFamily="49" charset="-122"/>
              </a:rPr>
              <a:t>前锯肌</a:t>
            </a:r>
            <a:endParaRPr lang="zh-CN" altLang="en-US" b="1" dirty="0">
              <a:latin typeface="仿宋" panose="02010609060101010101" pitchFamily="49" charset="-122"/>
              <a:ea typeface="仿宋" panose="02010609060101010101" pitchFamily="49" charset="-122"/>
            </a:endParaRPr>
          </a:p>
        </p:txBody>
      </p:sp>
      <p:sp>
        <p:nvSpPr>
          <p:cNvPr id="12" name="TextBox 11"/>
          <p:cNvSpPr txBox="1"/>
          <p:nvPr/>
        </p:nvSpPr>
        <p:spPr>
          <a:xfrm>
            <a:off x="415047" y="1160835"/>
            <a:ext cx="8054503" cy="1754326"/>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胸长神经支配前锯肌的运动，如受损伤，可引起该肌瘫痪，出现“翼状肩”，这是胸长神经损伤的典型体征。</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检查方法：使患者上肢推向前方抵抗阻力，则患侧肩胛骨内侧缘向背侧突起，即为“翼状肩”。</a:t>
            </a:r>
            <a:endParaRPr lang="zh-CN" altLang="en-US" b="1" dirty="0">
              <a:latin typeface="华文楷体" pitchFamily="2" charset="-122"/>
              <a:ea typeface="华文楷体" pitchFamily="2" charset="-122"/>
            </a:endParaRPr>
          </a:p>
        </p:txBody>
      </p:sp>
    </p:spTree>
    <p:extLst>
      <p:ext uri="{BB962C8B-B14F-4D97-AF65-F5344CB8AC3E}">
        <p14:creationId xmlns:p14="http://schemas.microsoft.com/office/powerpoint/2010/main" val="1139055416"/>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54441" y="476651"/>
            <a:ext cx="447968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kumimoji="1" lang="zh-CN" altLang="en-US" sz="2400" b="1" dirty="0" smtClean="0">
                <a:solidFill>
                  <a:srgbClr val="C00000"/>
                </a:solidFill>
                <a:latin typeface="微软雅黑" pitchFamily="34" charset="-122"/>
                <a:ea typeface="微软雅黑" pitchFamily="34" charset="-122"/>
              </a:rPr>
              <a:t>臂丛</a:t>
            </a:r>
            <a:r>
              <a:rPr kumimoji="1" lang="zh-CN" altLang="en-US" sz="2400" b="1" dirty="0">
                <a:solidFill>
                  <a:srgbClr val="C00000"/>
                </a:solidFill>
                <a:latin typeface="微软雅黑" pitchFamily="34" charset="-122"/>
                <a:ea typeface="微软雅黑" pitchFamily="34" charset="-122"/>
              </a:rPr>
              <a:t>的</a:t>
            </a:r>
            <a:r>
              <a:rPr kumimoji="1" lang="zh-CN" altLang="en-US" sz="2400" b="1" dirty="0" smtClean="0">
                <a:solidFill>
                  <a:srgbClr val="C00000"/>
                </a:solidFill>
                <a:latin typeface="微软雅黑" pitchFamily="34" charset="-122"/>
                <a:ea typeface="微软雅黑" pitchFamily="34" charset="-122"/>
              </a:rPr>
              <a:t>分支</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锁骨下分支</a:t>
            </a:r>
            <a:endParaRPr lang="zh-CN" altLang="en-US" sz="2400" b="1" dirty="0">
              <a:solidFill>
                <a:srgbClr val="C00000"/>
              </a:solidFill>
              <a:latin typeface="微软雅黑" pitchFamily="34" charset="-122"/>
              <a:ea typeface="微软雅黑" pitchFamily="34" charset="-122"/>
            </a:endParaRPr>
          </a:p>
        </p:txBody>
      </p:sp>
      <p:grpSp>
        <p:nvGrpSpPr>
          <p:cNvPr id="22" name="组合 21"/>
          <p:cNvGrpSpPr/>
          <p:nvPr/>
        </p:nvGrpSpPr>
        <p:grpSpPr>
          <a:xfrm>
            <a:off x="4166645" y="1577894"/>
            <a:ext cx="4756861" cy="4193850"/>
            <a:chOff x="3848875" y="1616805"/>
            <a:chExt cx="4756861" cy="4193850"/>
          </a:xfrm>
        </p:grpSpPr>
        <p:pic>
          <p:nvPicPr>
            <p:cNvPr id="3" name="图片 2"/>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29921"/>
            <a:stretch>
              <a:fillRect/>
            </a:stretch>
          </p:blipFill>
          <p:spPr>
            <a:xfrm>
              <a:off x="4169923" y="2001256"/>
              <a:ext cx="3268494" cy="3809399"/>
            </a:xfrm>
            <a:prstGeom prst="rect">
              <a:avLst/>
            </a:prstGeom>
          </p:spPr>
        </p:pic>
        <p:sp>
          <p:nvSpPr>
            <p:cNvPr id="35859" name="Text Box 34"/>
            <p:cNvSpPr txBox="1">
              <a:spLocks noChangeArrowheads="1"/>
            </p:cNvSpPr>
            <p:nvPr/>
          </p:nvSpPr>
          <p:spPr bwMode="auto">
            <a:xfrm>
              <a:off x="6124223" y="1616805"/>
              <a:ext cx="1508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方正姚体" pitchFamily="2" charset="-122"/>
                  <a:ea typeface="方正姚体" pitchFamily="2" charset="-122"/>
                </a:rPr>
                <a:t>肩胛下神经</a:t>
              </a:r>
            </a:p>
          </p:txBody>
        </p:sp>
        <p:sp>
          <p:nvSpPr>
            <p:cNvPr id="35860" name="Line 35"/>
            <p:cNvSpPr>
              <a:spLocks noChangeShapeType="1"/>
            </p:cNvSpPr>
            <p:nvPr/>
          </p:nvSpPr>
          <p:spPr bwMode="auto">
            <a:xfrm flipV="1">
              <a:off x="6421071" y="1900136"/>
              <a:ext cx="394775" cy="1536541"/>
            </a:xfrm>
            <a:prstGeom prst="line">
              <a:avLst/>
            </a:prstGeom>
            <a:ln w="19050">
              <a:solidFill>
                <a:srgbClr val="FF0000"/>
              </a:solidFill>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3" name="Line 55"/>
            <p:cNvSpPr>
              <a:spLocks noChangeShapeType="1"/>
            </p:cNvSpPr>
            <p:nvPr/>
          </p:nvSpPr>
          <p:spPr bwMode="auto">
            <a:xfrm>
              <a:off x="6243956" y="3900715"/>
              <a:ext cx="1246341" cy="100595"/>
            </a:xfrm>
            <a:prstGeom prst="line">
              <a:avLst/>
            </a:prstGeom>
            <a:ln w="19050">
              <a:solidFill>
                <a:srgbClr val="FF0000"/>
              </a:solidFill>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4" name="Text Box 56"/>
            <p:cNvSpPr txBox="1">
              <a:spLocks noChangeArrowheads="1"/>
            </p:cNvSpPr>
            <p:nvPr/>
          </p:nvSpPr>
          <p:spPr bwMode="auto">
            <a:xfrm>
              <a:off x="4654957" y="2020848"/>
              <a:ext cx="12594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肩胛下肌</a:t>
              </a:r>
            </a:p>
          </p:txBody>
        </p:sp>
        <p:sp>
          <p:nvSpPr>
            <p:cNvPr id="25" name="Line 55"/>
            <p:cNvSpPr>
              <a:spLocks noChangeShapeType="1"/>
            </p:cNvSpPr>
            <p:nvPr/>
          </p:nvSpPr>
          <p:spPr bwMode="auto">
            <a:xfrm flipH="1" flipV="1">
              <a:off x="5518824" y="2321669"/>
              <a:ext cx="560937" cy="85642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6" name="Text Box 56"/>
            <p:cNvSpPr txBox="1">
              <a:spLocks noChangeArrowheads="1"/>
            </p:cNvSpPr>
            <p:nvPr/>
          </p:nvSpPr>
          <p:spPr bwMode="auto">
            <a:xfrm>
              <a:off x="3848875" y="2550674"/>
              <a:ext cx="1053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大圆肌</a:t>
              </a:r>
            </a:p>
          </p:txBody>
        </p:sp>
        <p:sp>
          <p:nvSpPr>
            <p:cNvPr id="13" name="Line 50"/>
            <p:cNvSpPr>
              <a:spLocks noChangeShapeType="1"/>
            </p:cNvSpPr>
            <p:nvPr/>
          </p:nvSpPr>
          <p:spPr bwMode="auto">
            <a:xfrm flipH="1">
              <a:off x="5428034" y="5172896"/>
              <a:ext cx="463442" cy="157861"/>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4" name="Text Box 51"/>
            <p:cNvSpPr txBox="1">
              <a:spLocks noChangeArrowheads="1"/>
            </p:cNvSpPr>
            <p:nvPr/>
          </p:nvSpPr>
          <p:spPr bwMode="auto">
            <a:xfrm>
              <a:off x="7369839" y="3816787"/>
              <a:ext cx="12358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方正姚体" pitchFamily="2" charset="-122"/>
                  <a:ea typeface="方正姚体" pitchFamily="2" charset="-122"/>
                </a:rPr>
                <a:t>胸背神经</a:t>
              </a:r>
            </a:p>
          </p:txBody>
        </p:sp>
        <p:sp>
          <p:nvSpPr>
            <p:cNvPr id="15" name="Line 55"/>
            <p:cNvSpPr>
              <a:spLocks noChangeShapeType="1"/>
            </p:cNvSpPr>
            <p:nvPr/>
          </p:nvSpPr>
          <p:spPr bwMode="auto">
            <a:xfrm flipH="1" flipV="1">
              <a:off x="4546059" y="2853447"/>
              <a:ext cx="1306839" cy="145195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6" name="Text Box 56"/>
            <p:cNvSpPr txBox="1">
              <a:spLocks noChangeArrowheads="1"/>
            </p:cNvSpPr>
            <p:nvPr/>
          </p:nvSpPr>
          <p:spPr bwMode="auto">
            <a:xfrm>
              <a:off x="4665053" y="5177063"/>
              <a:ext cx="1048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背阔肌</a:t>
              </a:r>
            </a:p>
          </p:txBody>
        </p:sp>
      </p:grpSp>
      <p:grpSp>
        <p:nvGrpSpPr>
          <p:cNvPr id="21" name="组合 20"/>
          <p:cNvGrpSpPr/>
          <p:nvPr/>
        </p:nvGrpSpPr>
        <p:grpSpPr>
          <a:xfrm>
            <a:off x="266856" y="1429404"/>
            <a:ext cx="3397229" cy="3125953"/>
            <a:chOff x="390073" y="1325642"/>
            <a:chExt cx="3397229" cy="3125953"/>
          </a:xfrm>
        </p:grpSpPr>
        <p:sp>
          <p:nvSpPr>
            <p:cNvPr id="35845" name="Text Box 25"/>
            <p:cNvSpPr txBox="1">
              <a:spLocks noChangeArrowheads="1"/>
            </p:cNvSpPr>
            <p:nvPr/>
          </p:nvSpPr>
          <p:spPr bwMode="auto">
            <a:xfrm>
              <a:off x="390073" y="1325642"/>
              <a:ext cx="2469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肩胛下神经   </a:t>
              </a:r>
              <a:endParaRPr lang="zh-CN" altLang="en-US" sz="2000" b="1" dirty="0">
                <a:latin typeface="微软雅黑" pitchFamily="34" charset="-122"/>
                <a:ea typeface="微软雅黑" pitchFamily="34" charset="-122"/>
              </a:endParaRPr>
            </a:p>
          </p:txBody>
        </p:sp>
        <p:sp>
          <p:nvSpPr>
            <p:cNvPr id="166951" name="Text Box 39"/>
            <p:cNvSpPr txBox="1">
              <a:spLocks noChangeArrowheads="1"/>
            </p:cNvSpPr>
            <p:nvPr/>
          </p:nvSpPr>
          <p:spPr bwMode="auto">
            <a:xfrm>
              <a:off x="473738" y="2253563"/>
              <a:ext cx="32422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华文楷体" pitchFamily="2" charset="-122"/>
                  <a:ea typeface="华文楷体" pitchFamily="2" charset="-122"/>
                </a:rPr>
                <a:t>分布</a:t>
              </a:r>
              <a:r>
                <a:rPr lang="zh-CN" altLang="en-US" sz="2000" b="1" dirty="0" smtClean="0">
                  <a:latin typeface="华文楷体" pitchFamily="2" charset="-122"/>
                  <a:ea typeface="华文楷体" pitchFamily="2" charset="-122"/>
                </a:rPr>
                <a:t>：肩胛下肌、大圆肌  </a:t>
              </a:r>
              <a:endParaRPr lang="zh-CN" altLang="en-US" sz="2000" b="1" dirty="0">
                <a:latin typeface="华文楷体" pitchFamily="2" charset="-122"/>
                <a:ea typeface="华文楷体" pitchFamily="2" charset="-122"/>
              </a:endParaRPr>
            </a:p>
          </p:txBody>
        </p:sp>
        <p:sp>
          <p:nvSpPr>
            <p:cNvPr id="17" name="Rectangle 48"/>
            <p:cNvSpPr>
              <a:spLocks noChangeArrowheads="1"/>
            </p:cNvSpPr>
            <p:nvPr/>
          </p:nvSpPr>
          <p:spPr bwMode="auto">
            <a:xfrm>
              <a:off x="411832" y="3064514"/>
              <a:ext cx="22989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胸背神经</a:t>
              </a:r>
              <a:endParaRPr lang="zh-CN" altLang="en-US" sz="2000" b="1" dirty="0">
                <a:latin typeface="微软雅黑" pitchFamily="34" charset="-122"/>
                <a:ea typeface="微软雅黑" pitchFamily="34" charset="-122"/>
              </a:endParaRPr>
            </a:p>
          </p:txBody>
        </p:sp>
        <p:sp>
          <p:nvSpPr>
            <p:cNvPr id="18" name="Text Box 49"/>
            <p:cNvSpPr txBox="1">
              <a:spLocks noChangeArrowheads="1"/>
            </p:cNvSpPr>
            <p:nvPr/>
          </p:nvSpPr>
          <p:spPr bwMode="auto">
            <a:xfrm>
              <a:off x="500345" y="4051485"/>
              <a:ext cx="2580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华文楷体" pitchFamily="2" charset="-122"/>
                  <a:ea typeface="华文楷体" pitchFamily="2" charset="-122"/>
                </a:rPr>
                <a:t>分布：背阔肌</a:t>
              </a:r>
              <a:endParaRPr lang="zh-CN" altLang="en-US" sz="2000" b="1" dirty="0">
                <a:latin typeface="华文楷体" pitchFamily="2" charset="-122"/>
                <a:ea typeface="华文楷体" pitchFamily="2" charset="-122"/>
              </a:endParaRPr>
            </a:p>
          </p:txBody>
        </p:sp>
        <p:sp>
          <p:nvSpPr>
            <p:cNvPr id="19" name="矩形 18"/>
            <p:cNvSpPr/>
            <p:nvPr/>
          </p:nvSpPr>
          <p:spPr>
            <a:xfrm>
              <a:off x="841576" y="1744699"/>
              <a:ext cx="2945726"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起于后束，分上、下两支</a:t>
              </a:r>
              <a:endParaRPr lang="zh-CN" altLang="en-US" b="1" dirty="0">
                <a:solidFill>
                  <a:srgbClr val="000000"/>
                </a:solidFill>
                <a:latin typeface="仿宋" panose="02010609060101010101" pitchFamily="49" charset="-122"/>
                <a:ea typeface="仿宋" panose="02010609060101010101" pitchFamily="49" charset="-122"/>
              </a:endParaRPr>
            </a:p>
          </p:txBody>
        </p:sp>
        <p:sp>
          <p:nvSpPr>
            <p:cNvPr id="20" name="矩形 19"/>
            <p:cNvSpPr/>
            <p:nvPr/>
          </p:nvSpPr>
          <p:spPr>
            <a:xfrm>
              <a:off x="829337" y="3502790"/>
              <a:ext cx="2011140"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发自臂丛后束</a:t>
              </a:r>
              <a:endParaRPr lang="zh-CN" altLang="en-US" b="1" dirty="0">
                <a:solidFill>
                  <a:srgbClr val="000000"/>
                </a:solidFill>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815458634"/>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74582" y="998673"/>
            <a:ext cx="4152864" cy="4361954"/>
            <a:chOff x="4674582" y="998673"/>
            <a:chExt cx="4152864" cy="4361954"/>
          </a:xfrm>
        </p:grpSpPr>
        <p:pic>
          <p:nvPicPr>
            <p:cNvPr id="166952" name="Picture 40" descr="Snap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151" t="677" r="1010" b="215"/>
            <a:stretch>
              <a:fillRect/>
            </a:stretch>
          </p:blipFill>
          <p:spPr bwMode="auto">
            <a:xfrm>
              <a:off x="5226996" y="1131449"/>
              <a:ext cx="3600450" cy="422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56" name="Line 44"/>
            <p:cNvSpPr>
              <a:spLocks noChangeShapeType="1"/>
            </p:cNvSpPr>
            <p:nvPr/>
          </p:nvSpPr>
          <p:spPr bwMode="auto">
            <a:xfrm flipV="1">
              <a:off x="6950040" y="1316477"/>
              <a:ext cx="47389" cy="1461311"/>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66957" name="Text Box 45"/>
            <p:cNvSpPr txBox="1">
              <a:spLocks noChangeArrowheads="1"/>
            </p:cNvSpPr>
            <p:nvPr/>
          </p:nvSpPr>
          <p:spPr bwMode="auto">
            <a:xfrm>
              <a:off x="4674582" y="4024717"/>
              <a:ext cx="15576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胸内侧神经</a:t>
              </a:r>
            </a:p>
          </p:txBody>
        </p:sp>
        <p:sp>
          <p:nvSpPr>
            <p:cNvPr id="166958" name="Line 46"/>
            <p:cNvSpPr>
              <a:spLocks noChangeShapeType="1"/>
            </p:cNvSpPr>
            <p:nvPr/>
          </p:nvSpPr>
          <p:spPr bwMode="auto">
            <a:xfrm flipH="1">
              <a:off x="5784715" y="3106364"/>
              <a:ext cx="1329446" cy="97276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66959" name="Text Box 47"/>
            <p:cNvSpPr txBox="1">
              <a:spLocks noChangeArrowheads="1"/>
            </p:cNvSpPr>
            <p:nvPr/>
          </p:nvSpPr>
          <p:spPr bwMode="auto">
            <a:xfrm>
              <a:off x="6108632" y="998673"/>
              <a:ext cx="1556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胸外侧神经</a:t>
              </a:r>
            </a:p>
          </p:txBody>
        </p:sp>
      </p:grpSp>
      <p:sp>
        <p:nvSpPr>
          <p:cNvPr id="13" name="Text Box 25"/>
          <p:cNvSpPr txBox="1">
            <a:spLocks noChangeArrowheads="1"/>
          </p:cNvSpPr>
          <p:nvPr/>
        </p:nvSpPr>
        <p:spPr bwMode="auto">
          <a:xfrm>
            <a:off x="403043" y="1033812"/>
            <a:ext cx="2469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胸内侧神经   </a:t>
            </a:r>
            <a:endParaRPr lang="zh-CN" altLang="en-US" sz="2000" b="1" dirty="0">
              <a:latin typeface="微软雅黑" pitchFamily="34" charset="-122"/>
              <a:ea typeface="微软雅黑" pitchFamily="34" charset="-122"/>
            </a:endParaRPr>
          </a:p>
        </p:txBody>
      </p:sp>
      <p:sp>
        <p:nvSpPr>
          <p:cNvPr id="15" name="Rectangle 48"/>
          <p:cNvSpPr>
            <a:spLocks noChangeArrowheads="1"/>
          </p:cNvSpPr>
          <p:nvPr/>
        </p:nvSpPr>
        <p:spPr bwMode="auto">
          <a:xfrm>
            <a:off x="411831" y="2000956"/>
            <a:ext cx="22989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itchFamily="34" charset="-122"/>
                <a:ea typeface="微软雅黑" pitchFamily="34" charset="-122"/>
              </a:rPr>
              <a:t>胸外侧神经</a:t>
            </a:r>
            <a:endParaRPr lang="zh-CN" altLang="en-US" sz="2000" b="1" dirty="0">
              <a:latin typeface="微软雅黑" pitchFamily="34" charset="-122"/>
              <a:ea typeface="微软雅黑" pitchFamily="34" charset="-122"/>
            </a:endParaRPr>
          </a:p>
        </p:txBody>
      </p:sp>
      <p:sp>
        <p:nvSpPr>
          <p:cNvPr id="16" name="Text Box 49"/>
          <p:cNvSpPr txBox="1">
            <a:spLocks noChangeArrowheads="1"/>
          </p:cNvSpPr>
          <p:nvPr/>
        </p:nvSpPr>
        <p:spPr bwMode="auto">
          <a:xfrm>
            <a:off x="461433" y="3208421"/>
            <a:ext cx="37863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华文楷体" pitchFamily="2" charset="-122"/>
                <a:ea typeface="华文楷体" pitchFamily="2" charset="-122"/>
              </a:rPr>
              <a:t>分布：胸大肌、胸小肌</a:t>
            </a:r>
            <a:endParaRPr lang="zh-CN" altLang="en-US" sz="2000" b="1" dirty="0">
              <a:latin typeface="华文楷体" pitchFamily="2" charset="-122"/>
              <a:ea typeface="华文楷体" pitchFamily="2" charset="-122"/>
            </a:endParaRPr>
          </a:p>
        </p:txBody>
      </p:sp>
      <p:sp>
        <p:nvSpPr>
          <p:cNvPr id="17" name="矩形 16"/>
          <p:cNvSpPr/>
          <p:nvPr/>
        </p:nvSpPr>
        <p:spPr>
          <a:xfrm>
            <a:off x="582171" y="1420443"/>
            <a:ext cx="4320569"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起于臂丛内侧束，穿过腋动、静脉之间</a:t>
            </a:r>
            <a:endParaRPr lang="zh-CN" altLang="en-US" b="1" dirty="0">
              <a:solidFill>
                <a:srgbClr val="000000"/>
              </a:solidFill>
              <a:latin typeface="仿宋" panose="02010609060101010101" pitchFamily="49" charset="-122"/>
              <a:ea typeface="仿宋" panose="02010609060101010101" pitchFamily="49" charset="-122"/>
            </a:endParaRPr>
          </a:p>
        </p:txBody>
      </p:sp>
      <p:sp>
        <p:nvSpPr>
          <p:cNvPr id="18" name="矩形 17"/>
          <p:cNvSpPr/>
          <p:nvPr/>
        </p:nvSpPr>
        <p:spPr>
          <a:xfrm>
            <a:off x="582902" y="2445718"/>
            <a:ext cx="4378204" cy="369332"/>
          </a:xfrm>
          <a:prstGeom prst="rect">
            <a:avLst/>
          </a:prstGeom>
        </p:spPr>
        <p:txBody>
          <a:bodyPr wrap="square">
            <a:spAutoFit/>
          </a:bodyPr>
          <a:lstStyle/>
          <a:p>
            <a:pPr lvl="0"/>
            <a:r>
              <a:rPr lang="zh-CN" altLang="en-US" b="1" dirty="0" smtClean="0">
                <a:solidFill>
                  <a:srgbClr val="000000"/>
                </a:solidFill>
                <a:latin typeface="仿宋" panose="02010609060101010101" pitchFamily="49" charset="-122"/>
                <a:ea typeface="仿宋" panose="02010609060101010101" pitchFamily="49" charset="-122"/>
              </a:rPr>
              <a:t>起自臂丛外侧束，跨过腋动、静脉前方</a:t>
            </a:r>
            <a:endParaRPr lang="zh-CN" altLang="en-US" b="1"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101341623"/>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ChangeArrowheads="1"/>
          </p:cNvSpPr>
          <p:nvPr/>
        </p:nvSpPr>
        <p:spPr bwMode="auto">
          <a:xfrm>
            <a:off x="527228" y="650241"/>
            <a:ext cx="20797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smtClean="0">
                <a:solidFill>
                  <a:srgbClr val="C00000"/>
                </a:solidFill>
                <a:latin typeface="微软雅黑" pitchFamily="34" charset="-122"/>
                <a:ea typeface="微软雅黑" pitchFamily="34" charset="-122"/>
              </a:rPr>
              <a:t>腋神经</a:t>
            </a:r>
            <a:endParaRPr kumimoji="1" lang="en-US" altLang="zh-CN" sz="2800" b="1" dirty="0">
              <a:solidFill>
                <a:srgbClr val="C00000"/>
              </a:solidFill>
              <a:latin typeface="微软雅黑" pitchFamily="34" charset="-122"/>
              <a:ea typeface="微软雅黑" pitchFamily="34" charset="-122"/>
            </a:endParaRPr>
          </a:p>
        </p:txBody>
      </p:sp>
      <p:sp>
        <p:nvSpPr>
          <p:cNvPr id="36875" name="Text Box 28"/>
          <p:cNvSpPr txBox="1">
            <a:spLocks noChangeArrowheads="1"/>
          </p:cNvSpPr>
          <p:nvPr/>
        </p:nvSpPr>
        <p:spPr bwMode="auto">
          <a:xfrm>
            <a:off x="943445" y="2748381"/>
            <a:ext cx="35831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2000" b="1" dirty="0">
                <a:latin typeface="华文楷体" pitchFamily="2" charset="-122"/>
                <a:ea typeface="华文楷体" pitchFamily="2" charset="-122"/>
              </a:rPr>
              <a:t>肌支：支配三角肌、小圆肌</a:t>
            </a:r>
          </a:p>
          <a:p>
            <a:pPr eaLnBrk="1" hangingPunct="1">
              <a:lnSpc>
                <a:spcPct val="150000"/>
              </a:lnSpc>
            </a:pPr>
            <a:r>
              <a:rPr lang="zh-CN" altLang="en-US" sz="2000" b="1" dirty="0">
                <a:latin typeface="华文楷体" pitchFamily="2" charset="-122"/>
                <a:ea typeface="华文楷体" pitchFamily="2" charset="-122"/>
              </a:rPr>
              <a:t>皮支：臂外侧上皮神经</a:t>
            </a:r>
          </a:p>
        </p:txBody>
      </p:sp>
      <p:sp>
        <p:nvSpPr>
          <p:cNvPr id="36876" name="Text Box 29"/>
          <p:cNvSpPr txBox="1">
            <a:spLocks noChangeArrowheads="1"/>
          </p:cNvSpPr>
          <p:nvPr/>
        </p:nvSpPr>
        <p:spPr bwMode="auto">
          <a:xfrm>
            <a:off x="713858" y="1168290"/>
            <a:ext cx="3683045" cy="84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dirty="0">
                <a:latin typeface="仿宋" panose="02010609060101010101" pitchFamily="49" charset="-122"/>
                <a:ea typeface="仿宋" panose="02010609060101010101" pitchFamily="49" charset="-122"/>
              </a:rPr>
              <a:t>发自臂丛后束，穿过四边孔</a:t>
            </a:r>
            <a:r>
              <a:rPr lang="zh-CN" altLang="en-US" sz="2000" b="1" dirty="0" smtClean="0">
                <a:latin typeface="仿宋" panose="02010609060101010101" pitchFamily="49" charset="-122"/>
                <a:ea typeface="仿宋" panose="02010609060101010101" pitchFamily="49" charset="-122"/>
              </a:rPr>
              <a:t>，绕肱骨</a:t>
            </a:r>
            <a:r>
              <a:rPr lang="zh-CN" altLang="en-US" sz="2000" b="1" dirty="0">
                <a:latin typeface="仿宋" panose="02010609060101010101" pitchFamily="49" charset="-122"/>
                <a:ea typeface="仿宋" panose="02010609060101010101" pitchFamily="49" charset="-122"/>
              </a:rPr>
              <a:t>外科颈至三角肌深</a:t>
            </a:r>
            <a:r>
              <a:rPr lang="zh-CN" altLang="en-US" sz="2000" b="1" dirty="0" smtClean="0">
                <a:latin typeface="仿宋" panose="02010609060101010101" pitchFamily="49" charset="-122"/>
                <a:ea typeface="仿宋" panose="02010609060101010101" pitchFamily="49" charset="-122"/>
              </a:rPr>
              <a:t>面</a:t>
            </a:r>
            <a:endParaRPr lang="zh-CN" altLang="en-US" sz="2000" b="1" dirty="0">
              <a:ea typeface="幼圆" panose="02010509060101010101" pitchFamily="49" charset="-122"/>
            </a:endParaRPr>
          </a:p>
        </p:txBody>
      </p:sp>
      <p:sp>
        <p:nvSpPr>
          <p:cNvPr id="13" name="矩形 12"/>
          <p:cNvSpPr/>
          <p:nvPr/>
        </p:nvSpPr>
        <p:spPr>
          <a:xfrm>
            <a:off x="587029" y="2282374"/>
            <a:ext cx="2148345" cy="461665"/>
          </a:xfrm>
          <a:prstGeom prst="rect">
            <a:avLst/>
          </a:prstGeom>
        </p:spPr>
        <p:txBody>
          <a:bodyPr wrap="none">
            <a:spAutoFit/>
          </a:bodyPr>
          <a:lstStyle/>
          <a:p>
            <a:pPr marL="84455" lvl="0" indent="-84455">
              <a:buFont typeface="Arial" panose="020B0604020202020204" pitchFamily="34" charset="0"/>
              <a:buChar char="•"/>
            </a:pPr>
            <a:r>
              <a:rPr lang="zh-CN" altLang="en-US" sz="2400" b="1" dirty="0" smtClean="0">
                <a:solidFill>
                  <a:srgbClr val="000000"/>
                </a:solidFill>
                <a:latin typeface="华文楷体" pitchFamily="2" charset="-122"/>
                <a:ea typeface="华文楷体" pitchFamily="2" charset="-122"/>
              </a:rPr>
              <a:t>分支、分布：</a:t>
            </a:r>
            <a:endParaRPr lang="zh-CN" altLang="en-US" sz="2400" b="1" dirty="0">
              <a:solidFill>
                <a:srgbClr val="000000"/>
              </a:solidFill>
              <a:latin typeface="华文楷体" pitchFamily="2" charset="-122"/>
              <a:ea typeface="华文楷体" pitchFamily="2" charset="-122"/>
            </a:endParaRPr>
          </a:p>
        </p:txBody>
      </p:sp>
      <p:grpSp>
        <p:nvGrpSpPr>
          <p:cNvPr id="21" name="组合 20"/>
          <p:cNvGrpSpPr/>
          <p:nvPr/>
        </p:nvGrpSpPr>
        <p:grpSpPr>
          <a:xfrm>
            <a:off x="4951243" y="428016"/>
            <a:ext cx="4069540" cy="5890466"/>
            <a:chOff x="4951243" y="428016"/>
            <a:chExt cx="4069540" cy="5890466"/>
          </a:xfrm>
        </p:grpSpPr>
        <p:pic>
          <p:nvPicPr>
            <p:cNvPr id="26647" name="Picture 23" descr="Snap1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4152" r="35460"/>
            <a:stretch>
              <a:fillRect/>
            </a:stretch>
          </p:blipFill>
          <p:spPr bwMode="auto">
            <a:xfrm>
              <a:off x="5610522" y="428016"/>
              <a:ext cx="2755265" cy="247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Line 24"/>
            <p:cNvSpPr>
              <a:spLocks noChangeShapeType="1"/>
            </p:cNvSpPr>
            <p:nvPr/>
          </p:nvSpPr>
          <p:spPr bwMode="auto">
            <a:xfrm flipH="1">
              <a:off x="5894962" y="2029992"/>
              <a:ext cx="230934" cy="53162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6649" name="Text Box 25"/>
            <p:cNvSpPr txBox="1">
              <a:spLocks noChangeArrowheads="1"/>
            </p:cNvSpPr>
            <p:nvPr/>
          </p:nvSpPr>
          <p:spPr bwMode="auto">
            <a:xfrm>
              <a:off x="5136204" y="2490612"/>
              <a:ext cx="1141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方正姚体" pitchFamily="2" charset="-122"/>
                  <a:ea typeface="方正姚体" pitchFamily="2" charset="-122"/>
                </a:rPr>
                <a:t>腋神经</a:t>
              </a:r>
            </a:p>
          </p:txBody>
        </p:sp>
        <p:pic>
          <p:nvPicPr>
            <p:cNvPr id="26646" name="Picture 22" descr="Snap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243" y="2884913"/>
              <a:ext cx="3291327" cy="3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Line 18"/>
            <p:cNvSpPr>
              <a:spLocks noChangeShapeType="1"/>
            </p:cNvSpPr>
            <p:nvPr/>
          </p:nvSpPr>
          <p:spPr bwMode="auto">
            <a:xfrm flipH="1">
              <a:off x="6809361" y="4708187"/>
              <a:ext cx="992222" cy="132944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6643" name="Line 19"/>
            <p:cNvSpPr>
              <a:spLocks noChangeShapeType="1"/>
            </p:cNvSpPr>
            <p:nvPr/>
          </p:nvSpPr>
          <p:spPr bwMode="auto">
            <a:xfrm flipH="1" flipV="1">
              <a:off x="5927385" y="2879387"/>
              <a:ext cx="1407269" cy="147860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6651" name="Text Box 27"/>
            <p:cNvSpPr txBox="1">
              <a:spLocks noChangeArrowheads="1"/>
            </p:cNvSpPr>
            <p:nvPr/>
          </p:nvSpPr>
          <p:spPr bwMode="auto">
            <a:xfrm>
              <a:off x="5394146" y="5979928"/>
              <a:ext cx="18367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仿宋" panose="02010609060101010101" pitchFamily="49" charset="-122"/>
                  <a:ea typeface="仿宋" panose="02010609060101010101" pitchFamily="49" charset="-122"/>
                </a:rPr>
                <a:t>臂外侧上皮神经</a:t>
              </a:r>
            </a:p>
          </p:txBody>
        </p:sp>
        <p:sp>
          <p:nvSpPr>
            <p:cNvPr id="17" name="Line 55"/>
            <p:cNvSpPr>
              <a:spLocks noChangeShapeType="1"/>
            </p:cNvSpPr>
            <p:nvPr/>
          </p:nvSpPr>
          <p:spPr bwMode="auto">
            <a:xfrm flipV="1">
              <a:off x="7391819" y="2937753"/>
              <a:ext cx="357883" cy="113806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8" name="Line 55"/>
            <p:cNvSpPr>
              <a:spLocks noChangeShapeType="1"/>
            </p:cNvSpPr>
            <p:nvPr/>
          </p:nvSpPr>
          <p:spPr bwMode="auto">
            <a:xfrm flipV="1">
              <a:off x="8075999" y="3592748"/>
              <a:ext cx="45719" cy="29823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9" name="Text Box 56"/>
            <p:cNvSpPr txBox="1">
              <a:spLocks noChangeArrowheads="1"/>
            </p:cNvSpPr>
            <p:nvPr/>
          </p:nvSpPr>
          <p:spPr bwMode="auto">
            <a:xfrm>
              <a:off x="7972458" y="3276927"/>
              <a:ext cx="1048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latin typeface="仿宋" panose="02010609060101010101" pitchFamily="49" charset="-122"/>
                  <a:ea typeface="仿宋" panose="02010609060101010101" pitchFamily="49" charset="-122"/>
                </a:rPr>
                <a:t>三角肌</a:t>
              </a:r>
              <a:endParaRPr lang="zh-CN" altLang="en-US" b="1" dirty="0">
                <a:latin typeface="仿宋" panose="02010609060101010101" pitchFamily="49" charset="-122"/>
                <a:ea typeface="仿宋" panose="02010609060101010101" pitchFamily="49" charset="-122"/>
              </a:endParaRPr>
            </a:p>
          </p:txBody>
        </p:sp>
        <p:sp>
          <p:nvSpPr>
            <p:cNvPr id="20" name="Text Box 56"/>
            <p:cNvSpPr txBox="1">
              <a:spLocks noChangeArrowheads="1"/>
            </p:cNvSpPr>
            <p:nvPr/>
          </p:nvSpPr>
          <p:spPr bwMode="auto">
            <a:xfrm>
              <a:off x="7589835" y="2621931"/>
              <a:ext cx="1048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latin typeface="仿宋" panose="02010609060101010101" pitchFamily="49" charset="-122"/>
                  <a:ea typeface="仿宋" panose="02010609060101010101" pitchFamily="49" charset="-122"/>
                </a:rPr>
                <a:t>小圆肌</a:t>
              </a:r>
              <a:endParaRPr lang="zh-CN" altLang="en-US" b="1"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1441436292"/>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45155" y="442082"/>
            <a:ext cx="3801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800" dirty="0" smtClean="0">
                <a:latin typeface="华文中宋" panose="02010600040101010101" pitchFamily="2" charset="-122"/>
                <a:ea typeface="华文中宋" panose="02010600040101010101" pitchFamily="2" charset="-122"/>
              </a:rPr>
              <a:t>腋神经损伤</a:t>
            </a:r>
            <a:r>
              <a:rPr kumimoji="1" lang="en-US" altLang="zh-CN" sz="2800" dirty="0" smtClean="0">
                <a:latin typeface="华文中宋" panose="02010600040101010101" pitchFamily="2" charset="-122"/>
                <a:ea typeface="华文中宋" panose="02010600040101010101" pitchFamily="2" charset="-122"/>
              </a:rPr>
              <a:t>—</a:t>
            </a:r>
            <a:r>
              <a:rPr kumimoji="1" lang="zh-CN" altLang="en-US" sz="2800" dirty="0" smtClean="0">
                <a:latin typeface="华文中宋" panose="02010600040101010101" pitchFamily="2" charset="-122"/>
                <a:ea typeface="华文中宋" panose="02010600040101010101" pitchFamily="2" charset="-122"/>
              </a:rPr>
              <a:t>方肩</a:t>
            </a:r>
            <a:endParaRPr kumimoji="1" lang="zh-CN" altLang="en-US" sz="2800" dirty="0">
              <a:latin typeface="华文中宋" panose="02010600040101010101" pitchFamily="2" charset="-122"/>
              <a:ea typeface="华文中宋" panose="02010600040101010101" pitchFamily="2" charset="-122"/>
            </a:endParaRPr>
          </a:p>
        </p:txBody>
      </p:sp>
      <p:sp>
        <p:nvSpPr>
          <p:cNvPr id="3" name="TextBox 2"/>
          <p:cNvSpPr txBox="1"/>
          <p:nvPr/>
        </p:nvSpPr>
        <p:spPr>
          <a:xfrm>
            <a:off x="564205" y="1102469"/>
            <a:ext cx="7944255" cy="1754326"/>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腋神经受损可导致三角肌瘫痪并萎缩，进而出现方肩畸形，同时伴有肩关节外展受限，以及局部皮肤感觉障碍。</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方肩，即肩部失去原有的圆润，正常肩关节的弧形轮廓消失，肩峰凸出，见于肩关节脱位或三角肌萎缩。</a:t>
            </a:r>
            <a:endParaRPr lang="zh-CN" altLang="en-US" b="1" dirty="0">
              <a:latin typeface="华文楷体" pitchFamily="2" charset="-122"/>
              <a:ea typeface="华文楷体" pitchFamily="2" charset="-122"/>
            </a:endParaRPr>
          </a:p>
        </p:txBody>
      </p:sp>
      <p:pic>
        <p:nvPicPr>
          <p:cNvPr id="2050" name="Picture 2" descr="https://pic4.zhimg.com/80/v2-7a32580afcb9492484611f9c33d2d17b_1440w.jpg"/>
          <p:cNvPicPr>
            <a:picLocks noChangeAspect="1" noChangeArrowheads="1"/>
          </p:cNvPicPr>
          <p:nvPr/>
        </p:nvPicPr>
        <p:blipFill>
          <a:blip r:embed="rId2"/>
          <a:srcRect/>
          <a:stretch>
            <a:fillRect/>
          </a:stretch>
        </p:blipFill>
        <p:spPr bwMode="auto">
          <a:xfrm>
            <a:off x="777583" y="3320375"/>
            <a:ext cx="3385855" cy="2519565"/>
          </a:xfrm>
          <a:prstGeom prst="rect">
            <a:avLst/>
          </a:prstGeom>
          <a:noFill/>
        </p:spPr>
      </p:pic>
      <p:pic>
        <p:nvPicPr>
          <p:cNvPr id="2051" name="Picture 3" descr="E:\课程资料\解剖图片\散图\方肩.webp.jpg"/>
          <p:cNvPicPr>
            <a:picLocks noChangeAspect="1" noChangeArrowheads="1"/>
          </p:cNvPicPr>
          <p:nvPr/>
        </p:nvPicPr>
        <p:blipFill>
          <a:blip r:embed="rId3"/>
          <a:srcRect/>
          <a:stretch>
            <a:fillRect/>
          </a:stretch>
        </p:blipFill>
        <p:spPr bwMode="auto">
          <a:xfrm>
            <a:off x="4915711" y="3080888"/>
            <a:ext cx="3243263" cy="3045613"/>
          </a:xfrm>
          <a:prstGeom prst="rect">
            <a:avLst/>
          </a:prstGeom>
          <a:noFill/>
        </p:spPr>
      </p:pic>
    </p:spTree>
    <p:extLst>
      <p:ext uri="{BB962C8B-B14F-4D97-AF65-F5344CB8AC3E}">
        <p14:creationId xmlns:p14="http://schemas.microsoft.com/office/powerpoint/2010/main" val="3843308844"/>
      </p:ext>
    </p:extLst>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87918" y="463338"/>
            <a:ext cx="29073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C00000"/>
                </a:solidFill>
                <a:latin typeface="微软雅黑" pitchFamily="34" charset="-122"/>
                <a:ea typeface="微软雅黑" pitchFamily="34" charset="-122"/>
              </a:rPr>
              <a:t>肌皮神经</a:t>
            </a:r>
            <a:endParaRPr kumimoji="1" lang="en-US" altLang="zh-CN" sz="2800" b="1" dirty="0">
              <a:solidFill>
                <a:srgbClr val="C00000"/>
              </a:solidFill>
              <a:latin typeface="微软雅黑" pitchFamily="34" charset="-122"/>
              <a:ea typeface="微软雅黑" pitchFamily="34" charset="-122"/>
            </a:endParaRPr>
          </a:p>
        </p:txBody>
      </p:sp>
      <p:sp>
        <p:nvSpPr>
          <p:cNvPr id="37898" name="Text Box 14"/>
          <p:cNvSpPr txBox="1">
            <a:spLocks noChangeArrowheads="1"/>
          </p:cNvSpPr>
          <p:nvPr/>
        </p:nvSpPr>
        <p:spPr bwMode="auto">
          <a:xfrm>
            <a:off x="361958" y="2538925"/>
            <a:ext cx="45213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1pPr>
            <a:lvl2pPr marL="742950" indent="-285750">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2pPr>
            <a:lvl3pPr marL="1143000" indent="-228600">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3pPr>
            <a:lvl4pPr marL="1600200" indent="-228600">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4pPr>
            <a:lvl5pPr marL="2057400" indent="-228600">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80975" algn="l"/>
                <a:tab pos="361950" algn="l"/>
                <a:tab pos="721995"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2000" b="1" dirty="0">
                <a:latin typeface="华文楷体" pitchFamily="2" charset="-122"/>
                <a:ea typeface="华文楷体" pitchFamily="2" charset="-122"/>
              </a:rPr>
              <a:t>肌支：支配喙肱肌、肱肌</a:t>
            </a:r>
            <a:r>
              <a:rPr lang="zh-CN" altLang="en-US" sz="2000" b="1" dirty="0" smtClean="0">
                <a:latin typeface="华文楷体" pitchFamily="2" charset="-122"/>
                <a:ea typeface="华文楷体" pitchFamily="2" charset="-122"/>
              </a:rPr>
              <a:t>、肱二头肌</a:t>
            </a:r>
            <a:endParaRPr lang="zh-CN" altLang="en-US" sz="2000" b="1" dirty="0">
              <a:latin typeface="华文楷体" pitchFamily="2" charset="-122"/>
              <a:ea typeface="华文楷体" pitchFamily="2" charset="-122"/>
            </a:endParaRPr>
          </a:p>
          <a:p>
            <a:pPr eaLnBrk="1" hangingPunct="1">
              <a:lnSpc>
                <a:spcPct val="150000"/>
              </a:lnSpc>
              <a:buFont typeface="Wingdings" panose="05000000000000000000" pitchFamily="2" charset="2"/>
              <a:buNone/>
            </a:pPr>
            <a:r>
              <a:rPr lang="zh-CN" altLang="en-US" sz="2000" b="1" dirty="0">
                <a:latin typeface="华文楷体" pitchFamily="2" charset="-122"/>
                <a:ea typeface="华文楷体" pitchFamily="2" charset="-122"/>
              </a:rPr>
              <a:t>皮支：</a:t>
            </a:r>
            <a:r>
              <a:rPr lang="zh-CN" altLang="en-US" sz="2000" b="1" dirty="0">
                <a:solidFill>
                  <a:srgbClr val="C00000"/>
                </a:solidFill>
                <a:latin typeface="华文楷体" pitchFamily="2" charset="-122"/>
                <a:ea typeface="华文楷体" pitchFamily="2" charset="-122"/>
              </a:rPr>
              <a:t>前臂外侧皮神经</a:t>
            </a:r>
          </a:p>
        </p:txBody>
      </p:sp>
      <p:sp>
        <p:nvSpPr>
          <p:cNvPr id="37899" name="Text Box 15"/>
          <p:cNvSpPr txBox="1">
            <a:spLocks noChangeArrowheads="1"/>
          </p:cNvSpPr>
          <p:nvPr/>
        </p:nvSpPr>
        <p:spPr bwMode="auto">
          <a:xfrm>
            <a:off x="379666" y="1082630"/>
            <a:ext cx="3654071" cy="84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tx1"/>
              </a:buClr>
              <a:buSzPts val="2400"/>
            </a:pPr>
            <a:r>
              <a:rPr lang="zh-CN" altLang="en-US" sz="2000" b="1" dirty="0">
                <a:latin typeface="仿宋" panose="02010609060101010101" pitchFamily="49" charset="-122"/>
                <a:ea typeface="仿宋" panose="02010609060101010101" pitchFamily="49" charset="-122"/>
              </a:rPr>
              <a:t>发自臂丛外侧束，穿喙肱肌，行于肱二头肌与肱肌</a:t>
            </a:r>
            <a:r>
              <a:rPr lang="zh-CN" altLang="en-US" sz="2000" b="1" dirty="0" smtClean="0">
                <a:latin typeface="仿宋" panose="02010609060101010101" pitchFamily="49" charset="-122"/>
                <a:ea typeface="仿宋" panose="02010609060101010101" pitchFamily="49" charset="-122"/>
              </a:rPr>
              <a:t>之间</a:t>
            </a:r>
            <a:endParaRPr lang="zh-CN" altLang="en-US" sz="2000" b="1" dirty="0">
              <a:ea typeface="幼圆" panose="02010509060101010101" pitchFamily="49" charset="-122"/>
            </a:endParaRPr>
          </a:p>
        </p:txBody>
      </p:sp>
      <p:sp>
        <p:nvSpPr>
          <p:cNvPr id="13" name="矩形 12"/>
          <p:cNvSpPr/>
          <p:nvPr/>
        </p:nvSpPr>
        <p:spPr>
          <a:xfrm>
            <a:off x="216255" y="2108456"/>
            <a:ext cx="2209174" cy="461665"/>
          </a:xfrm>
          <a:prstGeom prst="rect">
            <a:avLst/>
          </a:prstGeom>
        </p:spPr>
        <p:txBody>
          <a:bodyPr wrap="square">
            <a:spAutoFit/>
          </a:bodyPr>
          <a:lstStyle/>
          <a:p>
            <a:pPr marL="84455" lvl="0" indent="-84455">
              <a:buClr>
                <a:srgbClr val="000000"/>
              </a:buClr>
              <a:buSzPts val="2400"/>
              <a:buFont typeface="Arial" panose="020B0604020202020204" pitchFamily="34" charset="0"/>
              <a:buChar char="•"/>
            </a:pPr>
            <a:r>
              <a:rPr lang="zh-CN" altLang="en-US" sz="2400" b="1" dirty="0" smtClean="0">
                <a:solidFill>
                  <a:srgbClr val="000000"/>
                </a:solidFill>
                <a:latin typeface="华文楷体" pitchFamily="2" charset="-122"/>
                <a:ea typeface="华文楷体" pitchFamily="2" charset="-122"/>
              </a:rPr>
              <a:t>分支、分布</a:t>
            </a:r>
            <a:endParaRPr lang="zh-CN" altLang="en-US" sz="2400" b="1" dirty="0">
              <a:solidFill>
                <a:srgbClr val="000000"/>
              </a:solidFill>
              <a:latin typeface="华文楷体" pitchFamily="2" charset="-122"/>
              <a:ea typeface="华文楷体" pitchFamily="2" charset="-122"/>
            </a:endParaRPr>
          </a:p>
        </p:txBody>
      </p:sp>
      <p:grpSp>
        <p:nvGrpSpPr>
          <p:cNvPr id="21" name="组合 20"/>
          <p:cNvGrpSpPr/>
          <p:nvPr/>
        </p:nvGrpSpPr>
        <p:grpSpPr>
          <a:xfrm>
            <a:off x="4254230" y="232364"/>
            <a:ext cx="4313205" cy="6281926"/>
            <a:chOff x="4604426" y="264789"/>
            <a:chExt cx="4313205" cy="6281926"/>
          </a:xfrm>
        </p:grpSpPr>
        <p:pic>
          <p:nvPicPr>
            <p:cNvPr id="27653" name="Picture 5" descr="Snap1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4152" r="35460"/>
            <a:stretch>
              <a:fillRect/>
            </a:stretch>
          </p:blipFill>
          <p:spPr bwMode="auto">
            <a:xfrm>
              <a:off x="6517534" y="264789"/>
              <a:ext cx="2400097" cy="219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6"/>
            <p:cNvSpPr>
              <a:spLocks noChangeShapeType="1"/>
            </p:cNvSpPr>
            <p:nvPr/>
          </p:nvSpPr>
          <p:spPr bwMode="auto">
            <a:xfrm flipH="1">
              <a:off x="6582382" y="1523393"/>
              <a:ext cx="303854" cy="77882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pic>
          <p:nvPicPr>
            <p:cNvPr id="14" name="Picture 8" descr="Snap13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37"/>
            <a:stretch>
              <a:fillRect/>
            </a:stretch>
          </p:blipFill>
          <p:spPr bwMode="auto">
            <a:xfrm>
              <a:off x="5530668" y="2522706"/>
              <a:ext cx="3126949" cy="40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9"/>
            <p:cNvSpPr>
              <a:spLocks noChangeShapeType="1"/>
            </p:cNvSpPr>
            <p:nvPr/>
          </p:nvSpPr>
          <p:spPr bwMode="auto">
            <a:xfrm flipH="1" flipV="1">
              <a:off x="6588869" y="2645923"/>
              <a:ext cx="363538" cy="1263482"/>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16" name="Text Box 10"/>
            <p:cNvSpPr txBox="1">
              <a:spLocks noChangeArrowheads="1"/>
            </p:cNvSpPr>
            <p:nvPr/>
          </p:nvSpPr>
          <p:spPr bwMode="auto">
            <a:xfrm>
              <a:off x="5824842" y="2259249"/>
              <a:ext cx="13995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方正姚体" pitchFamily="2" charset="-122"/>
                  <a:ea typeface="方正姚体" pitchFamily="2" charset="-122"/>
                </a:rPr>
                <a:t>肌皮神经</a:t>
              </a:r>
            </a:p>
          </p:txBody>
        </p:sp>
        <p:sp>
          <p:nvSpPr>
            <p:cNvPr id="17" name="Line 11"/>
            <p:cNvSpPr>
              <a:spLocks noChangeShapeType="1"/>
            </p:cNvSpPr>
            <p:nvPr/>
          </p:nvSpPr>
          <p:spPr bwMode="auto">
            <a:xfrm flipH="1" flipV="1">
              <a:off x="5881990" y="4319081"/>
              <a:ext cx="374650" cy="11760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18" name="Text Box 16"/>
            <p:cNvSpPr txBox="1">
              <a:spLocks noChangeArrowheads="1"/>
            </p:cNvSpPr>
            <p:nvPr/>
          </p:nvSpPr>
          <p:spPr bwMode="auto">
            <a:xfrm>
              <a:off x="4604426" y="4042941"/>
              <a:ext cx="18417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微软雅黑" pitchFamily="34" charset="-122"/>
                  <a:ea typeface="微软雅黑" pitchFamily="34" charset="-122"/>
                </a:rPr>
                <a:t>前臂外侧皮神经</a:t>
              </a:r>
            </a:p>
          </p:txBody>
        </p:sp>
      </p:grpSp>
      <p:sp>
        <p:nvSpPr>
          <p:cNvPr id="20" name="Text Box 15"/>
          <p:cNvSpPr txBox="1">
            <a:spLocks noChangeArrowheads="1"/>
          </p:cNvSpPr>
          <p:nvPr/>
        </p:nvSpPr>
        <p:spPr bwMode="auto">
          <a:xfrm>
            <a:off x="2302500" y="4419217"/>
            <a:ext cx="3054197" cy="105259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tx1"/>
              </a:buClr>
              <a:buSzPts val="2400"/>
            </a:pPr>
            <a:r>
              <a:rPr lang="zh-CN" altLang="en-US" sz="1600" b="1" dirty="0" smtClean="0">
                <a:ea typeface="幼圆" panose="02010509060101010101" pitchFamily="49" charset="-122"/>
              </a:rPr>
              <a:t>肌皮神经终支在肱二头肌下端外侧穿出深筋膜，分布于前臂外侧份皮肤，称</a:t>
            </a:r>
            <a:r>
              <a:rPr lang="zh-CN" altLang="en-US" sz="1600" b="1" dirty="0" smtClean="0">
                <a:latin typeface="华文楷体" pitchFamily="2" charset="-122"/>
                <a:ea typeface="华文楷体" pitchFamily="2" charset="-122"/>
              </a:rPr>
              <a:t>前臂外侧皮神经</a:t>
            </a:r>
            <a:r>
              <a:rPr lang="zh-CN" altLang="en-US" sz="1600" b="1" dirty="0" smtClean="0">
                <a:ea typeface="幼圆" panose="02010509060101010101" pitchFamily="49" charset="-122"/>
              </a:rPr>
              <a:t>。</a:t>
            </a:r>
            <a:endParaRPr lang="zh-CN" altLang="en-US" sz="1600" b="1" dirty="0">
              <a:ea typeface="幼圆" panose="02010509060101010101" pitchFamily="49" charset="-122"/>
            </a:endParaRPr>
          </a:p>
        </p:txBody>
      </p:sp>
    </p:spTree>
    <p:extLst>
      <p:ext uri="{BB962C8B-B14F-4D97-AF65-F5344CB8AC3E}">
        <p14:creationId xmlns:p14="http://schemas.microsoft.com/office/powerpoint/2010/main" val="2907742429"/>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课程资料\解剖图片\scan0001.png"/>
          <p:cNvPicPr>
            <a:picLocks noChangeAspect="1" noChangeArrowheads="1"/>
          </p:cNvPicPr>
          <p:nvPr/>
        </p:nvPicPr>
        <p:blipFill>
          <a:blip r:embed="rId2"/>
          <a:srcRect r="16648" b="-78"/>
          <a:stretch>
            <a:fillRect/>
          </a:stretch>
        </p:blipFill>
        <p:spPr bwMode="auto">
          <a:xfrm>
            <a:off x="4514850" y="3893505"/>
            <a:ext cx="4248151" cy="2964495"/>
          </a:xfrm>
          <a:prstGeom prst="rect">
            <a:avLst/>
          </a:prstGeom>
          <a:noFill/>
        </p:spPr>
      </p:pic>
      <p:sp>
        <p:nvSpPr>
          <p:cNvPr id="2" name="Text Box 4"/>
          <p:cNvSpPr txBox="1">
            <a:spLocks noChangeArrowheads="1"/>
          </p:cNvSpPr>
          <p:nvPr/>
        </p:nvSpPr>
        <p:spPr bwMode="auto">
          <a:xfrm>
            <a:off x="200358" y="271226"/>
            <a:ext cx="60674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solidFill>
                  <a:srgbClr val="C00000"/>
                </a:solidFill>
                <a:latin typeface="华文中宋" pitchFamily="2" charset="-122"/>
                <a:ea typeface="华文中宋" pitchFamily="2" charset="-122"/>
              </a:rPr>
              <a:t>脊神经中含有</a:t>
            </a:r>
            <a:r>
              <a:rPr lang="en-US" altLang="zh-CN" sz="2400" b="1" dirty="0">
                <a:solidFill>
                  <a:srgbClr val="C00000"/>
                </a:solidFill>
                <a:latin typeface="华文中宋" pitchFamily="2" charset="-122"/>
                <a:ea typeface="华文中宋" pitchFamily="2" charset="-122"/>
              </a:rPr>
              <a:t>4</a:t>
            </a:r>
            <a:r>
              <a:rPr lang="zh-CN" altLang="en-US" sz="2400" b="1" dirty="0">
                <a:solidFill>
                  <a:srgbClr val="C00000"/>
                </a:solidFill>
                <a:latin typeface="华文中宋" pitchFamily="2" charset="-122"/>
                <a:ea typeface="华文中宋" pitchFamily="2" charset="-122"/>
              </a:rPr>
              <a:t>种纤维成分：</a:t>
            </a:r>
            <a:r>
              <a:rPr kumimoji="1" lang="zh-CN" altLang="en-US" sz="2400" b="1" dirty="0">
                <a:solidFill>
                  <a:srgbClr val="C00000"/>
                </a:solidFill>
                <a:latin typeface="华文中宋" pitchFamily="2" charset="-122"/>
                <a:ea typeface="华文中宋" pitchFamily="2" charset="-122"/>
              </a:rPr>
              <a:t>   </a:t>
            </a:r>
          </a:p>
        </p:txBody>
      </p:sp>
      <p:sp>
        <p:nvSpPr>
          <p:cNvPr id="3" name="矩形 2"/>
          <p:cNvSpPr/>
          <p:nvPr/>
        </p:nvSpPr>
        <p:spPr>
          <a:xfrm>
            <a:off x="177800" y="903687"/>
            <a:ext cx="8458200" cy="3416320"/>
          </a:xfrm>
          <a:prstGeom prst="rect">
            <a:avLst/>
          </a:prstGeom>
        </p:spPr>
        <p:txBody>
          <a:bodyPr wrap="square">
            <a:spAutoFit/>
          </a:bodyPr>
          <a:lstStyle/>
          <a:p>
            <a:pPr>
              <a:lnSpc>
                <a:spcPct val="150000"/>
              </a:lnSpc>
            </a:pPr>
            <a:r>
              <a:rPr kumimoji="1" lang="zh-CN" altLang="en-US" sz="2000" b="1" dirty="0" smtClean="0">
                <a:latin typeface="微软雅黑" pitchFamily="34" charset="-122"/>
                <a:ea typeface="微软雅黑" pitchFamily="34" charset="-122"/>
              </a:rPr>
              <a:t>躯体感觉纤维</a:t>
            </a:r>
            <a:r>
              <a:rPr kumimoji="1" lang="zh-CN" altLang="en-US" sz="2000" b="1" dirty="0" smtClean="0">
                <a:latin typeface="华文楷体" pitchFamily="2" charset="-122"/>
                <a:ea typeface="华文楷体" pitchFamily="2" charset="-122"/>
              </a:rPr>
              <a:t>和</a:t>
            </a:r>
            <a:r>
              <a:rPr kumimoji="1" lang="zh-CN" altLang="en-US" sz="2000" b="1" dirty="0" smtClean="0">
                <a:latin typeface="微软雅黑" pitchFamily="34" charset="-122"/>
                <a:ea typeface="微软雅黑" pitchFamily="34" charset="-122"/>
              </a:rPr>
              <a:t>内脏感觉纤维</a:t>
            </a:r>
            <a:r>
              <a:rPr kumimoji="1" lang="zh-CN" altLang="en-US" sz="2000" b="1" dirty="0" smtClean="0">
                <a:latin typeface="华文楷体" pitchFamily="2" charset="-122"/>
                <a:ea typeface="华文楷体" pitchFamily="2" charset="-122"/>
              </a:rPr>
              <a:t>：</a:t>
            </a:r>
            <a:r>
              <a:rPr kumimoji="1" lang="zh-CN" altLang="en-US" b="1" dirty="0" smtClean="0">
                <a:latin typeface="华文楷体" pitchFamily="2" charset="-122"/>
                <a:ea typeface="华文楷体" pitchFamily="2" charset="-122"/>
              </a:rPr>
              <a:t>对应的神经元胞体位于脊神经节处</a:t>
            </a:r>
            <a:endParaRPr kumimoji="1" lang="en-US" altLang="zh-CN" sz="1600" b="1" dirty="0" smtClean="0">
              <a:latin typeface="华文楷体" pitchFamily="2" charset="-122"/>
              <a:ea typeface="华文楷体" pitchFamily="2" charset="-122"/>
            </a:endParaRPr>
          </a:p>
          <a:p>
            <a:pPr lvl="1">
              <a:lnSpc>
                <a:spcPct val="150000"/>
              </a:lnSpc>
              <a:buClr>
                <a:srgbClr val="C00000"/>
              </a:buClr>
              <a:buFont typeface="Arial" pitchFamily="34" charset="0"/>
              <a:buChar char="•"/>
            </a:pPr>
            <a:r>
              <a:rPr kumimoji="1" lang="zh-CN" altLang="en-US" sz="1600" b="1" dirty="0" smtClean="0">
                <a:latin typeface="仿宋" pitchFamily="49" charset="-122"/>
                <a:ea typeface="仿宋" pitchFamily="49" charset="-122"/>
              </a:rPr>
              <a:t>周围突：躯体感觉纤维分布于皮肤、骨骼肌、肌腱、关节等</a:t>
            </a:r>
            <a:endParaRPr kumimoji="1" lang="en-US" altLang="zh-CN" sz="1600" b="1" dirty="0" smtClean="0">
              <a:latin typeface="仿宋" pitchFamily="49" charset="-122"/>
              <a:ea typeface="仿宋" pitchFamily="49" charset="-122"/>
            </a:endParaRPr>
          </a:p>
          <a:p>
            <a:pPr lvl="1">
              <a:lnSpc>
                <a:spcPct val="150000"/>
              </a:lnSpc>
              <a:buClr>
                <a:srgbClr val="C00000"/>
              </a:buClr>
            </a:pPr>
            <a:r>
              <a:rPr kumimoji="1" lang="en-US" altLang="zh-CN" sz="1600" b="1" dirty="0" smtClean="0">
                <a:latin typeface="仿宋" pitchFamily="49" charset="-122"/>
                <a:ea typeface="仿宋" pitchFamily="49" charset="-122"/>
              </a:rPr>
              <a:t>         </a:t>
            </a:r>
            <a:r>
              <a:rPr kumimoji="1" lang="zh-CN" altLang="en-US" sz="1600" b="1" dirty="0" smtClean="0">
                <a:latin typeface="仿宋" pitchFamily="49" charset="-122"/>
                <a:ea typeface="仿宋" pitchFamily="49" charset="-122"/>
              </a:rPr>
              <a:t>内脏感觉纤维分布于内脏、心血管、平滑肌、腺体等</a:t>
            </a:r>
            <a:endParaRPr kumimoji="1" lang="en-US" altLang="zh-CN" sz="1600" b="1" dirty="0" smtClean="0">
              <a:latin typeface="仿宋" pitchFamily="49" charset="-122"/>
              <a:ea typeface="仿宋" pitchFamily="49" charset="-122"/>
            </a:endParaRPr>
          </a:p>
          <a:p>
            <a:pPr lvl="1">
              <a:lnSpc>
                <a:spcPct val="150000"/>
              </a:lnSpc>
              <a:buClr>
                <a:srgbClr val="C00000"/>
              </a:buClr>
              <a:buFont typeface="Arial" pitchFamily="34" charset="0"/>
              <a:buChar char="•"/>
            </a:pPr>
            <a:r>
              <a:rPr kumimoji="1" lang="zh-CN" altLang="en-US" sz="1600" b="1" dirty="0" smtClean="0">
                <a:latin typeface="仿宋" pitchFamily="49" charset="-122"/>
                <a:ea typeface="仿宋" pitchFamily="49" charset="-122"/>
              </a:rPr>
              <a:t>中枢突：构成脊神经后根，进入脊髓，负责将外周感觉传入中枢</a:t>
            </a:r>
            <a:endParaRPr kumimoji="1" lang="zh-CN" altLang="en-US" sz="2000" b="1" dirty="0" smtClean="0">
              <a:latin typeface="华文楷体" pitchFamily="2" charset="-122"/>
              <a:ea typeface="华文楷体" pitchFamily="2" charset="-122"/>
            </a:endParaRPr>
          </a:p>
          <a:p>
            <a:pPr>
              <a:lnSpc>
                <a:spcPct val="150000"/>
              </a:lnSpc>
            </a:pPr>
            <a:r>
              <a:rPr kumimoji="1" lang="zh-CN" altLang="en-US" sz="2000" b="1" dirty="0" smtClean="0">
                <a:latin typeface="微软雅黑" pitchFamily="34" charset="-122"/>
                <a:ea typeface="微软雅黑" pitchFamily="34" charset="-122"/>
              </a:rPr>
              <a:t>躯体运动纤维</a:t>
            </a:r>
            <a:r>
              <a:rPr kumimoji="1" lang="zh-CN" altLang="en-US" sz="2000" b="1" dirty="0" smtClean="0">
                <a:latin typeface="华文楷体" pitchFamily="2" charset="-122"/>
                <a:ea typeface="华文楷体" pitchFamily="2" charset="-122"/>
              </a:rPr>
              <a:t>：</a:t>
            </a:r>
            <a:r>
              <a:rPr kumimoji="1" lang="zh-CN" altLang="en-US" b="1" dirty="0" smtClean="0">
                <a:latin typeface="华文楷体" pitchFamily="2" charset="-122"/>
                <a:ea typeface="华文楷体" pitchFamily="2" charset="-122"/>
              </a:rPr>
              <a:t>由脊髓灰质前角的运动神经元轴突构成，参与构成脊神经前根，支配躯干四肢骨骼肌的运动</a:t>
            </a:r>
            <a:endParaRPr kumimoji="1" lang="en-US" altLang="zh-CN" sz="2000" b="1" dirty="0" smtClean="0">
              <a:latin typeface="华文楷体" pitchFamily="2" charset="-122"/>
              <a:ea typeface="华文楷体" pitchFamily="2" charset="-122"/>
            </a:endParaRPr>
          </a:p>
          <a:p>
            <a:pPr>
              <a:lnSpc>
                <a:spcPct val="150000"/>
              </a:lnSpc>
            </a:pPr>
            <a:r>
              <a:rPr kumimoji="1" lang="zh-CN" altLang="en-US" sz="2000" b="1" dirty="0" smtClean="0">
                <a:latin typeface="微软雅黑" pitchFamily="34" charset="-122"/>
                <a:ea typeface="微软雅黑" pitchFamily="34" charset="-122"/>
              </a:rPr>
              <a:t>内脏运动纤维</a:t>
            </a:r>
            <a:r>
              <a:rPr kumimoji="1" lang="zh-CN" altLang="en-US" sz="2000" b="1" dirty="0" smtClean="0">
                <a:latin typeface="华文楷体" pitchFamily="2" charset="-122"/>
                <a:ea typeface="华文楷体" pitchFamily="2" charset="-122"/>
              </a:rPr>
              <a:t>：</a:t>
            </a:r>
            <a:r>
              <a:rPr kumimoji="1" lang="zh-CN" altLang="en-US" b="1" dirty="0" smtClean="0">
                <a:latin typeface="华文楷体" pitchFamily="2" charset="-122"/>
                <a:ea typeface="华文楷体" pitchFamily="2" charset="-122"/>
              </a:rPr>
              <a:t>来自脊髓的交感神经中枢和骶副交感 核，参与构成脊神经前根，支配心肌和平滑肌，以及腺体的分泌</a:t>
            </a:r>
            <a:endParaRPr lang="zh-CN" altLang="en-US" sz="2000" dirty="0">
              <a:latin typeface="华文楷体" pitchFamily="2" charset="-122"/>
              <a:ea typeface="华文楷体" pitchFamily="2" charset="-122"/>
            </a:endParaRPr>
          </a:p>
        </p:txBody>
      </p:sp>
      <p:sp>
        <p:nvSpPr>
          <p:cNvPr id="17" name="Rectangle 14" descr="40%"/>
          <p:cNvSpPr>
            <a:spLocks noChangeArrowheads="1"/>
          </p:cNvSpPr>
          <p:nvPr/>
        </p:nvSpPr>
        <p:spPr bwMode="auto">
          <a:xfrm>
            <a:off x="457201" y="5120296"/>
            <a:ext cx="3533775" cy="461665"/>
          </a:xfrm>
          <a:prstGeom prst="rect">
            <a:avLst/>
          </a:prstGeom>
          <a:solidFill>
            <a:schemeClr val="accent2">
              <a:lumMod val="20000"/>
              <a:lumOff val="80000"/>
            </a:schemeClr>
          </a:solidFill>
          <a:ln w="12700" algn="ctr">
            <a:solidFill>
              <a:srgbClr val="808000"/>
            </a:solidFill>
            <a:miter lim="800000"/>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smtClean="0">
                <a:solidFill>
                  <a:srgbClr val="C00000"/>
                </a:solidFill>
                <a:latin typeface="方正姚体" pitchFamily="2" charset="-122"/>
                <a:ea typeface="方正姚体" pitchFamily="2" charset="-122"/>
              </a:rPr>
              <a:t>脊神经都是混合性神经</a:t>
            </a:r>
            <a:endParaRPr lang="zh-CN" altLang="en-US" sz="2400" dirty="0">
              <a:solidFill>
                <a:srgbClr val="C00000"/>
              </a:solidFill>
              <a:latin typeface="方正姚体" pitchFamily="2" charset="-122"/>
              <a:ea typeface="方正姚体" pitchFamily="2" charset="-122"/>
            </a:endParaRPr>
          </a:p>
        </p:txBody>
      </p:sp>
    </p:spTree>
    <p:extLst>
      <p:ext uri="{BB962C8B-B14F-4D97-AF65-F5344CB8AC3E}">
        <p14:creationId xmlns:p14="http://schemas.microsoft.com/office/powerpoint/2010/main" val="2530123560"/>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15221" y="478528"/>
            <a:ext cx="30680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C00000"/>
                </a:solidFill>
                <a:latin typeface="微软雅黑" pitchFamily="34" charset="-122"/>
                <a:ea typeface="微软雅黑" pitchFamily="34" charset="-122"/>
              </a:rPr>
              <a:t>正中神经</a:t>
            </a:r>
            <a:endParaRPr kumimoji="1" lang="en-US" altLang="zh-CN" sz="2800" b="1" dirty="0">
              <a:solidFill>
                <a:srgbClr val="C00000"/>
              </a:solidFill>
              <a:latin typeface="微软雅黑" pitchFamily="34" charset="-122"/>
              <a:ea typeface="微软雅黑" pitchFamily="34" charset="-122"/>
            </a:endParaRPr>
          </a:p>
        </p:txBody>
      </p:sp>
      <p:sp>
        <p:nvSpPr>
          <p:cNvPr id="38916" name="Text Box 41"/>
          <p:cNvSpPr txBox="1">
            <a:spLocks noChangeArrowheads="1"/>
          </p:cNvSpPr>
          <p:nvPr/>
        </p:nvSpPr>
        <p:spPr bwMode="auto">
          <a:xfrm>
            <a:off x="408968" y="1103785"/>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a:latin typeface="华文楷体" pitchFamily="2" charset="-122"/>
                <a:ea typeface="华文楷体" pitchFamily="2" charset="-122"/>
              </a:rPr>
              <a:t>行程</a:t>
            </a:r>
          </a:p>
        </p:txBody>
      </p:sp>
      <p:sp>
        <p:nvSpPr>
          <p:cNvPr id="38917" name="Text Box 50"/>
          <p:cNvSpPr txBox="1">
            <a:spLocks noChangeArrowheads="1"/>
          </p:cNvSpPr>
          <p:nvPr/>
        </p:nvSpPr>
        <p:spPr bwMode="auto">
          <a:xfrm>
            <a:off x="337227" y="1513529"/>
            <a:ext cx="421531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b="1" dirty="0" smtClean="0">
                <a:latin typeface="幼圆" panose="02010509060101010101" pitchFamily="49" charset="-122"/>
                <a:ea typeface="幼圆" panose="02010509060101010101" pitchFamily="49" charset="-122"/>
              </a:rPr>
              <a:t>由分别</a:t>
            </a:r>
            <a:r>
              <a:rPr lang="zh-CN" altLang="en-US" b="1" dirty="0">
                <a:latin typeface="幼圆" panose="02010509060101010101" pitchFamily="49" charset="-122"/>
                <a:ea typeface="幼圆" panose="02010509060101010101" pitchFamily="49" charset="-122"/>
              </a:rPr>
              <a:t>发自内侧束和外侧束</a:t>
            </a:r>
            <a:r>
              <a:rPr lang="zh-CN" altLang="en-US" b="1" dirty="0" smtClean="0">
                <a:latin typeface="幼圆" panose="02010509060101010101" pitchFamily="49" charset="-122"/>
                <a:ea typeface="幼圆" panose="02010509060101010101" pitchFamily="49" charset="-122"/>
              </a:rPr>
              <a:t>的</a:t>
            </a:r>
            <a:r>
              <a:rPr lang="zh-CN" altLang="en-US" b="1" dirty="0" smtClean="0">
                <a:solidFill>
                  <a:srgbClr val="C00000"/>
                </a:solidFill>
                <a:latin typeface="幼圆" panose="02010509060101010101" pitchFamily="49" charset="-122"/>
                <a:ea typeface="幼圆" panose="02010509060101010101" pitchFamily="49" charset="-122"/>
              </a:rPr>
              <a:t>内侧根</a:t>
            </a:r>
            <a:r>
              <a:rPr lang="zh-CN" altLang="en-US" b="1" dirty="0" smtClean="0">
                <a:latin typeface="幼圆" panose="02010509060101010101" pitchFamily="49" charset="-122"/>
                <a:ea typeface="幼圆" panose="02010509060101010101" pitchFamily="49" charset="-122"/>
              </a:rPr>
              <a:t>和</a:t>
            </a:r>
            <a:r>
              <a:rPr lang="zh-CN" altLang="en-US" b="1" dirty="0">
                <a:solidFill>
                  <a:srgbClr val="C00000"/>
                </a:solidFill>
                <a:latin typeface="幼圆" panose="02010509060101010101" pitchFamily="49" charset="-122"/>
                <a:ea typeface="幼圆" panose="02010509060101010101" pitchFamily="49" charset="-122"/>
              </a:rPr>
              <a:t>外侧根</a:t>
            </a:r>
            <a:r>
              <a:rPr lang="zh-CN" altLang="en-US" b="1" dirty="0">
                <a:latin typeface="幼圆" panose="02010509060101010101" pitchFamily="49" charset="-122"/>
                <a:ea typeface="幼圆" panose="02010509060101010101" pitchFamily="49" charset="-122"/>
              </a:rPr>
              <a:t>汇合而成</a:t>
            </a:r>
          </a:p>
          <a:p>
            <a:pPr marL="84455" indent="-84455" eaLnBrk="1" hangingPunct="1">
              <a:lnSpc>
                <a:spcPct val="150000"/>
              </a:lnSpc>
              <a:buFont typeface="Arial" panose="020B0604020202020204" pitchFamily="34" charset="0"/>
              <a:buChar char="•"/>
            </a:pPr>
            <a:r>
              <a:rPr lang="zh-CN" altLang="en-US" b="1" dirty="0">
                <a:ea typeface="幼圆" panose="02010509060101010101" pitchFamily="49" charset="-122"/>
              </a:rPr>
              <a:t>沿肱二头肌内侧下行，向下穿旋前圆肌，行于前臂正中，经腕管入手掌。</a:t>
            </a:r>
          </a:p>
        </p:txBody>
      </p:sp>
      <p:sp>
        <p:nvSpPr>
          <p:cNvPr id="21" name="Text Box 41"/>
          <p:cNvSpPr txBox="1">
            <a:spLocks noChangeArrowheads="1"/>
          </p:cNvSpPr>
          <p:nvPr/>
        </p:nvSpPr>
        <p:spPr bwMode="auto">
          <a:xfrm>
            <a:off x="412211" y="3376103"/>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138" indent="-84138" eaLnBrk="1" hangingPunct="1">
              <a:buClr>
                <a:srgbClr val="C00000"/>
              </a:buClr>
              <a:buSzPct val="80000"/>
              <a:buFont typeface="Wingdings" pitchFamily="2" charset="2"/>
              <a:buChar char="p"/>
            </a:pPr>
            <a:r>
              <a:rPr lang="zh-CN" altLang="en-US" sz="2800" b="1" dirty="0" smtClean="0">
                <a:latin typeface="华文楷体" pitchFamily="2" charset="-122"/>
                <a:ea typeface="华文楷体" pitchFamily="2" charset="-122"/>
              </a:rPr>
              <a:t>分支</a:t>
            </a:r>
            <a:endParaRPr lang="zh-CN" altLang="en-US" sz="2800" b="1" dirty="0">
              <a:latin typeface="华文楷体" pitchFamily="2" charset="-122"/>
              <a:ea typeface="华文楷体" pitchFamily="2" charset="-122"/>
            </a:endParaRPr>
          </a:p>
        </p:txBody>
      </p:sp>
      <p:sp>
        <p:nvSpPr>
          <p:cNvPr id="22" name="Text Box 5"/>
          <p:cNvSpPr txBox="1">
            <a:spLocks noChangeArrowheads="1"/>
          </p:cNvSpPr>
          <p:nvPr/>
        </p:nvSpPr>
        <p:spPr bwMode="auto">
          <a:xfrm>
            <a:off x="322995" y="3859203"/>
            <a:ext cx="314653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138" indent="-84138" eaLnBrk="1" hangingPunct="1">
              <a:lnSpc>
                <a:spcPct val="15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臂部：无分支</a:t>
            </a:r>
          </a:p>
          <a:p>
            <a:pPr marL="84455" indent="-84455" eaLnBrk="1" hangingPunct="1">
              <a:lnSpc>
                <a:spcPct val="15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前臂部：</a:t>
            </a:r>
            <a:r>
              <a:rPr lang="zh-CN" altLang="en-US" b="1" dirty="0">
                <a:solidFill>
                  <a:srgbClr val="C00000"/>
                </a:solidFill>
                <a:latin typeface="幼圆" panose="02010509060101010101" pitchFamily="49" charset="-122"/>
                <a:ea typeface="幼圆" panose="02010509060101010101" pitchFamily="49" charset="-122"/>
              </a:rPr>
              <a:t>骨间前神经</a:t>
            </a:r>
            <a:endParaRPr lang="zh-CN" altLang="en-US" b="1" dirty="0">
              <a:latin typeface="幼圆" panose="02010509060101010101" pitchFamily="49" charset="-122"/>
              <a:ea typeface="幼圆" panose="02010509060101010101" pitchFamily="49" charset="-122"/>
            </a:endParaRPr>
          </a:p>
          <a:p>
            <a:pPr eaLnBrk="1" hangingPunct="1">
              <a:lnSpc>
                <a:spcPct val="15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手部</a:t>
            </a:r>
            <a:r>
              <a:rPr lang="zh-CN" altLang="en-US" b="1" dirty="0" smtClean="0">
                <a:latin typeface="幼圆" panose="02010509060101010101" pitchFamily="49" charset="-122"/>
                <a:ea typeface="幼圆" panose="02010509060101010101" pitchFamily="49" charset="-122"/>
              </a:rPr>
              <a:t>：返支  </a:t>
            </a:r>
            <a:r>
              <a:rPr lang="zh-CN" altLang="en-US" b="1" dirty="0" smtClean="0">
                <a:solidFill>
                  <a:srgbClr val="C00000"/>
                </a:solidFill>
                <a:latin typeface="幼圆" panose="02010509060101010101" pitchFamily="49" charset="-122"/>
                <a:ea typeface="幼圆" panose="02010509060101010101" pitchFamily="49" charset="-122"/>
              </a:rPr>
              <a:t>指掌侧总神经</a:t>
            </a:r>
            <a:endParaRPr lang="en-US" altLang="zh-CN" b="1" dirty="0">
              <a:solidFill>
                <a:srgbClr val="C00000"/>
              </a:solidFill>
              <a:latin typeface="幼圆" panose="02010509060101010101" pitchFamily="49" charset="-122"/>
              <a:ea typeface="幼圆" panose="02010509060101010101" pitchFamily="49" charset="-122"/>
            </a:endParaRPr>
          </a:p>
        </p:txBody>
      </p:sp>
      <p:grpSp>
        <p:nvGrpSpPr>
          <p:cNvPr id="27" name="组合 26"/>
          <p:cNvGrpSpPr/>
          <p:nvPr/>
        </p:nvGrpSpPr>
        <p:grpSpPr>
          <a:xfrm>
            <a:off x="4246463" y="579403"/>
            <a:ext cx="4787289" cy="5162820"/>
            <a:chOff x="4051910" y="410790"/>
            <a:chExt cx="4787289" cy="5162820"/>
          </a:xfrm>
        </p:grpSpPr>
        <p:pic>
          <p:nvPicPr>
            <p:cNvPr id="38918" name="Picture 22" descr="Snap13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1910" y="693905"/>
              <a:ext cx="2361834" cy="487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Line 7"/>
            <p:cNvSpPr>
              <a:spLocks noChangeShapeType="1"/>
            </p:cNvSpPr>
            <p:nvPr/>
          </p:nvSpPr>
          <p:spPr bwMode="auto">
            <a:xfrm>
              <a:off x="5249425" y="2329503"/>
              <a:ext cx="489896"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20" name="Text Box 8"/>
            <p:cNvSpPr txBox="1">
              <a:spLocks noChangeArrowheads="1"/>
            </p:cNvSpPr>
            <p:nvPr/>
          </p:nvSpPr>
          <p:spPr bwMode="auto">
            <a:xfrm>
              <a:off x="5620798" y="2201896"/>
              <a:ext cx="12015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方正姚体" pitchFamily="2" charset="-122"/>
                  <a:ea typeface="方正姚体" pitchFamily="2" charset="-122"/>
                </a:rPr>
                <a:t>正中神经</a:t>
              </a:r>
            </a:p>
          </p:txBody>
        </p:sp>
        <p:sp>
          <p:nvSpPr>
            <p:cNvPr id="38921" name="Line 9"/>
            <p:cNvSpPr>
              <a:spLocks noChangeShapeType="1"/>
            </p:cNvSpPr>
            <p:nvPr/>
          </p:nvSpPr>
          <p:spPr bwMode="auto">
            <a:xfrm flipV="1">
              <a:off x="5644981" y="680935"/>
              <a:ext cx="243496" cy="72612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22" name="Text Box 10"/>
            <p:cNvSpPr txBox="1">
              <a:spLocks noChangeArrowheads="1"/>
            </p:cNvSpPr>
            <p:nvPr/>
          </p:nvSpPr>
          <p:spPr bwMode="auto">
            <a:xfrm>
              <a:off x="5687439" y="410790"/>
              <a:ext cx="10765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仿宋" panose="02010609060101010101" pitchFamily="49" charset="-122"/>
                  <a:ea typeface="仿宋" panose="02010609060101010101" pitchFamily="49" charset="-122"/>
                </a:rPr>
                <a:t>外侧束</a:t>
              </a:r>
            </a:p>
          </p:txBody>
        </p:sp>
        <p:sp>
          <p:nvSpPr>
            <p:cNvPr id="38923" name="Line 12"/>
            <p:cNvSpPr>
              <a:spLocks noChangeShapeType="1"/>
            </p:cNvSpPr>
            <p:nvPr/>
          </p:nvSpPr>
          <p:spPr bwMode="auto">
            <a:xfrm>
              <a:off x="5686392" y="1432972"/>
              <a:ext cx="250825" cy="33972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24" name="Text Box 13"/>
            <p:cNvSpPr txBox="1">
              <a:spLocks noChangeArrowheads="1"/>
            </p:cNvSpPr>
            <p:nvPr/>
          </p:nvSpPr>
          <p:spPr bwMode="auto">
            <a:xfrm>
              <a:off x="5730842" y="1703658"/>
              <a:ext cx="1020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仿宋" panose="02010609060101010101" pitchFamily="49" charset="-122"/>
                  <a:ea typeface="仿宋" panose="02010609060101010101" pitchFamily="49" charset="-122"/>
                </a:rPr>
                <a:t>内侧束</a:t>
              </a:r>
            </a:p>
          </p:txBody>
        </p:sp>
        <p:sp>
          <p:nvSpPr>
            <p:cNvPr id="38925" name="Line 33"/>
            <p:cNvSpPr>
              <a:spLocks noChangeShapeType="1"/>
            </p:cNvSpPr>
            <p:nvPr/>
          </p:nvSpPr>
          <p:spPr bwMode="auto">
            <a:xfrm>
              <a:off x="4463950" y="4846231"/>
              <a:ext cx="542554"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26" name="Text Box 34"/>
            <p:cNvSpPr txBox="1">
              <a:spLocks noChangeArrowheads="1"/>
            </p:cNvSpPr>
            <p:nvPr/>
          </p:nvSpPr>
          <p:spPr bwMode="auto">
            <a:xfrm>
              <a:off x="4891022" y="4723556"/>
              <a:ext cx="15940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C00000"/>
                  </a:solidFill>
                  <a:latin typeface="仿宋" panose="02010609060101010101" pitchFamily="49" charset="-122"/>
                  <a:ea typeface="仿宋" panose="02010609060101010101" pitchFamily="49" charset="-122"/>
                </a:rPr>
                <a:t>指掌侧总神经</a:t>
              </a:r>
            </a:p>
          </p:txBody>
        </p:sp>
        <p:sp>
          <p:nvSpPr>
            <p:cNvPr id="38927" name="Line 35"/>
            <p:cNvSpPr>
              <a:spLocks noChangeShapeType="1"/>
            </p:cNvSpPr>
            <p:nvPr/>
          </p:nvSpPr>
          <p:spPr bwMode="auto">
            <a:xfrm>
              <a:off x="4387074" y="5213991"/>
              <a:ext cx="587003"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28" name="Text Box 36"/>
            <p:cNvSpPr txBox="1">
              <a:spLocks noChangeArrowheads="1"/>
            </p:cNvSpPr>
            <p:nvPr/>
          </p:nvSpPr>
          <p:spPr bwMode="auto">
            <a:xfrm>
              <a:off x="4869707" y="5088883"/>
              <a:ext cx="1829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latin typeface="仿宋" panose="02010609060101010101" pitchFamily="49" charset="-122"/>
                  <a:ea typeface="仿宋" panose="02010609060101010101" pitchFamily="49" charset="-122"/>
                </a:rPr>
                <a:t>指掌侧固有神经</a:t>
              </a:r>
            </a:p>
          </p:txBody>
        </p:sp>
        <p:sp>
          <p:nvSpPr>
            <p:cNvPr id="38929" name="Line 37"/>
            <p:cNvSpPr>
              <a:spLocks noChangeShapeType="1"/>
            </p:cNvSpPr>
            <p:nvPr/>
          </p:nvSpPr>
          <p:spPr bwMode="auto">
            <a:xfrm flipV="1">
              <a:off x="5062201" y="3236825"/>
              <a:ext cx="534446"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30" name="Text Box 38"/>
            <p:cNvSpPr txBox="1">
              <a:spLocks noChangeArrowheads="1"/>
            </p:cNvSpPr>
            <p:nvPr/>
          </p:nvSpPr>
          <p:spPr bwMode="auto">
            <a:xfrm>
              <a:off x="5496230" y="3069819"/>
              <a:ext cx="1475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仿宋" panose="02010609060101010101" pitchFamily="49" charset="-122"/>
                  <a:ea typeface="仿宋" panose="02010609060101010101" pitchFamily="49" charset="-122"/>
                </a:rPr>
                <a:t>骨间前神经</a:t>
              </a:r>
            </a:p>
          </p:txBody>
        </p:sp>
        <p:sp>
          <p:nvSpPr>
            <p:cNvPr id="38931" name="Line 39"/>
            <p:cNvSpPr>
              <a:spLocks noChangeShapeType="1"/>
            </p:cNvSpPr>
            <p:nvPr/>
          </p:nvSpPr>
          <p:spPr bwMode="auto">
            <a:xfrm flipV="1">
              <a:off x="4401631" y="4422841"/>
              <a:ext cx="624327" cy="26879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38932" name="Text Box 40"/>
            <p:cNvSpPr txBox="1">
              <a:spLocks noChangeArrowheads="1"/>
            </p:cNvSpPr>
            <p:nvPr/>
          </p:nvSpPr>
          <p:spPr bwMode="auto">
            <a:xfrm>
              <a:off x="4956515" y="4241799"/>
              <a:ext cx="782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仿宋" panose="02010609060101010101" pitchFamily="49" charset="-122"/>
                  <a:ea typeface="仿宋" panose="02010609060101010101" pitchFamily="49" charset="-122"/>
                </a:rPr>
                <a:t>返支</a:t>
              </a:r>
            </a:p>
          </p:txBody>
        </p:sp>
        <p:pic>
          <p:nvPicPr>
            <p:cNvPr id="23" name="图片 2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383" t="22296" r="2550"/>
            <a:stretch>
              <a:fillRect/>
            </a:stretch>
          </p:blipFill>
          <p:spPr>
            <a:xfrm>
              <a:off x="6340770" y="1789583"/>
              <a:ext cx="2498429" cy="3291498"/>
            </a:xfrm>
            <a:prstGeom prst="rect">
              <a:avLst/>
            </a:prstGeom>
          </p:spPr>
        </p:pic>
        <p:sp>
          <p:nvSpPr>
            <p:cNvPr id="24" name="Line 55"/>
            <p:cNvSpPr>
              <a:spLocks noChangeShapeType="1"/>
            </p:cNvSpPr>
            <p:nvPr/>
          </p:nvSpPr>
          <p:spPr bwMode="auto">
            <a:xfrm flipH="1">
              <a:off x="6433224" y="4643336"/>
              <a:ext cx="1134894" cy="61608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5" name="Line 55"/>
            <p:cNvSpPr>
              <a:spLocks noChangeShapeType="1"/>
            </p:cNvSpPr>
            <p:nvPr/>
          </p:nvSpPr>
          <p:spPr bwMode="auto">
            <a:xfrm flipH="1">
              <a:off x="6248398" y="3917004"/>
              <a:ext cx="1397541" cy="96952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6" name="Line 55"/>
            <p:cNvSpPr>
              <a:spLocks noChangeShapeType="1"/>
            </p:cNvSpPr>
            <p:nvPr/>
          </p:nvSpPr>
          <p:spPr bwMode="auto">
            <a:xfrm flipH="1">
              <a:off x="5525308" y="3832698"/>
              <a:ext cx="1536972" cy="59662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grpSp>
    </p:spTree>
    <p:extLst>
      <p:ext uri="{BB962C8B-B14F-4D97-AF65-F5344CB8AC3E}">
        <p14:creationId xmlns:p14="http://schemas.microsoft.com/office/powerpoint/2010/main" val="653108758"/>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5"/>
          <p:cNvSpPr txBox="1">
            <a:spLocks noChangeArrowheads="1"/>
          </p:cNvSpPr>
          <p:nvPr/>
        </p:nvSpPr>
        <p:spPr bwMode="auto">
          <a:xfrm>
            <a:off x="286653" y="940776"/>
            <a:ext cx="40808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Char char="•"/>
            </a:pPr>
            <a:r>
              <a:rPr lang="zh-CN" altLang="en-US" sz="2000" b="1" dirty="0">
                <a:latin typeface="微软雅黑" pitchFamily="34" charset="-122"/>
                <a:ea typeface="微软雅黑" pitchFamily="34" charset="-122"/>
              </a:rPr>
              <a:t>臂部</a:t>
            </a:r>
            <a:r>
              <a:rPr lang="zh-CN" altLang="en-US" sz="2000" b="1" dirty="0">
                <a:latin typeface="幼圆" panose="02010509060101010101" pitchFamily="49" charset="-122"/>
                <a:ea typeface="幼圆" panose="02010509060101010101" pitchFamily="49" charset="-122"/>
              </a:rPr>
              <a:t>：无</a:t>
            </a:r>
            <a:endParaRPr lang="en-US" altLang="zh-CN" sz="2000" b="1" dirty="0">
              <a:latin typeface="幼圆" panose="02010509060101010101" pitchFamily="49" charset="-122"/>
              <a:ea typeface="幼圆" panose="02010509060101010101" pitchFamily="49" charset="-122"/>
            </a:endParaRPr>
          </a:p>
          <a:p>
            <a:pPr eaLnBrk="1" hangingPunct="1">
              <a:lnSpc>
                <a:spcPct val="150000"/>
              </a:lnSpc>
              <a:buFont typeface="Arial" panose="020B0604020202020204" pitchFamily="34" charset="0"/>
              <a:buChar char="•"/>
            </a:pPr>
            <a:r>
              <a:rPr lang="zh-CN" altLang="en-US" sz="2000" b="1" dirty="0">
                <a:latin typeface="微软雅黑" pitchFamily="34" charset="-122"/>
                <a:ea typeface="微软雅黑" pitchFamily="34" charset="-122"/>
              </a:rPr>
              <a:t>前臂</a:t>
            </a:r>
            <a:r>
              <a:rPr lang="zh-CN" altLang="en-US" b="1" dirty="0" smtClean="0">
                <a:latin typeface="幼圆" panose="02010509060101010101" pitchFamily="49" charset="-122"/>
                <a:ea typeface="幼圆" panose="02010509060101010101" pitchFamily="49" charset="-122"/>
              </a:rPr>
              <a:t>：</a:t>
            </a:r>
            <a:r>
              <a:rPr lang="zh-CN" altLang="en-US" b="1" dirty="0" smtClean="0">
                <a:latin typeface="华文楷体" pitchFamily="2" charset="-122"/>
                <a:ea typeface="华文楷体" pitchFamily="2" charset="-122"/>
              </a:rPr>
              <a:t>支配</a:t>
            </a:r>
            <a:r>
              <a:rPr lang="en-US" altLang="zh-CN" b="1" dirty="0">
                <a:solidFill>
                  <a:srgbClr val="C00000"/>
                </a:solidFill>
                <a:latin typeface="华文楷体" pitchFamily="2" charset="-122"/>
                <a:ea typeface="华文楷体" pitchFamily="2" charset="-122"/>
              </a:rPr>
              <a:t>6</a:t>
            </a:r>
            <a:r>
              <a:rPr lang="zh-CN" altLang="en-US" b="1" dirty="0">
                <a:solidFill>
                  <a:srgbClr val="C00000"/>
                </a:solidFill>
                <a:latin typeface="华文楷体" pitchFamily="2" charset="-122"/>
                <a:ea typeface="华文楷体" pitchFamily="2" charset="-122"/>
              </a:rPr>
              <a:t>块半</a:t>
            </a:r>
            <a:r>
              <a:rPr lang="zh-CN" altLang="en-US" b="1" dirty="0" smtClean="0">
                <a:latin typeface="华文楷体" pitchFamily="2" charset="-122"/>
                <a:ea typeface="华文楷体" pitchFamily="2" charset="-122"/>
              </a:rPr>
              <a:t>肌肉</a:t>
            </a:r>
            <a:endParaRPr lang="zh-CN" altLang="en-US" b="1" dirty="0">
              <a:latin typeface="华文楷体" pitchFamily="2" charset="-122"/>
              <a:ea typeface="华文楷体" pitchFamily="2" charset="-122"/>
            </a:endParaRPr>
          </a:p>
        </p:txBody>
      </p:sp>
      <p:sp>
        <p:nvSpPr>
          <p:cNvPr id="5" name="Text Box 41"/>
          <p:cNvSpPr txBox="1">
            <a:spLocks noChangeArrowheads="1"/>
          </p:cNvSpPr>
          <p:nvPr/>
        </p:nvSpPr>
        <p:spPr bwMode="auto">
          <a:xfrm>
            <a:off x="305207" y="312601"/>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smtClean="0">
                <a:latin typeface="华文楷体" pitchFamily="2" charset="-122"/>
                <a:ea typeface="华文楷体" pitchFamily="2" charset="-122"/>
              </a:rPr>
              <a:t>分布</a:t>
            </a:r>
            <a:endParaRPr lang="zh-CN" altLang="en-US" sz="2800" b="1" dirty="0">
              <a:latin typeface="华文楷体" pitchFamily="2" charset="-122"/>
              <a:ea typeface="华文楷体" pitchFamily="2" charset="-122"/>
            </a:endParaRPr>
          </a:p>
        </p:txBody>
      </p:sp>
      <p:grpSp>
        <p:nvGrpSpPr>
          <p:cNvPr id="9" name="组合 8"/>
          <p:cNvGrpSpPr/>
          <p:nvPr/>
        </p:nvGrpSpPr>
        <p:grpSpPr>
          <a:xfrm>
            <a:off x="5745805" y="739301"/>
            <a:ext cx="3255529" cy="5752291"/>
            <a:chOff x="3783719" y="1290537"/>
            <a:chExt cx="2990794" cy="5462621"/>
          </a:xfrm>
        </p:grpSpPr>
        <p:pic>
          <p:nvPicPr>
            <p:cNvPr id="36865" name="Picture 1" descr="E:\课程资料\解剖图片\散图\正中神经.jpg"/>
            <p:cNvPicPr>
              <a:picLocks noChangeAspect="1" noChangeArrowheads="1"/>
            </p:cNvPicPr>
            <p:nvPr/>
          </p:nvPicPr>
          <p:blipFill>
            <a:blip r:embed="rId2">
              <a:clrChange>
                <a:clrFrom>
                  <a:srgbClr val="FFFFFF"/>
                </a:clrFrom>
                <a:clrTo>
                  <a:srgbClr val="FFFFFF">
                    <a:alpha val="0"/>
                  </a:srgbClr>
                </a:clrTo>
              </a:clrChange>
            </a:blip>
            <a:srcRect r="18521"/>
            <a:stretch>
              <a:fillRect/>
            </a:stretch>
          </p:blipFill>
          <p:spPr bwMode="auto">
            <a:xfrm>
              <a:off x="3783719" y="1290537"/>
              <a:ext cx="2541453" cy="5462621"/>
            </a:xfrm>
            <a:prstGeom prst="rect">
              <a:avLst/>
            </a:prstGeom>
            <a:noFill/>
          </p:spPr>
        </p:pic>
        <p:sp>
          <p:nvSpPr>
            <p:cNvPr id="8" name="TextBox 7"/>
            <p:cNvSpPr txBox="1"/>
            <p:nvPr/>
          </p:nvSpPr>
          <p:spPr>
            <a:xfrm>
              <a:off x="6206246" y="3385225"/>
              <a:ext cx="568267" cy="248436"/>
            </a:xfrm>
            <a:prstGeom prst="rect">
              <a:avLst/>
            </a:prstGeom>
            <a:noFill/>
          </p:spPr>
          <p:txBody>
            <a:bodyPr wrap="square" rtlCol="0">
              <a:spAutoFit/>
            </a:bodyPr>
            <a:lstStyle/>
            <a:p>
              <a:r>
                <a:rPr lang="zh-CN" altLang="en-US" sz="1100" dirty="0" smtClean="0"/>
                <a:t>桡侧半</a:t>
              </a:r>
              <a:endParaRPr lang="zh-CN" altLang="en-US" sz="1100" dirty="0"/>
            </a:p>
          </p:txBody>
        </p:sp>
      </p:grpSp>
      <p:sp>
        <p:nvSpPr>
          <p:cNvPr id="10" name="矩形 9"/>
          <p:cNvSpPr/>
          <p:nvPr/>
        </p:nvSpPr>
        <p:spPr>
          <a:xfrm>
            <a:off x="291627" y="2044309"/>
            <a:ext cx="2286000" cy="258731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桡侧腕屈肌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拇长屈肌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指浅屈肌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掌长肌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旋前圆肌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旋前方肌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指深屈肌桡侧半</a:t>
            </a:r>
            <a:endParaRPr lang="zh-CN" altLang="en-US" b="1" dirty="0">
              <a:solidFill>
                <a:srgbClr val="000000"/>
              </a:solidFill>
              <a:latin typeface="华文楷体" pitchFamily="2" charset="-122"/>
              <a:ea typeface="华文楷体" pitchFamily="2" charset="-122"/>
            </a:endParaRPr>
          </a:p>
        </p:txBody>
      </p:sp>
      <p:sp>
        <p:nvSpPr>
          <p:cNvPr id="11" name="Text Box 5"/>
          <p:cNvSpPr txBox="1">
            <a:spLocks noChangeArrowheads="1"/>
          </p:cNvSpPr>
          <p:nvPr/>
        </p:nvSpPr>
        <p:spPr bwMode="auto">
          <a:xfrm>
            <a:off x="2764300" y="2053223"/>
            <a:ext cx="2851802" cy="209288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lnSpc>
                <a:spcPct val="130000"/>
              </a:lnSpc>
              <a:buSzPts val="2400"/>
              <a:buFont typeface="Arial" panose="020B0604020202020204" pitchFamily="34" charset="0"/>
              <a:buChar char="•"/>
            </a:pPr>
            <a:r>
              <a:rPr lang="zh-CN" altLang="en-US" b="1" dirty="0" smtClean="0">
                <a:latin typeface="华文楷体" pitchFamily="2" charset="-122"/>
                <a:ea typeface="华文楷体" pitchFamily="2" charset="-122"/>
              </a:rPr>
              <a:t>感觉</a:t>
            </a:r>
            <a:r>
              <a:rPr lang="zh-CN" altLang="en-US" b="1" dirty="0">
                <a:latin typeface="华文楷体" pitchFamily="2" charset="-122"/>
                <a:ea typeface="华文楷体" pitchFamily="2" charset="-122"/>
              </a:rPr>
              <a:t>纤维：</a:t>
            </a:r>
            <a:r>
              <a:rPr lang="zh-CN" altLang="en-US" sz="1600" b="1" dirty="0">
                <a:latin typeface="华文仿宋" pitchFamily="2" charset="-122"/>
                <a:ea typeface="华文仿宋" pitchFamily="2" charset="-122"/>
              </a:rPr>
              <a:t>桡侧半手掌，桡侧三个半手指掌面皮肤及其中节和远节指背皮肤</a:t>
            </a:r>
            <a:endParaRPr lang="en-US" altLang="zh-CN" b="1" dirty="0">
              <a:latin typeface="华文仿宋" pitchFamily="2" charset="-122"/>
              <a:ea typeface="华文仿宋" pitchFamily="2" charset="-122"/>
            </a:endParaRPr>
          </a:p>
          <a:p>
            <a:pPr marL="0" lvl="1" indent="0">
              <a:lnSpc>
                <a:spcPct val="130000"/>
              </a:lnSpc>
              <a:buSzPts val="2400"/>
              <a:buFont typeface="Arial" panose="020B0604020202020204" pitchFamily="34" charset="0"/>
              <a:buChar char="•"/>
            </a:pPr>
            <a:r>
              <a:rPr lang="zh-CN" altLang="en-US" b="1" dirty="0">
                <a:latin typeface="华文楷体" pitchFamily="2" charset="-122"/>
                <a:ea typeface="华文楷体" pitchFamily="2" charset="-122"/>
              </a:rPr>
              <a:t>运动纤维</a:t>
            </a:r>
            <a:r>
              <a:rPr lang="zh-CN" altLang="en-US" sz="1600" b="1" dirty="0">
                <a:latin typeface="华文楷体" pitchFamily="2" charset="-122"/>
                <a:ea typeface="华文楷体" pitchFamily="2" charset="-122"/>
              </a:rPr>
              <a:t>（支配</a:t>
            </a:r>
            <a:r>
              <a:rPr lang="en-US" altLang="zh-CN" sz="1600" b="1" dirty="0">
                <a:latin typeface="华文楷体" pitchFamily="2" charset="-122"/>
                <a:ea typeface="华文楷体" pitchFamily="2" charset="-122"/>
              </a:rPr>
              <a:t>5</a:t>
            </a:r>
            <a:r>
              <a:rPr lang="zh-CN" altLang="en-US" sz="1600" b="1" dirty="0">
                <a:latin typeface="华文楷体" pitchFamily="2" charset="-122"/>
                <a:ea typeface="华文楷体" pitchFamily="2" charset="-122"/>
              </a:rPr>
              <a:t>块肌肉）</a:t>
            </a:r>
            <a:endParaRPr lang="en-US" altLang="zh-CN" b="1" dirty="0">
              <a:latin typeface="华文楷体" pitchFamily="2" charset="-122"/>
              <a:ea typeface="华文楷体" pitchFamily="2" charset="-122"/>
            </a:endParaRPr>
          </a:p>
          <a:p>
            <a:pPr marL="0" lvl="2" indent="0">
              <a:lnSpc>
                <a:spcPct val="130000"/>
              </a:lnSpc>
              <a:buSzPts val="2400"/>
            </a:pPr>
            <a:r>
              <a:rPr lang="zh-CN" altLang="en-US" sz="1600" b="1" dirty="0">
                <a:latin typeface="华文楷体" pitchFamily="2" charset="-122"/>
                <a:ea typeface="华文楷体" pitchFamily="2" charset="-122"/>
              </a:rPr>
              <a:t>第</a:t>
            </a:r>
            <a:r>
              <a:rPr lang="en-US" altLang="zh-CN" sz="1600" b="1" dirty="0">
                <a:latin typeface="华文楷体" pitchFamily="2" charset="-122"/>
                <a:ea typeface="华文楷体" pitchFamily="2" charset="-122"/>
              </a:rPr>
              <a:t>1</a:t>
            </a:r>
            <a:r>
              <a:rPr lang="zh-CN" altLang="en-US" sz="1600" b="1" dirty="0">
                <a:latin typeface="华文楷体" pitchFamily="2" charset="-122"/>
                <a:ea typeface="华文楷体" pitchFamily="2" charset="-122"/>
              </a:rPr>
              <a:t>、</a:t>
            </a:r>
            <a:r>
              <a:rPr lang="en-US" altLang="zh-CN" sz="1600" b="1" dirty="0">
                <a:latin typeface="华文楷体" pitchFamily="2" charset="-122"/>
                <a:ea typeface="华文楷体" pitchFamily="2" charset="-122"/>
              </a:rPr>
              <a:t>2</a:t>
            </a:r>
            <a:r>
              <a:rPr lang="zh-CN" altLang="en-US" sz="1600" b="1" dirty="0">
                <a:latin typeface="华文楷体" pitchFamily="2" charset="-122"/>
                <a:ea typeface="华文楷体" pitchFamily="2" charset="-122"/>
              </a:rPr>
              <a:t>蚓状肌</a:t>
            </a:r>
            <a:endParaRPr lang="en-US" altLang="zh-CN" sz="1600" b="1" dirty="0">
              <a:latin typeface="华文楷体" pitchFamily="2" charset="-122"/>
              <a:ea typeface="华文楷体" pitchFamily="2" charset="-122"/>
            </a:endParaRPr>
          </a:p>
          <a:p>
            <a:pPr marL="0" lvl="2" indent="0">
              <a:lnSpc>
                <a:spcPct val="130000"/>
              </a:lnSpc>
              <a:buSzPts val="2400"/>
            </a:pPr>
            <a:r>
              <a:rPr lang="zh-CN" altLang="en-US" sz="1600" b="1" dirty="0">
                <a:latin typeface="华文楷体" pitchFamily="2" charset="-122"/>
                <a:ea typeface="华文楷体" pitchFamily="2" charset="-122"/>
              </a:rPr>
              <a:t>除拇收肌以外的鱼际肌（</a:t>
            </a:r>
            <a:r>
              <a:rPr lang="en-US" altLang="zh-CN" sz="1600" b="1" dirty="0">
                <a:latin typeface="华文楷体" pitchFamily="2" charset="-122"/>
                <a:ea typeface="华文楷体" pitchFamily="2" charset="-122"/>
              </a:rPr>
              <a:t>3</a:t>
            </a:r>
            <a:r>
              <a:rPr lang="zh-CN" altLang="en-US" sz="1600" b="1" dirty="0">
                <a:latin typeface="华文楷体" pitchFamily="2" charset="-122"/>
                <a:ea typeface="华文楷体" pitchFamily="2" charset="-122"/>
              </a:rPr>
              <a:t>块）</a:t>
            </a:r>
            <a:endParaRPr lang="zh-CN" altLang="en-US" sz="1600" dirty="0">
              <a:latin typeface="华文楷体" pitchFamily="2" charset="-122"/>
              <a:ea typeface="华文楷体" pitchFamily="2" charset="-122"/>
            </a:endParaRPr>
          </a:p>
        </p:txBody>
      </p:sp>
      <p:sp>
        <p:nvSpPr>
          <p:cNvPr id="12" name="矩形 11"/>
          <p:cNvSpPr/>
          <p:nvPr/>
        </p:nvSpPr>
        <p:spPr>
          <a:xfrm>
            <a:off x="2969574" y="1533092"/>
            <a:ext cx="1291140" cy="400110"/>
          </a:xfrm>
          <a:prstGeom prst="rect">
            <a:avLst/>
          </a:prstGeom>
        </p:spPr>
        <p:txBody>
          <a:bodyPr wrap="square">
            <a:spAutoFit/>
          </a:bodyPr>
          <a:lstStyle/>
          <a:p>
            <a:pPr lvl="0">
              <a:buSzPts val="2400"/>
              <a:buFont typeface="Arial" panose="020B0604020202020204" pitchFamily="34" charset="0"/>
              <a:buChar char="•"/>
            </a:pPr>
            <a:r>
              <a:rPr lang="zh-CN" altLang="en-US" sz="2000" b="1" dirty="0" smtClean="0">
                <a:solidFill>
                  <a:srgbClr val="C00000"/>
                </a:solidFill>
                <a:latin typeface="微软雅黑" pitchFamily="34" charset="-122"/>
                <a:ea typeface="微软雅黑" pitchFamily="34" charset="-122"/>
              </a:rPr>
              <a:t>手部</a:t>
            </a:r>
            <a:r>
              <a:rPr lang="zh-CN" altLang="en-US" sz="2000" b="1" dirty="0" smtClean="0">
                <a:solidFill>
                  <a:srgbClr val="000000"/>
                </a:solidFill>
                <a:latin typeface="幼圆" panose="02010509060101010101" pitchFamily="49" charset="-122"/>
                <a:ea typeface="幼圆" panose="02010509060101010101" pitchFamily="49" charset="-122"/>
              </a:rPr>
              <a:t>：</a:t>
            </a:r>
            <a:endParaRPr lang="en-US" altLang="zh-CN" sz="2000" b="1" dirty="0">
              <a:solidFill>
                <a:srgbClr val="000000"/>
              </a:solidFill>
              <a:latin typeface="幼圆" panose="02010509060101010101" pitchFamily="49" charset="-122"/>
              <a:ea typeface="幼圆" panose="02010509060101010101" pitchFamily="49" charset="-122"/>
            </a:endParaRPr>
          </a:p>
        </p:txBody>
      </p:sp>
      <p:pic>
        <p:nvPicPr>
          <p:cNvPr id="13" name="Picture 6" descr="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0715" y="4513495"/>
            <a:ext cx="1334478" cy="17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9051" y="4494177"/>
            <a:ext cx="1344315" cy="174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455293"/>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45154" y="442082"/>
            <a:ext cx="70116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800" dirty="0" smtClean="0">
                <a:latin typeface="华文中宋" panose="02010600040101010101" pitchFamily="2" charset="-122"/>
                <a:ea typeface="华文中宋" panose="02010600040101010101" pitchFamily="2" charset="-122"/>
              </a:rPr>
              <a:t>正中神经损伤</a:t>
            </a:r>
            <a:r>
              <a:rPr kumimoji="1" lang="en-US" altLang="zh-CN" sz="2800" dirty="0" smtClean="0">
                <a:latin typeface="华文中宋" panose="02010600040101010101" pitchFamily="2" charset="-122"/>
                <a:ea typeface="华文中宋" panose="02010600040101010101" pitchFamily="2" charset="-122"/>
              </a:rPr>
              <a:t>—</a:t>
            </a:r>
            <a:r>
              <a:rPr kumimoji="1" lang="zh-CN" altLang="en-US" sz="2000" dirty="0" smtClean="0">
                <a:latin typeface="华文新魏" pitchFamily="2" charset="-122"/>
                <a:ea typeface="华文新魏" pitchFamily="2" charset="-122"/>
              </a:rPr>
              <a:t>旋前肌综合征   </a:t>
            </a:r>
            <a:r>
              <a:rPr kumimoji="1" lang="zh-CN" altLang="en-US" sz="2400" dirty="0" smtClean="0">
                <a:solidFill>
                  <a:srgbClr val="C00000"/>
                </a:solidFill>
                <a:latin typeface="华文新魏" pitchFamily="2" charset="-122"/>
                <a:ea typeface="华文新魏" pitchFamily="2" charset="-122"/>
              </a:rPr>
              <a:t>腕管综合征</a:t>
            </a:r>
            <a:endParaRPr kumimoji="1" lang="zh-CN" altLang="en-US" sz="2800" dirty="0">
              <a:solidFill>
                <a:srgbClr val="C00000"/>
              </a:solidFill>
              <a:latin typeface="华文新魏" pitchFamily="2" charset="-122"/>
              <a:ea typeface="华文新魏" pitchFamily="2" charset="-122"/>
            </a:endParaRPr>
          </a:p>
        </p:txBody>
      </p:sp>
      <p:sp>
        <p:nvSpPr>
          <p:cNvPr id="12" name="TextBox 11"/>
          <p:cNvSpPr txBox="1"/>
          <p:nvPr/>
        </p:nvSpPr>
        <p:spPr>
          <a:xfrm>
            <a:off x="356681" y="1050588"/>
            <a:ext cx="8501974" cy="1661993"/>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sz="1600" b="1" dirty="0" smtClean="0">
                <a:latin typeface="华文楷体" pitchFamily="2" charset="-122"/>
                <a:ea typeface="华文楷体" pitchFamily="2" charset="-122"/>
              </a:rPr>
              <a:t>旋前肌综合征是正中神经在穿过旋前圆肌和指浅屈肌起点腱弓时受压所致。表现为所支配的肌收缩无力和手掌感觉障碍。</a:t>
            </a:r>
            <a:endParaRPr lang="en-US" altLang="zh-CN" sz="1600"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腕管综合征是最常见的周围神经卡压性疾病。正中神经在通过腕管时受到卡压，表现为鱼际肌萎缩，手掌变平呈“</a:t>
            </a:r>
            <a:r>
              <a:rPr lang="zh-CN" altLang="en-US" b="1" dirty="0" smtClean="0">
                <a:solidFill>
                  <a:srgbClr val="C00000"/>
                </a:solidFill>
                <a:latin typeface="微软雅黑" pitchFamily="34" charset="-122"/>
                <a:ea typeface="微软雅黑" pitchFamily="34" charset="-122"/>
              </a:rPr>
              <a:t>猿掌</a:t>
            </a:r>
            <a:r>
              <a:rPr lang="zh-CN" altLang="en-US" b="1" dirty="0" smtClean="0">
                <a:latin typeface="华文楷体" pitchFamily="2" charset="-122"/>
                <a:ea typeface="华文楷体" pitchFamily="2" charset="-122"/>
              </a:rPr>
              <a:t>”。同时伴有所分布区域的皮肤感觉障碍。</a:t>
            </a:r>
            <a:endParaRPr lang="zh-CN" altLang="en-US" b="1" dirty="0">
              <a:latin typeface="华文楷体" pitchFamily="2" charset="-122"/>
              <a:ea typeface="华文楷体" pitchFamily="2" charset="-122"/>
            </a:endParaRPr>
          </a:p>
        </p:txBody>
      </p:sp>
      <p:grpSp>
        <p:nvGrpSpPr>
          <p:cNvPr id="21" name="组合 20"/>
          <p:cNvGrpSpPr/>
          <p:nvPr/>
        </p:nvGrpSpPr>
        <p:grpSpPr>
          <a:xfrm>
            <a:off x="381340" y="3203643"/>
            <a:ext cx="4171205" cy="3130680"/>
            <a:chOff x="381340" y="3203643"/>
            <a:chExt cx="4171205" cy="3130680"/>
          </a:xfrm>
        </p:grpSpPr>
        <p:pic>
          <p:nvPicPr>
            <p:cNvPr id="13" name="Picture 22" descr="Snap13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9471" r="37891" b="20792"/>
            <a:stretch>
              <a:fillRect/>
            </a:stretch>
          </p:blipFill>
          <p:spPr bwMode="auto">
            <a:xfrm>
              <a:off x="381340" y="3203643"/>
              <a:ext cx="2368403" cy="31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55"/>
            <p:cNvSpPr>
              <a:spLocks noChangeShapeType="1"/>
            </p:cNvSpPr>
            <p:nvPr/>
          </p:nvSpPr>
          <p:spPr bwMode="auto">
            <a:xfrm flipV="1">
              <a:off x="1678442" y="4092102"/>
              <a:ext cx="928572" cy="18475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5" name="Line 55"/>
            <p:cNvSpPr>
              <a:spLocks noChangeShapeType="1"/>
            </p:cNvSpPr>
            <p:nvPr/>
          </p:nvSpPr>
          <p:spPr bwMode="auto">
            <a:xfrm>
              <a:off x="2148611" y="3391634"/>
              <a:ext cx="639984" cy="9086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6" name="Line 55"/>
            <p:cNvSpPr>
              <a:spLocks noChangeShapeType="1"/>
            </p:cNvSpPr>
            <p:nvPr/>
          </p:nvSpPr>
          <p:spPr bwMode="auto">
            <a:xfrm>
              <a:off x="2216706" y="4004477"/>
              <a:ext cx="396792" cy="7465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7" name="Line 55"/>
            <p:cNvSpPr>
              <a:spLocks noChangeShapeType="1"/>
            </p:cNvSpPr>
            <p:nvPr/>
          </p:nvSpPr>
          <p:spPr bwMode="auto">
            <a:xfrm>
              <a:off x="1841771" y="4533089"/>
              <a:ext cx="752272" cy="17509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8" name="矩形 17"/>
            <p:cNvSpPr/>
            <p:nvPr/>
          </p:nvSpPr>
          <p:spPr>
            <a:xfrm>
              <a:off x="2695278" y="3285980"/>
              <a:ext cx="1305594" cy="369332"/>
            </a:xfrm>
            <a:prstGeom prst="rect">
              <a:avLst/>
            </a:prstGeom>
          </p:spPr>
          <p:txBody>
            <a:bodyPr wrap="square">
              <a:spAutoFit/>
            </a:bodyPr>
            <a:lstStyle/>
            <a:p>
              <a:r>
                <a:rPr lang="zh-CN" altLang="en-US" b="1" dirty="0" smtClean="0">
                  <a:solidFill>
                    <a:srgbClr val="000000"/>
                  </a:solidFill>
                  <a:latin typeface="华文仿宋" pitchFamily="2" charset="-122"/>
                  <a:ea typeface="华文仿宋" pitchFamily="2" charset="-122"/>
                </a:rPr>
                <a:t>正中神经</a:t>
              </a:r>
              <a:endParaRPr lang="zh-CN" altLang="en-US" dirty="0">
                <a:latin typeface="华文仿宋" pitchFamily="2" charset="-122"/>
                <a:ea typeface="华文仿宋" pitchFamily="2" charset="-122"/>
              </a:endParaRPr>
            </a:p>
          </p:txBody>
        </p:sp>
        <p:sp>
          <p:nvSpPr>
            <p:cNvPr id="19" name="矩形 18"/>
            <p:cNvSpPr/>
            <p:nvPr/>
          </p:nvSpPr>
          <p:spPr>
            <a:xfrm>
              <a:off x="2501164" y="3901052"/>
              <a:ext cx="1305594" cy="369332"/>
            </a:xfrm>
            <a:prstGeom prst="rect">
              <a:avLst/>
            </a:prstGeom>
          </p:spPr>
          <p:txBody>
            <a:bodyPr wrap="square">
              <a:spAutoFit/>
            </a:bodyPr>
            <a:lstStyle/>
            <a:p>
              <a:r>
                <a:rPr lang="zh-CN" altLang="en-US" b="1" dirty="0" smtClean="0">
                  <a:solidFill>
                    <a:srgbClr val="000000"/>
                  </a:solidFill>
                  <a:latin typeface="华文仿宋" pitchFamily="2" charset="-122"/>
                  <a:ea typeface="华文仿宋" pitchFamily="2" charset="-122"/>
                </a:rPr>
                <a:t>旋前圆肌</a:t>
              </a:r>
              <a:endParaRPr lang="zh-CN" altLang="en-US" dirty="0">
                <a:latin typeface="华文仿宋" pitchFamily="2" charset="-122"/>
                <a:ea typeface="华文仿宋" pitchFamily="2" charset="-122"/>
              </a:endParaRPr>
            </a:p>
          </p:txBody>
        </p:sp>
        <p:sp>
          <p:nvSpPr>
            <p:cNvPr id="20" name="矩形 19"/>
            <p:cNvSpPr/>
            <p:nvPr/>
          </p:nvSpPr>
          <p:spPr>
            <a:xfrm>
              <a:off x="2487578" y="4498392"/>
              <a:ext cx="2064967" cy="369332"/>
            </a:xfrm>
            <a:prstGeom prst="rect">
              <a:avLst/>
            </a:prstGeom>
          </p:spPr>
          <p:txBody>
            <a:bodyPr wrap="square">
              <a:spAutoFit/>
            </a:bodyPr>
            <a:lstStyle/>
            <a:p>
              <a:r>
                <a:rPr lang="zh-CN" altLang="en-US" b="1" dirty="0" smtClean="0">
                  <a:solidFill>
                    <a:srgbClr val="000000"/>
                  </a:solidFill>
                  <a:latin typeface="华文仿宋" pitchFamily="2" charset="-122"/>
                  <a:ea typeface="华文仿宋" pitchFamily="2" charset="-122"/>
                </a:rPr>
                <a:t>指浅屈肌起点腱弓</a:t>
              </a:r>
              <a:endParaRPr lang="zh-CN" altLang="en-US" dirty="0">
                <a:latin typeface="华文仿宋" pitchFamily="2" charset="-122"/>
                <a:ea typeface="华文仿宋" pitchFamily="2" charset="-122"/>
              </a:endParaRPr>
            </a:p>
          </p:txBody>
        </p:sp>
      </p:grpSp>
      <p:grpSp>
        <p:nvGrpSpPr>
          <p:cNvPr id="24" name="组合 23"/>
          <p:cNvGrpSpPr/>
          <p:nvPr/>
        </p:nvGrpSpPr>
        <p:grpSpPr>
          <a:xfrm>
            <a:off x="5168630" y="3274979"/>
            <a:ext cx="3696510" cy="3184775"/>
            <a:chOff x="5168630" y="3274979"/>
            <a:chExt cx="3696510" cy="3184775"/>
          </a:xfrm>
        </p:grpSpPr>
        <p:pic>
          <p:nvPicPr>
            <p:cNvPr id="35841" name="Picture 1" descr="E:\课程资料\解剖图片\散图\src=http___inews.gtimg.com_newsapp_bt_0_13406689040_1000&amp;refer=http___inews.gtimg.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68630" y="3274979"/>
              <a:ext cx="3696510" cy="3067141"/>
            </a:xfrm>
            <a:prstGeom prst="rect">
              <a:avLst/>
            </a:prstGeom>
            <a:noFill/>
          </p:spPr>
        </p:pic>
        <p:grpSp>
          <p:nvGrpSpPr>
            <p:cNvPr id="23" name="组合 22"/>
            <p:cNvGrpSpPr/>
            <p:nvPr/>
          </p:nvGrpSpPr>
          <p:grpSpPr>
            <a:xfrm>
              <a:off x="5655012" y="5214027"/>
              <a:ext cx="832655" cy="1245727"/>
              <a:chOff x="3923488" y="4139715"/>
              <a:chExt cx="1037618" cy="1476976"/>
            </a:xfrm>
          </p:grpSpPr>
          <p:pic>
            <p:nvPicPr>
              <p:cNvPr id="2050" name="Picture 2" descr="E:\课程资料\解剖图片\散图\scan0002.jpg"/>
              <p:cNvPicPr>
                <a:picLocks noChangeAspect="1" noChangeArrowheads="1"/>
              </p:cNvPicPr>
              <p:nvPr/>
            </p:nvPicPr>
            <p:blipFill>
              <a:blip r:embed="rId4" cstate="print"/>
              <a:srcRect l="50657" t="4682" r="28209" b="33833"/>
              <a:stretch>
                <a:fillRect/>
              </a:stretch>
            </p:blipFill>
            <p:spPr bwMode="auto">
              <a:xfrm>
                <a:off x="3929975" y="4139715"/>
                <a:ext cx="943729" cy="1301289"/>
              </a:xfrm>
              <a:prstGeom prst="rect">
                <a:avLst/>
              </a:prstGeom>
              <a:noFill/>
            </p:spPr>
          </p:pic>
          <p:pic>
            <p:nvPicPr>
              <p:cNvPr id="22" name="Picture 2" descr="E:\课程资料\解剖图片\散图\scan0002.jpg"/>
              <p:cNvPicPr>
                <a:picLocks noChangeAspect="1" noChangeArrowheads="1"/>
              </p:cNvPicPr>
              <p:nvPr/>
            </p:nvPicPr>
            <p:blipFill>
              <a:blip r:embed="rId5" cstate="print"/>
              <a:srcRect l="54923" t="82923" r="30295" b="11406"/>
              <a:stretch>
                <a:fillRect/>
              </a:stretch>
            </p:blipFill>
            <p:spPr bwMode="auto">
              <a:xfrm>
                <a:off x="3923488" y="5428032"/>
                <a:ext cx="1037618" cy="188659"/>
              </a:xfrm>
              <a:prstGeom prst="rect">
                <a:avLst/>
              </a:prstGeom>
              <a:noFill/>
            </p:spPr>
          </p:pic>
        </p:grpSp>
      </p:grpSp>
    </p:spTree>
    <p:extLst>
      <p:ext uri="{BB962C8B-B14F-4D97-AF65-F5344CB8AC3E}">
        <p14:creationId xmlns:p14="http://schemas.microsoft.com/office/powerpoint/2010/main" val="1664851665"/>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8"/>
          <p:cNvSpPr txBox="1">
            <a:spLocks noChangeArrowheads="1"/>
          </p:cNvSpPr>
          <p:nvPr/>
        </p:nvSpPr>
        <p:spPr bwMode="auto">
          <a:xfrm>
            <a:off x="1750980" y="1097015"/>
            <a:ext cx="664723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dirty="0">
                <a:ea typeface="幼圆" panose="02010509060101010101" pitchFamily="49" charset="-122"/>
              </a:rPr>
              <a:t>发自臂丛内侧束，沿肱二头肌内侧下行至臂中份，穿内侧肌间隔至臂后区，</a:t>
            </a:r>
            <a:r>
              <a:rPr lang="zh-CN" altLang="en-US" b="1" dirty="0" smtClean="0">
                <a:ea typeface="幼圆" panose="02010509060101010101" pitchFamily="49" charset="-122"/>
              </a:rPr>
              <a:t>绕肘后尺神经沟</a:t>
            </a:r>
            <a:r>
              <a:rPr lang="zh-CN" altLang="en-US" b="1" dirty="0">
                <a:ea typeface="幼圆" panose="02010509060101010101" pitchFamily="49" charset="-122"/>
              </a:rPr>
              <a:t>向前，穿过尺侧腕屈肌起点行至前臂内侧</a:t>
            </a:r>
            <a:r>
              <a:rPr lang="zh-CN" altLang="en-US" b="1" dirty="0" smtClean="0">
                <a:ea typeface="幼圆" panose="02010509060101010101" pitchFamily="49" charset="-122"/>
              </a:rPr>
              <a:t>份下行，在腕关节上方发出手背支至手背，主干在豌豆骨桡侧下降</a:t>
            </a:r>
            <a:r>
              <a:rPr lang="zh-CN" altLang="en-US" b="1" dirty="0">
                <a:ea typeface="幼圆" panose="02010509060101010101" pitchFamily="49" charset="-122"/>
              </a:rPr>
              <a:t>至</a:t>
            </a:r>
            <a:r>
              <a:rPr lang="zh-CN" altLang="en-US" b="1" dirty="0" smtClean="0">
                <a:ea typeface="幼圆" panose="02010509060101010101" pitchFamily="49" charset="-122"/>
              </a:rPr>
              <a:t>手掌。</a:t>
            </a:r>
            <a:endParaRPr lang="zh-CN" altLang="en-US" b="1" dirty="0">
              <a:ea typeface="幼圆" panose="02010509060101010101" pitchFamily="49" charset="-122"/>
            </a:endParaRPr>
          </a:p>
        </p:txBody>
      </p:sp>
      <p:sp>
        <p:nvSpPr>
          <p:cNvPr id="42000" name="Text Box 13"/>
          <p:cNvSpPr txBox="1">
            <a:spLocks noChangeArrowheads="1"/>
          </p:cNvSpPr>
          <p:nvPr/>
        </p:nvSpPr>
        <p:spPr bwMode="auto">
          <a:xfrm>
            <a:off x="360726" y="469927"/>
            <a:ext cx="1669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C00000"/>
                </a:solidFill>
                <a:latin typeface="微软雅黑" pitchFamily="34" charset="-122"/>
                <a:ea typeface="微软雅黑" pitchFamily="34" charset="-122"/>
              </a:rPr>
              <a:t>尺神经</a:t>
            </a:r>
            <a:endParaRPr kumimoji="1" lang="en-US" altLang="zh-CN" sz="2800" b="1" dirty="0">
              <a:solidFill>
                <a:srgbClr val="C00000"/>
              </a:solidFill>
              <a:latin typeface="微软雅黑" pitchFamily="34" charset="-122"/>
              <a:ea typeface="微软雅黑" pitchFamily="34" charset="-122"/>
            </a:endParaRPr>
          </a:p>
        </p:txBody>
      </p:sp>
      <p:sp>
        <p:nvSpPr>
          <p:cNvPr id="14" name="Text Box 41"/>
          <p:cNvSpPr txBox="1">
            <a:spLocks noChangeArrowheads="1"/>
          </p:cNvSpPr>
          <p:nvPr/>
        </p:nvSpPr>
        <p:spPr bwMode="auto">
          <a:xfrm>
            <a:off x="408968" y="1103785"/>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a:latin typeface="华文楷体" pitchFamily="2" charset="-122"/>
                <a:ea typeface="华文楷体" pitchFamily="2" charset="-122"/>
              </a:rPr>
              <a:t>行程</a:t>
            </a:r>
          </a:p>
        </p:txBody>
      </p:sp>
      <p:sp>
        <p:nvSpPr>
          <p:cNvPr id="16" name="Text Box 5"/>
          <p:cNvSpPr txBox="1">
            <a:spLocks noChangeArrowheads="1"/>
          </p:cNvSpPr>
          <p:nvPr/>
        </p:nvSpPr>
        <p:spPr bwMode="auto">
          <a:xfrm>
            <a:off x="465123" y="3447356"/>
            <a:ext cx="2556937"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4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臂部：无分支</a:t>
            </a:r>
          </a:p>
          <a:p>
            <a:pPr marL="84455" indent="-84455" eaLnBrk="1" hangingPunct="1">
              <a:lnSpc>
                <a:spcPct val="14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前臂部：</a:t>
            </a:r>
            <a:r>
              <a:rPr lang="zh-CN" altLang="en-US" b="1" dirty="0">
                <a:solidFill>
                  <a:srgbClr val="C00000"/>
                </a:solidFill>
                <a:latin typeface="幼圆" panose="02010509060101010101" pitchFamily="49" charset="-122"/>
                <a:ea typeface="幼圆" panose="02010509060101010101" pitchFamily="49" charset="-122"/>
              </a:rPr>
              <a:t>手背支</a:t>
            </a:r>
            <a:endParaRPr lang="zh-CN" altLang="en-US" b="1" dirty="0">
              <a:latin typeface="幼圆" panose="02010509060101010101" pitchFamily="49" charset="-122"/>
              <a:ea typeface="幼圆" panose="02010509060101010101" pitchFamily="49" charset="-122"/>
            </a:endParaRPr>
          </a:p>
          <a:p>
            <a:pPr eaLnBrk="1" hangingPunct="1">
              <a:lnSpc>
                <a:spcPct val="140000"/>
              </a:lnSpc>
              <a:buSzPts val="2400"/>
              <a:buFont typeface="Arial" panose="020B0604020202020204" pitchFamily="34" charset="0"/>
              <a:buChar char="•"/>
            </a:pPr>
            <a:r>
              <a:rPr lang="zh-CN" altLang="en-US" b="1" dirty="0">
                <a:latin typeface="幼圆" panose="02010509060101010101" pitchFamily="49" charset="-122"/>
                <a:ea typeface="幼圆" panose="02010509060101010101" pitchFamily="49" charset="-122"/>
              </a:rPr>
              <a:t>手部</a:t>
            </a:r>
            <a:r>
              <a:rPr lang="zh-CN" altLang="en-US" b="1" dirty="0" smtClean="0">
                <a:latin typeface="幼圆" panose="02010509060101010101" pitchFamily="49" charset="-122"/>
                <a:ea typeface="幼圆" panose="02010509060101010101" pitchFamily="49" charset="-122"/>
              </a:rPr>
              <a:t>：浅支  深支</a:t>
            </a:r>
            <a:endParaRPr lang="en-US" altLang="zh-CN" b="1" dirty="0">
              <a:latin typeface="幼圆" panose="02010509060101010101" pitchFamily="49" charset="-122"/>
              <a:ea typeface="幼圆" panose="02010509060101010101" pitchFamily="49" charset="-122"/>
            </a:endParaRPr>
          </a:p>
        </p:txBody>
      </p:sp>
      <p:sp>
        <p:nvSpPr>
          <p:cNvPr id="17" name="Text Box 41"/>
          <p:cNvSpPr txBox="1">
            <a:spLocks noChangeArrowheads="1"/>
          </p:cNvSpPr>
          <p:nvPr/>
        </p:nvSpPr>
        <p:spPr bwMode="auto">
          <a:xfrm>
            <a:off x="392755" y="2896206"/>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90488" indent="-90488" eaLnBrk="1" hangingPunct="1">
              <a:buClr>
                <a:srgbClr val="C00000"/>
              </a:buClr>
              <a:buSzPct val="80000"/>
              <a:buFont typeface="Wingdings" pitchFamily="2" charset="2"/>
              <a:buChar char="p"/>
            </a:pPr>
            <a:r>
              <a:rPr lang="zh-CN" altLang="en-US" sz="2800" b="1" dirty="0" smtClean="0">
                <a:latin typeface="华文楷体" pitchFamily="2" charset="-122"/>
                <a:ea typeface="华文楷体" pitchFamily="2" charset="-122"/>
              </a:rPr>
              <a:t>分支</a:t>
            </a:r>
            <a:endParaRPr lang="zh-CN" altLang="en-US" sz="2800" b="1" dirty="0">
              <a:latin typeface="华文楷体" pitchFamily="2" charset="-122"/>
              <a:ea typeface="华文楷体" pitchFamily="2" charset="-122"/>
            </a:endParaRPr>
          </a:p>
        </p:txBody>
      </p:sp>
      <p:grpSp>
        <p:nvGrpSpPr>
          <p:cNvPr id="30" name="组合 29"/>
          <p:cNvGrpSpPr/>
          <p:nvPr/>
        </p:nvGrpSpPr>
        <p:grpSpPr>
          <a:xfrm>
            <a:off x="3184189" y="2380033"/>
            <a:ext cx="5693924" cy="4242450"/>
            <a:chOff x="3268495" y="2412459"/>
            <a:chExt cx="5693924" cy="4242450"/>
          </a:xfrm>
        </p:grpSpPr>
        <p:pic>
          <p:nvPicPr>
            <p:cNvPr id="3" name="图片 2"/>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188085" y="2412459"/>
              <a:ext cx="3774334" cy="2360579"/>
            </a:xfrm>
            <a:prstGeom prst="rect">
              <a:avLst/>
            </a:prstGeom>
          </p:spPr>
        </p:pic>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8495" y="2866420"/>
              <a:ext cx="1634247" cy="3359284"/>
            </a:xfrm>
            <a:prstGeom prst="rect">
              <a:avLst/>
            </a:prstGeom>
          </p:spPr>
        </p:pic>
        <p:sp>
          <p:nvSpPr>
            <p:cNvPr id="29713" name="Line 17"/>
            <p:cNvSpPr>
              <a:spLocks noChangeShapeType="1"/>
            </p:cNvSpPr>
            <p:nvPr/>
          </p:nvSpPr>
          <p:spPr bwMode="auto">
            <a:xfrm flipH="1" flipV="1">
              <a:off x="6089516" y="3437107"/>
              <a:ext cx="546562" cy="54949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2" name="Line 17"/>
            <p:cNvSpPr>
              <a:spLocks noChangeShapeType="1"/>
            </p:cNvSpPr>
            <p:nvPr/>
          </p:nvSpPr>
          <p:spPr bwMode="auto">
            <a:xfrm flipV="1">
              <a:off x="4691865" y="3365770"/>
              <a:ext cx="645378" cy="39119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3" name="Text Box 16"/>
            <p:cNvSpPr txBox="1">
              <a:spLocks noChangeArrowheads="1"/>
            </p:cNvSpPr>
            <p:nvPr/>
          </p:nvSpPr>
          <p:spPr bwMode="auto">
            <a:xfrm>
              <a:off x="5275348" y="3140996"/>
              <a:ext cx="1157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方正姚体" pitchFamily="2" charset="-122"/>
                  <a:ea typeface="方正姚体" pitchFamily="2" charset="-122"/>
                </a:rPr>
                <a:t>尺神经</a:t>
              </a:r>
            </a:p>
          </p:txBody>
        </p:sp>
        <p:sp>
          <p:nvSpPr>
            <p:cNvPr id="18" name="Text Box 85"/>
            <p:cNvSpPr txBox="1">
              <a:spLocks noChangeArrowheads="1"/>
            </p:cNvSpPr>
            <p:nvPr/>
          </p:nvSpPr>
          <p:spPr bwMode="auto">
            <a:xfrm>
              <a:off x="4286618" y="5578674"/>
              <a:ext cx="9878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华文仿宋" pitchFamily="2" charset="-122"/>
                  <a:ea typeface="华文仿宋" pitchFamily="2" charset="-122"/>
                </a:rPr>
                <a:t>深支</a:t>
              </a:r>
            </a:p>
          </p:txBody>
        </p:sp>
        <p:sp>
          <p:nvSpPr>
            <p:cNvPr id="19" name="Text Box 86"/>
            <p:cNvSpPr txBox="1">
              <a:spLocks noChangeArrowheads="1"/>
            </p:cNvSpPr>
            <p:nvPr/>
          </p:nvSpPr>
          <p:spPr bwMode="auto">
            <a:xfrm>
              <a:off x="4420015" y="5226230"/>
              <a:ext cx="9991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华文仿宋" pitchFamily="2" charset="-122"/>
                  <a:ea typeface="华文仿宋" pitchFamily="2" charset="-122"/>
                </a:rPr>
                <a:t>浅支</a:t>
              </a:r>
            </a:p>
          </p:txBody>
        </p:sp>
        <p:sp>
          <p:nvSpPr>
            <p:cNvPr id="20" name="Line 87"/>
            <p:cNvSpPr>
              <a:spLocks noChangeShapeType="1"/>
            </p:cNvSpPr>
            <p:nvPr/>
          </p:nvSpPr>
          <p:spPr bwMode="auto">
            <a:xfrm>
              <a:off x="3993043" y="5376225"/>
              <a:ext cx="377919" cy="32418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1" name="Line 88"/>
            <p:cNvSpPr>
              <a:spLocks noChangeShapeType="1"/>
            </p:cNvSpPr>
            <p:nvPr/>
          </p:nvSpPr>
          <p:spPr bwMode="auto">
            <a:xfrm>
              <a:off x="4146849" y="5253008"/>
              <a:ext cx="379755" cy="13611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4" name="Line 17"/>
            <p:cNvSpPr>
              <a:spLocks noChangeShapeType="1"/>
            </p:cNvSpPr>
            <p:nvPr/>
          </p:nvSpPr>
          <p:spPr bwMode="auto">
            <a:xfrm>
              <a:off x="4328906" y="4640390"/>
              <a:ext cx="489528" cy="32071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pic>
          <p:nvPicPr>
            <p:cNvPr id="26" name="Picture 89" descr="15_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79" r="13983" b="36855"/>
            <a:stretch>
              <a:fillRect/>
            </a:stretch>
          </p:blipFill>
          <p:spPr bwMode="auto">
            <a:xfrm>
              <a:off x="6403063" y="4338537"/>
              <a:ext cx="1839506" cy="231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90"/>
            <p:cNvSpPr>
              <a:spLocks noChangeShapeType="1"/>
            </p:cNvSpPr>
            <p:nvPr/>
          </p:nvSpPr>
          <p:spPr bwMode="auto">
            <a:xfrm flipH="1" flipV="1">
              <a:off x="6154365" y="4998460"/>
              <a:ext cx="629055"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8" name="Text Box 91"/>
            <p:cNvSpPr txBox="1">
              <a:spLocks noChangeArrowheads="1"/>
            </p:cNvSpPr>
            <p:nvPr/>
          </p:nvSpPr>
          <p:spPr bwMode="auto">
            <a:xfrm>
              <a:off x="4723117" y="4799945"/>
              <a:ext cx="1774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华文仿宋" pitchFamily="2" charset="-122"/>
                  <a:ea typeface="华文仿宋" pitchFamily="2" charset="-122"/>
                </a:rPr>
                <a:t>尺神经手背支</a:t>
              </a:r>
            </a:p>
          </p:txBody>
        </p:sp>
      </p:grpSp>
    </p:spTree>
    <p:extLst>
      <p:ext uri="{BB962C8B-B14F-4D97-AF65-F5344CB8AC3E}">
        <p14:creationId xmlns:p14="http://schemas.microsoft.com/office/powerpoint/2010/main" val="2652128548"/>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6" descr="图片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7173" y="277782"/>
            <a:ext cx="2910495" cy="45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91097" y="975671"/>
            <a:ext cx="29951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Char char="•"/>
            </a:pPr>
            <a:r>
              <a:rPr lang="zh-CN" altLang="en-US" sz="2000" b="1" dirty="0">
                <a:latin typeface="微软雅黑" pitchFamily="34" charset="-122"/>
                <a:ea typeface="微软雅黑" pitchFamily="34" charset="-122"/>
              </a:rPr>
              <a:t>臂部</a:t>
            </a:r>
            <a:r>
              <a:rPr lang="zh-CN" altLang="en-US" sz="2000" b="1" dirty="0">
                <a:latin typeface="幼圆" panose="02010509060101010101" pitchFamily="49" charset="-122"/>
                <a:ea typeface="幼圆" panose="02010509060101010101" pitchFamily="49" charset="-122"/>
              </a:rPr>
              <a:t>：无</a:t>
            </a:r>
            <a:endParaRPr lang="en-US" altLang="zh-CN" sz="2000" b="1" dirty="0">
              <a:latin typeface="幼圆" panose="02010509060101010101" pitchFamily="49" charset="-122"/>
              <a:ea typeface="幼圆" panose="02010509060101010101" pitchFamily="49" charset="-122"/>
            </a:endParaRPr>
          </a:p>
          <a:p>
            <a:pPr eaLnBrk="1" hangingPunct="1">
              <a:lnSpc>
                <a:spcPct val="150000"/>
              </a:lnSpc>
              <a:buFont typeface="Arial" panose="020B0604020202020204" pitchFamily="34" charset="0"/>
              <a:buChar char="•"/>
            </a:pPr>
            <a:r>
              <a:rPr lang="zh-CN" altLang="en-US" sz="2000" b="1" dirty="0">
                <a:latin typeface="微软雅黑" pitchFamily="34" charset="-122"/>
                <a:ea typeface="微软雅黑" pitchFamily="34" charset="-122"/>
              </a:rPr>
              <a:t>前臂</a:t>
            </a:r>
            <a:r>
              <a:rPr lang="zh-CN" altLang="en-US" sz="2000" b="1" dirty="0">
                <a:latin typeface="幼圆" panose="02010509060101010101" pitchFamily="49" charset="-122"/>
                <a:ea typeface="幼圆" panose="02010509060101010101" pitchFamily="49" charset="-122"/>
              </a:rPr>
              <a:t>：</a:t>
            </a:r>
            <a:r>
              <a:rPr lang="zh-CN" altLang="en-US" b="1" dirty="0">
                <a:latin typeface="华文楷体" pitchFamily="2" charset="-122"/>
                <a:ea typeface="华文楷体" pitchFamily="2" charset="-122"/>
              </a:rPr>
              <a:t>支配</a:t>
            </a:r>
            <a:r>
              <a:rPr lang="en-US" altLang="zh-CN" b="1" dirty="0">
                <a:solidFill>
                  <a:srgbClr val="C00000"/>
                </a:solidFill>
                <a:latin typeface="华文楷体" pitchFamily="2" charset="-122"/>
                <a:ea typeface="华文楷体" pitchFamily="2" charset="-122"/>
              </a:rPr>
              <a:t>1</a:t>
            </a:r>
            <a:r>
              <a:rPr lang="zh-CN" altLang="en-US" b="1" dirty="0">
                <a:solidFill>
                  <a:srgbClr val="C00000"/>
                </a:solidFill>
                <a:latin typeface="华文楷体" pitchFamily="2" charset="-122"/>
                <a:ea typeface="华文楷体" pitchFamily="2" charset="-122"/>
              </a:rPr>
              <a:t>块半</a:t>
            </a:r>
            <a:r>
              <a:rPr lang="zh-CN" altLang="en-US" b="1" dirty="0" smtClean="0">
                <a:latin typeface="华文楷体" pitchFamily="2" charset="-122"/>
                <a:ea typeface="华文楷体" pitchFamily="2" charset="-122"/>
              </a:rPr>
              <a:t>肌肉</a:t>
            </a:r>
            <a:endParaRPr lang="en-US" altLang="zh-CN" b="1" dirty="0">
              <a:latin typeface="幼圆" panose="02010509060101010101" pitchFamily="49" charset="-122"/>
              <a:ea typeface="幼圆" panose="02010509060101010101" pitchFamily="49" charset="-122"/>
            </a:endParaRPr>
          </a:p>
        </p:txBody>
      </p:sp>
      <p:sp>
        <p:nvSpPr>
          <p:cNvPr id="5" name="Text Box 41"/>
          <p:cNvSpPr txBox="1">
            <a:spLocks noChangeArrowheads="1"/>
          </p:cNvSpPr>
          <p:nvPr/>
        </p:nvSpPr>
        <p:spPr bwMode="auto">
          <a:xfrm>
            <a:off x="622978" y="383938"/>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smtClean="0">
                <a:latin typeface="华文楷体" pitchFamily="2" charset="-122"/>
                <a:ea typeface="华文楷体" pitchFamily="2" charset="-122"/>
              </a:rPr>
              <a:t>分布</a:t>
            </a:r>
            <a:endParaRPr lang="zh-CN" altLang="en-US" sz="2800" b="1" dirty="0">
              <a:latin typeface="华文楷体" pitchFamily="2" charset="-122"/>
              <a:ea typeface="华文楷体" pitchFamily="2" charset="-122"/>
            </a:endParaRPr>
          </a:p>
        </p:txBody>
      </p:sp>
      <p:sp>
        <p:nvSpPr>
          <p:cNvPr id="6" name="矩形 5"/>
          <p:cNvSpPr/>
          <p:nvPr/>
        </p:nvSpPr>
        <p:spPr>
          <a:xfrm>
            <a:off x="829385" y="1965661"/>
            <a:ext cx="4002019" cy="4059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gn="ctr">
              <a:lnSpc>
                <a:spcPct val="120000"/>
              </a:lnSpc>
            </a:pPr>
            <a:r>
              <a:rPr lang="zh-CN" altLang="en-US" b="1" dirty="0" smtClean="0">
                <a:solidFill>
                  <a:srgbClr val="000000"/>
                </a:solidFill>
                <a:latin typeface="华文楷体" pitchFamily="2" charset="-122"/>
                <a:ea typeface="华文楷体" pitchFamily="2" charset="-122"/>
              </a:rPr>
              <a:t>尺侧腕屈肌、指深屈肌尺侧半</a:t>
            </a:r>
            <a:endParaRPr lang="en-US" altLang="zh-CN" b="1" dirty="0" smtClean="0">
              <a:solidFill>
                <a:srgbClr val="000000"/>
              </a:solidFill>
              <a:latin typeface="华文楷体" pitchFamily="2" charset="-122"/>
              <a:ea typeface="华文楷体" pitchFamily="2" charset="-122"/>
            </a:endParaRPr>
          </a:p>
        </p:txBody>
      </p:sp>
      <p:sp>
        <p:nvSpPr>
          <p:cNvPr id="9" name="Text Box 5"/>
          <p:cNvSpPr txBox="1">
            <a:spLocks noChangeArrowheads="1"/>
          </p:cNvSpPr>
          <p:nvPr/>
        </p:nvSpPr>
        <p:spPr bwMode="auto">
          <a:xfrm>
            <a:off x="816460" y="4999222"/>
            <a:ext cx="3995490" cy="92333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r>
              <a:rPr lang="zh-CN" altLang="en-US" b="1" dirty="0" smtClean="0">
                <a:solidFill>
                  <a:srgbClr val="000000"/>
                </a:solidFill>
                <a:latin typeface="华文楷体" pitchFamily="2" charset="-122"/>
                <a:ea typeface="华文楷体" pitchFamily="2" charset="-122"/>
              </a:rPr>
              <a:t>手掌深支</a:t>
            </a:r>
            <a:r>
              <a:rPr lang="zh-CN" altLang="en-US" b="1" dirty="0">
                <a:solidFill>
                  <a:srgbClr val="000000"/>
                </a:solidFill>
                <a:latin typeface="华文楷体" pitchFamily="2" charset="-122"/>
                <a:ea typeface="华文楷体" pitchFamily="2" charset="-122"/>
              </a:rPr>
              <a:t>：</a:t>
            </a:r>
            <a:r>
              <a:rPr lang="zh-CN" altLang="en-US" b="1" dirty="0">
                <a:solidFill>
                  <a:srgbClr val="000000"/>
                </a:solidFill>
                <a:latin typeface="仿宋" panose="02010609060101010101" pitchFamily="49" charset="-122"/>
                <a:ea typeface="仿宋" panose="02010609060101010101" pitchFamily="49" charset="-122"/>
              </a:rPr>
              <a:t>支配</a:t>
            </a:r>
            <a:r>
              <a:rPr lang="en-US" altLang="zh-CN" b="1" dirty="0">
                <a:solidFill>
                  <a:srgbClr val="000000"/>
                </a:solidFill>
                <a:latin typeface="仿宋" panose="02010609060101010101" pitchFamily="49" charset="-122"/>
                <a:ea typeface="仿宋" panose="02010609060101010101" pitchFamily="49" charset="-122"/>
              </a:rPr>
              <a:t>13</a:t>
            </a:r>
            <a:r>
              <a:rPr lang="zh-CN" altLang="en-US" b="1" dirty="0">
                <a:solidFill>
                  <a:srgbClr val="000000"/>
                </a:solidFill>
                <a:latin typeface="仿宋" panose="02010609060101010101" pitchFamily="49" charset="-122"/>
                <a:ea typeface="仿宋" panose="02010609060101010101" pitchFamily="49" charset="-122"/>
              </a:rPr>
              <a:t>块手内</a:t>
            </a:r>
            <a:r>
              <a:rPr lang="zh-CN" altLang="en-US" b="1" dirty="0" smtClean="0">
                <a:solidFill>
                  <a:srgbClr val="000000"/>
                </a:solidFill>
                <a:latin typeface="仿宋" panose="02010609060101010101" pitchFamily="49" charset="-122"/>
                <a:ea typeface="仿宋" panose="02010609060101010101" pitchFamily="49" charset="-122"/>
              </a:rPr>
              <a:t>肌</a:t>
            </a:r>
            <a:r>
              <a:rPr lang="en-US" altLang="zh-CN" b="1" dirty="0" smtClean="0">
                <a:solidFill>
                  <a:srgbClr val="000000"/>
                </a:solidFill>
                <a:latin typeface="仿宋" panose="02010609060101010101" pitchFamily="49" charset="-122"/>
                <a:ea typeface="仿宋" panose="02010609060101010101" pitchFamily="49" charset="-122"/>
              </a:rPr>
              <a:t>--</a:t>
            </a:r>
            <a:r>
              <a:rPr lang="zh-CN" altLang="en-US" b="1" dirty="0" smtClean="0">
                <a:solidFill>
                  <a:srgbClr val="000000"/>
                </a:solidFill>
                <a:latin typeface="华文楷体" pitchFamily="2" charset="-122"/>
                <a:ea typeface="华文楷体" pitchFamily="2" charset="-122"/>
              </a:rPr>
              <a:t>小鱼际肌</a:t>
            </a:r>
            <a:r>
              <a:rPr lang="en-US" altLang="zh-CN" sz="1400" b="1" dirty="0" smtClean="0">
                <a:solidFill>
                  <a:srgbClr val="000000"/>
                </a:solidFill>
                <a:latin typeface="华文楷体" pitchFamily="2" charset="-122"/>
                <a:ea typeface="华文楷体" pitchFamily="2" charset="-122"/>
              </a:rPr>
              <a:t>(3)</a:t>
            </a:r>
            <a:r>
              <a:rPr lang="zh-CN" altLang="en-US" b="1" dirty="0" smtClean="0">
                <a:solidFill>
                  <a:srgbClr val="000000"/>
                </a:solidFill>
                <a:latin typeface="华文楷体" pitchFamily="2" charset="-122"/>
                <a:ea typeface="华文楷体" pitchFamily="2" charset="-122"/>
              </a:rPr>
              <a:t>、拇收肌、骨间掌侧肌</a:t>
            </a:r>
            <a:r>
              <a:rPr lang="en-US" altLang="zh-CN" sz="1400" b="1" dirty="0" smtClean="0">
                <a:solidFill>
                  <a:srgbClr val="000000"/>
                </a:solidFill>
                <a:latin typeface="华文楷体" pitchFamily="2" charset="-122"/>
                <a:ea typeface="华文楷体" pitchFamily="2" charset="-122"/>
              </a:rPr>
              <a:t>(3)</a:t>
            </a:r>
            <a:r>
              <a:rPr lang="zh-CN" altLang="en-US" b="1" dirty="0" smtClean="0">
                <a:solidFill>
                  <a:srgbClr val="000000"/>
                </a:solidFill>
                <a:latin typeface="华文楷体" pitchFamily="2" charset="-122"/>
                <a:ea typeface="华文楷体" pitchFamily="2" charset="-122"/>
              </a:rPr>
              <a:t>、骨间背侧肌</a:t>
            </a:r>
            <a:r>
              <a:rPr lang="en-US" altLang="zh-CN" sz="1400" b="1" dirty="0" smtClean="0">
                <a:solidFill>
                  <a:srgbClr val="000000"/>
                </a:solidFill>
                <a:latin typeface="华文楷体" pitchFamily="2" charset="-122"/>
                <a:ea typeface="华文楷体" pitchFamily="2" charset="-122"/>
              </a:rPr>
              <a:t>(4)</a:t>
            </a:r>
            <a:r>
              <a:rPr lang="zh-CN" altLang="en-US" b="1" dirty="0" smtClean="0">
                <a:solidFill>
                  <a:srgbClr val="000000"/>
                </a:solidFill>
                <a:latin typeface="华文楷体" pitchFamily="2" charset="-122"/>
                <a:ea typeface="华文楷体" pitchFamily="2" charset="-122"/>
              </a:rPr>
              <a:t>、第</a:t>
            </a:r>
            <a:r>
              <a:rPr lang="en-US" altLang="zh-CN" b="1" dirty="0">
                <a:solidFill>
                  <a:srgbClr val="000000"/>
                </a:solidFill>
                <a:latin typeface="华文楷体" pitchFamily="2" charset="-122"/>
                <a:ea typeface="华文楷体" pitchFamily="2" charset="-122"/>
              </a:rPr>
              <a:t>3</a:t>
            </a:r>
            <a:r>
              <a:rPr lang="zh-CN" altLang="en-US" b="1" dirty="0">
                <a:solidFill>
                  <a:srgbClr val="000000"/>
                </a:solidFill>
                <a:latin typeface="华文楷体" pitchFamily="2" charset="-122"/>
                <a:ea typeface="华文楷体" pitchFamily="2" charset="-122"/>
              </a:rPr>
              <a:t>、</a:t>
            </a:r>
            <a:r>
              <a:rPr lang="en-US" altLang="zh-CN" b="1" dirty="0">
                <a:solidFill>
                  <a:srgbClr val="000000"/>
                </a:solidFill>
                <a:latin typeface="华文楷体" pitchFamily="2" charset="-122"/>
                <a:ea typeface="华文楷体" pitchFamily="2" charset="-122"/>
              </a:rPr>
              <a:t>4</a:t>
            </a:r>
            <a:r>
              <a:rPr lang="zh-CN" altLang="en-US" b="1" dirty="0">
                <a:solidFill>
                  <a:srgbClr val="000000"/>
                </a:solidFill>
                <a:latin typeface="华文楷体" pitchFamily="2" charset="-122"/>
                <a:ea typeface="华文楷体" pitchFamily="2" charset="-122"/>
              </a:rPr>
              <a:t>蚓状肌</a:t>
            </a:r>
          </a:p>
        </p:txBody>
      </p:sp>
      <p:sp>
        <p:nvSpPr>
          <p:cNvPr id="10" name="矩形 9"/>
          <p:cNvSpPr/>
          <p:nvPr/>
        </p:nvSpPr>
        <p:spPr>
          <a:xfrm>
            <a:off x="617983" y="2499404"/>
            <a:ext cx="1249729" cy="496290"/>
          </a:xfrm>
          <a:prstGeom prst="rect">
            <a:avLst/>
          </a:prstGeom>
        </p:spPr>
        <p:txBody>
          <a:bodyPr wrap="square">
            <a:spAutoFit/>
          </a:bodyPr>
          <a:lstStyle/>
          <a:p>
            <a:pPr lvl="0">
              <a:lnSpc>
                <a:spcPct val="150000"/>
              </a:lnSpc>
              <a:buFont typeface="Arial" panose="020B0604020202020204" pitchFamily="34" charset="0"/>
              <a:buChar char="•"/>
            </a:pPr>
            <a:r>
              <a:rPr lang="zh-CN" altLang="en-US" sz="2000" b="1" dirty="0" smtClean="0">
                <a:solidFill>
                  <a:srgbClr val="C00000"/>
                </a:solidFill>
                <a:latin typeface="微软雅黑" pitchFamily="34" charset="-122"/>
                <a:ea typeface="微软雅黑" pitchFamily="34" charset="-122"/>
              </a:rPr>
              <a:t>手部</a:t>
            </a:r>
            <a:r>
              <a:rPr lang="zh-CN" altLang="en-US" sz="2000" b="1" dirty="0" smtClean="0">
                <a:solidFill>
                  <a:srgbClr val="000000"/>
                </a:solidFill>
                <a:latin typeface="幼圆" panose="02010509060101010101" pitchFamily="49" charset="-122"/>
                <a:ea typeface="幼圆" panose="02010509060101010101" pitchFamily="49" charset="-122"/>
              </a:rPr>
              <a:t>：</a:t>
            </a:r>
            <a:endParaRPr lang="en-US" altLang="zh-CN" sz="2000" b="1" dirty="0">
              <a:solidFill>
                <a:srgbClr val="000000"/>
              </a:solidFill>
              <a:latin typeface="幼圆" panose="02010509060101010101" pitchFamily="49" charset="-122"/>
              <a:ea typeface="幼圆" panose="02010509060101010101" pitchFamily="49" charset="-122"/>
            </a:endParaRPr>
          </a:p>
        </p:txBody>
      </p:sp>
      <p:pic>
        <p:nvPicPr>
          <p:cNvPr id="11" name="Picture 7" descr="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1007" y="4801624"/>
            <a:ext cx="1287757" cy="169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图片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3160" y="4863830"/>
            <a:ext cx="1273860" cy="16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841814" y="3087923"/>
            <a:ext cx="3963651"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a:lnSpc>
                <a:spcPct val="120000"/>
              </a:lnSpc>
            </a:pPr>
            <a:r>
              <a:rPr lang="zh-CN" altLang="en-US" b="1" dirty="0" smtClean="0">
                <a:solidFill>
                  <a:srgbClr val="000000"/>
                </a:solidFill>
                <a:latin typeface="华文楷体" pitchFamily="2" charset="-122"/>
                <a:ea typeface="华文楷体" pitchFamily="2" charset="-122"/>
              </a:rPr>
              <a:t>手背支：</a:t>
            </a:r>
            <a:r>
              <a:rPr lang="zh-CN" altLang="en-US" sz="1600" b="1" dirty="0" smtClean="0">
                <a:solidFill>
                  <a:srgbClr val="000000"/>
                </a:solidFill>
                <a:latin typeface="仿宋" panose="02010609060101010101" pitchFamily="49" charset="-122"/>
                <a:ea typeface="仿宋" panose="02010609060101010101" pitchFamily="49" charset="-122"/>
              </a:rPr>
              <a:t>分布于手背尺侧半和小指、环指尺侧半指背皮肤，以及环指桡侧半和中指尺侧半的近节指背皮肤。</a:t>
            </a:r>
            <a:endParaRPr lang="en-US" altLang="zh-CN" sz="1600" b="1" dirty="0">
              <a:solidFill>
                <a:srgbClr val="000000"/>
              </a:solidFill>
              <a:latin typeface="仿宋" panose="02010609060101010101" pitchFamily="49" charset="-122"/>
              <a:ea typeface="仿宋" panose="02010609060101010101" pitchFamily="49" charset="-122"/>
            </a:endParaRPr>
          </a:p>
        </p:txBody>
      </p:sp>
      <p:sp>
        <p:nvSpPr>
          <p:cNvPr id="14" name="矩形 13"/>
          <p:cNvSpPr/>
          <p:nvPr/>
        </p:nvSpPr>
        <p:spPr>
          <a:xfrm>
            <a:off x="835330" y="4231948"/>
            <a:ext cx="3970135"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a:r>
              <a:rPr lang="zh-CN" altLang="en-US" b="1" dirty="0" smtClean="0">
                <a:solidFill>
                  <a:srgbClr val="000000"/>
                </a:solidFill>
                <a:latin typeface="华文楷体" pitchFamily="2" charset="-122"/>
                <a:ea typeface="华文楷体" pitchFamily="2" charset="-122"/>
              </a:rPr>
              <a:t>手掌浅支</a:t>
            </a:r>
            <a:r>
              <a:rPr lang="zh-CN" altLang="en-US" b="1" dirty="0" smtClean="0">
                <a:solidFill>
                  <a:srgbClr val="000000"/>
                </a:solidFill>
                <a:latin typeface="华文仿宋" pitchFamily="2" charset="-122"/>
                <a:ea typeface="华文仿宋" pitchFamily="2" charset="-122"/>
              </a:rPr>
              <a:t>：</a:t>
            </a:r>
            <a:r>
              <a:rPr lang="zh-CN" altLang="en-US" b="1" dirty="0" smtClean="0">
                <a:solidFill>
                  <a:srgbClr val="000000"/>
                </a:solidFill>
                <a:latin typeface="仿宋" panose="02010609060101010101" pitchFamily="49" charset="-122"/>
                <a:ea typeface="仿宋" panose="02010609060101010101" pitchFamily="49" charset="-122"/>
              </a:rPr>
              <a:t>分布于小鱼际表面、小指掌面和环指尺侧半掌面的皮肤</a:t>
            </a:r>
            <a:endParaRPr lang="en-US" altLang="zh-CN" b="1" dirty="0" smtClean="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05619600"/>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4306" y="3210129"/>
            <a:ext cx="3949430" cy="3385125"/>
            <a:chOff x="0" y="3229584"/>
            <a:chExt cx="3949430" cy="3385125"/>
          </a:xfrm>
        </p:grpSpPr>
        <p:pic>
          <p:nvPicPr>
            <p:cNvPr id="1032" name="Picture 8" descr="E:\课程资料\解剖图片\局解图片\upper limb\Snap29.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3229584"/>
              <a:ext cx="2670833" cy="3385125"/>
            </a:xfrm>
            <a:prstGeom prst="rect">
              <a:avLst/>
            </a:prstGeom>
            <a:noFill/>
          </p:spPr>
        </p:pic>
        <p:sp>
          <p:nvSpPr>
            <p:cNvPr id="18" name="Line 55"/>
            <p:cNvSpPr>
              <a:spLocks noChangeShapeType="1"/>
            </p:cNvSpPr>
            <p:nvPr/>
          </p:nvSpPr>
          <p:spPr bwMode="auto">
            <a:xfrm flipV="1">
              <a:off x="2099971" y="3644630"/>
              <a:ext cx="545951" cy="184749"/>
            </a:xfrm>
            <a:prstGeom prst="line">
              <a:avLst/>
            </a:prstGeom>
            <a:ln>
              <a:solidFill>
                <a:srgbClr val="FF0000"/>
              </a:solidFill>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2" name="Line 55"/>
            <p:cNvSpPr>
              <a:spLocks noChangeShapeType="1"/>
            </p:cNvSpPr>
            <p:nvPr/>
          </p:nvSpPr>
          <p:spPr bwMode="auto">
            <a:xfrm flipV="1">
              <a:off x="2190765" y="4014281"/>
              <a:ext cx="429218" cy="11341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3" name="Line 55"/>
            <p:cNvSpPr>
              <a:spLocks noChangeShapeType="1"/>
            </p:cNvSpPr>
            <p:nvPr/>
          </p:nvSpPr>
          <p:spPr bwMode="auto">
            <a:xfrm flipV="1">
              <a:off x="2125915" y="4357991"/>
              <a:ext cx="526494" cy="17826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4" name="矩形 23"/>
            <p:cNvSpPr/>
            <p:nvPr/>
          </p:nvSpPr>
          <p:spPr>
            <a:xfrm>
              <a:off x="2546561" y="3434124"/>
              <a:ext cx="1305594" cy="369332"/>
            </a:xfrm>
            <a:prstGeom prst="rect">
              <a:avLst/>
            </a:prstGeom>
          </p:spPr>
          <p:txBody>
            <a:bodyPr wrap="square">
              <a:spAutoFit/>
            </a:bodyPr>
            <a:lstStyle/>
            <a:p>
              <a:r>
                <a:rPr lang="zh-CN" altLang="en-US" b="1" dirty="0" smtClean="0">
                  <a:latin typeface="华文仿宋" pitchFamily="2" charset="-122"/>
                  <a:ea typeface="华文仿宋" pitchFamily="2" charset="-122"/>
                </a:rPr>
                <a:t>尺神经</a:t>
              </a:r>
              <a:endParaRPr lang="zh-CN" altLang="en-US" b="1" dirty="0">
                <a:latin typeface="华文仿宋" pitchFamily="2" charset="-122"/>
                <a:ea typeface="华文仿宋" pitchFamily="2" charset="-122"/>
              </a:endParaRPr>
            </a:p>
          </p:txBody>
        </p:sp>
        <p:sp>
          <p:nvSpPr>
            <p:cNvPr id="25" name="矩形 24"/>
            <p:cNvSpPr/>
            <p:nvPr/>
          </p:nvSpPr>
          <p:spPr>
            <a:xfrm>
              <a:off x="2530347" y="3813503"/>
              <a:ext cx="1305594" cy="369332"/>
            </a:xfrm>
            <a:prstGeom prst="rect">
              <a:avLst/>
            </a:prstGeom>
          </p:spPr>
          <p:txBody>
            <a:bodyPr wrap="square">
              <a:spAutoFit/>
            </a:bodyPr>
            <a:lstStyle/>
            <a:p>
              <a:r>
                <a:rPr lang="zh-CN" altLang="en-US" b="1" dirty="0" smtClean="0">
                  <a:latin typeface="华文仿宋" pitchFamily="2" charset="-122"/>
                  <a:ea typeface="华文仿宋" pitchFamily="2" charset="-122"/>
                </a:rPr>
                <a:t>豌豆骨</a:t>
              </a:r>
              <a:endParaRPr lang="zh-CN" altLang="en-US" b="1" dirty="0">
                <a:latin typeface="华文仿宋" pitchFamily="2" charset="-122"/>
                <a:ea typeface="华文仿宋" pitchFamily="2" charset="-122"/>
              </a:endParaRPr>
            </a:p>
          </p:txBody>
        </p:sp>
        <p:sp>
          <p:nvSpPr>
            <p:cNvPr id="26" name="矩形 25"/>
            <p:cNvSpPr/>
            <p:nvPr/>
          </p:nvSpPr>
          <p:spPr>
            <a:xfrm>
              <a:off x="2546560" y="4199367"/>
              <a:ext cx="1402870" cy="338554"/>
            </a:xfrm>
            <a:prstGeom prst="rect">
              <a:avLst/>
            </a:prstGeom>
          </p:spPr>
          <p:txBody>
            <a:bodyPr wrap="square">
              <a:spAutoFit/>
            </a:bodyPr>
            <a:lstStyle/>
            <a:p>
              <a:r>
                <a:rPr lang="zh-CN" altLang="en-US" sz="1600" b="1" dirty="0" smtClean="0">
                  <a:latin typeface="华文仿宋" pitchFamily="2" charset="-122"/>
                  <a:ea typeface="华文仿宋" pitchFamily="2" charset="-122"/>
                </a:rPr>
                <a:t>尺神经浅支</a:t>
              </a:r>
              <a:endParaRPr lang="zh-CN" altLang="en-US" sz="1600" b="1" dirty="0">
                <a:latin typeface="华文仿宋" pitchFamily="2" charset="-122"/>
                <a:ea typeface="华文仿宋" pitchFamily="2" charset="-122"/>
              </a:endParaRPr>
            </a:p>
          </p:txBody>
        </p:sp>
        <p:sp>
          <p:nvSpPr>
            <p:cNvPr id="27" name="Line 55"/>
            <p:cNvSpPr>
              <a:spLocks noChangeShapeType="1"/>
            </p:cNvSpPr>
            <p:nvPr/>
          </p:nvSpPr>
          <p:spPr bwMode="auto">
            <a:xfrm>
              <a:off x="2077275" y="4669200"/>
              <a:ext cx="568648" cy="97353"/>
            </a:xfrm>
            <a:prstGeom prst="line">
              <a:avLst/>
            </a:prstGeom>
            <a:ln>
              <a:solidFill>
                <a:srgbClr val="FF0000"/>
              </a:solidFill>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8" name="矩形 27"/>
            <p:cNvSpPr/>
            <p:nvPr/>
          </p:nvSpPr>
          <p:spPr>
            <a:xfrm>
              <a:off x="2497922" y="4591716"/>
              <a:ext cx="1402870" cy="338554"/>
            </a:xfrm>
            <a:prstGeom prst="rect">
              <a:avLst/>
            </a:prstGeom>
          </p:spPr>
          <p:txBody>
            <a:bodyPr wrap="square">
              <a:spAutoFit/>
            </a:bodyPr>
            <a:lstStyle/>
            <a:p>
              <a:r>
                <a:rPr lang="zh-CN" altLang="en-US" sz="1600" b="1" dirty="0" smtClean="0">
                  <a:latin typeface="华文仿宋" pitchFamily="2" charset="-122"/>
                  <a:ea typeface="华文仿宋" pitchFamily="2" charset="-122"/>
                </a:rPr>
                <a:t>尺神经深支</a:t>
              </a:r>
              <a:endParaRPr lang="zh-CN" altLang="en-US" sz="1600" b="1" dirty="0">
                <a:latin typeface="华文仿宋" pitchFamily="2" charset="-122"/>
                <a:ea typeface="华文仿宋" pitchFamily="2" charset="-122"/>
              </a:endParaRPr>
            </a:p>
          </p:txBody>
        </p:sp>
      </p:grpSp>
      <p:grpSp>
        <p:nvGrpSpPr>
          <p:cNvPr id="5" name="组合 4"/>
          <p:cNvGrpSpPr/>
          <p:nvPr/>
        </p:nvGrpSpPr>
        <p:grpSpPr>
          <a:xfrm>
            <a:off x="3715966" y="4837889"/>
            <a:ext cx="1011677" cy="1729142"/>
            <a:chOff x="4809554" y="508738"/>
            <a:chExt cx="1040012" cy="1622482"/>
          </a:xfrm>
        </p:grpSpPr>
        <p:pic>
          <p:nvPicPr>
            <p:cNvPr id="72707" name="Picture 3" descr="E:\课程资料\解剖图片\散图\scan0002.jpg"/>
            <p:cNvPicPr>
              <a:picLocks noChangeAspect="1" noChangeArrowheads="1"/>
            </p:cNvPicPr>
            <p:nvPr/>
          </p:nvPicPr>
          <p:blipFill>
            <a:blip r:embed="rId3" cstate="print"/>
            <a:srcRect l="26738" r="48375" b="26964"/>
            <a:stretch>
              <a:fillRect/>
            </a:stretch>
          </p:blipFill>
          <p:spPr bwMode="auto">
            <a:xfrm>
              <a:off x="4811949" y="508738"/>
              <a:ext cx="1037617" cy="1443279"/>
            </a:xfrm>
            <a:prstGeom prst="rect">
              <a:avLst/>
            </a:prstGeom>
            <a:noFill/>
          </p:spPr>
        </p:pic>
        <p:pic>
          <p:nvPicPr>
            <p:cNvPr id="4" name="Picture 3" descr="E:\课程资料\解剖图片\散图\scan0002.jpg"/>
            <p:cNvPicPr>
              <a:picLocks noChangeAspect="1" noChangeArrowheads="1"/>
            </p:cNvPicPr>
            <p:nvPr/>
          </p:nvPicPr>
          <p:blipFill>
            <a:blip r:embed="rId3" cstate="print"/>
            <a:srcRect l="27966" t="81733" r="48375" b="9242"/>
            <a:stretch>
              <a:fillRect/>
            </a:stretch>
          </p:blipFill>
          <p:spPr bwMode="auto">
            <a:xfrm>
              <a:off x="4809554" y="1945534"/>
              <a:ext cx="1027041" cy="185686"/>
            </a:xfrm>
            <a:prstGeom prst="rect">
              <a:avLst/>
            </a:prstGeom>
            <a:noFill/>
          </p:spPr>
        </p:pic>
      </p:grpSp>
      <p:sp>
        <p:nvSpPr>
          <p:cNvPr id="9" name="Rectangle 4"/>
          <p:cNvSpPr>
            <a:spLocks noChangeArrowheads="1"/>
          </p:cNvSpPr>
          <p:nvPr/>
        </p:nvSpPr>
        <p:spPr bwMode="auto">
          <a:xfrm>
            <a:off x="245155" y="442082"/>
            <a:ext cx="3801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800" dirty="0" smtClean="0">
                <a:latin typeface="华文中宋" panose="02010600040101010101" pitchFamily="2" charset="-122"/>
                <a:ea typeface="华文中宋" panose="02010600040101010101" pitchFamily="2" charset="-122"/>
              </a:rPr>
              <a:t>尺神经损伤</a:t>
            </a:r>
            <a:r>
              <a:rPr kumimoji="1" lang="en-US" altLang="zh-CN" sz="2800" dirty="0" smtClean="0">
                <a:latin typeface="华文中宋" panose="02010600040101010101" pitchFamily="2" charset="-122"/>
                <a:ea typeface="华文中宋" panose="02010600040101010101" pitchFamily="2" charset="-122"/>
              </a:rPr>
              <a:t>—</a:t>
            </a:r>
            <a:r>
              <a:rPr kumimoji="1" lang="zh-CN" altLang="en-US" sz="2800" dirty="0" smtClean="0">
                <a:latin typeface="华文中宋" panose="02010600040101010101" pitchFamily="2" charset="-122"/>
                <a:ea typeface="华文中宋" panose="02010600040101010101" pitchFamily="2" charset="-122"/>
              </a:rPr>
              <a:t>爪形手</a:t>
            </a:r>
            <a:endParaRPr kumimoji="1" lang="zh-CN" altLang="en-US" sz="2800" dirty="0">
              <a:latin typeface="华文中宋" panose="02010600040101010101" pitchFamily="2" charset="-122"/>
              <a:ea typeface="华文中宋" panose="02010600040101010101" pitchFamily="2" charset="-122"/>
            </a:endParaRPr>
          </a:p>
        </p:txBody>
      </p:sp>
      <p:sp>
        <p:nvSpPr>
          <p:cNvPr id="17" name="TextBox 16"/>
          <p:cNvSpPr txBox="1"/>
          <p:nvPr/>
        </p:nvSpPr>
        <p:spPr>
          <a:xfrm>
            <a:off x="278858" y="1057074"/>
            <a:ext cx="8631677" cy="1985159"/>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尺神经容易受伤的部位包括：尺神经沟处、尺侧腕屈肌起点处、豌豆骨桡侧。</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sz="1600" b="1" dirty="0" smtClean="0">
                <a:latin typeface="华文楷体" pitchFamily="2" charset="-122"/>
                <a:ea typeface="华文楷体" pitchFamily="2" charset="-122"/>
              </a:rPr>
              <a:t>尺神经在肘部受损，运动障碍表现为屈腕力弱，环指和小指远侧指关节不能屈曲，小鱼际肌和骨间肌萎缩，拇指不能内收，各指不能相互靠拢。同时伴有掌指关节过伸，出现“</a:t>
            </a:r>
            <a:r>
              <a:rPr lang="zh-CN" altLang="en-US" sz="1600" b="1" dirty="0" smtClean="0">
                <a:solidFill>
                  <a:srgbClr val="C00000"/>
                </a:solidFill>
                <a:latin typeface="微软雅黑" pitchFamily="34" charset="-122"/>
                <a:ea typeface="微软雅黑" pitchFamily="34" charset="-122"/>
              </a:rPr>
              <a:t>爪形手</a:t>
            </a:r>
            <a:r>
              <a:rPr lang="zh-CN" altLang="en-US" sz="1600" b="1" dirty="0" smtClean="0">
                <a:latin typeface="华文楷体" pitchFamily="2" charset="-122"/>
                <a:ea typeface="华文楷体" pitchFamily="2" charset="-122"/>
              </a:rPr>
              <a:t>”。感觉障碍表现为手掌和手背内侧缘皮肤感觉丧失。</a:t>
            </a:r>
            <a:endParaRPr lang="en-US" altLang="zh-CN" sz="1600"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sz="1600" b="1" dirty="0" smtClean="0">
                <a:latin typeface="华文楷体" pitchFamily="2" charset="-122"/>
                <a:ea typeface="华文楷体" pitchFamily="2" charset="-122"/>
              </a:rPr>
              <a:t>尺神经在豌豆骨处受损，由于手的感觉支已发出，故主要表现为骨间肌的运动障碍。</a:t>
            </a:r>
            <a:endParaRPr lang="zh-CN" altLang="en-US" sz="1600" b="1" dirty="0">
              <a:latin typeface="华文楷体" pitchFamily="2" charset="-122"/>
              <a:ea typeface="华文楷体" pitchFamily="2" charset="-122"/>
            </a:endParaRPr>
          </a:p>
        </p:txBody>
      </p:sp>
      <p:grpSp>
        <p:nvGrpSpPr>
          <p:cNvPr id="21" name="组合 20"/>
          <p:cNvGrpSpPr/>
          <p:nvPr/>
        </p:nvGrpSpPr>
        <p:grpSpPr>
          <a:xfrm>
            <a:off x="4773037" y="3404680"/>
            <a:ext cx="4370963" cy="3278222"/>
            <a:chOff x="4773037" y="3404680"/>
            <a:chExt cx="4370963" cy="3278222"/>
          </a:xfrm>
        </p:grpSpPr>
        <p:pic>
          <p:nvPicPr>
            <p:cNvPr id="72706" name="Picture 2" descr="E:\课程资料\解剖图片\散图\1000 (1).jpg"/>
            <p:cNvPicPr>
              <a:picLocks noChangeAspect="1" noChangeArrowheads="1"/>
            </p:cNvPicPr>
            <p:nvPr/>
          </p:nvPicPr>
          <p:blipFill>
            <a:blip r:embed="rId4"/>
            <a:srcRect/>
            <a:stretch>
              <a:fillRect/>
            </a:stretch>
          </p:blipFill>
          <p:spPr bwMode="auto">
            <a:xfrm>
              <a:off x="4773037" y="3404680"/>
              <a:ext cx="4370963" cy="3278222"/>
            </a:xfrm>
            <a:prstGeom prst="rect">
              <a:avLst/>
            </a:prstGeom>
            <a:noFill/>
          </p:spPr>
        </p:pic>
        <p:sp>
          <p:nvSpPr>
            <p:cNvPr id="13" name="Line 55"/>
            <p:cNvSpPr>
              <a:spLocks noChangeShapeType="1"/>
            </p:cNvSpPr>
            <p:nvPr/>
          </p:nvSpPr>
          <p:spPr bwMode="auto">
            <a:xfrm flipH="1" flipV="1">
              <a:off x="6575898" y="4643336"/>
              <a:ext cx="926170" cy="93053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4" name="Line 55"/>
            <p:cNvSpPr>
              <a:spLocks noChangeShapeType="1"/>
            </p:cNvSpPr>
            <p:nvPr/>
          </p:nvSpPr>
          <p:spPr bwMode="auto">
            <a:xfrm flipH="1" flipV="1">
              <a:off x="6569412" y="4630366"/>
              <a:ext cx="1179089" cy="593312"/>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5" name="矩形 14"/>
            <p:cNvSpPr/>
            <p:nvPr/>
          </p:nvSpPr>
          <p:spPr>
            <a:xfrm>
              <a:off x="5789114" y="4361494"/>
              <a:ext cx="1169406" cy="307777"/>
            </a:xfrm>
            <a:prstGeom prst="rect">
              <a:avLst/>
            </a:prstGeom>
          </p:spPr>
          <p:txBody>
            <a:bodyPr wrap="square">
              <a:spAutoFit/>
            </a:bodyPr>
            <a:lstStyle/>
            <a:p>
              <a:r>
                <a:rPr lang="zh-CN" altLang="en-US" sz="1400" dirty="0" smtClean="0">
                  <a:solidFill>
                    <a:srgbClr val="000000"/>
                  </a:solidFill>
                  <a:latin typeface="华文中宋" pitchFamily="2" charset="-122"/>
                  <a:ea typeface="华文中宋" pitchFamily="2" charset="-122"/>
                </a:rPr>
                <a:t>尺侧腕屈肌</a:t>
              </a:r>
              <a:endParaRPr lang="zh-CN" altLang="en-US" sz="1400" dirty="0">
                <a:latin typeface="华文中宋" pitchFamily="2" charset="-122"/>
                <a:ea typeface="华文中宋" pitchFamily="2" charset="-122"/>
              </a:endParaRPr>
            </a:p>
          </p:txBody>
        </p:sp>
        <p:sp>
          <p:nvSpPr>
            <p:cNvPr id="19" name="Line 55"/>
            <p:cNvSpPr>
              <a:spLocks noChangeShapeType="1"/>
            </p:cNvSpPr>
            <p:nvPr/>
          </p:nvSpPr>
          <p:spPr bwMode="auto">
            <a:xfrm flipH="1">
              <a:off x="8372272" y="5162145"/>
              <a:ext cx="97276" cy="713361"/>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20" name="矩形 19"/>
            <p:cNvSpPr/>
            <p:nvPr/>
          </p:nvSpPr>
          <p:spPr>
            <a:xfrm>
              <a:off x="7942168" y="5801188"/>
              <a:ext cx="1033219" cy="307777"/>
            </a:xfrm>
            <a:prstGeom prst="rect">
              <a:avLst/>
            </a:prstGeom>
          </p:spPr>
          <p:txBody>
            <a:bodyPr wrap="square">
              <a:spAutoFit/>
            </a:bodyPr>
            <a:lstStyle/>
            <a:p>
              <a:r>
                <a:rPr lang="zh-CN" altLang="en-US" sz="1400" dirty="0" smtClean="0">
                  <a:latin typeface="华文中宋" pitchFamily="2" charset="-122"/>
                  <a:ea typeface="华文中宋" pitchFamily="2" charset="-122"/>
                </a:rPr>
                <a:t>尺神经沟</a:t>
              </a:r>
              <a:endParaRPr lang="zh-CN" altLang="en-US" sz="1400" dirty="0">
                <a:latin typeface="华文中宋" pitchFamily="2" charset="-122"/>
                <a:ea typeface="华文中宋" pitchFamily="2" charset="-122"/>
              </a:endParaRPr>
            </a:p>
          </p:txBody>
        </p:sp>
      </p:grpSp>
    </p:spTree>
    <p:extLst>
      <p:ext uri="{BB962C8B-B14F-4D97-AF65-F5344CB8AC3E}">
        <p14:creationId xmlns:p14="http://schemas.microsoft.com/office/powerpoint/2010/main" val="3690053340"/>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5"/>
          <p:cNvSpPr>
            <a:spLocks noChangeArrowheads="1"/>
          </p:cNvSpPr>
          <p:nvPr/>
        </p:nvSpPr>
        <p:spPr bwMode="auto">
          <a:xfrm>
            <a:off x="352575" y="443836"/>
            <a:ext cx="1891272" cy="53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zh-CN" altLang="en-US" sz="2800" b="1" dirty="0" smtClean="0">
                <a:solidFill>
                  <a:srgbClr val="C00000"/>
                </a:solidFill>
                <a:latin typeface="微软雅黑" pitchFamily="34" charset="-122"/>
                <a:ea typeface="微软雅黑" pitchFamily="34" charset="-122"/>
              </a:rPr>
              <a:t>桡神经</a:t>
            </a:r>
            <a:endParaRPr kumimoji="1" lang="en-US" altLang="zh-CN" sz="2800" b="1" dirty="0">
              <a:solidFill>
                <a:srgbClr val="C00000"/>
              </a:solidFill>
              <a:latin typeface="微软雅黑" pitchFamily="34" charset="-122"/>
              <a:ea typeface="微软雅黑" pitchFamily="34" charset="-122"/>
            </a:endParaRPr>
          </a:p>
        </p:txBody>
      </p:sp>
      <p:sp>
        <p:nvSpPr>
          <p:cNvPr id="45061" name="Text Box 40"/>
          <p:cNvSpPr txBox="1">
            <a:spLocks noChangeArrowheads="1"/>
          </p:cNvSpPr>
          <p:nvPr/>
        </p:nvSpPr>
        <p:spPr bwMode="auto">
          <a:xfrm>
            <a:off x="396989" y="1583028"/>
            <a:ext cx="42398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C00000"/>
              </a:buClr>
            </a:pPr>
            <a:r>
              <a:rPr lang="zh-CN" altLang="en-US" b="1" dirty="0">
                <a:latin typeface="幼圆" panose="02010509060101010101" pitchFamily="49" charset="-122"/>
                <a:ea typeface="幼圆" panose="02010509060101010101" pitchFamily="49" charset="-122"/>
              </a:rPr>
              <a:t>发自臂丛</a:t>
            </a:r>
            <a:r>
              <a:rPr lang="zh-CN" altLang="en-US" b="1" dirty="0" smtClean="0">
                <a:latin typeface="幼圆" panose="02010509060101010101" pitchFamily="49" charset="-122"/>
                <a:ea typeface="幼圆" panose="02010509060101010101" pitchFamily="49" charset="-122"/>
              </a:rPr>
              <a:t>后束，紧贴桡神经沟在肱骨中段后面行向下外，在肱骨外上髁上方穿外侧肌间隔至肱桡肌</a:t>
            </a:r>
            <a:r>
              <a:rPr lang="zh-CN" altLang="en-US" b="1" dirty="0">
                <a:latin typeface="幼圆" panose="02010509060101010101" pitchFamily="49" charset="-122"/>
                <a:ea typeface="幼圆" panose="02010509060101010101" pitchFamily="49" charset="-122"/>
              </a:rPr>
              <a:t>与肱肌</a:t>
            </a:r>
            <a:r>
              <a:rPr lang="zh-CN" altLang="en-US" b="1" dirty="0" smtClean="0">
                <a:latin typeface="幼圆" panose="02010509060101010101" pitchFamily="49" charset="-122"/>
                <a:ea typeface="幼圆" panose="02010509060101010101" pitchFamily="49" charset="-122"/>
              </a:rPr>
              <a:t>之间，随后分为浅支和深支。</a:t>
            </a:r>
            <a:endParaRPr lang="zh-CN" altLang="en-US" b="1" dirty="0">
              <a:latin typeface="幼圆" panose="02010509060101010101" pitchFamily="49" charset="-122"/>
              <a:ea typeface="幼圆" panose="02010509060101010101" pitchFamily="49" charset="-122"/>
            </a:endParaRPr>
          </a:p>
        </p:txBody>
      </p:sp>
      <p:sp>
        <p:nvSpPr>
          <p:cNvPr id="11" name="Text Box 41"/>
          <p:cNvSpPr txBox="1">
            <a:spLocks noChangeArrowheads="1"/>
          </p:cNvSpPr>
          <p:nvPr/>
        </p:nvSpPr>
        <p:spPr bwMode="auto">
          <a:xfrm>
            <a:off x="486789" y="1038934"/>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a:latin typeface="华文楷体" pitchFamily="2" charset="-122"/>
                <a:ea typeface="华文楷体" pitchFamily="2" charset="-122"/>
              </a:rPr>
              <a:t>行程</a:t>
            </a:r>
          </a:p>
        </p:txBody>
      </p:sp>
      <p:grpSp>
        <p:nvGrpSpPr>
          <p:cNvPr id="24" name="组合 23"/>
          <p:cNvGrpSpPr/>
          <p:nvPr/>
        </p:nvGrpSpPr>
        <p:grpSpPr>
          <a:xfrm>
            <a:off x="5324272" y="327168"/>
            <a:ext cx="3605719" cy="6152243"/>
            <a:chOff x="5324272" y="327168"/>
            <a:chExt cx="3605719" cy="6152243"/>
          </a:xfrm>
        </p:grpSpPr>
        <p:pic>
          <p:nvPicPr>
            <p:cNvPr id="18" name="Picture 75" descr="Snap2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785" y="2088204"/>
              <a:ext cx="1635527" cy="439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nap14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747" t="4344" r="1683" b="1221"/>
            <a:stretch>
              <a:fillRect/>
            </a:stretch>
          </p:blipFill>
          <p:spPr bwMode="auto">
            <a:xfrm>
              <a:off x="5324272" y="2146569"/>
              <a:ext cx="1596964" cy="429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Snap13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4152" r="35460"/>
            <a:stretch>
              <a:fillRect/>
            </a:stretch>
          </p:blipFill>
          <p:spPr bwMode="auto">
            <a:xfrm>
              <a:off x="6802876" y="327168"/>
              <a:ext cx="2127115" cy="19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4"/>
            <p:cNvSpPr>
              <a:spLocks noChangeShapeType="1"/>
            </p:cNvSpPr>
            <p:nvPr/>
          </p:nvSpPr>
          <p:spPr bwMode="auto">
            <a:xfrm flipH="1">
              <a:off x="6828816" y="1789889"/>
              <a:ext cx="324254" cy="162128"/>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000">
                <a:latin typeface="仿宋" panose="02010609060101010101" pitchFamily="49" charset="-122"/>
                <a:ea typeface="仿宋" panose="02010609060101010101" pitchFamily="49" charset="-122"/>
              </a:endParaRPr>
            </a:p>
          </p:txBody>
        </p:sp>
        <p:sp>
          <p:nvSpPr>
            <p:cNvPr id="10" name="Text Box 25"/>
            <p:cNvSpPr txBox="1">
              <a:spLocks noChangeArrowheads="1"/>
            </p:cNvSpPr>
            <p:nvPr/>
          </p:nvSpPr>
          <p:spPr bwMode="auto">
            <a:xfrm>
              <a:off x="6036782" y="1801744"/>
              <a:ext cx="1057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方正姚体" pitchFamily="2" charset="-122"/>
                  <a:ea typeface="方正姚体" pitchFamily="2" charset="-122"/>
                </a:rPr>
                <a:t>桡神经</a:t>
              </a:r>
            </a:p>
          </p:txBody>
        </p:sp>
        <p:sp>
          <p:nvSpPr>
            <p:cNvPr id="12" name="Line 55"/>
            <p:cNvSpPr>
              <a:spLocks noChangeShapeType="1"/>
            </p:cNvSpPr>
            <p:nvPr/>
          </p:nvSpPr>
          <p:spPr bwMode="auto">
            <a:xfrm flipV="1">
              <a:off x="5933872" y="2153055"/>
              <a:ext cx="583661" cy="146563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3" name="Line 55"/>
            <p:cNvSpPr>
              <a:spLocks noChangeShapeType="1"/>
            </p:cNvSpPr>
            <p:nvPr/>
          </p:nvSpPr>
          <p:spPr bwMode="auto">
            <a:xfrm flipH="1" flipV="1">
              <a:off x="7399507" y="2568104"/>
              <a:ext cx="361965" cy="359848"/>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000"/>
            </a:p>
          </p:txBody>
        </p:sp>
        <p:sp>
          <p:nvSpPr>
            <p:cNvPr id="14" name="矩形 13"/>
            <p:cNvSpPr/>
            <p:nvPr/>
          </p:nvSpPr>
          <p:spPr>
            <a:xfrm>
              <a:off x="6570292" y="2631088"/>
              <a:ext cx="978373" cy="369332"/>
            </a:xfrm>
            <a:prstGeom prst="rect">
              <a:avLst/>
            </a:prstGeom>
          </p:spPr>
          <p:txBody>
            <a:bodyPr wrap="square">
              <a:spAutoFit/>
            </a:bodyPr>
            <a:lstStyle/>
            <a:p>
              <a:r>
                <a:rPr lang="zh-CN" altLang="en-US" b="1" dirty="0" smtClean="0">
                  <a:solidFill>
                    <a:srgbClr val="000000"/>
                  </a:solidFill>
                  <a:latin typeface="华文仿宋" pitchFamily="2" charset="-122"/>
                  <a:ea typeface="华文仿宋" pitchFamily="2" charset="-122"/>
                </a:rPr>
                <a:t>肱桡肌</a:t>
              </a:r>
              <a:endParaRPr lang="zh-CN" altLang="en-US" dirty="0">
                <a:latin typeface="华文仿宋" pitchFamily="2" charset="-122"/>
                <a:ea typeface="华文仿宋" pitchFamily="2" charset="-122"/>
              </a:endParaRPr>
            </a:p>
          </p:txBody>
        </p:sp>
        <p:sp>
          <p:nvSpPr>
            <p:cNvPr id="15" name="矩形 14"/>
            <p:cNvSpPr/>
            <p:nvPr/>
          </p:nvSpPr>
          <p:spPr>
            <a:xfrm>
              <a:off x="6835196" y="2319769"/>
              <a:ext cx="771836" cy="369332"/>
            </a:xfrm>
            <a:prstGeom prst="rect">
              <a:avLst/>
            </a:prstGeom>
          </p:spPr>
          <p:txBody>
            <a:bodyPr wrap="square">
              <a:spAutoFit/>
            </a:bodyPr>
            <a:lstStyle/>
            <a:p>
              <a:r>
                <a:rPr lang="zh-CN" altLang="en-US" b="1" dirty="0" smtClean="0">
                  <a:solidFill>
                    <a:srgbClr val="000000"/>
                  </a:solidFill>
                  <a:latin typeface="华文仿宋" pitchFamily="2" charset="-122"/>
                  <a:ea typeface="华文仿宋" pitchFamily="2" charset="-122"/>
                </a:rPr>
                <a:t>肱肌</a:t>
              </a:r>
              <a:endParaRPr lang="zh-CN" altLang="en-US" dirty="0">
                <a:latin typeface="华文仿宋" pitchFamily="2" charset="-122"/>
                <a:ea typeface="华文仿宋" pitchFamily="2" charset="-122"/>
              </a:endParaRPr>
            </a:p>
          </p:txBody>
        </p:sp>
        <p:sp>
          <p:nvSpPr>
            <p:cNvPr id="19" name="Line 55"/>
            <p:cNvSpPr>
              <a:spLocks noChangeShapeType="1"/>
            </p:cNvSpPr>
            <p:nvPr/>
          </p:nvSpPr>
          <p:spPr bwMode="auto">
            <a:xfrm flipH="1" flipV="1">
              <a:off x="7334655" y="2931269"/>
              <a:ext cx="102561" cy="26257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000"/>
            </a:p>
          </p:txBody>
        </p:sp>
        <p:sp>
          <p:nvSpPr>
            <p:cNvPr id="20" name="Line 55"/>
            <p:cNvSpPr>
              <a:spLocks noChangeShapeType="1"/>
            </p:cNvSpPr>
            <p:nvPr/>
          </p:nvSpPr>
          <p:spPr bwMode="auto">
            <a:xfrm>
              <a:off x="7686893" y="3099806"/>
              <a:ext cx="918844" cy="38269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000"/>
            </a:p>
          </p:txBody>
        </p:sp>
        <p:sp>
          <p:nvSpPr>
            <p:cNvPr id="21" name="矩形 20"/>
            <p:cNvSpPr/>
            <p:nvPr/>
          </p:nvSpPr>
          <p:spPr>
            <a:xfrm>
              <a:off x="6890798" y="3450077"/>
              <a:ext cx="430887" cy="1595335"/>
            </a:xfrm>
            <a:prstGeom prst="rect">
              <a:avLst/>
            </a:prstGeom>
          </p:spPr>
          <p:txBody>
            <a:bodyPr vert="eaVert" wrap="square">
              <a:spAutoFit/>
            </a:bodyPr>
            <a:lstStyle/>
            <a:p>
              <a:r>
                <a:rPr lang="zh-CN" altLang="en-US" sz="1600" b="1" dirty="0" smtClean="0">
                  <a:solidFill>
                    <a:srgbClr val="000000"/>
                  </a:solidFill>
                  <a:latin typeface="华文仿宋" pitchFamily="2" charset="-122"/>
                  <a:ea typeface="华文仿宋" pitchFamily="2" charset="-122"/>
                </a:rPr>
                <a:t>桡神经浅支</a:t>
              </a:r>
              <a:endParaRPr lang="zh-CN" altLang="en-US" sz="1600" dirty="0">
                <a:latin typeface="华文仿宋" pitchFamily="2" charset="-122"/>
                <a:ea typeface="华文仿宋" pitchFamily="2" charset="-122"/>
              </a:endParaRPr>
            </a:p>
          </p:txBody>
        </p:sp>
        <p:sp>
          <p:nvSpPr>
            <p:cNvPr id="22" name="矩形 21"/>
            <p:cNvSpPr/>
            <p:nvPr/>
          </p:nvSpPr>
          <p:spPr>
            <a:xfrm>
              <a:off x="8479110" y="3039650"/>
              <a:ext cx="430887" cy="1558292"/>
            </a:xfrm>
            <a:prstGeom prst="rect">
              <a:avLst/>
            </a:prstGeom>
          </p:spPr>
          <p:txBody>
            <a:bodyPr vert="eaVert" wrap="square">
              <a:spAutoFit/>
            </a:bodyPr>
            <a:lstStyle/>
            <a:p>
              <a:r>
                <a:rPr lang="zh-CN" altLang="en-US" sz="1600" b="1" dirty="0" smtClean="0">
                  <a:solidFill>
                    <a:srgbClr val="000000"/>
                  </a:solidFill>
                  <a:latin typeface="华文仿宋" pitchFamily="2" charset="-122"/>
                  <a:ea typeface="华文仿宋" pitchFamily="2" charset="-122"/>
                </a:rPr>
                <a:t>桡神经深支</a:t>
              </a:r>
              <a:endParaRPr lang="zh-CN" altLang="en-US" sz="1600" dirty="0">
                <a:latin typeface="华文仿宋" pitchFamily="2" charset="-122"/>
                <a:ea typeface="华文仿宋" pitchFamily="2" charset="-122"/>
              </a:endParaRPr>
            </a:p>
          </p:txBody>
        </p:sp>
        <p:sp>
          <p:nvSpPr>
            <p:cNvPr id="23" name="Line 55"/>
            <p:cNvSpPr>
              <a:spLocks noChangeShapeType="1"/>
            </p:cNvSpPr>
            <p:nvPr/>
          </p:nvSpPr>
          <p:spPr bwMode="auto">
            <a:xfrm flipH="1">
              <a:off x="7256834" y="3647795"/>
              <a:ext cx="290630" cy="22381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p>
          </p:txBody>
        </p:sp>
      </p:grpSp>
      <p:sp>
        <p:nvSpPr>
          <p:cNvPr id="25" name="Text Box 41"/>
          <p:cNvSpPr txBox="1">
            <a:spLocks noChangeArrowheads="1"/>
          </p:cNvSpPr>
          <p:nvPr/>
        </p:nvSpPr>
        <p:spPr bwMode="auto">
          <a:xfrm>
            <a:off x="477062" y="3434469"/>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90488" indent="-90488" eaLnBrk="1" hangingPunct="1">
              <a:buClr>
                <a:srgbClr val="C00000"/>
              </a:buClr>
              <a:buSzPct val="80000"/>
              <a:buFont typeface="Wingdings" pitchFamily="2" charset="2"/>
              <a:buChar char="p"/>
              <a:tabLst>
                <a:tab pos="90488" algn="l"/>
              </a:tabLst>
            </a:pPr>
            <a:r>
              <a:rPr lang="zh-CN" altLang="en-US" sz="2800" b="1" dirty="0" smtClean="0">
                <a:latin typeface="华文楷体" pitchFamily="2" charset="-122"/>
                <a:ea typeface="华文楷体" pitchFamily="2" charset="-122"/>
              </a:rPr>
              <a:t>分支</a:t>
            </a:r>
            <a:endParaRPr lang="zh-CN" altLang="en-US" sz="2800" b="1" dirty="0">
              <a:latin typeface="华文楷体" pitchFamily="2" charset="-122"/>
              <a:ea typeface="华文楷体" pitchFamily="2" charset="-122"/>
            </a:endParaRPr>
          </a:p>
        </p:txBody>
      </p:sp>
      <p:sp>
        <p:nvSpPr>
          <p:cNvPr id="26" name="Text Box 5"/>
          <p:cNvSpPr txBox="1">
            <a:spLocks noChangeArrowheads="1"/>
          </p:cNvSpPr>
          <p:nvPr/>
        </p:nvSpPr>
        <p:spPr bwMode="auto">
          <a:xfrm>
            <a:off x="383323" y="3975051"/>
            <a:ext cx="4623179" cy="193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Char char="•"/>
            </a:pPr>
            <a:r>
              <a:rPr lang="zh-CN" altLang="en-US" sz="2000" b="1" dirty="0">
                <a:latin typeface="微软雅黑" pitchFamily="34" charset="-122"/>
                <a:ea typeface="微软雅黑" pitchFamily="34" charset="-122"/>
              </a:rPr>
              <a:t>臂部</a:t>
            </a:r>
            <a:r>
              <a:rPr lang="zh-CN" altLang="en-US" sz="2000" b="1" dirty="0" smtClean="0">
                <a:latin typeface="幼圆" panose="02010509060101010101" pitchFamily="49" charset="-122"/>
                <a:ea typeface="幼圆" panose="02010509060101010101" pitchFamily="49" charset="-122"/>
              </a:rPr>
              <a:t>：</a:t>
            </a:r>
            <a:r>
              <a:rPr lang="zh-CN" altLang="en-US" b="1" dirty="0" smtClean="0">
                <a:latin typeface="华文楷体" pitchFamily="2" charset="-122"/>
                <a:ea typeface="华文楷体" pitchFamily="2" charset="-122"/>
              </a:rPr>
              <a:t>包括关节支、肌支、皮支</a:t>
            </a:r>
            <a:r>
              <a:rPr lang="zh-CN" altLang="en-US" b="1" dirty="0" smtClean="0">
                <a:latin typeface="华文仿宋" pitchFamily="2" charset="-122"/>
                <a:ea typeface="华文仿宋" pitchFamily="2" charset="-122"/>
              </a:rPr>
              <a:t>（</a:t>
            </a:r>
            <a:r>
              <a:rPr lang="en-US" altLang="zh-CN" b="1" dirty="0" smtClean="0">
                <a:latin typeface="华文仿宋" pitchFamily="2" charset="-122"/>
                <a:ea typeface="华文仿宋" pitchFamily="2" charset="-122"/>
              </a:rPr>
              <a:t>1</a:t>
            </a:r>
            <a:r>
              <a:rPr lang="zh-CN" altLang="en-US" b="1" dirty="0" smtClean="0">
                <a:latin typeface="华文仿宋" pitchFamily="2" charset="-122"/>
                <a:ea typeface="华文仿宋" pitchFamily="2" charset="-122"/>
              </a:rPr>
              <a:t>臂外侧下皮神经、</a:t>
            </a:r>
            <a:r>
              <a:rPr lang="en-US" altLang="zh-CN" b="1" dirty="0" smtClean="0">
                <a:latin typeface="华文仿宋" pitchFamily="2" charset="-122"/>
                <a:ea typeface="华文仿宋" pitchFamily="2" charset="-122"/>
              </a:rPr>
              <a:t>2</a:t>
            </a:r>
            <a:r>
              <a:rPr lang="zh-CN" altLang="en-US" b="1" dirty="0" smtClean="0">
                <a:latin typeface="华文仿宋" pitchFamily="2" charset="-122"/>
                <a:ea typeface="华文仿宋" pitchFamily="2" charset="-122"/>
              </a:rPr>
              <a:t>臂后皮神经、</a:t>
            </a:r>
            <a:r>
              <a:rPr lang="en-US" altLang="zh-CN" b="1" dirty="0" smtClean="0">
                <a:latin typeface="华文仿宋" pitchFamily="2" charset="-122"/>
                <a:ea typeface="华文仿宋" pitchFamily="2" charset="-122"/>
              </a:rPr>
              <a:t>3</a:t>
            </a:r>
            <a:r>
              <a:rPr lang="zh-CN" altLang="en-US" b="1" dirty="0" smtClean="0">
                <a:latin typeface="华文仿宋" pitchFamily="2" charset="-122"/>
                <a:ea typeface="华文仿宋" pitchFamily="2" charset="-122"/>
              </a:rPr>
              <a:t>前臂后皮神经）</a:t>
            </a:r>
            <a:endParaRPr lang="en-US" altLang="zh-CN" b="1" dirty="0">
              <a:latin typeface="华文仿宋" pitchFamily="2" charset="-122"/>
              <a:ea typeface="华文仿宋" pitchFamily="2" charset="-122"/>
            </a:endParaRPr>
          </a:p>
          <a:p>
            <a:pPr eaLnBrk="1" hangingPunct="1">
              <a:lnSpc>
                <a:spcPct val="130000"/>
              </a:lnSpc>
              <a:buFont typeface="Arial" panose="020B0604020202020204" pitchFamily="34" charset="0"/>
              <a:buChar char="•"/>
            </a:pPr>
            <a:r>
              <a:rPr lang="zh-CN" altLang="en-US" b="1" dirty="0">
                <a:solidFill>
                  <a:srgbClr val="C00000"/>
                </a:solidFill>
                <a:latin typeface="微软雅黑" pitchFamily="34" charset="-122"/>
                <a:ea typeface="微软雅黑" pitchFamily="34" charset="-122"/>
              </a:rPr>
              <a:t>浅支</a:t>
            </a:r>
            <a:r>
              <a:rPr lang="zh-CN" altLang="en-US" b="1" dirty="0" smtClean="0">
                <a:latin typeface="幼圆" panose="02010509060101010101" pitchFamily="49" charset="-122"/>
                <a:ea typeface="幼圆" panose="02010509060101010101" pitchFamily="49" charset="-122"/>
              </a:rPr>
              <a:t>：皮支，下行</a:t>
            </a:r>
            <a:r>
              <a:rPr lang="zh-CN" altLang="en-US" b="1" dirty="0">
                <a:latin typeface="幼圆" panose="02010509060101010101" pitchFamily="49" charset="-122"/>
                <a:ea typeface="幼圆" panose="02010509060101010101" pitchFamily="49" charset="-122"/>
              </a:rPr>
              <a:t>至</a:t>
            </a:r>
            <a:r>
              <a:rPr lang="zh-CN" altLang="en-US" b="1" dirty="0" smtClean="0">
                <a:latin typeface="幼圆" panose="02010509060101010101" pitchFamily="49" charset="-122"/>
                <a:ea typeface="幼圆" panose="02010509060101010101" pitchFamily="49" charset="-122"/>
              </a:rPr>
              <a:t>手背</a:t>
            </a:r>
            <a:endParaRPr lang="en-US" altLang="zh-CN" b="1" dirty="0">
              <a:latin typeface="幼圆" panose="02010509060101010101" pitchFamily="49" charset="-122"/>
              <a:ea typeface="幼圆" panose="02010509060101010101" pitchFamily="49" charset="-122"/>
            </a:endParaRPr>
          </a:p>
          <a:p>
            <a:pPr>
              <a:lnSpc>
                <a:spcPct val="130000"/>
              </a:lnSpc>
              <a:buFont typeface="Arial" panose="020B0604020202020204" pitchFamily="34" charset="0"/>
              <a:buChar char="•"/>
            </a:pPr>
            <a:r>
              <a:rPr lang="zh-CN" altLang="en-US" b="1" dirty="0">
                <a:solidFill>
                  <a:srgbClr val="C00000"/>
                </a:solidFill>
                <a:latin typeface="微软雅黑" pitchFamily="34" charset="-122"/>
                <a:ea typeface="微软雅黑" pitchFamily="34" charset="-122"/>
              </a:rPr>
              <a:t>深支</a:t>
            </a:r>
            <a:r>
              <a:rPr lang="zh-CN" altLang="en-US" b="1" dirty="0" smtClean="0">
                <a:latin typeface="幼圆" panose="02010509060101010101" pitchFamily="49" charset="-122"/>
                <a:ea typeface="幼圆" panose="02010509060101010101" pitchFamily="49" charset="-122"/>
              </a:rPr>
              <a:t>：肌支，穿旋后肌至</a:t>
            </a:r>
            <a:r>
              <a:rPr lang="zh-CN" altLang="en-US" b="1" dirty="0">
                <a:latin typeface="幼圆" panose="02010509060101010101" pitchFamily="49" charset="-122"/>
                <a:ea typeface="幼圆" panose="02010509060101010101" pitchFamily="49" charset="-122"/>
              </a:rPr>
              <a:t>前臂后面，又称</a:t>
            </a:r>
            <a:r>
              <a:rPr lang="zh-CN" altLang="en-US" b="1" dirty="0">
                <a:solidFill>
                  <a:srgbClr val="C00000"/>
                </a:solidFill>
                <a:latin typeface="微软雅黑" pitchFamily="34" charset="-122"/>
                <a:ea typeface="微软雅黑" pitchFamily="34" charset="-122"/>
              </a:rPr>
              <a:t>骨间后神经</a:t>
            </a:r>
          </a:p>
        </p:txBody>
      </p:sp>
      <p:sp>
        <p:nvSpPr>
          <p:cNvPr id="27" name="矩形 26"/>
          <p:cNvSpPr/>
          <p:nvPr/>
        </p:nvSpPr>
        <p:spPr>
          <a:xfrm>
            <a:off x="6300948" y="3953880"/>
            <a:ext cx="327334" cy="369332"/>
          </a:xfrm>
          <a:prstGeom prst="rect">
            <a:avLst/>
          </a:prstGeom>
        </p:spPr>
        <p:txBody>
          <a:bodyPr wrap="none">
            <a:spAutoFit/>
          </a:bodyPr>
          <a:lstStyle/>
          <a:p>
            <a:r>
              <a:rPr lang="en-US" altLang="zh-CN" b="1" dirty="0" smtClean="0">
                <a:solidFill>
                  <a:srgbClr val="000000"/>
                </a:solidFill>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28" name="矩形 27"/>
          <p:cNvSpPr/>
          <p:nvPr/>
        </p:nvSpPr>
        <p:spPr>
          <a:xfrm>
            <a:off x="5567861" y="4394124"/>
            <a:ext cx="327334" cy="369332"/>
          </a:xfrm>
          <a:prstGeom prst="rect">
            <a:avLst/>
          </a:prstGeom>
        </p:spPr>
        <p:txBody>
          <a:bodyPr wrap="none">
            <a:spAutoFit/>
          </a:bodyPr>
          <a:lstStyle/>
          <a:p>
            <a:r>
              <a:rPr lang="en-US" altLang="zh-CN" b="1" dirty="0" smtClean="0">
                <a:solidFill>
                  <a:srgbClr val="000000"/>
                </a:solidFill>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29" name="矩形 28"/>
          <p:cNvSpPr/>
          <p:nvPr/>
        </p:nvSpPr>
        <p:spPr>
          <a:xfrm>
            <a:off x="6287336" y="5186117"/>
            <a:ext cx="327334" cy="369332"/>
          </a:xfrm>
          <a:prstGeom prst="rect">
            <a:avLst/>
          </a:prstGeom>
        </p:spPr>
        <p:txBody>
          <a:bodyPr wrap="none">
            <a:spAutoFit/>
          </a:bodyPr>
          <a:lstStyle/>
          <a:p>
            <a:r>
              <a:rPr lang="en-US" altLang="zh-CN" b="1" dirty="0" smtClean="0">
                <a:solidFill>
                  <a:srgbClr val="000000"/>
                </a:solidFill>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814322276"/>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493906" y="1099366"/>
            <a:ext cx="45526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2000" b="1" dirty="0">
                <a:latin typeface="微软雅黑" pitchFamily="34" charset="-122"/>
                <a:ea typeface="微软雅黑" pitchFamily="34" charset="-122"/>
              </a:rPr>
              <a:t>臂部</a:t>
            </a:r>
            <a:r>
              <a:rPr lang="zh-CN" altLang="en-US" sz="2000" b="1" dirty="0">
                <a:latin typeface="幼圆" panose="02010509060101010101" pitchFamily="49" charset="-122"/>
                <a:ea typeface="幼圆" panose="02010509060101010101" pitchFamily="49" charset="-122"/>
              </a:rPr>
              <a:t>：</a:t>
            </a:r>
            <a:r>
              <a:rPr lang="zh-CN" altLang="en-US" sz="2000" b="1" dirty="0" smtClean="0">
                <a:latin typeface="华文楷体" pitchFamily="2" charset="-122"/>
                <a:ea typeface="华文楷体" pitchFamily="2" charset="-122"/>
              </a:rPr>
              <a:t>支配</a:t>
            </a:r>
            <a:r>
              <a:rPr lang="en-US" altLang="zh-CN" sz="2000" b="1" dirty="0" smtClean="0">
                <a:latin typeface="华文楷体" pitchFamily="2" charset="-122"/>
                <a:ea typeface="华文楷体" pitchFamily="2" charset="-122"/>
              </a:rPr>
              <a:t>4</a:t>
            </a:r>
            <a:r>
              <a:rPr lang="zh-CN" altLang="en-US" sz="2000" b="1" dirty="0" smtClean="0">
                <a:latin typeface="华文楷体" pitchFamily="2" charset="-122"/>
                <a:ea typeface="华文楷体" pitchFamily="2" charset="-122"/>
              </a:rPr>
              <a:t>块肌肉</a:t>
            </a:r>
            <a:endParaRPr lang="en-US" altLang="zh-CN" sz="2000" b="1" dirty="0">
              <a:latin typeface="仿宋" panose="02010609060101010101" pitchFamily="49" charset="-122"/>
              <a:ea typeface="仿宋" panose="02010609060101010101" pitchFamily="49" charset="-122"/>
            </a:endParaRPr>
          </a:p>
        </p:txBody>
      </p:sp>
      <p:grpSp>
        <p:nvGrpSpPr>
          <p:cNvPr id="16" name="组合 15"/>
          <p:cNvGrpSpPr/>
          <p:nvPr/>
        </p:nvGrpSpPr>
        <p:grpSpPr>
          <a:xfrm>
            <a:off x="5281561" y="693906"/>
            <a:ext cx="3508911" cy="5511361"/>
            <a:chOff x="5411263" y="693906"/>
            <a:chExt cx="3508911" cy="5511361"/>
          </a:xfrm>
        </p:grpSpPr>
        <p:pic>
          <p:nvPicPr>
            <p:cNvPr id="46084" name="Picture 7" descr="图片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1263" y="693906"/>
              <a:ext cx="3508911" cy="38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桡神经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1741"/>
            <a:stretch>
              <a:fillRect/>
            </a:stretch>
          </p:blipFill>
          <p:spPr bwMode="auto">
            <a:xfrm>
              <a:off x="6585143" y="4558251"/>
              <a:ext cx="1459829" cy="164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41"/>
          <p:cNvSpPr txBox="1">
            <a:spLocks noChangeArrowheads="1"/>
          </p:cNvSpPr>
          <p:nvPr/>
        </p:nvSpPr>
        <p:spPr bwMode="auto">
          <a:xfrm>
            <a:off x="622978" y="383938"/>
            <a:ext cx="181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Clr>
                <a:srgbClr val="C00000"/>
              </a:buClr>
              <a:buSzPct val="80000"/>
              <a:buFont typeface="Wingdings" pitchFamily="2" charset="2"/>
              <a:buChar char="p"/>
            </a:pPr>
            <a:r>
              <a:rPr lang="zh-CN" altLang="en-US" sz="2800" b="1" dirty="0" smtClean="0">
                <a:latin typeface="华文楷体" pitchFamily="2" charset="-122"/>
                <a:ea typeface="华文楷体" pitchFamily="2" charset="-122"/>
              </a:rPr>
              <a:t>分布</a:t>
            </a:r>
            <a:endParaRPr lang="zh-CN" altLang="en-US" sz="2800" b="1" dirty="0">
              <a:latin typeface="华文楷体" pitchFamily="2" charset="-122"/>
              <a:ea typeface="华文楷体" pitchFamily="2" charset="-122"/>
            </a:endParaRPr>
          </a:p>
        </p:txBody>
      </p:sp>
      <p:sp>
        <p:nvSpPr>
          <p:cNvPr id="7" name="矩形 6"/>
          <p:cNvSpPr/>
          <p:nvPr/>
        </p:nvSpPr>
        <p:spPr>
          <a:xfrm>
            <a:off x="745790" y="1541457"/>
            <a:ext cx="4072644" cy="4267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gn="ctr">
              <a:lnSpc>
                <a:spcPct val="130000"/>
              </a:lnSpc>
            </a:pPr>
            <a:r>
              <a:rPr lang="zh-CN" altLang="en-US" b="1" dirty="0" smtClean="0">
                <a:solidFill>
                  <a:srgbClr val="000000"/>
                </a:solidFill>
                <a:latin typeface="华文楷体" pitchFamily="2" charset="-122"/>
                <a:ea typeface="华文楷体" pitchFamily="2" charset="-122"/>
              </a:rPr>
              <a:t>肱三头肌  肱桡肌  肘肌  桡侧腕长伸肌</a:t>
            </a:r>
            <a:endParaRPr lang="en-US" altLang="zh-CN" b="1" dirty="0">
              <a:solidFill>
                <a:srgbClr val="000000"/>
              </a:solidFill>
              <a:latin typeface="华文楷体" pitchFamily="2" charset="-122"/>
              <a:ea typeface="华文楷体" pitchFamily="2" charset="-122"/>
            </a:endParaRPr>
          </a:p>
        </p:txBody>
      </p:sp>
      <p:sp>
        <p:nvSpPr>
          <p:cNvPr id="11" name="矩形 10"/>
          <p:cNvSpPr/>
          <p:nvPr/>
        </p:nvSpPr>
        <p:spPr>
          <a:xfrm>
            <a:off x="498882" y="2215435"/>
            <a:ext cx="1167792" cy="400110"/>
          </a:xfrm>
          <a:prstGeom prst="rect">
            <a:avLst/>
          </a:prstGeom>
        </p:spPr>
        <p:txBody>
          <a:bodyPr wrap="square">
            <a:spAutoFit/>
          </a:bodyPr>
          <a:lstStyle/>
          <a:p>
            <a:pPr lvl="0">
              <a:buFont typeface="Arial" panose="020B0604020202020204" pitchFamily="34" charset="0"/>
              <a:buChar char="•"/>
            </a:pPr>
            <a:r>
              <a:rPr lang="zh-CN" altLang="en-US" sz="2000" b="1" dirty="0" smtClean="0">
                <a:solidFill>
                  <a:srgbClr val="000000"/>
                </a:solidFill>
                <a:latin typeface="微软雅黑" pitchFamily="34" charset="-122"/>
                <a:ea typeface="微软雅黑" pitchFamily="34" charset="-122"/>
              </a:rPr>
              <a:t>浅支</a:t>
            </a:r>
            <a:r>
              <a:rPr lang="zh-CN" altLang="en-US" sz="2000" b="1" dirty="0" smtClean="0">
                <a:solidFill>
                  <a:srgbClr val="000000"/>
                </a:solidFill>
                <a:latin typeface="幼圆" panose="02010509060101010101" pitchFamily="49" charset="-122"/>
                <a:ea typeface="幼圆" panose="02010509060101010101" pitchFamily="49" charset="-122"/>
              </a:rPr>
              <a:t>：</a:t>
            </a:r>
            <a:endParaRPr lang="en-US" altLang="zh-CN" sz="2000" b="1" dirty="0">
              <a:solidFill>
                <a:srgbClr val="000000"/>
              </a:solidFill>
              <a:latin typeface="仿宋" panose="02010609060101010101" pitchFamily="49" charset="-122"/>
              <a:ea typeface="仿宋" panose="02010609060101010101" pitchFamily="49" charset="-122"/>
            </a:endParaRPr>
          </a:p>
        </p:txBody>
      </p:sp>
      <p:sp>
        <p:nvSpPr>
          <p:cNvPr id="12" name="矩形 11"/>
          <p:cNvSpPr/>
          <p:nvPr/>
        </p:nvSpPr>
        <p:spPr>
          <a:xfrm>
            <a:off x="473414" y="3311216"/>
            <a:ext cx="4542816" cy="400110"/>
          </a:xfrm>
          <a:prstGeom prst="rect">
            <a:avLst/>
          </a:prstGeom>
        </p:spPr>
        <p:txBody>
          <a:bodyPr wrap="square">
            <a:spAutoFit/>
          </a:bodyPr>
          <a:lstStyle/>
          <a:p>
            <a:pPr lvl="0">
              <a:buFont typeface="Arial" panose="020B0604020202020204" pitchFamily="34" charset="0"/>
              <a:buChar char="•"/>
            </a:pPr>
            <a:r>
              <a:rPr lang="zh-CN" altLang="en-US" sz="2000" b="1" dirty="0" smtClean="0">
                <a:solidFill>
                  <a:srgbClr val="000000"/>
                </a:solidFill>
                <a:latin typeface="微软雅黑" pitchFamily="34" charset="-122"/>
                <a:ea typeface="微软雅黑" pitchFamily="34" charset="-122"/>
              </a:rPr>
              <a:t>深支</a:t>
            </a:r>
            <a:r>
              <a:rPr lang="zh-CN" altLang="en-US" sz="2000" b="1" dirty="0" smtClean="0">
                <a:solidFill>
                  <a:srgbClr val="000000"/>
                </a:solidFill>
                <a:latin typeface="幼圆" panose="02010509060101010101" pitchFamily="49" charset="-122"/>
                <a:ea typeface="幼圆" panose="02010509060101010101" pitchFamily="49" charset="-122"/>
              </a:rPr>
              <a:t>：</a:t>
            </a:r>
            <a:r>
              <a:rPr lang="zh-CN" altLang="en-US" b="1" dirty="0" smtClean="0">
                <a:solidFill>
                  <a:srgbClr val="000000"/>
                </a:solidFill>
                <a:latin typeface="幼圆" panose="02010509060101010101" pitchFamily="49" charset="-122"/>
                <a:ea typeface="幼圆" panose="02010509060101010101" pitchFamily="49" charset="-122"/>
              </a:rPr>
              <a:t>支配前臂后群其余</a:t>
            </a:r>
            <a:r>
              <a:rPr lang="en-US" altLang="zh-CN" b="1" dirty="0" smtClean="0">
                <a:solidFill>
                  <a:srgbClr val="000000"/>
                </a:solidFill>
                <a:latin typeface="幼圆" panose="02010509060101010101" pitchFamily="49" charset="-122"/>
                <a:ea typeface="幼圆" panose="02010509060101010101" pitchFamily="49" charset="-122"/>
              </a:rPr>
              <a:t>9</a:t>
            </a:r>
            <a:r>
              <a:rPr lang="zh-CN" altLang="en-US" b="1" dirty="0" smtClean="0">
                <a:solidFill>
                  <a:srgbClr val="000000"/>
                </a:solidFill>
                <a:latin typeface="幼圆" panose="02010509060101010101" pitchFamily="49" charset="-122"/>
                <a:ea typeface="幼圆" panose="02010509060101010101" pitchFamily="49" charset="-122"/>
              </a:rPr>
              <a:t>块伸肌</a:t>
            </a:r>
            <a:endParaRPr lang="en-US" altLang="zh-CN" b="1" dirty="0">
              <a:solidFill>
                <a:srgbClr val="000000"/>
              </a:solidFill>
              <a:latin typeface="仿宋" panose="02010609060101010101" pitchFamily="49" charset="-122"/>
              <a:ea typeface="仿宋" panose="02010609060101010101" pitchFamily="49" charset="-122"/>
            </a:endParaRPr>
          </a:p>
        </p:txBody>
      </p:sp>
      <p:sp>
        <p:nvSpPr>
          <p:cNvPr id="13" name="矩形 12"/>
          <p:cNvSpPr/>
          <p:nvPr/>
        </p:nvSpPr>
        <p:spPr>
          <a:xfrm>
            <a:off x="1433141" y="2241443"/>
            <a:ext cx="3236136" cy="8125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nSpc>
                <a:spcPct val="130000"/>
              </a:lnSpc>
            </a:pPr>
            <a:r>
              <a:rPr lang="zh-CN" altLang="en-US" b="1" dirty="0" smtClean="0">
                <a:solidFill>
                  <a:srgbClr val="000000"/>
                </a:solidFill>
                <a:latin typeface="仿宋" panose="02010609060101010101" pitchFamily="49" charset="-122"/>
                <a:ea typeface="仿宋" panose="02010609060101010101" pitchFamily="49" charset="-122"/>
              </a:rPr>
              <a:t>分布于手背桡侧半皮肤和桡侧两个半手指近节背面皮肤</a:t>
            </a:r>
            <a:endParaRPr lang="en-US" altLang="zh-CN" b="1" dirty="0">
              <a:solidFill>
                <a:srgbClr val="000000"/>
              </a:solidFill>
              <a:latin typeface="仿宋" panose="02010609060101010101" pitchFamily="49" charset="-122"/>
              <a:ea typeface="仿宋" panose="02010609060101010101" pitchFamily="49" charset="-122"/>
            </a:endParaRPr>
          </a:p>
        </p:txBody>
      </p:sp>
      <p:sp>
        <p:nvSpPr>
          <p:cNvPr id="14" name="矩形 13"/>
          <p:cNvSpPr/>
          <p:nvPr/>
        </p:nvSpPr>
        <p:spPr>
          <a:xfrm>
            <a:off x="771526" y="3853654"/>
            <a:ext cx="1816032" cy="153272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桡侧腕短伸肌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指伸肌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小指伸肌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尺侧腕伸肌</a:t>
            </a:r>
            <a:endParaRPr lang="zh-CN" altLang="en-US" b="1" dirty="0">
              <a:solidFill>
                <a:srgbClr val="000000"/>
              </a:solidFill>
              <a:latin typeface="华文楷体" pitchFamily="2" charset="-122"/>
              <a:ea typeface="华文楷体" pitchFamily="2" charset="-122"/>
            </a:endParaRPr>
          </a:p>
        </p:txBody>
      </p:sp>
      <p:sp>
        <p:nvSpPr>
          <p:cNvPr id="15" name="矩形 14"/>
          <p:cNvSpPr/>
          <p:nvPr/>
        </p:nvSpPr>
        <p:spPr>
          <a:xfrm>
            <a:off x="2879185" y="3853653"/>
            <a:ext cx="1303709" cy="11726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拇长展肌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拇长伸肌</a:t>
            </a:r>
            <a:endParaRPr lang="en-US" altLang="zh-CN" b="1" dirty="0" smtClean="0">
              <a:solidFill>
                <a:srgbClr val="000000"/>
              </a:solidFill>
              <a:latin typeface="华文楷体" pitchFamily="2" charset="-122"/>
              <a:ea typeface="华文楷体" pitchFamily="2" charset="-122"/>
            </a:endParaRPr>
          </a:p>
          <a:p>
            <a:pPr marL="84455" indent="-84455">
              <a:lnSpc>
                <a:spcPct val="130000"/>
              </a:lnSpc>
              <a:buFont typeface="Arial" panose="020B0604020202020204" pitchFamily="34" charset="0"/>
              <a:buChar char="•"/>
            </a:pPr>
            <a:r>
              <a:rPr lang="zh-CN" altLang="en-US" b="1" dirty="0" smtClean="0">
                <a:solidFill>
                  <a:srgbClr val="000000"/>
                </a:solidFill>
                <a:latin typeface="华文楷体" pitchFamily="2" charset="-122"/>
                <a:ea typeface="华文楷体" pitchFamily="2" charset="-122"/>
              </a:rPr>
              <a:t>拇短伸肌</a:t>
            </a:r>
            <a:endParaRPr lang="zh-CN" altLang="en-US" b="1" dirty="0">
              <a:solidFill>
                <a:srgbClr val="000000"/>
              </a:solidFill>
              <a:latin typeface="华文楷体" pitchFamily="2" charset="-122"/>
              <a:ea typeface="华文楷体" pitchFamily="2" charset="-122"/>
            </a:endParaRPr>
          </a:p>
        </p:txBody>
      </p:sp>
    </p:spTree>
    <p:extLst>
      <p:ext uri="{BB962C8B-B14F-4D97-AF65-F5344CB8AC3E}">
        <p14:creationId xmlns:p14="http://schemas.microsoft.com/office/powerpoint/2010/main" val="3028748999"/>
      </p:ext>
    </p:extLst>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45155" y="442082"/>
            <a:ext cx="3801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800" dirty="0" smtClean="0">
                <a:latin typeface="华文中宋" panose="02010600040101010101" pitchFamily="2" charset="-122"/>
                <a:ea typeface="华文中宋" panose="02010600040101010101" pitchFamily="2" charset="-122"/>
              </a:rPr>
              <a:t>桡神经损伤</a:t>
            </a:r>
            <a:r>
              <a:rPr kumimoji="1" lang="en-US" altLang="zh-CN" sz="2800" dirty="0" smtClean="0">
                <a:latin typeface="华文中宋" panose="02010600040101010101" pitchFamily="2" charset="-122"/>
                <a:ea typeface="华文中宋" panose="02010600040101010101" pitchFamily="2" charset="-122"/>
              </a:rPr>
              <a:t>—</a:t>
            </a:r>
            <a:r>
              <a:rPr kumimoji="1" lang="zh-CN" altLang="en-US" sz="2800" dirty="0" smtClean="0">
                <a:latin typeface="华文中宋" panose="02010600040101010101" pitchFamily="2" charset="-122"/>
                <a:ea typeface="华文中宋" panose="02010600040101010101" pitchFamily="2" charset="-122"/>
              </a:rPr>
              <a:t>垂腕征</a:t>
            </a:r>
            <a:endParaRPr kumimoji="1" lang="zh-CN" altLang="en-US" sz="2800" dirty="0">
              <a:latin typeface="华文中宋" panose="02010600040101010101" pitchFamily="2" charset="-122"/>
              <a:ea typeface="华文中宋" panose="02010600040101010101" pitchFamily="2" charset="-122"/>
            </a:endParaRPr>
          </a:p>
        </p:txBody>
      </p:sp>
      <p:grpSp>
        <p:nvGrpSpPr>
          <p:cNvPr id="5" name="组合 4"/>
          <p:cNvGrpSpPr/>
          <p:nvPr/>
        </p:nvGrpSpPr>
        <p:grpSpPr>
          <a:xfrm>
            <a:off x="5564221" y="4494179"/>
            <a:ext cx="888460" cy="1355386"/>
            <a:chOff x="1543455" y="4001311"/>
            <a:chExt cx="1128409" cy="1614790"/>
          </a:xfrm>
        </p:grpSpPr>
        <p:pic>
          <p:nvPicPr>
            <p:cNvPr id="3" name="Picture 2" descr="E:\课程资料\解剖图片\散图\scan0002.jpg"/>
            <p:cNvPicPr>
              <a:picLocks noChangeAspect="1" noChangeArrowheads="1"/>
            </p:cNvPicPr>
            <p:nvPr/>
          </p:nvPicPr>
          <p:blipFill>
            <a:blip r:embed="rId2" cstate="print"/>
            <a:srcRect l="2351" t="4682" r="74809" b="34387"/>
            <a:stretch>
              <a:fillRect/>
            </a:stretch>
          </p:blipFill>
          <p:spPr bwMode="auto">
            <a:xfrm>
              <a:off x="1543455" y="4001311"/>
              <a:ext cx="1128409" cy="1426723"/>
            </a:xfrm>
            <a:prstGeom prst="rect">
              <a:avLst/>
            </a:prstGeom>
            <a:noFill/>
          </p:spPr>
        </p:pic>
        <p:pic>
          <p:nvPicPr>
            <p:cNvPr id="4" name="Picture 2" descr="E:\课程资料\解剖图片\散图\scan0002.jpg"/>
            <p:cNvPicPr>
              <a:picLocks noChangeAspect="1" noChangeArrowheads="1"/>
            </p:cNvPicPr>
            <p:nvPr/>
          </p:nvPicPr>
          <p:blipFill>
            <a:blip r:embed="rId3" cstate="print"/>
            <a:srcRect l="7930" t="81815" r="72906" b="10015"/>
            <a:stretch>
              <a:fillRect/>
            </a:stretch>
          </p:blipFill>
          <p:spPr bwMode="auto">
            <a:xfrm>
              <a:off x="1543456" y="5389122"/>
              <a:ext cx="1123358" cy="226979"/>
            </a:xfrm>
            <a:prstGeom prst="rect">
              <a:avLst/>
            </a:prstGeom>
            <a:noFill/>
          </p:spPr>
        </p:pic>
      </p:grpSp>
      <p:sp>
        <p:nvSpPr>
          <p:cNvPr id="6" name="TextBox 5"/>
          <p:cNvSpPr txBox="1"/>
          <p:nvPr/>
        </p:nvSpPr>
        <p:spPr>
          <a:xfrm>
            <a:off x="369649" y="1070045"/>
            <a:ext cx="8281482" cy="1754326"/>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桡神经在肱骨中段桡神经沟处和桡骨颈处易因骨折而受伤。</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肱骨中段骨折合并桡神经损伤时，可导致前臂伸肌群的瘫痪，表现为抬前臂时呈“垂腕”状，同时第</a:t>
            </a:r>
            <a:r>
              <a:rPr lang="en-US" altLang="zh-CN" b="1" dirty="0" smtClean="0">
                <a:latin typeface="华文楷体" pitchFamily="2" charset="-122"/>
                <a:ea typeface="华文楷体" pitchFamily="2" charset="-122"/>
              </a:rPr>
              <a:t>1</a:t>
            </a:r>
            <a:r>
              <a:rPr lang="zh-CN" altLang="en-US" b="1" dirty="0" smtClean="0">
                <a:latin typeface="华文楷体" pitchFamily="2" charset="-122"/>
                <a:ea typeface="华文楷体" pitchFamily="2" charset="-122"/>
              </a:rPr>
              <a:t>、</a:t>
            </a:r>
            <a:r>
              <a:rPr lang="en-US" altLang="zh-CN" b="1" dirty="0" smtClean="0">
                <a:latin typeface="华文楷体" pitchFamily="2" charset="-122"/>
                <a:ea typeface="华文楷体" pitchFamily="2" charset="-122"/>
              </a:rPr>
              <a:t>2</a:t>
            </a:r>
            <a:r>
              <a:rPr lang="zh-CN" altLang="en-US" b="1" dirty="0" smtClean="0">
                <a:latin typeface="华文楷体" pitchFamily="2" charset="-122"/>
                <a:ea typeface="华文楷体" pitchFamily="2" charset="-122"/>
              </a:rPr>
              <a:t>掌骨间背面皮肤感觉障碍。</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桡骨颈骨折时，可伤及桡神经深支，出现伸腕无力，不能伸指等症状。</a:t>
            </a:r>
            <a:endParaRPr lang="zh-CN" altLang="en-US" b="1" dirty="0">
              <a:latin typeface="华文楷体" pitchFamily="2" charset="-122"/>
              <a:ea typeface="华文楷体" pitchFamily="2" charset="-122"/>
            </a:endParaRPr>
          </a:p>
        </p:txBody>
      </p:sp>
      <p:pic>
        <p:nvPicPr>
          <p:cNvPr id="3074" name="Picture 2" descr="E:\课程资料\解剖图片\散图\u=2159575187,877787256&amp;fm=26&amp;gp=0.jpg"/>
          <p:cNvPicPr>
            <a:picLocks noChangeAspect="1" noChangeArrowheads="1"/>
          </p:cNvPicPr>
          <p:nvPr/>
        </p:nvPicPr>
        <p:blipFill>
          <a:blip r:embed="rId4"/>
          <a:srcRect t="4881" b="6317"/>
          <a:stretch>
            <a:fillRect/>
          </a:stretch>
        </p:blipFill>
        <p:spPr bwMode="auto">
          <a:xfrm>
            <a:off x="6538337" y="3060971"/>
            <a:ext cx="2205659" cy="3482502"/>
          </a:xfrm>
          <a:prstGeom prst="rect">
            <a:avLst/>
          </a:prstGeom>
          <a:noFill/>
        </p:spPr>
      </p:pic>
      <p:pic>
        <p:nvPicPr>
          <p:cNvPr id="3075" name="Picture 3" descr="E:\课程资料\解剖图片\散图\src=http___nimg.ws.126.net__url=http%3A%2F%2Fdingyue.ws.126.net%2F2021%2F0401%2F0937fca2j00qqusrc001pc000tm00tmm.jpg&amp;thumbnail=650x2147483647&amp;quality=80&amp;type=jpg&amp;refer=http___nimg.ws.126.jpg"/>
          <p:cNvPicPr>
            <a:picLocks noChangeAspect="1" noChangeArrowheads="1"/>
          </p:cNvPicPr>
          <p:nvPr/>
        </p:nvPicPr>
        <p:blipFill>
          <a:blip r:embed="rId5">
            <a:clrChange>
              <a:clrFrom>
                <a:srgbClr val="FFFFFF"/>
              </a:clrFrom>
              <a:clrTo>
                <a:srgbClr val="FFFFFF">
                  <a:alpha val="0"/>
                </a:srgbClr>
              </a:clrTo>
            </a:clrChange>
          </a:blip>
          <a:srcRect r="6247"/>
          <a:stretch>
            <a:fillRect/>
          </a:stretch>
        </p:blipFill>
        <p:spPr bwMode="auto">
          <a:xfrm>
            <a:off x="835092" y="3195535"/>
            <a:ext cx="3017061" cy="3218100"/>
          </a:xfrm>
          <a:prstGeom prst="rect">
            <a:avLst/>
          </a:prstGeom>
          <a:noFill/>
        </p:spPr>
      </p:pic>
    </p:spTree>
    <p:extLst>
      <p:ext uri="{BB962C8B-B14F-4D97-AF65-F5344CB8AC3E}">
        <p14:creationId xmlns:p14="http://schemas.microsoft.com/office/powerpoint/2010/main" val="2114775780"/>
      </p:ext>
    </p:extLst>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74521" y="1744494"/>
            <a:ext cx="4181053" cy="2643833"/>
            <a:chOff x="4642096" y="2276273"/>
            <a:chExt cx="4181053" cy="2643833"/>
          </a:xfrm>
        </p:grpSpPr>
        <p:pic>
          <p:nvPicPr>
            <p:cNvPr id="48130" name="Picture 4" descr="g1"/>
            <p:cNvPicPr>
              <a:picLocks noChangeAspect="1" noChangeArrowheads="1"/>
            </p:cNvPicPr>
            <p:nvPr/>
          </p:nvPicPr>
          <p:blipFill>
            <a:blip r:embed="rId2">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4642096" y="2276273"/>
              <a:ext cx="4181053" cy="238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p:cNvSpPr txBox="1">
              <a:spLocks noChangeArrowheads="1"/>
            </p:cNvSpPr>
            <p:nvPr/>
          </p:nvSpPr>
          <p:spPr bwMode="auto">
            <a:xfrm>
              <a:off x="5395607" y="4581552"/>
              <a:ext cx="3054487" cy="338554"/>
            </a:xfrm>
            <a:prstGeom prst="rect">
              <a:avLst/>
            </a:prstGeom>
            <a:noFill/>
            <a:ln>
              <a:noFill/>
            </a:ln>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smtClean="0">
                  <a:latin typeface="华文楷体" pitchFamily="2" charset="-122"/>
                  <a:ea typeface="华文楷体" pitchFamily="2" charset="-122"/>
                </a:rPr>
                <a:t>M</a:t>
              </a:r>
              <a:r>
                <a:rPr lang="zh-CN" altLang="en-US" sz="1600" b="1" dirty="0" smtClean="0">
                  <a:latin typeface="华文楷体" pitchFamily="2" charset="-122"/>
                  <a:ea typeface="华文楷体" pitchFamily="2" charset="-122"/>
                </a:rPr>
                <a:t>正中神经   </a:t>
              </a:r>
              <a:r>
                <a:rPr lang="en-US" altLang="zh-CN" sz="1600" b="1" dirty="0" smtClean="0">
                  <a:latin typeface="华文楷体" pitchFamily="2" charset="-122"/>
                  <a:ea typeface="华文楷体" pitchFamily="2" charset="-122"/>
                </a:rPr>
                <a:t>U</a:t>
              </a:r>
              <a:r>
                <a:rPr lang="zh-CN" altLang="en-US" sz="1600" b="1" dirty="0" smtClean="0">
                  <a:latin typeface="华文楷体" pitchFamily="2" charset="-122"/>
                  <a:ea typeface="华文楷体" pitchFamily="2" charset="-122"/>
                </a:rPr>
                <a:t>尺神经   </a:t>
              </a:r>
              <a:r>
                <a:rPr lang="en-US" altLang="zh-CN" sz="1600" b="1" dirty="0" smtClean="0">
                  <a:latin typeface="华文楷体" pitchFamily="2" charset="-122"/>
                  <a:ea typeface="华文楷体" pitchFamily="2" charset="-122"/>
                </a:rPr>
                <a:t>R</a:t>
              </a:r>
              <a:r>
                <a:rPr lang="zh-CN" altLang="en-US" sz="1600" b="1" dirty="0" smtClean="0">
                  <a:latin typeface="华文楷体" pitchFamily="2" charset="-122"/>
                  <a:ea typeface="华文楷体" pitchFamily="2" charset="-122"/>
                </a:rPr>
                <a:t>桡神经</a:t>
              </a:r>
              <a:endParaRPr lang="zh-CN" altLang="en-US" sz="1600" b="1" dirty="0">
                <a:latin typeface="华文楷体" pitchFamily="2" charset="-122"/>
                <a:ea typeface="华文楷体" pitchFamily="2" charset="-122"/>
              </a:endParaRPr>
            </a:p>
          </p:txBody>
        </p:sp>
      </p:grpSp>
      <p:sp>
        <p:nvSpPr>
          <p:cNvPr id="48132" name="Rectangle 6" descr="40%"/>
          <p:cNvSpPr>
            <a:spLocks noChangeArrowheads="1"/>
          </p:cNvSpPr>
          <p:nvPr/>
        </p:nvSpPr>
        <p:spPr bwMode="auto">
          <a:xfrm>
            <a:off x="2726734" y="449118"/>
            <a:ext cx="4042610" cy="523220"/>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a:latin typeface="华文中宋" panose="02010600040101010101" pitchFamily="2" charset="-122"/>
                <a:ea typeface="华文中宋" panose="02010600040101010101" pitchFamily="2" charset="-122"/>
              </a:rPr>
              <a:t>手部皮肤的神经分布  </a:t>
            </a:r>
          </a:p>
        </p:txBody>
      </p:sp>
      <p:sp>
        <p:nvSpPr>
          <p:cNvPr id="48133" name="Text Box 7"/>
          <p:cNvSpPr txBox="1">
            <a:spLocks noChangeArrowheads="1"/>
          </p:cNvSpPr>
          <p:nvPr/>
        </p:nvSpPr>
        <p:spPr bwMode="auto">
          <a:xfrm>
            <a:off x="2354095" y="5211208"/>
            <a:ext cx="4902740" cy="400110"/>
          </a:xfrm>
          <a:prstGeom prst="rect">
            <a:avLst/>
          </a:prstGeom>
          <a:ln/>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华文楷体" pitchFamily="2" charset="-122"/>
                <a:ea typeface="华文楷体" pitchFamily="2" charset="-122"/>
              </a:rPr>
              <a:t>手部肌肉的神经支配</a:t>
            </a:r>
            <a:r>
              <a:rPr lang="zh-CN" altLang="en-US" sz="2000" b="1" dirty="0" smtClean="0">
                <a:latin typeface="华文楷体" pitchFamily="2" charset="-122"/>
                <a:ea typeface="华文楷体" pitchFamily="2" charset="-122"/>
              </a:rPr>
              <a:t>：正中神经</a:t>
            </a:r>
            <a:r>
              <a:rPr lang="zh-CN" altLang="en-US" sz="2000" b="1" dirty="0">
                <a:latin typeface="华文楷体" pitchFamily="2" charset="-122"/>
                <a:ea typeface="华文楷体" pitchFamily="2" charset="-122"/>
              </a:rPr>
              <a:t>、尺神经</a:t>
            </a:r>
          </a:p>
        </p:txBody>
      </p:sp>
      <p:sp>
        <p:nvSpPr>
          <p:cNvPr id="9" name="矩形 8"/>
          <p:cNvSpPr/>
          <p:nvPr/>
        </p:nvSpPr>
        <p:spPr>
          <a:xfrm>
            <a:off x="1070042" y="2125117"/>
            <a:ext cx="2328153" cy="189500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gn="ctr">
              <a:lnSpc>
                <a:spcPct val="150000"/>
              </a:lnSpc>
            </a:pPr>
            <a:r>
              <a:rPr lang="zh-CN" altLang="en-US" sz="2000" b="1" dirty="0" smtClean="0">
                <a:solidFill>
                  <a:srgbClr val="000000"/>
                </a:solidFill>
                <a:latin typeface="华文楷体" pitchFamily="2" charset="-122"/>
                <a:ea typeface="华文楷体" pitchFamily="2" charset="-122"/>
              </a:rPr>
              <a:t>手掌正中三指半</a:t>
            </a:r>
            <a:endParaRPr lang="en-US" altLang="zh-CN" sz="2000" b="1" dirty="0" smtClean="0">
              <a:solidFill>
                <a:srgbClr val="000000"/>
              </a:solidFill>
              <a:latin typeface="华文楷体" pitchFamily="2" charset="-122"/>
              <a:ea typeface="华文楷体" pitchFamily="2" charset="-122"/>
            </a:endParaRPr>
          </a:p>
          <a:p>
            <a:pPr marL="84455" indent="-84455" algn="ctr">
              <a:lnSpc>
                <a:spcPct val="150000"/>
              </a:lnSpc>
            </a:pPr>
            <a:r>
              <a:rPr lang="zh-CN" altLang="en-US" sz="2000" b="1" dirty="0" smtClean="0">
                <a:solidFill>
                  <a:srgbClr val="000000"/>
                </a:solidFill>
                <a:latin typeface="华文楷体" pitchFamily="2" charset="-122"/>
                <a:ea typeface="华文楷体" pitchFamily="2" charset="-122"/>
              </a:rPr>
              <a:t>剩下尺神经</a:t>
            </a:r>
            <a:r>
              <a:rPr lang="en-US" altLang="zh-CN" sz="2000" b="1" dirty="0" smtClean="0">
                <a:solidFill>
                  <a:srgbClr val="000000"/>
                </a:solidFill>
                <a:latin typeface="华文楷体" pitchFamily="2" charset="-122"/>
                <a:ea typeface="华文楷体" pitchFamily="2" charset="-122"/>
              </a:rPr>
              <a:t>1</a:t>
            </a:r>
            <a:r>
              <a:rPr lang="zh-CN" altLang="en-US" sz="2000" b="1" dirty="0" smtClean="0">
                <a:solidFill>
                  <a:srgbClr val="000000"/>
                </a:solidFill>
                <a:latin typeface="华文楷体" pitchFamily="2" charset="-122"/>
                <a:ea typeface="华文楷体" pitchFamily="2" charset="-122"/>
              </a:rPr>
              <a:t>指半</a:t>
            </a:r>
            <a:endParaRPr lang="en-US" altLang="zh-CN" sz="2000" b="1" dirty="0" smtClean="0">
              <a:solidFill>
                <a:srgbClr val="000000"/>
              </a:solidFill>
              <a:latin typeface="华文楷体" pitchFamily="2" charset="-122"/>
              <a:ea typeface="华文楷体" pitchFamily="2" charset="-122"/>
            </a:endParaRPr>
          </a:p>
          <a:p>
            <a:pPr marL="84455" indent="-84455" algn="ctr">
              <a:lnSpc>
                <a:spcPct val="150000"/>
              </a:lnSpc>
            </a:pPr>
            <a:r>
              <a:rPr lang="zh-CN" altLang="en-US" sz="2000" b="1" dirty="0" smtClean="0">
                <a:solidFill>
                  <a:srgbClr val="000000"/>
                </a:solidFill>
                <a:latin typeface="华文楷体" pitchFamily="2" charset="-122"/>
                <a:ea typeface="华文楷体" pitchFamily="2" charset="-122"/>
              </a:rPr>
              <a:t>手背桡尺各一半</a:t>
            </a:r>
            <a:endParaRPr lang="en-US" altLang="zh-CN" sz="2000" b="1" dirty="0" smtClean="0">
              <a:solidFill>
                <a:srgbClr val="000000"/>
              </a:solidFill>
              <a:latin typeface="华文楷体" pitchFamily="2" charset="-122"/>
              <a:ea typeface="华文楷体" pitchFamily="2" charset="-122"/>
            </a:endParaRPr>
          </a:p>
          <a:p>
            <a:pPr marL="84455" indent="-84455" algn="ctr">
              <a:lnSpc>
                <a:spcPct val="150000"/>
              </a:lnSpc>
            </a:pPr>
            <a:r>
              <a:rPr lang="zh-CN" altLang="en-US" sz="2000" b="1" dirty="0" smtClean="0">
                <a:solidFill>
                  <a:srgbClr val="000000"/>
                </a:solidFill>
                <a:latin typeface="华文楷体" pitchFamily="2" charset="-122"/>
                <a:ea typeface="华文楷体" pitchFamily="2" charset="-122"/>
              </a:rPr>
              <a:t>正中侵占三指半</a:t>
            </a:r>
            <a:endParaRPr lang="en-US" altLang="zh-CN" sz="2000" b="1" dirty="0">
              <a:solidFill>
                <a:srgbClr val="000000"/>
              </a:solidFill>
              <a:latin typeface="华文楷体" pitchFamily="2" charset="-122"/>
              <a:ea typeface="华文楷体" pitchFamily="2" charset="-122"/>
            </a:endParaRPr>
          </a:p>
        </p:txBody>
      </p:sp>
    </p:spTree>
    <p:extLst>
      <p:ext uri="{BB962C8B-B14F-4D97-AF65-F5344CB8AC3E}">
        <p14:creationId xmlns:p14="http://schemas.microsoft.com/office/powerpoint/2010/main" val="1419710509"/>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Snap109"/>
          <p:cNvPicPr>
            <a:picLocks noChangeAspect="1" noChangeArrowheads="1"/>
          </p:cNvPicPr>
          <p:nvPr/>
        </p:nvPicPr>
        <p:blipFill>
          <a:blip r:embed="rId2">
            <a:extLst>
              <a:ext uri="{28A0092B-C50C-407E-A947-70E740481C1C}">
                <a14:useLocalDpi xmlns:a14="http://schemas.microsoft.com/office/drawing/2010/main" val="0"/>
              </a:ext>
            </a:extLst>
          </a:blip>
          <a:srcRect r="29027" b="3882"/>
          <a:stretch>
            <a:fillRect/>
          </a:stretch>
        </p:blipFill>
        <p:spPr bwMode="auto">
          <a:xfrm>
            <a:off x="5053597" y="1960312"/>
            <a:ext cx="3784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7"/>
          <p:cNvSpPr>
            <a:spLocks noChangeShapeType="1"/>
          </p:cNvSpPr>
          <p:nvPr/>
        </p:nvSpPr>
        <p:spPr bwMode="auto">
          <a:xfrm flipH="1">
            <a:off x="5645735" y="3568450"/>
            <a:ext cx="401637" cy="449262"/>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1509" name="Rectangle 8"/>
          <p:cNvSpPr>
            <a:spLocks noChangeArrowheads="1"/>
          </p:cNvSpPr>
          <p:nvPr/>
        </p:nvSpPr>
        <p:spPr bwMode="auto">
          <a:xfrm>
            <a:off x="5190122" y="3955800"/>
            <a:ext cx="1416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latin typeface="仿宋" panose="02010609060101010101" pitchFamily="49" charset="-122"/>
                <a:ea typeface="仿宋" panose="02010609060101010101" pitchFamily="49" charset="-122"/>
              </a:rPr>
              <a:t>前根</a:t>
            </a:r>
          </a:p>
        </p:txBody>
      </p:sp>
      <p:sp>
        <p:nvSpPr>
          <p:cNvPr id="21510" name="Line 10"/>
          <p:cNvSpPr>
            <a:spLocks noChangeShapeType="1"/>
          </p:cNvSpPr>
          <p:nvPr/>
        </p:nvSpPr>
        <p:spPr bwMode="auto">
          <a:xfrm flipV="1">
            <a:off x="6356935" y="2287337"/>
            <a:ext cx="6350" cy="6477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1511" name="Rectangle 11"/>
          <p:cNvSpPr>
            <a:spLocks noChangeArrowheads="1"/>
          </p:cNvSpPr>
          <p:nvPr/>
        </p:nvSpPr>
        <p:spPr bwMode="auto">
          <a:xfrm>
            <a:off x="5948947" y="1898400"/>
            <a:ext cx="136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latin typeface="仿宋" panose="02010609060101010101" pitchFamily="49" charset="-122"/>
                <a:ea typeface="仿宋" panose="02010609060101010101" pitchFamily="49" charset="-122"/>
              </a:rPr>
              <a:t>后根</a:t>
            </a:r>
          </a:p>
        </p:txBody>
      </p:sp>
      <p:sp>
        <p:nvSpPr>
          <p:cNvPr id="21512" name="Line 13"/>
          <p:cNvSpPr>
            <a:spLocks noChangeShapeType="1"/>
          </p:cNvSpPr>
          <p:nvPr/>
        </p:nvSpPr>
        <p:spPr bwMode="auto">
          <a:xfrm>
            <a:off x="5404433" y="5089192"/>
            <a:ext cx="241301" cy="177884"/>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1513" name="Rectangle 14"/>
          <p:cNvSpPr>
            <a:spLocks noChangeArrowheads="1"/>
          </p:cNvSpPr>
          <p:nvPr/>
        </p:nvSpPr>
        <p:spPr bwMode="auto">
          <a:xfrm>
            <a:off x="4800390" y="2692109"/>
            <a:ext cx="169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a:latin typeface="仿宋" panose="02010609060101010101" pitchFamily="49" charset="-122"/>
                <a:ea typeface="仿宋" panose="02010609060101010101" pitchFamily="49" charset="-122"/>
              </a:rPr>
              <a:t>脊神经节</a:t>
            </a:r>
          </a:p>
        </p:txBody>
      </p:sp>
      <p:sp>
        <p:nvSpPr>
          <p:cNvPr id="21514" name="Line 15"/>
          <p:cNvSpPr>
            <a:spLocks noChangeShapeType="1"/>
          </p:cNvSpPr>
          <p:nvPr/>
        </p:nvSpPr>
        <p:spPr bwMode="auto">
          <a:xfrm flipH="1" flipV="1">
            <a:off x="5336172" y="3063625"/>
            <a:ext cx="403225" cy="42068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仿宋" panose="02010609060101010101" pitchFamily="49" charset="-122"/>
              <a:ea typeface="仿宋" panose="02010609060101010101" pitchFamily="49" charset="-122"/>
            </a:endParaRPr>
          </a:p>
        </p:txBody>
      </p:sp>
      <p:sp>
        <p:nvSpPr>
          <p:cNvPr id="21515" name="Text Box 16"/>
          <p:cNvSpPr txBox="1">
            <a:spLocks noChangeArrowheads="1"/>
          </p:cNvSpPr>
          <p:nvPr/>
        </p:nvSpPr>
        <p:spPr bwMode="auto">
          <a:xfrm>
            <a:off x="5245684" y="5272882"/>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脊神经</a:t>
            </a:r>
          </a:p>
        </p:txBody>
      </p:sp>
      <p:sp>
        <p:nvSpPr>
          <p:cNvPr id="21516" name="Text Box 17"/>
          <p:cNvSpPr txBox="1">
            <a:spLocks noChangeArrowheads="1"/>
          </p:cNvSpPr>
          <p:nvPr/>
        </p:nvSpPr>
        <p:spPr bwMode="auto">
          <a:xfrm>
            <a:off x="284348" y="2041120"/>
            <a:ext cx="4368008" cy="27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C00000"/>
              </a:buClr>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脊神经根由</a:t>
            </a:r>
            <a:r>
              <a:rPr lang="zh-CN" altLang="en-US" sz="2400" b="1" dirty="0">
                <a:solidFill>
                  <a:srgbClr val="C00000"/>
                </a:solidFill>
                <a:latin typeface="幼圆" panose="02010509060101010101" pitchFamily="49" charset="-122"/>
                <a:ea typeface="幼圆" panose="02010509060101010101" pitchFamily="49" charset="-122"/>
              </a:rPr>
              <a:t>前根</a:t>
            </a:r>
            <a:r>
              <a:rPr lang="zh-CN" altLang="en-US" sz="2400" b="1" dirty="0">
                <a:latin typeface="幼圆" panose="02010509060101010101" pitchFamily="49" charset="-122"/>
                <a:ea typeface="幼圆" panose="02010509060101010101" pitchFamily="49" charset="-122"/>
              </a:rPr>
              <a:t>、</a:t>
            </a:r>
            <a:r>
              <a:rPr lang="zh-CN" altLang="en-US" sz="2400" b="1" dirty="0">
                <a:solidFill>
                  <a:srgbClr val="C00000"/>
                </a:solidFill>
                <a:latin typeface="幼圆" panose="02010509060101010101" pitchFamily="49" charset="-122"/>
                <a:ea typeface="幼圆" panose="02010509060101010101" pitchFamily="49" charset="-122"/>
              </a:rPr>
              <a:t>后根</a:t>
            </a:r>
            <a:r>
              <a:rPr lang="zh-CN" altLang="en-US" sz="2400" b="1" dirty="0">
                <a:latin typeface="幼圆" panose="02010509060101010101" pitchFamily="49" charset="-122"/>
                <a:ea typeface="幼圆" panose="02010509060101010101" pitchFamily="49" charset="-122"/>
              </a:rPr>
              <a:t>合成</a:t>
            </a:r>
          </a:p>
          <a:p>
            <a:pPr eaLnBrk="1" hangingPunct="1">
              <a:lnSpc>
                <a:spcPct val="150000"/>
              </a:lnSpc>
              <a:buClr>
                <a:srgbClr val="C00000"/>
              </a:buClr>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前根属运动性，后根属感觉性</a:t>
            </a:r>
          </a:p>
          <a:p>
            <a:pPr eaLnBrk="1" hangingPunct="1">
              <a:lnSpc>
                <a:spcPct val="150000"/>
              </a:lnSpc>
              <a:buClr>
                <a:srgbClr val="C00000"/>
              </a:buClr>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后根在椎间孔附近有膨大的</a:t>
            </a:r>
            <a:r>
              <a:rPr lang="zh-CN" altLang="en-US" sz="2400" b="1" dirty="0">
                <a:solidFill>
                  <a:srgbClr val="C00000"/>
                </a:solidFill>
                <a:latin typeface="幼圆" panose="02010509060101010101" pitchFamily="49" charset="-122"/>
                <a:ea typeface="幼圆" panose="02010509060101010101" pitchFamily="49" charset="-122"/>
              </a:rPr>
              <a:t>脊神经节</a:t>
            </a:r>
          </a:p>
          <a:p>
            <a:pPr eaLnBrk="1" hangingPunct="1">
              <a:lnSpc>
                <a:spcPct val="150000"/>
              </a:lnSpc>
              <a:buClr>
                <a:srgbClr val="C00000"/>
              </a:buClr>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脊神经都经椎间孔穿出</a:t>
            </a:r>
          </a:p>
        </p:txBody>
      </p:sp>
      <p:sp>
        <p:nvSpPr>
          <p:cNvPr id="21517" name="Text Box 18"/>
          <p:cNvSpPr txBox="1">
            <a:spLocks noChangeArrowheads="1"/>
          </p:cNvSpPr>
          <p:nvPr/>
        </p:nvSpPr>
        <p:spPr bwMode="auto">
          <a:xfrm>
            <a:off x="6356935" y="5857379"/>
            <a:ext cx="2598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ea typeface="华文中宋" panose="02010600040101010101" pitchFamily="2" charset="-122"/>
              </a:rPr>
              <a:t>脊神经的构成</a:t>
            </a:r>
          </a:p>
        </p:txBody>
      </p:sp>
      <p:sp>
        <p:nvSpPr>
          <p:cNvPr id="2" name="标题 1">
            <a:extLst>
              <a:ext uri="{FF2B5EF4-FFF2-40B4-BE49-F238E27FC236}">
                <a16:creationId xmlns:a16="http://schemas.microsoft.com/office/drawing/2014/main" id="{0F1B1120-C0F2-47D0-A454-857C9DED0FD1}"/>
              </a:ext>
            </a:extLst>
          </p:cNvPr>
          <p:cNvSpPr>
            <a:spLocks noGrp="1"/>
          </p:cNvSpPr>
          <p:nvPr>
            <p:ph type="title"/>
          </p:nvPr>
        </p:nvSpPr>
        <p:spPr>
          <a:xfrm>
            <a:off x="3346987" y="581007"/>
            <a:ext cx="2610738" cy="849570"/>
          </a:xfrm>
        </p:spPr>
        <p:txBody>
          <a:bodyPr>
            <a:normAutofit fontScale="90000"/>
          </a:bodyPr>
          <a:lstStyle/>
          <a:p>
            <a:r>
              <a:rPr lang="zh-CN" altLang="en-US" sz="3600" dirty="0">
                <a:latin typeface="+mj-ea"/>
              </a:rPr>
              <a:t>脊神经根</a:t>
            </a:r>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622588" y="1147864"/>
            <a:ext cx="3404680" cy="4567424"/>
            <a:chOff x="5194571" y="1699098"/>
            <a:chExt cx="3404680" cy="4567424"/>
          </a:xfrm>
        </p:grpSpPr>
        <p:pic>
          <p:nvPicPr>
            <p:cNvPr id="49154" name="Picture 38" descr="Snap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015" r="11749" b="8543"/>
            <a:stretch>
              <a:fillRect/>
            </a:stretch>
          </p:blipFill>
          <p:spPr bwMode="auto">
            <a:xfrm>
              <a:off x="5194571" y="1699098"/>
              <a:ext cx="1908339" cy="456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39"/>
            <p:cNvSpPr>
              <a:spLocks noChangeShapeType="1"/>
            </p:cNvSpPr>
            <p:nvPr/>
          </p:nvSpPr>
          <p:spPr bwMode="auto">
            <a:xfrm flipV="1">
              <a:off x="6449845" y="3262009"/>
              <a:ext cx="755108" cy="153682"/>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华文仿宋" pitchFamily="2" charset="-122"/>
                <a:ea typeface="华文仿宋" pitchFamily="2" charset="-122"/>
              </a:endParaRPr>
            </a:p>
          </p:txBody>
        </p:sp>
        <p:sp>
          <p:nvSpPr>
            <p:cNvPr id="49157" name="Text Box 40"/>
            <p:cNvSpPr txBox="1">
              <a:spLocks noChangeArrowheads="1"/>
            </p:cNvSpPr>
            <p:nvPr/>
          </p:nvSpPr>
          <p:spPr bwMode="auto">
            <a:xfrm>
              <a:off x="7114636" y="3088633"/>
              <a:ext cx="1484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华文仿宋" pitchFamily="2" charset="-122"/>
                  <a:ea typeface="华文仿宋" pitchFamily="2" charset="-122"/>
                </a:rPr>
                <a:t>臂内侧皮神经</a:t>
              </a:r>
            </a:p>
          </p:txBody>
        </p:sp>
        <p:sp>
          <p:nvSpPr>
            <p:cNvPr id="49158" name="Line 41"/>
            <p:cNvSpPr>
              <a:spLocks noChangeShapeType="1"/>
            </p:cNvSpPr>
            <p:nvPr/>
          </p:nvSpPr>
          <p:spPr bwMode="auto">
            <a:xfrm flipV="1">
              <a:off x="6062562" y="4533089"/>
              <a:ext cx="681949" cy="62645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华文仿宋" pitchFamily="2" charset="-122"/>
                <a:ea typeface="华文仿宋" pitchFamily="2" charset="-122"/>
              </a:endParaRPr>
            </a:p>
          </p:txBody>
        </p:sp>
        <p:sp>
          <p:nvSpPr>
            <p:cNvPr id="49159" name="Text Box 42"/>
            <p:cNvSpPr txBox="1">
              <a:spLocks noChangeArrowheads="1"/>
            </p:cNvSpPr>
            <p:nvPr/>
          </p:nvSpPr>
          <p:spPr bwMode="auto">
            <a:xfrm>
              <a:off x="6625045" y="4229640"/>
              <a:ext cx="18250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华文仿宋" pitchFamily="2" charset="-122"/>
                  <a:ea typeface="华文仿宋" pitchFamily="2" charset="-122"/>
                </a:rPr>
                <a:t>前臂内侧皮神经</a:t>
              </a:r>
            </a:p>
          </p:txBody>
        </p:sp>
      </p:grpSp>
      <p:sp>
        <p:nvSpPr>
          <p:cNvPr id="8" name="矩形 7"/>
          <p:cNvSpPr/>
          <p:nvPr/>
        </p:nvSpPr>
        <p:spPr>
          <a:xfrm>
            <a:off x="419729" y="736223"/>
            <a:ext cx="2362381" cy="400110"/>
          </a:xfrm>
          <a:prstGeom prst="rect">
            <a:avLst/>
          </a:prstGeom>
        </p:spPr>
        <p:txBody>
          <a:bodyPr wrap="square">
            <a:spAutoFit/>
          </a:bodyPr>
          <a:lstStyle/>
          <a:p>
            <a:pPr lvl="0"/>
            <a:r>
              <a:rPr lang="zh-CN" altLang="en-US" sz="2000" b="1" dirty="0" smtClean="0">
                <a:solidFill>
                  <a:srgbClr val="000000"/>
                </a:solidFill>
                <a:latin typeface="微软雅黑" pitchFamily="34" charset="-122"/>
                <a:ea typeface="微软雅黑" pitchFamily="34" charset="-122"/>
              </a:rPr>
              <a:t>臂内侧皮神经</a:t>
            </a:r>
            <a:endParaRPr lang="zh-CN" altLang="en-US" sz="2000" b="1" dirty="0">
              <a:solidFill>
                <a:srgbClr val="000000"/>
              </a:solidFill>
              <a:latin typeface="微软雅黑" pitchFamily="34" charset="-122"/>
              <a:ea typeface="微软雅黑" pitchFamily="34" charset="-122"/>
            </a:endParaRPr>
          </a:p>
        </p:txBody>
      </p:sp>
      <p:sp>
        <p:nvSpPr>
          <p:cNvPr id="9" name="矩形 8"/>
          <p:cNvSpPr/>
          <p:nvPr/>
        </p:nvSpPr>
        <p:spPr>
          <a:xfrm>
            <a:off x="420823" y="1700600"/>
            <a:ext cx="2212131" cy="400110"/>
          </a:xfrm>
          <a:prstGeom prst="rect">
            <a:avLst/>
          </a:prstGeom>
        </p:spPr>
        <p:txBody>
          <a:bodyPr wrap="square">
            <a:spAutoFit/>
          </a:bodyPr>
          <a:lstStyle/>
          <a:p>
            <a:pPr lvl="0"/>
            <a:r>
              <a:rPr lang="zh-CN" altLang="en-US" sz="2000" b="1" dirty="0" smtClean="0">
                <a:solidFill>
                  <a:srgbClr val="000000"/>
                </a:solidFill>
                <a:latin typeface="微软雅黑" pitchFamily="34" charset="-122"/>
                <a:ea typeface="微软雅黑" pitchFamily="34" charset="-122"/>
              </a:rPr>
              <a:t>前臂内侧皮神经</a:t>
            </a:r>
            <a:endParaRPr lang="zh-CN" altLang="en-US" sz="2000" b="1" dirty="0">
              <a:solidFill>
                <a:srgbClr val="000000"/>
              </a:solidFill>
              <a:latin typeface="微软雅黑" pitchFamily="34" charset="-122"/>
              <a:ea typeface="微软雅黑" pitchFamily="34" charset="-122"/>
            </a:endParaRPr>
          </a:p>
        </p:txBody>
      </p:sp>
      <p:sp>
        <p:nvSpPr>
          <p:cNvPr id="10" name="Text Box 40"/>
          <p:cNvSpPr txBox="1">
            <a:spLocks noChangeArrowheads="1"/>
          </p:cNvSpPr>
          <p:nvPr/>
        </p:nvSpPr>
        <p:spPr bwMode="auto">
          <a:xfrm>
            <a:off x="474809" y="1148527"/>
            <a:ext cx="53747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00000"/>
              </a:buClr>
            </a:pPr>
            <a:r>
              <a:rPr lang="zh-CN" altLang="en-US" b="1" dirty="0">
                <a:latin typeface="华文楷体" pitchFamily="2" charset="-122"/>
                <a:ea typeface="华文楷体" pitchFamily="2" charset="-122"/>
              </a:rPr>
              <a:t>发自</a:t>
            </a:r>
            <a:r>
              <a:rPr lang="zh-CN" altLang="en-US" b="1" dirty="0" smtClean="0">
                <a:latin typeface="华文楷体" pitchFamily="2" charset="-122"/>
                <a:ea typeface="华文楷体" pitchFamily="2" charset="-122"/>
              </a:rPr>
              <a:t>臂丛内侧束，分布于臂内侧和臂前面的皮肤。</a:t>
            </a:r>
            <a:endParaRPr lang="zh-CN" altLang="en-US" b="1" dirty="0">
              <a:latin typeface="华文楷体" pitchFamily="2" charset="-122"/>
              <a:ea typeface="华文楷体" pitchFamily="2" charset="-122"/>
            </a:endParaRPr>
          </a:p>
        </p:txBody>
      </p:sp>
      <p:sp>
        <p:nvSpPr>
          <p:cNvPr id="11" name="Text Box 40"/>
          <p:cNvSpPr txBox="1">
            <a:spLocks noChangeArrowheads="1"/>
          </p:cNvSpPr>
          <p:nvPr/>
        </p:nvSpPr>
        <p:spPr bwMode="auto">
          <a:xfrm>
            <a:off x="507236" y="2192629"/>
            <a:ext cx="4239862"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rgbClr val="C00000"/>
              </a:buClr>
            </a:pPr>
            <a:r>
              <a:rPr lang="zh-CN" altLang="en-US" b="1" dirty="0">
                <a:latin typeface="华文楷体" pitchFamily="2" charset="-122"/>
                <a:ea typeface="华文楷体" pitchFamily="2" charset="-122"/>
              </a:rPr>
              <a:t>发自</a:t>
            </a:r>
            <a:r>
              <a:rPr lang="zh-CN" altLang="en-US" b="1" dirty="0" smtClean="0">
                <a:latin typeface="华文楷体" pitchFamily="2" charset="-122"/>
                <a:ea typeface="华文楷体" pitchFamily="2" charset="-122"/>
              </a:rPr>
              <a:t>臂丛内侧束，沿肱动脉内侧下行，至臂中份浅出，分布于前臂内侧部前面和后面的皮肤。</a:t>
            </a:r>
            <a:endParaRPr lang="zh-CN" altLang="en-US" b="1" dirty="0">
              <a:latin typeface="华文楷体" pitchFamily="2" charset="-122"/>
              <a:ea typeface="华文楷体" pitchFamily="2" charset="-122"/>
            </a:endParaRPr>
          </a:p>
        </p:txBody>
      </p:sp>
      <p:sp>
        <p:nvSpPr>
          <p:cNvPr id="13" name="矩形 12"/>
          <p:cNvSpPr/>
          <p:nvPr/>
        </p:nvSpPr>
        <p:spPr>
          <a:xfrm>
            <a:off x="622572" y="4180896"/>
            <a:ext cx="4072644" cy="8125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4455" indent="-84455" algn="ctr">
              <a:lnSpc>
                <a:spcPct val="130000"/>
              </a:lnSpc>
            </a:pPr>
            <a:r>
              <a:rPr lang="zh-CN" altLang="en-US" b="1" dirty="0" smtClean="0">
                <a:solidFill>
                  <a:srgbClr val="000000"/>
                </a:solidFill>
                <a:latin typeface="华文楷体" pitchFamily="2" charset="-122"/>
                <a:ea typeface="华文楷体" pitchFamily="2" charset="-122"/>
              </a:rPr>
              <a:t>臂丛分支共</a:t>
            </a:r>
            <a:r>
              <a:rPr lang="en-US" altLang="zh-CN" b="1" dirty="0" smtClean="0">
                <a:solidFill>
                  <a:srgbClr val="000000"/>
                </a:solidFill>
                <a:latin typeface="华文楷体" pitchFamily="2" charset="-122"/>
                <a:ea typeface="华文楷体" pitchFamily="2" charset="-122"/>
              </a:rPr>
              <a:t>14</a:t>
            </a:r>
            <a:r>
              <a:rPr lang="zh-CN" altLang="en-US" b="1" dirty="0" smtClean="0">
                <a:solidFill>
                  <a:srgbClr val="000000"/>
                </a:solidFill>
                <a:latin typeface="华文楷体" pitchFamily="2" charset="-122"/>
                <a:ea typeface="华文楷体" pitchFamily="2" charset="-122"/>
              </a:rPr>
              <a:t>支</a:t>
            </a:r>
            <a:endParaRPr lang="en-US" altLang="zh-CN" b="1" dirty="0" smtClean="0">
              <a:solidFill>
                <a:srgbClr val="000000"/>
              </a:solidFill>
              <a:latin typeface="华文楷体" pitchFamily="2" charset="-122"/>
              <a:ea typeface="华文楷体" pitchFamily="2" charset="-122"/>
            </a:endParaRPr>
          </a:p>
          <a:p>
            <a:pPr marL="84455" indent="-84455" algn="ctr">
              <a:lnSpc>
                <a:spcPct val="130000"/>
              </a:lnSpc>
            </a:pPr>
            <a:r>
              <a:rPr lang="zh-CN" altLang="en-US" b="1" dirty="0" smtClean="0">
                <a:solidFill>
                  <a:srgbClr val="000000"/>
                </a:solidFill>
                <a:latin typeface="华文楷体" pitchFamily="2" charset="-122"/>
                <a:ea typeface="华文楷体" pitchFamily="2" charset="-122"/>
              </a:rPr>
              <a:t>三肩三胸两皮支    肌皮正中尺腋桡</a:t>
            </a:r>
            <a:endParaRPr lang="en-US" altLang="zh-CN" b="1" dirty="0">
              <a:solidFill>
                <a:srgbClr val="000000"/>
              </a:solidFill>
              <a:latin typeface="华文楷体" pitchFamily="2" charset="-122"/>
              <a:ea typeface="华文楷体" pitchFamily="2" charset="-122"/>
            </a:endParaRPr>
          </a:p>
        </p:txBody>
      </p:sp>
    </p:spTree>
    <p:extLst>
      <p:ext uri="{BB962C8B-B14F-4D97-AF65-F5344CB8AC3E}">
        <p14:creationId xmlns:p14="http://schemas.microsoft.com/office/powerpoint/2010/main" val="3076430557"/>
      </p:ext>
    </p:extLst>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ChangeArrowheads="1"/>
          </p:cNvSpPr>
          <p:nvPr/>
        </p:nvSpPr>
        <p:spPr bwMode="auto">
          <a:xfrm>
            <a:off x="3196002" y="366468"/>
            <a:ext cx="2679504" cy="584775"/>
          </a:xfrm>
          <a:prstGeom prst="rect">
            <a:avLst/>
          </a:prstGeom>
          <a:ln w="28575"/>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nchor="ctr">
            <a:spAutoFit/>
          </a:bodyPr>
          <a:lstStyle/>
          <a:p>
            <a:pPr algn="ctr" eaLnBrk="1" hangingPunct="1">
              <a:defRPr/>
            </a:pPr>
            <a:r>
              <a:rPr kumimoji="1" lang="zh-CN" altLang="en-US" sz="3200" b="1" dirty="0" smtClean="0">
                <a:latin typeface="华文中宋" panose="02010600040101010101" pitchFamily="2" charset="-122"/>
                <a:ea typeface="华文中宋" panose="02010600040101010101" pitchFamily="2" charset="-122"/>
              </a:rPr>
              <a:t>胸神经</a:t>
            </a:r>
            <a:r>
              <a:rPr kumimoji="1" lang="zh-CN" altLang="en-US" sz="3200" b="1" dirty="0">
                <a:latin typeface="华文中宋" panose="02010600040101010101" pitchFamily="2" charset="-122"/>
                <a:ea typeface="华文中宋" panose="02010600040101010101" pitchFamily="2" charset="-122"/>
              </a:rPr>
              <a:t>前支  </a:t>
            </a:r>
          </a:p>
        </p:txBody>
      </p:sp>
      <p:grpSp>
        <p:nvGrpSpPr>
          <p:cNvPr id="2" name="组合 1"/>
          <p:cNvGrpSpPr/>
          <p:nvPr/>
        </p:nvGrpSpPr>
        <p:grpSpPr>
          <a:xfrm>
            <a:off x="5477518" y="1344490"/>
            <a:ext cx="3453857" cy="4700869"/>
            <a:chOff x="5690142" y="1364314"/>
            <a:chExt cx="3453857" cy="4700869"/>
          </a:xfrm>
        </p:grpSpPr>
        <p:pic>
          <p:nvPicPr>
            <p:cNvPr id="13" name="Picture 16" descr="Snap121"/>
            <p:cNvPicPr>
              <a:picLocks noChangeAspect="1" noChangeArrowheads="1"/>
            </p:cNvPicPr>
            <p:nvPr/>
          </p:nvPicPr>
          <p:blipFill>
            <a:blip r:embed="rId2">
              <a:extLst>
                <a:ext uri="{28A0092B-C50C-407E-A947-70E740481C1C}">
                  <a14:useLocalDpi xmlns:a14="http://schemas.microsoft.com/office/drawing/2010/main" val="0"/>
                </a:ext>
              </a:extLst>
            </a:blip>
            <a:srcRect l="14189" b="20966"/>
            <a:stretch>
              <a:fillRect/>
            </a:stretch>
          </p:blipFill>
          <p:spPr bwMode="auto">
            <a:xfrm>
              <a:off x="5811252" y="1792237"/>
              <a:ext cx="3332747" cy="427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Line 9"/>
            <p:cNvSpPr>
              <a:spLocks noChangeShapeType="1"/>
            </p:cNvSpPr>
            <p:nvPr/>
          </p:nvSpPr>
          <p:spPr bwMode="auto">
            <a:xfrm flipH="1" flipV="1">
              <a:off x="6464464" y="1792237"/>
              <a:ext cx="0" cy="1574682"/>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31" name="Line 11"/>
            <p:cNvSpPr>
              <a:spLocks noChangeShapeType="1"/>
            </p:cNvSpPr>
            <p:nvPr/>
          </p:nvSpPr>
          <p:spPr bwMode="auto">
            <a:xfrm flipV="1">
              <a:off x="7477624" y="1792236"/>
              <a:ext cx="800101" cy="1281749"/>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32" name="Text Box 12"/>
            <p:cNvSpPr txBox="1">
              <a:spLocks noChangeArrowheads="1"/>
            </p:cNvSpPr>
            <p:nvPr/>
          </p:nvSpPr>
          <p:spPr bwMode="auto">
            <a:xfrm>
              <a:off x="7583486" y="1393590"/>
              <a:ext cx="12511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前皮支</a:t>
              </a:r>
            </a:p>
          </p:txBody>
        </p:sp>
        <p:sp>
          <p:nvSpPr>
            <p:cNvPr id="81930" name="Text Box 10"/>
            <p:cNvSpPr txBox="1">
              <a:spLocks noChangeArrowheads="1"/>
            </p:cNvSpPr>
            <p:nvPr/>
          </p:nvSpPr>
          <p:spPr bwMode="auto">
            <a:xfrm>
              <a:off x="5690142" y="1364314"/>
              <a:ext cx="17479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外侧皮支</a:t>
              </a:r>
            </a:p>
          </p:txBody>
        </p:sp>
      </p:grpSp>
      <p:grpSp>
        <p:nvGrpSpPr>
          <p:cNvPr id="15" name="组合 14"/>
          <p:cNvGrpSpPr/>
          <p:nvPr/>
        </p:nvGrpSpPr>
        <p:grpSpPr>
          <a:xfrm>
            <a:off x="5239101" y="1344490"/>
            <a:ext cx="3692274" cy="5060365"/>
            <a:chOff x="4970463" y="1208088"/>
            <a:chExt cx="3890962" cy="5316537"/>
          </a:xfrm>
        </p:grpSpPr>
        <p:pic>
          <p:nvPicPr>
            <p:cNvPr id="16" name="Picture 17" descr="Snap21"/>
            <p:cNvPicPr>
              <a:picLocks noChangeAspect="1" noChangeArrowheads="1"/>
            </p:cNvPicPr>
            <p:nvPr/>
          </p:nvPicPr>
          <p:blipFill>
            <a:blip r:embed="rId3">
              <a:extLst>
                <a:ext uri="{28A0092B-C50C-407E-A947-70E740481C1C}">
                  <a14:useLocalDpi xmlns:a14="http://schemas.microsoft.com/office/drawing/2010/main" val="0"/>
                </a:ext>
              </a:extLst>
            </a:blip>
            <a:srcRect l="26607" t="2165" r="18645" b="7402"/>
            <a:stretch>
              <a:fillRect/>
            </a:stretch>
          </p:blipFill>
          <p:spPr bwMode="auto">
            <a:xfrm>
              <a:off x="4970463" y="1776413"/>
              <a:ext cx="389096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8"/>
            <p:cNvSpPr>
              <a:spLocks noChangeShapeType="1"/>
            </p:cNvSpPr>
            <p:nvPr/>
          </p:nvSpPr>
          <p:spPr bwMode="auto">
            <a:xfrm flipH="1" flipV="1">
              <a:off x="7007225" y="1627188"/>
              <a:ext cx="0" cy="1546225"/>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Text Box 19"/>
            <p:cNvSpPr txBox="1">
              <a:spLocks noChangeArrowheads="1"/>
            </p:cNvSpPr>
            <p:nvPr/>
          </p:nvSpPr>
          <p:spPr bwMode="auto">
            <a:xfrm>
              <a:off x="6161088" y="120808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肋间臂神经</a:t>
              </a:r>
            </a:p>
          </p:txBody>
        </p:sp>
      </p:grpSp>
      <p:sp>
        <p:nvSpPr>
          <p:cNvPr id="52236" name="Text Box 8"/>
          <p:cNvSpPr txBox="1">
            <a:spLocks noChangeArrowheads="1"/>
          </p:cNvSpPr>
          <p:nvPr/>
        </p:nvSpPr>
        <p:spPr bwMode="auto">
          <a:xfrm>
            <a:off x="243994" y="1165218"/>
            <a:ext cx="4492983" cy="407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en-US" altLang="zh-CN" sz="2200" b="1" dirty="0">
                <a:latin typeface="仿宋" panose="02010609060101010101" pitchFamily="49" charset="-122"/>
                <a:ea typeface="仿宋" panose="02010609060101010101" pitchFamily="49" charset="-122"/>
              </a:rPr>
              <a:t>1-11</a:t>
            </a:r>
            <a:r>
              <a:rPr lang="zh-CN" altLang="en-US" sz="2200" b="1" dirty="0">
                <a:latin typeface="仿宋" panose="02010609060101010101" pitchFamily="49" charset="-122"/>
                <a:ea typeface="仿宋" panose="02010609060101010101" pitchFamily="49" charset="-122"/>
              </a:rPr>
              <a:t>对：肋间神经</a:t>
            </a:r>
            <a:endParaRPr lang="en-US" altLang="zh-CN" sz="2200" b="1" dirty="0">
              <a:latin typeface="仿宋" panose="02010609060101010101" pitchFamily="49" charset="-122"/>
              <a:ea typeface="仿宋" panose="02010609060101010101" pitchFamily="49" charset="-122"/>
            </a:endParaRPr>
          </a:p>
          <a:p>
            <a:pPr eaLnBrk="1" hangingPunct="1">
              <a:lnSpc>
                <a:spcPct val="150000"/>
              </a:lnSpc>
            </a:pPr>
            <a:r>
              <a:rPr lang="zh-CN" altLang="en-US" sz="2200" b="1" dirty="0">
                <a:latin typeface="仿宋" panose="02010609060101010101" pitchFamily="49" charset="-122"/>
                <a:ea typeface="仿宋" panose="02010609060101010101" pitchFamily="49" charset="-122"/>
              </a:rPr>
              <a:t> 第</a:t>
            </a:r>
            <a:r>
              <a:rPr lang="en-US" altLang="zh-CN" sz="2200" b="1" dirty="0">
                <a:latin typeface="仿宋" panose="02010609060101010101" pitchFamily="49" charset="-122"/>
                <a:ea typeface="仿宋" panose="02010609060101010101" pitchFamily="49" charset="-122"/>
              </a:rPr>
              <a:t>12</a:t>
            </a:r>
            <a:r>
              <a:rPr lang="zh-CN" altLang="en-US" sz="2200" b="1" dirty="0">
                <a:latin typeface="仿宋" panose="02010609060101010101" pitchFamily="49" charset="-122"/>
                <a:ea typeface="仿宋" panose="02010609060101010101" pitchFamily="49" charset="-122"/>
              </a:rPr>
              <a:t>对：肋下神经</a:t>
            </a:r>
          </a:p>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分支：肌支</a:t>
            </a:r>
            <a:endParaRPr lang="en-US" altLang="zh-CN" sz="2200" b="1" dirty="0">
              <a:latin typeface="幼圆" panose="02010509060101010101" pitchFamily="49" charset="-122"/>
              <a:ea typeface="幼圆" panose="02010509060101010101" pitchFamily="49" charset="-122"/>
            </a:endParaRPr>
          </a:p>
          <a:p>
            <a:pPr eaLnBrk="1" hangingPunct="1">
              <a:lnSpc>
                <a:spcPct val="150000"/>
              </a:lnSpc>
            </a:pPr>
            <a:r>
              <a:rPr lang="en-US" altLang="zh-CN" sz="2200" b="1" dirty="0">
                <a:latin typeface="幼圆" panose="02010509060101010101" pitchFamily="49" charset="-122"/>
                <a:ea typeface="幼圆" panose="02010509060101010101" pitchFamily="49" charset="-122"/>
              </a:rPr>
              <a:t>       </a:t>
            </a:r>
            <a:r>
              <a:rPr lang="zh-CN" altLang="en-US" sz="2200" b="1" dirty="0">
                <a:latin typeface="幼圆" panose="02010509060101010101" pitchFamily="49" charset="-122"/>
                <a:ea typeface="幼圆" panose="02010509060101010101" pitchFamily="49" charset="-122"/>
              </a:rPr>
              <a:t>皮支</a:t>
            </a:r>
            <a:r>
              <a:rPr lang="zh-CN" altLang="en-US" sz="2000" b="1" dirty="0">
                <a:latin typeface="仿宋" panose="02010609060101010101" pitchFamily="49" charset="-122"/>
                <a:ea typeface="仿宋" panose="02010609060101010101" pitchFamily="49" charset="-122"/>
              </a:rPr>
              <a:t>（外侧皮支、前皮支）</a:t>
            </a:r>
          </a:p>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第</a:t>
            </a:r>
            <a:r>
              <a:rPr lang="en-US" altLang="zh-CN" sz="2200" b="1" dirty="0">
                <a:latin typeface="仿宋" panose="02010609060101010101" pitchFamily="49" charset="-122"/>
                <a:ea typeface="仿宋" panose="02010609060101010101" pitchFamily="49" charset="-122"/>
              </a:rPr>
              <a:t>4-6</a:t>
            </a:r>
            <a:r>
              <a:rPr lang="zh-CN" altLang="en-US" sz="2200" b="1" dirty="0">
                <a:latin typeface="仿宋" panose="02010609060101010101" pitchFamily="49" charset="-122"/>
                <a:ea typeface="仿宋" panose="02010609060101010101" pitchFamily="49" charset="-122"/>
              </a:rPr>
              <a:t>肋间神经的外侧皮支、第</a:t>
            </a:r>
            <a:r>
              <a:rPr lang="en-US" altLang="zh-CN" sz="2200" b="1" dirty="0">
                <a:latin typeface="仿宋" panose="02010609060101010101" pitchFamily="49" charset="-122"/>
                <a:ea typeface="仿宋" panose="02010609060101010101" pitchFamily="49" charset="-122"/>
              </a:rPr>
              <a:t>2-4</a:t>
            </a:r>
            <a:r>
              <a:rPr lang="zh-CN" altLang="en-US" sz="2200" b="1" dirty="0">
                <a:latin typeface="仿宋" panose="02010609060101010101" pitchFamily="49" charset="-122"/>
                <a:ea typeface="仿宋" panose="02010609060101010101" pitchFamily="49" charset="-122"/>
              </a:rPr>
              <a:t>肋间神经的前皮支分布于</a:t>
            </a:r>
            <a:r>
              <a:rPr lang="zh-CN" altLang="en-US" sz="2200" b="1" dirty="0">
                <a:solidFill>
                  <a:srgbClr val="C00000"/>
                </a:solidFill>
                <a:latin typeface="仿宋" panose="02010609060101010101" pitchFamily="49" charset="-122"/>
                <a:ea typeface="仿宋" panose="02010609060101010101" pitchFamily="49" charset="-122"/>
              </a:rPr>
              <a:t>乳房</a:t>
            </a:r>
          </a:p>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第</a:t>
            </a:r>
            <a:r>
              <a:rPr lang="en-US" altLang="zh-CN" sz="2200" b="1" dirty="0">
                <a:latin typeface="幼圆" panose="02010509060101010101" pitchFamily="49" charset="-122"/>
                <a:ea typeface="幼圆" panose="02010509060101010101" pitchFamily="49" charset="-122"/>
              </a:rPr>
              <a:t>2</a:t>
            </a:r>
            <a:r>
              <a:rPr lang="zh-CN" altLang="en-US" sz="2200" b="1" dirty="0">
                <a:latin typeface="幼圆" panose="02010509060101010101" pitchFamily="49" charset="-122"/>
                <a:ea typeface="幼圆" panose="02010509060101010101" pitchFamily="49" charset="-122"/>
              </a:rPr>
              <a:t>肋间神经的外侧皮支横过腋窝到达臂内侧，也称</a:t>
            </a:r>
            <a:r>
              <a:rPr lang="zh-CN" altLang="en-US" sz="2200" b="1" dirty="0">
                <a:solidFill>
                  <a:srgbClr val="C00000"/>
                </a:solidFill>
                <a:latin typeface="幼圆" panose="02010509060101010101" pitchFamily="49" charset="-122"/>
                <a:ea typeface="幼圆" panose="02010509060101010101" pitchFamily="49" charset="-122"/>
              </a:rPr>
              <a:t>肋间臂神经</a:t>
            </a:r>
          </a:p>
        </p:txBody>
      </p:sp>
    </p:spTree>
    <p:extLst>
      <p:ext uri="{BB962C8B-B14F-4D97-AF65-F5344CB8AC3E}">
        <p14:creationId xmlns:p14="http://schemas.microsoft.com/office/powerpoint/2010/main" val="128337529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barn(outHorizontal)">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4" descr="Snap50"/>
          <p:cNvPicPr>
            <a:picLocks noChangeAspect="1" noChangeArrowheads="1"/>
          </p:cNvPicPr>
          <p:nvPr/>
        </p:nvPicPr>
        <p:blipFill>
          <a:blip r:embed="rId2">
            <a:extLst>
              <a:ext uri="{28A0092B-C50C-407E-A947-70E740481C1C}">
                <a14:useLocalDpi xmlns:a14="http://schemas.microsoft.com/office/drawing/2010/main" val="0"/>
              </a:ext>
            </a:extLst>
          </a:blip>
          <a:srcRect t="5038" b="7899"/>
          <a:stretch>
            <a:fillRect/>
          </a:stretch>
        </p:blipFill>
        <p:spPr bwMode="auto">
          <a:xfrm>
            <a:off x="5404984" y="1350794"/>
            <a:ext cx="3543717" cy="479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12"/>
          <p:cNvSpPr txBox="1">
            <a:spLocks noChangeArrowheads="1"/>
          </p:cNvSpPr>
          <p:nvPr/>
        </p:nvSpPr>
        <p:spPr bwMode="auto">
          <a:xfrm>
            <a:off x="312031" y="1652014"/>
            <a:ext cx="4973638" cy="27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第</a:t>
            </a:r>
            <a:r>
              <a:rPr lang="en-US" altLang="zh-CN" sz="2400" b="1" dirty="0">
                <a:latin typeface="仿宋" panose="02010609060101010101" pitchFamily="49" charset="-122"/>
                <a:ea typeface="仿宋" panose="02010609060101010101" pitchFamily="49" charset="-122"/>
              </a:rPr>
              <a:t>1-6</a:t>
            </a:r>
            <a:r>
              <a:rPr lang="zh-CN" altLang="en-US" sz="2400" b="1" dirty="0">
                <a:latin typeface="仿宋" panose="02010609060101010101" pitchFamily="49" charset="-122"/>
                <a:ea typeface="仿宋" panose="02010609060101010101" pitchFamily="49" charset="-122"/>
              </a:rPr>
              <a:t>胸神经前支行于相应的肋间隙内，肌支支配肋间肌。</a:t>
            </a:r>
          </a:p>
          <a:p>
            <a:pPr marL="84455" indent="-84455" eaLnBrk="1" hangingPunct="1">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第</a:t>
            </a:r>
            <a:r>
              <a:rPr lang="en-US" altLang="zh-CN" sz="2400" b="1" dirty="0">
                <a:latin typeface="仿宋" panose="02010609060101010101" pitchFamily="49" charset="-122"/>
                <a:ea typeface="仿宋" panose="02010609060101010101" pitchFamily="49" charset="-122"/>
              </a:rPr>
              <a:t>7-12</a:t>
            </a:r>
            <a:r>
              <a:rPr lang="zh-CN" altLang="en-US" sz="2400" b="1" dirty="0">
                <a:latin typeface="仿宋" panose="02010609060101010101" pitchFamily="49" charset="-122"/>
                <a:ea typeface="仿宋" panose="02010609060101010101" pitchFamily="49" charset="-122"/>
              </a:rPr>
              <a:t>胸神经前支斜向前下，进入腹直肌鞘。肌支支配肋间肌及腹肌前外侧群。</a:t>
            </a:r>
          </a:p>
        </p:txBody>
      </p:sp>
      <p:sp>
        <p:nvSpPr>
          <p:cNvPr id="5" name="Rectangle 6"/>
          <p:cNvSpPr>
            <a:spLocks noChangeArrowheads="1"/>
          </p:cNvSpPr>
          <p:nvPr/>
        </p:nvSpPr>
        <p:spPr bwMode="auto">
          <a:xfrm>
            <a:off x="3170913" y="469436"/>
            <a:ext cx="3100184" cy="52322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square" anchor="ctr">
            <a:spAutoFit/>
          </a:bodyPr>
          <a:lstStyle/>
          <a:p>
            <a:pPr algn="ctr" eaLnBrk="1" hangingPunct="1">
              <a:defRPr/>
            </a:pPr>
            <a:r>
              <a:rPr kumimoji="1" lang="zh-CN" altLang="en-US" sz="2800" dirty="0">
                <a:latin typeface="华文中宋" panose="02010600040101010101" pitchFamily="2" charset="-122"/>
                <a:ea typeface="华文中宋" panose="02010600040101010101" pitchFamily="2" charset="-122"/>
              </a:rPr>
              <a:t>胸神经前支的走行  </a:t>
            </a:r>
          </a:p>
        </p:txBody>
      </p:sp>
    </p:spTree>
    <p:extLst>
      <p:ext uri="{BB962C8B-B14F-4D97-AF65-F5344CB8AC3E}">
        <p14:creationId xmlns:p14="http://schemas.microsoft.com/office/powerpoint/2010/main" val="4119168918"/>
      </p:ext>
    </p:extLst>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8" descr="Snap49"/>
          <p:cNvPicPr>
            <a:picLocks noChangeAspect="1" noChangeArrowheads="1"/>
          </p:cNvPicPr>
          <p:nvPr/>
        </p:nvPicPr>
        <p:blipFill>
          <a:blip r:embed="rId2">
            <a:extLst>
              <a:ext uri="{28A0092B-C50C-407E-A947-70E740481C1C}">
                <a14:useLocalDpi xmlns:a14="http://schemas.microsoft.com/office/drawing/2010/main" val="0"/>
              </a:ext>
            </a:extLst>
          </a:blip>
          <a:srcRect l="13139" t="10121" r="13339" b="15620"/>
          <a:stretch>
            <a:fillRect/>
          </a:stretch>
        </p:blipFill>
        <p:spPr bwMode="auto">
          <a:xfrm>
            <a:off x="5294652" y="1392759"/>
            <a:ext cx="3294229" cy="452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9"/>
          <p:cNvSpPr txBox="1">
            <a:spLocks noChangeArrowheads="1"/>
          </p:cNvSpPr>
          <p:nvPr/>
        </p:nvSpPr>
        <p:spPr bwMode="auto">
          <a:xfrm>
            <a:off x="1051441" y="350300"/>
            <a:ext cx="7423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C00000"/>
                </a:solidFill>
                <a:latin typeface="华文中宋" panose="02010600040101010101" pitchFamily="2" charset="-122"/>
                <a:ea typeface="华文中宋" panose="02010600040101010101" pitchFamily="2" charset="-122"/>
              </a:rPr>
              <a:t>胸神经前支在胸、腹前壁皮肤的节段性分布</a:t>
            </a:r>
          </a:p>
        </p:txBody>
      </p:sp>
      <p:sp>
        <p:nvSpPr>
          <p:cNvPr id="54276" name="Rectangle 40"/>
          <p:cNvSpPr>
            <a:spLocks noChangeArrowheads="1"/>
          </p:cNvSpPr>
          <p:nvPr/>
        </p:nvSpPr>
        <p:spPr bwMode="auto">
          <a:xfrm>
            <a:off x="451357" y="1299233"/>
            <a:ext cx="4752975"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T2</a:t>
            </a:r>
            <a:r>
              <a:rPr kumimoji="1" lang="zh-CN" altLang="en-US" sz="2400" b="1" dirty="0">
                <a:latin typeface="幼圆" panose="02010509060101010101" pitchFamily="49" charset="-122"/>
                <a:ea typeface="幼圆" panose="02010509060101010101" pitchFamily="49" charset="-122"/>
              </a:rPr>
              <a:t>分布区相当胸骨角平面</a:t>
            </a:r>
          </a:p>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T4</a:t>
            </a:r>
            <a:r>
              <a:rPr kumimoji="1" lang="zh-CN" altLang="en-US" sz="2400" b="1" dirty="0">
                <a:latin typeface="幼圆" panose="02010509060101010101" pitchFamily="49" charset="-122"/>
                <a:ea typeface="幼圆" panose="02010509060101010101" pitchFamily="49" charset="-122"/>
              </a:rPr>
              <a:t>相当乳头平面</a:t>
            </a:r>
          </a:p>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T6</a:t>
            </a:r>
            <a:r>
              <a:rPr kumimoji="1" lang="zh-CN" altLang="en-US" sz="2400" b="1" dirty="0">
                <a:latin typeface="幼圆" panose="02010509060101010101" pitchFamily="49" charset="-122"/>
                <a:ea typeface="幼圆" panose="02010509060101010101" pitchFamily="49" charset="-122"/>
              </a:rPr>
              <a:t>相当剑胸结合平面</a:t>
            </a:r>
          </a:p>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T8</a:t>
            </a:r>
            <a:r>
              <a:rPr kumimoji="1" lang="zh-CN" altLang="en-US" sz="2400" b="1" dirty="0">
                <a:latin typeface="幼圆" panose="02010509060101010101" pitchFamily="49" charset="-122"/>
                <a:ea typeface="幼圆" panose="02010509060101010101" pitchFamily="49" charset="-122"/>
              </a:rPr>
              <a:t>相当肋弓平面</a:t>
            </a:r>
          </a:p>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T10</a:t>
            </a:r>
            <a:r>
              <a:rPr kumimoji="1" lang="zh-CN" altLang="en-US" sz="2400" b="1" dirty="0">
                <a:latin typeface="幼圆" panose="02010509060101010101" pitchFamily="49" charset="-122"/>
                <a:ea typeface="幼圆" panose="02010509060101010101" pitchFamily="49" charset="-122"/>
              </a:rPr>
              <a:t>相当脐平面</a:t>
            </a:r>
          </a:p>
          <a:p>
            <a:pPr marL="84455" indent="-84455" eaLnBrk="1" hangingPunct="1">
              <a:lnSpc>
                <a:spcPct val="150000"/>
              </a:lnSpc>
              <a:buFontTx/>
              <a:buChar char="•"/>
            </a:pPr>
            <a:r>
              <a:rPr kumimoji="1" lang="en-US" altLang="zh-CN" sz="2400" b="1" dirty="0" err="1">
                <a:latin typeface="幼圆" panose="02010509060101010101" pitchFamily="49" charset="-122"/>
                <a:ea typeface="幼圆" panose="02010509060101010101" pitchFamily="49" charset="-122"/>
              </a:rPr>
              <a:t>T12</a:t>
            </a:r>
            <a:r>
              <a:rPr kumimoji="1" lang="zh-CN" altLang="en-US" sz="2400" b="1" dirty="0">
                <a:latin typeface="幼圆" panose="02010509060101010101" pitchFamily="49" charset="-122"/>
                <a:ea typeface="幼圆" panose="02010509060101010101" pitchFamily="49" charset="-122"/>
              </a:rPr>
              <a:t>则分布于脐与耻骨联合连线中点平面</a:t>
            </a:r>
            <a:endParaRPr lang="zh-CN" altLang="en-US" sz="2400"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636373933"/>
      </p:ext>
    </p:extLst>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3767499" y="321984"/>
            <a:ext cx="1757812" cy="584775"/>
          </a:xfrm>
          <a:prstGeom prst="rect">
            <a:avLst/>
          </a:prstGeom>
          <a:ln w="190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square" anchor="ctr">
            <a:spAutoFit/>
          </a:bodyPr>
          <a:lstStyle>
            <a:lvl1pPr>
              <a:tabLst>
                <a:tab pos="1651000" algn="l"/>
              </a:tabLst>
              <a:defRPr>
                <a:solidFill>
                  <a:schemeClr val="tx1"/>
                </a:solidFill>
                <a:latin typeface="Arial" panose="020B0604020202020204" pitchFamily="34" charset="0"/>
                <a:ea typeface="宋体" panose="02010600030101010101" pitchFamily="2" charset="-122"/>
              </a:defRPr>
            </a:lvl1pPr>
            <a:lvl2pPr>
              <a:tabLst>
                <a:tab pos="1651000" algn="l"/>
              </a:tabLst>
              <a:defRPr>
                <a:solidFill>
                  <a:schemeClr val="tx1"/>
                </a:solidFill>
                <a:latin typeface="Arial" panose="020B0604020202020204" pitchFamily="34" charset="0"/>
                <a:ea typeface="宋体" panose="02010600030101010101" pitchFamily="2" charset="-122"/>
              </a:defRPr>
            </a:lvl2pPr>
            <a:lvl3pPr>
              <a:tabLst>
                <a:tab pos="1651000" algn="l"/>
              </a:tabLst>
              <a:defRPr>
                <a:solidFill>
                  <a:schemeClr val="tx1"/>
                </a:solidFill>
                <a:latin typeface="Arial" panose="020B0604020202020204" pitchFamily="34" charset="0"/>
                <a:ea typeface="宋体" panose="02010600030101010101" pitchFamily="2" charset="-122"/>
              </a:defRPr>
            </a:lvl3pPr>
            <a:lvl4pPr>
              <a:tabLst>
                <a:tab pos="1651000" algn="l"/>
              </a:tabLst>
              <a:defRPr>
                <a:solidFill>
                  <a:schemeClr val="tx1"/>
                </a:solidFill>
                <a:latin typeface="Arial" panose="020B0604020202020204" pitchFamily="34" charset="0"/>
                <a:ea typeface="宋体" panose="02010600030101010101" pitchFamily="2" charset="-122"/>
              </a:defRPr>
            </a:lvl4pPr>
            <a:lvl5pPr>
              <a:tabLst>
                <a:tab pos="16510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16510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16510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16510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1651000" algn="l"/>
              </a:tabLs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sz="3200" b="1" dirty="0" smtClean="0">
                <a:solidFill>
                  <a:srgbClr val="C00000"/>
                </a:solidFill>
                <a:latin typeface="华文中宋" panose="02010600040101010101" pitchFamily="2" charset="-122"/>
                <a:ea typeface="华文中宋" panose="02010600040101010101" pitchFamily="2" charset="-122"/>
              </a:rPr>
              <a:t>腰  丛</a:t>
            </a:r>
            <a:endParaRPr kumimoji="1" lang="zh-CN" altLang="en-US" sz="3200" b="1" dirty="0">
              <a:solidFill>
                <a:srgbClr val="C00000"/>
              </a:solidFill>
              <a:latin typeface="华文中宋" panose="02010600040101010101" pitchFamily="2" charset="-122"/>
              <a:ea typeface="华文中宋" panose="02010600040101010101" pitchFamily="2" charset="-122"/>
            </a:endParaRPr>
          </a:p>
        </p:txBody>
      </p:sp>
      <p:sp>
        <p:nvSpPr>
          <p:cNvPr id="55299" name="Rectangle 5"/>
          <p:cNvSpPr>
            <a:spLocks noChangeArrowheads="1"/>
          </p:cNvSpPr>
          <p:nvPr/>
        </p:nvSpPr>
        <p:spPr bwMode="auto">
          <a:xfrm>
            <a:off x="216074" y="1364680"/>
            <a:ext cx="36879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latin typeface="+mn-ea"/>
                <a:ea typeface="+mn-ea"/>
              </a:rPr>
              <a:t>(</a:t>
            </a:r>
            <a:r>
              <a:rPr kumimoji="1" lang="zh-CN" altLang="en-US" sz="2400" b="1">
                <a:latin typeface="+mn-ea"/>
                <a:ea typeface="+mn-ea"/>
              </a:rPr>
              <a:t>一</a:t>
            </a:r>
            <a:r>
              <a:rPr kumimoji="1" lang="en-US" altLang="zh-CN" sz="2400" b="1">
                <a:latin typeface="+mn-ea"/>
                <a:ea typeface="+mn-ea"/>
              </a:rPr>
              <a:t>)</a:t>
            </a:r>
            <a:r>
              <a:rPr kumimoji="1" lang="zh-CN" altLang="en-US" sz="2400" b="1">
                <a:latin typeface="+mn-ea"/>
                <a:ea typeface="+mn-ea"/>
              </a:rPr>
              <a:t>腰丛的组成和位置   </a:t>
            </a:r>
          </a:p>
        </p:txBody>
      </p:sp>
      <p:sp>
        <p:nvSpPr>
          <p:cNvPr id="55300" name="Rectangle 6"/>
          <p:cNvSpPr>
            <a:spLocks noChangeArrowheads="1"/>
          </p:cNvSpPr>
          <p:nvPr/>
        </p:nvSpPr>
        <p:spPr bwMode="auto">
          <a:xfrm>
            <a:off x="599506" y="2032082"/>
            <a:ext cx="3292475" cy="166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en-US" altLang="zh-CN" sz="2400" b="1">
                <a:latin typeface="幼圆" panose="02010509060101010101" pitchFamily="49" charset="-122"/>
                <a:ea typeface="幼圆" panose="02010509060101010101" pitchFamily="49" charset="-122"/>
              </a:rPr>
              <a:t>T12</a:t>
            </a:r>
            <a:r>
              <a:rPr kumimoji="1" lang="zh-CN" altLang="en-US" sz="2400" b="1">
                <a:latin typeface="幼圆" panose="02010509060101010101" pitchFamily="49" charset="-122"/>
                <a:ea typeface="幼圆" panose="02010509060101010101" pitchFamily="49" charset="-122"/>
              </a:rPr>
              <a:t>前支一部分</a:t>
            </a:r>
          </a:p>
          <a:p>
            <a:pPr eaLnBrk="1" hangingPunct="1">
              <a:lnSpc>
                <a:spcPct val="150000"/>
              </a:lnSpc>
            </a:pPr>
            <a:r>
              <a:rPr kumimoji="1" lang="en-US" altLang="zh-CN" sz="2400" b="1">
                <a:latin typeface="幼圆" panose="02010509060101010101" pitchFamily="49" charset="-122"/>
                <a:ea typeface="幼圆" panose="02010509060101010101" pitchFamily="49" charset="-122"/>
              </a:rPr>
              <a:t>L1-3</a:t>
            </a:r>
            <a:r>
              <a:rPr kumimoji="1" lang="zh-CN" altLang="en-US" sz="2400" b="1">
                <a:latin typeface="幼圆" panose="02010509060101010101" pitchFamily="49" charset="-122"/>
                <a:ea typeface="幼圆" panose="02010509060101010101" pitchFamily="49" charset="-122"/>
              </a:rPr>
              <a:t>前支</a:t>
            </a:r>
          </a:p>
          <a:p>
            <a:pPr eaLnBrk="1" hangingPunct="1">
              <a:lnSpc>
                <a:spcPct val="150000"/>
              </a:lnSpc>
            </a:pPr>
            <a:r>
              <a:rPr kumimoji="1" lang="en-US" altLang="zh-CN" sz="2400" b="1">
                <a:latin typeface="幼圆" panose="02010509060101010101" pitchFamily="49" charset="-122"/>
                <a:ea typeface="幼圆" panose="02010509060101010101" pitchFamily="49" charset="-122"/>
              </a:rPr>
              <a:t>L4</a:t>
            </a:r>
            <a:r>
              <a:rPr kumimoji="1" lang="zh-CN" altLang="en-US" sz="2400" b="1">
                <a:latin typeface="幼圆" panose="02010509060101010101" pitchFamily="49" charset="-122"/>
                <a:ea typeface="幼圆" panose="02010509060101010101" pitchFamily="49" charset="-122"/>
              </a:rPr>
              <a:t>前支一部分 </a:t>
            </a:r>
          </a:p>
        </p:txBody>
      </p:sp>
      <p:grpSp>
        <p:nvGrpSpPr>
          <p:cNvPr id="33806" name="Group 14"/>
          <p:cNvGrpSpPr/>
          <p:nvPr/>
        </p:nvGrpSpPr>
        <p:grpSpPr bwMode="auto">
          <a:xfrm>
            <a:off x="5444810" y="1310160"/>
            <a:ext cx="2868277" cy="5293895"/>
            <a:chOff x="3212" y="627"/>
            <a:chExt cx="1874" cy="3579"/>
          </a:xfrm>
        </p:grpSpPr>
        <p:pic>
          <p:nvPicPr>
            <p:cNvPr id="55304" name="Picture 7" descr="Snap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 y="627"/>
              <a:ext cx="1865" cy="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8"/>
            <p:cNvSpPr txBox="1">
              <a:spLocks noChangeArrowheads="1"/>
            </p:cNvSpPr>
            <p:nvPr/>
          </p:nvSpPr>
          <p:spPr bwMode="auto">
            <a:xfrm>
              <a:off x="4281" y="727"/>
              <a:ext cx="8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err="1">
                  <a:latin typeface="微软雅黑" panose="020B0503020204020204" charset="-122"/>
                  <a:ea typeface="微软雅黑" panose="020B0503020204020204" charset="-122"/>
                </a:rPr>
                <a:t>T12</a:t>
              </a:r>
              <a:endParaRPr lang="en-US" altLang="zh-CN" sz="2400" dirty="0">
                <a:latin typeface="微软雅黑" panose="020B0503020204020204" charset="-122"/>
                <a:ea typeface="微软雅黑" panose="020B0503020204020204" charset="-122"/>
              </a:endParaRPr>
            </a:p>
          </p:txBody>
        </p:sp>
        <p:sp>
          <p:nvSpPr>
            <p:cNvPr id="55306" name="Text Box 9"/>
            <p:cNvSpPr txBox="1">
              <a:spLocks noChangeArrowheads="1"/>
            </p:cNvSpPr>
            <p:nvPr/>
          </p:nvSpPr>
          <p:spPr bwMode="auto">
            <a:xfrm>
              <a:off x="4372" y="1018"/>
              <a:ext cx="5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err="1">
                  <a:latin typeface="微软雅黑" panose="020B0503020204020204" charset="-122"/>
                  <a:ea typeface="微软雅黑" panose="020B0503020204020204" charset="-122"/>
                </a:rPr>
                <a:t>L1</a:t>
              </a:r>
              <a:endParaRPr lang="en-US" altLang="zh-CN" sz="2400" dirty="0">
                <a:latin typeface="微软雅黑" panose="020B0503020204020204" charset="-122"/>
                <a:ea typeface="微软雅黑" panose="020B0503020204020204" charset="-122"/>
              </a:endParaRPr>
            </a:p>
          </p:txBody>
        </p:sp>
        <p:sp>
          <p:nvSpPr>
            <p:cNvPr id="55307" name="Text Box 10"/>
            <p:cNvSpPr txBox="1">
              <a:spLocks noChangeArrowheads="1"/>
            </p:cNvSpPr>
            <p:nvPr/>
          </p:nvSpPr>
          <p:spPr bwMode="auto">
            <a:xfrm>
              <a:off x="4394" y="1352"/>
              <a:ext cx="5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charset="-122"/>
                  <a:ea typeface="微软雅黑" panose="020B0503020204020204" charset="-122"/>
                </a:rPr>
                <a:t>L2</a:t>
              </a:r>
            </a:p>
          </p:txBody>
        </p:sp>
        <p:sp>
          <p:nvSpPr>
            <p:cNvPr id="55308" name="Text Box 11"/>
            <p:cNvSpPr txBox="1">
              <a:spLocks noChangeArrowheads="1"/>
            </p:cNvSpPr>
            <p:nvPr/>
          </p:nvSpPr>
          <p:spPr bwMode="auto">
            <a:xfrm>
              <a:off x="4401" y="1622"/>
              <a:ext cx="4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微软雅黑" panose="020B0503020204020204" charset="-122"/>
                  <a:ea typeface="微软雅黑" panose="020B0503020204020204" charset="-122"/>
                </a:rPr>
                <a:t>L3</a:t>
              </a:r>
            </a:p>
          </p:txBody>
        </p:sp>
        <p:sp>
          <p:nvSpPr>
            <p:cNvPr id="55309" name="Text Box 12"/>
            <p:cNvSpPr txBox="1">
              <a:spLocks noChangeArrowheads="1"/>
            </p:cNvSpPr>
            <p:nvPr/>
          </p:nvSpPr>
          <p:spPr bwMode="auto">
            <a:xfrm>
              <a:off x="4415" y="1956"/>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err="1">
                  <a:latin typeface="微软雅黑" panose="020B0503020204020204" charset="-122"/>
                  <a:ea typeface="微软雅黑" panose="020B0503020204020204" charset="-122"/>
                </a:rPr>
                <a:t>L4</a:t>
              </a:r>
              <a:endParaRPr lang="en-US" altLang="zh-CN" sz="2400" dirty="0">
                <a:latin typeface="微软雅黑" panose="020B0503020204020204" charset="-122"/>
                <a:ea typeface="微软雅黑" panose="020B0503020204020204" charset="-122"/>
              </a:endParaRPr>
            </a:p>
          </p:txBody>
        </p:sp>
      </p:grpSp>
      <p:pic>
        <p:nvPicPr>
          <p:cNvPr id="33805" name="Picture 13" descr="Snap58"/>
          <p:cNvPicPr>
            <a:picLocks noChangeAspect="1" noChangeArrowheads="1"/>
          </p:cNvPicPr>
          <p:nvPr/>
        </p:nvPicPr>
        <p:blipFill>
          <a:blip r:embed="rId3">
            <a:extLst>
              <a:ext uri="{28A0092B-C50C-407E-A947-70E740481C1C}">
                <a14:useLocalDpi xmlns:a14="http://schemas.microsoft.com/office/drawing/2010/main" val="0"/>
              </a:ext>
            </a:extLst>
          </a:blip>
          <a:srcRect t="453" b="7697"/>
          <a:stretch>
            <a:fillRect/>
          </a:stretch>
        </p:blipFill>
        <p:spPr bwMode="auto">
          <a:xfrm>
            <a:off x="4678297" y="1538760"/>
            <a:ext cx="3822867" cy="468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15"/>
          <p:cNvSpPr txBox="1">
            <a:spLocks noChangeArrowheads="1"/>
          </p:cNvSpPr>
          <p:nvPr/>
        </p:nvSpPr>
        <p:spPr bwMode="auto">
          <a:xfrm>
            <a:off x="599506" y="4026309"/>
            <a:ext cx="285115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a:latin typeface="仿宋" panose="02010609060101010101" pitchFamily="49" charset="-122"/>
                <a:ea typeface="仿宋" panose="02010609060101010101" pitchFamily="49" charset="-122"/>
              </a:rPr>
              <a:t>位于腰大肌深面，</a:t>
            </a:r>
          </a:p>
          <a:p>
            <a:pPr eaLnBrk="1" hangingPunct="1">
              <a:lnSpc>
                <a:spcPct val="130000"/>
              </a:lnSpc>
            </a:pPr>
            <a:r>
              <a:rPr lang="zh-CN" altLang="en-US" sz="2400" b="1">
                <a:latin typeface="仿宋" panose="02010609060101010101" pitchFamily="49" charset="-122"/>
                <a:ea typeface="仿宋" panose="02010609060101010101" pitchFamily="49" charset="-122"/>
              </a:rPr>
              <a:t>腰椎横突的前方。</a:t>
            </a:r>
          </a:p>
        </p:txBody>
      </p:sp>
    </p:spTree>
    <p:extLst>
      <p:ext uri="{BB962C8B-B14F-4D97-AF65-F5344CB8AC3E}">
        <p14:creationId xmlns:p14="http://schemas.microsoft.com/office/powerpoint/2010/main" val="405818294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806"/>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3805"/>
                                        </p:tgtEl>
                                        <p:attrNameLst>
                                          <p:attrName>style.visibility</p:attrName>
                                        </p:attrNameLst>
                                      </p:cBhvr>
                                      <p:to>
                                        <p:strVal val="visible"/>
                                      </p:to>
                                    </p:set>
                                    <p:animEffect transition="in" filter="dissolve">
                                      <p:cBhvr>
                                        <p:cTn id="10"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ChangeArrowheads="1"/>
          </p:cNvSpPr>
          <p:nvPr/>
        </p:nvSpPr>
        <p:spPr bwMode="auto">
          <a:xfrm>
            <a:off x="166727" y="394872"/>
            <a:ext cx="38084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26745" algn="l"/>
              </a:tabLst>
              <a:defRPr>
                <a:solidFill>
                  <a:schemeClr val="tx1"/>
                </a:solidFill>
                <a:latin typeface="Arial" panose="020B0604020202020204" pitchFamily="34" charset="0"/>
                <a:ea typeface="宋体" panose="02010600030101010101" pitchFamily="2" charset="-122"/>
              </a:defRPr>
            </a:lvl1pPr>
            <a:lvl2pPr marL="742950" indent="-285750">
              <a:tabLst>
                <a:tab pos="626745" algn="l"/>
              </a:tabLst>
              <a:defRPr>
                <a:solidFill>
                  <a:schemeClr val="tx1"/>
                </a:solidFill>
                <a:latin typeface="Arial" panose="020B0604020202020204" pitchFamily="34" charset="0"/>
                <a:ea typeface="宋体" panose="02010600030101010101" pitchFamily="2" charset="-122"/>
              </a:defRPr>
            </a:lvl2pPr>
            <a:lvl3pPr marL="1143000" indent="-228600">
              <a:tabLst>
                <a:tab pos="626745" algn="l"/>
              </a:tabLst>
              <a:defRPr>
                <a:solidFill>
                  <a:schemeClr val="tx1"/>
                </a:solidFill>
                <a:latin typeface="Arial" panose="020B0604020202020204" pitchFamily="34" charset="0"/>
                <a:ea typeface="宋体" panose="02010600030101010101" pitchFamily="2" charset="-122"/>
              </a:defRPr>
            </a:lvl3pPr>
            <a:lvl4pPr marL="1600200" indent="-228600">
              <a:tabLst>
                <a:tab pos="626745" algn="l"/>
              </a:tabLst>
              <a:defRPr>
                <a:solidFill>
                  <a:schemeClr val="tx1"/>
                </a:solidFill>
                <a:latin typeface="Arial" panose="020B0604020202020204" pitchFamily="34" charset="0"/>
                <a:ea typeface="宋体" panose="02010600030101010101" pitchFamily="2" charset="-122"/>
              </a:defRPr>
            </a:lvl4pPr>
            <a:lvl5pPr marL="2057400" indent="-228600">
              <a:tabLst>
                <a:tab pos="626745"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626745"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626745"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626745"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626745" algn="l"/>
              </a:tabLs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dirty="0">
                <a:latin typeface="幼圆" panose="02010509060101010101" pitchFamily="49" charset="-122"/>
                <a:ea typeface="幼圆" panose="02010509060101010101" pitchFamily="49" charset="-122"/>
              </a:rPr>
              <a:t>(</a:t>
            </a:r>
            <a:r>
              <a:rPr kumimoji="1" lang="zh-CN" altLang="en-US" sz="2800" b="1" dirty="0">
                <a:latin typeface="幼圆" panose="02010509060101010101" pitchFamily="49" charset="-122"/>
                <a:ea typeface="幼圆" panose="02010509060101010101" pitchFamily="49" charset="-122"/>
              </a:rPr>
              <a:t>二</a:t>
            </a:r>
            <a:r>
              <a:rPr kumimoji="1" lang="en-US" altLang="zh-CN" sz="2800" b="1" dirty="0">
                <a:latin typeface="幼圆" panose="02010509060101010101" pitchFamily="49" charset="-122"/>
                <a:ea typeface="幼圆" panose="02010509060101010101" pitchFamily="49" charset="-122"/>
              </a:rPr>
              <a:t>)</a:t>
            </a:r>
            <a:r>
              <a:rPr kumimoji="1" lang="zh-CN" altLang="en-US" sz="2800" b="1" dirty="0">
                <a:latin typeface="幼圆" panose="02010509060101010101" pitchFamily="49" charset="-122"/>
                <a:ea typeface="幼圆" panose="02010509060101010101" pitchFamily="49" charset="-122"/>
              </a:rPr>
              <a:t>腰丛的分支  </a:t>
            </a:r>
          </a:p>
        </p:txBody>
      </p:sp>
      <p:grpSp>
        <p:nvGrpSpPr>
          <p:cNvPr id="25" name="组合 24"/>
          <p:cNvGrpSpPr/>
          <p:nvPr/>
        </p:nvGrpSpPr>
        <p:grpSpPr>
          <a:xfrm>
            <a:off x="5770836" y="870274"/>
            <a:ext cx="3373164" cy="4675566"/>
            <a:chOff x="5770836" y="870274"/>
            <a:chExt cx="3373164" cy="4675566"/>
          </a:xfrm>
        </p:grpSpPr>
        <p:pic>
          <p:nvPicPr>
            <p:cNvPr id="56322" name="Picture 26" descr="Snap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277"/>
            <a:stretch>
              <a:fillRect/>
            </a:stretch>
          </p:blipFill>
          <p:spPr bwMode="auto">
            <a:xfrm>
              <a:off x="5770836" y="1309992"/>
              <a:ext cx="3373164" cy="389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Line 12"/>
            <p:cNvSpPr>
              <a:spLocks noChangeShapeType="1"/>
            </p:cNvSpPr>
            <p:nvPr/>
          </p:nvSpPr>
          <p:spPr bwMode="auto">
            <a:xfrm flipV="1">
              <a:off x="6814340" y="1180288"/>
              <a:ext cx="948331" cy="79991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56329" name="Rectangle 13"/>
            <p:cNvSpPr>
              <a:spLocks noChangeArrowheads="1"/>
            </p:cNvSpPr>
            <p:nvPr/>
          </p:nvSpPr>
          <p:spPr bwMode="auto">
            <a:xfrm>
              <a:off x="7600288" y="870274"/>
              <a:ext cx="12583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b="1" dirty="0">
                  <a:latin typeface="+mn-ea"/>
                  <a:ea typeface="+mn-ea"/>
                </a:rPr>
                <a:t>髂腹下神经</a:t>
              </a:r>
            </a:p>
          </p:txBody>
        </p:sp>
        <p:sp>
          <p:nvSpPr>
            <p:cNvPr id="56330" name="Line 14"/>
            <p:cNvSpPr>
              <a:spLocks noChangeShapeType="1"/>
            </p:cNvSpPr>
            <p:nvPr/>
          </p:nvSpPr>
          <p:spPr bwMode="auto">
            <a:xfrm flipH="1" flipV="1">
              <a:off x="6374858" y="1225684"/>
              <a:ext cx="97277" cy="121271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56331" name="Rectangle 15"/>
            <p:cNvSpPr>
              <a:spLocks noChangeArrowheads="1"/>
            </p:cNvSpPr>
            <p:nvPr/>
          </p:nvSpPr>
          <p:spPr bwMode="auto">
            <a:xfrm>
              <a:off x="6108969" y="912154"/>
              <a:ext cx="1562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b="1" dirty="0">
                  <a:latin typeface="+mn-ea"/>
                  <a:ea typeface="+mn-ea"/>
                </a:rPr>
                <a:t>髂腹股沟神经</a:t>
              </a:r>
            </a:p>
          </p:txBody>
        </p:sp>
        <p:sp>
          <p:nvSpPr>
            <p:cNvPr id="56333" name="Rectangle 17"/>
            <p:cNvSpPr>
              <a:spLocks noChangeArrowheads="1"/>
            </p:cNvSpPr>
            <p:nvPr/>
          </p:nvSpPr>
          <p:spPr bwMode="auto">
            <a:xfrm>
              <a:off x="6031149" y="5207286"/>
              <a:ext cx="15304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b="1" dirty="0">
                  <a:latin typeface="+mn-ea"/>
                  <a:ea typeface="+mn-ea"/>
                </a:rPr>
                <a:t>股外侧皮神经</a:t>
              </a:r>
            </a:p>
          </p:txBody>
        </p:sp>
        <p:sp>
          <p:nvSpPr>
            <p:cNvPr id="56334" name="Line 18"/>
            <p:cNvSpPr>
              <a:spLocks noChangeShapeType="1"/>
            </p:cNvSpPr>
            <p:nvPr/>
          </p:nvSpPr>
          <p:spPr bwMode="auto">
            <a:xfrm>
              <a:off x="6440872" y="2967458"/>
              <a:ext cx="595468" cy="229196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18" name="Line 7"/>
            <p:cNvSpPr>
              <a:spLocks noChangeShapeType="1"/>
            </p:cNvSpPr>
            <p:nvPr/>
          </p:nvSpPr>
          <p:spPr bwMode="auto">
            <a:xfrm>
              <a:off x="6907886" y="2691826"/>
              <a:ext cx="926123" cy="2554625"/>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20" name="Rectangle 4"/>
            <p:cNvSpPr>
              <a:spLocks noChangeArrowheads="1"/>
            </p:cNvSpPr>
            <p:nvPr/>
          </p:nvSpPr>
          <p:spPr bwMode="auto">
            <a:xfrm>
              <a:off x="7462094" y="5165657"/>
              <a:ext cx="13576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1600" b="1" dirty="0" smtClean="0">
                  <a:latin typeface="+mn-ea"/>
                  <a:ea typeface="+mn-ea"/>
                </a:rPr>
                <a:t>生殖股神经</a:t>
              </a:r>
              <a:endParaRPr kumimoji="1" lang="zh-CN" altLang="en-US" sz="1600" b="1" dirty="0">
                <a:latin typeface="+mn-ea"/>
                <a:ea typeface="+mn-ea"/>
              </a:endParaRPr>
            </a:p>
          </p:txBody>
        </p:sp>
      </p:grpSp>
      <p:graphicFrame>
        <p:nvGraphicFramePr>
          <p:cNvPr id="24" name="表格 23"/>
          <p:cNvGraphicFramePr>
            <a:graphicFrameLocks noGrp="1"/>
          </p:cNvGraphicFramePr>
          <p:nvPr/>
        </p:nvGraphicFramePr>
        <p:xfrm>
          <a:off x="97277" y="1085718"/>
          <a:ext cx="5667981" cy="4900527"/>
        </p:xfrm>
        <a:graphic>
          <a:graphicData uri="http://schemas.openxmlformats.org/drawingml/2006/table">
            <a:tbl>
              <a:tblPr firstRow="1" bandRow="1">
                <a:tableStyleId>{ED083AE6-46FA-4A59-8FB0-9F97EB10719F}</a:tableStyleId>
              </a:tblPr>
              <a:tblGrid>
                <a:gridCol w="1012882">
                  <a:extLst>
                    <a:ext uri="{9D8B030D-6E8A-4147-A177-3AD203B41FA5}">
                      <a16:colId xmlns:a16="http://schemas.microsoft.com/office/drawing/2014/main" val="20000"/>
                    </a:ext>
                  </a:extLst>
                </a:gridCol>
                <a:gridCol w="2629334">
                  <a:extLst>
                    <a:ext uri="{9D8B030D-6E8A-4147-A177-3AD203B41FA5}">
                      <a16:colId xmlns:a16="http://schemas.microsoft.com/office/drawing/2014/main" val="20001"/>
                    </a:ext>
                  </a:extLst>
                </a:gridCol>
                <a:gridCol w="2025765">
                  <a:extLst>
                    <a:ext uri="{9D8B030D-6E8A-4147-A177-3AD203B41FA5}">
                      <a16:colId xmlns:a16="http://schemas.microsoft.com/office/drawing/2014/main" val="20002"/>
                    </a:ext>
                  </a:extLst>
                </a:gridCol>
              </a:tblGrid>
              <a:tr h="458973">
                <a:tc>
                  <a:txBody>
                    <a:bodyPr/>
                    <a:lstStyle/>
                    <a:p>
                      <a:pPr algn="ctr"/>
                      <a:r>
                        <a:rPr lang="zh-CN" altLang="en-US" dirty="0" smtClean="0"/>
                        <a:t>名称</a:t>
                      </a:r>
                      <a:endParaRPr lang="zh-CN" altLang="en-US" dirty="0">
                        <a:solidFill>
                          <a:schemeClr val="tx1"/>
                        </a:solidFill>
                      </a:endParaRPr>
                    </a:p>
                  </a:txBody>
                  <a:tcPr anchor="ctr"/>
                </a:tc>
                <a:tc>
                  <a:txBody>
                    <a:bodyPr/>
                    <a:lstStyle/>
                    <a:p>
                      <a:pPr algn="ctr"/>
                      <a:r>
                        <a:rPr lang="zh-CN" altLang="en-US" dirty="0" smtClean="0"/>
                        <a:t>走行情况</a:t>
                      </a:r>
                      <a:endParaRPr lang="zh-CN" altLang="en-US" dirty="0">
                        <a:solidFill>
                          <a:schemeClr val="tx1"/>
                        </a:solidFill>
                      </a:endParaRPr>
                    </a:p>
                  </a:txBody>
                  <a:tcPr anchor="ctr"/>
                </a:tc>
                <a:tc>
                  <a:txBody>
                    <a:bodyPr/>
                    <a:lstStyle/>
                    <a:p>
                      <a:pPr algn="ctr"/>
                      <a:r>
                        <a:rPr lang="zh-CN" altLang="en-US" dirty="0" smtClean="0"/>
                        <a:t>分布范围</a:t>
                      </a:r>
                      <a:endParaRPr lang="zh-CN" altLang="en-US" dirty="0">
                        <a:solidFill>
                          <a:schemeClr val="tx1"/>
                        </a:solidFill>
                      </a:endParaRPr>
                    </a:p>
                  </a:txBody>
                  <a:tcPr anchor="ctr"/>
                </a:tc>
                <a:extLst>
                  <a:ext uri="{0D108BD9-81ED-4DB2-BD59-A6C34878D82A}">
                    <a16:rowId xmlns:a16="http://schemas.microsoft.com/office/drawing/2014/main" val="10000"/>
                  </a:ext>
                </a:extLst>
              </a:tr>
              <a:tr h="1146628">
                <a:tc>
                  <a:txBody>
                    <a:bodyPr/>
                    <a:lstStyle/>
                    <a:p>
                      <a:pPr algn="l"/>
                      <a:r>
                        <a:rPr lang="zh-CN" altLang="en-US" b="1" dirty="0" smtClean="0"/>
                        <a:t>髂腹下神经</a:t>
                      </a:r>
                      <a:endParaRPr lang="zh-CN" altLang="en-US" b="1" dirty="0">
                        <a:solidFill>
                          <a:schemeClr val="tx1"/>
                        </a:solidFill>
                        <a:latin typeface="+mn-ea"/>
                        <a:ea typeface="+mn-ea"/>
                      </a:endParaRPr>
                    </a:p>
                  </a:txBody>
                  <a:tcPr anchor="ctr"/>
                </a:tc>
                <a:tc>
                  <a:txBody>
                    <a:bodyPr/>
                    <a:lstStyle/>
                    <a:p>
                      <a:pPr algn="l"/>
                      <a:r>
                        <a:rPr lang="zh-CN" altLang="en-US" sz="1600" b="1" dirty="0" smtClean="0">
                          <a:latin typeface="华文楷体" pitchFamily="2" charset="-122"/>
                          <a:ea typeface="华文楷体" pitchFamily="2" charset="-122"/>
                        </a:rPr>
                        <a:t>自腰大肌外侧缘穿出，行向外下进入腹壁肌，最后在腹股沟管浅环上方约</a:t>
                      </a:r>
                      <a:r>
                        <a:rPr lang="en-US" altLang="zh-CN" sz="1600" b="1" dirty="0" err="1" smtClean="0">
                          <a:latin typeface="华文楷体" pitchFamily="2" charset="-122"/>
                          <a:ea typeface="华文楷体" pitchFamily="2" charset="-122"/>
                        </a:rPr>
                        <a:t>3cm</a:t>
                      </a:r>
                      <a:r>
                        <a:rPr lang="zh-CN" altLang="en-US" sz="1600" b="1" dirty="0" smtClean="0">
                          <a:latin typeface="华文楷体" pitchFamily="2" charset="-122"/>
                          <a:ea typeface="华文楷体" pitchFamily="2" charset="-122"/>
                        </a:rPr>
                        <a:t>处浅出至皮下</a:t>
                      </a:r>
                      <a:endParaRPr lang="zh-CN" altLang="en-US" sz="1600" b="1" dirty="0">
                        <a:solidFill>
                          <a:schemeClr val="tx1"/>
                        </a:solidFill>
                        <a:latin typeface="华文楷体" pitchFamily="2" charset="-122"/>
                        <a:ea typeface="华文楷体" pitchFamily="2" charset="-122"/>
                      </a:endParaRPr>
                    </a:p>
                  </a:txBody>
                  <a:tcPr anchor="ctr"/>
                </a:tc>
                <a:tc>
                  <a:txBody>
                    <a:bodyPr/>
                    <a:lstStyle/>
                    <a:p>
                      <a:pPr algn="l"/>
                      <a:r>
                        <a:rPr lang="zh-CN" altLang="en-US" sz="1600" b="1" kern="1200" dirty="0" smtClean="0">
                          <a:latin typeface="华文楷体" pitchFamily="2" charset="-122"/>
                          <a:ea typeface="华文楷体" pitchFamily="2" charset="-122"/>
                        </a:rPr>
                        <a:t>腹壁肌</a:t>
                      </a:r>
                      <a:endParaRPr lang="en-US" altLang="zh-CN" sz="1600" b="1" kern="1200" dirty="0" smtClean="0">
                        <a:latin typeface="华文楷体" pitchFamily="2" charset="-122"/>
                        <a:ea typeface="华文楷体" pitchFamily="2" charset="-122"/>
                      </a:endParaRPr>
                    </a:p>
                    <a:p>
                      <a:pPr algn="l"/>
                      <a:r>
                        <a:rPr lang="zh-CN" altLang="en-US" sz="1600" b="1" kern="1200" dirty="0" smtClean="0">
                          <a:latin typeface="华文楷体" pitchFamily="2" charset="-122"/>
                          <a:ea typeface="华文楷体" pitchFamily="2" charset="-122"/>
                        </a:rPr>
                        <a:t>臀部、腹股沟区及下腹部皮肤</a:t>
                      </a:r>
                      <a:endParaRPr lang="zh-CN" altLang="en-US" sz="1600" b="1" kern="1200" dirty="0" smtClean="0">
                        <a:solidFill>
                          <a:schemeClr val="tx1"/>
                        </a:solidFill>
                        <a:latin typeface="华文楷体" pitchFamily="2" charset="-122"/>
                        <a:ea typeface="华文楷体" pitchFamily="2" charset="-122"/>
                        <a:cs typeface="+mn-cs"/>
                      </a:endParaRPr>
                    </a:p>
                  </a:txBody>
                  <a:tcPr anchor="ctr"/>
                </a:tc>
                <a:extLst>
                  <a:ext uri="{0D108BD9-81ED-4DB2-BD59-A6C34878D82A}">
                    <a16:rowId xmlns:a16="http://schemas.microsoft.com/office/drawing/2014/main" val="10001"/>
                  </a:ext>
                </a:extLst>
              </a:tr>
              <a:tr h="1206230">
                <a:tc>
                  <a:txBody>
                    <a:bodyPr/>
                    <a:lstStyle/>
                    <a:p>
                      <a:pPr algn="l"/>
                      <a:r>
                        <a:rPr lang="zh-CN" altLang="en-US" b="1" dirty="0" smtClean="0"/>
                        <a:t>髂腹股沟神经</a:t>
                      </a:r>
                      <a:endParaRPr lang="zh-CN" altLang="en-US" b="1" dirty="0">
                        <a:solidFill>
                          <a:schemeClr val="tx1"/>
                        </a:solidFill>
                        <a:latin typeface="+mn-ea"/>
                        <a:ea typeface="+mn-ea"/>
                      </a:endParaRPr>
                    </a:p>
                  </a:txBody>
                  <a:tcPr anchor="ctr"/>
                </a:tc>
                <a:tc>
                  <a:txBody>
                    <a:bodyPr/>
                    <a:lstStyle/>
                    <a:p>
                      <a:pPr algn="l"/>
                      <a:r>
                        <a:rPr lang="zh-CN" altLang="en-US" sz="1600" b="1" kern="1200" dirty="0" smtClean="0">
                          <a:latin typeface="华文楷体" pitchFamily="2" charset="-122"/>
                          <a:ea typeface="华文楷体" pitchFamily="2" charset="-122"/>
                        </a:rPr>
                        <a:t>在髂腹下神经下方出腰大肌外侧缘，行向前穿入腹壁肌，进入</a:t>
                      </a:r>
                      <a:r>
                        <a:rPr lang="zh-CN" altLang="en-US" sz="1600" b="1" u="sng" kern="1200" dirty="0" smtClean="0">
                          <a:solidFill>
                            <a:srgbClr val="FF0000"/>
                          </a:solidFill>
                          <a:latin typeface="华文楷体" pitchFamily="2" charset="-122"/>
                          <a:ea typeface="华文楷体" pitchFamily="2" charset="-122"/>
                        </a:rPr>
                        <a:t>腹股沟管</a:t>
                      </a:r>
                      <a:r>
                        <a:rPr lang="zh-CN" altLang="en-US" sz="1600" b="1" kern="1200" dirty="0" smtClean="0">
                          <a:latin typeface="华文楷体" pitchFamily="2" charset="-122"/>
                          <a:ea typeface="华文楷体" pitchFamily="2" charset="-122"/>
                        </a:rPr>
                        <a:t>，出浅环至皮下</a:t>
                      </a:r>
                      <a:endParaRPr lang="zh-CN" altLang="en-US" sz="1600" b="1" kern="1200" dirty="0" smtClean="0">
                        <a:solidFill>
                          <a:schemeClr val="tx1"/>
                        </a:solidFill>
                        <a:latin typeface="华文楷体" pitchFamily="2" charset="-122"/>
                        <a:ea typeface="华文楷体" pitchFamily="2" charset="-122"/>
                        <a:cs typeface="+mn-cs"/>
                      </a:endParaRPr>
                    </a:p>
                  </a:txBody>
                  <a:tcPr anchor="ctr"/>
                </a:tc>
                <a:tc>
                  <a:txBody>
                    <a:bodyPr/>
                    <a:lstStyle/>
                    <a:p>
                      <a:pPr algn="l"/>
                      <a:r>
                        <a:rPr lang="zh-CN" altLang="en-US" sz="1600" b="1" kern="1200" dirty="0" smtClean="0">
                          <a:latin typeface="华文楷体" pitchFamily="2" charset="-122"/>
                          <a:ea typeface="华文楷体" pitchFamily="2" charset="-122"/>
                        </a:rPr>
                        <a:t>腹壁肌</a:t>
                      </a:r>
                      <a:endParaRPr lang="en-US" altLang="zh-CN" sz="1600" b="1" kern="1200" dirty="0" smtClean="0">
                        <a:latin typeface="华文楷体" pitchFamily="2" charset="-122"/>
                        <a:ea typeface="华文楷体" pitchFamily="2" charset="-122"/>
                      </a:endParaRPr>
                    </a:p>
                    <a:p>
                      <a:pPr algn="l"/>
                      <a:r>
                        <a:rPr lang="zh-CN" altLang="en-US" sz="1600" b="1" kern="1200" dirty="0" smtClean="0">
                          <a:latin typeface="华文楷体" pitchFamily="2" charset="-122"/>
                          <a:ea typeface="华文楷体" pitchFamily="2" charset="-122"/>
                        </a:rPr>
                        <a:t>腹股沟部、阴囊或大阴唇的皮肤</a:t>
                      </a:r>
                      <a:endParaRPr lang="zh-CN" altLang="en-US" sz="1600" b="1" kern="1200" dirty="0" smtClean="0">
                        <a:solidFill>
                          <a:schemeClr val="tx1"/>
                        </a:solidFill>
                        <a:latin typeface="华文楷体" pitchFamily="2" charset="-122"/>
                        <a:ea typeface="华文楷体" pitchFamily="2" charset="-122"/>
                        <a:cs typeface="+mn-cs"/>
                      </a:endParaRPr>
                    </a:p>
                  </a:txBody>
                  <a:tcPr anchor="ctr"/>
                </a:tc>
                <a:extLst>
                  <a:ext uri="{0D108BD9-81ED-4DB2-BD59-A6C34878D82A}">
                    <a16:rowId xmlns:a16="http://schemas.microsoft.com/office/drawing/2014/main" val="10002"/>
                  </a:ext>
                </a:extLst>
              </a:tr>
              <a:tr h="1186775">
                <a:tc>
                  <a:txBody>
                    <a:bodyPr/>
                    <a:lstStyle/>
                    <a:p>
                      <a:pPr algn="l"/>
                      <a:r>
                        <a:rPr lang="zh-CN" altLang="en-US" b="1" dirty="0" smtClean="0"/>
                        <a:t>生殖股神经</a:t>
                      </a:r>
                      <a:endParaRPr lang="zh-CN" altLang="en-US" b="1" dirty="0">
                        <a:solidFill>
                          <a:schemeClr val="tx1"/>
                        </a:solidFill>
                        <a:latin typeface="+mn-ea"/>
                        <a:ea typeface="+mn-ea"/>
                      </a:endParaRPr>
                    </a:p>
                  </a:txBody>
                  <a:tcPr anchor="ctr"/>
                </a:tc>
                <a:tc gridSpan="2">
                  <a:txBody>
                    <a:bodyPr/>
                    <a:lstStyle/>
                    <a:p>
                      <a:pPr algn="l"/>
                      <a:r>
                        <a:rPr lang="zh-CN" altLang="en-US" sz="1600" b="1" kern="1200" dirty="0" smtClean="0">
                          <a:latin typeface="华文楷体" pitchFamily="2" charset="-122"/>
                          <a:ea typeface="华文楷体" pitchFamily="2" charset="-122"/>
                        </a:rPr>
                        <a:t>自腰大肌前面穿出并在其表面下行，分为两支：</a:t>
                      </a:r>
                      <a:endParaRPr lang="en-US" altLang="zh-CN" sz="1600" b="1" kern="1200" dirty="0" smtClean="0">
                        <a:latin typeface="华文楷体" pitchFamily="2" charset="-122"/>
                        <a:ea typeface="华文楷体" pitchFamily="2" charset="-122"/>
                      </a:endParaRPr>
                    </a:p>
                    <a:p>
                      <a:pPr algn="l"/>
                      <a:r>
                        <a:rPr lang="zh-CN" altLang="en-US" sz="1600" b="1" kern="1200" dirty="0" smtClean="0">
                          <a:solidFill>
                            <a:srgbClr val="C00000"/>
                          </a:solidFill>
                          <a:latin typeface="+mn-ea"/>
                          <a:ea typeface="+mn-ea"/>
                        </a:rPr>
                        <a:t>生殖支</a:t>
                      </a:r>
                      <a:r>
                        <a:rPr lang="en-US" altLang="zh-CN" sz="1600" b="1" kern="1200" dirty="0" smtClean="0">
                          <a:latin typeface="华文楷体" pitchFamily="2" charset="-122"/>
                          <a:ea typeface="华文楷体" pitchFamily="2" charset="-122"/>
                        </a:rPr>
                        <a:t>—</a:t>
                      </a:r>
                      <a:r>
                        <a:rPr lang="zh-CN" altLang="en-US" sz="1600" b="1" kern="1200" dirty="0" smtClean="0">
                          <a:latin typeface="华文楷体" pitchFamily="2" charset="-122"/>
                          <a:ea typeface="华文楷体" pitchFamily="2" charset="-122"/>
                        </a:rPr>
                        <a:t>穿入</a:t>
                      </a:r>
                      <a:r>
                        <a:rPr lang="zh-CN" altLang="en-US" sz="1600" b="1" u="sng" kern="1200" dirty="0" smtClean="0">
                          <a:solidFill>
                            <a:srgbClr val="FF0000"/>
                          </a:solidFill>
                          <a:latin typeface="华文楷体" pitchFamily="2" charset="-122"/>
                          <a:ea typeface="华文楷体" pitchFamily="2" charset="-122"/>
                        </a:rPr>
                        <a:t>腹股沟管</a:t>
                      </a:r>
                      <a:r>
                        <a:rPr lang="zh-CN" altLang="en-US" sz="1600" b="1" kern="1200" dirty="0" smtClean="0">
                          <a:latin typeface="华文楷体" pitchFamily="2" charset="-122"/>
                          <a:ea typeface="华文楷体" pitchFamily="2" charset="-122"/>
                        </a:rPr>
                        <a:t>，分布于提睾肌、阴囊或大阴唇。</a:t>
                      </a:r>
                      <a:endParaRPr lang="en-US" altLang="zh-CN" sz="1600" b="1" kern="1200" dirty="0" smtClean="0">
                        <a:latin typeface="华文楷体" pitchFamily="2" charset="-122"/>
                        <a:ea typeface="华文楷体" pitchFamily="2" charset="-122"/>
                      </a:endParaRPr>
                    </a:p>
                    <a:p>
                      <a:pPr algn="l"/>
                      <a:r>
                        <a:rPr lang="zh-CN" altLang="en-US" sz="1600" b="1" kern="1200" dirty="0" smtClean="0">
                          <a:solidFill>
                            <a:srgbClr val="C00000"/>
                          </a:solidFill>
                          <a:latin typeface="+mn-ea"/>
                          <a:ea typeface="+mn-ea"/>
                          <a:cs typeface="+mn-cs"/>
                        </a:rPr>
                        <a:t>股支</a:t>
                      </a:r>
                      <a:r>
                        <a:rPr lang="en-US" altLang="zh-CN" sz="1600" b="1" kern="1200" dirty="0" smtClean="0">
                          <a:latin typeface="华文楷体" pitchFamily="2" charset="-122"/>
                          <a:ea typeface="华文楷体" pitchFamily="2" charset="-122"/>
                        </a:rPr>
                        <a:t>—</a:t>
                      </a:r>
                      <a:r>
                        <a:rPr lang="zh-CN" altLang="en-US" sz="1600" b="1" kern="1200" dirty="0" smtClean="0">
                          <a:latin typeface="华文楷体" pitchFamily="2" charset="-122"/>
                          <a:ea typeface="华文楷体" pitchFamily="2" charset="-122"/>
                        </a:rPr>
                        <a:t>穿过股鞘及阔筋膜，分布于股三角的皮肤。</a:t>
                      </a:r>
                      <a:endParaRPr lang="zh-CN" altLang="en-US" sz="1600" b="1" kern="1200" dirty="0" smtClean="0">
                        <a:solidFill>
                          <a:schemeClr val="tx1"/>
                        </a:solidFill>
                        <a:latin typeface="华文楷体" pitchFamily="2" charset="-122"/>
                        <a:ea typeface="华文楷体" pitchFamily="2" charset="-122"/>
                        <a:cs typeface="+mn-cs"/>
                      </a:endParaRPr>
                    </a:p>
                  </a:txBody>
                  <a:tcPr anchor="ctr"/>
                </a:tc>
                <a:tc hMerge="1">
                  <a:txBody>
                    <a:bodyPr/>
                    <a:lstStyle/>
                    <a:p>
                      <a:pPr algn="l"/>
                      <a:endParaRPr lang="zh-CN" altLang="en-US" sz="1400" b="1" kern="1200" dirty="0" smtClean="0">
                        <a:solidFill>
                          <a:schemeClr val="tx1"/>
                        </a:solidFill>
                        <a:latin typeface="华文楷体" pitchFamily="2" charset="-122"/>
                        <a:ea typeface="华文楷体" pitchFamily="2" charset="-122"/>
                        <a:cs typeface="+mn-cs"/>
                      </a:endParaRPr>
                    </a:p>
                  </a:txBody>
                  <a:tcPr anchor="ctr"/>
                </a:tc>
                <a:extLst>
                  <a:ext uri="{0D108BD9-81ED-4DB2-BD59-A6C34878D82A}">
                    <a16:rowId xmlns:a16="http://schemas.microsoft.com/office/drawing/2014/main" val="10003"/>
                  </a:ext>
                </a:extLst>
              </a:tr>
              <a:tr h="901921">
                <a:tc>
                  <a:txBody>
                    <a:bodyPr/>
                    <a:lstStyle/>
                    <a:p>
                      <a:pPr algn="l"/>
                      <a:r>
                        <a:rPr lang="zh-CN" altLang="en-US" sz="1800" b="1" kern="1200" dirty="0" smtClean="0">
                          <a:solidFill>
                            <a:schemeClr val="tx1"/>
                          </a:solidFill>
                          <a:latin typeface="+mn-lt"/>
                          <a:ea typeface="+mn-ea"/>
                          <a:cs typeface="+mn-cs"/>
                        </a:rPr>
                        <a:t>股外侧皮神经</a:t>
                      </a:r>
                    </a:p>
                  </a:txBody>
                  <a:tcPr anchor="ctr"/>
                </a:tc>
                <a:tc>
                  <a:txBody>
                    <a:bodyPr/>
                    <a:lstStyle/>
                    <a:p>
                      <a:pPr algn="l"/>
                      <a:r>
                        <a:rPr lang="zh-CN" altLang="en-US" sz="1600" b="1" kern="1200" dirty="0" smtClean="0">
                          <a:solidFill>
                            <a:schemeClr val="tx1"/>
                          </a:solidFill>
                          <a:latin typeface="华文楷体" pitchFamily="2" charset="-122"/>
                          <a:ea typeface="华文楷体" pitchFamily="2" charset="-122"/>
                          <a:cs typeface="+mn-cs"/>
                        </a:rPr>
                        <a:t>在腰大肌外侧缘穿</a:t>
                      </a:r>
                      <a:r>
                        <a:rPr lang="zh-CN" altLang="en-US" sz="1600" b="1" kern="1200" baseline="0" dirty="0" smtClean="0">
                          <a:solidFill>
                            <a:schemeClr val="tx1"/>
                          </a:solidFill>
                          <a:latin typeface="华文楷体" pitchFamily="2" charset="-122"/>
                          <a:ea typeface="华文楷体" pitchFamily="2" charset="-122"/>
                          <a:cs typeface="+mn-cs"/>
                        </a:rPr>
                        <a:t>出，横过髂肌表面，在髂前上棘内侧穿腹股沟韧带深面</a:t>
                      </a:r>
                      <a:endParaRPr lang="zh-CN" altLang="en-US" sz="1600" b="1" kern="1200" dirty="0" smtClean="0">
                        <a:solidFill>
                          <a:schemeClr val="tx1"/>
                        </a:solidFill>
                        <a:latin typeface="华文楷体" pitchFamily="2" charset="-122"/>
                        <a:ea typeface="华文楷体" pitchFamily="2" charset="-122"/>
                        <a:cs typeface="+mn-cs"/>
                      </a:endParaRPr>
                    </a:p>
                  </a:txBody>
                  <a:tcPr anchor="ctr"/>
                </a:tc>
                <a:tc>
                  <a:txBody>
                    <a:bodyPr/>
                    <a:lstStyle/>
                    <a:p>
                      <a:r>
                        <a:rPr lang="zh-CN" altLang="en-US" sz="1600" b="1" kern="1200" baseline="0" dirty="0" smtClean="0">
                          <a:solidFill>
                            <a:schemeClr val="tx1"/>
                          </a:solidFill>
                          <a:latin typeface="华文楷体" pitchFamily="2" charset="-122"/>
                          <a:ea typeface="华文楷体" pitchFamily="2" charset="-122"/>
                          <a:cs typeface="+mn-cs"/>
                        </a:rPr>
                        <a:t>大腿前外侧部的皮肤</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260546"/>
      </p:ext>
    </p:extLst>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ChangeArrowheads="1"/>
          </p:cNvSpPr>
          <p:nvPr/>
        </p:nvSpPr>
        <p:spPr bwMode="auto">
          <a:xfrm>
            <a:off x="202389" y="477929"/>
            <a:ext cx="2754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smtClean="0">
                <a:solidFill>
                  <a:srgbClr val="C00000"/>
                </a:solidFill>
                <a:latin typeface="+mn-ea"/>
                <a:ea typeface="+mn-ea"/>
              </a:rPr>
              <a:t>股神经</a:t>
            </a:r>
            <a:endParaRPr kumimoji="1" lang="en-US" altLang="zh-CN" sz="2800" b="1" dirty="0">
              <a:solidFill>
                <a:srgbClr val="C00000"/>
              </a:solidFill>
              <a:latin typeface="+mn-ea"/>
              <a:ea typeface="+mn-ea"/>
            </a:endParaRPr>
          </a:p>
        </p:txBody>
      </p:sp>
      <p:sp>
        <p:nvSpPr>
          <p:cNvPr id="57347" name="Text Box 12"/>
          <p:cNvSpPr txBox="1">
            <a:spLocks noChangeArrowheads="1"/>
          </p:cNvSpPr>
          <p:nvPr/>
        </p:nvSpPr>
        <p:spPr bwMode="auto">
          <a:xfrm>
            <a:off x="391532" y="1183872"/>
            <a:ext cx="1555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行程</a:t>
            </a:r>
          </a:p>
        </p:txBody>
      </p:sp>
      <p:sp>
        <p:nvSpPr>
          <p:cNvPr id="57348" name="Text Box 13"/>
          <p:cNvSpPr txBox="1">
            <a:spLocks noChangeArrowheads="1"/>
          </p:cNvSpPr>
          <p:nvPr/>
        </p:nvSpPr>
        <p:spPr bwMode="auto">
          <a:xfrm>
            <a:off x="772531" y="1736322"/>
            <a:ext cx="3444699"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dirty="0">
                <a:latin typeface="仿宋" panose="02010609060101010101" pitchFamily="49" charset="-122"/>
                <a:ea typeface="仿宋" panose="02010609060101010101" pitchFamily="49" charset="-122"/>
              </a:rPr>
              <a:t>在腹股沟韧带中点稍外侧</a:t>
            </a:r>
          </a:p>
          <a:p>
            <a:pPr eaLnBrk="1" hangingPunct="1">
              <a:lnSpc>
                <a:spcPct val="130000"/>
              </a:lnSpc>
            </a:pPr>
            <a:r>
              <a:rPr lang="zh-CN" altLang="en-US" sz="2000" b="1" dirty="0">
                <a:latin typeface="仿宋" panose="02010609060101010101" pitchFamily="49" charset="-122"/>
                <a:ea typeface="仿宋" panose="02010609060101010101" pitchFamily="49" charset="-122"/>
              </a:rPr>
              <a:t>经其深面至大腿前面</a:t>
            </a:r>
          </a:p>
        </p:txBody>
      </p:sp>
      <p:sp>
        <p:nvSpPr>
          <p:cNvPr id="57350" name="Text Box 15"/>
          <p:cNvSpPr txBox="1">
            <a:spLocks noChangeArrowheads="1"/>
          </p:cNvSpPr>
          <p:nvPr/>
        </p:nvSpPr>
        <p:spPr bwMode="auto">
          <a:xfrm>
            <a:off x="717830" y="3391472"/>
            <a:ext cx="3453384" cy="17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30000"/>
              </a:lnSpc>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皮支：</a:t>
            </a:r>
            <a:endParaRPr lang="en-US" altLang="zh-CN" sz="2400" b="1" dirty="0">
              <a:latin typeface="幼圆" panose="02010509060101010101" pitchFamily="49" charset="-122"/>
              <a:ea typeface="幼圆" panose="02010509060101010101" pitchFamily="49" charset="-122"/>
            </a:endParaRPr>
          </a:p>
          <a:p>
            <a:pPr marL="827405" lvl="1" indent="-84455">
              <a:lnSpc>
                <a:spcPct val="130000"/>
              </a:lnSpc>
              <a:buFont typeface="Arial" panose="020B0604020202020204" pitchFamily="34" charset="0"/>
              <a:buChar char="•"/>
            </a:pPr>
            <a:r>
              <a:rPr lang="zh-CN" altLang="en-US" sz="2000" b="1" dirty="0">
                <a:latin typeface="仿宋" panose="02010609060101010101" pitchFamily="49" charset="-122"/>
                <a:ea typeface="仿宋" panose="02010609060101010101" pitchFamily="49" charset="-122"/>
              </a:rPr>
              <a:t>股中间皮神经</a:t>
            </a:r>
            <a:endParaRPr lang="en-US" altLang="zh-CN" sz="2000" b="1" dirty="0">
              <a:latin typeface="仿宋" panose="02010609060101010101" pitchFamily="49" charset="-122"/>
              <a:ea typeface="仿宋" panose="02010609060101010101" pitchFamily="49" charset="-122"/>
            </a:endParaRPr>
          </a:p>
          <a:p>
            <a:pPr marL="827405" lvl="1" indent="-84455">
              <a:lnSpc>
                <a:spcPct val="130000"/>
              </a:lnSpc>
              <a:buFont typeface="Arial" panose="020B0604020202020204" pitchFamily="34" charset="0"/>
              <a:buChar char="•"/>
            </a:pPr>
            <a:r>
              <a:rPr lang="zh-CN" altLang="en-US" sz="2000" b="1" dirty="0">
                <a:latin typeface="仿宋" panose="02010609060101010101" pitchFamily="49" charset="-122"/>
                <a:ea typeface="仿宋" panose="02010609060101010101" pitchFamily="49" charset="-122"/>
              </a:rPr>
              <a:t>股内侧皮神经</a:t>
            </a:r>
            <a:endParaRPr lang="en-US" altLang="zh-CN" sz="2400" b="1" dirty="0">
              <a:latin typeface="幼圆" panose="02010509060101010101" pitchFamily="49" charset="-122"/>
              <a:ea typeface="幼圆" panose="02010509060101010101" pitchFamily="49" charset="-122"/>
            </a:endParaRPr>
          </a:p>
          <a:p>
            <a:pPr marL="84455" indent="-84455" eaLnBrk="1" hangingPunct="1">
              <a:lnSpc>
                <a:spcPct val="130000"/>
              </a:lnSpc>
              <a:buFont typeface="Arial" panose="020B0604020202020204" pitchFamily="34" charset="0"/>
              <a:buChar char="•"/>
            </a:pPr>
            <a:r>
              <a:rPr lang="zh-CN" altLang="en-US" sz="2400" b="1" dirty="0">
                <a:solidFill>
                  <a:srgbClr val="C00000"/>
                </a:solidFill>
                <a:latin typeface="幼圆" panose="02010509060101010101" pitchFamily="49" charset="-122"/>
                <a:ea typeface="幼圆" panose="02010509060101010101" pitchFamily="49" charset="-122"/>
              </a:rPr>
              <a:t>隐神经</a:t>
            </a:r>
            <a:endParaRPr lang="zh-CN" altLang="en-US" sz="2400" b="1" dirty="0">
              <a:latin typeface="幼圆" panose="02010509060101010101" pitchFamily="49" charset="-122"/>
              <a:ea typeface="幼圆" panose="02010509060101010101" pitchFamily="49" charset="-122"/>
            </a:endParaRPr>
          </a:p>
        </p:txBody>
      </p:sp>
      <p:sp>
        <p:nvSpPr>
          <p:cNvPr id="13" name="Text Box 12"/>
          <p:cNvSpPr txBox="1">
            <a:spLocks noChangeArrowheads="1"/>
          </p:cNvSpPr>
          <p:nvPr/>
        </p:nvSpPr>
        <p:spPr bwMode="auto">
          <a:xfrm>
            <a:off x="387189" y="2869928"/>
            <a:ext cx="1694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分支</a:t>
            </a:r>
          </a:p>
        </p:txBody>
      </p:sp>
      <p:grpSp>
        <p:nvGrpSpPr>
          <p:cNvPr id="5" name="组合 4"/>
          <p:cNvGrpSpPr/>
          <p:nvPr/>
        </p:nvGrpSpPr>
        <p:grpSpPr>
          <a:xfrm>
            <a:off x="4753152" y="717878"/>
            <a:ext cx="3953944" cy="6046347"/>
            <a:chOff x="4741121" y="671850"/>
            <a:chExt cx="3953944" cy="6046347"/>
          </a:xfrm>
        </p:grpSpPr>
        <p:grpSp>
          <p:nvGrpSpPr>
            <p:cNvPr id="2" name="组合 1"/>
            <p:cNvGrpSpPr/>
            <p:nvPr/>
          </p:nvGrpSpPr>
          <p:grpSpPr>
            <a:xfrm>
              <a:off x="4741121" y="671850"/>
              <a:ext cx="2745018" cy="6046347"/>
              <a:chOff x="6388265" y="522897"/>
              <a:chExt cx="2745018" cy="6046347"/>
            </a:xfrm>
          </p:grpSpPr>
          <p:pic>
            <p:nvPicPr>
              <p:cNvPr id="35856" name="Picture 16" descr="Snap146"/>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9" b="-1"/>
              <a:stretch>
                <a:fillRect/>
              </a:stretch>
            </p:blipFill>
            <p:spPr bwMode="auto">
              <a:xfrm>
                <a:off x="6388265" y="522897"/>
                <a:ext cx="1901031" cy="60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Line 17"/>
              <p:cNvSpPr>
                <a:spLocks noChangeShapeType="1"/>
              </p:cNvSpPr>
              <p:nvPr/>
            </p:nvSpPr>
            <p:spPr bwMode="auto">
              <a:xfrm flipV="1">
                <a:off x="7215188" y="4671616"/>
                <a:ext cx="720490" cy="14684"/>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35858" name="Text Box 18"/>
              <p:cNvSpPr txBox="1">
                <a:spLocks noChangeArrowheads="1"/>
              </p:cNvSpPr>
              <p:nvPr/>
            </p:nvSpPr>
            <p:spPr bwMode="auto">
              <a:xfrm>
                <a:off x="7898044" y="4420644"/>
                <a:ext cx="12352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隐神经</a:t>
                </a:r>
              </a:p>
            </p:txBody>
          </p:sp>
          <p:sp>
            <p:nvSpPr>
              <p:cNvPr id="35859" name="Line 19"/>
              <p:cNvSpPr>
                <a:spLocks noChangeShapeType="1"/>
              </p:cNvSpPr>
              <p:nvPr/>
            </p:nvSpPr>
            <p:spPr bwMode="auto">
              <a:xfrm>
                <a:off x="7215187" y="1629027"/>
                <a:ext cx="768263" cy="1172742"/>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35860" name="Text Box 20"/>
              <p:cNvSpPr txBox="1">
                <a:spLocks noChangeArrowheads="1"/>
              </p:cNvSpPr>
              <p:nvPr/>
            </p:nvSpPr>
            <p:spPr bwMode="auto">
              <a:xfrm>
                <a:off x="7620164" y="2729245"/>
                <a:ext cx="12352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股神经</a:t>
                </a:r>
              </a:p>
            </p:txBody>
          </p:sp>
        </p:gr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1355" y="671850"/>
              <a:ext cx="1233710" cy="5971499"/>
            </a:xfrm>
            <a:prstGeom prst="rect">
              <a:avLst/>
            </a:prstGeom>
          </p:spPr>
        </p:pic>
        <p:sp>
          <p:nvSpPr>
            <p:cNvPr id="17" name="Line 19"/>
            <p:cNvSpPr>
              <a:spLocks noChangeShapeType="1"/>
            </p:cNvSpPr>
            <p:nvPr/>
          </p:nvSpPr>
          <p:spPr bwMode="auto">
            <a:xfrm flipH="1">
              <a:off x="7469074" y="2522281"/>
              <a:ext cx="656585" cy="1135319"/>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8" name="Text Box 20"/>
            <p:cNvSpPr txBox="1">
              <a:spLocks noChangeArrowheads="1"/>
            </p:cNvSpPr>
            <p:nvPr/>
          </p:nvSpPr>
          <p:spPr bwMode="auto">
            <a:xfrm>
              <a:off x="6927652" y="3565480"/>
              <a:ext cx="1400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皮支</a:t>
              </a:r>
            </a:p>
          </p:txBody>
        </p:sp>
        <p:sp>
          <p:nvSpPr>
            <p:cNvPr id="19" name="Line 19"/>
            <p:cNvSpPr>
              <a:spLocks noChangeShapeType="1"/>
            </p:cNvSpPr>
            <p:nvPr/>
          </p:nvSpPr>
          <p:spPr bwMode="auto">
            <a:xfrm flipH="1">
              <a:off x="7311282" y="4420459"/>
              <a:ext cx="997422" cy="40011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088578078"/>
      </p:ext>
    </p:extLst>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9162" y="1097622"/>
            <a:ext cx="2786700" cy="5484608"/>
          </a:xfrm>
          <a:prstGeom prst="rect">
            <a:avLst/>
          </a:prstGeom>
        </p:spPr>
      </p:pic>
      <p:sp>
        <p:nvSpPr>
          <p:cNvPr id="4" name="Text Box 15"/>
          <p:cNvSpPr txBox="1">
            <a:spLocks noChangeArrowheads="1"/>
          </p:cNvSpPr>
          <p:nvPr/>
        </p:nvSpPr>
        <p:spPr bwMode="auto">
          <a:xfrm>
            <a:off x="132247" y="1095727"/>
            <a:ext cx="4349517" cy="397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solidFill>
                  <a:srgbClr val="C00000"/>
                </a:solidFill>
                <a:latin typeface="幼圆" panose="02010509060101010101" pitchFamily="49" charset="-122"/>
                <a:ea typeface="幼圆" panose="02010509060101010101" pitchFamily="49" charset="-122"/>
              </a:rPr>
              <a:t>隐神经</a:t>
            </a:r>
            <a:endParaRPr lang="en-US" altLang="zh-CN" sz="2800" b="1" dirty="0">
              <a:solidFill>
                <a:srgbClr val="C00000"/>
              </a:solidFill>
              <a:latin typeface="幼圆" panose="02010509060101010101" pitchFamily="49" charset="-122"/>
              <a:ea typeface="幼圆" panose="02010509060101010101" pitchFamily="49" charset="-122"/>
            </a:endParaRPr>
          </a:p>
          <a:p>
            <a:pPr marL="360680" indent="-95250">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伴随股动脉入收肌管下行</a:t>
            </a:r>
            <a:endParaRPr lang="en-US" altLang="zh-CN" sz="2400" b="1" dirty="0">
              <a:latin typeface="仿宋" panose="02010609060101010101" pitchFamily="49" charset="-122"/>
              <a:ea typeface="仿宋" panose="02010609060101010101" pitchFamily="49" charset="-122"/>
            </a:endParaRPr>
          </a:p>
          <a:p>
            <a:pPr marL="360680" indent="-95250">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出收肌管在膝关节内侧下行，浅出至皮下</a:t>
            </a:r>
            <a:endParaRPr lang="en-US" altLang="zh-CN" sz="2400" b="1" dirty="0">
              <a:latin typeface="仿宋" panose="02010609060101010101" pitchFamily="49" charset="-122"/>
              <a:ea typeface="仿宋" panose="02010609060101010101" pitchFamily="49" charset="-122"/>
            </a:endParaRPr>
          </a:p>
          <a:p>
            <a:pPr marL="360680" indent="-95250">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与大隐静脉伴行至足内侧缘</a:t>
            </a:r>
            <a:endParaRPr lang="en-US" altLang="zh-CN" sz="2400" b="1" dirty="0">
              <a:latin typeface="仿宋" panose="02010609060101010101" pitchFamily="49" charset="-122"/>
              <a:ea typeface="仿宋" panose="02010609060101010101" pitchFamily="49" charset="-122"/>
            </a:endParaRPr>
          </a:p>
          <a:p>
            <a:pPr marL="360680" indent="-95250">
              <a:lnSpc>
                <a:spcPct val="150000"/>
              </a:lnSpc>
              <a:buFont typeface="Arial" panose="020B0604020202020204" pitchFamily="34" charset="0"/>
              <a:buChar char="•"/>
            </a:pPr>
            <a:r>
              <a:rPr lang="zh-CN" altLang="en-US" sz="2400" b="1" dirty="0">
                <a:latin typeface="仿宋" panose="02010609060101010101" pitchFamily="49" charset="-122"/>
                <a:ea typeface="仿宋" panose="02010609060101010101" pitchFamily="49" charset="-122"/>
              </a:rPr>
              <a:t>分布于髌下、小腿内侧面及足内侧缘的皮肤</a:t>
            </a:r>
            <a:endParaRPr lang="en-US" altLang="zh-CN" sz="2400" b="1" dirty="0">
              <a:latin typeface="仿宋" panose="02010609060101010101" pitchFamily="49" charset="-122"/>
              <a:ea typeface="仿宋" panose="02010609060101010101" pitchFamily="49" charset="-122"/>
            </a:endParaRPr>
          </a:p>
        </p:txBody>
      </p:sp>
      <p:pic>
        <p:nvPicPr>
          <p:cNvPr id="6" name="图片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8" b="14636"/>
          <a:stretch>
            <a:fillRect/>
          </a:stretch>
        </p:blipFill>
        <p:spPr>
          <a:xfrm>
            <a:off x="4481764" y="1095727"/>
            <a:ext cx="2225842" cy="5200470"/>
          </a:xfrm>
          <a:prstGeom prst="rect">
            <a:avLst/>
          </a:prstGeom>
        </p:spPr>
      </p:pic>
      <p:sp>
        <p:nvSpPr>
          <p:cNvPr id="7" name="Line 17"/>
          <p:cNvSpPr>
            <a:spLocks noChangeShapeType="1"/>
          </p:cNvSpPr>
          <p:nvPr/>
        </p:nvSpPr>
        <p:spPr bwMode="auto">
          <a:xfrm flipV="1">
            <a:off x="5886450" y="4237887"/>
            <a:ext cx="698616" cy="384913"/>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8" name="Text Box 18"/>
          <p:cNvSpPr txBox="1">
            <a:spLocks noChangeArrowheads="1"/>
          </p:cNvSpPr>
          <p:nvPr/>
        </p:nvSpPr>
        <p:spPr bwMode="auto">
          <a:xfrm>
            <a:off x="6507273" y="4009287"/>
            <a:ext cx="12352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隐神经</a:t>
            </a:r>
          </a:p>
        </p:txBody>
      </p:sp>
    </p:spTree>
    <p:extLst>
      <p:ext uri="{BB962C8B-B14F-4D97-AF65-F5344CB8AC3E}">
        <p14:creationId xmlns:p14="http://schemas.microsoft.com/office/powerpoint/2010/main" val="2118600804"/>
      </p:ext>
    </p:extLst>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15"/>
          <p:cNvSpPr txBox="1">
            <a:spLocks noChangeArrowheads="1"/>
          </p:cNvSpPr>
          <p:nvPr/>
        </p:nvSpPr>
        <p:spPr bwMode="auto">
          <a:xfrm>
            <a:off x="778124" y="1856454"/>
            <a:ext cx="3902160" cy="314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solidFill>
                  <a:srgbClr val="C00000"/>
                </a:solidFill>
                <a:latin typeface="幼圆" panose="02010509060101010101" pitchFamily="49" charset="-122"/>
                <a:ea typeface="幼圆" panose="02010509060101010101" pitchFamily="49" charset="-122"/>
              </a:rPr>
              <a:t>肌支</a:t>
            </a:r>
            <a:r>
              <a:rPr lang="zh-CN" altLang="en-US" sz="2400" b="1" dirty="0">
                <a:latin typeface="幼圆" panose="02010509060101010101" pitchFamily="49" charset="-122"/>
                <a:ea typeface="幼圆" panose="02010509060101010101" pitchFamily="49" charset="-122"/>
              </a:rPr>
              <a:t>：</a:t>
            </a:r>
            <a:r>
              <a:rPr lang="zh-CN" altLang="en-US" sz="2000" b="1" dirty="0">
                <a:latin typeface="仿宋" panose="02010609060101010101" pitchFamily="49" charset="-122"/>
                <a:ea typeface="仿宋" panose="02010609060101010101" pitchFamily="49" charset="-122"/>
              </a:rPr>
              <a:t>支配</a:t>
            </a:r>
            <a:r>
              <a:rPr lang="en-US" altLang="zh-CN" sz="2000" b="1" dirty="0">
                <a:latin typeface="仿宋" panose="02010609060101010101" pitchFamily="49" charset="-122"/>
                <a:ea typeface="仿宋" panose="02010609060101010101" pitchFamily="49" charset="-122"/>
              </a:rPr>
              <a:t>4</a:t>
            </a:r>
            <a:r>
              <a:rPr lang="zh-CN" altLang="en-US" sz="2000" b="1" dirty="0">
                <a:latin typeface="仿宋" panose="02010609060101010101" pitchFamily="49" charset="-122"/>
                <a:ea typeface="仿宋" panose="02010609060101010101" pitchFamily="49" charset="-122"/>
              </a:rPr>
              <a:t>块肌肉</a:t>
            </a:r>
            <a:endParaRPr lang="en-US" altLang="zh-CN" sz="2400" b="1" dirty="0">
              <a:latin typeface="仿宋" panose="02010609060101010101" pitchFamily="49" charset="-122"/>
              <a:ea typeface="仿宋" panose="02010609060101010101" pitchFamily="49" charset="-122"/>
            </a:endParaRPr>
          </a:p>
          <a:p>
            <a:pPr marL="342900" indent="-7810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髂肌</a:t>
            </a:r>
            <a:endParaRPr lang="en-US" altLang="zh-CN" sz="2200" b="1" dirty="0">
              <a:latin typeface="幼圆" panose="02010509060101010101" pitchFamily="49" charset="-122"/>
              <a:ea typeface="幼圆" panose="02010509060101010101" pitchFamily="49" charset="-122"/>
            </a:endParaRPr>
          </a:p>
          <a:p>
            <a:pPr marL="342900" indent="-7810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耻骨肌</a:t>
            </a:r>
            <a:endParaRPr lang="en-US" altLang="zh-CN" sz="2200" b="1" dirty="0">
              <a:latin typeface="幼圆" panose="02010509060101010101" pitchFamily="49" charset="-122"/>
              <a:ea typeface="幼圆" panose="02010509060101010101" pitchFamily="49" charset="-122"/>
            </a:endParaRPr>
          </a:p>
          <a:p>
            <a:pPr marL="342900" indent="-7810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股四头肌</a:t>
            </a:r>
            <a:endParaRPr lang="en-US" altLang="zh-CN" sz="2200" b="1" dirty="0">
              <a:latin typeface="幼圆" panose="02010509060101010101" pitchFamily="49" charset="-122"/>
              <a:ea typeface="幼圆" panose="02010509060101010101" pitchFamily="49" charset="-122"/>
            </a:endParaRPr>
          </a:p>
          <a:p>
            <a:pPr marL="342900" indent="-7810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缝匠肌</a:t>
            </a:r>
          </a:p>
          <a:p>
            <a:pPr eaLnBrk="1" hangingPunct="1">
              <a:lnSpc>
                <a:spcPct val="150000"/>
              </a:lnSpc>
            </a:pPr>
            <a:r>
              <a:rPr lang="zh-CN" altLang="en-US" sz="2400" b="1" dirty="0">
                <a:latin typeface="幼圆" panose="02010509060101010101" pitchFamily="49" charset="-122"/>
                <a:ea typeface="幼圆" panose="02010509060101010101" pitchFamily="49" charset="-122"/>
              </a:rPr>
              <a:t>皮支：见前述</a:t>
            </a:r>
          </a:p>
        </p:txBody>
      </p:sp>
      <p:pic>
        <p:nvPicPr>
          <p:cNvPr id="35862" name="Picture 22" descr="股神经"/>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495" y="804154"/>
            <a:ext cx="3128505" cy="494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p:cNvSpPr txBox="1">
            <a:spLocks noChangeArrowheads="1"/>
          </p:cNvSpPr>
          <p:nvPr/>
        </p:nvSpPr>
        <p:spPr bwMode="auto">
          <a:xfrm>
            <a:off x="349723" y="1105467"/>
            <a:ext cx="2009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分布</a:t>
            </a:r>
          </a:p>
        </p:txBody>
      </p:sp>
      <p:pic>
        <p:nvPicPr>
          <p:cNvPr id="16385" name="Picture 1" descr="F:\解剖图片\来自光盘的图片\肌学\jr49.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32698" y="665331"/>
            <a:ext cx="1551764" cy="5835507"/>
          </a:xfrm>
          <a:prstGeom prst="rect">
            <a:avLst/>
          </a:prstGeom>
          <a:noFill/>
        </p:spPr>
      </p:pic>
      <p:sp>
        <p:nvSpPr>
          <p:cNvPr id="6" name="Line 14"/>
          <p:cNvSpPr>
            <a:spLocks noChangeShapeType="1"/>
          </p:cNvSpPr>
          <p:nvPr/>
        </p:nvSpPr>
        <p:spPr bwMode="auto">
          <a:xfrm flipH="1" flipV="1">
            <a:off x="4559030" y="1297021"/>
            <a:ext cx="1828798" cy="363163"/>
          </a:xfrm>
          <a:prstGeom prst="line">
            <a:avLst/>
          </a:prstGeom>
          <a:ln>
            <a:headEnd type="arrow"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7" name="Line 14"/>
          <p:cNvSpPr>
            <a:spLocks noChangeShapeType="1"/>
          </p:cNvSpPr>
          <p:nvPr/>
        </p:nvSpPr>
        <p:spPr bwMode="auto">
          <a:xfrm flipH="1">
            <a:off x="4773037" y="2678349"/>
            <a:ext cx="1459149" cy="395592"/>
          </a:xfrm>
          <a:prstGeom prst="line">
            <a:avLst/>
          </a:prstGeom>
          <a:ln>
            <a:headEnd type="arrow"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8" name="Line 14"/>
          <p:cNvSpPr>
            <a:spLocks noChangeShapeType="1"/>
          </p:cNvSpPr>
          <p:nvPr/>
        </p:nvSpPr>
        <p:spPr bwMode="auto">
          <a:xfrm flipH="1">
            <a:off x="4617394" y="3463047"/>
            <a:ext cx="1608307" cy="226978"/>
          </a:xfrm>
          <a:prstGeom prst="line">
            <a:avLst/>
          </a:prstGeom>
          <a:ln>
            <a:headEnd type="arrow"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9" name="Line 14"/>
          <p:cNvSpPr>
            <a:spLocks noChangeShapeType="1"/>
          </p:cNvSpPr>
          <p:nvPr/>
        </p:nvSpPr>
        <p:spPr bwMode="auto">
          <a:xfrm flipH="1">
            <a:off x="4507147" y="4195864"/>
            <a:ext cx="1569397" cy="152719"/>
          </a:xfrm>
          <a:prstGeom prst="line">
            <a:avLst/>
          </a:prstGeom>
          <a:ln>
            <a:headEnd type="arrow"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11" name="Line 14"/>
          <p:cNvSpPr>
            <a:spLocks noChangeShapeType="1"/>
          </p:cNvSpPr>
          <p:nvPr/>
        </p:nvSpPr>
        <p:spPr bwMode="auto">
          <a:xfrm flipH="1" flipV="1">
            <a:off x="4802218" y="2363820"/>
            <a:ext cx="671211" cy="45719"/>
          </a:xfrm>
          <a:prstGeom prst="line">
            <a:avLst/>
          </a:prstGeom>
          <a:ln>
            <a:headEnd type="arrow"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1600" b="1">
              <a:latin typeface="+mn-ea"/>
            </a:endParaRPr>
          </a:p>
        </p:txBody>
      </p:sp>
      <p:sp>
        <p:nvSpPr>
          <p:cNvPr id="12" name="TextBox 11"/>
          <p:cNvSpPr txBox="1"/>
          <p:nvPr/>
        </p:nvSpPr>
        <p:spPr>
          <a:xfrm>
            <a:off x="5350212" y="2243847"/>
            <a:ext cx="888460" cy="338554"/>
          </a:xfrm>
          <a:prstGeom prst="rect">
            <a:avLst/>
          </a:prstGeom>
          <a:noFill/>
        </p:spPr>
        <p:txBody>
          <a:bodyPr wrap="square" rtlCol="0">
            <a:spAutoFit/>
          </a:bodyPr>
          <a:lstStyle/>
          <a:p>
            <a:r>
              <a:rPr lang="zh-CN" altLang="en-US" sz="1600" b="1" dirty="0" smtClean="0">
                <a:latin typeface="华文仿宋" pitchFamily="2" charset="-122"/>
                <a:ea typeface="华文仿宋" pitchFamily="2" charset="-122"/>
              </a:rPr>
              <a:t>耻骨肌</a:t>
            </a:r>
            <a:endParaRPr lang="zh-CN" altLang="en-US" sz="1600" b="1" dirty="0">
              <a:latin typeface="华文仿宋" pitchFamily="2" charset="-122"/>
              <a:ea typeface="华文仿宋" pitchFamily="2" charset="-122"/>
            </a:endParaRPr>
          </a:p>
        </p:txBody>
      </p:sp>
    </p:spTree>
    <p:extLst>
      <p:ext uri="{BB962C8B-B14F-4D97-AF65-F5344CB8AC3E}">
        <p14:creationId xmlns:p14="http://schemas.microsoft.com/office/powerpoint/2010/main" val="1037023482"/>
      </p:ext>
    </p:extLst>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cal-kg.cdn.bcebos.com/med-cms/image/image_16282336955798dae974.jpg"/>
          <p:cNvPicPr preferRelativeResize="0">
            <a:picLocks noChangeAspect="1" noChangeArrowheads="1"/>
          </p:cNvPicPr>
          <p:nvPr/>
        </p:nvPicPr>
        <p:blipFill>
          <a:blip r:embed="rId2"/>
          <a:stretch>
            <a:fillRect/>
          </a:stretch>
        </p:blipFill>
        <p:spPr bwMode="auto">
          <a:xfrm>
            <a:off x="816634" y="1445895"/>
            <a:ext cx="7730736" cy="5153824"/>
          </a:xfrm>
          <a:prstGeom prst="rect">
            <a:avLst/>
          </a:prstGeom>
          <a:noFill/>
        </p:spPr>
      </p:pic>
      <p:sp>
        <p:nvSpPr>
          <p:cNvPr id="3" name="TextBox 2"/>
          <p:cNvSpPr txBox="1"/>
          <p:nvPr/>
        </p:nvSpPr>
        <p:spPr>
          <a:xfrm>
            <a:off x="732817" y="706877"/>
            <a:ext cx="4734127" cy="461665"/>
          </a:xfrm>
          <a:prstGeom prst="rect">
            <a:avLst/>
          </a:prstGeom>
          <a:noFill/>
        </p:spPr>
        <p:txBody>
          <a:bodyPr wrap="square" rtlCol="0">
            <a:spAutoFit/>
          </a:bodyPr>
          <a:lstStyle/>
          <a:p>
            <a:r>
              <a:rPr lang="zh-CN" altLang="en-US" sz="2400" b="1" dirty="0" smtClean="0">
                <a:latin typeface="华文楷体" pitchFamily="2" charset="-122"/>
                <a:ea typeface="华文楷体" pitchFamily="2" charset="-122"/>
              </a:rPr>
              <a:t>股神经损伤：较少见。</a:t>
            </a:r>
            <a:endParaRPr lang="zh-CN" altLang="en-US" sz="2400" b="1" dirty="0">
              <a:latin typeface="华文楷体" pitchFamily="2" charset="-122"/>
              <a:ea typeface="华文楷体" pitchFamily="2" charset="-122"/>
            </a:endParaRPr>
          </a:p>
        </p:txBody>
      </p:sp>
    </p:spTree>
    <p:extLst>
      <p:ext uri="{BB962C8B-B14F-4D97-AF65-F5344CB8AC3E}">
        <p14:creationId xmlns:p14="http://schemas.microsoft.com/office/powerpoint/2010/main" val="1725715372"/>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脊神经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685800"/>
            <a:ext cx="2782042"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9"/>
          <p:cNvSpPr txBox="1">
            <a:spLocks noChangeArrowheads="1"/>
          </p:cNvSpPr>
          <p:nvPr/>
        </p:nvSpPr>
        <p:spPr bwMode="auto">
          <a:xfrm>
            <a:off x="7284660" y="2395371"/>
            <a:ext cx="553998" cy="172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ea typeface="华文中宋" panose="02010600040101010101" pitchFamily="2" charset="-122"/>
              </a:rPr>
              <a:t>脊神经根</a:t>
            </a:r>
          </a:p>
        </p:txBody>
      </p:sp>
      <p:sp>
        <p:nvSpPr>
          <p:cNvPr id="22532" name="Text Box 5"/>
          <p:cNvSpPr txBox="1">
            <a:spLocks noChangeArrowheads="1"/>
          </p:cNvSpPr>
          <p:nvPr/>
        </p:nvSpPr>
        <p:spPr bwMode="auto">
          <a:xfrm>
            <a:off x="392275" y="1073484"/>
            <a:ext cx="49307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幼圆" panose="02010509060101010101" pitchFamily="49" charset="-122"/>
                <a:ea typeface="幼圆" panose="02010509060101010101" pitchFamily="49" charset="-122"/>
              </a:rPr>
              <a:t>脊神经共</a:t>
            </a:r>
            <a:r>
              <a:rPr lang="en-US" altLang="zh-CN" sz="2400" b="1">
                <a:latin typeface="幼圆" panose="02010509060101010101" pitchFamily="49" charset="-122"/>
                <a:ea typeface="幼圆" panose="02010509060101010101" pitchFamily="49" charset="-122"/>
              </a:rPr>
              <a:t>31</a:t>
            </a:r>
            <a:r>
              <a:rPr lang="zh-CN" altLang="en-US" sz="2400" b="1">
                <a:latin typeface="幼圆" panose="02010509060101010101" pitchFamily="49" charset="-122"/>
                <a:ea typeface="幼圆" panose="02010509060101010101" pitchFamily="49" charset="-122"/>
              </a:rPr>
              <a:t>对，分为</a:t>
            </a:r>
            <a:r>
              <a:rPr lang="en-US" altLang="zh-CN" sz="2400" b="1">
                <a:latin typeface="幼圆" panose="02010509060101010101" pitchFamily="49" charset="-122"/>
                <a:ea typeface="幼圆" panose="02010509060101010101" pitchFamily="49" charset="-122"/>
              </a:rPr>
              <a:t>5</a:t>
            </a:r>
            <a:r>
              <a:rPr lang="zh-CN" altLang="en-US" sz="2400" b="1">
                <a:latin typeface="幼圆" panose="02010509060101010101" pitchFamily="49" charset="-122"/>
                <a:ea typeface="幼圆" panose="02010509060101010101" pitchFamily="49" charset="-122"/>
              </a:rPr>
              <a:t>部分：</a:t>
            </a:r>
          </a:p>
        </p:txBody>
      </p:sp>
      <p:sp>
        <p:nvSpPr>
          <p:cNvPr id="22533" name="Rectangle 14" descr="40%"/>
          <p:cNvSpPr>
            <a:spLocks noChangeArrowheads="1"/>
          </p:cNvSpPr>
          <p:nvPr/>
        </p:nvSpPr>
        <p:spPr bwMode="auto">
          <a:xfrm>
            <a:off x="654051" y="2163763"/>
            <a:ext cx="3533775" cy="2868612"/>
          </a:xfrm>
          <a:prstGeom prst="rect">
            <a:avLst/>
          </a:prstGeom>
          <a:solidFill>
            <a:schemeClr val="accent2">
              <a:lumMod val="20000"/>
              <a:lumOff val="80000"/>
            </a:schemeClr>
          </a:solidFill>
          <a:ln w="12700" algn="ctr">
            <a:solidFill>
              <a:srgbClr val="808000"/>
            </a:solidFill>
            <a:miter lim="800000"/>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幼圆" panose="02010509060101010101" pitchFamily="49" charset="-122"/>
                <a:ea typeface="幼圆" panose="02010509060101010101" pitchFamily="49" charset="-122"/>
              </a:rPr>
              <a:t>颈神经</a:t>
            </a:r>
            <a:r>
              <a:rPr lang="en-US" altLang="zh-CN" sz="2400" b="1">
                <a:latin typeface="幼圆" panose="02010509060101010101" pitchFamily="49" charset="-122"/>
                <a:ea typeface="幼圆" panose="02010509060101010101" pitchFamily="49" charset="-122"/>
              </a:rPr>
              <a:t>8</a:t>
            </a:r>
            <a:r>
              <a:rPr lang="zh-CN" altLang="en-US" sz="2400" b="1">
                <a:latin typeface="幼圆" panose="02010509060101010101" pitchFamily="49" charset="-122"/>
                <a:ea typeface="幼圆" panose="02010509060101010101" pitchFamily="49" charset="-122"/>
              </a:rPr>
              <a:t>对（</a:t>
            </a:r>
            <a:r>
              <a:rPr lang="en-US" altLang="zh-CN" sz="2400" b="1">
                <a:latin typeface="幼圆" panose="02010509060101010101" pitchFamily="49" charset="-122"/>
                <a:ea typeface="幼圆" panose="02010509060101010101" pitchFamily="49" charset="-122"/>
              </a:rPr>
              <a:t>C1-C8</a:t>
            </a:r>
            <a:r>
              <a:rPr lang="zh-CN" altLang="en-US" sz="2400" b="1">
                <a:latin typeface="幼圆" panose="02010509060101010101" pitchFamily="49" charset="-122"/>
                <a:ea typeface="幼圆" panose="02010509060101010101" pitchFamily="49" charset="-122"/>
              </a:rPr>
              <a:t>）</a:t>
            </a:r>
          </a:p>
          <a:p>
            <a:pPr eaLnBrk="1" hangingPunct="1">
              <a:lnSpc>
                <a:spcPct val="150000"/>
              </a:lnSpc>
            </a:pPr>
            <a:r>
              <a:rPr lang="zh-CN" altLang="en-US" sz="2400" b="1">
                <a:latin typeface="幼圆" panose="02010509060101010101" pitchFamily="49" charset="-122"/>
                <a:ea typeface="幼圆" panose="02010509060101010101" pitchFamily="49" charset="-122"/>
              </a:rPr>
              <a:t>胸神经</a:t>
            </a:r>
            <a:r>
              <a:rPr lang="en-US" altLang="zh-CN" sz="2400" b="1">
                <a:latin typeface="幼圆" panose="02010509060101010101" pitchFamily="49" charset="-122"/>
                <a:ea typeface="幼圆" panose="02010509060101010101" pitchFamily="49" charset="-122"/>
              </a:rPr>
              <a:t>12</a:t>
            </a:r>
            <a:r>
              <a:rPr lang="zh-CN" altLang="en-US" sz="2400" b="1">
                <a:latin typeface="幼圆" panose="02010509060101010101" pitchFamily="49" charset="-122"/>
                <a:ea typeface="幼圆" panose="02010509060101010101" pitchFamily="49" charset="-122"/>
              </a:rPr>
              <a:t>对（</a:t>
            </a:r>
            <a:r>
              <a:rPr lang="en-US" altLang="zh-CN" sz="2400" b="1">
                <a:latin typeface="幼圆" panose="02010509060101010101" pitchFamily="49" charset="-122"/>
                <a:ea typeface="幼圆" panose="02010509060101010101" pitchFamily="49" charset="-122"/>
              </a:rPr>
              <a:t>T1-T12</a:t>
            </a:r>
            <a:r>
              <a:rPr lang="zh-CN" altLang="en-US" sz="2400" b="1">
                <a:latin typeface="幼圆" panose="02010509060101010101" pitchFamily="49" charset="-122"/>
                <a:ea typeface="幼圆" panose="02010509060101010101" pitchFamily="49" charset="-122"/>
              </a:rPr>
              <a:t>）</a:t>
            </a:r>
          </a:p>
          <a:p>
            <a:pPr eaLnBrk="1" hangingPunct="1">
              <a:lnSpc>
                <a:spcPct val="150000"/>
              </a:lnSpc>
            </a:pPr>
            <a:r>
              <a:rPr lang="zh-CN" altLang="en-US" sz="2400" b="1">
                <a:latin typeface="幼圆" panose="02010509060101010101" pitchFamily="49" charset="-122"/>
                <a:ea typeface="幼圆" panose="02010509060101010101" pitchFamily="49" charset="-122"/>
              </a:rPr>
              <a:t>腰神经</a:t>
            </a:r>
            <a:r>
              <a:rPr lang="en-US" altLang="zh-CN" sz="2400" b="1">
                <a:latin typeface="幼圆" panose="02010509060101010101" pitchFamily="49" charset="-122"/>
                <a:ea typeface="幼圆" panose="02010509060101010101" pitchFamily="49" charset="-122"/>
              </a:rPr>
              <a:t>5</a:t>
            </a:r>
            <a:r>
              <a:rPr lang="zh-CN" altLang="en-US" sz="2400" b="1">
                <a:latin typeface="幼圆" panose="02010509060101010101" pitchFamily="49" charset="-122"/>
                <a:ea typeface="幼圆" panose="02010509060101010101" pitchFamily="49" charset="-122"/>
              </a:rPr>
              <a:t>对（</a:t>
            </a:r>
            <a:r>
              <a:rPr lang="en-US" altLang="zh-CN" sz="2400" b="1">
                <a:latin typeface="幼圆" panose="02010509060101010101" pitchFamily="49" charset="-122"/>
                <a:ea typeface="幼圆" panose="02010509060101010101" pitchFamily="49" charset="-122"/>
              </a:rPr>
              <a:t>L1-L5</a:t>
            </a:r>
            <a:r>
              <a:rPr lang="zh-CN" altLang="en-US" sz="2400" b="1">
                <a:latin typeface="幼圆" panose="02010509060101010101" pitchFamily="49" charset="-122"/>
                <a:ea typeface="幼圆" panose="02010509060101010101" pitchFamily="49" charset="-122"/>
              </a:rPr>
              <a:t>）</a:t>
            </a:r>
          </a:p>
          <a:p>
            <a:pPr eaLnBrk="1" hangingPunct="1">
              <a:lnSpc>
                <a:spcPct val="150000"/>
              </a:lnSpc>
            </a:pPr>
            <a:r>
              <a:rPr lang="zh-CN" altLang="en-US" sz="2400" b="1">
                <a:latin typeface="幼圆" panose="02010509060101010101" pitchFamily="49" charset="-122"/>
                <a:ea typeface="幼圆" panose="02010509060101010101" pitchFamily="49" charset="-122"/>
              </a:rPr>
              <a:t>骶神经</a:t>
            </a:r>
            <a:r>
              <a:rPr lang="en-US" altLang="zh-CN" sz="2400" b="1">
                <a:latin typeface="幼圆" panose="02010509060101010101" pitchFamily="49" charset="-122"/>
                <a:ea typeface="幼圆" panose="02010509060101010101" pitchFamily="49" charset="-122"/>
              </a:rPr>
              <a:t>5</a:t>
            </a:r>
            <a:r>
              <a:rPr lang="zh-CN" altLang="en-US" sz="2400" b="1">
                <a:latin typeface="幼圆" panose="02010509060101010101" pitchFamily="49" charset="-122"/>
                <a:ea typeface="幼圆" panose="02010509060101010101" pitchFamily="49" charset="-122"/>
              </a:rPr>
              <a:t>对（</a:t>
            </a:r>
            <a:r>
              <a:rPr lang="en-US" altLang="zh-CN" sz="2400" b="1">
                <a:latin typeface="幼圆" panose="02010509060101010101" pitchFamily="49" charset="-122"/>
                <a:ea typeface="幼圆" panose="02010509060101010101" pitchFamily="49" charset="-122"/>
              </a:rPr>
              <a:t>S1-S5</a:t>
            </a:r>
            <a:r>
              <a:rPr lang="zh-CN" altLang="en-US" sz="2400" b="1">
                <a:latin typeface="幼圆" panose="02010509060101010101" pitchFamily="49" charset="-122"/>
                <a:ea typeface="幼圆" panose="02010509060101010101" pitchFamily="49" charset="-122"/>
              </a:rPr>
              <a:t>）</a:t>
            </a:r>
          </a:p>
          <a:p>
            <a:pPr eaLnBrk="1" hangingPunct="1">
              <a:lnSpc>
                <a:spcPct val="150000"/>
              </a:lnSpc>
            </a:pPr>
            <a:r>
              <a:rPr lang="zh-CN" altLang="en-US" sz="2400" b="1">
                <a:latin typeface="幼圆" panose="02010509060101010101" pitchFamily="49" charset="-122"/>
                <a:ea typeface="幼圆" panose="02010509060101010101" pitchFamily="49" charset="-122"/>
              </a:rPr>
              <a:t>尾神经</a:t>
            </a:r>
            <a:r>
              <a:rPr lang="en-US" altLang="zh-CN" sz="2400" b="1">
                <a:latin typeface="幼圆" panose="02010509060101010101" pitchFamily="49" charset="-122"/>
                <a:ea typeface="幼圆" panose="02010509060101010101" pitchFamily="49" charset="-122"/>
              </a:rPr>
              <a:t>1</a:t>
            </a:r>
            <a:r>
              <a:rPr lang="zh-CN" altLang="en-US" sz="2400" b="1">
                <a:latin typeface="幼圆" panose="02010509060101010101" pitchFamily="49" charset="-122"/>
                <a:ea typeface="幼圆" panose="02010509060101010101" pitchFamily="49" charset="-122"/>
              </a:rPr>
              <a:t>对（</a:t>
            </a:r>
            <a:r>
              <a:rPr lang="en-US" altLang="zh-CN" sz="2400" b="1">
                <a:latin typeface="幼圆" panose="02010509060101010101" pitchFamily="49" charset="-122"/>
                <a:ea typeface="幼圆" panose="02010509060101010101" pitchFamily="49" charset="-122"/>
              </a:rPr>
              <a:t>Co</a:t>
            </a:r>
            <a:r>
              <a:rPr lang="zh-CN" altLang="en-US" sz="2400" b="1">
                <a:latin typeface="幼圆" panose="02010509060101010101" pitchFamily="49" charset="-122"/>
                <a:ea typeface="幼圆" panose="02010509060101010101" pitchFamily="49" charset="-122"/>
              </a:rPr>
              <a:t>）</a:t>
            </a:r>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241909" y="438647"/>
            <a:ext cx="2751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dirty="0" smtClean="0">
                <a:solidFill>
                  <a:srgbClr val="C00000"/>
                </a:solidFill>
                <a:latin typeface="+mn-ea"/>
                <a:ea typeface="+mn-ea"/>
              </a:rPr>
              <a:t>闭孔神经</a:t>
            </a:r>
            <a:endParaRPr kumimoji="1" lang="en-US" altLang="zh-CN" sz="2800" b="1" dirty="0">
              <a:latin typeface="+mn-ea"/>
              <a:ea typeface="+mn-ea"/>
            </a:endParaRPr>
          </a:p>
        </p:txBody>
      </p:sp>
      <p:sp>
        <p:nvSpPr>
          <p:cNvPr id="58373" name="Text Box 9"/>
          <p:cNvSpPr txBox="1">
            <a:spLocks noChangeArrowheads="1"/>
          </p:cNvSpPr>
          <p:nvPr/>
        </p:nvSpPr>
        <p:spPr bwMode="auto">
          <a:xfrm>
            <a:off x="1058805" y="1951521"/>
            <a:ext cx="3057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穿闭膜管至股部</a:t>
            </a:r>
          </a:p>
        </p:txBody>
      </p:sp>
      <p:grpSp>
        <p:nvGrpSpPr>
          <p:cNvPr id="2" name="组合 1"/>
          <p:cNvGrpSpPr/>
          <p:nvPr/>
        </p:nvGrpSpPr>
        <p:grpSpPr>
          <a:xfrm>
            <a:off x="5273009" y="788277"/>
            <a:ext cx="3505865" cy="5738646"/>
            <a:chOff x="4945985" y="559677"/>
            <a:chExt cx="3505865" cy="5738646"/>
          </a:xfrm>
        </p:grpSpPr>
        <p:pic>
          <p:nvPicPr>
            <p:cNvPr id="36875" name="Picture 11" descr="Snap1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18"/>
            <a:stretch>
              <a:fillRect/>
            </a:stretch>
          </p:blipFill>
          <p:spPr bwMode="auto">
            <a:xfrm>
              <a:off x="4945985" y="559677"/>
              <a:ext cx="2435308" cy="5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Line 12"/>
            <p:cNvSpPr>
              <a:spLocks noChangeShapeType="1"/>
            </p:cNvSpPr>
            <p:nvPr/>
          </p:nvSpPr>
          <p:spPr bwMode="auto">
            <a:xfrm>
              <a:off x="6183313" y="2236788"/>
              <a:ext cx="1235075" cy="91440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7" name="Text Box 13"/>
            <p:cNvSpPr txBox="1">
              <a:spLocks noChangeArrowheads="1"/>
            </p:cNvSpPr>
            <p:nvPr/>
          </p:nvSpPr>
          <p:spPr bwMode="auto">
            <a:xfrm>
              <a:off x="6914147" y="3079417"/>
              <a:ext cx="15377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闭孔神经</a:t>
              </a:r>
            </a:p>
          </p:txBody>
        </p:sp>
      </p:grpSp>
      <p:sp>
        <p:nvSpPr>
          <p:cNvPr id="12" name="Text Box 12"/>
          <p:cNvSpPr txBox="1">
            <a:spLocks noChangeArrowheads="1"/>
          </p:cNvSpPr>
          <p:nvPr/>
        </p:nvSpPr>
        <p:spPr bwMode="auto">
          <a:xfrm>
            <a:off x="497496" y="1294303"/>
            <a:ext cx="1555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行程</a:t>
            </a:r>
          </a:p>
        </p:txBody>
      </p:sp>
      <p:sp>
        <p:nvSpPr>
          <p:cNvPr id="13" name="Text Box 12"/>
          <p:cNvSpPr txBox="1">
            <a:spLocks noChangeArrowheads="1"/>
          </p:cNvSpPr>
          <p:nvPr/>
        </p:nvSpPr>
        <p:spPr bwMode="auto">
          <a:xfrm>
            <a:off x="497496" y="2488104"/>
            <a:ext cx="2009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分布</a:t>
            </a:r>
          </a:p>
        </p:txBody>
      </p:sp>
      <p:pic>
        <p:nvPicPr>
          <p:cNvPr id="14" name="Picture 14" descr="闭孔神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973" y="1004151"/>
            <a:ext cx="2541343" cy="4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893"/>
          <a:stretch>
            <a:fillRect/>
          </a:stretch>
        </p:blipFill>
        <p:spPr>
          <a:xfrm>
            <a:off x="5069377" y="2810436"/>
            <a:ext cx="1275518" cy="3619504"/>
          </a:xfrm>
          <a:prstGeom prst="rect">
            <a:avLst/>
          </a:prstGeom>
        </p:spPr>
      </p:pic>
      <p:sp>
        <p:nvSpPr>
          <p:cNvPr id="58374" name="Text Box 10"/>
          <p:cNvSpPr txBox="1">
            <a:spLocks noChangeArrowheads="1"/>
          </p:cNvSpPr>
          <p:nvPr/>
        </p:nvSpPr>
        <p:spPr bwMode="auto">
          <a:xfrm>
            <a:off x="800648" y="3202536"/>
            <a:ext cx="4171367" cy="17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dirty="0">
                <a:latin typeface="幼圆" panose="02010509060101010101" pitchFamily="49" charset="-122"/>
                <a:ea typeface="幼圆" panose="02010509060101010101" pitchFamily="49" charset="-122"/>
              </a:rPr>
              <a:t>肌支</a:t>
            </a:r>
            <a:r>
              <a:rPr lang="zh-CN" altLang="en-US" sz="2000" b="1" dirty="0">
                <a:latin typeface="幼圆" panose="02010509060101010101" pitchFamily="49" charset="-122"/>
                <a:ea typeface="幼圆" panose="02010509060101010101" pitchFamily="49" charset="-122"/>
              </a:rPr>
              <a:t>：</a:t>
            </a:r>
            <a:r>
              <a:rPr lang="zh-CN" altLang="en-US" sz="2000" b="1" dirty="0">
                <a:latin typeface="仿宋" panose="02010609060101010101" pitchFamily="49" charset="-122"/>
                <a:ea typeface="仿宋" panose="02010609060101010101" pitchFamily="49" charset="-122"/>
              </a:rPr>
              <a:t>支配</a:t>
            </a:r>
            <a:r>
              <a:rPr lang="en-US" altLang="zh-CN" sz="2000" b="1" dirty="0">
                <a:latin typeface="仿宋" panose="02010609060101010101" pitchFamily="49" charset="-122"/>
                <a:ea typeface="仿宋" panose="02010609060101010101" pitchFamily="49" charset="-122"/>
              </a:rPr>
              <a:t>5</a:t>
            </a:r>
            <a:r>
              <a:rPr lang="zh-CN" altLang="en-US" sz="2000" b="1" dirty="0">
                <a:latin typeface="仿宋" panose="02010609060101010101" pitchFamily="49" charset="-122"/>
                <a:ea typeface="仿宋" panose="02010609060101010101" pitchFamily="49" charset="-122"/>
              </a:rPr>
              <a:t>块肌肉</a:t>
            </a:r>
            <a:endParaRPr lang="en-US" altLang="zh-CN" sz="2000" b="1" dirty="0">
              <a:latin typeface="仿宋" panose="02010609060101010101" pitchFamily="49" charset="-122"/>
              <a:ea typeface="仿宋" panose="02010609060101010101" pitchFamily="49" charset="-122"/>
            </a:endParaRPr>
          </a:p>
          <a:p>
            <a:pPr marL="342900" indent="-78105" eaLnBrk="1" hangingPunct="1">
              <a:lnSpc>
                <a:spcPct val="130000"/>
              </a:lnSpc>
              <a:buFont typeface="Arial" panose="020B0604020202020204" pitchFamily="34" charset="0"/>
              <a:buChar char="•"/>
            </a:pPr>
            <a:r>
              <a:rPr lang="zh-CN" altLang="en-US" sz="2000" b="1" dirty="0">
                <a:solidFill>
                  <a:srgbClr val="C00000"/>
                </a:solidFill>
                <a:latin typeface="幼圆" panose="02010509060101010101" pitchFamily="49" charset="-122"/>
                <a:ea typeface="幼圆" panose="02010509060101010101" pitchFamily="49" charset="-122"/>
              </a:rPr>
              <a:t>大腿肌内侧群</a:t>
            </a:r>
            <a:r>
              <a:rPr lang="zh-CN" altLang="en-US" sz="2000" b="1" dirty="0">
                <a:latin typeface="幼圆" panose="02010509060101010101" pitchFamily="49" charset="-122"/>
                <a:ea typeface="幼圆" panose="02010509060101010101" pitchFamily="49" charset="-122"/>
              </a:rPr>
              <a:t>：</a:t>
            </a:r>
            <a:r>
              <a:rPr lang="zh-CN" altLang="en-US" sz="2000" b="1" dirty="0">
                <a:latin typeface="仿宋" panose="02010609060101010101" pitchFamily="49" charset="-122"/>
                <a:ea typeface="仿宋" panose="02010609060101010101" pitchFamily="49" charset="-122"/>
              </a:rPr>
              <a:t>闭孔外肌、长收肌、短收肌、大收肌、股薄肌</a:t>
            </a:r>
          </a:p>
          <a:p>
            <a:pPr eaLnBrk="1" hangingPunct="1">
              <a:lnSpc>
                <a:spcPct val="130000"/>
              </a:lnSpc>
            </a:pPr>
            <a:r>
              <a:rPr lang="zh-CN" altLang="en-US" sz="2400" b="1" dirty="0">
                <a:latin typeface="幼圆" panose="02010509060101010101" pitchFamily="49" charset="-122"/>
                <a:ea typeface="幼圆" panose="02010509060101010101" pitchFamily="49" charset="-122"/>
              </a:rPr>
              <a:t>皮支</a:t>
            </a:r>
            <a:r>
              <a:rPr lang="zh-CN" altLang="en-US" sz="2000" b="1" dirty="0">
                <a:latin typeface="幼圆" panose="02010509060101010101" pitchFamily="49" charset="-122"/>
                <a:ea typeface="幼圆" panose="02010509060101010101" pitchFamily="49" charset="-122"/>
              </a:rPr>
              <a:t>：</a:t>
            </a:r>
            <a:r>
              <a:rPr lang="zh-CN" altLang="en-US" sz="2000" b="1" dirty="0">
                <a:latin typeface="仿宋" panose="02010609060101010101" pitchFamily="49" charset="-122"/>
                <a:ea typeface="仿宋" panose="02010609060101010101" pitchFamily="49" charset="-122"/>
              </a:rPr>
              <a:t>大腿内侧份</a:t>
            </a:r>
          </a:p>
        </p:txBody>
      </p:sp>
    </p:spTree>
    <p:extLst>
      <p:ext uri="{BB962C8B-B14F-4D97-AF65-F5344CB8AC3E}">
        <p14:creationId xmlns:p14="http://schemas.microsoft.com/office/powerpoint/2010/main" val="169134412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barn(outHorizontal)">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3641612" y="482180"/>
            <a:ext cx="2052312" cy="64633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square" anchor="ctr">
            <a:spAutoFit/>
          </a:bodyPr>
          <a:lstStyle/>
          <a:p>
            <a:pPr algn="ctr" eaLnBrk="1" hangingPunct="1">
              <a:defRPr/>
            </a:pPr>
            <a:r>
              <a:rPr kumimoji="1" lang="zh-CN" altLang="en-US" sz="3600" dirty="0" smtClean="0">
                <a:solidFill>
                  <a:srgbClr val="C00000"/>
                </a:solidFill>
                <a:latin typeface="华文中宋" panose="02010600040101010101" pitchFamily="2" charset="-122"/>
                <a:ea typeface="华文中宋" panose="02010600040101010101" pitchFamily="2" charset="-122"/>
              </a:rPr>
              <a:t>骶 丛</a:t>
            </a:r>
            <a:endParaRPr kumimoji="1" lang="zh-CN" altLang="en-US" sz="3600" dirty="0">
              <a:latin typeface="华文中宋" panose="02010600040101010101" pitchFamily="2" charset="-122"/>
              <a:ea typeface="华文中宋" panose="02010600040101010101" pitchFamily="2" charset="-122"/>
            </a:endParaRPr>
          </a:p>
        </p:txBody>
      </p:sp>
      <p:sp>
        <p:nvSpPr>
          <p:cNvPr id="60419" name="Rectangle 5"/>
          <p:cNvSpPr>
            <a:spLocks noChangeArrowheads="1"/>
          </p:cNvSpPr>
          <p:nvPr/>
        </p:nvSpPr>
        <p:spPr bwMode="auto">
          <a:xfrm>
            <a:off x="198814" y="1536745"/>
            <a:ext cx="4354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latin typeface="幼圆" panose="02010509060101010101" pitchFamily="49" charset="-122"/>
                <a:ea typeface="幼圆" panose="02010509060101010101" pitchFamily="49" charset="-122"/>
              </a:rPr>
              <a:t>(</a:t>
            </a:r>
            <a:r>
              <a:rPr kumimoji="1" lang="zh-CN" altLang="en-US" sz="2800" b="1">
                <a:latin typeface="幼圆" panose="02010509060101010101" pitchFamily="49" charset="-122"/>
                <a:ea typeface="幼圆" panose="02010509060101010101" pitchFamily="49" charset="-122"/>
              </a:rPr>
              <a:t>一</a:t>
            </a:r>
            <a:r>
              <a:rPr kumimoji="1" lang="en-US" altLang="zh-CN" sz="2800" b="1">
                <a:latin typeface="幼圆" panose="02010509060101010101" pitchFamily="49" charset="-122"/>
                <a:ea typeface="幼圆" panose="02010509060101010101" pitchFamily="49" charset="-122"/>
              </a:rPr>
              <a:t>)</a:t>
            </a:r>
            <a:r>
              <a:rPr kumimoji="1" lang="zh-CN" altLang="en-US" sz="2800" b="1">
                <a:latin typeface="幼圆" panose="02010509060101010101" pitchFamily="49" charset="-122"/>
                <a:ea typeface="幼圆" panose="02010509060101010101" pitchFamily="49" charset="-122"/>
              </a:rPr>
              <a:t>骶丛的组成和位置  </a:t>
            </a:r>
          </a:p>
        </p:txBody>
      </p:sp>
      <p:grpSp>
        <p:nvGrpSpPr>
          <p:cNvPr id="38922" name="Group 10"/>
          <p:cNvGrpSpPr/>
          <p:nvPr/>
        </p:nvGrpSpPr>
        <p:grpSpPr bwMode="auto">
          <a:xfrm>
            <a:off x="5561932" y="1339850"/>
            <a:ext cx="3051843" cy="4980071"/>
            <a:chOff x="2822" y="513"/>
            <a:chExt cx="2355" cy="3579"/>
          </a:xfrm>
        </p:grpSpPr>
        <p:pic>
          <p:nvPicPr>
            <p:cNvPr id="60424" name="Picture 7" descr="Snap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513"/>
              <a:ext cx="1865" cy="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Line 8"/>
            <p:cNvSpPr>
              <a:spLocks noChangeShapeType="1"/>
            </p:cNvSpPr>
            <p:nvPr/>
          </p:nvSpPr>
          <p:spPr bwMode="auto">
            <a:xfrm flipH="1">
              <a:off x="3454" y="2488"/>
              <a:ext cx="1125" cy="529"/>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6" name="Text Box 9"/>
            <p:cNvSpPr txBox="1">
              <a:spLocks noChangeArrowheads="1"/>
            </p:cNvSpPr>
            <p:nvPr/>
          </p:nvSpPr>
          <p:spPr bwMode="auto">
            <a:xfrm>
              <a:off x="2822" y="2914"/>
              <a:ext cx="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腰骶干</a:t>
              </a:r>
            </a:p>
          </p:txBody>
        </p:sp>
      </p:grpSp>
      <p:sp>
        <p:nvSpPr>
          <p:cNvPr id="60422" name="Rectangle 6"/>
          <p:cNvSpPr>
            <a:spLocks noChangeArrowheads="1"/>
          </p:cNvSpPr>
          <p:nvPr/>
        </p:nvSpPr>
        <p:spPr bwMode="auto">
          <a:xfrm>
            <a:off x="536710" y="2318284"/>
            <a:ext cx="4946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en-US" altLang="zh-CN" sz="2400" b="1" dirty="0" err="1">
                <a:latin typeface="幼圆" panose="02010509060101010101" pitchFamily="49" charset="-122"/>
                <a:ea typeface="幼圆" panose="02010509060101010101" pitchFamily="49" charset="-122"/>
              </a:rPr>
              <a:t>L4</a:t>
            </a:r>
            <a:r>
              <a:rPr kumimoji="1" lang="zh-CN" altLang="en-US" sz="2400" b="1" dirty="0">
                <a:latin typeface="幼圆" panose="02010509060101010101" pitchFamily="49" charset="-122"/>
                <a:ea typeface="幼圆" panose="02010509060101010101" pitchFamily="49" charset="-122"/>
              </a:rPr>
              <a:t>前支余部＋</a:t>
            </a:r>
            <a:r>
              <a:rPr kumimoji="1" lang="en-US" altLang="zh-CN" sz="2400" b="1" dirty="0" err="1">
                <a:latin typeface="幼圆" panose="02010509060101010101" pitchFamily="49" charset="-122"/>
                <a:ea typeface="幼圆" panose="02010509060101010101" pitchFamily="49" charset="-122"/>
              </a:rPr>
              <a:t>L5</a:t>
            </a:r>
            <a:r>
              <a:rPr kumimoji="1" lang="zh-CN" altLang="en-US" sz="2400" b="1" dirty="0">
                <a:latin typeface="幼圆" panose="02010509060101010101" pitchFamily="49" charset="-122"/>
                <a:ea typeface="幼圆" panose="02010509060101010101" pitchFamily="49" charset="-122"/>
              </a:rPr>
              <a:t>前支</a:t>
            </a:r>
            <a:r>
              <a:rPr kumimoji="1" lang="zh-CN" altLang="zh-CN" sz="2400" b="1" dirty="0">
                <a:ea typeface="幼圆" panose="02010509060101010101" pitchFamily="49" charset="-122"/>
              </a:rPr>
              <a:t>→</a:t>
            </a:r>
            <a:r>
              <a:rPr kumimoji="1" lang="zh-CN" altLang="en-US" sz="2400" b="1" dirty="0">
                <a:solidFill>
                  <a:srgbClr val="C00000"/>
                </a:solidFill>
                <a:ea typeface="幼圆" panose="02010509060101010101" pitchFamily="49" charset="-122"/>
              </a:rPr>
              <a:t>腰骶干</a:t>
            </a:r>
          </a:p>
          <a:p>
            <a:pPr eaLnBrk="1" hangingPunct="1">
              <a:lnSpc>
                <a:spcPct val="150000"/>
              </a:lnSpc>
            </a:pPr>
            <a:r>
              <a:rPr kumimoji="1" lang="zh-CN" altLang="en-US" sz="2400" b="1" dirty="0">
                <a:latin typeface="幼圆" panose="02010509060101010101" pitchFamily="49" charset="-122"/>
                <a:ea typeface="幼圆" panose="02010509060101010101" pitchFamily="49" charset="-122"/>
              </a:rPr>
              <a:t>全部的骶神经和尾神经 </a:t>
            </a:r>
          </a:p>
        </p:txBody>
      </p:sp>
      <p:sp>
        <p:nvSpPr>
          <p:cNvPr id="60423" name="Text Box 12"/>
          <p:cNvSpPr txBox="1">
            <a:spLocks noChangeArrowheads="1"/>
          </p:cNvSpPr>
          <p:nvPr/>
        </p:nvSpPr>
        <p:spPr bwMode="auto">
          <a:xfrm>
            <a:off x="897199" y="3962444"/>
            <a:ext cx="2876397" cy="8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000" b="1">
                <a:latin typeface="仿宋" panose="02010609060101010101" pitchFamily="49" charset="-122"/>
                <a:ea typeface="仿宋" panose="02010609060101010101" pitchFamily="49" charset="-122"/>
              </a:rPr>
              <a:t>位于骶骨和梨状肌的</a:t>
            </a:r>
          </a:p>
          <a:p>
            <a:pPr eaLnBrk="1" hangingPunct="1">
              <a:lnSpc>
                <a:spcPct val="130000"/>
              </a:lnSpc>
            </a:pPr>
            <a:r>
              <a:rPr lang="zh-CN" altLang="en-US" sz="2000" b="1">
                <a:latin typeface="仿宋" panose="02010609060101010101" pitchFamily="49" charset="-122"/>
                <a:ea typeface="仿宋" panose="02010609060101010101" pitchFamily="49" charset="-122"/>
              </a:rPr>
              <a:t>前面，髂血管的后方。</a:t>
            </a:r>
          </a:p>
        </p:txBody>
      </p:sp>
      <p:pic>
        <p:nvPicPr>
          <p:cNvPr id="11" name="Picture 11" descr="Snap59"/>
          <p:cNvPicPr>
            <a:picLocks noChangeAspect="1" noChangeArrowheads="1"/>
          </p:cNvPicPr>
          <p:nvPr/>
        </p:nvPicPr>
        <p:blipFill>
          <a:blip r:embed="rId3">
            <a:extLst>
              <a:ext uri="{28A0092B-C50C-407E-A947-70E740481C1C}">
                <a14:useLocalDpi xmlns:a14="http://schemas.microsoft.com/office/drawing/2010/main" val="0"/>
              </a:ext>
            </a:extLst>
          </a:blip>
          <a:srcRect l="13866" t="16226"/>
          <a:stretch>
            <a:fillRect/>
          </a:stretch>
        </p:blipFill>
        <p:spPr bwMode="auto">
          <a:xfrm>
            <a:off x="5041232" y="2117847"/>
            <a:ext cx="3801979" cy="425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42210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922"/>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12880" y="440859"/>
            <a:ext cx="3640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latin typeface="幼圆" panose="02010509060101010101" pitchFamily="49" charset="-122"/>
                <a:ea typeface="幼圆" panose="02010509060101010101" pitchFamily="49" charset="-122"/>
              </a:rPr>
              <a:t>(</a:t>
            </a:r>
            <a:r>
              <a:rPr kumimoji="1" lang="zh-CN" altLang="en-US" sz="2800" b="1">
                <a:latin typeface="幼圆" panose="02010509060101010101" pitchFamily="49" charset="-122"/>
                <a:ea typeface="幼圆" panose="02010509060101010101" pitchFamily="49" charset="-122"/>
              </a:rPr>
              <a:t>二</a:t>
            </a:r>
            <a:r>
              <a:rPr kumimoji="1" lang="en-US" altLang="zh-CN" sz="2800" b="1">
                <a:latin typeface="幼圆" panose="02010509060101010101" pitchFamily="49" charset="-122"/>
                <a:ea typeface="幼圆" panose="02010509060101010101" pitchFamily="49" charset="-122"/>
              </a:rPr>
              <a:t>)</a:t>
            </a:r>
            <a:r>
              <a:rPr kumimoji="1" lang="zh-CN" altLang="en-US" sz="2800" b="1">
                <a:latin typeface="幼圆" panose="02010509060101010101" pitchFamily="49" charset="-122"/>
                <a:ea typeface="幼圆" panose="02010509060101010101" pitchFamily="49" charset="-122"/>
              </a:rPr>
              <a:t>骶丛的分支</a:t>
            </a:r>
            <a:endParaRPr lang="zh-CN" altLang="en-US" sz="2800">
              <a:latin typeface="幼圆" panose="02010509060101010101" pitchFamily="49" charset="-122"/>
              <a:ea typeface="幼圆" panose="02010509060101010101" pitchFamily="49" charset="-122"/>
            </a:endParaRPr>
          </a:p>
        </p:txBody>
      </p:sp>
      <p:sp>
        <p:nvSpPr>
          <p:cNvPr id="61443" name="Rectangle 9"/>
          <p:cNvSpPr>
            <a:spLocks noChangeArrowheads="1"/>
          </p:cNvSpPr>
          <p:nvPr/>
        </p:nvSpPr>
        <p:spPr bwMode="auto">
          <a:xfrm>
            <a:off x="551489" y="1282008"/>
            <a:ext cx="287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dirty="0">
                <a:latin typeface="+mn-ea"/>
                <a:ea typeface="+mn-ea"/>
              </a:rPr>
              <a:t>1.</a:t>
            </a:r>
            <a:r>
              <a:rPr kumimoji="1" lang="zh-CN" altLang="en-US" sz="2400" b="1" dirty="0">
                <a:solidFill>
                  <a:srgbClr val="C00000"/>
                </a:solidFill>
                <a:latin typeface="+mn-ea"/>
                <a:ea typeface="+mn-ea"/>
              </a:rPr>
              <a:t>臀上神经</a:t>
            </a:r>
            <a:r>
              <a:rPr kumimoji="1" lang="zh-CN" altLang="en-US" sz="2400" b="1" dirty="0">
                <a:latin typeface="+mn-ea"/>
                <a:ea typeface="+mn-ea"/>
              </a:rPr>
              <a:t> </a:t>
            </a:r>
          </a:p>
        </p:txBody>
      </p:sp>
      <p:sp>
        <p:nvSpPr>
          <p:cNvPr id="61444" name="Rectangle 10"/>
          <p:cNvSpPr>
            <a:spLocks noChangeArrowheads="1"/>
          </p:cNvSpPr>
          <p:nvPr/>
        </p:nvSpPr>
        <p:spPr bwMode="auto">
          <a:xfrm>
            <a:off x="551489" y="3288179"/>
            <a:ext cx="291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dirty="0">
                <a:latin typeface="+mn-ea"/>
                <a:ea typeface="+mn-ea"/>
              </a:rPr>
              <a:t>2.</a:t>
            </a:r>
            <a:r>
              <a:rPr kumimoji="1" lang="zh-CN" altLang="en-US" sz="2400" b="1" dirty="0">
                <a:solidFill>
                  <a:srgbClr val="C00000"/>
                </a:solidFill>
                <a:latin typeface="+mn-ea"/>
                <a:ea typeface="+mn-ea"/>
              </a:rPr>
              <a:t>臀下神经 </a:t>
            </a:r>
          </a:p>
        </p:txBody>
      </p:sp>
      <p:sp>
        <p:nvSpPr>
          <p:cNvPr id="61448" name="Text Box 16"/>
          <p:cNvSpPr txBox="1">
            <a:spLocks noChangeArrowheads="1"/>
          </p:cNvSpPr>
          <p:nvPr/>
        </p:nvSpPr>
        <p:spPr bwMode="auto">
          <a:xfrm>
            <a:off x="675315" y="3766425"/>
            <a:ext cx="2811462" cy="102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出梨状肌下孔</a:t>
            </a:r>
            <a:endParaRPr lang="en-US" altLang="zh-CN" sz="2200" b="1" dirty="0">
              <a:latin typeface="仿宋" panose="02010609060101010101" pitchFamily="49" charset="-122"/>
              <a:ea typeface="仿宋" panose="020106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支配臀大肌</a:t>
            </a:r>
          </a:p>
        </p:txBody>
      </p:sp>
      <p:grpSp>
        <p:nvGrpSpPr>
          <p:cNvPr id="39962" name="Group 26"/>
          <p:cNvGrpSpPr/>
          <p:nvPr/>
        </p:nvGrpSpPr>
        <p:grpSpPr bwMode="auto">
          <a:xfrm>
            <a:off x="4466264" y="512435"/>
            <a:ext cx="4533900" cy="5505450"/>
            <a:chOff x="2904" y="365"/>
            <a:chExt cx="2856" cy="3468"/>
          </a:xfrm>
        </p:grpSpPr>
        <p:pic>
          <p:nvPicPr>
            <p:cNvPr id="61460" name="Picture 8" descr="Snap14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48" t="2460" b="3029"/>
            <a:stretch>
              <a:fillRect/>
            </a:stretch>
          </p:blipFill>
          <p:spPr bwMode="auto">
            <a:xfrm>
              <a:off x="3109" y="682"/>
              <a:ext cx="2651" cy="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1" name="Line 14"/>
            <p:cNvSpPr>
              <a:spLocks noChangeShapeType="1"/>
            </p:cNvSpPr>
            <p:nvPr/>
          </p:nvSpPr>
          <p:spPr bwMode="auto">
            <a:xfrm flipH="1" flipV="1">
              <a:off x="4371" y="631"/>
              <a:ext cx="7" cy="106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61462" name="Rectangle 17"/>
            <p:cNvSpPr>
              <a:spLocks noChangeArrowheads="1"/>
            </p:cNvSpPr>
            <p:nvPr/>
          </p:nvSpPr>
          <p:spPr bwMode="auto">
            <a:xfrm>
              <a:off x="3994" y="365"/>
              <a:ext cx="10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仿宋" panose="02010609060101010101" pitchFamily="49" charset="-122"/>
                  <a:ea typeface="仿宋" panose="02010609060101010101" pitchFamily="49" charset="-122"/>
                </a:rPr>
                <a:t>臀上神经</a:t>
              </a:r>
            </a:p>
          </p:txBody>
        </p:sp>
        <p:sp>
          <p:nvSpPr>
            <p:cNvPr id="61463" name="Line 18"/>
            <p:cNvSpPr>
              <a:spLocks noChangeShapeType="1"/>
            </p:cNvSpPr>
            <p:nvPr/>
          </p:nvSpPr>
          <p:spPr bwMode="auto">
            <a:xfrm flipH="1" flipV="1">
              <a:off x="3655" y="769"/>
              <a:ext cx="566" cy="1243"/>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61464" name="Rectangle 19"/>
            <p:cNvSpPr>
              <a:spLocks noChangeArrowheads="1"/>
            </p:cNvSpPr>
            <p:nvPr/>
          </p:nvSpPr>
          <p:spPr bwMode="auto">
            <a:xfrm>
              <a:off x="2904" y="504"/>
              <a:ext cx="11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仿宋" panose="02010609060101010101" pitchFamily="49" charset="-122"/>
                  <a:ea typeface="仿宋" panose="02010609060101010101" pitchFamily="49" charset="-122"/>
                </a:rPr>
                <a:t>臀下神经</a:t>
              </a:r>
            </a:p>
          </p:txBody>
        </p:sp>
        <p:sp>
          <p:nvSpPr>
            <p:cNvPr id="61470" name="Text Box 25"/>
            <p:cNvSpPr txBox="1">
              <a:spLocks noChangeArrowheads="1"/>
            </p:cNvSpPr>
            <p:nvPr/>
          </p:nvSpPr>
          <p:spPr bwMode="auto">
            <a:xfrm rot="1259278">
              <a:off x="4312" y="1884"/>
              <a:ext cx="8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梨状肌</a:t>
              </a:r>
            </a:p>
          </p:txBody>
        </p:sp>
      </p:grpSp>
      <p:sp>
        <p:nvSpPr>
          <p:cNvPr id="61447" name="Text Box 15"/>
          <p:cNvSpPr txBox="1">
            <a:spLocks noChangeArrowheads="1"/>
          </p:cNvSpPr>
          <p:nvPr/>
        </p:nvSpPr>
        <p:spPr bwMode="auto">
          <a:xfrm>
            <a:off x="675315" y="1832471"/>
            <a:ext cx="4745037" cy="102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出梨状肌上孔</a:t>
            </a:r>
            <a:endParaRPr lang="en-US" altLang="zh-CN" sz="2200" b="1" dirty="0">
              <a:latin typeface="仿宋" panose="02010609060101010101" pitchFamily="49" charset="-122"/>
              <a:ea typeface="仿宋" panose="020106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支配臀中肌、臀小肌、阔筋膜张肌</a:t>
            </a:r>
          </a:p>
        </p:txBody>
      </p:sp>
    </p:spTree>
    <p:extLst>
      <p:ext uri="{BB962C8B-B14F-4D97-AF65-F5344CB8AC3E}">
        <p14:creationId xmlns:p14="http://schemas.microsoft.com/office/powerpoint/2010/main" val="1310971060"/>
      </p:ext>
    </p:extLst>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12"/>
          <p:cNvSpPr>
            <a:spLocks noChangeArrowheads="1"/>
          </p:cNvSpPr>
          <p:nvPr/>
        </p:nvSpPr>
        <p:spPr bwMode="auto">
          <a:xfrm>
            <a:off x="316494" y="863768"/>
            <a:ext cx="291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dirty="0">
                <a:latin typeface="+mn-ea"/>
                <a:ea typeface="+mn-ea"/>
              </a:rPr>
              <a:t>3.</a:t>
            </a:r>
            <a:r>
              <a:rPr kumimoji="1" lang="zh-CN" altLang="en-US" sz="2400" b="1" dirty="0">
                <a:solidFill>
                  <a:srgbClr val="C00000"/>
                </a:solidFill>
                <a:latin typeface="+mn-ea"/>
                <a:ea typeface="+mn-ea"/>
              </a:rPr>
              <a:t>股后皮神经</a:t>
            </a:r>
            <a:r>
              <a:rPr kumimoji="1" lang="zh-CN" altLang="en-US" sz="2400" b="1" dirty="0">
                <a:latin typeface="+mn-ea"/>
                <a:ea typeface="+mn-ea"/>
              </a:rPr>
              <a:t> </a:t>
            </a:r>
          </a:p>
        </p:txBody>
      </p:sp>
      <p:grpSp>
        <p:nvGrpSpPr>
          <p:cNvPr id="39962" name="Group 26"/>
          <p:cNvGrpSpPr/>
          <p:nvPr/>
        </p:nvGrpSpPr>
        <p:grpSpPr bwMode="auto">
          <a:xfrm>
            <a:off x="4746855" y="1092368"/>
            <a:ext cx="4208463" cy="5437188"/>
            <a:chOff x="3109" y="408"/>
            <a:chExt cx="2651" cy="3425"/>
          </a:xfrm>
        </p:grpSpPr>
        <p:pic>
          <p:nvPicPr>
            <p:cNvPr id="61460" name="Picture 8" descr="Snap14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48" t="2460" b="3029"/>
            <a:stretch>
              <a:fillRect/>
            </a:stretch>
          </p:blipFill>
          <p:spPr bwMode="auto">
            <a:xfrm>
              <a:off x="3109" y="682"/>
              <a:ext cx="2651" cy="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5" name="Line 20"/>
            <p:cNvSpPr>
              <a:spLocks noChangeShapeType="1"/>
            </p:cNvSpPr>
            <p:nvPr/>
          </p:nvSpPr>
          <p:spPr bwMode="auto">
            <a:xfrm flipH="1" flipV="1">
              <a:off x="4229" y="682"/>
              <a:ext cx="92" cy="1513"/>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66" name="Line 21"/>
            <p:cNvSpPr>
              <a:spLocks noChangeShapeType="1"/>
            </p:cNvSpPr>
            <p:nvPr/>
          </p:nvSpPr>
          <p:spPr bwMode="auto">
            <a:xfrm flipH="1" flipV="1">
              <a:off x="4229" y="682"/>
              <a:ext cx="230" cy="199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67" name="Rectangle 22"/>
            <p:cNvSpPr>
              <a:spLocks noChangeArrowheads="1"/>
            </p:cNvSpPr>
            <p:nvPr/>
          </p:nvSpPr>
          <p:spPr bwMode="auto">
            <a:xfrm>
              <a:off x="3632" y="408"/>
              <a:ext cx="119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400" b="1" dirty="0">
                  <a:latin typeface="仿宋" panose="02010609060101010101" pitchFamily="49" charset="-122"/>
                  <a:ea typeface="仿宋" panose="02010609060101010101" pitchFamily="49" charset="-122"/>
                </a:rPr>
                <a:t>股后皮神经 </a:t>
              </a:r>
            </a:p>
          </p:txBody>
        </p:sp>
        <p:sp>
          <p:nvSpPr>
            <p:cNvPr id="61470" name="Text Box 25"/>
            <p:cNvSpPr txBox="1">
              <a:spLocks noChangeArrowheads="1"/>
            </p:cNvSpPr>
            <p:nvPr/>
          </p:nvSpPr>
          <p:spPr bwMode="auto">
            <a:xfrm rot="1371642">
              <a:off x="4312" y="1884"/>
              <a:ext cx="8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梨状肌</a:t>
              </a:r>
              <a:endParaRPr lang="zh-CN" altLang="en-US" sz="2000" b="1" dirty="0">
                <a:latin typeface="仿宋" panose="02010609060101010101" pitchFamily="49" charset="-122"/>
                <a:ea typeface="仿宋" panose="02010609060101010101" pitchFamily="49" charset="-122"/>
              </a:endParaRPr>
            </a:p>
          </p:txBody>
        </p:sp>
      </p:grpSp>
      <p:pic>
        <p:nvPicPr>
          <p:cNvPr id="3" name="图片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90" b="29301"/>
          <a:stretch>
            <a:fillRect/>
          </a:stretch>
        </p:blipFill>
        <p:spPr>
          <a:xfrm>
            <a:off x="2681517" y="2531534"/>
            <a:ext cx="1465866" cy="4332094"/>
          </a:xfrm>
          <a:prstGeom prst="rect">
            <a:avLst/>
          </a:prstGeom>
        </p:spPr>
      </p:pic>
      <p:sp>
        <p:nvSpPr>
          <p:cNvPr id="9" name="Text Box 15"/>
          <p:cNvSpPr txBox="1">
            <a:spLocks noChangeArrowheads="1"/>
          </p:cNvSpPr>
          <p:nvPr/>
        </p:nvSpPr>
        <p:spPr bwMode="auto">
          <a:xfrm>
            <a:off x="577702" y="1320968"/>
            <a:ext cx="3896684" cy="102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出梨状肌下孔</a:t>
            </a:r>
            <a:endParaRPr lang="en-US" altLang="zh-CN" sz="2200" b="1" dirty="0">
              <a:latin typeface="仿宋" panose="02010609060101010101" pitchFamily="49" charset="-122"/>
              <a:ea typeface="仿宋" panose="020106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在臀大肌深面下行至股后区</a:t>
            </a:r>
          </a:p>
        </p:txBody>
      </p:sp>
      <p:sp>
        <p:nvSpPr>
          <p:cNvPr id="12" name="Line 19"/>
          <p:cNvSpPr>
            <a:spLocks noChangeShapeType="1"/>
          </p:cNvSpPr>
          <p:nvPr/>
        </p:nvSpPr>
        <p:spPr bwMode="auto">
          <a:xfrm flipH="1">
            <a:off x="2697215" y="3735373"/>
            <a:ext cx="656585" cy="1135319"/>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3" name="Text Box 20"/>
          <p:cNvSpPr txBox="1">
            <a:spLocks noChangeArrowheads="1"/>
          </p:cNvSpPr>
          <p:nvPr/>
        </p:nvSpPr>
        <p:spPr bwMode="auto">
          <a:xfrm>
            <a:off x="1299411" y="4778572"/>
            <a:ext cx="2257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股后皮神经</a:t>
            </a:r>
          </a:p>
        </p:txBody>
      </p:sp>
    </p:spTree>
    <p:extLst>
      <p:ext uri="{BB962C8B-B14F-4D97-AF65-F5344CB8AC3E}">
        <p14:creationId xmlns:p14="http://schemas.microsoft.com/office/powerpoint/2010/main" val="3150516825"/>
      </p:ext>
    </p:extLst>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Rectangle 13"/>
          <p:cNvSpPr>
            <a:spLocks noChangeArrowheads="1"/>
          </p:cNvSpPr>
          <p:nvPr/>
        </p:nvSpPr>
        <p:spPr bwMode="auto">
          <a:xfrm>
            <a:off x="369754" y="688582"/>
            <a:ext cx="2713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1" lang="en-US" altLang="zh-CN" sz="2400" b="1" dirty="0">
                <a:latin typeface="+mn-ea"/>
              </a:rPr>
              <a:t>4.</a:t>
            </a:r>
            <a:r>
              <a:rPr kumimoji="1" lang="zh-CN" altLang="en-US" sz="2400" b="1" dirty="0">
                <a:solidFill>
                  <a:srgbClr val="C00000"/>
                </a:solidFill>
                <a:latin typeface="+mn-ea"/>
              </a:rPr>
              <a:t>阴部神经</a:t>
            </a:r>
            <a:r>
              <a:rPr kumimoji="1" lang="zh-CN" altLang="en-US" sz="2400" b="1" dirty="0">
                <a:latin typeface="+mn-ea"/>
              </a:rPr>
              <a:t> </a:t>
            </a:r>
          </a:p>
        </p:txBody>
      </p:sp>
      <p:grpSp>
        <p:nvGrpSpPr>
          <p:cNvPr id="39962" name="Group 26"/>
          <p:cNvGrpSpPr/>
          <p:nvPr/>
        </p:nvGrpSpPr>
        <p:grpSpPr bwMode="auto">
          <a:xfrm>
            <a:off x="4441825" y="1082676"/>
            <a:ext cx="4702175" cy="5002213"/>
            <a:chOff x="2798" y="682"/>
            <a:chExt cx="2962" cy="3151"/>
          </a:xfrm>
        </p:grpSpPr>
        <p:pic>
          <p:nvPicPr>
            <p:cNvPr id="39944" name="Picture 8" descr="Snap145"/>
            <p:cNvPicPr>
              <a:picLocks noChangeAspect="1" noChangeArrowheads="1"/>
            </p:cNvPicPr>
            <p:nvPr/>
          </p:nvPicPr>
          <p:blipFill>
            <a:blip r:embed="rId2">
              <a:extLst>
                <a:ext uri="{28A0092B-C50C-407E-A947-70E740481C1C}">
                  <a14:useLocalDpi xmlns:a14="http://schemas.microsoft.com/office/drawing/2010/main" val="0"/>
                </a:ext>
              </a:extLst>
            </a:blip>
            <a:srcRect l="4948" t="2460" b="3029"/>
            <a:stretch>
              <a:fillRect/>
            </a:stretch>
          </p:blipFill>
          <p:spPr bwMode="auto">
            <a:xfrm>
              <a:off x="3109" y="682"/>
              <a:ext cx="2651" cy="3151"/>
            </a:xfrm>
            <a:prstGeom prst="rect">
              <a:avLst/>
            </a:prstGeom>
            <a:noFill/>
            <a:extLst>
              <a:ext uri="{909E8E84-426E-40DD-AFC4-6F175D3DCCD1}">
                <a14:hiddenFill xmlns:a14="http://schemas.microsoft.com/office/drawing/2010/main">
                  <a:solidFill>
                    <a:srgbClr val="FFFFFF"/>
                  </a:solidFill>
                </a14:hiddenFill>
              </a:ext>
            </a:extLst>
          </p:spPr>
        </p:pic>
        <p:sp>
          <p:nvSpPr>
            <p:cNvPr id="39959" name="Line 23"/>
            <p:cNvSpPr>
              <a:spLocks noChangeShapeType="1"/>
            </p:cNvSpPr>
            <p:nvPr/>
          </p:nvSpPr>
          <p:spPr bwMode="auto">
            <a:xfrm flipH="1" flipV="1">
              <a:off x="3528" y="1228"/>
              <a:ext cx="638" cy="95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latin typeface="仿宋" panose="02010609060101010101" pitchFamily="49" charset="-122"/>
                <a:ea typeface="仿宋" panose="02010609060101010101" pitchFamily="49" charset="-122"/>
              </a:endParaRPr>
            </a:p>
          </p:txBody>
        </p:sp>
        <p:sp>
          <p:nvSpPr>
            <p:cNvPr id="39960" name="Rectangle 24"/>
            <p:cNvSpPr>
              <a:spLocks noChangeArrowheads="1"/>
            </p:cNvSpPr>
            <p:nvPr/>
          </p:nvSpPr>
          <p:spPr bwMode="auto">
            <a:xfrm>
              <a:off x="2798" y="937"/>
              <a:ext cx="10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1" lang="zh-CN" altLang="en-US" sz="2400" b="1" dirty="0">
                  <a:latin typeface="仿宋" panose="02010609060101010101" pitchFamily="49" charset="-122"/>
                  <a:ea typeface="仿宋" panose="02010609060101010101" pitchFamily="49" charset="-122"/>
                </a:rPr>
                <a:t>阴部神经 </a:t>
              </a:r>
            </a:p>
          </p:txBody>
        </p:sp>
        <p:sp>
          <p:nvSpPr>
            <p:cNvPr id="39961" name="Text Box 25"/>
            <p:cNvSpPr txBox="1">
              <a:spLocks noChangeArrowheads="1"/>
            </p:cNvSpPr>
            <p:nvPr/>
          </p:nvSpPr>
          <p:spPr bwMode="auto">
            <a:xfrm rot="1470384">
              <a:off x="4312" y="1884"/>
              <a:ext cx="8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仿宋" panose="02010609060101010101" pitchFamily="49" charset="-122"/>
                  <a:ea typeface="仿宋" panose="02010609060101010101" pitchFamily="49" charset="-122"/>
                </a:rPr>
                <a:t>梨状肌</a:t>
              </a:r>
            </a:p>
          </p:txBody>
        </p:sp>
      </p:grpSp>
      <p:sp>
        <p:nvSpPr>
          <p:cNvPr id="31" name="Text Box 15"/>
          <p:cNvSpPr txBox="1">
            <a:spLocks noChangeArrowheads="1"/>
          </p:cNvSpPr>
          <p:nvPr/>
        </p:nvSpPr>
        <p:spPr bwMode="auto">
          <a:xfrm>
            <a:off x="369754" y="1450098"/>
            <a:ext cx="3458576" cy="204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先出梨状肌下孔，再穿坐骨小孔至坐骨肛门窝</a:t>
            </a:r>
            <a:endParaRPr lang="en-US" altLang="zh-CN" sz="2200" b="1" dirty="0">
              <a:latin typeface="仿宋" panose="02010609060101010101" pitchFamily="49" charset="-122"/>
              <a:ea typeface="仿宋" panose="020106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仿宋" panose="02010609060101010101" pitchFamily="49" charset="-122"/>
                <a:ea typeface="仿宋" panose="02010609060101010101" pitchFamily="49" charset="-122"/>
              </a:rPr>
              <a:t>分布于会阴部肌群、皮肤及外生殖器皮肤</a:t>
            </a:r>
          </a:p>
        </p:txBody>
      </p:sp>
      <p:grpSp>
        <p:nvGrpSpPr>
          <p:cNvPr id="32" name="Group 28"/>
          <p:cNvGrpSpPr/>
          <p:nvPr/>
        </p:nvGrpSpPr>
        <p:grpSpPr bwMode="auto">
          <a:xfrm>
            <a:off x="3742656" y="1000919"/>
            <a:ext cx="5337175" cy="5165725"/>
            <a:chOff x="2398" y="498"/>
            <a:chExt cx="3362" cy="3254"/>
          </a:xfrm>
        </p:grpSpPr>
        <p:pic>
          <p:nvPicPr>
            <p:cNvPr id="33" name="Picture 29" descr="Sn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 y="498"/>
              <a:ext cx="2848" cy="2964"/>
            </a:xfrm>
            <a:prstGeom prst="rect">
              <a:avLst/>
            </a:prstGeom>
            <a:noFill/>
            <a:extLst>
              <a:ext uri="{909E8E84-426E-40DD-AFC4-6F175D3DCCD1}">
                <a14:hiddenFill xmlns:a14="http://schemas.microsoft.com/office/drawing/2010/main">
                  <a:solidFill>
                    <a:srgbClr val="FFFFFF"/>
                  </a:solidFill>
                </a14:hiddenFill>
              </a:ext>
            </a:extLst>
          </p:spPr>
        </p:pic>
        <p:sp>
          <p:nvSpPr>
            <p:cNvPr id="34" name="Line 30"/>
            <p:cNvSpPr>
              <a:spLocks noChangeShapeType="1"/>
            </p:cNvSpPr>
            <p:nvPr/>
          </p:nvSpPr>
          <p:spPr bwMode="auto">
            <a:xfrm flipH="1">
              <a:off x="5048" y="2935"/>
              <a:ext cx="3" cy="512"/>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atin typeface="仿宋" panose="02010609060101010101" pitchFamily="49" charset="-122"/>
                <a:ea typeface="仿宋" panose="02010609060101010101" pitchFamily="49" charset="-122"/>
              </a:endParaRPr>
            </a:p>
          </p:txBody>
        </p:sp>
        <p:sp>
          <p:nvSpPr>
            <p:cNvPr id="35" name="Text Box 31"/>
            <p:cNvSpPr txBox="1">
              <a:spLocks noChangeArrowheads="1"/>
            </p:cNvSpPr>
            <p:nvPr/>
          </p:nvSpPr>
          <p:spPr bwMode="auto">
            <a:xfrm>
              <a:off x="4662" y="3406"/>
              <a:ext cx="9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latin typeface="仿宋" panose="02010609060101010101" pitchFamily="49" charset="-122"/>
                  <a:ea typeface="仿宋" panose="02010609060101010101" pitchFamily="49" charset="-122"/>
                </a:rPr>
                <a:t>阴部神经</a:t>
              </a:r>
              <a:endParaRPr lang="zh-CN" altLang="en-US" b="1">
                <a:latin typeface="仿宋" panose="02010609060101010101" pitchFamily="49" charset="-122"/>
                <a:ea typeface="仿宋" panose="02010609060101010101" pitchFamily="49" charset="-122"/>
              </a:endParaRPr>
            </a:p>
          </p:txBody>
        </p:sp>
        <p:sp>
          <p:nvSpPr>
            <p:cNvPr id="36" name="Line 32"/>
            <p:cNvSpPr>
              <a:spLocks noChangeShapeType="1"/>
            </p:cNvSpPr>
            <p:nvPr/>
          </p:nvSpPr>
          <p:spPr bwMode="auto">
            <a:xfrm flipH="1">
              <a:off x="4456" y="2719"/>
              <a:ext cx="435" cy="776"/>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atin typeface="仿宋" panose="02010609060101010101" pitchFamily="49" charset="-122"/>
                <a:ea typeface="仿宋" panose="02010609060101010101" pitchFamily="49" charset="-122"/>
              </a:endParaRPr>
            </a:p>
          </p:txBody>
        </p:sp>
        <p:sp>
          <p:nvSpPr>
            <p:cNvPr id="37" name="Text Box 33"/>
            <p:cNvSpPr txBox="1">
              <a:spLocks noChangeArrowheads="1"/>
            </p:cNvSpPr>
            <p:nvPr/>
          </p:nvSpPr>
          <p:spPr bwMode="auto">
            <a:xfrm>
              <a:off x="3982" y="3438"/>
              <a:ext cx="7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latin typeface="仿宋" panose="02010609060101010101" pitchFamily="49" charset="-122"/>
                  <a:ea typeface="仿宋" panose="02010609060101010101" pitchFamily="49" charset="-122"/>
                </a:rPr>
                <a:t>肛神经</a:t>
              </a:r>
              <a:endParaRPr lang="zh-CN" altLang="en-US" b="1">
                <a:latin typeface="仿宋" panose="02010609060101010101" pitchFamily="49" charset="-122"/>
                <a:ea typeface="仿宋" panose="02010609060101010101" pitchFamily="49" charset="-122"/>
              </a:endParaRPr>
            </a:p>
          </p:txBody>
        </p:sp>
        <p:sp>
          <p:nvSpPr>
            <p:cNvPr id="38" name="Line 34"/>
            <p:cNvSpPr>
              <a:spLocks noChangeShapeType="1"/>
            </p:cNvSpPr>
            <p:nvPr/>
          </p:nvSpPr>
          <p:spPr bwMode="auto">
            <a:xfrm flipH="1">
              <a:off x="3760" y="2415"/>
              <a:ext cx="1155" cy="1144"/>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atin typeface="仿宋" panose="02010609060101010101" pitchFamily="49" charset="-122"/>
                <a:ea typeface="仿宋" panose="02010609060101010101" pitchFamily="49" charset="-122"/>
              </a:endParaRPr>
            </a:p>
          </p:txBody>
        </p:sp>
        <p:sp>
          <p:nvSpPr>
            <p:cNvPr id="39" name="Text Box 35"/>
            <p:cNvSpPr txBox="1">
              <a:spLocks noChangeArrowheads="1"/>
            </p:cNvSpPr>
            <p:nvPr/>
          </p:nvSpPr>
          <p:spPr bwMode="auto">
            <a:xfrm>
              <a:off x="3014" y="3502"/>
              <a:ext cx="10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latin typeface="仿宋" panose="02010609060101010101" pitchFamily="49" charset="-122"/>
                  <a:ea typeface="仿宋" panose="02010609060101010101" pitchFamily="49" charset="-122"/>
                </a:rPr>
                <a:t>阴茎背神经</a:t>
              </a:r>
              <a:endParaRPr lang="zh-CN" altLang="en-US" b="1">
                <a:latin typeface="仿宋" panose="02010609060101010101" pitchFamily="49" charset="-122"/>
                <a:ea typeface="仿宋" panose="02010609060101010101" pitchFamily="49" charset="-122"/>
              </a:endParaRPr>
            </a:p>
          </p:txBody>
        </p:sp>
        <p:sp>
          <p:nvSpPr>
            <p:cNvPr id="40" name="Line 36"/>
            <p:cNvSpPr>
              <a:spLocks noChangeShapeType="1"/>
            </p:cNvSpPr>
            <p:nvPr/>
          </p:nvSpPr>
          <p:spPr bwMode="auto">
            <a:xfrm flipH="1">
              <a:off x="2856" y="2103"/>
              <a:ext cx="1731" cy="1072"/>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atin typeface="仿宋" panose="02010609060101010101" pitchFamily="49" charset="-122"/>
                <a:ea typeface="仿宋" panose="02010609060101010101" pitchFamily="49" charset="-122"/>
              </a:endParaRPr>
            </a:p>
          </p:txBody>
        </p:sp>
        <p:sp>
          <p:nvSpPr>
            <p:cNvPr id="41" name="Text Box 37"/>
            <p:cNvSpPr txBox="1">
              <a:spLocks noChangeArrowheads="1"/>
            </p:cNvSpPr>
            <p:nvPr/>
          </p:nvSpPr>
          <p:spPr bwMode="auto">
            <a:xfrm>
              <a:off x="2398" y="3142"/>
              <a:ext cx="8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latin typeface="仿宋" panose="02010609060101010101" pitchFamily="49" charset="-122"/>
                  <a:ea typeface="仿宋" panose="02010609060101010101" pitchFamily="49" charset="-122"/>
                </a:rPr>
                <a:t>会阴神经</a:t>
              </a:r>
              <a:endParaRPr lang="zh-CN" altLang="en-US" b="1">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78705673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962"/>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290715" y="376726"/>
            <a:ext cx="2925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dirty="0">
                <a:latin typeface="+mn-ea"/>
                <a:ea typeface="+mn-ea"/>
              </a:rPr>
              <a:t>5.</a:t>
            </a:r>
            <a:r>
              <a:rPr kumimoji="1" lang="zh-CN" altLang="en-US" sz="2800" b="1" dirty="0">
                <a:solidFill>
                  <a:srgbClr val="C00000"/>
                </a:solidFill>
                <a:latin typeface="+mn-ea"/>
                <a:ea typeface="+mn-ea"/>
              </a:rPr>
              <a:t>坐骨神经</a:t>
            </a:r>
            <a:endParaRPr kumimoji="1" lang="en-US" altLang="zh-CN" sz="2800" b="1" dirty="0">
              <a:solidFill>
                <a:srgbClr val="C00000"/>
              </a:solidFill>
              <a:latin typeface="+mn-ea"/>
              <a:ea typeface="+mn-ea"/>
            </a:endParaRPr>
          </a:p>
        </p:txBody>
      </p:sp>
      <p:pic>
        <p:nvPicPr>
          <p:cNvPr id="62467" name="Picture 5" descr="Snap14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330" t="885" r="5991" b="14754"/>
          <a:stretch>
            <a:fillRect/>
          </a:stretch>
        </p:blipFill>
        <p:spPr bwMode="auto">
          <a:xfrm>
            <a:off x="6890392" y="400152"/>
            <a:ext cx="2071427" cy="483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Line 6"/>
          <p:cNvSpPr>
            <a:spLocks noChangeShapeType="1"/>
          </p:cNvSpPr>
          <p:nvPr/>
        </p:nvSpPr>
        <p:spPr bwMode="auto">
          <a:xfrm flipH="1">
            <a:off x="7094705" y="2280139"/>
            <a:ext cx="921688" cy="326874"/>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69" name="Text Box 7"/>
          <p:cNvSpPr txBox="1">
            <a:spLocks noChangeArrowheads="1"/>
          </p:cNvSpPr>
          <p:nvPr/>
        </p:nvSpPr>
        <p:spPr bwMode="auto">
          <a:xfrm>
            <a:off x="6056312" y="2550225"/>
            <a:ext cx="1758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坐骨神经</a:t>
            </a:r>
          </a:p>
        </p:txBody>
      </p:sp>
      <p:sp>
        <p:nvSpPr>
          <p:cNvPr id="62471" name="Text Box 9"/>
          <p:cNvSpPr txBox="1">
            <a:spLocks noChangeArrowheads="1"/>
          </p:cNvSpPr>
          <p:nvPr/>
        </p:nvSpPr>
        <p:spPr bwMode="auto">
          <a:xfrm>
            <a:off x="1608675" y="1332930"/>
            <a:ext cx="4525962"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30000"/>
              </a:lnSpc>
              <a:buFont typeface="Arial" panose="020B0604020202020204" pitchFamily="34" charset="0"/>
              <a:buChar char="•"/>
            </a:pPr>
            <a:r>
              <a:rPr lang="zh-CN" altLang="en-US" sz="2000" b="1" dirty="0">
                <a:latin typeface="仿宋" panose="02010609060101010101" pitchFamily="49" charset="-122"/>
                <a:ea typeface="仿宋" panose="02010609060101010101" pitchFamily="49" charset="-122"/>
              </a:rPr>
              <a:t>穿梨状肌下孔出盆腔</a:t>
            </a:r>
          </a:p>
          <a:p>
            <a:pPr marL="84455" indent="-84455" eaLnBrk="1" hangingPunct="1">
              <a:lnSpc>
                <a:spcPct val="130000"/>
              </a:lnSpc>
              <a:buFont typeface="Arial" panose="020B0604020202020204" pitchFamily="34" charset="0"/>
              <a:buChar char="•"/>
            </a:pPr>
            <a:r>
              <a:rPr lang="zh-CN" altLang="en-US" sz="2000" b="1" dirty="0">
                <a:latin typeface="仿宋" panose="02010609060101010101" pitchFamily="49" charset="-122"/>
                <a:ea typeface="仿宋" panose="02010609060101010101" pitchFamily="49" charset="-122"/>
              </a:rPr>
              <a:t>在坐骨结节与股骨大转子之间下行</a:t>
            </a:r>
          </a:p>
          <a:p>
            <a:pPr marL="84455" indent="-84455" eaLnBrk="1" hangingPunct="1">
              <a:lnSpc>
                <a:spcPct val="130000"/>
              </a:lnSpc>
              <a:buFont typeface="Arial" panose="020B0604020202020204" pitchFamily="34" charset="0"/>
              <a:buChar char="•"/>
            </a:pPr>
            <a:r>
              <a:rPr lang="zh-CN" altLang="en-US" sz="2000" b="1" dirty="0">
                <a:latin typeface="仿宋" panose="02010609060101010101" pitchFamily="49" charset="-122"/>
                <a:ea typeface="仿宋" panose="02010609060101010101" pitchFamily="49" charset="-122"/>
              </a:rPr>
              <a:t>在腘窝上方分为胫神经和腓总神经</a:t>
            </a:r>
          </a:p>
        </p:txBody>
      </p:sp>
      <p:sp>
        <p:nvSpPr>
          <p:cNvPr id="62473" name="Text Box 11"/>
          <p:cNvSpPr txBox="1">
            <a:spLocks noChangeArrowheads="1"/>
          </p:cNvSpPr>
          <p:nvPr/>
        </p:nvSpPr>
        <p:spPr bwMode="auto">
          <a:xfrm>
            <a:off x="1730576" y="2993715"/>
            <a:ext cx="448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ea typeface="幼圆" panose="02010509060101010101" pitchFamily="49" charset="-122"/>
              </a:rPr>
              <a:t>支配股二头肌、半腱肌、半膜肌</a:t>
            </a:r>
          </a:p>
        </p:txBody>
      </p:sp>
      <p:sp>
        <p:nvSpPr>
          <p:cNvPr id="10" name="Text Box 12"/>
          <p:cNvSpPr txBox="1">
            <a:spLocks noChangeArrowheads="1"/>
          </p:cNvSpPr>
          <p:nvPr/>
        </p:nvSpPr>
        <p:spPr bwMode="auto">
          <a:xfrm>
            <a:off x="412012" y="1088473"/>
            <a:ext cx="1555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行程</a:t>
            </a:r>
          </a:p>
        </p:txBody>
      </p:sp>
      <p:sp>
        <p:nvSpPr>
          <p:cNvPr id="11" name="Text Box 12"/>
          <p:cNvSpPr txBox="1">
            <a:spLocks noChangeArrowheads="1"/>
          </p:cNvSpPr>
          <p:nvPr/>
        </p:nvSpPr>
        <p:spPr bwMode="auto">
          <a:xfrm>
            <a:off x="444437" y="2796139"/>
            <a:ext cx="2009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分布</a:t>
            </a:r>
          </a:p>
        </p:txBody>
      </p:sp>
      <p:pic>
        <p:nvPicPr>
          <p:cNvPr id="12" name="Picture 2" descr="https://gimg2.baidu.com/image_search/src=http%3A%2F%2Fi0.hdslb.com%2Fbfs%2Farticle%2F1cb2d2d019d16834153344e890d8af9151eabe10.png&amp;refer=http%3A%2F%2Fi0.hdslb.com&amp;app=2002&amp;size=f9999,10000&amp;q=a80&amp;n=0&amp;g=0n&amp;fmt=auto?sec=1654072230&amp;t=b3bc3e739fb92e2d64a53e6cdcbcaa69"/>
          <p:cNvPicPr>
            <a:picLocks noChangeAspect="1" noChangeArrowheads="1"/>
          </p:cNvPicPr>
          <p:nvPr/>
        </p:nvPicPr>
        <p:blipFill>
          <a:blip r:embed="rId3">
            <a:clrChange>
              <a:clrFrom>
                <a:srgbClr val="FFFFFF"/>
              </a:clrFrom>
              <a:clrTo>
                <a:srgbClr val="FFFFFF">
                  <a:alpha val="0"/>
                </a:srgbClr>
              </a:clrTo>
            </a:clrChange>
          </a:blip>
          <a:srcRect t="854"/>
          <a:stretch>
            <a:fillRect/>
          </a:stretch>
        </p:blipFill>
        <p:spPr bwMode="auto">
          <a:xfrm>
            <a:off x="2542163" y="3884579"/>
            <a:ext cx="4566734" cy="2259214"/>
          </a:xfrm>
          <a:prstGeom prst="rect">
            <a:avLst/>
          </a:prstGeom>
          <a:noFill/>
        </p:spPr>
      </p:pic>
      <p:sp>
        <p:nvSpPr>
          <p:cNvPr id="13" name="TextBox 12"/>
          <p:cNvSpPr txBox="1"/>
          <p:nvPr/>
        </p:nvSpPr>
        <p:spPr>
          <a:xfrm>
            <a:off x="3586264" y="6173821"/>
            <a:ext cx="3028545" cy="369332"/>
          </a:xfrm>
          <a:prstGeom prst="rect">
            <a:avLst/>
          </a:prstGeom>
          <a:noFill/>
        </p:spPr>
        <p:txBody>
          <a:bodyPr wrap="square" rtlCol="0">
            <a:spAutoFit/>
          </a:bodyPr>
          <a:lstStyle/>
          <a:p>
            <a:r>
              <a:rPr lang="zh-CN" altLang="en-US" dirty="0" smtClean="0"/>
              <a:t>坐骨神经与梨状肌的关系</a:t>
            </a:r>
            <a:endParaRPr lang="zh-CN" altLang="en-US" dirty="0"/>
          </a:p>
        </p:txBody>
      </p:sp>
    </p:spTree>
    <p:extLst>
      <p:ext uri="{BB962C8B-B14F-4D97-AF65-F5344CB8AC3E}">
        <p14:creationId xmlns:p14="http://schemas.microsoft.com/office/powerpoint/2010/main" val="2180844221"/>
      </p:ext>
    </p:extLst>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6244" y="292925"/>
            <a:ext cx="22191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600" dirty="0" smtClean="0">
                <a:latin typeface="华文中宋" panose="02010600040101010101" pitchFamily="2" charset="-122"/>
                <a:ea typeface="华文中宋" panose="02010600040101010101" pitchFamily="2" charset="-122"/>
              </a:rPr>
              <a:t>坐骨神经痛</a:t>
            </a:r>
            <a:endParaRPr kumimoji="1" lang="zh-CN" altLang="en-US" sz="2600" dirty="0">
              <a:latin typeface="华文中宋" panose="02010600040101010101" pitchFamily="2" charset="-122"/>
              <a:ea typeface="华文中宋" panose="02010600040101010101" pitchFamily="2" charset="-122"/>
            </a:endParaRPr>
          </a:p>
        </p:txBody>
      </p:sp>
      <p:pic>
        <p:nvPicPr>
          <p:cNvPr id="70660" name="Picture 4" descr="https://medical-kg.cdn.bcebos.com/med-cms/image/image_16079367343572837fa0.jpg"/>
          <p:cNvPicPr>
            <a:picLocks noChangeAspect="1" noChangeArrowheads="1"/>
          </p:cNvPicPr>
          <p:nvPr/>
        </p:nvPicPr>
        <p:blipFill>
          <a:blip r:embed="rId2" cstate="print"/>
          <a:stretch>
            <a:fillRect/>
          </a:stretch>
        </p:blipFill>
        <p:spPr bwMode="auto">
          <a:xfrm>
            <a:off x="1490724" y="2932829"/>
            <a:ext cx="5999574" cy="3925171"/>
          </a:xfrm>
          <a:prstGeom prst="rect">
            <a:avLst/>
          </a:prstGeom>
          <a:noFill/>
        </p:spPr>
      </p:pic>
      <p:sp>
        <p:nvSpPr>
          <p:cNvPr id="6" name="矩形 5"/>
          <p:cNvSpPr/>
          <p:nvPr/>
        </p:nvSpPr>
        <p:spPr>
          <a:xfrm>
            <a:off x="306275" y="839694"/>
            <a:ext cx="8474559" cy="2086725"/>
          </a:xfrm>
          <a:prstGeom prst="rect">
            <a:avLst/>
          </a:prstGeom>
        </p:spPr>
        <p:txBody>
          <a:bodyPr wrap="square">
            <a:spAutoFit/>
          </a:bodyPr>
          <a:lstStyle/>
          <a:p>
            <a:pPr>
              <a:lnSpc>
                <a:spcPct val="120000"/>
              </a:lnSpc>
              <a:buClr>
                <a:srgbClr val="0070C0"/>
              </a:buClr>
              <a:buSzPct val="75000"/>
              <a:buFont typeface="Wingdings" pitchFamily="2" charset="2"/>
              <a:buChar char="p"/>
            </a:pPr>
            <a:r>
              <a:rPr lang="zh-CN" altLang="en-US" b="1" dirty="0" smtClean="0">
                <a:latin typeface="华文仿宋" pitchFamily="2" charset="-122"/>
                <a:ea typeface="华文仿宋" pitchFamily="2" charset="-122"/>
              </a:rPr>
              <a:t>坐骨神经痛是多种疾病均可表现出的症状，如腰椎间盘突出症、腰椎滑脱、椎管狭窄、梨状肌综合征等。</a:t>
            </a:r>
            <a:endParaRPr lang="en-US" altLang="zh-CN" b="1" dirty="0" smtClean="0">
              <a:latin typeface="华文仿宋" pitchFamily="2" charset="-122"/>
              <a:ea typeface="华文仿宋" pitchFamily="2" charset="-122"/>
            </a:endParaRPr>
          </a:p>
          <a:p>
            <a:pPr>
              <a:lnSpc>
                <a:spcPct val="120000"/>
              </a:lnSpc>
              <a:buClr>
                <a:srgbClr val="0070C0"/>
              </a:buClr>
              <a:buSzPct val="75000"/>
              <a:buFont typeface="Wingdings" pitchFamily="2" charset="2"/>
              <a:buChar char="p"/>
            </a:pPr>
            <a:r>
              <a:rPr lang="zh-CN" altLang="en-US" b="1" dirty="0" smtClean="0">
                <a:latin typeface="华文仿宋" pitchFamily="2" charset="-122"/>
                <a:ea typeface="华文仿宋" pitchFamily="2" charset="-122"/>
              </a:rPr>
              <a:t>坐骨神经痛较为常见，多发生在</a:t>
            </a:r>
            <a:r>
              <a:rPr lang="en-US" altLang="zh-CN" b="1" dirty="0" smtClean="0">
                <a:latin typeface="华文仿宋" pitchFamily="2" charset="-122"/>
                <a:ea typeface="华文仿宋" pitchFamily="2" charset="-122"/>
              </a:rPr>
              <a:t>40~60</a:t>
            </a:r>
            <a:r>
              <a:rPr lang="zh-CN" altLang="en-US" b="1" dirty="0" smtClean="0">
                <a:latin typeface="华文仿宋" pitchFamily="2" charset="-122"/>
                <a:ea typeface="华文仿宋" pitchFamily="2" charset="-122"/>
              </a:rPr>
              <a:t>岁的人群，女性发病率高于男性。</a:t>
            </a:r>
            <a:endParaRPr lang="en-US" altLang="zh-CN" b="1" dirty="0" smtClean="0">
              <a:latin typeface="华文仿宋" pitchFamily="2" charset="-122"/>
              <a:ea typeface="华文仿宋" pitchFamily="2" charset="-122"/>
            </a:endParaRPr>
          </a:p>
          <a:p>
            <a:pPr>
              <a:lnSpc>
                <a:spcPct val="120000"/>
              </a:lnSpc>
              <a:buClr>
                <a:srgbClr val="0070C0"/>
              </a:buClr>
              <a:buSzPct val="75000"/>
              <a:buFont typeface="Wingdings" pitchFamily="2" charset="2"/>
              <a:buChar char="p"/>
            </a:pPr>
            <a:r>
              <a:rPr lang="zh-CN" altLang="en-US" b="1" dirty="0" smtClean="0">
                <a:latin typeface="华文仿宋" pitchFamily="2" charset="-122"/>
                <a:ea typeface="华文仿宋" pitchFamily="2" charset="-122"/>
              </a:rPr>
              <a:t>坐骨神经痛是指坐骨神经通路及分布区域的持续性或阵发性疼痛，主要部位在臀部、大腿后方及小腿后方。</a:t>
            </a:r>
            <a:endParaRPr lang="en-US" altLang="zh-CN" b="1" dirty="0" smtClean="0">
              <a:latin typeface="华文仿宋" pitchFamily="2" charset="-122"/>
              <a:ea typeface="华文仿宋" pitchFamily="2" charset="-122"/>
            </a:endParaRPr>
          </a:p>
          <a:p>
            <a:pPr>
              <a:lnSpc>
                <a:spcPct val="120000"/>
              </a:lnSpc>
              <a:buClr>
                <a:srgbClr val="0070C0"/>
              </a:buClr>
              <a:buSzPct val="75000"/>
              <a:buFont typeface="Wingdings" pitchFamily="2" charset="2"/>
              <a:buChar char="p"/>
            </a:pPr>
            <a:r>
              <a:rPr lang="zh-CN" altLang="en-US" b="1" dirty="0" smtClean="0">
                <a:latin typeface="华文仿宋" pitchFamily="2" charset="-122"/>
                <a:ea typeface="华文仿宋" pitchFamily="2" charset="-122"/>
              </a:rPr>
              <a:t>根据发病原因大致可分为两种：原发性和继发性。</a:t>
            </a:r>
            <a:endParaRPr lang="en-US" altLang="zh-CN" b="1" dirty="0" smtClean="0">
              <a:latin typeface="华文仿宋" pitchFamily="2" charset="-122"/>
              <a:ea typeface="华文仿宋" pitchFamily="2" charset="-122"/>
            </a:endParaRPr>
          </a:p>
        </p:txBody>
      </p:sp>
    </p:spTree>
    <p:extLst>
      <p:ext uri="{BB962C8B-B14F-4D97-AF65-F5344CB8AC3E}">
        <p14:creationId xmlns:p14="http://schemas.microsoft.com/office/powerpoint/2010/main" val="1878928756"/>
      </p:ext>
    </p:extLst>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29733" y="778120"/>
            <a:ext cx="2575676" cy="5955632"/>
            <a:chOff x="5715794" y="231775"/>
            <a:chExt cx="3048794" cy="6626225"/>
          </a:xfrm>
        </p:grpSpPr>
        <p:pic>
          <p:nvPicPr>
            <p:cNvPr id="41994" name="Picture 10" descr="Snap149"/>
            <p:cNvPicPr>
              <a:picLocks noChangeAspect="1" noChangeArrowheads="1"/>
            </p:cNvPicPr>
            <p:nvPr/>
          </p:nvPicPr>
          <p:blipFill>
            <a:blip r:embed="rId2">
              <a:extLst>
                <a:ext uri="{28A0092B-C50C-407E-A947-70E740481C1C}">
                  <a14:useLocalDpi xmlns:a14="http://schemas.microsoft.com/office/drawing/2010/main" val="0"/>
                </a:ext>
              </a:extLst>
            </a:blip>
            <a:srcRect l="6075" t="3380" r="6075"/>
            <a:stretch>
              <a:fillRect/>
            </a:stretch>
          </p:blipFill>
          <p:spPr bwMode="auto">
            <a:xfrm>
              <a:off x="6881813" y="231775"/>
              <a:ext cx="188277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flipH="1" flipV="1">
              <a:off x="6805613" y="2105025"/>
              <a:ext cx="868362"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996" name="Text Box 12"/>
            <p:cNvSpPr txBox="1">
              <a:spLocks noChangeArrowheads="1"/>
            </p:cNvSpPr>
            <p:nvPr/>
          </p:nvSpPr>
          <p:spPr bwMode="auto">
            <a:xfrm>
              <a:off x="5715794" y="190497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胫神经</a:t>
              </a:r>
            </a:p>
          </p:txBody>
        </p:sp>
      </p:grpSp>
      <p:sp>
        <p:nvSpPr>
          <p:cNvPr id="63494" name="Rectangle 4"/>
          <p:cNvSpPr>
            <a:spLocks noChangeArrowheads="1"/>
          </p:cNvSpPr>
          <p:nvPr/>
        </p:nvSpPr>
        <p:spPr bwMode="auto">
          <a:xfrm>
            <a:off x="119490" y="1023298"/>
            <a:ext cx="239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dirty="0">
                <a:latin typeface="+mn-ea"/>
                <a:ea typeface="+mn-ea"/>
              </a:rPr>
              <a:t>(1)</a:t>
            </a:r>
            <a:r>
              <a:rPr kumimoji="1" lang="zh-CN" altLang="en-US" sz="2800" b="1" dirty="0">
                <a:solidFill>
                  <a:srgbClr val="C00000"/>
                </a:solidFill>
                <a:latin typeface="+mn-ea"/>
                <a:ea typeface="+mn-ea"/>
              </a:rPr>
              <a:t>胫神经</a:t>
            </a:r>
            <a:endParaRPr kumimoji="1" lang="en-US" altLang="zh-CN" sz="2800" b="1" dirty="0">
              <a:solidFill>
                <a:srgbClr val="C00000"/>
              </a:solidFill>
              <a:latin typeface="+mn-ea"/>
              <a:ea typeface="+mn-ea"/>
            </a:endParaRPr>
          </a:p>
        </p:txBody>
      </p:sp>
      <p:sp>
        <p:nvSpPr>
          <p:cNvPr id="63496" name="Text Box 7"/>
          <p:cNvSpPr txBox="1">
            <a:spLocks noChangeArrowheads="1"/>
          </p:cNvSpPr>
          <p:nvPr/>
        </p:nvSpPr>
        <p:spPr bwMode="auto">
          <a:xfrm>
            <a:off x="707898" y="2732733"/>
            <a:ext cx="4748836" cy="166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坐骨神经主干的延续</a:t>
            </a:r>
            <a:endParaRPr lang="en-US" altLang="zh-CN" sz="2400" b="1" dirty="0">
              <a:latin typeface="幼圆" panose="02010509060101010101" pitchFamily="49" charset="-122"/>
              <a:ea typeface="幼圆" panose="02010509060101010101" pitchFamily="49" charset="-122"/>
            </a:endParaRPr>
          </a:p>
          <a:p>
            <a:pPr marL="84455" indent="-84455">
              <a:lnSpc>
                <a:spcPct val="150000"/>
              </a:lnSpc>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入腘窝，下行于比目鱼肌深面</a:t>
            </a:r>
            <a:endParaRPr lang="en-US" altLang="zh-CN" sz="2400" b="1" dirty="0">
              <a:latin typeface="幼圆" panose="02010509060101010101" pitchFamily="49" charset="-122"/>
              <a:ea typeface="幼圆" panose="02010509060101010101" pitchFamily="49" charset="-122"/>
            </a:endParaRPr>
          </a:p>
          <a:p>
            <a:pPr marL="84455" indent="-84455">
              <a:lnSpc>
                <a:spcPct val="150000"/>
              </a:lnSpc>
              <a:buFont typeface="Arial" panose="020B0604020202020204" pitchFamily="34" charset="0"/>
              <a:buChar char="•"/>
            </a:pPr>
            <a:r>
              <a:rPr lang="zh-CN" altLang="en-US" sz="2400" b="1" dirty="0">
                <a:latin typeface="幼圆" panose="02010509060101010101" pitchFamily="49" charset="-122"/>
                <a:ea typeface="幼圆" panose="02010509060101010101" pitchFamily="49" charset="-122"/>
              </a:rPr>
              <a:t>经内踝后方至足底，分为两终支</a:t>
            </a:r>
          </a:p>
        </p:txBody>
      </p:sp>
      <p:sp>
        <p:nvSpPr>
          <p:cNvPr id="31" name="Text Box 12"/>
          <p:cNvSpPr txBox="1">
            <a:spLocks noChangeArrowheads="1"/>
          </p:cNvSpPr>
          <p:nvPr/>
        </p:nvSpPr>
        <p:spPr bwMode="auto">
          <a:xfrm>
            <a:off x="538591" y="1994406"/>
            <a:ext cx="1555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行程</a:t>
            </a:r>
          </a:p>
        </p:txBody>
      </p:sp>
      <p:grpSp>
        <p:nvGrpSpPr>
          <p:cNvPr id="32" name="组合 31"/>
          <p:cNvGrpSpPr/>
          <p:nvPr/>
        </p:nvGrpSpPr>
        <p:grpSpPr>
          <a:xfrm>
            <a:off x="5273492" y="1284908"/>
            <a:ext cx="3631381" cy="4794972"/>
            <a:chOff x="4461735" y="450850"/>
            <a:chExt cx="4460015" cy="6219825"/>
          </a:xfrm>
        </p:grpSpPr>
        <p:pic>
          <p:nvPicPr>
            <p:cNvPr id="33" name="Picture 25" descr="Snap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75" y="450850"/>
              <a:ext cx="254317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6"/>
            <p:cNvSpPr>
              <a:spLocks noChangeShapeType="1"/>
            </p:cNvSpPr>
            <p:nvPr/>
          </p:nvSpPr>
          <p:spPr bwMode="auto">
            <a:xfrm flipH="1" flipV="1">
              <a:off x="6470650" y="2309813"/>
              <a:ext cx="912813"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35" name="Line 27"/>
            <p:cNvSpPr>
              <a:spLocks noChangeShapeType="1"/>
            </p:cNvSpPr>
            <p:nvPr/>
          </p:nvSpPr>
          <p:spPr bwMode="auto">
            <a:xfrm flipH="1" flipV="1">
              <a:off x="6486525" y="2830513"/>
              <a:ext cx="854075"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36" name="Rectangle 28"/>
            <p:cNvSpPr>
              <a:spLocks noChangeArrowheads="1"/>
            </p:cNvSpPr>
            <p:nvPr/>
          </p:nvSpPr>
          <p:spPr bwMode="auto">
            <a:xfrm>
              <a:off x="4461735" y="2608265"/>
              <a:ext cx="237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足底内侧神经</a:t>
              </a:r>
            </a:p>
          </p:txBody>
        </p:sp>
        <p:sp>
          <p:nvSpPr>
            <p:cNvPr id="37" name="Rectangle 29"/>
            <p:cNvSpPr>
              <a:spLocks noChangeArrowheads="1"/>
            </p:cNvSpPr>
            <p:nvPr/>
          </p:nvSpPr>
          <p:spPr bwMode="auto">
            <a:xfrm>
              <a:off x="4471392" y="2099988"/>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足底外侧神经</a:t>
              </a:r>
            </a:p>
          </p:txBody>
        </p:sp>
        <p:sp>
          <p:nvSpPr>
            <p:cNvPr id="38" name="Line 11"/>
            <p:cNvSpPr>
              <a:spLocks noChangeShapeType="1"/>
            </p:cNvSpPr>
            <p:nvPr/>
          </p:nvSpPr>
          <p:spPr bwMode="auto">
            <a:xfrm flipH="1" flipV="1">
              <a:off x="6167940" y="1529557"/>
              <a:ext cx="868362"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39" name="Text Box 12"/>
            <p:cNvSpPr txBox="1">
              <a:spLocks noChangeArrowheads="1"/>
            </p:cNvSpPr>
            <p:nvPr/>
          </p:nvSpPr>
          <p:spPr bwMode="auto">
            <a:xfrm>
              <a:off x="5076397" y="1236775"/>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胫神经</a:t>
              </a:r>
            </a:p>
          </p:txBody>
        </p:sp>
      </p:grpSp>
    </p:spTree>
    <p:extLst>
      <p:ext uri="{BB962C8B-B14F-4D97-AF65-F5344CB8AC3E}">
        <p14:creationId xmlns:p14="http://schemas.microsoft.com/office/powerpoint/2010/main" val="74745237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barn(outHorizontal)">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627991" y="804678"/>
            <a:ext cx="1694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分支</a:t>
            </a:r>
          </a:p>
        </p:txBody>
      </p:sp>
      <p:sp>
        <p:nvSpPr>
          <p:cNvPr id="3" name="Text Box 9"/>
          <p:cNvSpPr txBox="1">
            <a:spLocks noChangeArrowheads="1"/>
          </p:cNvSpPr>
          <p:nvPr/>
        </p:nvSpPr>
        <p:spPr bwMode="auto">
          <a:xfrm>
            <a:off x="509214" y="1591750"/>
            <a:ext cx="3752850" cy="168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小腿：</a:t>
            </a:r>
            <a:r>
              <a:rPr lang="zh-CN" altLang="en-US" sz="2400" b="1" dirty="0">
                <a:ea typeface="幼圆" panose="02010509060101010101" pitchFamily="49" charset="-122"/>
              </a:rPr>
              <a:t>腓肠内侧皮神经</a:t>
            </a:r>
          </a:p>
          <a:p>
            <a:pPr eaLnBrk="1" hangingPunct="1">
              <a:lnSpc>
                <a:spcPct val="150000"/>
              </a:lnSpc>
              <a:buFontTx/>
              <a:buChar char="•"/>
            </a:pPr>
            <a:r>
              <a:rPr lang="zh-CN" altLang="en-US" sz="2400" b="1" dirty="0">
                <a:ea typeface="幼圆" panose="02010509060101010101" pitchFamily="49" charset="-122"/>
              </a:rPr>
              <a:t> 足底内侧神经</a:t>
            </a:r>
          </a:p>
          <a:p>
            <a:pPr eaLnBrk="1" hangingPunct="1">
              <a:lnSpc>
                <a:spcPct val="150000"/>
              </a:lnSpc>
              <a:buFontTx/>
              <a:buChar char="•"/>
            </a:pPr>
            <a:r>
              <a:rPr lang="zh-CN" altLang="en-US" sz="2400" b="1" dirty="0">
                <a:ea typeface="幼圆" panose="02010509060101010101" pitchFamily="49" charset="-122"/>
              </a:rPr>
              <a:t> 足底外侧神经</a:t>
            </a:r>
          </a:p>
        </p:txBody>
      </p:sp>
      <p:grpSp>
        <p:nvGrpSpPr>
          <p:cNvPr id="17" name="组合 16"/>
          <p:cNvGrpSpPr/>
          <p:nvPr/>
        </p:nvGrpSpPr>
        <p:grpSpPr>
          <a:xfrm>
            <a:off x="4744664" y="1066288"/>
            <a:ext cx="4154488" cy="5280025"/>
            <a:chOff x="4756150" y="896938"/>
            <a:chExt cx="4154488" cy="5280025"/>
          </a:xfrm>
        </p:grpSpPr>
        <p:pic>
          <p:nvPicPr>
            <p:cNvPr id="4" name="Picture 14" descr="Snap148"/>
            <p:cNvPicPr>
              <a:picLocks noChangeAspect="1" noChangeArrowheads="1"/>
            </p:cNvPicPr>
            <p:nvPr/>
          </p:nvPicPr>
          <p:blipFill>
            <a:blip r:embed="rId2">
              <a:extLst>
                <a:ext uri="{28A0092B-C50C-407E-A947-70E740481C1C}">
                  <a14:useLocalDpi xmlns:a14="http://schemas.microsoft.com/office/drawing/2010/main" val="0"/>
                </a:ext>
              </a:extLst>
            </a:blip>
            <a:srcRect l="9964" t="43292" r="21558"/>
            <a:stretch>
              <a:fillRect/>
            </a:stretch>
          </p:blipFill>
          <p:spPr bwMode="auto">
            <a:xfrm>
              <a:off x="5918200" y="896938"/>
              <a:ext cx="16335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p:nvSpPr>
          <p:spPr bwMode="auto">
            <a:xfrm flipV="1">
              <a:off x="6948488" y="2886075"/>
              <a:ext cx="554037"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6" name="Text Box 20"/>
            <p:cNvSpPr txBox="1">
              <a:spLocks noChangeArrowheads="1"/>
            </p:cNvSpPr>
            <p:nvPr/>
          </p:nvSpPr>
          <p:spPr bwMode="auto">
            <a:xfrm>
              <a:off x="7427913" y="2652713"/>
              <a:ext cx="1482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腓肠外侧</a:t>
              </a:r>
            </a:p>
            <a:p>
              <a:pPr eaLnBrk="1" hangingPunct="1"/>
              <a:r>
                <a:rPr lang="zh-CN" altLang="en-US" sz="2000" b="1">
                  <a:latin typeface="仿宋" panose="02010609060101010101" pitchFamily="49" charset="-122"/>
                  <a:ea typeface="仿宋" panose="02010609060101010101" pitchFamily="49" charset="-122"/>
                </a:rPr>
                <a:t>皮神经</a:t>
              </a:r>
              <a:endParaRPr lang="zh-CN" altLang="en-US" sz="2400" b="1">
                <a:latin typeface="仿宋" panose="02010609060101010101" pitchFamily="49" charset="-122"/>
                <a:ea typeface="仿宋" panose="02010609060101010101" pitchFamily="49" charset="-122"/>
              </a:endParaRPr>
            </a:p>
          </p:txBody>
        </p:sp>
        <p:sp>
          <p:nvSpPr>
            <p:cNvPr id="7" name="Line 21"/>
            <p:cNvSpPr>
              <a:spLocks noChangeShapeType="1"/>
            </p:cNvSpPr>
            <p:nvPr/>
          </p:nvSpPr>
          <p:spPr bwMode="auto">
            <a:xfrm flipH="1" flipV="1">
              <a:off x="5919788" y="2871788"/>
              <a:ext cx="796925"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8" name="Text Box 22"/>
            <p:cNvSpPr txBox="1">
              <a:spLocks noChangeArrowheads="1"/>
            </p:cNvSpPr>
            <p:nvPr/>
          </p:nvSpPr>
          <p:spPr bwMode="auto">
            <a:xfrm>
              <a:off x="4756150" y="2682875"/>
              <a:ext cx="1858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腓肠内侧</a:t>
              </a:r>
            </a:p>
            <a:p>
              <a:pPr eaLnBrk="1" hangingPunct="1"/>
              <a:r>
                <a:rPr lang="zh-CN" altLang="en-US" sz="2000" b="1">
                  <a:latin typeface="仿宋" panose="02010609060101010101" pitchFamily="49" charset="-122"/>
                  <a:ea typeface="仿宋" panose="02010609060101010101" pitchFamily="49" charset="-122"/>
                </a:rPr>
                <a:t>皮神经</a:t>
              </a:r>
              <a:endParaRPr lang="zh-CN" altLang="en-US" sz="2400" b="1">
                <a:latin typeface="仿宋" panose="02010609060101010101" pitchFamily="49" charset="-122"/>
                <a:ea typeface="仿宋" panose="02010609060101010101" pitchFamily="49" charset="-122"/>
              </a:endParaRPr>
            </a:p>
          </p:txBody>
        </p:sp>
        <p:sp>
          <p:nvSpPr>
            <p:cNvPr id="9" name="Line 23"/>
            <p:cNvSpPr>
              <a:spLocks noChangeShapeType="1"/>
            </p:cNvSpPr>
            <p:nvPr/>
          </p:nvSpPr>
          <p:spPr bwMode="auto">
            <a:xfrm flipV="1">
              <a:off x="6672263" y="3786188"/>
              <a:ext cx="59690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 name="Text Box 24"/>
            <p:cNvSpPr txBox="1">
              <a:spLocks noChangeArrowheads="1"/>
            </p:cNvSpPr>
            <p:nvPr/>
          </p:nvSpPr>
          <p:spPr bwMode="auto">
            <a:xfrm>
              <a:off x="7178675" y="3597275"/>
              <a:ext cx="138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腓肠神经</a:t>
              </a:r>
              <a:endParaRPr lang="zh-CN" altLang="en-US" sz="2400" b="1">
                <a:latin typeface="仿宋" panose="02010609060101010101" pitchFamily="49" charset="-122"/>
                <a:ea typeface="仿宋" panose="02010609060101010101" pitchFamily="49" charset="-122"/>
              </a:endParaRPr>
            </a:p>
          </p:txBody>
        </p:sp>
        <p:sp>
          <p:nvSpPr>
            <p:cNvPr id="11" name="Line 15"/>
            <p:cNvSpPr>
              <a:spLocks noChangeShapeType="1"/>
            </p:cNvSpPr>
            <p:nvPr/>
          </p:nvSpPr>
          <p:spPr bwMode="auto">
            <a:xfrm flipH="1" flipV="1">
              <a:off x="5905500" y="1422400"/>
              <a:ext cx="752475"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2" name="Line 16"/>
            <p:cNvSpPr>
              <a:spLocks noChangeShapeType="1"/>
            </p:cNvSpPr>
            <p:nvPr/>
          </p:nvSpPr>
          <p:spPr bwMode="auto">
            <a:xfrm flipV="1">
              <a:off x="6759575" y="1389063"/>
              <a:ext cx="639763"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3" name="Text Box 17"/>
            <p:cNvSpPr txBox="1">
              <a:spLocks noChangeArrowheads="1"/>
            </p:cNvSpPr>
            <p:nvPr/>
          </p:nvSpPr>
          <p:spPr bwMode="auto">
            <a:xfrm>
              <a:off x="7296150" y="1187450"/>
              <a:ext cx="139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腓总神经</a:t>
              </a:r>
              <a:endParaRPr lang="zh-CN" altLang="en-US" sz="2400" b="1">
                <a:latin typeface="仿宋" panose="02010609060101010101" pitchFamily="49" charset="-122"/>
                <a:ea typeface="仿宋" panose="02010609060101010101" pitchFamily="49" charset="-122"/>
              </a:endParaRPr>
            </a:p>
          </p:txBody>
        </p:sp>
        <p:sp>
          <p:nvSpPr>
            <p:cNvPr id="14" name="Text Box 18"/>
            <p:cNvSpPr txBox="1">
              <a:spLocks noChangeArrowheads="1"/>
            </p:cNvSpPr>
            <p:nvPr/>
          </p:nvSpPr>
          <p:spPr bwMode="auto">
            <a:xfrm>
              <a:off x="5046663" y="1185863"/>
              <a:ext cx="1284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胫神经</a:t>
              </a:r>
              <a:endParaRPr lang="zh-CN" altLang="en-US" sz="2400" b="1">
                <a:latin typeface="仿宋" panose="02010609060101010101" pitchFamily="49" charset="-122"/>
                <a:ea typeface="仿宋" panose="02010609060101010101" pitchFamily="49" charset="-122"/>
              </a:endParaRPr>
            </a:p>
          </p:txBody>
        </p:sp>
        <p:sp>
          <p:nvSpPr>
            <p:cNvPr id="15" name="Line 15"/>
            <p:cNvSpPr>
              <a:spLocks noChangeShapeType="1"/>
            </p:cNvSpPr>
            <p:nvPr/>
          </p:nvSpPr>
          <p:spPr bwMode="auto">
            <a:xfrm flipH="1" flipV="1">
              <a:off x="5905500" y="1422400"/>
              <a:ext cx="752475"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6" name="Line 16"/>
            <p:cNvSpPr>
              <a:spLocks noChangeShapeType="1"/>
            </p:cNvSpPr>
            <p:nvPr/>
          </p:nvSpPr>
          <p:spPr bwMode="auto">
            <a:xfrm flipV="1">
              <a:off x="6759575" y="1389063"/>
              <a:ext cx="639763"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grpSp>
      <p:grpSp>
        <p:nvGrpSpPr>
          <p:cNvPr id="18" name="组合 17"/>
          <p:cNvGrpSpPr/>
          <p:nvPr/>
        </p:nvGrpSpPr>
        <p:grpSpPr>
          <a:xfrm>
            <a:off x="4679290" y="1136419"/>
            <a:ext cx="3726189" cy="5139762"/>
            <a:chOff x="4571516" y="450850"/>
            <a:chExt cx="4350234" cy="6219825"/>
          </a:xfrm>
        </p:grpSpPr>
        <p:pic>
          <p:nvPicPr>
            <p:cNvPr id="19" name="Picture 25" descr="Snap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75" y="450850"/>
              <a:ext cx="254317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6"/>
            <p:cNvSpPr>
              <a:spLocks noChangeShapeType="1"/>
            </p:cNvSpPr>
            <p:nvPr/>
          </p:nvSpPr>
          <p:spPr bwMode="auto">
            <a:xfrm flipH="1" flipV="1">
              <a:off x="6470650" y="2309813"/>
              <a:ext cx="912813"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21" name="Line 27"/>
            <p:cNvSpPr>
              <a:spLocks noChangeShapeType="1"/>
            </p:cNvSpPr>
            <p:nvPr/>
          </p:nvSpPr>
          <p:spPr bwMode="auto">
            <a:xfrm flipH="1" flipV="1">
              <a:off x="6486525" y="2830513"/>
              <a:ext cx="854075"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22" name="Rectangle 28"/>
            <p:cNvSpPr>
              <a:spLocks noChangeArrowheads="1"/>
            </p:cNvSpPr>
            <p:nvPr/>
          </p:nvSpPr>
          <p:spPr bwMode="auto">
            <a:xfrm>
              <a:off x="4571516" y="2557387"/>
              <a:ext cx="237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足底内侧神经</a:t>
              </a:r>
            </a:p>
          </p:txBody>
        </p:sp>
        <p:sp>
          <p:nvSpPr>
            <p:cNvPr id="23" name="Rectangle 29"/>
            <p:cNvSpPr>
              <a:spLocks noChangeArrowheads="1"/>
            </p:cNvSpPr>
            <p:nvPr/>
          </p:nvSpPr>
          <p:spPr bwMode="auto">
            <a:xfrm>
              <a:off x="4580234" y="2098600"/>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足底外侧神经</a:t>
              </a:r>
            </a:p>
          </p:txBody>
        </p:sp>
        <p:sp>
          <p:nvSpPr>
            <p:cNvPr id="24" name="Line 11"/>
            <p:cNvSpPr>
              <a:spLocks noChangeShapeType="1"/>
            </p:cNvSpPr>
            <p:nvPr/>
          </p:nvSpPr>
          <p:spPr bwMode="auto">
            <a:xfrm flipH="1" flipV="1">
              <a:off x="6167940" y="1529557"/>
              <a:ext cx="868362"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25" name="Text Box 12"/>
            <p:cNvSpPr txBox="1">
              <a:spLocks noChangeArrowheads="1"/>
            </p:cNvSpPr>
            <p:nvPr/>
          </p:nvSpPr>
          <p:spPr bwMode="auto">
            <a:xfrm>
              <a:off x="5120572" y="1326851"/>
              <a:ext cx="1524000"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胫神经</a:t>
              </a:r>
            </a:p>
          </p:txBody>
        </p:sp>
      </p:grpSp>
    </p:spTree>
    <p:extLst>
      <p:ext uri="{BB962C8B-B14F-4D97-AF65-F5344CB8AC3E}">
        <p14:creationId xmlns:p14="http://schemas.microsoft.com/office/powerpoint/2010/main" val="213993956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barn(outHorizontal)">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349723" y="1105467"/>
            <a:ext cx="2009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分布</a:t>
            </a:r>
          </a:p>
        </p:txBody>
      </p:sp>
      <p:pic>
        <p:nvPicPr>
          <p:cNvPr id="35" name="Picture 13" descr="胫神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688" y="1200331"/>
            <a:ext cx="3034312" cy="37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5"/>
          <p:cNvSpPr txBox="1">
            <a:spLocks noChangeArrowheads="1"/>
          </p:cNvSpPr>
          <p:nvPr/>
        </p:nvSpPr>
        <p:spPr bwMode="auto">
          <a:xfrm>
            <a:off x="453160" y="1713319"/>
            <a:ext cx="4552616" cy="255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小腿：</a:t>
            </a:r>
            <a:endParaRPr lang="en-US" altLang="zh-CN" sz="2000" b="1" dirty="0">
              <a:latin typeface="仿宋" panose="02010609060101010101" pitchFamily="49" charset="-122"/>
              <a:ea typeface="仿宋" panose="02010609060101010101" pitchFamily="49" charset="-122"/>
            </a:endParaRPr>
          </a:p>
          <a:p>
            <a:pPr marL="541655" lvl="1" indent="-84455">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肌支：支配小腿后群肌</a:t>
            </a:r>
            <a:r>
              <a:rPr lang="zh-CN" altLang="en-US" sz="2000" b="1" dirty="0">
                <a:latin typeface="仿宋" panose="02010609060101010101" pitchFamily="49" charset="-122"/>
                <a:ea typeface="仿宋" panose="02010609060101010101" pitchFamily="49" charset="-122"/>
              </a:rPr>
              <a:t>（</a:t>
            </a:r>
            <a:r>
              <a:rPr lang="en-US" altLang="zh-CN" sz="2000" b="1" dirty="0">
                <a:latin typeface="仿宋" panose="02010609060101010101" pitchFamily="49" charset="-122"/>
                <a:ea typeface="仿宋" panose="02010609060101010101" pitchFamily="49" charset="-122"/>
              </a:rPr>
              <a:t>5</a:t>
            </a:r>
            <a:r>
              <a:rPr lang="zh-CN" altLang="en-US" sz="2000" b="1" dirty="0">
                <a:latin typeface="仿宋" panose="02010609060101010101" pitchFamily="49" charset="-122"/>
                <a:ea typeface="仿宋" panose="02010609060101010101" pitchFamily="49" charset="-122"/>
              </a:rPr>
              <a:t>块</a:t>
            </a:r>
            <a:r>
              <a:rPr lang="zh-CN" altLang="en-US" sz="2400" b="1" dirty="0">
                <a:latin typeface="仿宋" panose="02010609060101010101" pitchFamily="49" charset="-122"/>
                <a:ea typeface="仿宋" panose="02010609060101010101" pitchFamily="49" charset="-122"/>
              </a:rPr>
              <a:t>）</a:t>
            </a:r>
            <a:endParaRPr lang="en-US" altLang="zh-CN" sz="2400" b="1" dirty="0">
              <a:latin typeface="仿宋" panose="02010609060101010101" pitchFamily="49" charset="-122"/>
              <a:ea typeface="仿宋" panose="02010609060101010101" pitchFamily="49" charset="-122"/>
            </a:endParaRPr>
          </a:p>
          <a:p>
            <a:pPr marL="541655" lvl="1" indent="-84455">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皮支：</a:t>
            </a:r>
            <a:r>
              <a:rPr lang="zh-CN" altLang="en-US" sz="2000" b="1" dirty="0">
                <a:latin typeface="仿宋" panose="02010609060101010101" pitchFamily="49" charset="-122"/>
                <a:ea typeface="仿宋" panose="02010609060101010101" pitchFamily="49" charset="-122"/>
              </a:rPr>
              <a:t>腓肠内侧皮神经</a:t>
            </a:r>
            <a:endParaRPr lang="en-US" altLang="zh-CN" sz="2200" b="1" dirty="0">
              <a:latin typeface="仿宋" panose="02010609060101010101" pitchFamily="49" charset="-122"/>
              <a:ea typeface="仿宋" panose="02010609060101010101" pitchFamily="49" charset="-122"/>
            </a:endParaRPr>
          </a:p>
          <a:p>
            <a:pPr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足部：</a:t>
            </a:r>
            <a:endParaRPr lang="en-US" altLang="zh-CN" sz="2200" b="1" dirty="0">
              <a:latin typeface="幼圆" panose="02010509060101010101" pitchFamily="49" charset="-122"/>
              <a:ea typeface="幼圆" panose="02010509060101010101" pitchFamily="49" charset="-122"/>
            </a:endParaRPr>
          </a:p>
          <a:p>
            <a:pPr marL="541655" lvl="1" indent="-84455">
              <a:lnSpc>
                <a:spcPct val="150000"/>
              </a:lnSpc>
              <a:buFont typeface="Arial" panose="020B0604020202020204" pitchFamily="34" charset="0"/>
              <a:buChar char="•"/>
            </a:pPr>
            <a:r>
              <a:rPr lang="zh-CN" altLang="en-US" sz="2000" b="1" dirty="0">
                <a:latin typeface="幼圆" panose="02010509060101010101" pitchFamily="49" charset="-122"/>
                <a:ea typeface="幼圆" panose="02010509060101010101" pitchFamily="49" charset="-122"/>
              </a:rPr>
              <a:t>足底的肌肉和皮肤</a:t>
            </a:r>
            <a:endParaRPr lang="en-US" altLang="zh-CN" sz="2000" b="1" dirty="0">
              <a:latin typeface="仿宋" panose="02010609060101010101" pitchFamily="49" charset="-122"/>
              <a:ea typeface="仿宋" panose="02010609060101010101" pitchFamily="49" charset="-122"/>
            </a:endParaRPr>
          </a:p>
        </p:txBody>
      </p:sp>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25909" t="50000" r="12235"/>
          <a:stretch>
            <a:fillRect/>
          </a:stretch>
        </p:blipFill>
        <p:spPr>
          <a:xfrm>
            <a:off x="4616088" y="2930052"/>
            <a:ext cx="1314121" cy="3783569"/>
          </a:xfrm>
          <a:prstGeom prst="rect">
            <a:avLst/>
          </a:prstGeom>
        </p:spPr>
      </p:pic>
      <p:sp>
        <p:nvSpPr>
          <p:cNvPr id="40" name="Line 19"/>
          <p:cNvSpPr>
            <a:spLocks noChangeShapeType="1"/>
          </p:cNvSpPr>
          <p:nvPr/>
        </p:nvSpPr>
        <p:spPr bwMode="auto">
          <a:xfrm>
            <a:off x="5424200" y="3948448"/>
            <a:ext cx="591589" cy="1309352"/>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41" name="Text Box 20"/>
          <p:cNvSpPr txBox="1">
            <a:spLocks noChangeArrowheads="1"/>
          </p:cNvSpPr>
          <p:nvPr/>
        </p:nvSpPr>
        <p:spPr bwMode="auto">
          <a:xfrm>
            <a:off x="5779608" y="5163510"/>
            <a:ext cx="31357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腓肠内侧皮神经分布区域</a:t>
            </a:r>
            <a:endParaRPr lang="zh-CN" altLang="en-US" sz="24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197360472"/>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rotWithShape="1">
          <a:blip r:embed="rId2" cstate="print">
            <a:lum contrast="10000"/>
            <a:extLst>
              <a:ext uri="{28A0092B-C50C-407E-A947-70E740481C1C}">
                <a14:useLocalDpi xmlns:a14="http://schemas.microsoft.com/office/drawing/2010/main" val="0"/>
              </a:ext>
            </a:extLst>
          </a:blip>
          <a:srcRect l="3688" t="3260" r="46522" b="10067"/>
          <a:stretch>
            <a:fillRect/>
          </a:stretch>
        </p:blipFill>
        <p:spPr>
          <a:xfrm>
            <a:off x="5677973" y="1121672"/>
            <a:ext cx="3091378" cy="5036324"/>
          </a:xfrm>
          <a:prstGeom prst="rect">
            <a:avLst/>
          </a:prstGeom>
          <a:noFill/>
          <a:ln w="0">
            <a:noFill/>
            <a:miter/>
          </a:ln>
        </p:spPr>
      </p:pic>
      <p:sp>
        <p:nvSpPr>
          <p:cNvPr id="23554" name="Text Box 6"/>
          <p:cNvSpPr txBox="1">
            <a:spLocks noChangeArrowheads="1"/>
          </p:cNvSpPr>
          <p:nvPr/>
        </p:nvSpPr>
        <p:spPr bwMode="auto">
          <a:xfrm>
            <a:off x="420706" y="1121672"/>
            <a:ext cx="5304257" cy="3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C00000"/>
              </a:buClr>
              <a:buFont typeface="Arial" panose="020B0604020202020204" pitchFamily="34" charset="0"/>
              <a:buChar char="•"/>
            </a:pPr>
            <a:r>
              <a:rPr lang="en-US" altLang="zh-CN" sz="2400" b="1" dirty="0">
                <a:latin typeface="仿宋" panose="02010609060101010101" pitchFamily="49" charset="-122"/>
                <a:ea typeface="仿宋" panose="02010609060101010101" pitchFamily="49" charset="-122"/>
              </a:rPr>
              <a:t>C1</a:t>
            </a:r>
            <a:r>
              <a:rPr lang="zh-CN" altLang="en-US" sz="2400" b="1" dirty="0">
                <a:latin typeface="仿宋" panose="02010609060101010101" pitchFamily="49" charset="-122"/>
                <a:ea typeface="仿宋" panose="02010609060101010101" pitchFamily="49" charset="-122"/>
              </a:rPr>
              <a:t>经寰椎与枕骨之间穿出</a:t>
            </a:r>
          </a:p>
          <a:p>
            <a:pPr marL="84455" indent="-84455" eaLnBrk="1" hangingPunct="1">
              <a:lnSpc>
                <a:spcPct val="150000"/>
              </a:lnSpc>
              <a:buClr>
                <a:srgbClr val="C00000"/>
              </a:buClr>
              <a:buFont typeface="Arial" panose="020B0604020202020204" pitchFamily="34" charset="0"/>
              <a:buChar char="•"/>
            </a:pPr>
            <a:r>
              <a:rPr lang="en-US" altLang="zh-CN" sz="2400" b="1" dirty="0" err="1">
                <a:latin typeface="仿宋" panose="02010609060101010101" pitchFamily="49" charset="-122"/>
                <a:ea typeface="仿宋" panose="02010609060101010101" pitchFamily="49" charset="-122"/>
              </a:rPr>
              <a:t>C2</a:t>
            </a:r>
            <a:r>
              <a:rPr lang="en-US" altLang="zh-CN" sz="2400" b="1" dirty="0">
                <a:latin typeface="仿宋" panose="02010609060101010101" pitchFamily="49" charset="-122"/>
                <a:ea typeface="仿宋" panose="02010609060101010101" pitchFamily="49" charset="-122"/>
              </a:rPr>
              <a:t>-7</a:t>
            </a:r>
            <a:r>
              <a:rPr lang="zh-CN" altLang="en-US" sz="2400" b="1" dirty="0">
                <a:latin typeface="仿宋" panose="02010609060101010101" pitchFamily="49" charset="-122"/>
                <a:ea typeface="仿宋" panose="02010609060101010101" pitchFamily="49" charset="-122"/>
              </a:rPr>
              <a:t>经同序数颈椎上方的椎间孔穿出</a:t>
            </a:r>
          </a:p>
          <a:p>
            <a:pPr eaLnBrk="1" hangingPunct="1">
              <a:lnSpc>
                <a:spcPct val="150000"/>
              </a:lnSpc>
              <a:buClr>
                <a:srgbClr val="C00000"/>
              </a:buClr>
              <a:buFont typeface="Arial" panose="020B0604020202020204" pitchFamily="34" charset="0"/>
              <a:buChar char="•"/>
            </a:pPr>
            <a:r>
              <a:rPr lang="en-US" altLang="zh-CN" sz="2400" b="1" dirty="0" err="1">
                <a:latin typeface="仿宋" panose="02010609060101010101" pitchFamily="49" charset="-122"/>
                <a:ea typeface="仿宋" panose="02010609060101010101" pitchFamily="49" charset="-122"/>
              </a:rPr>
              <a:t>C8</a:t>
            </a:r>
            <a:r>
              <a:rPr lang="zh-CN" altLang="en-US" sz="2400" b="1" dirty="0">
                <a:latin typeface="仿宋" panose="02010609060101010101" pitchFamily="49" charset="-122"/>
                <a:ea typeface="仿宋" panose="02010609060101010101" pitchFamily="49" charset="-122"/>
              </a:rPr>
              <a:t>经</a:t>
            </a:r>
            <a:r>
              <a:rPr lang="en-US" altLang="zh-CN" sz="2400" b="1" dirty="0" err="1">
                <a:latin typeface="仿宋" panose="02010609060101010101" pitchFamily="49" charset="-122"/>
                <a:ea typeface="仿宋" panose="02010609060101010101" pitchFamily="49" charset="-122"/>
              </a:rPr>
              <a:t>C7</a:t>
            </a:r>
            <a:r>
              <a:rPr lang="zh-CN" altLang="en-US" sz="2400" b="1" dirty="0">
                <a:latin typeface="仿宋" panose="02010609060101010101" pitchFamily="49" charset="-122"/>
                <a:ea typeface="仿宋" panose="02010609060101010101" pitchFamily="49" charset="-122"/>
              </a:rPr>
              <a:t>下方的椎间孔穿出</a:t>
            </a:r>
          </a:p>
          <a:p>
            <a:pPr eaLnBrk="1" hangingPunct="1">
              <a:lnSpc>
                <a:spcPct val="150000"/>
              </a:lnSpc>
              <a:buClr>
                <a:srgbClr val="C00000"/>
              </a:buClr>
              <a:buFont typeface="Arial" panose="020B0604020202020204" pitchFamily="34" charset="0"/>
              <a:buChar char="•"/>
            </a:pPr>
            <a:r>
              <a:rPr lang="en-US" altLang="zh-CN" sz="2400" b="1" dirty="0" err="1">
                <a:latin typeface="仿宋" panose="02010609060101010101" pitchFamily="49" charset="-122"/>
                <a:ea typeface="仿宋" panose="02010609060101010101" pitchFamily="49" charset="-122"/>
              </a:rPr>
              <a:t>T1</a:t>
            </a:r>
            <a:r>
              <a:rPr lang="en-US" altLang="zh-CN" sz="2400" b="1" dirty="0">
                <a:latin typeface="仿宋" panose="02010609060101010101" pitchFamily="49" charset="-122"/>
                <a:ea typeface="仿宋" panose="02010609060101010101" pitchFamily="49" charset="-122"/>
              </a:rPr>
              <a:t>-12</a:t>
            </a:r>
            <a:r>
              <a:rPr lang="zh-CN" altLang="en-US" sz="2400" b="1" dirty="0">
                <a:latin typeface="仿宋" panose="02010609060101010101" pitchFamily="49" charset="-122"/>
                <a:ea typeface="仿宋" panose="02010609060101010101" pitchFamily="49" charset="-122"/>
              </a:rPr>
              <a:t>、</a:t>
            </a:r>
            <a:r>
              <a:rPr lang="en-US" altLang="zh-CN" sz="2400" b="1" dirty="0" err="1">
                <a:latin typeface="仿宋" panose="02010609060101010101" pitchFamily="49" charset="-122"/>
                <a:ea typeface="仿宋" panose="02010609060101010101" pitchFamily="49" charset="-122"/>
              </a:rPr>
              <a:t>L1</a:t>
            </a:r>
            <a:r>
              <a:rPr lang="en-US" altLang="zh-CN" sz="2400" b="1" dirty="0">
                <a:latin typeface="仿宋" panose="02010609060101010101" pitchFamily="49" charset="-122"/>
                <a:ea typeface="仿宋" panose="02010609060101010101" pitchFamily="49" charset="-122"/>
              </a:rPr>
              <a:t>-5</a:t>
            </a:r>
            <a:r>
              <a:rPr lang="zh-CN" altLang="en-US" sz="2400" b="1" dirty="0">
                <a:latin typeface="仿宋" panose="02010609060101010101" pitchFamily="49" charset="-122"/>
                <a:ea typeface="仿宋" panose="02010609060101010101" pitchFamily="49" charset="-122"/>
              </a:rPr>
              <a:t>经同序数椎骨下方的椎间孔穿出</a:t>
            </a:r>
          </a:p>
          <a:p>
            <a:pPr eaLnBrk="1" hangingPunct="1">
              <a:lnSpc>
                <a:spcPct val="150000"/>
              </a:lnSpc>
              <a:buClr>
                <a:srgbClr val="C00000"/>
              </a:buClr>
              <a:buFont typeface="Arial" panose="020B0604020202020204" pitchFamily="34" charset="0"/>
              <a:buChar char="•"/>
            </a:pPr>
            <a:r>
              <a:rPr lang="en-US" altLang="zh-CN" sz="2400" b="1" dirty="0" err="1">
                <a:latin typeface="仿宋" panose="02010609060101010101" pitchFamily="49" charset="-122"/>
                <a:ea typeface="仿宋" panose="02010609060101010101" pitchFamily="49" charset="-122"/>
              </a:rPr>
              <a:t>S1</a:t>
            </a:r>
            <a:r>
              <a:rPr lang="en-US" altLang="zh-CN" sz="2400" b="1" dirty="0">
                <a:latin typeface="仿宋" panose="02010609060101010101" pitchFamily="49" charset="-122"/>
                <a:ea typeface="仿宋" panose="02010609060101010101" pitchFamily="49" charset="-122"/>
              </a:rPr>
              <a:t>-4</a:t>
            </a:r>
            <a:r>
              <a:rPr lang="zh-CN" altLang="en-US" sz="2400" b="1" dirty="0">
                <a:latin typeface="仿宋" panose="02010609060101010101" pitchFamily="49" charset="-122"/>
                <a:ea typeface="仿宋" panose="02010609060101010101" pitchFamily="49" charset="-122"/>
              </a:rPr>
              <a:t>经同序数的骶前、后孔穿出</a:t>
            </a:r>
          </a:p>
          <a:p>
            <a:pPr eaLnBrk="1" hangingPunct="1">
              <a:lnSpc>
                <a:spcPct val="150000"/>
              </a:lnSpc>
              <a:buClr>
                <a:srgbClr val="C00000"/>
              </a:buClr>
              <a:buFont typeface="Arial" panose="020B0604020202020204" pitchFamily="34" charset="0"/>
              <a:buChar char="•"/>
            </a:pPr>
            <a:r>
              <a:rPr lang="en-US" altLang="zh-CN" sz="2400" b="1" dirty="0" err="1">
                <a:latin typeface="仿宋" panose="02010609060101010101" pitchFamily="49" charset="-122"/>
                <a:ea typeface="仿宋" panose="02010609060101010101" pitchFamily="49" charset="-122"/>
              </a:rPr>
              <a:t>S5</a:t>
            </a:r>
            <a:r>
              <a:rPr lang="zh-CN" altLang="en-US" sz="2400" b="1" dirty="0">
                <a:latin typeface="仿宋" panose="02010609060101010101" pitchFamily="49" charset="-122"/>
                <a:ea typeface="仿宋" panose="02010609060101010101" pitchFamily="49" charset="-122"/>
              </a:rPr>
              <a:t>、</a:t>
            </a:r>
            <a:r>
              <a:rPr lang="en-US" altLang="zh-CN" sz="2400" b="1" dirty="0">
                <a:latin typeface="仿宋" panose="02010609060101010101" pitchFamily="49" charset="-122"/>
                <a:ea typeface="仿宋" panose="02010609060101010101" pitchFamily="49" charset="-122"/>
              </a:rPr>
              <a:t>Co</a:t>
            </a:r>
            <a:r>
              <a:rPr lang="zh-CN" altLang="en-US" sz="2400" b="1" dirty="0">
                <a:latin typeface="仿宋" panose="02010609060101010101" pitchFamily="49" charset="-122"/>
                <a:ea typeface="仿宋" panose="02010609060101010101" pitchFamily="49" charset="-122"/>
              </a:rPr>
              <a:t>经骶管裂孔穿出</a:t>
            </a:r>
          </a:p>
        </p:txBody>
      </p:sp>
    </p:spTree>
  </p:cSld>
  <p:clrMapOvr>
    <a:masterClrMapping/>
  </p:clrMapOvr>
  <p:transition>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132382" y="857001"/>
            <a:ext cx="2691177" cy="5685015"/>
            <a:chOff x="5424393" y="231775"/>
            <a:chExt cx="3340195" cy="6626225"/>
          </a:xfrm>
        </p:grpSpPr>
        <p:pic>
          <p:nvPicPr>
            <p:cNvPr id="18" name="Picture 10" descr="Snap149"/>
            <p:cNvPicPr>
              <a:picLocks noChangeAspect="1" noChangeArrowheads="1"/>
            </p:cNvPicPr>
            <p:nvPr/>
          </p:nvPicPr>
          <p:blipFill>
            <a:blip r:embed="rId2">
              <a:extLst>
                <a:ext uri="{28A0092B-C50C-407E-A947-70E740481C1C}">
                  <a14:useLocalDpi xmlns:a14="http://schemas.microsoft.com/office/drawing/2010/main" val="0"/>
                </a:ext>
              </a:extLst>
            </a:blip>
            <a:srcRect l="6075" t="3380" r="6075"/>
            <a:stretch>
              <a:fillRect/>
            </a:stretch>
          </p:blipFill>
          <p:spPr bwMode="auto">
            <a:xfrm>
              <a:off x="6881813" y="231775"/>
              <a:ext cx="188277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11"/>
            <p:cNvSpPr>
              <a:spLocks noChangeShapeType="1"/>
            </p:cNvSpPr>
            <p:nvPr/>
          </p:nvSpPr>
          <p:spPr bwMode="auto">
            <a:xfrm flipH="1">
              <a:off x="6798217" y="1381814"/>
              <a:ext cx="1459164" cy="25161"/>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Text Box 12"/>
            <p:cNvSpPr txBox="1">
              <a:spLocks noChangeArrowheads="1"/>
            </p:cNvSpPr>
            <p:nvPr/>
          </p:nvSpPr>
          <p:spPr bwMode="auto">
            <a:xfrm>
              <a:off x="5424393" y="1174643"/>
              <a:ext cx="1524000" cy="44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腓总神经</a:t>
              </a:r>
            </a:p>
          </p:txBody>
        </p:sp>
      </p:grpSp>
      <p:sp>
        <p:nvSpPr>
          <p:cNvPr id="64514" name="Rectangle 23"/>
          <p:cNvSpPr>
            <a:spLocks noChangeArrowheads="1"/>
          </p:cNvSpPr>
          <p:nvPr/>
        </p:nvSpPr>
        <p:spPr bwMode="auto">
          <a:xfrm>
            <a:off x="256936" y="728004"/>
            <a:ext cx="3126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dirty="0">
                <a:latin typeface="+mn-ea"/>
                <a:ea typeface="+mn-ea"/>
              </a:rPr>
              <a:t>(2)</a:t>
            </a:r>
            <a:r>
              <a:rPr kumimoji="1" lang="zh-CN" altLang="en-US" sz="2800" b="1" dirty="0">
                <a:solidFill>
                  <a:srgbClr val="C00000"/>
                </a:solidFill>
                <a:latin typeface="+mn-ea"/>
                <a:ea typeface="+mn-ea"/>
              </a:rPr>
              <a:t>腓总神经</a:t>
            </a:r>
            <a:endParaRPr kumimoji="1" lang="en-US" altLang="zh-CN" sz="2800" b="1" dirty="0">
              <a:solidFill>
                <a:srgbClr val="C00000"/>
              </a:solidFill>
              <a:latin typeface="+mn-ea"/>
              <a:ea typeface="+mn-ea"/>
            </a:endParaRPr>
          </a:p>
        </p:txBody>
      </p:sp>
      <p:sp>
        <p:nvSpPr>
          <p:cNvPr id="64516" name="Text Box 25"/>
          <p:cNvSpPr txBox="1">
            <a:spLocks noChangeArrowheads="1"/>
          </p:cNvSpPr>
          <p:nvPr/>
        </p:nvSpPr>
        <p:spPr bwMode="auto">
          <a:xfrm>
            <a:off x="692982" y="2410528"/>
            <a:ext cx="4602515" cy="306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沿股二头肌肌腱行向外下</a:t>
            </a:r>
            <a:endParaRPr lang="en-US" altLang="zh-CN" sz="2200" b="1" dirty="0">
              <a:latin typeface="幼圆" panose="02010509060101010101" pitchFamily="49" charset="-122"/>
              <a:ea typeface="幼圆" panose="020105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绕腓骨颈向前穿过腓骨长肌，分为腓浅神经、腓深神经</a:t>
            </a:r>
            <a:endParaRPr lang="en-US" altLang="zh-CN" sz="2200" b="1" dirty="0">
              <a:latin typeface="幼圆" panose="02010509060101010101" pitchFamily="49" charset="-122"/>
              <a:ea typeface="幼圆" panose="020105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腓浅神经行于腓骨长肌深面，在小腿中、下</a:t>
            </a:r>
            <a:r>
              <a:rPr lang="en-US" altLang="zh-CN" sz="2200" b="1" dirty="0">
                <a:latin typeface="幼圆" panose="02010509060101010101" pitchFamily="49" charset="-122"/>
                <a:ea typeface="幼圆" panose="02010509060101010101" pitchFamily="49" charset="-122"/>
              </a:rPr>
              <a:t>1/3</a:t>
            </a:r>
            <a:r>
              <a:rPr lang="zh-CN" altLang="en-US" sz="2200" b="1" dirty="0">
                <a:latin typeface="幼圆" panose="02010509060101010101" pitchFamily="49" charset="-122"/>
                <a:ea typeface="幼圆" panose="02010509060101010101" pitchFamily="49" charset="-122"/>
              </a:rPr>
              <a:t>交界处浅出为皮支</a:t>
            </a:r>
            <a:endParaRPr lang="en-US" altLang="zh-CN" sz="2200" b="1" dirty="0">
              <a:latin typeface="幼圆" panose="02010509060101010101" pitchFamily="49" charset="-122"/>
              <a:ea typeface="幼圆" panose="02010509060101010101" pitchFamily="49" charset="-122"/>
            </a:endParaRPr>
          </a:p>
          <a:p>
            <a:pPr marL="84455" indent="-84455" eaLnBrk="1" hangingPunct="1">
              <a:lnSpc>
                <a:spcPct val="150000"/>
              </a:lnSpc>
              <a:buFont typeface="Arial" panose="020B0604020202020204" pitchFamily="34" charset="0"/>
              <a:buChar char="•"/>
            </a:pPr>
            <a:r>
              <a:rPr lang="zh-CN" altLang="en-US" sz="2200" b="1" dirty="0">
                <a:latin typeface="幼圆" panose="02010509060101010101" pitchFamily="49" charset="-122"/>
                <a:ea typeface="幼圆" panose="02010509060101010101" pitchFamily="49" charset="-122"/>
              </a:rPr>
              <a:t>腓深神经伴胫前血管下行达足背</a:t>
            </a:r>
            <a:endParaRPr lang="en-US" altLang="zh-CN" sz="2200" b="1" dirty="0">
              <a:latin typeface="幼圆" panose="02010509060101010101" pitchFamily="49" charset="-122"/>
              <a:ea typeface="幼圆" panose="02010509060101010101" pitchFamily="49" charset="-122"/>
            </a:endParaRPr>
          </a:p>
        </p:txBody>
      </p:sp>
      <p:grpSp>
        <p:nvGrpSpPr>
          <p:cNvPr id="2" name="组合 1"/>
          <p:cNvGrpSpPr/>
          <p:nvPr/>
        </p:nvGrpSpPr>
        <p:grpSpPr>
          <a:xfrm>
            <a:off x="5760611" y="599001"/>
            <a:ext cx="2974557" cy="5943015"/>
            <a:chOff x="5376863" y="19050"/>
            <a:chExt cx="3433762" cy="6838950"/>
          </a:xfrm>
        </p:grpSpPr>
        <p:pic>
          <p:nvPicPr>
            <p:cNvPr id="43040" name="Picture 32" descr="Snap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9050"/>
              <a:ext cx="22479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1" name="Line 33"/>
            <p:cNvSpPr>
              <a:spLocks noChangeShapeType="1"/>
            </p:cNvSpPr>
            <p:nvPr/>
          </p:nvSpPr>
          <p:spPr bwMode="auto">
            <a:xfrm flipH="1" flipV="1">
              <a:off x="6743700" y="1292225"/>
              <a:ext cx="40640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43042" name="Text Box 34"/>
            <p:cNvSpPr txBox="1">
              <a:spLocks noChangeArrowheads="1"/>
            </p:cNvSpPr>
            <p:nvPr/>
          </p:nvSpPr>
          <p:spPr bwMode="auto">
            <a:xfrm>
              <a:off x="5426075" y="1062038"/>
              <a:ext cx="188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腓总神经</a:t>
              </a:r>
            </a:p>
          </p:txBody>
        </p:sp>
        <p:sp>
          <p:nvSpPr>
            <p:cNvPr id="43043" name="Line 35"/>
            <p:cNvSpPr>
              <a:spLocks noChangeShapeType="1"/>
            </p:cNvSpPr>
            <p:nvPr/>
          </p:nvSpPr>
          <p:spPr bwMode="auto">
            <a:xfrm flipH="1" flipV="1">
              <a:off x="6689725" y="2541588"/>
              <a:ext cx="47625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43044" name="Rectangle 36"/>
            <p:cNvSpPr>
              <a:spLocks noChangeArrowheads="1"/>
            </p:cNvSpPr>
            <p:nvPr/>
          </p:nvSpPr>
          <p:spPr bwMode="auto">
            <a:xfrm>
              <a:off x="5376863" y="2300288"/>
              <a:ext cx="188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latin typeface="仿宋" panose="02010609060101010101" pitchFamily="49" charset="-122"/>
                  <a:ea typeface="仿宋" panose="02010609060101010101" pitchFamily="49" charset="-122"/>
                </a:rPr>
                <a:t>腓浅神经</a:t>
              </a:r>
            </a:p>
          </p:txBody>
        </p:sp>
        <p:sp>
          <p:nvSpPr>
            <p:cNvPr id="43045" name="Line 37"/>
            <p:cNvSpPr>
              <a:spLocks noChangeShapeType="1"/>
            </p:cNvSpPr>
            <p:nvPr/>
          </p:nvSpPr>
          <p:spPr bwMode="auto">
            <a:xfrm flipH="1" flipV="1">
              <a:off x="6716713" y="3338513"/>
              <a:ext cx="839787"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43046" name="Rectangle 38"/>
            <p:cNvSpPr>
              <a:spLocks noChangeArrowheads="1"/>
            </p:cNvSpPr>
            <p:nvPr/>
          </p:nvSpPr>
          <p:spPr bwMode="auto">
            <a:xfrm>
              <a:off x="5391150" y="3113088"/>
              <a:ext cx="203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latin typeface="仿宋" panose="02010609060101010101" pitchFamily="49" charset="-122"/>
                  <a:ea typeface="仿宋" panose="02010609060101010101" pitchFamily="49" charset="-122"/>
                </a:rPr>
                <a:t>腓深神经</a:t>
              </a:r>
            </a:p>
          </p:txBody>
        </p:sp>
      </p:grpSp>
      <p:sp>
        <p:nvSpPr>
          <p:cNvPr id="16" name="Text Box 12"/>
          <p:cNvSpPr txBox="1">
            <a:spLocks noChangeArrowheads="1"/>
          </p:cNvSpPr>
          <p:nvPr/>
        </p:nvSpPr>
        <p:spPr bwMode="auto">
          <a:xfrm>
            <a:off x="560145" y="1657285"/>
            <a:ext cx="1555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行程</a:t>
            </a:r>
          </a:p>
        </p:txBody>
      </p:sp>
      <p:grpSp>
        <p:nvGrpSpPr>
          <p:cNvPr id="5" name="组合 4"/>
          <p:cNvGrpSpPr/>
          <p:nvPr/>
        </p:nvGrpSpPr>
        <p:grpSpPr>
          <a:xfrm>
            <a:off x="5840553" y="1251224"/>
            <a:ext cx="2429502" cy="4908600"/>
            <a:chOff x="5439006" y="1364764"/>
            <a:chExt cx="2140347" cy="4669489"/>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5894" t="49815" r="29730"/>
            <a:stretch>
              <a:fillRect/>
            </a:stretch>
          </p:blipFill>
          <p:spPr>
            <a:xfrm>
              <a:off x="6127573" y="1364764"/>
              <a:ext cx="1451780" cy="4669489"/>
            </a:xfrm>
            <a:prstGeom prst="rect">
              <a:avLst/>
            </a:prstGeom>
          </p:spPr>
        </p:pic>
        <p:sp>
          <p:nvSpPr>
            <p:cNvPr id="27" name="Line 19"/>
            <p:cNvSpPr>
              <a:spLocks noChangeShapeType="1"/>
            </p:cNvSpPr>
            <p:nvPr/>
          </p:nvSpPr>
          <p:spPr bwMode="auto">
            <a:xfrm flipH="1">
              <a:off x="6268452" y="3685769"/>
              <a:ext cx="397277" cy="636006"/>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8" name="Text Box 20"/>
            <p:cNvSpPr txBox="1">
              <a:spLocks noChangeArrowheads="1"/>
            </p:cNvSpPr>
            <p:nvPr/>
          </p:nvSpPr>
          <p:spPr bwMode="auto">
            <a:xfrm>
              <a:off x="5439006" y="4240048"/>
              <a:ext cx="14007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腓浅神经</a:t>
              </a:r>
            </a:p>
          </p:txBody>
        </p:sp>
      </p:grpSp>
    </p:spTree>
    <p:extLst>
      <p:ext uri="{BB962C8B-B14F-4D97-AF65-F5344CB8AC3E}">
        <p14:creationId xmlns:p14="http://schemas.microsoft.com/office/powerpoint/2010/main" val="55913560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outHorizontal)">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6" presetClass="entr" presetSubtype="4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27"/>
          <p:cNvSpPr txBox="1">
            <a:spLocks noChangeArrowheads="1"/>
          </p:cNvSpPr>
          <p:nvPr/>
        </p:nvSpPr>
        <p:spPr bwMode="auto">
          <a:xfrm>
            <a:off x="681882" y="1638723"/>
            <a:ext cx="2947987" cy="166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腓肠外侧皮神经</a:t>
            </a:r>
            <a:endParaRPr lang="en-US" altLang="zh-CN" sz="2400" b="1" dirty="0">
              <a:latin typeface="幼圆" panose="02010509060101010101" pitchFamily="49" charset="-122"/>
              <a:ea typeface="幼圆" panose="02010509060101010101" pitchFamily="49" charset="-122"/>
            </a:endParaRPr>
          </a:p>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腓浅神经</a:t>
            </a:r>
            <a:endParaRPr lang="en-US" altLang="zh-CN" sz="2400" b="1" dirty="0">
              <a:latin typeface="幼圆" panose="02010509060101010101" pitchFamily="49" charset="-122"/>
              <a:ea typeface="幼圆" panose="02010509060101010101" pitchFamily="49" charset="-122"/>
            </a:endParaRPr>
          </a:p>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腓深神经    </a:t>
            </a:r>
          </a:p>
        </p:txBody>
      </p:sp>
      <p:sp>
        <p:nvSpPr>
          <p:cNvPr id="15" name="Text Box 12"/>
          <p:cNvSpPr txBox="1">
            <a:spLocks noChangeArrowheads="1"/>
          </p:cNvSpPr>
          <p:nvPr/>
        </p:nvSpPr>
        <p:spPr bwMode="auto">
          <a:xfrm>
            <a:off x="543770" y="949652"/>
            <a:ext cx="1694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分支</a:t>
            </a:r>
          </a:p>
        </p:txBody>
      </p:sp>
      <p:grpSp>
        <p:nvGrpSpPr>
          <p:cNvPr id="17" name="组合 16"/>
          <p:cNvGrpSpPr/>
          <p:nvPr/>
        </p:nvGrpSpPr>
        <p:grpSpPr>
          <a:xfrm>
            <a:off x="4850657" y="1066288"/>
            <a:ext cx="4154488" cy="5280025"/>
            <a:chOff x="4756150" y="896938"/>
            <a:chExt cx="4154488" cy="5280025"/>
          </a:xfrm>
        </p:grpSpPr>
        <p:pic>
          <p:nvPicPr>
            <p:cNvPr id="18" name="Picture 14" descr="Snap148"/>
            <p:cNvPicPr>
              <a:picLocks noChangeAspect="1" noChangeArrowheads="1"/>
            </p:cNvPicPr>
            <p:nvPr/>
          </p:nvPicPr>
          <p:blipFill>
            <a:blip r:embed="rId2">
              <a:extLst>
                <a:ext uri="{28A0092B-C50C-407E-A947-70E740481C1C}">
                  <a14:useLocalDpi xmlns:a14="http://schemas.microsoft.com/office/drawing/2010/main" val="0"/>
                </a:ext>
              </a:extLst>
            </a:blip>
            <a:srcRect l="9964" t="43292" r="21558"/>
            <a:stretch>
              <a:fillRect/>
            </a:stretch>
          </p:blipFill>
          <p:spPr bwMode="auto">
            <a:xfrm>
              <a:off x="5918200" y="896938"/>
              <a:ext cx="16335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19"/>
            <p:cNvSpPr>
              <a:spLocks noChangeShapeType="1"/>
            </p:cNvSpPr>
            <p:nvPr/>
          </p:nvSpPr>
          <p:spPr bwMode="auto">
            <a:xfrm flipV="1">
              <a:off x="6948488" y="2886075"/>
              <a:ext cx="554037"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0" name="Text Box 20"/>
            <p:cNvSpPr txBox="1">
              <a:spLocks noChangeArrowheads="1"/>
            </p:cNvSpPr>
            <p:nvPr/>
          </p:nvSpPr>
          <p:spPr bwMode="auto">
            <a:xfrm>
              <a:off x="7427913" y="2652713"/>
              <a:ext cx="1482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腓肠外侧</a:t>
              </a:r>
            </a:p>
            <a:p>
              <a:pPr eaLnBrk="1" hangingPunct="1"/>
              <a:r>
                <a:rPr lang="zh-CN" altLang="en-US" sz="2000" b="1">
                  <a:latin typeface="仿宋" panose="02010609060101010101" pitchFamily="49" charset="-122"/>
                  <a:ea typeface="仿宋" panose="02010609060101010101" pitchFamily="49" charset="-122"/>
                </a:rPr>
                <a:t>皮神经</a:t>
              </a:r>
              <a:endParaRPr lang="zh-CN" altLang="en-US" sz="2400" b="1">
                <a:latin typeface="仿宋" panose="02010609060101010101" pitchFamily="49" charset="-122"/>
                <a:ea typeface="仿宋" panose="02010609060101010101" pitchFamily="49" charset="-122"/>
              </a:endParaRPr>
            </a:p>
          </p:txBody>
        </p:sp>
        <p:sp>
          <p:nvSpPr>
            <p:cNvPr id="21" name="Line 21"/>
            <p:cNvSpPr>
              <a:spLocks noChangeShapeType="1"/>
            </p:cNvSpPr>
            <p:nvPr/>
          </p:nvSpPr>
          <p:spPr bwMode="auto">
            <a:xfrm flipH="1" flipV="1">
              <a:off x="5919788" y="2871788"/>
              <a:ext cx="796925"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2" name="Text Box 22"/>
            <p:cNvSpPr txBox="1">
              <a:spLocks noChangeArrowheads="1"/>
            </p:cNvSpPr>
            <p:nvPr/>
          </p:nvSpPr>
          <p:spPr bwMode="auto">
            <a:xfrm>
              <a:off x="4756150" y="2682875"/>
              <a:ext cx="1858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腓肠内侧</a:t>
              </a:r>
            </a:p>
            <a:p>
              <a:pPr eaLnBrk="1" hangingPunct="1"/>
              <a:r>
                <a:rPr lang="zh-CN" altLang="en-US" sz="2000" b="1">
                  <a:latin typeface="仿宋" panose="02010609060101010101" pitchFamily="49" charset="-122"/>
                  <a:ea typeface="仿宋" panose="02010609060101010101" pitchFamily="49" charset="-122"/>
                </a:rPr>
                <a:t>皮神经</a:t>
              </a:r>
              <a:endParaRPr lang="zh-CN" altLang="en-US" sz="2400" b="1">
                <a:latin typeface="仿宋" panose="02010609060101010101" pitchFamily="49" charset="-122"/>
                <a:ea typeface="仿宋" panose="02010609060101010101" pitchFamily="49" charset="-122"/>
              </a:endParaRPr>
            </a:p>
          </p:txBody>
        </p:sp>
        <p:sp>
          <p:nvSpPr>
            <p:cNvPr id="23" name="Line 23"/>
            <p:cNvSpPr>
              <a:spLocks noChangeShapeType="1"/>
            </p:cNvSpPr>
            <p:nvPr/>
          </p:nvSpPr>
          <p:spPr bwMode="auto">
            <a:xfrm flipV="1">
              <a:off x="6672263" y="3786188"/>
              <a:ext cx="59690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4" name="Text Box 24"/>
            <p:cNvSpPr txBox="1">
              <a:spLocks noChangeArrowheads="1"/>
            </p:cNvSpPr>
            <p:nvPr/>
          </p:nvSpPr>
          <p:spPr bwMode="auto">
            <a:xfrm>
              <a:off x="7178675" y="3597275"/>
              <a:ext cx="138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腓肠神经</a:t>
              </a:r>
              <a:endParaRPr lang="zh-CN" altLang="en-US" sz="2400" b="1">
                <a:latin typeface="仿宋" panose="02010609060101010101" pitchFamily="49" charset="-122"/>
                <a:ea typeface="仿宋" panose="02010609060101010101" pitchFamily="49" charset="-122"/>
              </a:endParaRPr>
            </a:p>
          </p:txBody>
        </p:sp>
        <p:sp>
          <p:nvSpPr>
            <p:cNvPr id="25" name="Line 15"/>
            <p:cNvSpPr>
              <a:spLocks noChangeShapeType="1"/>
            </p:cNvSpPr>
            <p:nvPr/>
          </p:nvSpPr>
          <p:spPr bwMode="auto">
            <a:xfrm flipH="1" flipV="1">
              <a:off x="5905500" y="1422400"/>
              <a:ext cx="752475"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6" name="Line 16"/>
            <p:cNvSpPr>
              <a:spLocks noChangeShapeType="1"/>
            </p:cNvSpPr>
            <p:nvPr/>
          </p:nvSpPr>
          <p:spPr bwMode="auto">
            <a:xfrm flipV="1">
              <a:off x="6759575" y="1389063"/>
              <a:ext cx="639763"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7" name="Text Box 17"/>
            <p:cNvSpPr txBox="1">
              <a:spLocks noChangeArrowheads="1"/>
            </p:cNvSpPr>
            <p:nvPr/>
          </p:nvSpPr>
          <p:spPr bwMode="auto">
            <a:xfrm>
              <a:off x="7296150" y="1187450"/>
              <a:ext cx="139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腓总神经</a:t>
              </a:r>
              <a:endParaRPr lang="zh-CN" altLang="en-US" sz="2400" b="1">
                <a:latin typeface="仿宋" panose="02010609060101010101" pitchFamily="49" charset="-122"/>
                <a:ea typeface="仿宋" panose="02010609060101010101" pitchFamily="49" charset="-122"/>
              </a:endParaRPr>
            </a:p>
          </p:txBody>
        </p:sp>
        <p:sp>
          <p:nvSpPr>
            <p:cNvPr id="28" name="Text Box 18"/>
            <p:cNvSpPr txBox="1">
              <a:spLocks noChangeArrowheads="1"/>
            </p:cNvSpPr>
            <p:nvPr/>
          </p:nvSpPr>
          <p:spPr bwMode="auto">
            <a:xfrm>
              <a:off x="5046663" y="1185863"/>
              <a:ext cx="1284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胫神经</a:t>
              </a:r>
              <a:endParaRPr lang="zh-CN" altLang="en-US" sz="2400" b="1">
                <a:latin typeface="仿宋" panose="02010609060101010101" pitchFamily="49" charset="-122"/>
                <a:ea typeface="仿宋" panose="02010609060101010101" pitchFamily="49" charset="-122"/>
              </a:endParaRPr>
            </a:p>
          </p:txBody>
        </p:sp>
        <p:sp>
          <p:nvSpPr>
            <p:cNvPr id="29" name="Line 15"/>
            <p:cNvSpPr>
              <a:spLocks noChangeShapeType="1"/>
            </p:cNvSpPr>
            <p:nvPr/>
          </p:nvSpPr>
          <p:spPr bwMode="auto">
            <a:xfrm flipH="1" flipV="1">
              <a:off x="5905500" y="1422400"/>
              <a:ext cx="752475"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30" name="Line 16"/>
            <p:cNvSpPr>
              <a:spLocks noChangeShapeType="1"/>
            </p:cNvSpPr>
            <p:nvPr/>
          </p:nvSpPr>
          <p:spPr bwMode="auto">
            <a:xfrm flipV="1">
              <a:off x="6759575" y="1389063"/>
              <a:ext cx="639763" cy="1587"/>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grpSp>
      <p:grpSp>
        <p:nvGrpSpPr>
          <p:cNvPr id="45" name="组合 44"/>
          <p:cNvGrpSpPr/>
          <p:nvPr/>
        </p:nvGrpSpPr>
        <p:grpSpPr>
          <a:xfrm>
            <a:off x="5684861" y="751562"/>
            <a:ext cx="3008201" cy="5924329"/>
            <a:chOff x="5376863" y="19050"/>
            <a:chExt cx="3433762" cy="6838950"/>
          </a:xfrm>
        </p:grpSpPr>
        <p:pic>
          <p:nvPicPr>
            <p:cNvPr id="46" name="Picture 32" descr="Snap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9050"/>
              <a:ext cx="22479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33"/>
            <p:cNvSpPr>
              <a:spLocks noChangeShapeType="1"/>
            </p:cNvSpPr>
            <p:nvPr/>
          </p:nvSpPr>
          <p:spPr bwMode="auto">
            <a:xfrm flipH="1" flipV="1">
              <a:off x="6743700" y="1292225"/>
              <a:ext cx="40640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48" name="Text Box 34"/>
            <p:cNvSpPr txBox="1">
              <a:spLocks noChangeArrowheads="1"/>
            </p:cNvSpPr>
            <p:nvPr/>
          </p:nvSpPr>
          <p:spPr bwMode="auto">
            <a:xfrm>
              <a:off x="5426075" y="1062038"/>
              <a:ext cx="18891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仿宋" panose="02010609060101010101" pitchFamily="49" charset="-122"/>
                  <a:ea typeface="仿宋" panose="02010609060101010101" pitchFamily="49" charset="-122"/>
                </a:rPr>
                <a:t>腓总神经</a:t>
              </a:r>
            </a:p>
          </p:txBody>
        </p:sp>
        <p:sp>
          <p:nvSpPr>
            <p:cNvPr id="49" name="Line 35"/>
            <p:cNvSpPr>
              <a:spLocks noChangeShapeType="1"/>
            </p:cNvSpPr>
            <p:nvPr/>
          </p:nvSpPr>
          <p:spPr bwMode="auto">
            <a:xfrm flipH="1" flipV="1">
              <a:off x="6689725" y="2541588"/>
              <a:ext cx="476250"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50" name="Rectangle 36"/>
            <p:cNvSpPr>
              <a:spLocks noChangeArrowheads="1"/>
            </p:cNvSpPr>
            <p:nvPr/>
          </p:nvSpPr>
          <p:spPr bwMode="auto">
            <a:xfrm>
              <a:off x="5376863" y="2328833"/>
              <a:ext cx="18891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latin typeface="仿宋" panose="02010609060101010101" pitchFamily="49" charset="-122"/>
                  <a:ea typeface="仿宋" panose="02010609060101010101" pitchFamily="49" charset="-122"/>
                </a:rPr>
                <a:t>腓浅神经</a:t>
              </a:r>
            </a:p>
          </p:txBody>
        </p:sp>
        <p:sp>
          <p:nvSpPr>
            <p:cNvPr id="51" name="Line 37"/>
            <p:cNvSpPr>
              <a:spLocks noChangeShapeType="1"/>
            </p:cNvSpPr>
            <p:nvPr/>
          </p:nvSpPr>
          <p:spPr bwMode="auto">
            <a:xfrm flipH="1" flipV="1">
              <a:off x="6716713" y="3338513"/>
              <a:ext cx="839787" cy="0"/>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仿宋" panose="02010609060101010101" pitchFamily="49" charset="-122"/>
                <a:ea typeface="仿宋" panose="02010609060101010101" pitchFamily="49" charset="-122"/>
              </a:endParaRPr>
            </a:p>
          </p:txBody>
        </p:sp>
        <p:sp>
          <p:nvSpPr>
            <p:cNvPr id="52" name="Rectangle 38"/>
            <p:cNvSpPr>
              <a:spLocks noChangeArrowheads="1"/>
            </p:cNvSpPr>
            <p:nvPr/>
          </p:nvSpPr>
          <p:spPr bwMode="auto">
            <a:xfrm>
              <a:off x="5391150" y="3141633"/>
              <a:ext cx="2033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00" b="1">
                  <a:latin typeface="仿宋" panose="02010609060101010101" pitchFamily="49" charset="-122"/>
                  <a:ea typeface="仿宋" panose="02010609060101010101" pitchFamily="49" charset="-122"/>
                </a:rPr>
                <a:t>腓深神经</a:t>
              </a:r>
            </a:p>
          </p:txBody>
        </p:sp>
      </p:grpSp>
    </p:spTree>
    <p:extLst>
      <p:ext uri="{BB962C8B-B14F-4D97-AF65-F5344CB8AC3E}">
        <p14:creationId xmlns:p14="http://schemas.microsoft.com/office/powerpoint/2010/main" val="282282107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barn(outHorizontal)">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77534" y="889033"/>
            <a:ext cx="2009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4455" indent="-84455" eaLnBrk="1" hangingPunct="1">
              <a:buFont typeface="Arial" panose="020B0604020202020204" pitchFamily="34" charset="0"/>
              <a:buChar char="•"/>
            </a:pPr>
            <a:r>
              <a:rPr lang="en-US" altLang="zh-CN" sz="2800" b="1" dirty="0">
                <a:latin typeface="幼圆" panose="02010509060101010101" pitchFamily="49" charset="-122"/>
                <a:ea typeface="幼圆" panose="02010509060101010101" pitchFamily="49" charset="-122"/>
              </a:rPr>
              <a:t> </a:t>
            </a:r>
            <a:r>
              <a:rPr lang="zh-CN" altLang="en-US" sz="2800" b="1" dirty="0">
                <a:solidFill>
                  <a:srgbClr val="C00000"/>
                </a:solidFill>
                <a:latin typeface="幼圆" panose="02010509060101010101" pitchFamily="49" charset="-122"/>
                <a:ea typeface="幼圆" panose="02010509060101010101" pitchFamily="49" charset="-122"/>
              </a:rPr>
              <a:t>分布</a:t>
            </a:r>
          </a:p>
        </p:txBody>
      </p:sp>
      <p:sp>
        <p:nvSpPr>
          <p:cNvPr id="11" name="Text Box 27"/>
          <p:cNvSpPr txBox="1">
            <a:spLocks noChangeArrowheads="1"/>
          </p:cNvSpPr>
          <p:nvPr/>
        </p:nvSpPr>
        <p:spPr bwMode="auto">
          <a:xfrm>
            <a:off x="372998" y="1546704"/>
            <a:ext cx="4449432" cy="399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腓肠外侧皮神经</a:t>
            </a:r>
            <a:endParaRPr lang="en-US" altLang="zh-CN" sz="2400" b="1" dirty="0">
              <a:latin typeface="幼圆" panose="02010509060101010101" pitchFamily="49" charset="-122"/>
              <a:ea typeface="幼圆" panose="02010509060101010101" pitchFamily="49" charset="-122"/>
            </a:endParaRPr>
          </a:p>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腓浅神经：</a:t>
            </a:r>
            <a:endParaRPr lang="en-US" altLang="zh-CN" sz="2400" b="1" dirty="0">
              <a:latin typeface="幼圆" panose="02010509060101010101" pitchFamily="49" charset="-122"/>
              <a:ea typeface="幼圆" panose="02010509060101010101" pitchFamily="49" charset="-122"/>
            </a:endParaRPr>
          </a:p>
          <a:p>
            <a:pPr marL="541655" lvl="1" indent="-84455">
              <a:lnSpc>
                <a:spcPct val="150000"/>
              </a:lnSpc>
              <a:buFontTx/>
              <a:buChar char="•"/>
              <a:tabLst>
                <a:tab pos="444500" algn="l"/>
              </a:tabLst>
            </a:pPr>
            <a:r>
              <a:rPr lang="zh-CN" altLang="en-US" sz="2000" b="1" dirty="0">
                <a:latin typeface="仿宋" panose="02010609060101010101" pitchFamily="49" charset="-122"/>
                <a:ea typeface="仿宋" panose="02010609060101010101" pitchFamily="49" charset="-122"/>
              </a:rPr>
              <a:t>肌支：支配</a:t>
            </a:r>
            <a:r>
              <a:rPr lang="zh-CN" altLang="en-US" sz="2000" b="1" dirty="0">
                <a:solidFill>
                  <a:srgbClr val="C00000"/>
                </a:solidFill>
                <a:latin typeface="仿宋" panose="02010609060101010101" pitchFamily="49" charset="-122"/>
                <a:ea typeface="仿宋" panose="02010609060101010101" pitchFamily="49" charset="-122"/>
              </a:rPr>
              <a:t>腓骨长、短肌</a:t>
            </a:r>
            <a:endParaRPr lang="en-US" altLang="zh-CN" sz="2000" b="1" dirty="0">
              <a:solidFill>
                <a:srgbClr val="C00000"/>
              </a:solidFill>
              <a:latin typeface="仿宋" panose="02010609060101010101" pitchFamily="49" charset="-122"/>
              <a:ea typeface="仿宋" panose="02010609060101010101" pitchFamily="49" charset="-122"/>
            </a:endParaRPr>
          </a:p>
          <a:p>
            <a:pPr marL="541655" lvl="1" indent="-84455">
              <a:lnSpc>
                <a:spcPct val="150000"/>
              </a:lnSpc>
              <a:buFontTx/>
              <a:buChar char="•"/>
              <a:tabLst>
                <a:tab pos="444500" algn="l"/>
              </a:tabLst>
            </a:pPr>
            <a:r>
              <a:rPr lang="zh-CN" altLang="en-US" sz="2000" b="1" dirty="0">
                <a:latin typeface="仿宋" panose="02010609060101010101" pitchFamily="49" charset="-122"/>
                <a:ea typeface="仿宋" panose="02010609060101010101" pitchFamily="49" charset="-122"/>
              </a:rPr>
              <a:t>皮支：小腿外侧、足背、第</a:t>
            </a:r>
            <a:r>
              <a:rPr lang="en-US" altLang="zh-CN" sz="2000" b="1" dirty="0">
                <a:latin typeface="仿宋" panose="02010609060101010101" pitchFamily="49" charset="-122"/>
                <a:ea typeface="仿宋" panose="02010609060101010101" pitchFamily="49" charset="-122"/>
              </a:rPr>
              <a:t>2-5</a:t>
            </a:r>
            <a:r>
              <a:rPr lang="zh-CN" altLang="en-US" sz="2000" b="1" dirty="0">
                <a:latin typeface="仿宋" panose="02010609060101010101" pitchFamily="49" charset="-122"/>
                <a:ea typeface="仿宋" panose="02010609060101010101" pitchFamily="49" charset="-122"/>
              </a:rPr>
              <a:t>趾背皮肤</a:t>
            </a:r>
          </a:p>
          <a:p>
            <a:pPr eaLnBrk="1" hangingPunct="1">
              <a:lnSpc>
                <a:spcPct val="150000"/>
              </a:lnSpc>
              <a:buFontTx/>
              <a:buChar char="•"/>
            </a:pPr>
            <a:r>
              <a:rPr lang="zh-CN" altLang="en-US" sz="2400" b="1" dirty="0">
                <a:latin typeface="幼圆" panose="02010509060101010101" pitchFamily="49" charset="-122"/>
                <a:ea typeface="幼圆" panose="02010509060101010101" pitchFamily="49" charset="-122"/>
              </a:rPr>
              <a:t>腓深神经：</a:t>
            </a:r>
            <a:endParaRPr lang="en-US" altLang="zh-CN" sz="2400" b="1" dirty="0">
              <a:latin typeface="幼圆" panose="02010509060101010101" pitchFamily="49" charset="-122"/>
              <a:ea typeface="幼圆" panose="02010509060101010101" pitchFamily="49" charset="-122"/>
            </a:endParaRPr>
          </a:p>
          <a:p>
            <a:pPr marL="541655" lvl="1" indent="-84455">
              <a:lnSpc>
                <a:spcPct val="150000"/>
              </a:lnSpc>
              <a:buFontTx/>
              <a:buChar char="•"/>
            </a:pPr>
            <a:r>
              <a:rPr lang="zh-CN" altLang="en-US" sz="2000" b="1" dirty="0">
                <a:latin typeface="仿宋" panose="02010609060101010101" pitchFamily="49" charset="-122"/>
                <a:ea typeface="仿宋" panose="02010609060101010101" pitchFamily="49" charset="-122"/>
              </a:rPr>
              <a:t>肌支：支配</a:t>
            </a:r>
            <a:r>
              <a:rPr lang="zh-CN" altLang="en-US" sz="2000" b="1" dirty="0">
                <a:solidFill>
                  <a:srgbClr val="C00000"/>
                </a:solidFill>
                <a:latin typeface="仿宋" panose="02010609060101010101" pitchFamily="49" charset="-122"/>
                <a:ea typeface="仿宋" panose="02010609060101010101" pitchFamily="49" charset="-122"/>
              </a:rPr>
              <a:t>小腿前群肌</a:t>
            </a:r>
            <a:r>
              <a:rPr lang="zh-CN" altLang="en-US" sz="2000" b="1" dirty="0">
                <a:latin typeface="仿宋" panose="02010609060101010101" pitchFamily="49" charset="-122"/>
                <a:ea typeface="仿宋" panose="02010609060101010101" pitchFamily="49" charset="-122"/>
              </a:rPr>
              <a:t>、足背肌</a:t>
            </a:r>
            <a:endParaRPr lang="en-US" altLang="zh-CN" sz="2000" b="1" dirty="0">
              <a:solidFill>
                <a:srgbClr val="C00000"/>
              </a:solidFill>
              <a:latin typeface="仿宋" panose="02010609060101010101" pitchFamily="49" charset="-122"/>
              <a:ea typeface="仿宋" panose="02010609060101010101" pitchFamily="49" charset="-122"/>
            </a:endParaRPr>
          </a:p>
          <a:p>
            <a:pPr marL="541655" lvl="1" indent="-84455">
              <a:lnSpc>
                <a:spcPct val="150000"/>
              </a:lnSpc>
              <a:buFontTx/>
              <a:buChar char="•"/>
            </a:pPr>
            <a:r>
              <a:rPr lang="zh-CN" altLang="en-US" sz="2000" b="1" dirty="0">
                <a:latin typeface="仿宋" panose="02010609060101010101" pitchFamily="49" charset="-122"/>
                <a:ea typeface="仿宋" panose="02010609060101010101" pitchFamily="49" charset="-122"/>
              </a:rPr>
              <a:t>皮支：第</a:t>
            </a:r>
            <a:r>
              <a:rPr lang="en-US" altLang="zh-CN" sz="2000" b="1" dirty="0">
                <a:latin typeface="仿宋" panose="02010609060101010101" pitchFamily="49" charset="-122"/>
                <a:ea typeface="仿宋" panose="02010609060101010101" pitchFamily="49" charset="-122"/>
              </a:rPr>
              <a:t>1</a:t>
            </a:r>
            <a:r>
              <a:rPr lang="zh-CN" altLang="en-US" sz="2000" b="1" dirty="0">
                <a:latin typeface="仿宋" panose="02010609060101010101" pitchFamily="49" charset="-122"/>
                <a:ea typeface="仿宋" panose="02010609060101010101" pitchFamily="49" charset="-122"/>
              </a:rPr>
              <a:t>、</a:t>
            </a:r>
            <a:r>
              <a:rPr lang="en-US" altLang="zh-CN" sz="2000" b="1" dirty="0">
                <a:latin typeface="仿宋" panose="02010609060101010101" pitchFamily="49" charset="-122"/>
                <a:ea typeface="仿宋" panose="02010609060101010101" pitchFamily="49" charset="-122"/>
              </a:rPr>
              <a:t>2</a:t>
            </a:r>
            <a:r>
              <a:rPr lang="zh-CN" altLang="en-US" sz="2000" b="1" dirty="0">
                <a:latin typeface="仿宋" panose="02010609060101010101" pitchFamily="49" charset="-122"/>
                <a:ea typeface="仿宋" panose="02010609060101010101" pitchFamily="49" charset="-122"/>
              </a:rPr>
              <a:t>趾相对缘皮肤</a:t>
            </a:r>
          </a:p>
        </p:txBody>
      </p:sp>
      <p:grpSp>
        <p:nvGrpSpPr>
          <p:cNvPr id="17" name="组合 16"/>
          <p:cNvGrpSpPr/>
          <p:nvPr/>
        </p:nvGrpSpPr>
        <p:grpSpPr>
          <a:xfrm>
            <a:off x="4697100" y="1546704"/>
            <a:ext cx="4287658" cy="4307306"/>
            <a:chOff x="4671831" y="1852317"/>
            <a:chExt cx="4287658" cy="4307306"/>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1188" t="22040" b="483"/>
            <a:stretch>
              <a:fillRect/>
            </a:stretch>
          </p:blipFill>
          <p:spPr>
            <a:xfrm>
              <a:off x="7652084" y="1852317"/>
              <a:ext cx="1307405" cy="4307306"/>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5909" t="50000" r="12235"/>
            <a:stretch>
              <a:fillRect/>
            </a:stretch>
          </p:blipFill>
          <p:spPr>
            <a:xfrm>
              <a:off x="4671831" y="1852317"/>
              <a:ext cx="1392086" cy="4307306"/>
            </a:xfrm>
            <a:prstGeom prst="rect">
              <a:avLst/>
            </a:prstGeom>
          </p:spPr>
        </p:pic>
        <p:sp>
          <p:nvSpPr>
            <p:cNvPr id="6" name="Line 19"/>
            <p:cNvSpPr>
              <a:spLocks noChangeShapeType="1"/>
            </p:cNvSpPr>
            <p:nvPr/>
          </p:nvSpPr>
          <p:spPr bwMode="auto">
            <a:xfrm flipV="1">
              <a:off x="5768122" y="2598821"/>
              <a:ext cx="295795" cy="175503"/>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7" name="Text Box 20"/>
            <p:cNvSpPr txBox="1">
              <a:spLocks noChangeArrowheads="1"/>
            </p:cNvSpPr>
            <p:nvPr/>
          </p:nvSpPr>
          <p:spPr bwMode="auto">
            <a:xfrm>
              <a:off x="5981923" y="2300009"/>
              <a:ext cx="17316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腓肠外侧皮神经分布区域</a:t>
              </a:r>
              <a:endParaRPr lang="zh-CN" altLang="en-US" sz="2400" b="1" dirty="0">
                <a:latin typeface="仿宋" panose="02010609060101010101" pitchFamily="49" charset="-122"/>
                <a:ea typeface="仿宋" panose="02010609060101010101" pitchFamily="49" charset="-122"/>
              </a:endParaRPr>
            </a:p>
          </p:txBody>
        </p:sp>
        <p:sp>
          <p:nvSpPr>
            <p:cNvPr id="8" name="Line 19"/>
            <p:cNvSpPr>
              <a:spLocks noChangeShapeType="1"/>
            </p:cNvSpPr>
            <p:nvPr/>
          </p:nvSpPr>
          <p:spPr bwMode="auto">
            <a:xfrm flipH="1" flipV="1">
              <a:off x="7557247" y="2598822"/>
              <a:ext cx="295795" cy="409074"/>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2" name="Text Box 20"/>
            <p:cNvSpPr txBox="1">
              <a:spLocks noChangeArrowheads="1"/>
            </p:cNvSpPr>
            <p:nvPr/>
          </p:nvSpPr>
          <p:spPr bwMode="auto">
            <a:xfrm>
              <a:off x="6313057" y="3767326"/>
              <a:ext cx="13920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腓浅神经分布区域</a:t>
              </a:r>
              <a:endParaRPr lang="zh-CN" altLang="en-US" sz="2400" b="1" dirty="0">
                <a:latin typeface="仿宋" panose="02010609060101010101" pitchFamily="49" charset="-122"/>
                <a:ea typeface="仿宋" panose="02010609060101010101" pitchFamily="49" charset="-122"/>
              </a:endParaRPr>
            </a:p>
          </p:txBody>
        </p:sp>
        <p:sp>
          <p:nvSpPr>
            <p:cNvPr id="13" name="Line 19"/>
            <p:cNvSpPr>
              <a:spLocks noChangeShapeType="1"/>
            </p:cNvSpPr>
            <p:nvPr/>
          </p:nvSpPr>
          <p:spPr bwMode="auto">
            <a:xfrm flipH="1" flipV="1">
              <a:off x="7402944" y="4102768"/>
              <a:ext cx="699181" cy="108285"/>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5" name="Text Box 20"/>
            <p:cNvSpPr txBox="1">
              <a:spLocks noChangeArrowheads="1"/>
            </p:cNvSpPr>
            <p:nvPr/>
          </p:nvSpPr>
          <p:spPr bwMode="auto">
            <a:xfrm>
              <a:off x="6321505" y="4573195"/>
              <a:ext cx="13920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仿宋" panose="02010609060101010101" pitchFamily="49" charset="-122"/>
                  <a:ea typeface="仿宋" panose="02010609060101010101" pitchFamily="49" charset="-122"/>
                </a:rPr>
                <a:t>腓深神经分布区域</a:t>
              </a:r>
              <a:endParaRPr lang="zh-CN" altLang="en-US" sz="2400" b="1" dirty="0">
                <a:latin typeface="仿宋" panose="02010609060101010101" pitchFamily="49" charset="-122"/>
                <a:ea typeface="仿宋" panose="02010609060101010101" pitchFamily="49" charset="-122"/>
              </a:endParaRPr>
            </a:p>
          </p:txBody>
        </p:sp>
        <p:sp>
          <p:nvSpPr>
            <p:cNvPr id="16" name="Line 19"/>
            <p:cNvSpPr>
              <a:spLocks noChangeShapeType="1"/>
            </p:cNvSpPr>
            <p:nvPr/>
          </p:nvSpPr>
          <p:spPr bwMode="auto">
            <a:xfrm flipH="1" flipV="1">
              <a:off x="7402944" y="4969041"/>
              <a:ext cx="1198636" cy="797313"/>
            </a:xfrm>
            <a:prstGeom prst="line">
              <a:avLst/>
            </a:prstGeom>
            <a:noFill/>
            <a:ln w="28575">
              <a:solidFill>
                <a:schemeClr val="tx1"/>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grpSp>
      <p:pic>
        <p:nvPicPr>
          <p:cNvPr id="18" name="Picture 39" descr="腓总神经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114" y="850183"/>
            <a:ext cx="3413325" cy="570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9585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6" presetClass="entr" presetSubtype="42"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barn(outHorizontal)">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45154" y="442082"/>
            <a:ext cx="767316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kumimoji="1" lang="zh-CN" altLang="en-US" sz="2600" dirty="0" smtClean="0">
                <a:latin typeface="华文中宋" panose="02010600040101010101" pitchFamily="2" charset="-122"/>
                <a:ea typeface="华文中宋" panose="02010600040101010101" pitchFamily="2" charset="-122"/>
              </a:rPr>
              <a:t>胫神经、腓总神经损伤</a:t>
            </a:r>
            <a:r>
              <a:rPr kumimoji="1" lang="en-US" altLang="zh-CN" sz="2600" dirty="0" smtClean="0">
                <a:latin typeface="华文中宋" panose="02010600040101010101" pitchFamily="2" charset="-122"/>
                <a:ea typeface="华文中宋" panose="02010600040101010101" pitchFamily="2" charset="-122"/>
              </a:rPr>
              <a:t>—</a:t>
            </a:r>
            <a:r>
              <a:rPr kumimoji="1" lang="zh-CN" altLang="en-US" sz="2600" dirty="0" smtClean="0">
                <a:latin typeface="华文中宋" panose="02010600040101010101" pitchFamily="2" charset="-122"/>
                <a:ea typeface="华文中宋" panose="02010600040101010101" pitchFamily="2" charset="-122"/>
              </a:rPr>
              <a:t>钩状足  马蹄内翻足</a:t>
            </a:r>
            <a:endParaRPr kumimoji="1" lang="zh-CN" altLang="en-US" sz="2600" dirty="0">
              <a:latin typeface="华文中宋" panose="02010600040101010101" pitchFamily="2" charset="-122"/>
              <a:ea typeface="华文中宋" panose="02010600040101010101" pitchFamily="2" charset="-122"/>
            </a:endParaRPr>
          </a:p>
        </p:txBody>
      </p:sp>
      <p:pic>
        <p:nvPicPr>
          <p:cNvPr id="5122" name="Picture 2" descr="E:\课程资料\解剖图片\散图\src=http___pic.baike.soso.com_p_20131101_20131101160803-440630225.jpg&amp;refer=http___pic.baike.soso.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781716" y="3664086"/>
            <a:ext cx="2104900" cy="2180616"/>
          </a:xfrm>
          <a:prstGeom prst="rect">
            <a:avLst/>
          </a:prstGeom>
          <a:noFill/>
        </p:spPr>
      </p:pic>
      <p:pic>
        <p:nvPicPr>
          <p:cNvPr id="5124" name="Picture 4" descr="E:\课程资料\解剖图片\散图\src=http___img.qqzhi.com_upload_img_1_312738107D167824070_23.jpg&amp;refer=http___img.qqzhi.jpg"/>
          <p:cNvPicPr>
            <a:picLocks noChangeAspect="1" noChangeArrowheads="1"/>
          </p:cNvPicPr>
          <p:nvPr/>
        </p:nvPicPr>
        <p:blipFill>
          <a:blip r:embed="rId3">
            <a:clrChange>
              <a:clrFrom>
                <a:srgbClr val="FFFFFF"/>
              </a:clrFrom>
              <a:clrTo>
                <a:srgbClr val="FFFFFF">
                  <a:alpha val="0"/>
                </a:srgbClr>
              </a:clrTo>
            </a:clrChange>
          </a:blip>
          <a:srcRect l="1939" t="2775" r="5350" b="1965"/>
          <a:stretch>
            <a:fillRect/>
          </a:stretch>
        </p:blipFill>
        <p:spPr bwMode="auto">
          <a:xfrm>
            <a:off x="5149174" y="3489601"/>
            <a:ext cx="1608307" cy="2418330"/>
          </a:xfrm>
          <a:prstGeom prst="rect">
            <a:avLst/>
          </a:prstGeom>
          <a:noFill/>
        </p:spPr>
      </p:pic>
      <p:sp>
        <p:nvSpPr>
          <p:cNvPr id="6" name="TextBox 5"/>
          <p:cNvSpPr txBox="1"/>
          <p:nvPr/>
        </p:nvSpPr>
        <p:spPr>
          <a:xfrm>
            <a:off x="2645923" y="5849567"/>
            <a:ext cx="933856" cy="307777"/>
          </a:xfrm>
          <a:prstGeom prst="rect">
            <a:avLst/>
          </a:prstGeom>
          <a:noFill/>
        </p:spPr>
        <p:txBody>
          <a:bodyPr wrap="square" rtlCol="0">
            <a:spAutoFit/>
          </a:bodyPr>
          <a:lstStyle/>
          <a:p>
            <a:r>
              <a:rPr lang="zh-CN" altLang="en-US" sz="1400" b="1" dirty="0" smtClean="0">
                <a:latin typeface="微软雅黑" pitchFamily="34" charset="-122"/>
                <a:ea typeface="微软雅黑" pitchFamily="34" charset="-122"/>
              </a:rPr>
              <a:t>钩状足</a:t>
            </a:r>
            <a:endParaRPr lang="zh-CN" altLang="en-US" sz="1400" b="1" dirty="0">
              <a:latin typeface="微软雅黑" pitchFamily="34" charset="-122"/>
              <a:ea typeface="微软雅黑" pitchFamily="34" charset="-122"/>
            </a:endParaRPr>
          </a:p>
        </p:txBody>
      </p:sp>
      <p:sp>
        <p:nvSpPr>
          <p:cNvPr id="7" name="矩形 6"/>
          <p:cNvSpPr/>
          <p:nvPr/>
        </p:nvSpPr>
        <p:spPr>
          <a:xfrm>
            <a:off x="5319855" y="5890570"/>
            <a:ext cx="1359804" cy="307777"/>
          </a:xfrm>
          <a:prstGeom prst="rect">
            <a:avLst/>
          </a:prstGeom>
        </p:spPr>
        <p:txBody>
          <a:bodyPr wrap="square">
            <a:spAutoFit/>
          </a:bodyPr>
          <a:lstStyle/>
          <a:p>
            <a:pPr lvl="0"/>
            <a:r>
              <a:rPr lang="zh-CN" altLang="en-US" sz="1400" b="1" dirty="0" smtClean="0">
                <a:solidFill>
                  <a:srgbClr val="000000"/>
                </a:solidFill>
                <a:latin typeface="微软雅黑" pitchFamily="34" charset="-122"/>
                <a:ea typeface="微软雅黑" pitchFamily="34" charset="-122"/>
              </a:rPr>
              <a:t>马蹄内翻足</a:t>
            </a:r>
            <a:endParaRPr lang="zh-CN" altLang="en-US" sz="1400" b="1" dirty="0">
              <a:solidFill>
                <a:srgbClr val="000000"/>
              </a:solidFill>
              <a:latin typeface="微软雅黑" pitchFamily="34" charset="-122"/>
              <a:ea typeface="微软雅黑" pitchFamily="34" charset="-122"/>
            </a:endParaRPr>
          </a:p>
        </p:txBody>
      </p:sp>
      <p:sp>
        <p:nvSpPr>
          <p:cNvPr id="8" name="TextBox 7"/>
          <p:cNvSpPr txBox="1"/>
          <p:nvPr/>
        </p:nvSpPr>
        <p:spPr>
          <a:xfrm>
            <a:off x="278858" y="1057074"/>
            <a:ext cx="8631677" cy="2169825"/>
          </a:xfrm>
          <a:prstGeom prst="rect">
            <a:avLst/>
          </a:prstGeom>
          <a:noFill/>
        </p:spPr>
        <p:txBody>
          <a:bodyPr wrap="square" rtlCol="0">
            <a:spAutoFit/>
          </a:bodyPr>
          <a:lstStyle/>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胫神经损伤后，由于小腿后群肌收缩无力，导致小腿前外侧群肌过度牵拉，使足呈背屈和外翻位，出现“钩状足”畸形。</a:t>
            </a:r>
            <a:endParaRPr lang="en-US" altLang="zh-CN" b="1" dirty="0" smtClean="0">
              <a:latin typeface="华文楷体" pitchFamily="2" charset="-122"/>
              <a:ea typeface="华文楷体" pitchFamily="2" charset="-122"/>
            </a:endParaRPr>
          </a:p>
          <a:p>
            <a:pPr>
              <a:lnSpc>
                <a:spcPct val="150000"/>
              </a:lnSpc>
              <a:buClr>
                <a:srgbClr val="C00000"/>
              </a:buClr>
              <a:buFont typeface="Arial" pitchFamily="34" charset="0"/>
              <a:buChar char="•"/>
            </a:pPr>
            <a:r>
              <a:rPr lang="zh-CN" altLang="en-US" b="1" dirty="0" smtClean="0">
                <a:latin typeface="华文楷体" pitchFamily="2" charset="-122"/>
                <a:ea typeface="华文楷体" pitchFamily="2" charset="-122"/>
              </a:rPr>
              <a:t>腓总神经在腓骨颈处最为表浅，易受损伤。受伤后由于小腿前、外侧群肌功能丧失，表现为足不能背屈，趾不能伸，足下垂且内翻，呈“马蹄内翻足”畸形。行走时高举足，足尖先落地，呈“跨阈步态”。</a:t>
            </a:r>
            <a:endParaRPr lang="zh-CN" altLang="en-US" b="1" dirty="0">
              <a:latin typeface="华文楷体" pitchFamily="2" charset="-122"/>
              <a:ea typeface="华文楷体" pitchFamily="2" charset="-122"/>
            </a:endParaRPr>
          </a:p>
        </p:txBody>
      </p:sp>
    </p:spTree>
    <p:extLst>
      <p:ext uri="{BB962C8B-B14F-4D97-AF65-F5344CB8AC3E}">
        <p14:creationId xmlns:p14="http://schemas.microsoft.com/office/powerpoint/2010/main" val="2538652148"/>
      </p:ext>
    </p:extLst>
  </p:cSld>
  <p:clrMapOvr>
    <a:masterClrMapping/>
  </p:clrMapOvr>
  <p:transition>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101725" y="2386013"/>
            <a:ext cx="6940550" cy="1646237"/>
          </a:xfrm>
        </p:spPr>
        <p:txBody>
          <a:bodyPr>
            <a:noAutofit/>
          </a:bodyPr>
          <a:lstStyle/>
          <a:p>
            <a:pPr fontAlgn="auto">
              <a:lnSpc>
                <a:spcPct val="150000"/>
              </a:lnSpc>
              <a:spcAft>
                <a:spcPts val="0"/>
              </a:spcAft>
              <a:defRPr/>
            </a:pPr>
            <a:r>
              <a:rPr lang="en-US" altLang="zh-CN" sz="5400" dirty="0">
                <a:latin typeface="Aharoni" panose="02010803020104030203" pitchFamily="2" charset="-79"/>
                <a:cs typeface="Aharoni" panose="02010803020104030203" pitchFamily="2" charset="-79"/>
              </a:rPr>
              <a:t>That’s  over</a:t>
            </a:r>
            <a:endParaRPr lang="zh-CN" altLang="en-US" sz="5400" dirty="0">
              <a:latin typeface="Aharoni" panose="02010803020104030203" pitchFamily="2" charset="-79"/>
              <a:cs typeface="Aharoni" panose="02010803020104030203" pitchFamily="2" charset="-79"/>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498"/>
          <a:stretch>
            <a:fillRect/>
          </a:stretch>
        </p:blipFill>
        <p:spPr>
          <a:xfrm>
            <a:off x="97173" y="1976979"/>
            <a:ext cx="4078707" cy="3702874"/>
          </a:xfrm>
          <a:prstGeom prst="rect">
            <a:avLst/>
          </a:prstGeom>
        </p:spPr>
      </p:pic>
      <p:sp>
        <p:nvSpPr>
          <p:cNvPr id="5" name="Text Box 8"/>
          <p:cNvSpPr txBox="1">
            <a:spLocks noChangeArrowheads="1"/>
          </p:cNvSpPr>
          <p:nvPr/>
        </p:nvSpPr>
        <p:spPr bwMode="auto">
          <a:xfrm>
            <a:off x="4571999" y="4328377"/>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幼圆" panose="02010509060101010101" pitchFamily="49" charset="-122"/>
                <a:ea typeface="幼圆" panose="02010509060101010101" pitchFamily="49" charset="-122"/>
              </a:rPr>
              <a:t>4.</a:t>
            </a:r>
            <a:r>
              <a:rPr lang="zh-CN" altLang="en-US" sz="2400" b="1">
                <a:latin typeface="幼圆" panose="02010509060101010101" pitchFamily="49" charset="-122"/>
                <a:ea typeface="幼圆" panose="02010509060101010101" pitchFamily="49" charset="-122"/>
              </a:rPr>
              <a:t>脊膜支</a:t>
            </a:r>
          </a:p>
        </p:txBody>
      </p:sp>
      <p:sp>
        <p:nvSpPr>
          <p:cNvPr id="6" name="Text Box 10"/>
          <p:cNvSpPr txBox="1">
            <a:spLocks noChangeArrowheads="1"/>
          </p:cNvSpPr>
          <p:nvPr/>
        </p:nvSpPr>
        <p:spPr bwMode="auto">
          <a:xfrm>
            <a:off x="4571999" y="3659974"/>
            <a:ext cx="24348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幼圆" panose="02010509060101010101" pitchFamily="49" charset="-122"/>
                <a:ea typeface="幼圆" panose="02010509060101010101" pitchFamily="49" charset="-122"/>
              </a:rPr>
              <a:t>3.</a:t>
            </a:r>
            <a:r>
              <a:rPr lang="zh-CN" altLang="en-US" sz="2400" b="1" dirty="0">
                <a:latin typeface="幼圆" panose="02010509060101010101" pitchFamily="49" charset="-122"/>
                <a:ea typeface="幼圆" panose="02010509060101010101" pitchFamily="49" charset="-122"/>
              </a:rPr>
              <a:t>交通支</a:t>
            </a:r>
          </a:p>
        </p:txBody>
      </p:sp>
      <p:sp>
        <p:nvSpPr>
          <p:cNvPr id="8" name="Rectangle 21"/>
          <p:cNvSpPr>
            <a:spLocks noChangeArrowheads="1"/>
          </p:cNvSpPr>
          <p:nvPr/>
        </p:nvSpPr>
        <p:spPr bwMode="auto">
          <a:xfrm>
            <a:off x="4571999" y="2271737"/>
            <a:ext cx="2353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400" b="1" dirty="0">
                <a:latin typeface="幼圆" panose="02010509060101010101" pitchFamily="49" charset="-122"/>
                <a:ea typeface="幼圆" panose="02010509060101010101" pitchFamily="49" charset="-122"/>
              </a:rPr>
              <a:t>1.</a:t>
            </a:r>
            <a:r>
              <a:rPr kumimoji="1" lang="zh-CN" altLang="en-US" sz="2400" b="1" dirty="0">
                <a:latin typeface="幼圆" panose="02010509060101010101" pitchFamily="49" charset="-122"/>
                <a:ea typeface="幼圆" panose="02010509060101010101" pitchFamily="49" charset="-122"/>
              </a:rPr>
              <a:t>后支</a:t>
            </a:r>
            <a:endParaRPr kumimoji="1" lang="zh-CN" altLang="en-US" sz="2400" b="1" dirty="0">
              <a:solidFill>
                <a:srgbClr val="C00000"/>
              </a:solidFill>
              <a:latin typeface="幼圆" panose="02010509060101010101" pitchFamily="49" charset="-122"/>
              <a:ea typeface="幼圆" panose="02010509060101010101" pitchFamily="49" charset="-122"/>
            </a:endParaRPr>
          </a:p>
        </p:txBody>
      </p:sp>
      <p:sp>
        <p:nvSpPr>
          <p:cNvPr id="7" name="Rectangle 15"/>
          <p:cNvSpPr>
            <a:spLocks noChangeArrowheads="1"/>
          </p:cNvSpPr>
          <p:nvPr/>
        </p:nvSpPr>
        <p:spPr bwMode="auto">
          <a:xfrm>
            <a:off x="4571999" y="2958241"/>
            <a:ext cx="4416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400" b="1" dirty="0">
                <a:latin typeface="幼圆" panose="02010509060101010101" pitchFamily="49" charset="-122"/>
                <a:ea typeface="幼圆" panose="02010509060101010101" pitchFamily="49" charset="-122"/>
              </a:rPr>
              <a:t>2.</a:t>
            </a:r>
            <a:r>
              <a:rPr kumimoji="1" lang="zh-CN" altLang="en-US" sz="2800" b="1" dirty="0">
                <a:latin typeface="幼圆" panose="02010509060101010101" pitchFamily="49" charset="-122"/>
                <a:ea typeface="幼圆" panose="02010509060101010101" pitchFamily="49" charset="-122"/>
              </a:rPr>
              <a:t>前支</a:t>
            </a:r>
            <a:r>
              <a:rPr kumimoji="1" lang="zh-CN" altLang="en-US" sz="2800" b="1" dirty="0">
                <a:ea typeface="幼圆" panose="02010509060101010101" pitchFamily="49" charset="-122"/>
              </a:rPr>
              <a:t>：</a:t>
            </a:r>
            <a:r>
              <a:rPr kumimoji="1" lang="zh-CN" altLang="en-US" sz="2000" b="1" dirty="0">
                <a:solidFill>
                  <a:srgbClr val="C00000"/>
                </a:solidFill>
                <a:ea typeface="幼圆" panose="02010509060101010101" pitchFamily="49" charset="-122"/>
              </a:rPr>
              <a:t>颈丛</a:t>
            </a:r>
            <a:r>
              <a:rPr kumimoji="1" lang="zh-CN" altLang="en-US" sz="2000" b="1" dirty="0">
                <a:ea typeface="幼圆" panose="02010509060101010101" pitchFamily="49" charset="-122"/>
              </a:rPr>
              <a:t>、</a:t>
            </a:r>
            <a:r>
              <a:rPr kumimoji="1" lang="zh-CN" altLang="en-US" sz="2000" b="1" dirty="0">
                <a:solidFill>
                  <a:srgbClr val="C00000"/>
                </a:solidFill>
                <a:ea typeface="幼圆" panose="02010509060101010101" pitchFamily="49" charset="-122"/>
              </a:rPr>
              <a:t>臂丛</a:t>
            </a:r>
            <a:r>
              <a:rPr kumimoji="1" lang="zh-CN" altLang="en-US" sz="2000" b="1" dirty="0">
                <a:ea typeface="幼圆" panose="02010509060101010101" pitchFamily="49" charset="-122"/>
              </a:rPr>
              <a:t>、</a:t>
            </a:r>
            <a:r>
              <a:rPr kumimoji="1" lang="zh-CN" altLang="en-US" sz="2000" b="1" dirty="0">
                <a:solidFill>
                  <a:srgbClr val="C00000"/>
                </a:solidFill>
                <a:ea typeface="幼圆" panose="02010509060101010101" pitchFamily="49" charset="-122"/>
              </a:rPr>
              <a:t>腰丛</a:t>
            </a:r>
            <a:r>
              <a:rPr kumimoji="1" lang="zh-CN" altLang="en-US" sz="2000" b="1" dirty="0">
                <a:ea typeface="幼圆" panose="02010509060101010101" pitchFamily="49" charset="-122"/>
              </a:rPr>
              <a:t>、</a:t>
            </a:r>
            <a:r>
              <a:rPr kumimoji="1" lang="zh-CN" altLang="en-US" sz="2000" b="1" dirty="0">
                <a:solidFill>
                  <a:srgbClr val="C00000"/>
                </a:solidFill>
                <a:ea typeface="幼圆" panose="02010509060101010101" pitchFamily="49" charset="-122"/>
              </a:rPr>
              <a:t>骶丛</a:t>
            </a:r>
            <a:endParaRPr kumimoji="1" lang="zh-CN" altLang="en-US" sz="2400" b="1" dirty="0">
              <a:latin typeface="幼圆" panose="02010509060101010101" pitchFamily="49" charset="-122"/>
              <a:ea typeface="幼圆" panose="02010509060101010101" pitchFamily="49" charset="-122"/>
            </a:endParaRPr>
          </a:p>
        </p:txBody>
      </p:sp>
      <p:sp>
        <p:nvSpPr>
          <p:cNvPr id="9" name="Text Box 8"/>
          <p:cNvSpPr txBox="1">
            <a:spLocks noChangeArrowheads="1"/>
          </p:cNvSpPr>
          <p:nvPr/>
        </p:nvSpPr>
        <p:spPr bwMode="auto">
          <a:xfrm>
            <a:off x="2277829" y="3659974"/>
            <a:ext cx="5083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幼圆" panose="02010509060101010101" pitchFamily="49" charset="-122"/>
                <a:ea typeface="幼圆" panose="02010509060101010101" pitchFamily="49" charset="-122"/>
              </a:rPr>
              <a:t>4</a:t>
            </a:r>
            <a:endParaRPr lang="zh-CN" altLang="en-US" sz="2400" b="1" dirty="0">
              <a:latin typeface="幼圆" panose="02010509060101010101" pitchFamily="49" charset="-122"/>
              <a:ea typeface="幼圆" panose="02010509060101010101" pitchFamily="49" charset="-122"/>
            </a:endParaRPr>
          </a:p>
        </p:txBody>
      </p:sp>
      <p:sp>
        <p:nvSpPr>
          <p:cNvPr id="10" name="Text Box 10"/>
          <p:cNvSpPr txBox="1">
            <a:spLocks noChangeArrowheads="1"/>
          </p:cNvSpPr>
          <p:nvPr/>
        </p:nvSpPr>
        <p:spPr bwMode="auto">
          <a:xfrm>
            <a:off x="3400092" y="4371887"/>
            <a:ext cx="539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幼圆" panose="02010509060101010101" pitchFamily="49" charset="-122"/>
                <a:ea typeface="幼圆" panose="02010509060101010101" pitchFamily="49" charset="-122"/>
              </a:rPr>
              <a:t>3</a:t>
            </a:r>
            <a:endParaRPr lang="zh-CN" altLang="en-US" sz="2400" b="1" dirty="0">
              <a:latin typeface="幼圆" panose="02010509060101010101" pitchFamily="49" charset="-122"/>
              <a:ea typeface="幼圆" panose="02010509060101010101" pitchFamily="49" charset="-122"/>
            </a:endParaRPr>
          </a:p>
        </p:txBody>
      </p:sp>
      <p:sp>
        <p:nvSpPr>
          <p:cNvPr id="11" name="Rectangle 15"/>
          <p:cNvSpPr>
            <a:spLocks noChangeArrowheads="1"/>
          </p:cNvSpPr>
          <p:nvPr/>
        </p:nvSpPr>
        <p:spPr bwMode="auto">
          <a:xfrm>
            <a:off x="2928115" y="3276089"/>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dirty="0">
                <a:latin typeface="幼圆" panose="02010509060101010101" pitchFamily="49" charset="-122"/>
                <a:ea typeface="幼圆" panose="02010509060101010101" pitchFamily="49" charset="-122"/>
              </a:rPr>
              <a:t>2</a:t>
            </a:r>
            <a:endParaRPr kumimoji="1" lang="zh-CN" altLang="en-US" sz="2400" b="1" dirty="0">
              <a:latin typeface="幼圆" panose="02010509060101010101" pitchFamily="49" charset="-122"/>
              <a:ea typeface="幼圆" panose="02010509060101010101" pitchFamily="49" charset="-122"/>
            </a:endParaRPr>
          </a:p>
        </p:txBody>
      </p:sp>
      <p:sp>
        <p:nvSpPr>
          <p:cNvPr id="12" name="Rectangle 21"/>
          <p:cNvSpPr>
            <a:spLocks noChangeArrowheads="1"/>
          </p:cNvSpPr>
          <p:nvPr/>
        </p:nvSpPr>
        <p:spPr bwMode="auto">
          <a:xfrm>
            <a:off x="2931781" y="3679914"/>
            <a:ext cx="4683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dirty="0">
                <a:latin typeface="幼圆" panose="02010509060101010101" pitchFamily="49" charset="-122"/>
                <a:ea typeface="幼圆" panose="02010509060101010101" pitchFamily="49" charset="-122"/>
              </a:rPr>
              <a:t>1</a:t>
            </a:r>
            <a:endParaRPr kumimoji="1" lang="zh-CN" altLang="en-US" sz="2400" b="1" dirty="0">
              <a:solidFill>
                <a:srgbClr val="FF0000"/>
              </a:solidFill>
              <a:latin typeface="幼圆" panose="02010509060101010101" pitchFamily="49" charset="-122"/>
              <a:ea typeface="幼圆" panose="02010509060101010101" pitchFamily="49" charset="-122"/>
            </a:endParaRPr>
          </a:p>
        </p:txBody>
      </p:sp>
      <p:sp>
        <p:nvSpPr>
          <p:cNvPr id="3" name="标题 2">
            <a:extLst>
              <a:ext uri="{FF2B5EF4-FFF2-40B4-BE49-F238E27FC236}">
                <a16:creationId xmlns:a16="http://schemas.microsoft.com/office/drawing/2014/main" id="{4AD925BD-8744-4CDA-B956-D52378E6B0D3}"/>
              </a:ext>
            </a:extLst>
          </p:cNvPr>
          <p:cNvSpPr>
            <a:spLocks noGrp="1"/>
          </p:cNvSpPr>
          <p:nvPr>
            <p:ph type="title"/>
          </p:nvPr>
        </p:nvSpPr>
        <p:spPr>
          <a:xfrm>
            <a:off x="2430774" y="782008"/>
            <a:ext cx="3660899" cy="748718"/>
          </a:xfrm>
        </p:spPr>
        <p:txBody>
          <a:bodyPr>
            <a:noAutofit/>
          </a:bodyPr>
          <a:lstStyle/>
          <a:p>
            <a:r>
              <a:rPr kumimoji="1" lang="zh-CN" altLang="en-US" sz="3200" dirty="0">
                <a:latin typeface="华文中宋" panose="02010600040101010101" pitchFamily="2" charset="-122"/>
              </a:rPr>
              <a:t>脊神经的分支</a:t>
            </a:r>
            <a:endParaRPr lang="zh-CN" altLang="en-US" sz="2800"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2DB04F14-6A89-4DF2-B86C-FF6EBF4436E1}"/>
              </a:ext>
            </a:extLst>
          </p:cNvPr>
          <p:cNvGrpSpPr/>
          <p:nvPr/>
        </p:nvGrpSpPr>
        <p:grpSpPr>
          <a:xfrm>
            <a:off x="239192" y="3147339"/>
            <a:ext cx="4850686" cy="3557934"/>
            <a:chOff x="3309770" y="2806671"/>
            <a:chExt cx="4850686" cy="3557934"/>
          </a:xfrm>
        </p:grpSpPr>
        <p:pic>
          <p:nvPicPr>
            <p:cNvPr id="18" name="Picture 3" descr="Snap41">
              <a:extLst>
                <a:ext uri="{FF2B5EF4-FFF2-40B4-BE49-F238E27FC236}">
                  <a16:creationId xmlns:a16="http://schemas.microsoft.com/office/drawing/2014/main" id="{B2B7DC01-FBAE-4790-BDE1-24A947FC0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70" y="2806671"/>
              <a:ext cx="2467088" cy="35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a:extLst>
                <a:ext uri="{FF2B5EF4-FFF2-40B4-BE49-F238E27FC236}">
                  <a16:creationId xmlns:a16="http://schemas.microsoft.com/office/drawing/2014/main" id="{5B71784C-2F5A-47D7-B78A-33BC2D264801}"/>
                </a:ext>
              </a:extLst>
            </p:cNvPr>
            <p:cNvCxnSpPr>
              <a:cxnSpLocks/>
            </p:cNvCxnSpPr>
            <p:nvPr/>
          </p:nvCxnSpPr>
          <p:spPr bwMode="auto">
            <a:xfrm flipH="1">
              <a:off x="5248534" y="4131770"/>
              <a:ext cx="777281" cy="275312"/>
            </a:xfrm>
            <a:prstGeom prst="line">
              <a:avLst/>
            </a:prstGeom>
            <a:ln w="19050">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直接连接符 19">
              <a:extLst>
                <a:ext uri="{FF2B5EF4-FFF2-40B4-BE49-F238E27FC236}">
                  <a16:creationId xmlns:a16="http://schemas.microsoft.com/office/drawing/2014/main" id="{FC99AE25-1959-44C1-A94D-CE2158EE6860}"/>
                </a:ext>
              </a:extLst>
            </p:cNvPr>
            <p:cNvCxnSpPr>
              <a:cxnSpLocks/>
            </p:cNvCxnSpPr>
            <p:nvPr/>
          </p:nvCxnSpPr>
          <p:spPr bwMode="auto">
            <a:xfrm flipH="1">
              <a:off x="5002306" y="3625775"/>
              <a:ext cx="1023509" cy="872215"/>
            </a:xfrm>
            <a:prstGeom prst="line">
              <a:avLst/>
            </a:prstGeom>
            <a:ln w="19050">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直接连接符 20">
              <a:extLst>
                <a:ext uri="{FF2B5EF4-FFF2-40B4-BE49-F238E27FC236}">
                  <a16:creationId xmlns:a16="http://schemas.microsoft.com/office/drawing/2014/main" id="{2599EC6D-4378-4FDD-AAD1-9C1271EA5C66}"/>
                </a:ext>
              </a:extLst>
            </p:cNvPr>
            <p:cNvCxnSpPr/>
            <p:nvPr/>
          </p:nvCxnSpPr>
          <p:spPr bwMode="auto">
            <a:xfrm flipH="1" flipV="1">
              <a:off x="5071575" y="4938079"/>
              <a:ext cx="299610" cy="189363"/>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文本框 21">
              <a:extLst>
                <a:ext uri="{FF2B5EF4-FFF2-40B4-BE49-F238E27FC236}">
                  <a16:creationId xmlns:a16="http://schemas.microsoft.com/office/drawing/2014/main" id="{FB9FDF3A-E190-4CBA-9080-1FA98A750327}"/>
                </a:ext>
              </a:extLst>
            </p:cNvPr>
            <p:cNvSpPr txBox="1"/>
            <p:nvPr/>
          </p:nvSpPr>
          <p:spPr>
            <a:xfrm>
              <a:off x="4812115" y="5485178"/>
              <a:ext cx="1174173"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a:t>
              </a:r>
            </a:p>
          </p:txBody>
        </p:sp>
        <p:sp>
          <p:nvSpPr>
            <p:cNvPr id="23" name="文本框 22">
              <a:extLst>
                <a:ext uri="{FF2B5EF4-FFF2-40B4-BE49-F238E27FC236}">
                  <a16:creationId xmlns:a16="http://schemas.microsoft.com/office/drawing/2014/main" id="{CFCB9D71-3BB7-45E5-BFB2-A65860C149E5}"/>
                </a:ext>
              </a:extLst>
            </p:cNvPr>
            <p:cNvSpPr txBox="1"/>
            <p:nvPr/>
          </p:nvSpPr>
          <p:spPr>
            <a:xfrm>
              <a:off x="5180678" y="5053053"/>
              <a:ext cx="1690274"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脊神经后支</a:t>
              </a:r>
            </a:p>
          </p:txBody>
        </p:sp>
        <p:sp>
          <p:nvSpPr>
            <p:cNvPr id="24" name="文本框 23">
              <a:extLst>
                <a:ext uri="{FF2B5EF4-FFF2-40B4-BE49-F238E27FC236}">
                  <a16:creationId xmlns:a16="http://schemas.microsoft.com/office/drawing/2014/main" id="{DF2C6DB1-DC0C-4D6B-B114-BAB9F931F3AC}"/>
                </a:ext>
              </a:extLst>
            </p:cNvPr>
            <p:cNvSpPr txBox="1"/>
            <p:nvPr/>
          </p:nvSpPr>
          <p:spPr>
            <a:xfrm>
              <a:off x="5918404" y="3388711"/>
              <a:ext cx="2242052"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脊神经后内侧支</a:t>
              </a:r>
            </a:p>
          </p:txBody>
        </p:sp>
        <p:cxnSp>
          <p:nvCxnSpPr>
            <p:cNvPr id="25" name="直接连接符 24">
              <a:extLst>
                <a:ext uri="{FF2B5EF4-FFF2-40B4-BE49-F238E27FC236}">
                  <a16:creationId xmlns:a16="http://schemas.microsoft.com/office/drawing/2014/main" id="{A2EF9169-29E7-407C-8400-48C91E5A7022}"/>
                </a:ext>
              </a:extLst>
            </p:cNvPr>
            <p:cNvCxnSpPr/>
            <p:nvPr/>
          </p:nvCxnSpPr>
          <p:spPr bwMode="auto">
            <a:xfrm flipH="1" flipV="1">
              <a:off x="4893080" y="5097105"/>
              <a:ext cx="109226" cy="475356"/>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6" name="文本框 25">
              <a:extLst>
                <a:ext uri="{FF2B5EF4-FFF2-40B4-BE49-F238E27FC236}">
                  <a16:creationId xmlns:a16="http://schemas.microsoft.com/office/drawing/2014/main" id="{2CFED0E0-2272-46C4-BFC5-492E4F8F72F5}"/>
                </a:ext>
              </a:extLst>
            </p:cNvPr>
            <p:cNvSpPr txBox="1"/>
            <p:nvPr/>
          </p:nvSpPr>
          <p:spPr>
            <a:xfrm>
              <a:off x="5918404" y="3908116"/>
              <a:ext cx="2143955"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脊神经后外侧支</a:t>
              </a:r>
            </a:p>
          </p:txBody>
        </p:sp>
      </p:grpSp>
      <p:sp>
        <p:nvSpPr>
          <p:cNvPr id="2" name="标题 1">
            <a:extLst>
              <a:ext uri="{FF2B5EF4-FFF2-40B4-BE49-F238E27FC236}">
                <a16:creationId xmlns:a16="http://schemas.microsoft.com/office/drawing/2014/main" id="{886EE029-70B1-46F5-BCE1-398281AF6301}"/>
              </a:ext>
            </a:extLst>
          </p:cNvPr>
          <p:cNvSpPr>
            <a:spLocks noGrp="1"/>
          </p:cNvSpPr>
          <p:nvPr>
            <p:ph type="title"/>
          </p:nvPr>
        </p:nvSpPr>
        <p:spPr>
          <a:xfrm>
            <a:off x="2735454" y="404476"/>
            <a:ext cx="3673091" cy="681228"/>
          </a:xfrm>
        </p:spPr>
        <p:txBody>
          <a:bodyPr>
            <a:normAutofit fontScale="90000"/>
          </a:bodyPr>
          <a:lstStyle/>
          <a:p>
            <a:r>
              <a:rPr lang="zh-CN" altLang="en-US" sz="3200" dirty="0"/>
              <a:t>脊神经后支</a:t>
            </a:r>
          </a:p>
        </p:txBody>
      </p:sp>
      <p:sp>
        <p:nvSpPr>
          <p:cNvPr id="3" name="内容占位符 2">
            <a:extLst>
              <a:ext uri="{FF2B5EF4-FFF2-40B4-BE49-F238E27FC236}">
                <a16:creationId xmlns:a16="http://schemas.microsoft.com/office/drawing/2014/main" id="{2FBC6DD6-EE99-4AC6-936A-94113B981719}"/>
              </a:ext>
            </a:extLst>
          </p:cNvPr>
          <p:cNvSpPr txBox="1">
            <a:spLocks/>
          </p:cNvSpPr>
          <p:nvPr/>
        </p:nvSpPr>
        <p:spPr>
          <a:xfrm>
            <a:off x="226331" y="1315411"/>
            <a:ext cx="5310652" cy="1934202"/>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ct val="130000"/>
              </a:lnSpc>
              <a:buClr>
                <a:srgbClr val="C00000"/>
              </a:buClr>
            </a:pPr>
            <a:r>
              <a:rPr lang="zh-CN" altLang="en-US" sz="2000" dirty="0">
                <a:solidFill>
                  <a:schemeClr val="tx1"/>
                </a:solidFill>
                <a:latin typeface="微软雅黑" panose="020B0503020204020204" pitchFamily="34" charset="-122"/>
                <a:ea typeface="微软雅黑" panose="020B0503020204020204" pitchFamily="34" charset="-122"/>
              </a:rPr>
              <a:t>走行：在关节突外侧、相邻横突之间后行，分为内侧支和外侧支。</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30000"/>
              </a:lnSpc>
              <a:buClr>
                <a:srgbClr val="C00000"/>
              </a:buClr>
            </a:pPr>
            <a:r>
              <a:rPr lang="zh-CN" altLang="en-US" sz="2000" dirty="0">
                <a:solidFill>
                  <a:schemeClr val="tx1"/>
                </a:solidFill>
                <a:latin typeface="微软雅黑" panose="020B0503020204020204" pitchFamily="34" charset="-122"/>
                <a:ea typeface="微软雅黑" panose="020B0503020204020204" pitchFamily="34" charset="-122"/>
              </a:rPr>
              <a:t>主要分布于枕、项、背、腰、臀等部的皮肤及项、背两部的深层肌肉。</a:t>
            </a:r>
          </a:p>
        </p:txBody>
      </p:sp>
      <p:grpSp>
        <p:nvGrpSpPr>
          <p:cNvPr id="16" name="组合 15">
            <a:extLst>
              <a:ext uri="{FF2B5EF4-FFF2-40B4-BE49-F238E27FC236}">
                <a16:creationId xmlns:a16="http://schemas.microsoft.com/office/drawing/2014/main" id="{894357C2-286D-4F47-B6E8-FFA7AE7C06A1}"/>
              </a:ext>
            </a:extLst>
          </p:cNvPr>
          <p:cNvGrpSpPr/>
          <p:nvPr/>
        </p:nvGrpSpPr>
        <p:grpSpPr>
          <a:xfrm>
            <a:off x="5257743" y="1775426"/>
            <a:ext cx="3739958" cy="3966971"/>
            <a:chOff x="5797662" y="2984932"/>
            <a:chExt cx="3346338" cy="3493591"/>
          </a:xfrm>
        </p:grpSpPr>
        <p:pic>
          <p:nvPicPr>
            <p:cNvPr id="4" name="图片 3">
              <a:extLst>
                <a:ext uri="{FF2B5EF4-FFF2-40B4-BE49-F238E27FC236}">
                  <a16:creationId xmlns:a16="http://schemas.microsoft.com/office/drawing/2014/main" id="{BABD52D4-9684-4F82-9CC3-774FC1E7F4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Effect>
                        <a14:sharpenSoften amount="50000"/>
                      </a14:imgEffect>
                    </a14:imgLayer>
                  </a14:imgProps>
                </a:ext>
                <a:ext uri="{28A0092B-C50C-407E-A947-70E740481C1C}">
                  <a14:useLocalDpi xmlns:a14="http://schemas.microsoft.com/office/drawing/2010/main" val="0"/>
                </a:ext>
              </a:extLst>
            </a:blip>
            <a:srcRect t="20" b="37345"/>
            <a:stretch/>
          </p:blipFill>
          <p:spPr>
            <a:xfrm>
              <a:off x="6760585" y="2984932"/>
              <a:ext cx="2383415" cy="3493591"/>
            </a:xfrm>
            <a:prstGeom prst="rect">
              <a:avLst/>
            </a:prstGeom>
          </p:spPr>
        </p:pic>
        <p:cxnSp>
          <p:nvCxnSpPr>
            <p:cNvPr id="5" name="直接连接符 4">
              <a:extLst>
                <a:ext uri="{FF2B5EF4-FFF2-40B4-BE49-F238E27FC236}">
                  <a16:creationId xmlns:a16="http://schemas.microsoft.com/office/drawing/2014/main" id="{8130BF7D-3763-46FE-8D15-8366AF44EC8E}"/>
                </a:ext>
              </a:extLst>
            </p:cNvPr>
            <p:cNvCxnSpPr/>
            <p:nvPr/>
          </p:nvCxnSpPr>
          <p:spPr bwMode="auto">
            <a:xfrm flipH="1" flipV="1">
              <a:off x="7138556" y="3558865"/>
              <a:ext cx="737755" cy="301290"/>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直接连接符 5">
              <a:extLst>
                <a:ext uri="{FF2B5EF4-FFF2-40B4-BE49-F238E27FC236}">
                  <a16:creationId xmlns:a16="http://schemas.microsoft.com/office/drawing/2014/main" id="{45F7540E-AFC0-4E90-A47B-EEA8B189072B}"/>
                </a:ext>
              </a:extLst>
            </p:cNvPr>
            <p:cNvCxnSpPr/>
            <p:nvPr/>
          </p:nvCxnSpPr>
          <p:spPr bwMode="auto">
            <a:xfrm flipH="1" flipV="1">
              <a:off x="7138556" y="4005674"/>
              <a:ext cx="623455" cy="249335"/>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直接连接符 6">
              <a:extLst>
                <a:ext uri="{FF2B5EF4-FFF2-40B4-BE49-F238E27FC236}">
                  <a16:creationId xmlns:a16="http://schemas.microsoft.com/office/drawing/2014/main" id="{7CE45192-11D0-43C0-8525-EC59692BAC78}"/>
                </a:ext>
              </a:extLst>
            </p:cNvPr>
            <p:cNvCxnSpPr/>
            <p:nvPr/>
          </p:nvCxnSpPr>
          <p:spPr bwMode="auto">
            <a:xfrm flipH="1" flipV="1">
              <a:off x="7024256" y="4314921"/>
              <a:ext cx="524742" cy="155488"/>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直接连接符 7">
              <a:extLst>
                <a:ext uri="{FF2B5EF4-FFF2-40B4-BE49-F238E27FC236}">
                  <a16:creationId xmlns:a16="http://schemas.microsoft.com/office/drawing/2014/main" id="{9CAE773B-9ACC-48CA-AC86-7022B5284A26}"/>
                </a:ext>
              </a:extLst>
            </p:cNvPr>
            <p:cNvCxnSpPr/>
            <p:nvPr/>
          </p:nvCxnSpPr>
          <p:spPr bwMode="auto">
            <a:xfrm flipV="1">
              <a:off x="7024256" y="4512282"/>
              <a:ext cx="742952" cy="480529"/>
            </a:xfrm>
            <a:prstGeom prst="line">
              <a:avLst/>
            </a:prstGeom>
            <a:ln>
              <a:solidFill>
                <a:srgbClr val="00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文本框 8">
              <a:extLst>
                <a:ext uri="{FF2B5EF4-FFF2-40B4-BE49-F238E27FC236}">
                  <a16:creationId xmlns:a16="http://schemas.microsoft.com/office/drawing/2014/main" id="{A1234B6C-FBF3-4B0E-BE58-1B3B8933AA05}"/>
                </a:ext>
              </a:extLst>
            </p:cNvPr>
            <p:cNvSpPr txBox="1"/>
            <p:nvPr/>
          </p:nvSpPr>
          <p:spPr>
            <a:xfrm>
              <a:off x="6374825" y="3350318"/>
              <a:ext cx="1174173"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椎间孔</a:t>
              </a:r>
            </a:p>
          </p:txBody>
        </p:sp>
        <p:sp>
          <p:nvSpPr>
            <p:cNvPr id="10" name="文本框 9">
              <a:extLst>
                <a:ext uri="{FF2B5EF4-FFF2-40B4-BE49-F238E27FC236}">
                  <a16:creationId xmlns:a16="http://schemas.microsoft.com/office/drawing/2014/main" id="{DCCB7400-1B5B-4132-8958-7BD023F93115}"/>
                </a:ext>
              </a:extLst>
            </p:cNvPr>
            <p:cNvSpPr txBox="1"/>
            <p:nvPr/>
          </p:nvSpPr>
          <p:spPr>
            <a:xfrm>
              <a:off x="6344294" y="3793024"/>
              <a:ext cx="1174173"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a:t>
              </a:r>
            </a:p>
          </p:txBody>
        </p:sp>
        <p:sp>
          <p:nvSpPr>
            <p:cNvPr id="11" name="文本框 10">
              <a:extLst>
                <a:ext uri="{FF2B5EF4-FFF2-40B4-BE49-F238E27FC236}">
                  <a16:creationId xmlns:a16="http://schemas.microsoft.com/office/drawing/2014/main" id="{D09BD3DF-D25C-496F-87C2-067A7072F09C}"/>
                </a:ext>
              </a:extLst>
            </p:cNvPr>
            <p:cNvSpPr txBox="1"/>
            <p:nvPr/>
          </p:nvSpPr>
          <p:spPr>
            <a:xfrm>
              <a:off x="5797662" y="4116054"/>
              <a:ext cx="1690274"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脊神经前支</a:t>
              </a:r>
            </a:p>
          </p:txBody>
        </p:sp>
        <p:sp>
          <p:nvSpPr>
            <p:cNvPr id="12" name="文本框 11">
              <a:extLst>
                <a:ext uri="{FF2B5EF4-FFF2-40B4-BE49-F238E27FC236}">
                  <a16:creationId xmlns:a16="http://schemas.microsoft.com/office/drawing/2014/main" id="{CAF2CF30-CD59-4DFF-9461-AB09B1D9BF8D}"/>
                </a:ext>
              </a:extLst>
            </p:cNvPr>
            <p:cNvSpPr txBox="1"/>
            <p:nvPr/>
          </p:nvSpPr>
          <p:spPr>
            <a:xfrm>
              <a:off x="5797662" y="4792525"/>
              <a:ext cx="1831271" cy="400110"/>
            </a:xfrm>
            <a:prstGeom prst="rect">
              <a:avLst/>
            </a:prstGeom>
            <a:noFill/>
          </p:spPr>
          <p:txBody>
            <a:bodyPr wrap="square" rtlCol="0">
              <a:spAutoFit/>
            </a:bodyPr>
            <a:lstStyle/>
            <a:p>
              <a:r>
                <a:rPr lang="zh-CN" altLang="en-US" sz="2000" b="1" dirty="0">
                  <a:solidFill>
                    <a:srgbClr val="000000"/>
                  </a:solidFill>
                  <a:latin typeface="华文仿宋" panose="02010600040101010101" pitchFamily="2" charset="-122"/>
                  <a:ea typeface="华文仿宋" panose="02010600040101010101" pitchFamily="2" charset="-122"/>
                </a:rPr>
                <a:t>脊神经后支</a:t>
              </a:r>
            </a:p>
          </p:txBody>
        </p:sp>
      </p:grpSp>
    </p:spTree>
    <p:extLst>
      <p:ext uri="{BB962C8B-B14F-4D97-AF65-F5344CB8AC3E}">
        <p14:creationId xmlns:p14="http://schemas.microsoft.com/office/powerpoint/2010/main" val="944941535"/>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47509" y="879796"/>
            <a:ext cx="6691459" cy="3304340"/>
            <a:chOff x="186531" y="1373438"/>
            <a:chExt cx="7160828" cy="3681413"/>
          </a:xfrm>
        </p:grpSpPr>
        <p:pic>
          <p:nvPicPr>
            <p:cNvPr id="19" name="Picture 6" descr="Snap1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05" t="26344" r="17758"/>
            <a:stretch>
              <a:fillRect/>
            </a:stretch>
          </p:blipFill>
          <p:spPr bwMode="auto">
            <a:xfrm>
              <a:off x="186531" y="1373438"/>
              <a:ext cx="325437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
            <p:cNvSpPr>
              <a:spLocks noChangeShapeType="1"/>
            </p:cNvSpPr>
            <p:nvPr/>
          </p:nvSpPr>
          <p:spPr bwMode="auto">
            <a:xfrm flipV="1">
              <a:off x="2234406" y="2111626"/>
              <a:ext cx="1249363" cy="66833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b="1">
                <a:latin typeface="仿宋" panose="02010609060101010101" pitchFamily="49" charset="-122"/>
                <a:ea typeface="仿宋" panose="02010609060101010101" pitchFamily="49" charset="-122"/>
              </a:endParaRPr>
            </a:p>
          </p:txBody>
        </p:sp>
        <p:sp>
          <p:nvSpPr>
            <p:cNvPr id="21" name="Text Box 9"/>
            <p:cNvSpPr txBox="1">
              <a:spLocks noChangeArrowheads="1"/>
            </p:cNvSpPr>
            <p:nvPr/>
          </p:nvSpPr>
          <p:spPr bwMode="auto">
            <a:xfrm>
              <a:off x="3404394" y="1844926"/>
              <a:ext cx="3826200" cy="51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仿宋" panose="02010609060101010101" pitchFamily="49" charset="-122"/>
                  <a:ea typeface="仿宋" panose="02010609060101010101" pitchFamily="49" charset="-122"/>
                </a:rPr>
                <a:t>枕下神经</a:t>
              </a:r>
              <a:r>
                <a:rPr lang="zh-CN" altLang="en-US" sz="2000" b="1" dirty="0">
                  <a:latin typeface="华文仿宋" panose="02010600040101010101" pitchFamily="2" charset="-122"/>
                  <a:ea typeface="华文仿宋" panose="02010600040101010101" pitchFamily="2" charset="-122"/>
                </a:rPr>
                <a:t>（</a:t>
              </a:r>
              <a:r>
                <a:rPr lang="en-US" altLang="zh-CN" sz="2000" b="1" dirty="0" err="1">
                  <a:latin typeface="华文仿宋" panose="02010600040101010101" pitchFamily="2" charset="-122"/>
                  <a:ea typeface="华文仿宋" panose="02010600040101010101" pitchFamily="2" charset="-122"/>
                </a:rPr>
                <a:t>C1</a:t>
              </a:r>
              <a:r>
                <a:rPr lang="zh-CN" altLang="en-US" sz="2000" b="1" dirty="0">
                  <a:latin typeface="华文仿宋" panose="02010600040101010101" pitchFamily="2" charset="-122"/>
                  <a:ea typeface="华文仿宋" panose="02010600040101010101" pitchFamily="2" charset="-122"/>
                </a:rPr>
                <a:t>后支）</a:t>
              </a:r>
              <a:endParaRPr lang="zh-CN" altLang="en-US" sz="2400" b="1" dirty="0">
                <a:latin typeface="仿宋" panose="02010609060101010101" pitchFamily="49" charset="-122"/>
                <a:ea typeface="仿宋" panose="02010609060101010101" pitchFamily="49" charset="-122"/>
              </a:endParaRPr>
            </a:p>
          </p:txBody>
        </p:sp>
        <p:sp>
          <p:nvSpPr>
            <p:cNvPr id="22" name="Line 10"/>
            <p:cNvSpPr>
              <a:spLocks noChangeShapeType="1"/>
            </p:cNvSpPr>
            <p:nvPr/>
          </p:nvSpPr>
          <p:spPr bwMode="auto">
            <a:xfrm flipV="1">
              <a:off x="2066131" y="2667251"/>
              <a:ext cx="1417638" cy="4064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b="1">
                <a:latin typeface="仿宋" panose="02010609060101010101" pitchFamily="49" charset="-122"/>
                <a:ea typeface="仿宋" panose="02010609060101010101" pitchFamily="49" charset="-122"/>
              </a:endParaRPr>
            </a:p>
          </p:txBody>
        </p:sp>
        <p:sp>
          <p:nvSpPr>
            <p:cNvPr id="23" name="Text Box 11"/>
            <p:cNvSpPr txBox="1">
              <a:spLocks noChangeArrowheads="1"/>
            </p:cNvSpPr>
            <p:nvPr/>
          </p:nvSpPr>
          <p:spPr bwMode="auto">
            <a:xfrm>
              <a:off x="3418680" y="2398963"/>
              <a:ext cx="3928679" cy="51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仿宋" panose="02010609060101010101" pitchFamily="49" charset="-122"/>
                  <a:ea typeface="仿宋" panose="02010609060101010101" pitchFamily="49" charset="-122"/>
                </a:rPr>
                <a:t>枕大神经</a:t>
              </a:r>
              <a:r>
                <a:rPr lang="zh-CN" altLang="en-US" sz="2000" b="1" dirty="0">
                  <a:latin typeface="华文仿宋" panose="02010600040101010101" pitchFamily="2" charset="-122"/>
                  <a:ea typeface="华文仿宋" panose="02010600040101010101" pitchFamily="2" charset="-122"/>
                </a:rPr>
                <a:t>（</a:t>
              </a:r>
              <a:r>
                <a:rPr lang="en-US" altLang="zh-CN" sz="2000" b="1" dirty="0" err="1">
                  <a:latin typeface="华文仿宋" panose="02010600040101010101" pitchFamily="2" charset="-122"/>
                  <a:ea typeface="华文仿宋" panose="02010600040101010101" pitchFamily="2" charset="-122"/>
                </a:rPr>
                <a:t>C2</a:t>
              </a:r>
              <a:r>
                <a:rPr lang="zh-CN" altLang="en-US" sz="2000" b="1" dirty="0">
                  <a:latin typeface="华文仿宋" panose="02010600040101010101" pitchFamily="2" charset="-122"/>
                  <a:ea typeface="华文仿宋" panose="02010600040101010101" pitchFamily="2" charset="-122"/>
                </a:rPr>
                <a:t>后内侧支）</a:t>
              </a:r>
              <a:endParaRPr lang="zh-CN" altLang="en-US" sz="2400" b="1" dirty="0">
                <a:latin typeface="华文仿宋" panose="02010600040101010101" pitchFamily="2" charset="-122"/>
                <a:ea typeface="华文仿宋" panose="02010600040101010101" pitchFamily="2" charset="-122"/>
              </a:endParaRPr>
            </a:p>
          </p:txBody>
        </p:sp>
        <p:sp>
          <p:nvSpPr>
            <p:cNvPr id="24" name="Line 12"/>
            <p:cNvSpPr>
              <a:spLocks noChangeShapeType="1"/>
            </p:cNvSpPr>
            <p:nvPr/>
          </p:nvSpPr>
          <p:spPr bwMode="auto">
            <a:xfrm flipV="1">
              <a:off x="1967706" y="3365751"/>
              <a:ext cx="1554163" cy="255587"/>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b="1">
                <a:latin typeface="仿宋" panose="02010609060101010101" pitchFamily="49" charset="-122"/>
                <a:ea typeface="仿宋" panose="02010609060101010101" pitchFamily="49" charset="-122"/>
              </a:endParaRPr>
            </a:p>
          </p:txBody>
        </p:sp>
        <p:sp>
          <p:nvSpPr>
            <p:cNvPr id="25" name="Text Box 13"/>
            <p:cNvSpPr txBox="1">
              <a:spLocks noChangeArrowheads="1"/>
            </p:cNvSpPr>
            <p:nvPr/>
          </p:nvSpPr>
          <p:spPr bwMode="auto">
            <a:xfrm>
              <a:off x="3415508" y="3095875"/>
              <a:ext cx="3541094" cy="51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仿宋" panose="02010609060101010101" pitchFamily="49" charset="-122"/>
                  <a:ea typeface="仿宋" panose="02010609060101010101" pitchFamily="49" charset="-122"/>
                </a:rPr>
                <a:t>第</a:t>
              </a:r>
              <a:r>
                <a:rPr lang="en-US" altLang="zh-CN" sz="2400" b="1" dirty="0">
                  <a:latin typeface="仿宋" panose="02010609060101010101" pitchFamily="49" charset="-122"/>
                  <a:ea typeface="仿宋" panose="02010609060101010101" pitchFamily="49" charset="-122"/>
                </a:rPr>
                <a:t>3</a:t>
              </a:r>
              <a:r>
                <a:rPr lang="zh-CN" altLang="en-US" sz="2400" b="1" dirty="0">
                  <a:latin typeface="仿宋" panose="02010609060101010101" pitchFamily="49" charset="-122"/>
                  <a:ea typeface="仿宋" panose="02010609060101010101" pitchFamily="49" charset="-122"/>
                </a:rPr>
                <a:t>枕神经</a:t>
              </a:r>
              <a:r>
                <a:rPr lang="zh-CN" altLang="en-US" sz="2000" b="1" dirty="0">
                  <a:latin typeface="华文仿宋" panose="02010600040101010101" pitchFamily="2" charset="-122"/>
                  <a:ea typeface="华文仿宋" panose="02010600040101010101" pitchFamily="2" charset="-122"/>
                </a:rPr>
                <a:t>（</a:t>
              </a:r>
              <a:r>
                <a:rPr lang="en-US" altLang="zh-CN" sz="2000" b="1" dirty="0" err="1">
                  <a:latin typeface="华文仿宋" panose="02010600040101010101" pitchFamily="2" charset="-122"/>
                  <a:ea typeface="华文仿宋" panose="02010600040101010101" pitchFamily="2" charset="-122"/>
                </a:rPr>
                <a:t>C3</a:t>
              </a:r>
              <a:r>
                <a:rPr lang="zh-CN" altLang="en-US" sz="2000" b="1" dirty="0">
                  <a:latin typeface="华文仿宋" panose="02010600040101010101" pitchFamily="2" charset="-122"/>
                  <a:ea typeface="华文仿宋" panose="02010600040101010101" pitchFamily="2" charset="-122"/>
                </a:rPr>
                <a:t>后支）</a:t>
              </a:r>
              <a:endParaRPr lang="zh-CN" altLang="en-US" sz="2400" b="1" dirty="0">
                <a:latin typeface="华文仿宋" panose="02010600040101010101" pitchFamily="2" charset="-122"/>
                <a:ea typeface="华文仿宋" panose="02010600040101010101" pitchFamily="2" charset="-122"/>
              </a:endParaRPr>
            </a:p>
          </p:txBody>
        </p:sp>
      </p:grpSp>
      <p:grpSp>
        <p:nvGrpSpPr>
          <p:cNvPr id="26" name="组合 25"/>
          <p:cNvGrpSpPr/>
          <p:nvPr/>
        </p:nvGrpSpPr>
        <p:grpSpPr>
          <a:xfrm>
            <a:off x="3764227" y="3129709"/>
            <a:ext cx="4395768" cy="2919568"/>
            <a:chOff x="4133342" y="3894138"/>
            <a:chExt cx="5010658" cy="2963862"/>
          </a:xfrm>
        </p:grpSpPr>
        <p:pic>
          <p:nvPicPr>
            <p:cNvPr id="27" name="Picture 7" descr="Snap64"/>
            <p:cNvPicPr>
              <a:picLocks noChangeAspect="1" noChangeArrowheads="1"/>
            </p:cNvPicPr>
            <p:nvPr/>
          </p:nvPicPr>
          <p:blipFill>
            <a:blip r:embed="rId3">
              <a:extLst>
                <a:ext uri="{28A0092B-C50C-407E-A947-70E740481C1C}">
                  <a14:useLocalDpi xmlns:a14="http://schemas.microsoft.com/office/drawing/2010/main" val="0"/>
                </a:ext>
              </a:extLst>
            </a:blip>
            <a:srcRect l="1079" t="911" b="60434"/>
            <a:stretch>
              <a:fillRect/>
            </a:stretch>
          </p:blipFill>
          <p:spPr bwMode="auto">
            <a:xfrm>
              <a:off x="6524625" y="3894138"/>
              <a:ext cx="26193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4"/>
            <p:cNvSpPr>
              <a:spLocks noChangeShapeType="1"/>
            </p:cNvSpPr>
            <p:nvPr/>
          </p:nvSpPr>
          <p:spPr bwMode="auto">
            <a:xfrm flipH="1" flipV="1">
              <a:off x="6110288" y="4394200"/>
              <a:ext cx="1301750" cy="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sp>
          <p:nvSpPr>
            <p:cNvPr id="29" name="Text Box 15"/>
            <p:cNvSpPr txBox="1">
              <a:spLocks noChangeArrowheads="1"/>
            </p:cNvSpPr>
            <p:nvPr/>
          </p:nvSpPr>
          <p:spPr bwMode="auto">
            <a:xfrm>
              <a:off x="4133342" y="4161594"/>
              <a:ext cx="2619374" cy="78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臀上皮神经</a:t>
              </a:r>
              <a:endParaRPr lang="en-US" altLang="zh-CN" sz="2400" b="1" dirty="0">
                <a:latin typeface="仿宋" panose="02010609060101010101" pitchFamily="49" charset="-122"/>
                <a:ea typeface="仿宋" panose="02010609060101010101" pitchFamily="49" charset="-122"/>
              </a:endParaRPr>
            </a:p>
            <a:p>
              <a:r>
                <a:rPr lang="zh-CN" altLang="en-US" sz="2000" b="1" dirty="0">
                  <a:latin typeface="华文仿宋" panose="02010600040101010101" pitchFamily="2" charset="-122"/>
                  <a:ea typeface="华文仿宋" panose="02010600040101010101" pitchFamily="2" charset="-122"/>
                </a:rPr>
                <a:t>（</a:t>
              </a:r>
              <a:r>
                <a:rPr lang="en-US" altLang="zh-CN" sz="2000" b="1" dirty="0" err="1">
                  <a:latin typeface="华文仿宋" panose="02010600040101010101" pitchFamily="2" charset="-122"/>
                  <a:ea typeface="华文仿宋" panose="02010600040101010101" pitchFamily="2" charset="-122"/>
                </a:rPr>
                <a:t>L1-L3</a:t>
              </a:r>
              <a:r>
                <a:rPr lang="zh-CN" altLang="en-US" sz="2000" b="1" dirty="0">
                  <a:latin typeface="华文仿宋" panose="02010600040101010101" pitchFamily="2" charset="-122"/>
                  <a:ea typeface="华文仿宋" panose="02010600040101010101" pitchFamily="2" charset="-122"/>
                </a:rPr>
                <a:t>后支）</a:t>
              </a:r>
            </a:p>
          </p:txBody>
        </p:sp>
        <p:sp>
          <p:nvSpPr>
            <p:cNvPr id="30" name="Line 16"/>
            <p:cNvSpPr>
              <a:spLocks noChangeShapeType="1"/>
            </p:cNvSpPr>
            <p:nvPr/>
          </p:nvSpPr>
          <p:spPr bwMode="auto">
            <a:xfrm flipH="1">
              <a:off x="6096000" y="5311775"/>
              <a:ext cx="665163" cy="127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sp>
          <p:nvSpPr>
            <p:cNvPr id="31" name="Text Box 17"/>
            <p:cNvSpPr txBox="1">
              <a:spLocks noChangeArrowheads="1"/>
            </p:cNvSpPr>
            <p:nvPr/>
          </p:nvSpPr>
          <p:spPr bwMode="auto">
            <a:xfrm>
              <a:off x="4222753" y="5064125"/>
              <a:ext cx="2619374" cy="78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仿宋" panose="02010609060101010101" pitchFamily="49" charset="-122"/>
                  <a:ea typeface="仿宋" panose="02010609060101010101" pitchFamily="49" charset="-122"/>
                </a:rPr>
                <a:t>臀中皮神经</a:t>
              </a:r>
              <a:endParaRPr lang="en-US" altLang="zh-CN" sz="2400" b="1" dirty="0">
                <a:latin typeface="仿宋" panose="02010609060101010101" pitchFamily="49" charset="-122"/>
                <a:ea typeface="仿宋" panose="02010609060101010101" pitchFamily="49" charset="-122"/>
              </a:endParaRPr>
            </a:p>
            <a:p>
              <a:r>
                <a:rPr lang="zh-CN" altLang="en-US" sz="2000" b="1" dirty="0">
                  <a:latin typeface="华文仿宋" panose="02010600040101010101" pitchFamily="2" charset="-122"/>
                  <a:ea typeface="华文仿宋" panose="02010600040101010101" pitchFamily="2" charset="-122"/>
                </a:rPr>
                <a:t>（</a:t>
              </a:r>
              <a:r>
                <a:rPr lang="en-US" altLang="zh-CN" sz="2000" b="1" dirty="0" err="1">
                  <a:latin typeface="华文仿宋" panose="02010600040101010101" pitchFamily="2" charset="-122"/>
                  <a:ea typeface="华文仿宋" panose="02010600040101010101" pitchFamily="2" charset="-122"/>
                </a:rPr>
                <a:t>S1-S3</a:t>
              </a:r>
              <a:r>
                <a:rPr lang="zh-CN" altLang="en-US" sz="2000" b="1" dirty="0">
                  <a:latin typeface="华文仿宋" panose="02010600040101010101" pitchFamily="2" charset="-122"/>
                  <a:ea typeface="华文仿宋" panose="02010600040101010101" pitchFamily="2" charset="-122"/>
                </a:rPr>
                <a:t>后支）</a:t>
              </a:r>
            </a:p>
          </p:txBody>
        </p:sp>
        <p:sp>
          <p:nvSpPr>
            <p:cNvPr id="32" name="Line 18"/>
            <p:cNvSpPr>
              <a:spLocks noChangeShapeType="1"/>
            </p:cNvSpPr>
            <p:nvPr/>
          </p:nvSpPr>
          <p:spPr bwMode="auto">
            <a:xfrm flipH="1" flipV="1">
              <a:off x="6096000" y="4397375"/>
              <a:ext cx="1008063" cy="1270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sp>
          <p:nvSpPr>
            <p:cNvPr id="33" name="Line 19"/>
            <p:cNvSpPr>
              <a:spLocks noChangeShapeType="1"/>
            </p:cNvSpPr>
            <p:nvPr/>
          </p:nvSpPr>
          <p:spPr bwMode="auto">
            <a:xfrm flipH="1">
              <a:off x="6083300" y="4105275"/>
              <a:ext cx="1363663" cy="2921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sp>
          <p:nvSpPr>
            <p:cNvPr id="34" name="Line 20"/>
            <p:cNvSpPr>
              <a:spLocks noChangeShapeType="1"/>
            </p:cNvSpPr>
            <p:nvPr/>
          </p:nvSpPr>
          <p:spPr bwMode="auto">
            <a:xfrm flipH="1">
              <a:off x="6070600" y="5095875"/>
              <a:ext cx="792163" cy="2286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sp>
          <p:nvSpPr>
            <p:cNvPr id="35" name="Line 21"/>
            <p:cNvSpPr>
              <a:spLocks noChangeShapeType="1"/>
            </p:cNvSpPr>
            <p:nvPr/>
          </p:nvSpPr>
          <p:spPr bwMode="auto">
            <a:xfrm flipH="1">
              <a:off x="6057900" y="4803775"/>
              <a:ext cx="817563" cy="520700"/>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sz="2400"/>
            </a:p>
          </p:txBody>
        </p:sp>
      </p:gr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15"/>
          <p:cNvSpPr>
            <a:spLocks noChangeArrowheads="1"/>
          </p:cNvSpPr>
          <p:nvPr/>
        </p:nvSpPr>
        <p:spPr bwMode="auto">
          <a:xfrm>
            <a:off x="186907" y="1337270"/>
            <a:ext cx="5705894"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dirty="0">
                <a:latin typeface="微软雅黑" pitchFamily="34" charset="-122"/>
                <a:ea typeface="微软雅黑" pitchFamily="34" charset="-122"/>
              </a:rPr>
              <a:t>组成</a:t>
            </a:r>
            <a:r>
              <a:rPr kumimoji="1" lang="zh-CN" altLang="en-US" sz="2000" b="1" dirty="0" smtClean="0">
                <a:latin typeface="幼圆" panose="02010509060101010101" pitchFamily="49" charset="-122"/>
                <a:ea typeface="幼圆" panose="02010509060101010101" pitchFamily="49" charset="-122"/>
              </a:rPr>
              <a:t>：</a:t>
            </a:r>
            <a:r>
              <a:rPr kumimoji="1" lang="en-US" altLang="zh-CN" sz="2000" b="1" dirty="0" err="1" smtClean="0">
                <a:latin typeface="幼圆" panose="02010509060101010101" pitchFamily="49" charset="-122"/>
                <a:ea typeface="幼圆" panose="02010509060101010101" pitchFamily="49" charset="-122"/>
              </a:rPr>
              <a:t>C1</a:t>
            </a:r>
            <a:r>
              <a:rPr kumimoji="1" lang="en-US" altLang="en-US" sz="2000" b="1" dirty="0" err="1" smtClean="0">
                <a:latin typeface="幼圆" panose="02010509060101010101" pitchFamily="49" charset="-122"/>
                <a:ea typeface="幼圆" panose="02010509060101010101" pitchFamily="49" charset="-122"/>
              </a:rPr>
              <a:t>-</a:t>
            </a:r>
            <a:r>
              <a:rPr kumimoji="1" lang="en-US" altLang="zh-CN" sz="2000" b="1" dirty="0" err="1" smtClean="0">
                <a:latin typeface="幼圆" panose="02010509060101010101" pitchFamily="49" charset="-122"/>
                <a:ea typeface="幼圆" panose="02010509060101010101" pitchFamily="49" charset="-122"/>
              </a:rPr>
              <a:t>C4</a:t>
            </a:r>
            <a:r>
              <a:rPr kumimoji="1" lang="zh-CN" altLang="en-US" sz="2000" b="1" dirty="0" smtClean="0">
                <a:latin typeface="幼圆" panose="02010509060101010101" pitchFamily="49" charset="-122"/>
                <a:ea typeface="幼圆" panose="02010509060101010101" pitchFamily="49" charset="-122"/>
              </a:rPr>
              <a:t>前支   </a:t>
            </a:r>
            <a:r>
              <a:rPr kumimoji="1" lang="zh-CN" altLang="en-US" sz="2000" b="1" dirty="0" smtClean="0">
                <a:latin typeface="微软雅黑" pitchFamily="34" charset="-122"/>
                <a:ea typeface="微软雅黑" pitchFamily="34" charset="-122"/>
              </a:rPr>
              <a:t>位置</a:t>
            </a:r>
            <a:r>
              <a:rPr kumimoji="1" lang="zh-CN" altLang="en-US" sz="2000" b="1" dirty="0" smtClean="0">
                <a:latin typeface="幼圆" panose="02010509060101010101" pitchFamily="49" charset="-122"/>
                <a:ea typeface="幼圆" panose="02010509060101010101" pitchFamily="49" charset="-122"/>
              </a:rPr>
              <a:t>：</a:t>
            </a:r>
            <a:r>
              <a:rPr kumimoji="1" lang="zh-CN" altLang="en-US" b="1" dirty="0" smtClean="0">
                <a:latin typeface="幼圆" pitchFamily="49" charset="-122"/>
                <a:ea typeface="幼圆" pitchFamily="49" charset="-122"/>
              </a:rPr>
              <a:t>胸锁乳突肌</a:t>
            </a:r>
            <a:r>
              <a:rPr kumimoji="1" lang="zh-CN" altLang="en-US" b="1" dirty="0">
                <a:latin typeface="幼圆" pitchFamily="49" charset="-122"/>
                <a:ea typeface="幼圆" pitchFamily="49" charset="-122"/>
              </a:rPr>
              <a:t>上部深</a:t>
            </a:r>
            <a:r>
              <a:rPr kumimoji="1" lang="zh-CN" altLang="en-US" b="1" dirty="0" smtClean="0">
                <a:latin typeface="幼圆" pitchFamily="49" charset="-122"/>
                <a:ea typeface="幼圆" pitchFamily="49" charset="-122"/>
              </a:rPr>
              <a:t>面</a:t>
            </a:r>
            <a:endParaRPr kumimoji="1" lang="zh-CN" altLang="en-US" b="1" dirty="0">
              <a:latin typeface="幼圆" pitchFamily="49" charset="-122"/>
              <a:ea typeface="幼圆" pitchFamily="49" charset="-122"/>
            </a:endParaRPr>
          </a:p>
        </p:txBody>
      </p:sp>
      <p:sp>
        <p:nvSpPr>
          <p:cNvPr id="6" name="标题 5"/>
          <p:cNvSpPr>
            <a:spLocks noGrp="1"/>
          </p:cNvSpPr>
          <p:nvPr>
            <p:ph type="title"/>
          </p:nvPr>
        </p:nvSpPr>
        <p:spPr>
          <a:xfrm>
            <a:off x="3561845" y="412242"/>
            <a:ext cx="2337305" cy="654558"/>
          </a:xfrm>
        </p:spPr>
        <p:txBody>
          <a:bodyPr>
            <a:noAutofit/>
          </a:bodyPr>
          <a:lstStyle/>
          <a:p>
            <a:r>
              <a:rPr kumimoji="1" lang="zh-CN" altLang="en-US" sz="3600" b="1" dirty="0" smtClean="0">
                <a:solidFill>
                  <a:srgbClr val="C00000"/>
                </a:solidFill>
                <a:latin typeface="华文中宋" panose="02010600040101010101" pitchFamily="2" charset="-122"/>
                <a:ea typeface="华文中宋" panose="02010600040101010101" pitchFamily="2" charset="-122"/>
              </a:rPr>
              <a:t>颈  丛</a:t>
            </a:r>
            <a:endParaRPr lang="zh-CN" altLang="en-US" sz="3200" b="1" dirty="0"/>
          </a:p>
        </p:txBody>
      </p:sp>
      <p:sp>
        <p:nvSpPr>
          <p:cNvPr id="7" name="Text Box 9"/>
          <p:cNvSpPr txBox="1">
            <a:spLocks noChangeArrowheads="1"/>
          </p:cNvSpPr>
          <p:nvPr/>
        </p:nvSpPr>
        <p:spPr bwMode="auto">
          <a:xfrm>
            <a:off x="183357" y="2005535"/>
            <a:ext cx="3061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solidFill>
                  <a:srgbClr val="C00000"/>
                </a:solidFill>
                <a:latin typeface="方正姚体" pitchFamily="2" charset="-122"/>
                <a:ea typeface="方正姚体" pitchFamily="2" charset="-122"/>
              </a:rPr>
              <a:t>颈丛</a:t>
            </a:r>
            <a:r>
              <a:rPr lang="zh-CN" altLang="en-US" sz="2400" b="1" dirty="0">
                <a:solidFill>
                  <a:srgbClr val="C00000"/>
                </a:solidFill>
                <a:latin typeface="方正姚体" pitchFamily="2" charset="-122"/>
                <a:ea typeface="方正姚体" pitchFamily="2" charset="-122"/>
              </a:rPr>
              <a:t>的分支</a:t>
            </a:r>
          </a:p>
        </p:txBody>
      </p:sp>
      <p:sp>
        <p:nvSpPr>
          <p:cNvPr id="8" name="Rectangle 15"/>
          <p:cNvSpPr>
            <a:spLocks noChangeArrowheads="1"/>
          </p:cNvSpPr>
          <p:nvPr/>
        </p:nvSpPr>
        <p:spPr bwMode="auto">
          <a:xfrm>
            <a:off x="2060157" y="1997670"/>
            <a:ext cx="4385093"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zh-CN" altLang="en-US" sz="2000" b="1" dirty="0" smtClean="0">
                <a:latin typeface="幼圆" pitchFamily="49" charset="-122"/>
                <a:ea typeface="幼圆" pitchFamily="49" charset="-122"/>
              </a:rPr>
              <a:t>分为三类：</a:t>
            </a:r>
            <a:r>
              <a:rPr kumimoji="1" lang="zh-CN" altLang="en-US" sz="2000" b="1" dirty="0" smtClean="0">
                <a:latin typeface="微软雅黑" pitchFamily="34" charset="-122"/>
                <a:ea typeface="微软雅黑" pitchFamily="34" charset="-122"/>
              </a:rPr>
              <a:t>皮支</a:t>
            </a:r>
            <a:r>
              <a:rPr kumimoji="1" lang="zh-CN" altLang="en-US" sz="2000" b="1" dirty="0" smtClean="0">
                <a:latin typeface="幼圆" pitchFamily="49" charset="-122"/>
                <a:ea typeface="幼圆" pitchFamily="49" charset="-122"/>
              </a:rPr>
              <a:t>   </a:t>
            </a:r>
            <a:r>
              <a:rPr kumimoji="1" lang="zh-CN" altLang="en-US" sz="2000" b="1" dirty="0" smtClean="0">
                <a:latin typeface="微软雅黑" pitchFamily="34" charset="-122"/>
                <a:ea typeface="微软雅黑" pitchFamily="34" charset="-122"/>
              </a:rPr>
              <a:t>肌支</a:t>
            </a:r>
            <a:r>
              <a:rPr kumimoji="1" lang="zh-CN" altLang="en-US" sz="2000" b="1" dirty="0" smtClean="0">
                <a:latin typeface="幼圆" pitchFamily="49" charset="-122"/>
                <a:ea typeface="幼圆" pitchFamily="49" charset="-122"/>
              </a:rPr>
              <a:t>   </a:t>
            </a:r>
            <a:r>
              <a:rPr kumimoji="1" lang="zh-CN" altLang="en-US" sz="2000" b="1" dirty="0" smtClean="0">
                <a:latin typeface="微软雅黑" pitchFamily="34" charset="-122"/>
                <a:ea typeface="微软雅黑" pitchFamily="34" charset="-122"/>
              </a:rPr>
              <a:t>交通支</a:t>
            </a:r>
            <a:endParaRPr kumimoji="1" lang="zh-CN" altLang="en-US" sz="2000" b="1" dirty="0">
              <a:latin typeface="微软雅黑" pitchFamily="34" charset="-122"/>
              <a:ea typeface="微软雅黑" pitchFamily="34" charset="-122"/>
            </a:endParaRPr>
          </a:p>
        </p:txBody>
      </p:sp>
      <p:sp>
        <p:nvSpPr>
          <p:cNvPr id="9" name="TextBox 8"/>
          <p:cNvSpPr txBox="1"/>
          <p:nvPr/>
        </p:nvSpPr>
        <p:spPr>
          <a:xfrm>
            <a:off x="5160522" y="3417651"/>
            <a:ext cx="3698133" cy="1421928"/>
          </a:xfrm>
          <a:prstGeom prst="rect">
            <a:avLst/>
          </a:prstGeom>
          <a:solidFill>
            <a:schemeClr val="accent2">
              <a:lumMod val="20000"/>
              <a:lumOff val="80000"/>
            </a:schemeClr>
          </a:solidFill>
          <a:ln w="12700">
            <a:solidFill>
              <a:schemeClr val="accent1">
                <a:lumMod val="75000"/>
              </a:schemeClr>
            </a:solidFill>
          </a:ln>
        </p:spPr>
        <p:txBody>
          <a:bodyPr wrap="square" rtlCol="0">
            <a:spAutoFit/>
          </a:bodyPr>
          <a:lstStyle/>
          <a:p>
            <a:pPr>
              <a:lnSpc>
                <a:spcPct val="120000"/>
              </a:lnSpc>
            </a:pPr>
            <a:r>
              <a:rPr lang="zh-CN" altLang="en-US" b="1" dirty="0" smtClean="0">
                <a:latin typeface="仿宋" pitchFamily="49" charset="-122"/>
                <a:ea typeface="仿宋" pitchFamily="49" charset="-122"/>
              </a:rPr>
              <a:t>颈丛皮支在胸锁乳突肌深面集中后，从该肌后缘中点附近浅出，该部位是颈部浅层结构浸润麻醉的重要阻滞点，临床又将其称为</a:t>
            </a:r>
            <a:r>
              <a:rPr lang="zh-CN" altLang="en-US" b="1" dirty="0" smtClean="0">
                <a:solidFill>
                  <a:srgbClr val="C00000"/>
                </a:solidFill>
                <a:latin typeface="微软雅黑" pitchFamily="34" charset="-122"/>
                <a:ea typeface="微软雅黑" pitchFamily="34" charset="-122"/>
              </a:rPr>
              <a:t>神经点</a:t>
            </a:r>
            <a:r>
              <a:rPr lang="zh-CN" altLang="en-US" dirty="0" smtClean="0"/>
              <a:t>。</a:t>
            </a:r>
            <a:endParaRPr lang="zh-CN" altLang="en-US" dirty="0"/>
          </a:p>
        </p:txBody>
      </p:sp>
      <p:sp>
        <p:nvSpPr>
          <p:cNvPr id="10" name="Text Box 10"/>
          <p:cNvSpPr txBox="1">
            <a:spLocks noChangeArrowheads="1"/>
          </p:cNvSpPr>
          <p:nvPr/>
        </p:nvSpPr>
        <p:spPr bwMode="auto">
          <a:xfrm>
            <a:off x="211929" y="2751329"/>
            <a:ext cx="233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2400" b="1" dirty="0">
                <a:latin typeface="微软雅黑" pitchFamily="34" charset="-122"/>
                <a:ea typeface="微软雅黑" pitchFamily="34" charset="-122"/>
              </a:rPr>
              <a:t>皮支：</a:t>
            </a:r>
          </a:p>
        </p:txBody>
      </p:sp>
      <p:grpSp>
        <p:nvGrpSpPr>
          <p:cNvPr id="27" name="组合 26"/>
          <p:cNvGrpSpPr/>
          <p:nvPr/>
        </p:nvGrpSpPr>
        <p:grpSpPr>
          <a:xfrm>
            <a:off x="498322" y="3372253"/>
            <a:ext cx="4335379" cy="3271427"/>
            <a:chOff x="1074821" y="3003549"/>
            <a:chExt cx="4335379" cy="3271427"/>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r="21540"/>
            <a:stretch>
              <a:fillRect/>
            </a:stretch>
          </p:blipFill>
          <p:spPr>
            <a:xfrm>
              <a:off x="2195433" y="3003549"/>
              <a:ext cx="3214767" cy="3271427"/>
            </a:xfrm>
            <a:prstGeom prst="rect">
              <a:avLst/>
            </a:prstGeom>
          </p:spPr>
        </p:pic>
        <p:sp>
          <p:nvSpPr>
            <p:cNvPr id="14" name="Line 15"/>
            <p:cNvSpPr>
              <a:spLocks noChangeShapeType="1"/>
            </p:cNvSpPr>
            <p:nvPr/>
          </p:nvSpPr>
          <p:spPr bwMode="auto">
            <a:xfrm flipH="1" flipV="1">
              <a:off x="2108200" y="3728128"/>
              <a:ext cx="1187472" cy="4571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幼圆" pitchFamily="49" charset="-122"/>
                <a:ea typeface="幼圆" pitchFamily="49" charset="-122"/>
              </a:endParaRPr>
            </a:p>
          </p:txBody>
        </p:sp>
        <p:sp>
          <p:nvSpPr>
            <p:cNvPr id="15" name="Rectangle 16"/>
            <p:cNvSpPr>
              <a:spLocks noChangeArrowheads="1"/>
            </p:cNvSpPr>
            <p:nvPr/>
          </p:nvSpPr>
          <p:spPr bwMode="auto">
            <a:xfrm>
              <a:off x="1074821" y="3502064"/>
              <a:ext cx="1198479"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zh-CN" altLang="en-US" b="1" dirty="0">
                  <a:latin typeface="幼圆" pitchFamily="49" charset="-122"/>
                  <a:ea typeface="幼圆" pitchFamily="49" charset="-122"/>
                </a:rPr>
                <a:t>枕小神经</a:t>
              </a:r>
              <a:endParaRPr lang="zh-CN" altLang="en-US" dirty="0">
                <a:latin typeface="幼圆" pitchFamily="49" charset="-122"/>
                <a:ea typeface="幼圆" pitchFamily="49" charset="-122"/>
              </a:endParaRPr>
            </a:p>
          </p:txBody>
        </p:sp>
        <p:sp>
          <p:nvSpPr>
            <p:cNvPr id="16" name="Line 17"/>
            <p:cNvSpPr>
              <a:spLocks noChangeShapeType="1"/>
            </p:cNvSpPr>
            <p:nvPr/>
          </p:nvSpPr>
          <p:spPr bwMode="auto">
            <a:xfrm flipH="1" flipV="1">
              <a:off x="2146300" y="4083050"/>
              <a:ext cx="1486322" cy="204043"/>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幼圆" pitchFamily="49" charset="-122"/>
                <a:ea typeface="幼圆" pitchFamily="49" charset="-122"/>
              </a:endParaRPr>
            </a:p>
          </p:txBody>
        </p:sp>
        <p:sp>
          <p:nvSpPr>
            <p:cNvPr id="17" name="Rectangle 18"/>
            <p:cNvSpPr>
              <a:spLocks noChangeArrowheads="1"/>
            </p:cNvSpPr>
            <p:nvPr/>
          </p:nvSpPr>
          <p:spPr bwMode="auto">
            <a:xfrm>
              <a:off x="1087097" y="3853351"/>
              <a:ext cx="1306853"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zh-CN" altLang="en-US" b="1" dirty="0">
                  <a:latin typeface="幼圆" pitchFamily="49" charset="-122"/>
                  <a:ea typeface="幼圆" pitchFamily="49" charset="-122"/>
                </a:rPr>
                <a:t>耳大神经</a:t>
              </a:r>
            </a:p>
          </p:txBody>
        </p:sp>
        <p:sp>
          <p:nvSpPr>
            <p:cNvPr id="18" name="Line 19"/>
            <p:cNvSpPr>
              <a:spLocks noChangeShapeType="1"/>
            </p:cNvSpPr>
            <p:nvPr/>
          </p:nvSpPr>
          <p:spPr bwMode="auto">
            <a:xfrm flipH="1" flipV="1">
              <a:off x="2146299" y="4483100"/>
              <a:ext cx="1664707" cy="204359"/>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幼圆" pitchFamily="49" charset="-122"/>
                <a:ea typeface="幼圆" pitchFamily="49" charset="-122"/>
              </a:endParaRPr>
            </a:p>
          </p:txBody>
        </p:sp>
        <p:sp>
          <p:nvSpPr>
            <p:cNvPr id="19" name="Rectangle 20"/>
            <p:cNvSpPr>
              <a:spLocks noChangeArrowheads="1"/>
            </p:cNvSpPr>
            <p:nvPr/>
          </p:nvSpPr>
          <p:spPr bwMode="auto">
            <a:xfrm>
              <a:off x="1087097" y="4221413"/>
              <a:ext cx="1256053"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zh-CN" altLang="en-US" b="1" dirty="0">
                  <a:latin typeface="幼圆" pitchFamily="49" charset="-122"/>
                  <a:ea typeface="幼圆" pitchFamily="49" charset="-122"/>
                </a:rPr>
                <a:t>颈横神经</a:t>
              </a:r>
            </a:p>
          </p:txBody>
        </p:sp>
        <p:sp>
          <p:nvSpPr>
            <p:cNvPr id="20" name="Line 21"/>
            <p:cNvSpPr>
              <a:spLocks noChangeShapeType="1"/>
            </p:cNvSpPr>
            <p:nvPr/>
          </p:nvSpPr>
          <p:spPr bwMode="auto">
            <a:xfrm flipH="1" flipV="1">
              <a:off x="2368549" y="4864101"/>
              <a:ext cx="1442457" cy="317486"/>
            </a:xfrm>
            <a:prstGeom prst="line">
              <a:avLst/>
            </a:prstGeom>
            <a:ln>
              <a:head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txBody>
            <a:bodyPr/>
            <a:lstStyle/>
            <a:p>
              <a:endParaRPr lang="zh-CN" altLang="en-US">
                <a:latin typeface="幼圆" pitchFamily="49" charset="-122"/>
                <a:ea typeface="幼圆" pitchFamily="49" charset="-122"/>
              </a:endParaRPr>
            </a:p>
          </p:txBody>
        </p:sp>
        <p:sp>
          <p:nvSpPr>
            <p:cNvPr id="21" name="Rectangle 22"/>
            <p:cNvSpPr>
              <a:spLocks noChangeArrowheads="1"/>
            </p:cNvSpPr>
            <p:nvPr/>
          </p:nvSpPr>
          <p:spPr bwMode="auto">
            <a:xfrm>
              <a:off x="1080747" y="4634575"/>
              <a:ext cx="1935246"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zh-CN" altLang="en-US" b="1">
                  <a:latin typeface="幼圆" pitchFamily="49" charset="-122"/>
                  <a:ea typeface="幼圆" pitchFamily="49" charset="-122"/>
                </a:rPr>
                <a:t>锁骨上神经</a:t>
              </a:r>
            </a:p>
          </p:txBody>
        </p:sp>
      </p:grpSp>
      <p:sp>
        <p:nvSpPr>
          <p:cNvPr id="28" name="TextBox 27"/>
          <p:cNvSpPr txBox="1"/>
          <p:nvPr/>
        </p:nvSpPr>
        <p:spPr>
          <a:xfrm>
            <a:off x="1414158" y="2706181"/>
            <a:ext cx="3624770" cy="507831"/>
          </a:xfrm>
          <a:prstGeom prst="rect">
            <a:avLst/>
          </a:prstGeom>
          <a:noFill/>
        </p:spPr>
        <p:txBody>
          <a:bodyPr wrap="square" rtlCol="0">
            <a:spAutoFit/>
          </a:bodyPr>
          <a:lstStyle/>
          <a:p>
            <a:pPr>
              <a:lnSpc>
                <a:spcPct val="150000"/>
              </a:lnSpc>
            </a:pPr>
            <a:r>
              <a:rPr lang="zh-CN" altLang="en-US" b="1" dirty="0" smtClean="0">
                <a:latin typeface="华文楷体" pitchFamily="2" charset="-122"/>
                <a:ea typeface="华文楷体" pitchFamily="2" charset="-122"/>
              </a:rPr>
              <a:t>颈丛的皮支分布于一侧颈部皮肤</a:t>
            </a:r>
            <a:endParaRPr lang="zh-CN" altLang="en-US" b="1" dirty="0">
              <a:latin typeface="华文楷体" pitchFamily="2" charset="-122"/>
              <a:ea typeface="华文楷体" pitchFamily="2" charset="-122"/>
            </a:endParaRPr>
          </a:p>
        </p:txBody>
      </p:sp>
    </p:spTree>
    <p:extLst>
      <p:ext uri="{BB962C8B-B14F-4D97-AF65-F5344CB8AC3E}">
        <p14:creationId xmlns:p14="http://schemas.microsoft.com/office/powerpoint/2010/main" val="4194074177"/>
      </p:ext>
    </p:extLst>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TM10001115[[fn=包裹]]</Template>
  <TotalTime>190</TotalTime>
  <Words>2864</Words>
  <Application>Microsoft Office PowerPoint</Application>
  <PresentationFormat>全屏显示(4:3)</PresentationFormat>
  <Paragraphs>483</Paragraphs>
  <Slides>54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54</vt:i4>
      </vt:variant>
    </vt:vector>
  </HeadingPairs>
  <TitlesOfParts>
    <vt:vector size="67" baseType="lpstr">
      <vt:lpstr>方正姚体</vt:lpstr>
      <vt:lpstr>仿宋</vt:lpstr>
      <vt:lpstr>华文仿宋</vt:lpstr>
      <vt:lpstr>华文楷体</vt:lpstr>
      <vt:lpstr>华文新魏</vt:lpstr>
      <vt:lpstr>华文中宋</vt:lpstr>
      <vt:lpstr>微软雅黑</vt:lpstr>
      <vt:lpstr>幼圆</vt:lpstr>
      <vt:lpstr>Aharoni</vt:lpstr>
      <vt:lpstr>Arial</vt:lpstr>
      <vt:lpstr>Gill Sans MT</vt:lpstr>
      <vt:lpstr>Wingdings</vt:lpstr>
      <vt:lpstr>包裹</vt:lpstr>
      <vt:lpstr>脊 神 经</vt:lpstr>
      <vt:lpstr>PowerPoint 演示文稿</vt:lpstr>
      <vt:lpstr>脊神经根</vt:lpstr>
      <vt:lpstr>PowerPoint 演示文稿</vt:lpstr>
      <vt:lpstr>PowerPoint 演示文稿</vt:lpstr>
      <vt:lpstr>脊神经的分支</vt:lpstr>
      <vt:lpstr>脊神经后支</vt:lpstr>
      <vt:lpstr>PowerPoint 演示文稿</vt:lpstr>
      <vt:lpstr>颈  丛</vt:lpstr>
      <vt:lpstr>PowerPoint 演示文稿</vt:lpstr>
      <vt:lpstr>PowerPoint 演示文稿</vt:lpstr>
      <vt:lpstr>臂丛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That’s  over</vt:lpstr>
    </vt:vector>
  </TitlesOfParts>
  <Company>DEEPIN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c:creator>
  <cp:lastModifiedBy>crazysophy</cp:lastModifiedBy>
  <cp:revision>220</cp:revision>
  <dcterms:created xsi:type="dcterms:W3CDTF">2008-04-15T00:30:00Z</dcterms:created>
  <dcterms:modified xsi:type="dcterms:W3CDTF">2023-04-24T12:49:18Z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2052-11.1.0.7764</vt:lpwstr>
  </property>
</Properties>
</file>