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6" r:id="rId5"/>
    <p:sldId id="331" r:id="rId6"/>
    <p:sldId id="409" r:id="rId7"/>
    <p:sldId id="408" r:id="rId8"/>
    <p:sldId id="407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367" r:id="rId20"/>
    <p:sldId id="410" r:id="rId21"/>
    <p:sldId id="268" r:id="rId22"/>
    <p:sldId id="269" r:id="rId23"/>
    <p:sldId id="270" r:id="rId24"/>
    <p:sldId id="413" r:id="rId25"/>
    <p:sldId id="414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369" r:id="rId35"/>
    <p:sldId id="279" r:id="rId36"/>
    <p:sldId id="280" r:id="rId37"/>
    <p:sldId id="332" r:id="rId38"/>
    <p:sldId id="281" r:id="rId39"/>
    <p:sldId id="282" r:id="rId40"/>
    <p:sldId id="394" r:id="rId41"/>
    <p:sldId id="395" r:id="rId42"/>
    <p:sldId id="396" r:id="rId43"/>
    <p:sldId id="283" r:id="rId44"/>
    <p:sldId id="284" r:id="rId45"/>
    <p:sldId id="333" r:id="rId46"/>
    <p:sldId id="285" r:id="rId47"/>
    <p:sldId id="457" r:id="rId48"/>
    <p:sldId id="287" r:id="rId49"/>
    <p:sldId id="286" r:id="rId50"/>
    <p:sldId id="288" r:id="rId51"/>
    <p:sldId id="289" r:id="rId52"/>
    <p:sldId id="398" r:id="rId53"/>
    <p:sldId id="330" r:id="rId54"/>
  </p:sldIdLst>
  <p:sldSz cx="9144000" cy="6858000" type="screen4x3"/>
  <p:notesSz cx="6858000" cy="9144000"/>
  <p:custDataLst>
    <p:tags r:id="rId5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094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486" y="-108"/>
      </p:cViewPr>
      <p:guideLst>
        <p:guide orient="horz" pos="2248"/>
        <p:guide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8" Type="http://schemas.openxmlformats.org/officeDocument/2006/relationships/tags" Target="tags/tag82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8" Type="http://schemas.openxmlformats.org/officeDocument/2006/relationships/slideLayout" Target="../slideLayouts/slideLayout29.xml"/><Relationship Id="rId17" Type="http://schemas.openxmlformats.org/officeDocument/2006/relationships/tags" Target="../tags/tag17.xml"/><Relationship Id="rId16" Type="http://schemas.openxmlformats.org/officeDocument/2006/relationships/image" Target="../media/image25.png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8" Type="http://schemas.openxmlformats.org/officeDocument/2006/relationships/slideLayout" Target="../slideLayouts/slideLayout29.xml"/><Relationship Id="rId17" Type="http://schemas.openxmlformats.org/officeDocument/2006/relationships/tags" Target="../tags/tag33.xml"/><Relationship Id="rId16" Type="http://schemas.openxmlformats.org/officeDocument/2006/relationships/image" Target="../media/image25.png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49.xml"/><Relationship Id="rId16" Type="http://schemas.openxmlformats.org/officeDocument/2006/relationships/image" Target="../media/image25.png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65.xml"/><Relationship Id="rId16" Type="http://schemas.openxmlformats.org/officeDocument/2006/relationships/image" Target="../media/image25.png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81.xml"/><Relationship Id="rId16" Type="http://schemas.openxmlformats.org/officeDocument/2006/relationships/image" Target="../media/image25.png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4097" descr="j0292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0238"/>
            <a:ext cx="2546350" cy="241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矩形 4098"/>
          <p:cNvSpPr/>
          <p:nvPr/>
        </p:nvSpPr>
        <p:spPr>
          <a:xfrm>
            <a:off x="268288" y="157163"/>
            <a:ext cx="31623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80000"/>
              </a:lnSpc>
            </a:pPr>
            <a:r>
              <a:rPr lang="zh-CN" altLang="en-US" sz="3200" strike="noStrike" noProof="1" dirty="0">
                <a:solidFill>
                  <a:schemeClr val="fol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系 统 解 剖 学</a:t>
            </a:r>
            <a:endParaRPr lang="zh-CN" altLang="en-US" sz="2000" b="1" strike="noStrike" noProof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55" name="矩形 4099"/>
          <p:cNvSpPr/>
          <p:nvPr/>
        </p:nvSpPr>
        <p:spPr>
          <a:xfrm>
            <a:off x="346075" y="565150"/>
            <a:ext cx="2951163" cy="298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9900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矩形 4100"/>
          <p:cNvSpPr/>
          <p:nvPr/>
        </p:nvSpPr>
        <p:spPr>
          <a:xfrm>
            <a:off x="601663" y="700088"/>
            <a:ext cx="2520950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 fontAlgn="base"/>
            <a:r>
              <a:rPr lang="zh-CN" altLang="en-US" sz="2800" strike="noStrike" noProof="1" dirty="0">
                <a:solidFill>
                  <a:schemeClr val="fol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隶书" panose="02010509060101010101" pitchFamily="49" charset="-122"/>
                <a:cs typeface="+mn-cs"/>
              </a:rPr>
              <a:t>运 动 系 统</a:t>
            </a:r>
            <a:endParaRPr lang="zh-CN" altLang="en-US" sz="2000" b="1" strike="noStrike" noProof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102" name="矩形 4101"/>
          <p:cNvSpPr/>
          <p:nvPr/>
        </p:nvSpPr>
        <p:spPr>
          <a:xfrm>
            <a:off x="982663" y="1963738"/>
            <a:ext cx="7177088" cy="20304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肌  学</a:t>
            </a:r>
            <a:endParaRPr lang="zh-CN" altLang="en-US" sz="72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(M</a:t>
            </a:r>
            <a:r>
              <a:rPr lang="en-US" altLang="zh-CN" sz="5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+mn-ea"/>
              </a:rPr>
              <a:t>uscle)</a:t>
            </a:r>
            <a:endParaRPr lang="zh-CN" altLang="en-US" sz="54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558" name="矩形 4"/>
          <p:cNvSpPr/>
          <p:nvPr/>
        </p:nvSpPr>
        <p:spPr>
          <a:xfrm>
            <a:off x="2917825" y="4575175"/>
            <a:ext cx="5692775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人体解剖学教研室  于树娜 </a:t>
            </a:r>
            <a:endParaRPr lang="zh-CN" altLang="en-US" sz="32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9217"/>
          <p:cNvSpPr/>
          <p:nvPr/>
        </p:nvSpPr>
        <p:spPr>
          <a:xfrm>
            <a:off x="820738" y="1423988"/>
            <a:ext cx="7808912" cy="4400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形状：斜方肌，三角肌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位置：冈上肌，骨间肌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形态结构和部位：肱三头肌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大小和位置：腰大肌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起止点：胸锁乳突肌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胸骨舌骨肌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作用：旋后肌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大收肌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位置和肌的方向：腹外斜肌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腹横肌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698" name="矩形 9218"/>
          <p:cNvSpPr/>
          <p:nvPr/>
        </p:nvSpPr>
        <p:spPr>
          <a:xfrm>
            <a:off x="609600" y="457200"/>
            <a:ext cx="3678238" cy="533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三、肌的命名法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9699" name="图片 5124" descr="jr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981075"/>
            <a:ext cx="1562100" cy="484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0241" descr="小腿骨筋膜鞘（右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549275"/>
            <a:ext cx="2713038" cy="273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10242" descr="jr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3330575"/>
            <a:ext cx="3135313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矩形 10243"/>
          <p:cNvSpPr/>
          <p:nvPr/>
        </p:nvSpPr>
        <p:spPr>
          <a:xfrm>
            <a:off x="539750" y="1412875"/>
            <a:ext cx="5130800" cy="3159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筋膜：浅筋膜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皮下筋膜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深筋膜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固有筋膜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滑膜囊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内有滑液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腱鞘：纤维层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腱纤维鞘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滑膜层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24" name="矩形 10244"/>
          <p:cNvSpPr/>
          <p:nvPr/>
        </p:nvSpPr>
        <p:spPr>
          <a:xfrm>
            <a:off x="323850" y="454025"/>
            <a:ext cx="3816350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四、肌的辅助装置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25" name="左大括号 10245"/>
          <p:cNvSpPr/>
          <p:nvPr/>
        </p:nvSpPr>
        <p:spPr>
          <a:xfrm>
            <a:off x="2700338" y="4005263"/>
            <a:ext cx="71437" cy="649287"/>
          </a:xfrm>
          <a:prstGeom prst="leftBrace">
            <a:avLst>
              <a:gd name="adj1" fmla="val 75614"/>
              <a:gd name="adj2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矩形 10246"/>
          <p:cNvSpPr/>
          <p:nvPr/>
        </p:nvSpPr>
        <p:spPr>
          <a:xfrm>
            <a:off x="2771775" y="3860800"/>
            <a:ext cx="1335088" cy="822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壁层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脏层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27" name="直接连接符 10247"/>
          <p:cNvSpPr/>
          <p:nvPr/>
        </p:nvSpPr>
        <p:spPr>
          <a:xfrm>
            <a:off x="4140200" y="3573463"/>
            <a:ext cx="1296988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0728" name="直接连接符 10248"/>
          <p:cNvSpPr/>
          <p:nvPr/>
        </p:nvSpPr>
        <p:spPr>
          <a:xfrm>
            <a:off x="3563938" y="4076700"/>
            <a:ext cx="1655762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0729" name="直接连接符 10249"/>
          <p:cNvSpPr/>
          <p:nvPr/>
        </p:nvSpPr>
        <p:spPr>
          <a:xfrm>
            <a:off x="3563938" y="4508500"/>
            <a:ext cx="2376487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0730" name="直接连接符 10250"/>
          <p:cNvSpPr/>
          <p:nvPr/>
        </p:nvSpPr>
        <p:spPr>
          <a:xfrm>
            <a:off x="3276600" y="5229225"/>
            <a:ext cx="1296988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0731" name="文本框 10251"/>
          <p:cNvSpPr txBox="1"/>
          <p:nvPr/>
        </p:nvSpPr>
        <p:spPr>
          <a:xfrm>
            <a:off x="2555875" y="5013325"/>
            <a:ext cx="16573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肌腱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32" name="直接连接符 10252"/>
          <p:cNvSpPr/>
          <p:nvPr/>
        </p:nvSpPr>
        <p:spPr>
          <a:xfrm>
            <a:off x="4140200" y="2205038"/>
            <a:ext cx="8636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0733" name="直接连接符 10253"/>
          <p:cNvSpPr/>
          <p:nvPr/>
        </p:nvSpPr>
        <p:spPr>
          <a:xfrm>
            <a:off x="4140200" y="1628775"/>
            <a:ext cx="79216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12289" descr="jr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1700213"/>
            <a:ext cx="4610100" cy="500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矩形 12290"/>
          <p:cNvSpPr/>
          <p:nvPr/>
        </p:nvSpPr>
        <p:spPr>
          <a:xfrm>
            <a:off x="611188" y="2289175"/>
            <a:ext cx="2278062" cy="5826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一、面肌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7" name="矩形 12292"/>
          <p:cNvSpPr/>
          <p:nvPr/>
        </p:nvSpPr>
        <p:spPr>
          <a:xfrm>
            <a:off x="762000" y="1524000"/>
            <a:ext cx="4889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按功能分两群：面肌、咀嚼肌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8" name="矩形 12293"/>
          <p:cNvSpPr/>
          <p:nvPr/>
        </p:nvSpPr>
        <p:spPr>
          <a:xfrm>
            <a:off x="827088" y="2871788"/>
            <a:ext cx="3756025" cy="2676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颅顶肌：枕额肌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眼轮匝肌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口周围肌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鼻肌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2286000" y="353060"/>
            <a:ext cx="4572000" cy="9220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lang="zh-CN" altLang="en-US" sz="5400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第二节  头肌</a:t>
            </a:r>
            <a:endParaRPr lang="zh-CN" altLang="en-US" sz="5400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13313" descr="jr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3730625"/>
            <a:ext cx="3538538" cy="312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矩形 13314"/>
          <p:cNvSpPr/>
          <p:nvPr/>
        </p:nvSpPr>
        <p:spPr>
          <a:xfrm>
            <a:off x="750888" y="1628775"/>
            <a:ext cx="3132137" cy="2805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咬肌</a:t>
            </a:r>
            <a:endParaRPr lang="zh-CN" altLang="en-US" sz="28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颞肌</a:t>
            </a:r>
            <a:endParaRPr lang="zh-CN" altLang="en-US" sz="28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翼内肌</a:t>
            </a:r>
            <a:endParaRPr lang="zh-CN" altLang="en-US" sz="28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翼外肌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：张口肌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1" name="矩形 13315"/>
          <p:cNvSpPr/>
          <p:nvPr/>
        </p:nvSpPr>
        <p:spPr>
          <a:xfrm>
            <a:off x="468313" y="638175"/>
            <a:ext cx="2735262" cy="5826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二、咀嚼肌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2" name="右大括号 13316"/>
          <p:cNvSpPr/>
          <p:nvPr/>
        </p:nvSpPr>
        <p:spPr>
          <a:xfrm rot="-10800000" flipH="1">
            <a:off x="2197100" y="1916113"/>
            <a:ext cx="157163" cy="1474787"/>
          </a:xfrm>
          <a:prstGeom prst="rightBrace">
            <a:avLst>
              <a:gd name="adj1" fmla="val 148359"/>
              <a:gd name="adj2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3" name="文本框 13317"/>
          <p:cNvSpPr txBox="1"/>
          <p:nvPr/>
        </p:nvSpPr>
        <p:spPr>
          <a:xfrm>
            <a:off x="2354263" y="2392363"/>
            <a:ext cx="15113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闭口肌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32774" name="图片 13318" descr="jr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0" y="0"/>
            <a:ext cx="3778250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矩形 13319"/>
          <p:cNvSpPr/>
          <p:nvPr/>
        </p:nvSpPr>
        <p:spPr>
          <a:xfrm>
            <a:off x="6877050" y="3860800"/>
            <a:ext cx="1119188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咬肌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2776" name="矩形 13320"/>
          <p:cNvSpPr/>
          <p:nvPr/>
        </p:nvSpPr>
        <p:spPr>
          <a:xfrm>
            <a:off x="4427538" y="1341438"/>
            <a:ext cx="1262062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颞肌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2777" name="矩形 13321"/>
          <p:cNvSpPr/>
          <p:nvPr/>
        </p:nvSpPr>
        <p:spPr>
          <a:xfrm>
            <a:off x="6443663" y="5949950"/>
            <a:ext cx="1584325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翼内肌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2778" name="矩形 13322"/>
          <p:cNvSpPr/>
          <p:nvPr/>
        </p:nvSpPr>
        <p:spPr>
          <a:xfrm>
            <a:off x="6877050" y="4941888"/>
            <a:ext cx="1582738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翼外肌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2779" name="直接连接符 13323"/>
          <p:cNvSpPr/>
          <p:nvPr/>
        </p:nvSpPr>
        <p:spPr>
          <a:xfrm>
            <a:off x="5219700" y="1557338"/>
            <a:ext cx="201771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2780" name="直接连接符 13324"/>
          <p:cNvSpPr/>
          <p:nvPr/>
        </p:nvSpPr>
        <p:spPr>
          <a:xfrm flipV="1">
            <a:off x="7235825" y="2997200"/>
            <a:ext cx="1588" cy="9366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2781" name="直接连接符 13325"/>
          <p:cNvSpPr/>
          <p:nvPr/>
        </p:nvSpPr>
        <p:spPr>
          <a:xfrm flipH="1" flipV="1">
            <a:off x="5364163" y="4868863"/>
            <a:ext cx="1584325" cy="2889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2782" name="直接连接符 13326"/>
          <p:cNvSpPr/>
          <p:nvPr/>
        </p:nvSpPr>
        <p:spPr>
          <a:xfrm flipH="1" flipV="1">
            <a:off x="5292725" y="5445125"/>
            <a:ext cx="1223963" cy="7207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14338"/>
          <p:cNvSpPr/>
          <p:nvPr/>
        </p:nvSpPr>
        <p:spPr>
          <a:xfrm>
            <a:off x="201613" y="1557338"/>
            <a:ext cx="4370387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一、颈浅肌和颈外侧肌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3794" name="文本框 14339"/>
          <p:cNvSpPr txBox="1"/>
          <p:nvPr/>
        </p:nvSpPr>
        <p:spPr>
          <a:xfrm>
            <a:off x="2411413" y="38608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颈阔肌</a:t>
            </a:r>
            <a:endParaRPr lang="zh-CN" altLang="en-US" sz="2400" b="1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33795" name="图片 14340" descr="jr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557338"/>
            <a:ext cx="3860800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直接连接符 14341"/>
          <p:cNvSpPr/>
          <p:nvPr/>
        </p:nvSpPr>
        <p:spPr>
          <a:xfrm>
            <a:off x="3492500" y="4076700"/>
            <a:ext cx="201771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150" name="文本框 6149"/>
          <p:cNvSpPr txBox="1"/>
          <p:nvPr/>
        </p:nvSpPr>
        <p:spPr>
          <a:xfrm>
            <a:off x="2286000" y="353060"/>
            <a:ext cx="4572000" cy="9220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lang="zh-CN" altLang="en-US" sz="5400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第三节  颈肌</a:t>
            </a:r>
            <a:endParaRPr lang="zh-CN" altLang="en-US" sz="5400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图片 15361" descr="jr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0" y="895350"/>
            <a:ext cx="5095875" cy="534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矩形 15362"/>
          <p:cNvSpPr/>
          <p:nvPr/>
        </p:nvSpPr>
        <p:spPr>
          <a:xfrm>
            <a:off x="495300" y="895350"/>
            <a:ext cx="2362200" cy="781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胸锁乳突肌</a:t>
            </a:r>
            <a:endParaRPr lang="zh-CN" altLang="en-US" sz="32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4819" name="矩形 15363"/>
          <p:cNvSpPr/>
          <p:nvPr/>
        </p:nvSpPr>
        <p:spPr>
          <a:xfrm>
            <a:off x="454025" y="1804988"/>
            <a:ext cx="4803775" cy="3525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起点：胸骨柄前面和锁骨的胸骨端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止点：颞骨的</a:t>
            </a: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乳突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作用：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两侧收缩使头后仰； 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一侧收缩使头向同侧倾斜，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脸转向对侧。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933700" y="1144588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1" descr="604EF98CB2E309D1ACCD8B678D6AF9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220788"/>
            <a:ext cx="7715250" cy="513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文本框 53251"/>
          <p:cNvSpPr txBox="1"/>
          <p:nvPr/>
        </p:nvSpPr>
        <p:spPr>
          <a:xfrm>
            <a:off x="2203450" y="474663"/>
            <a:ext cx="5105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斜 颈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2" descr="C:\Users\Air\Desktop\微信图片_2020040313325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90563"/>
            <a:ext cx="60960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C:\Users\Air\Desktop\微信图片_20200403133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5" y="738188"/>
            <a:ext cx="2795588" cy="172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图片 5" descr="jr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75" y="3048000"/>
            <a:ext cx="2276475" cy="288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16385" descr="jr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1700213"/>
            <a:ext cx="3960812" cy="376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矩形 16386"/>
          <p:cNvSpPr/>
          <p:nvPr/>
        </p:nvSpPr>
        <p:spPr>
          <a:xfrm>
            <a:off x="395288" y="603250"/>
            <a:ext cx="2398712" cy="533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二、颈前肌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867" name="矩形 16387"/>
          <p:cNvSpPr/>
          <p:nvPr/>
        </p:nvSpPr>
        <p:spPr>
          <a:xfrm>
            <a:off x="1039813" y="2084388"/>
            <a:ext cx="3405187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二腹肌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下颌舌骨肌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茎突舌骨肌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颏舌骨肌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68" name="矩形 16388"/>
          <p:cNvSpPr/>
          <p:nvPr/>
        </p:nvSpPr>
        <p:spPr>
          <a:xfrm>
            <a:off x="301625" y="1412875"/>
            <a:ext cx="3384550" cy="6937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（一）舌骨上肌群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69" name="矩形 16389"/>
          <p:cNvSpPr/>
          <p:nvPr/>
        </p:nvSpPr>
        <p:spPr>
          <a:xfrm>
            <a:off x="835025" y="5770563"/>
            <a:ext cx="7332663" cy="10144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作用：当舌骨固定时，下颌舌骨肌、颏舌骨肌和二腹肌前腹均能拉下颌骨向下而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张口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。吞咽时，下颌骨固定，舌骨上肌群收缩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上提舌骨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，使舌升高，推挤食团入咽，并关闭咽峡。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36870" name="图片 16390" descr="jr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60350"/>
            <a:ext cx="3276600" cy="274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直接连接符 16391"/>
          <p:cNvSpPr/>
          <p:nvPr/>
        </p:nvSpPr>
        <p:spPr>
          <a:xfrm flipV="1">
            <a:off x="8027988" y="3213100"/>
            <a:ext cx="1587" cy="935038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6872" name="文本框 16392"/>
          <p:cNvSpPr txBox="1"/>
          <p:nvPr/>
        </p:nvSpPr>
        <p:spPr>
          <a:xfrm>
            <a:off x="7667625" y="4076700"/>
            <a:ext cx="1476375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二腹肌后腹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73" name="直接连接符 16393"/>
          <p:cNvSpPr/>
          <p:nvPr/>
        </p:nvSpPr>
        <p:spPr>
          <a:xfrm flipV="1">
            <a:off x="5148263" y="4149725"/>
            <a:ext cx="1225550" cy="360363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6874" name="文本框 16394"/>
          <p:cNvSpPr txBox="1"/>
          <p:nvPr/>
        </p:nvSpPr>
        <p:spPr>
          <a:xfrm>
            <a:off x="3779838" y="4437063"/>
            <a:ext cx="2016125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二腹肌前腹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75" name="直接连接符 16395"/>
          <p:cNvSpPr/>
          <p:nvPr/>
        </p:nvSpPr>
        <p:spPr>
          <a:xfrm flipV="1">
            <a:off x="7451725" y="3716338"/>
            <a:ext cx="1588" cy="1728787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6876" name="矩形 16396"/>
          <p:cNvSpPr/>
          <p:nvPr/>
        </p:nvSpPr>
        <p:spPr>
          <a:xfrm>
            <a:off x="7019925" y="5373688"/>
            <a:ext cx="1865313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茎突舌骨肌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77" name="矩形 16397"/>
          <p:cNvSpPr/>
          <p:nvPr/>
        </p:nvSpPr>
        <p:spPr>
          <a:xfrm>
            <a:off x="6659563" y="1412875"/>
            <a:ext cx="1712912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颏舌骨肌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78" name="直接连接符 16398"/>
          <p:cNvSpPr/>
          <p:nvPr/>
        </p:nvSpPr>
        <p:spPr>
          <a:xfrm flipH="1">
            <a:off x="5221288" y="1628775"/>
            <a:ext cx="15113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6879" name="矩形 16399"/>
          <p:cNvSpPr/>
          <p:nvPr/>
        </p:nvSpPr>
        <p:spPr>
          <a:xfrm>
            <a:off x="3563938" y="3357563"/>
            <a:ext cx="200977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下颌舌骨肌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80" name="直接连接符 16400"/>
          <p:cNvSpPr/>
          <p:nvPr/>
        </p:nvSpPr>
        <p:spPr>
          <a:xfrm flipV="1">
            <a:off x="4500563" y="1916113"/>
            <a:ext cx="1587" cy="1512887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6881" name="直接连接符 16401"/>
          <p:cNvSpPr/>
          <p:nvPr/>
        </p:nvSpPr>
        <p:spPr>
          <a:xfrm>
            <a:off x="5003800" y="3644900"/>
            <a:ext cx="1514475" cy="360363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矩形 17409"/>
          <p:cNvSpPr/>
          <p:nvPr/>
        </p:nvSpPr>
        <p:spPr>
          <a:xfrm>
            <a:off x="260350" y="1108075"/>
            <a:ext cx="359251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（二）舌骨下肌群：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890" name="矩形 17410"/>
          <p:cNvSpPr/>
          <p:nvPr/>
        </p:nvSpPr>
        <p:spPr>
          <a:xfrm>
            <a:off x="908050" y="1725613"/>
            <a:ext cx="2944813" cy="2676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胸骨舌骨肌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肩胛舌骨肌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胸骨甲状肌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甲状舌骨肌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1" name="矩形 17411"/>
          <p:cNvSpPr/>
          <p:nvPr/>
        </p:nvSpPr>
        <p:spPr>
          <a:xfrm>
            <a:off x="828675" y="5981700"/>
            <a:ext cx="7705725" cy="40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下降舌骨和喉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，甲状舌骨肌在吞咽时可提喉使之靠近舌骨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37892" name="图片 17412" descr="jr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620713"/>
            <a:ext cx="5508625" cy="465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直接连接符 17413"/>
          <p:cNvSpPr/>
          <p:nvPr/>
        </p:nvSpPr>
        <p:spPr>
          <a:xfrm flipH="1">
            <a:off x="6518275" y="2420938"/>
            <a:ext cx="1006475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7894" name="直接连接符 17414"/>
          <p:cNvSpPr/>
          <p:nvPr/>
        </p:nvSpPr>
        <p:spPr>
          <a:xfrm flipH="1">
            <a:off x="6518275" y="3500438"/>
            <a:ext cx="107791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7895" name="直接连接符 17415"/>
          <p:cNvSpPr/>
          <p:nvPr/>
        </p:nvSpPr>
        <p:spPr>
          <a:xfrm flipV="1">
            <a:off x="3924300" y="3357563"/>
            <a:ext cx="1512888" cy="1439862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7896" name="直接连接符 17416"/>
          <p:cNvSpPr/>
          <p:nvPr/>
        </p:nvSpPr>
        <p:spPr>
          <a:xfrm flipV="1">
            <a:off x="5076825" y="3789363"/>
            <a:ext cx="576263" cy="15843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7897" name="矩形 17417"/>
          <p:cNvSpPr/>
          <p:nvPr/>
        </p:nvSpPr>
        <p:spPr>
          <a:xfrm>
            <a:off x="4427538" y="5283200"/>
            <a:ext cx="1728787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胸骨舌骨肌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8" name="矩形 17418"/>
          <p:cNvSpPr/>
          <p:nvPr/>
        </p:nvSpPr>
        <p:spPr>
          <a:xfrm>
            <a:off x="2987675" y="4724400"/>
            <a:ext cx="18002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肩胛舌骨肌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899" name="矩形 17419"/>
          <p:cNvSpPr/>
          <p:nvPr/>
        </p:nvSpPr>
        <p:spPr>
          <a:xfrm>
            <a:off x="7524750" y="3284538"/>
            <a:ext cx="161925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胸骨甲状肌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900" name="矩形 17420"/>
          <p:cNvSpPr/>
          <p:nvPr/>
        </p:nvSpPr>
        <p:spPr>
          <a:xfrm>
            <a:off x="7451725" y="2205038"/>
            <a:ext cx="1547813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甲状舌骨肌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901" name="矩形 17421"/>
          <p:cNvSpPr/>
          <p:nvPr/>
        </p:nvSpPr>
        <p:spPr>
          <a:xfrm>
            <a:off x="5651500" y="333375"/>
            <a:ext cx="9239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舌骨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7902" name="直接连接符 17422"/>
          <p:cNvSpPr/>
          <p:nvPr/>
        </p:nvSpPr>
        <p:spPr>
          <a:xfrm>
            <a:off x="6011863" y="620713"/>
            <a:ext cx="1587" cy="1439862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占位符 4098"/>
          <p:cNvSpPr>
            <a:spLocks noGrp="1"/>
          </p:cNvSpPr>
          <p:nvPr>
            <p:ph idx="1"/>
          </p:nvPr>
        </p:nvSpPr>
        <p:spPr>
          <a:xfrm>
            <a:off x="323850" y="1349375"/>
            <a:ext cx="8723313" cy="5205413"/>
          </a:xfrm>
        </p:spPr>
        <p:txBody>
          <a:bodyPr anchor="t" anchorCtr="0"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了解肌的概念。掌握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骨骼肌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的功能、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形态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和分布，肌群配布与关节轴的关系，肌腹与肌腱的形态、结构和功能。了解肌的命名，肌的辅助装置。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了解面肌的配布及功能。掌握各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咀嚼肌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的形态、位置和功能。掌握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胸锁乳突肌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的功能，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颈前肌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的分层、分群及功能。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了解躯干肌的分布和分层概况。掌握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背浅肌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背深肌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的位置、形态和主要功能。了解背部筋膜的位置和分布。掌握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胸上肢肌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胸固有肌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的形态和功能。掌握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膈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的位置、形态、运动、膈的三个裂孔的位置，熟悉膈的生理性薄弱点的位置和临床意义。掌握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腹肌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的层次、名称、形态和作用。熟悉腹直肌鞘、腹股沟管的组成和特点。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2743200" y="307975"/>
            <a:ext cx="3886200" cy="838200"/>
          </a:xfrm>
          <a:solidFill>
            <a:srgbClr val="FFFF00"/>
          </a:solidFill>
        </p:spPr>
        <p:txBody>
          <a:bodyPr anchor="ctr" anchorCtr="0"/>
          <a:p>
            <a:r>
              <a:rPr lang="zh-CN" altLang="en-US" b="1" dirty="0"/>
              <a:t>目的要求</a:t>
            </a:r>
            <a:endParaRPr lang="zh-CN" altLang="en-US" b="1" dirty="0"/>
          </a:p>
        </p:txBody>
      </p:sp>
    </p:spTree>
  </p:cSld>
  <p:clrMapOvr>
    <a:masterClrMapping/>
  </p:clrMapOvr>
  <p:transition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矩形 18433"/>
          <p:cNvSpPr/>
          <p:nvPr/>
        </p:nvSpPr>
        <p:spPr>
          <a:xfrm>
            <a:off x="1547813" y="1417638"/>
            <a:ext cx="3022600" cy="1771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前斜角肌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中斜角肌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后斜角肌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14" name="矩形 18434"/>
          <p:cNvSpPr/>
          <p:nvPr/>
        </p:nvSpPr>
        <p:spPr>
          <a:xfrm>
            <a:off x="539750" y="333375"/>
            <a:ext cx="3116263" cy="533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三、颈深肌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15" name="矩形 18435"/>
          <p:cNvSpPr/>
          <p:nvPr/>
        </p:nvSpPr>
        <p:spPr>
          <a:xfrm>
            <a:off x="1385888" y="5468938"/>
            <a:ext cx="6659562" cy="9772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中斜角肌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与第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肋之间的间隙为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斜角肌间隙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，有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锁骨下动脉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臂丛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通过。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8916" name="图片 18436" descr="jr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0"/>
            <a:ext cx="4422775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矩形 18437"/>
          <p:cNvSpPr/>
          <p:nvPr/>
        </p:nvSpPr>
        <p:spPr>
          <a:xfrm>
            <a:off x="755650" y="908050"/>
            <a:ext cx="2592388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（一）外侧群：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18" name="矩形 18438"/>
          <p:cNvSpPr/>
          <p:nvPr/>
        </p:nvSpPr>
        <p:spPr>
          <a:xfrm>
            <a:off x="755650" y="3357563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（二）内侧群</a:t>
            </a:r>
            <a:r>
              <a:rPr lang="zh-CN" altLang="en-US" sz="2400" dirty="0"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19" name="文本框 18439"/>
          <p:cNvSpPr txBox="1"/>
          <p:nvPr/>
        </p:nvSpPr>
        <p:spPr>
          <a:xfrm>
            <a:off x="1665288" y="4071938"/>
            <a:ext cx="1800225" cy="10144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头长肌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颈长肌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20" name="直接连接符 18440"/>
          <p:cNvSpPr/>
          <p:nvPr/>
        </p:nvSpPr>
        <p:spPr>
          <a:xfrm>
            <a:off x="4427538" y="3141663"/>
            <a:ext cx="79375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8921" name="直接连接符 18441"/>
          <p:cNvSpPr/>
          <p:nvPr/>
        </p:nvSpPr>
        <p:spPr>
          <a:xfrm>
            <a:off x="4500563" y="2636838"/>
            <a:ext cx="6477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8922" name="直接连接符 18442"/>
          <p:cNvSpPr/>
          <p:nvPr/>
        </p:nvSpPr>
        <p:spPr>
          <a:xfrm>
            <a:off x="4140200" y="3573463"/>
            <a:ext cx="504825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8923" name="矩形 18443"/>
          <p:cNvSpPr/>
          <p:nvPr/>
        </p:nvSpPr>
        <p:spPr>
          <a:xfrm>
            <a:off x="3276600" y="2924175"/>
            <a:ext cx="15128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前斜角肌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24" name="矩形 18444"/>
          <p:cNvSpPr/>
          <p:nvPr/>
        </p:nvSpPr>
        <p:spPr>
          <a:xfrm>
            <a:off x="3348038" y="2420938"/>
            <a:ext cx="1439862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中斜角肌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25" name="矩形 18445"/>
          <p:cNvSpPr/>
          <p:nvPr/>
        </p:nvSpPr>
        <p:spPr>
          <a:xfrm>
            <a:off x="2987675" y="3357563"/>
            <a:ext cx="15113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后斜角肌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26" name="矩形 18446"/>
          <p:cNvSpPr/>
          <p:nvPr/>
        </p:nvSpPr>
        <p:spPr>
          <a:xfrm>
            <a:off x="7019925" y="1052513"/>
            <a:ext cx="12969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头长肌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27" name="矩形 18447"/>
          <p:cNvSpPr/>
          <p:nvPr/>
        </p:nvSpPr>
        <p:spPr>
          <a:xfrm>
            <a:off x="7235825" y="2205038"/>
            <a:ext cx="11525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颈长肌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28" name="直接连接符 18448"/>
          <p:cNvSpPr/>
          <p:nvPr/>
        </p:nvSpPr>
        <p:spPr>
          <a:xfrm flipH="1">
            <a:off x="5653088" y="1268413"/>
            <a:ext cx="1439862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8929" name="直接连接符 18449"/>
          <p:cNvSpPr/>
          <p:nvPr/>
        </p:nvSpPr>
        <p:spPr>
          <a:xfrm flipH="1">
            <a:off x="6373813" y="2420938"/>
            <a:ext cx="935037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" name="五角星 2"/>
          <p:cNvSpPr/>
          <p:nvPr/>
        </p:nvSpPr>
        <p:spPr>
          <a:xfrm>
            <a:off x="6624638" y="5973763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2143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止于第一肋的肌有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778125"/>
            <a:ext cx="6400800" cy="6429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前斜角肌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5" name="文本框 4"/>
          <p:cNvSpPr txBox="1"/>
          <p:nvPr>
            <p:custDataLst>
              <p:tags r:id="rId3"/>
            </p:custDataLst>
          </p:nvPr>
        </p:nvSpPr>
        <p:spPr>
          <a:xfrm>
            <a:off x="1828800" y="36433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中斜角肌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6" name="文本框 5"/>
          <p:cNvSpPr txBox="1"/>
          <p:nvPr>
            <p:custDataLst>
              <p:tags r:id="rId4"/>
            </p:custDataLst>
          </p:nvPr>
        </p:nvSpPr>
        <p:spPr>
          <a:xfrm>
            <a:off x="1828800" y="450056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后斜角肌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7" name="文本框 6"/>
          <p:cNvSpPr txBox="1"/>
          <p:nvPr>
            <p:custDataLst>
              <p:tags r:id="rId5"/>
            </p:custDataLst>
          </p:nvPr>
        </p:nvSpPr>
        <p:spPr>
          <a:xfrm>
            <a:off x="1828800" y="53578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胸锁乳突肌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14425" y="284956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14425" y="370681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14425" y="4564063"/>
            <a:ext cx="514350" cy="51435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14425" y="5421313"/>
            <a:ext cx="514350" cy="51435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172200" y="6215063"/>
            <a:ext cx="1543050" cy="411163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4283" name="组合 16"/>
          <p:cNvGrpSpPr/>
          <p:nvPr/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ColorBlock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4286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287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4288" name="图片 1" descr="tmp4A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2143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通过斜角肌间隙的结构有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778125"/>
            <a:ext cx="6400800" cy="6429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锁骨下动脉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5" name="文本框 4"/>
          <p:cNvSpPr txBox="1"/>
          <p:nvPr>
            <p:custDataLst>
              <p:tags r:id="rId3"/>
            </p:custDataLst>
          </p:nvPr>
        </p:nvSpPr>
        <p:spPr>
          <a:xfrm>
            <a:off x="1828800" y="36433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锁骨下静脉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6" name="文本框 5"/>
          <p:cNvSpPr txBox="1"/>
          <p:nvPr>
            <p:custDataLst>
              <p:tags r:id="rId4"/>
            </p:custDataLst>
          </p:nvPr>
        </p:nvSpPr>
        <p:spPr>
          <a:xfrm>
            <a:off x="1828800" y="450056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臂丛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7" name="文本框 6"/>
          <p:cNvSpPr txBox="1"/>
          <p:nvPr>
            <p:custDataLst>
              <p:tags r:id="rId5"/>
            </p:custDataLst>
          </p:nvPr>
        </p:nvSpPr>
        <p:spPr>
          <a:xfrm>
            <a:off x="1828800" y="53578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后斜角肌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14425" y="284956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14425" y="3706813"/>
            <a:ext cx="514350" cy="51435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14425" y="456406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14425" y="5421313"/>
            <a:ext cx="514350" cy="514350"/>
          </a:xfrm>
          <a:prstGeom prst="rect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172200" y="6215063"/>
            <a:ext cx="1543050" cy="411163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4283" name="组合 16"/>
          <p:cNvGrpSpPr/>
          <p:nvPr/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ColorBlock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4286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287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4288" name="图片 1" descr="tmp4A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19457" descr="snap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1557338"/>
            <a:ext cx="46863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矩形 19458"/>
          <p:cNvSpPr/>
          <p:nvPr/>
        </p:nvSpPr>
        <p:spPr>
          <a:xfrm>
            <a:off x="755650" y="674688"/>
            <a:ext cx="2663825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四、颈部筋膜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9939" name="矩形 19459"/>
          <p:cNvSpPr/>
          <p:nvPr/>
        </p:nvSpPr>
        <p:spPr>
          <a:xfrm>
            <a:off x="900113" y="1844675"/>
            <a:ext cx="3168650" cy="17351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颈筋膜浅层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颈筋膜中层 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颈筋膜深层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40" name="直接连接符 19460"/>
          <p:cNvSpPr/>
          <p:nvPr/>
        </p:nvSpPr>
        <p:spPr>
          <a:xfrm>
            <a:off x="2843213" y="2276475"/>
            <a:ext cx="1584325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9941" name="直接连接符 19461"/>
          <p:cNvSpPr/>
          <p:nvPr/>
        </p:nvSpPr>
        <p:spPr>
          <a:xfrm>
            <a:off x="2771775" y="3357563"/>
            <a:ext cx="2447925" cy="71437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9942" name="直接连接符 19462"/>
          <p:cNvSpPr/>
          <p:nvPr/>
        </p:nvSpPr>
        <p:spPr>
          <a:xfrm flipV="1">
            <a:off x="2771775" y="2781300"/>
            <a:ext cx="208756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20481" descr="jr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3" y="1341438"/>
            <a:ext cx="3427412" cy="475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矩形 20483"/>
          <p:cNvSpPr/>
          <p:nvPr/>
        </p:nvSpPr>
        <p:spPr>
          <a:xfrm>
            <a:off x="684213" y="1449388"/>
            <a:ext cx="2035175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一、背肌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63" name="矩形 20484"/>
          <p:cNvSpPr/>
          <p:nvPr/>
        </p:nvSpPr>
        <p:spPr>
          <a:xfrm>
            <a:off x="684213" y="2205038"/>
            <a:ext cx="3671887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（一）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背浅肌：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64" name="矩形 20485"/>
          <p:cNvSpPr/>
          <p:nvPr/>
        </p:nvSpPr>
        <p:spPr>
          <a:xfrm>
            <a:off x="1116013" y="3500438"/>
            <a:ext cx="4032250" cy="2647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作用：</a:t>
            </a:r>
            <a:r>
              <a:rPr lang="en-US" altLang="zh-CN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使肩胛骨向脊柱靠拢；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上部肌束可上提肩胛骨，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    下部肌束使肩胛骨下降；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③</a:t>
            </a: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当肩胛骨固定时：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    一侧收缩使颈向同侧屈，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    脸转向对侧，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    两侧收缩使头后仰。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65" name="矩形 20486"/>
          <p:cNvSpPr/>
          <p:nvPr/>
        </p:nvSpPr>
        <p:spPr>
          <a:xfrm>
            <a:off x="1042988" y="2892425"/>
            <a:ext cx="1914525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斜方肌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0966" name="矩形 20487"/>
          <p:cNvSpPr/>
          <p:nvPr/>
        </p:nvSpPr>
        <p:spPr>
          <a:xfrm>
            <a:off x="7380288" y="1052513"/>
            <a:ext cx="1582737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斜方肌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0967" name="直接连接符 20488"/>
          <p:cNvSpPr/>
          <p:nvPr/>
        </p:nvSpPr>
        <p:spPr>
          <a:xfrm flipH="1">
            <a:off x="7308850" y="1412875"/>
            <a:ext cx="576263" cy="15113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150" name="文本框 6149"/>
          <p:cNvSpPr txBox="1"/>
          <p:nvPr/>
        </p:nvSpPr>
        <p:spPr>
          <a:xfrm>
            <a:off x="2286000" y="353060"/>
            <a:ext cx="5022215" cy="9220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lang="zh-CN" altLang="en-US" sz="5400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第四节  躯干肌</a:t>
            </a:r>
            <a:endParaRPr lang="zh-CN" altLang="en-US" sz="5400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719388" y="2968625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21505" descr="jr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620713"/>
            <a:ext cx="3427412" cy="475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矩形 21506"/>
          <p:cNvSpPr/>
          <p:nvPr/>
        </p:nvSpPr>
        <p:spPr>
          <a:xfrm>
            <a:off x="7667625" y="3284538"/>
            <a:ext cx="11525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背阔肌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1987" name="直接连接符 21507"/>
          <p:cNvSpPr/>
          <p:nvPr/>
        </p:nvSpPr>
        <p:spPr>
          <a:xfrm flipH="1" flipV="1">
            <a:off x="6946900" y="3500438"/>
            <a:ext cx="79375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1988" name="矩形 21508"/>
          <p:cNvSpPr/>
          <p:nvPr/>
        </p:nvSpPr>
        <p:spPr>
          <a:xfrm>
            <a:off x="684213" y="2152650"/>
            <a:ext cx="4249737" cy="1692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</a:pP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使肱骨内收、旋内和后伸； 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当上肢上举固定时，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可引体向上。  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1989" name="矩形 21509"/>
          <p:cNvSpPr/>
          <p:nvPr/>
        </p:nvSpPr>
        <p:spPr>
          <a:xfrm>
            <a:off x="684213" y="1208088"/>
            <a:ext cx="1728787" cy="5222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背阔肌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243138" y="1208088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矩形 22529"/>
          <p:cNvSpPr/>
          <p:nvPr/>
        </p:nvSpPr>
        <p:spPr>
          <a:xfrm>
            <a:off x="971550" y="1655763"/>
            <a:ext cx="2043113" cy="1641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8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肩胛提肌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8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菱形肌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43010" name="图片 22530" descr="jr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620713"/>
            <a:ext cx="3979863" cy="547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矩形 22531"/>
          <p:cNvSpPr/>
          <p:nvPr/>
        </p:nvSpPr>
        <p:spPr>
          <a:xfrm>
            <a:off x="4500563" y="836613"/>
            <a:ext cx="146685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肩胛提肌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3012" name="直接连接符 22532"/>
          <p:cNvSpPr/>
          <p:nvPr/>
        </p:nvSpPr>
        <p:spPr>
          <a:xfrm flipH="1">
            <a:off x="6588125" y="2565400"/>
            <a:ext cx="143986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3013" name="直接连接符 22533"/>
          <p:cNvSpPr/>
          <p:nvPr/>
        </p:nvSpPr>
        <p:spPr>
          <a:xfrm>
            <a:off x="5364163" y="1196975"/>
            <a:ext cx="503237" cy="792163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3014" name="矩形 22534"/>
          <p:cNvSpPr/>
          <p:nvPr/>
        </p:nvSpPr>
        <p:spPr>
          <a:xfrm>
            <a:off x="7956550" y="2349500"/>
            <a:ext cx="118745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菱形肌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23553" descr="jr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476250"/>
            <a:ext cx="4387850" cy="575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矩形 23554"/>
          <p:cNvSpPr/>
          <p:nvPr/>
        </p:nvSpPr>
        <p:spPr>
          <a:xfrm>
            <a:off x="539750" y="1773238"/>
            <a:ext cx="2895600" cy="6937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竖脊肌</a:t>
            </a:r>
            <a:r>
              <a:rPr lang="en-US" altLang="zh-CN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骶棘肌</a:t>
            </a:r>
            <a:r>
              <a:rPr lang="en-US" altLang="zh-CN" sz="2800" b="1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800" b="1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035" name="矩形 23555"/>
          <p:cNvSpPr/>
          <p:nvPr/>
        </p:nvSpPr>
        <p:spPr>
          <a:xfrm>
            <a:off x="250825" y="1052513"/>
            <a:ext cx="3024188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（二）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背深肌：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036" name="矩形 23556"/>
          <p:cNvSpPr/>
          <p:nvPr/>
        </p:nvSpPr>
        <p:spPr>
          <a:xfrm>
            <a:off x="620713" y="4319588"/>
            <a:ext cx="1571625" cy="5222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夹肌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37" name="矩形 23557"/>
          <p:cNvSpPr/>
          <p:nvPr/>
        </p:nvSpPr>
        <p:spPr>
          <a:xfrm>
            <a:off x="900113" y="2708275"/>
            <a:ext cx="3614737" cy="822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使脊柱后伸和仰头， </a:t>
            </a:r>
            <a:endParaRPr lang="zh-CN" altLang="en-US" sz="20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    一侧收缩使脊柱侧屈。</a:t>
            </a:r>
            <a:r>
              <a:rPr lang="zh-CN" altLang="en-US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sz="20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038" name="直接连接符 23558"/>
          <p:cNvSpPr/>
          <p:nvPr/>
        </p:nvSpPr>
        <p:spPr>
          <a:xfrm flipH="1">
            <a:off x="6443663" y="3716338"/>
            <a:ext cx="1223962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4039" name="直接连接符 23559"/>
          <p:cNvSpPr/>
          <p:nvPr/>
        </p:nvSpPr>
        <p:spPr>
          <a:xfrm flipH="1">
            <a:off x="6443663" y="908050"/>
            <a:ext cx="865187" cy="433388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4040" name="矩形 23560"/>
          <p:cNvSpPr/>
          <p:nvPr/>
        </p:nvSpPr>
        <p:spPr>
          <a:xfrm>
            <a:off x="7596188" y="3500438"/>
            <a:ext cx="12668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竖脊肌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41" name="矩形 23561"/>
          <p:cNvSpPr/>
          <p:nvPr/>
        </p:nvSpPr>
        <p:spPr>
          <a:xfrm>
            <a:off x="7235825" y="692150"/>
            <a:ext cx="115093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夹肌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275013" y="1936750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 24577" descr="jr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2492375"/>
            <a:ext cx="521970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8" name="矩形 24578"/>
          <p:cNvSpPr/>
          <p:nvPr/>
        </p:nvSpPr>
        <p:spPr>
          <a:xfrm>
            <a:off x="790575" y="1270000"/>
            <a:ext cx="1981200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胸腰筋膜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59" name="矩形 24579"/>
          <p:cNvSpPr/>
          <p:nvPr/>
        </p:nvSpPr>
        <p:spPr>
          <a:xfrm>
            <a:off x="1619250" y="2781300"/>
            <a:ext cx="914400" cy="199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60" name="矩形 24580"/>
          <p:cNvSpPr/>
          <p:nvPr/>
        </p:nvSpPr>
        <p:spPr>
          <a:xfrm>
            <a:off x="276225" y="454025"/>
            <a:ext cx="3600450" cy="693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（三）背部筋膜：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61" name="矩形 24581"/>
          <p:cNvSpPr/>
          <p:nvPr/>
        </p:nvSpPr>
        <p:spPr>
          <a:xfrm>
            <a:off x="1381125" y="1835150"/>
            <a:ext cx="6070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包裹在竖脊肌和腰方肌周围，可分三层。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62" name="矩形 24582"/>
          <p:cNvSpPr/>
          <p:nvPr/>
        </p:nvSpPr>
        <p:spPr>
          <a:xfrm>
            <a:off x="2051050" y="5229225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浅层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63" name="矩形 24583"/>
          <p:cNvSpPr/>
          <p:nvPr/>
        </p:nvSpPr>
        <p:spPr>
          <a:xfrm>
            <a:off x="2051050" y="4652963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中层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64" name="矩形 24584"/>
          <p:cNvSpPr/>
          <p:nvPr/>
        </p:nvSpPr>
        <p:spPr>
          <a:xfrm>
            <a:off x="2051050" y="3860800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深层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65" name="直接连接符 24585"/>
          <p:cNvSpPr/>
          <p:nvPr/>
        </p:nvSpPr>
        <p:spPr>
          <a:xfrm>
            <a:off x="2771775" y="4149725"/>
            <a:ext cx="1944688" cy="503238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5066" name="直接连接符 24586"/>
          <p:cNvSpPr/>
          <p:nvPr/>
        </p:nvSpPr>
        <p:spPr>
          <a:xfrm>
            <a:off x="2771775" y="4868863"/>
            <a:ext cx="2016125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5067" name="直接连接符 24587"/>
          <p:cNvSpPr/>
          <p:nvPr/>
        </p:nvSpPr>
        <p:spPr>
          <a:xfrm>
            <a:off x="2771775" y="5516563"/>
            <a:ext cx="2160588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5068" name="直接连接符 24588"/>
          <p:cNvSpPr/>
          <p:nvPr/>
        </p:nvSpPr>
        <p:spPr>
          <a:xfrm flipH="1">
            <a:off x="7451725" y="4797425"/>
            <a:ext cx="57626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5069" name="直接连接符 24589"/>
          <p:cNvSpPr/>
          <p:nvPr/>
        </p:nvSpPr>
        <p:spPr>
          <a:xfrm flipH="1">
            <a:off x="6877050" y="5300663"/>
            <a:ext cx="1150938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5070" name="矩形 24590"/>
          <p:cNvSpPr/>
          <p:nvPr/>
        </p:nvSpPr>
        <p:spPr>
          <a:xfrm>
            <a:off x="7985125" y="5084763"/>
            <a:ext cx="115887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竖脊肌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5071" name="文本框 24591"/>
          <p:cNvSpPr txBox="1"/>
          <p:nvPr/>
        </p:nvSpPr>
        <p:spPr>
          <a:xfrm>
            <a:off x="7956550" y="4581525"/>
            <a:ext cx="118745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腰方肌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图片 25601" descr="jr42"/>
          <p:cNvPicPr>
            <a:picLocks noChangeAspect="1"/>
          </p:cNvPicPr>
          <p:nvPr/>
        </p:nvPicPr>
        <p:blipFill>
          <a:blip r:embed="rId1"/>
          <a:srcRect t="3407" r="50839" b="23529"/>
          <a:stretch>
            <a:fillRect/>
          </a:stretch>
        </p:blipFill>
        <p:spPr>
          <a:xfrm>
            <a:off x="5076825" y="3284538"/>
            <a:ext cx="3006725" cy="357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矩形 25602"/>
          <p:cNvSpPr/>
          <p:nvPr/>
        </p:nvSpPr>
        <p:spPr>
          <a:xfrm>
            <a:off x="755650" y="2025650"/>
            <a:ext cx="3141663" cy="693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胸大肌</a:t>
            </a:r>
            <a:endParaRPr lang="zh-CN" altLang="en-US" sz="28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083" name="矩形 25603"/>
          <p:cNvSpPr/>
          <p:nvPr/>
        </p:nvSpPr>
        <p:spPr>
          <a:xfrm>
            <a:off x="323850" y="549275"/>
            <a:ext cx="1933575" cy="533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二、胸肌</a:t>
            </a:r>
            <a:endParaRPr lang="zh-CN" altLang="en-US" sz="32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084" name="矩形 25604"/>
          <p:cNvSpPr/>
          <p:nvPr/>
        </p:nvSpPr>
        <p:spPr>
          <a:xfrm>
            <a:off x="539750" y="1412875"/>
            <a:ext cx="34051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（一）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胸上肢肌：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6085" name="图片 25605" descr="jr41"/>
          <p:cNvPicPr>
            <a:picLocks noChangeAspect="1"/>
          </p:cNvPicPr>
          <p:nvPr/>
        </p:nvPicPr>
        <p:blipFill>
          <a:blip r:embed="rId2"/>
          <a:srcRect l="52373" t="3102" r="3860" b="52710"/>
          <a:stretch>
            <a:fillRect/>
          </a:stretch>
        </p:blipFill>
        <p:spPr>
          <a:xfrm>
            <a:off x="5867400" y="0"/>
            <a:ext cx="2805113" cy="357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6" name="矩形 25606"/>
          <p:cNvSpPr/>
          <p:nvPr/>
        </p:nvSpPr>
        <p:spPr>
          <a:xfrm>
            <a:off x="971550" y="2852738"/>
            <a:ext cx="4535488" cy="1282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使肩关节内收、旋内和前屈</a:t>
            </a:r>
            <a:r>
              <a:rPr lang="en-US" altLang="zh-CN" sz="2000" b="1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000" b="1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上肢固定时，可上提躯干；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提肋助吸气。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6087" name="矩形 25607"/>
          <p:cNvSpPr/>
          <p:nvPr/>
        </p:nvSpPr>
        <p:spPr>
          <a:xfrm>
            <a:off x="755650" y="4375150"/>
            <a:ext cx="2233613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胸小肌 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088" name="矩形 25608"/>
          <p:cNvSpPr/>
          <p:nvPr/>
        </p:nvSpPr>
        <p:spPr>
          <a:xfrm>
            <a:off x="971550" y="4937125"/>
            <a:ext cx="3816350" cy="1370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拉肩胛骨向前下方；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肩胛骨固定时，可提肋  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助吸气。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6089" name="直接连接符 25609"/>
          <p:cNvSpPr/>
          <p:nvPr/>
        </p:nvSpPr>
        <p:spPr>
          <a:xfrm flipH="1">
            <a:off x="6732588" y="1844675"/>
            <a:ext cx="1150937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6090" name="直接连接符 25610"/>
          <p:cNvSpPr/>
          <p:nvPr/>
        </p:nvSpPr>
        <p:spPr>
          <a:xfrm flipH="1">
            <a:off x="6877050" y="5157788"/>
            <a:ext cx="12954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6091" name="矩形 25611"/>
          <p:cNvSpPr/>
          <p:nvPr/>
        </p:nvSpPr>
        <p:spPr>
          <a:xfrm>
            <a:off x="7812088" y="1628775"/>
            <a:ext cx="115887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胸大肌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6092" name="矩形 25612"/>
          <p:cNvSpPr/>
          <p:nvPr/>
        </p:nvSpPr>
        <p:spPr>
          <a:xfrm>
            <a:off x="8064500" y="4941888"/>
            <a:ext cx="10795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胸小肌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432050" y="2189163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B8E841C55EEF30C20447DA72743375424E51B44_size109_w1030_h7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4800"/>
            <a:ext cx="8705215" cy="61353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图片 26625" descr="jr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00" y="404813"/>
            <a:ext cx="3987800" cy="522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矩形 26626"/>
          <p:cNvSpPr/>
          <p:nvPr/>
        </p:nvSpPr>
        <p:spPr>
          <a:xfrm>
            <a:off x="611188" y="1193800"/>
            <a:ext cx="1944687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前锯肌 </a:t>
            </a:r>
            <a:endParaRPr lang="zh-CN" altLang="en-US" sz="28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107" name="矩形 26627"/>
          <p:cNvSpPr/>
          <p:nvPr/>
        </p:nvSpPr>
        <p:spPr>
          <a:xfrm>
            <a:off x="7164388" y="5346700"/>
            <a:ext cx="13684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前锯肌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7108" name="直接连接符 26628"/>
          <p:cNvSpPr/>
          <p:nvPr/>
        </p:nvSpPr>
        <p:spPr>
          <a:xfrm flipH="1" flipV="1">
            <a:off x="7667625" y="3328988"/>
            <a:ext cx="0" cy="208915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7109" name="矩形 26629"/>
          <p:cNvSpPr/>
          <p:nvPr/>
        </p:nvSpPr>
        <p:spPr>
          <a:xfrm>
            <a:off x="539750" y="2162175"/>
            <a:ext cx="4032250" cy="2076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拉肩胛骨向前和紧贴胸廓；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下部肌束使肩胛骨下角旋 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外，助臂上举；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当肩胛骨固定时，可上提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肋骨助深吸气。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338388" y="1270000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29" name="图片 1" descr="翼状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401763"/>
            <a:ext cx="6743700" cy="472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0" name="文本框 2"/>
          <p:cNvSpPr txBox="1"/>
          <p:nvPr/>
        </p:nvSpPr>
        <p:spPr>
          <a:xfrm>
            <a:off x="3986213" y="693738"/>
            <a:ext cx="14081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翼状肩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图片 27649" descr="肋间肌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2870200"/>
            <a:ext cx="4211638" cy="398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4" name="矩形 27650"/>
          <p:cNvSpPr/>
          <p:nvPr/>
        </p:nvSpPr>
        <p:spPr>
          <a:xfrm>
            <a:off x="611188" y="1557338"/>
            <a:ext cx="1989137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肋间外肌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9155" name="矩形 27651"/>
          <p:cNvSpPr/>
          <p:nvPr/>
        </p:nvSpPr>
        <p:spPr>
          <a:xfrm>
            <a:off x="250825" y="765175"/>
            <a:ext cx="316865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（二）胸固有肌：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9156" name="矩形 27652"/>
          <p:cNvSpPr/>
          <p:nvPr/>
        </p:nvSpPr>
        <p:spPr>
          <a:xfrm>
            <a:off x="611188" y="2852738"/>
            <a:ext cx="1844675" cy="6937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肋间内肌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9157" name="矩形 27653"/>
          <p:cNvSpPr/>
          <p:nvPr/>
        </p:nvSpPr>
        <p:spPr>
          <a:xfrm>
            <a:off x="1042988" y="2133600"/>
            <a:ext cx="3062287" cy="701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提肋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，使胸廓纵径及横径皆扩大，以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助吸气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9158" name="矩形 27654"/>
          <p:cNvSpPr/>
          <p:nvPr/>
        </p:nvSpPr>
        <p:spPr>
          <a:xfrm>
            <a:off x="1042988" y="3643313"/>
            <a:ext cx="24796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降肋助呼气。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49159" name="图片 27655" descr="肋间内肌和肋间外肌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0"/>
            <a:ext cx="3851275" cy="231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0" name="文本框 27656"/>
          <p:cNvSpPr txBox="1"/>
          <p:nvPr/>
        </p:nvSpPr>
        <p:spPr>
          <a:xfrm>
            <a:off x="5003800" y="2133600"/>
            <a:ext cx="3925888" cy="860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：肋间外肌，</a:t>
            </a:r>
            <a:r>
              <a:rPr lang="en-US" altLang="zh-CN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：肋间内肌。</a:t>
            </a:r>
            <a:endParaRPr lang="zh-CN" altLang="en-US" sz="20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箭头示起止点。</a:t>
            </a:r>
            <a:endParaRPr lang="zh-CN" altLang="en-US" sz="20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161" name="矩形 27657"/>
          <p:cNvSpPr/>
          <p:nvPr/>
        </p:nvSpPr>
        <p:spPr>
          <a:xfrm>
            <a:off x="684213" y="4591050"/>
            <a:ext cx="2374900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肋间最内肌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9162" name="矩形 1"/>
          <p:cNvSpPr/>
          <p:nvPr/>
        </p:nvSpPr>
        <p:spPr>
          <a:xfrm>
            <a:off x="1069975" y="5289550"/>
            <a:ext cx="247967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降肋助呼气。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矩形 28673"/>
          <p:cNvSpPr/>
          <p:nvPr/>
        </p:nvSpPr>
        <p:spPr>
          <a:xfrm>
            <a:off x="900113" y="981075"/>
            <a:ext cx="2057400" cy="693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胸横肌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50178" name="图片 28674" descr="jr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1625" y="765175"/>
            <a:ext cx="5032375" cy="402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直接连接符 28675"/>
          <p:cNvSpPr/>
          <p:nvPr/>
        </p:nvSpPr>
        <p:spPr>
          <a:xfrm flipH="1" flipV="1">
            <a:off x="6156325" y="3500438"/>
            <a:ext cx="0" cy="15843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0180" name="矩形 28676"/>
          <p:cNvSpPr/>
          <p:nvPr/>
        </p:nvSpPr>
        <p:spPr>
          <a:xfrm>
            <a:off x="5724525" y="5013325"/>
            <a:ext cx="12668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胸横肌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1" name="矩形 1"/>
          <p:cNvSpPr/>
          <p:nvPr/>
        </p:nvSpPr>
        <p:spPr>
          <a:xfrm>
            <a:off x="441325" y="2379663"/>
            <a:ext cx="3167063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（三）胸部筋膜：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2" name="矩形 2"/>
          <p:cNvSpPr/>
          <p:nvPr/>
        </p:nvSpPr>
        <p:spPr>
          <a:xfrm>
            <a:off x="900113" y="3500438"/>
            <a:ext cx="309562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3" name="矩形 3"/>
          <p:cNvSpPr/>
          <p:nvPr/>
        </p:nvSpPr>
        <p:spPr>
          <a:xfrm>
            <a:off x="900113" y="3346450"/>
            <a:ext cx="2057400" cy="693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胸内筋膜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1" name="图片 66561" descr="Snap3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959" t="10280" b="21722"/>
          <a:stretch>
            <a:fillRect/>
          </a:stretch>
        </p:blipFill>
        <p:spPr>
          <a:xfrm>
            <a:off x="4981575" y="1131888"/>
            <a:ext cx="4065588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直接连接符 1"/>
          <p:cNvSpPr/>
          <p:nvPr/>
        </p:nvSpPr>
        <p:spPr>
          <a:xfrm rot="10800000" flipH="1" flipV="1">
            <a:off x="6357938" y="1019175"/>
            <a:ext cx="68262" cy="159385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1203" name="矩形 2"/>
          <p:cNvSpPr/>
          <p:nvPr/>
        </p:nvSpPr>
        <p:spPr>
          <a:xfrm>
            <a:off x="5724525" y="620713"/>
            <a:ext cx="1266825" cy="398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锁胸筋膜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51204" name="图片 66562" descr="锁胸筋膜-矢状面"/>
          <p:cNvPicPr>
            <a:picLocks noChangeAspect="1"/>
          </p:cNvPicPr>
          <p:nvPr/>
        </p:nvPicPr>
        <p:blipFill>
          <a:blip r:embed="rId2"/>
          <a:srcRect l="16319" t="10951" r="18785" b="12674"/>
          <a:stretch>
            <a:fillRect/>
          </a:stretch>
        </p:blipFill>
        <p:spPr>
          <a:xfrm>
            <a:off x="3781425" y="1909763"/>
            <a:ext cx="1200150" cy="3262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矩形 4"/>
          <p:cNvSpPr/>
          <p:nvPr/>
        </p:nvSpPr>
        <p:spPr>
          <a:xfrm>
            <a:off x="954088" y="650875"/>
            <a:ext cx="2057400" cy="233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胸肌筋膜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锁胸筋膜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矩形 29697"/>
          <p:cNvSpPr/>
          <p:nvPr/>
        </p:nvSpPr>
        <p:spPr>
          <a:xfrm>
            <a:off x="323850" y="620713"/>
            <a:ext cx="1616075" cy="5349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三、膈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2226" name="图片 29698" descr="jr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549275"/>
            <a:ext cx="4518025" cy="505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矩形 29699"/>
          <p:cNvSpPr/>
          <p:nvPr/>
        </p:nvSpPr>
        <p:spPr>
          <a:xfrm>
            <a:off x="395288" y="1341438"/>
            <a:ext cx="3960812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胸骨部、肋部、腰部肌纤维向中央移行于</a:t>
            </a: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中心腱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2228" name="矩形 29700"/>
          <p:cNvSpPr/>
          <p:nvPr/>
        </p:nvSpPr>
        <p:spPr>
          <a:xfrm>
            <a:off x="250825" y="4035425"/>
            <a:ext cx="4897438" cy="2251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作用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为主要的呼吸肌。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收缩时，膈穹窿下降，胸腔容积扩大，以助吸气；</a:t>
            </a:r>
            <a:endParaRPr lang="zh-CN" altLang="en-US" sz="20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松弛时，膈穹窿上升恢复原位，胸腔容积减小，以助呼气。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2229" name="矩形 29701"/>
          <p:cNvSpPr/>
          <p:nvPr/>
        </p:nvSpPr>
        <p:spPr>
          <a:xfrm>
            <a:off x="755650" y="2708275"/>
            <a:ext cx="2232025" cy="1187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胸肋三角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腰肋三角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2230" name="椭圆 29702"/>
          <p:cNvSpPr/>
          <p:nvPr/>
        </p:nvSpPr>
        <p:spPr>
          <a:xfrm>
            <a:off x="6084888" y="549275"/>
            <a:ext cx="1150937" cy="360363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1" name="直接连接符 29703"/>
          <p:cNvSpPr/>
          <p:nvPr/>
        </p:nvSpPr>
        <p:spPr>
          <a:xfrm flipH="1">
            <a:off x="6804025" y="620713"/>
            <a:ext cx="1006475" cy="144462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2232" name="矩形 29704"/>
          <p:cNvSpPr/>
          <p:nvPr/>
        </p:nvSpPr>
        <p:spPr>
          <a:xfrm>
            <a:off x="7739063" y="260350"/>
            <a:ext cx="1404937" cy="549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胸肋三角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3" name="直接连接符 29705"/>
          <p:cNvSpPr/>
          <p:nvPr/>
        </p:nvSpPr>
        <p:spPr>
          <a:xfrm flipH="1" flipV="1">
            <a:off x="7812088" y="3716338"/>
            <a:ext cx="73025" cy="165735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2234" name="矩形 29706"/>
          <p:cNvSpPr/>
          <p:nvPr/>
        </p:nvSpPr>
        <p:spPr>
          <a:xfrm>
            <a:off x="7380288" y="5157788"/>
            <a:ext cx="1404937" cy="5492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腰肋三角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5" name="直接连接符 29707"/>
          <p:cNvSpPr/>
          <p:nvPr/>
        </p:nvSpPr>
        <p:spPr>
          <a:xfrm flipH="1" flipV="1">
            <a:off x="5580063" y="3357563"/>
            <a:ext cx="2305050" cy="20161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2236" name="直接连接符 29708"/>
          <p:cNvSpPr/>
          <p:nvPr/>
        </p:nvSpPr>
        <p:spPr>
          <a:xfrm>
            <a:off x="5148263" y="765175"/>
            <a:ext cx="1152525" cy="719138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2237" name="矩形 29709"/>
          <p:cNvSpPr/>
          <p:nvPr/>
        </p:nvSpPr>
        <p:spPr>
          <a:xfrm>
            <a:off x="4643438" y="476250"/>
            <a:ext cx="1401762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中心腱 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270125" y="703263"/>
            <a:ext cx="433388" cy="366713"/>
          </a:xfrm>
          <a:prstGeom prst="star5">
            <a:avLst/>
          </a:prstGeom>
          <a:solidFill>
            <a:srgbClr val="FF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矩形 30721"/>
          <p:cNvSpPr/>
          <p:nvPr/>
        </p:nvSpPr>
        <p:spPr>
          <a:xfrm>
            <a:off x="468313" y="1052513"/>
            <a:ext cx="25908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三个裂孔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3250" name="图片 30723" descr="jr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8500" y="854075"/>
            <a:ext cx="4518025" cy="505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直接连接符 30724"/>
          <p:cNvSpPr/>
          <p:nvPr/>
        </p:nvSpPr>
        <p:spPr>
          <a:xfrm flipH="1">
            <a:off x="6884988" y="996950"/>
            <a:ext cx="719137" cy="13684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3252" name="直接连接符 30725"/>
          <p:cNvSpPr/>
          <p:nvPr/>
        </p:nvSpPr>
        <p:spPr>
          <a:xfrm flipH="1" flipV="1">
            <a:off x="6811963" y="3302000"/>
            <a:ext cx="649287" cy="2519363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3253" name="直接连接符 30726"/>
          <p:cNvSpPr/>
          <p:nvPr/>
        </p:nvSpPr>
        <p:spPr>
          <a:xfrm>
            <a:off x="5084763" y="1430338"/>
            <a:ext cx="1368425" cy="719137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3254" name="矩形 30727"/>
          <p:cNvSpPr/>
          <p:nvPr/>
        </p:nvSpPr>
        <p:spPr>
          <a:xfrm>
            <a:off x="6669088" y="5749925"/>
            <a:ext cx="20415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主动脉裂孔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3255" name="矩形 30728"/>
          <p:cNvSpPr/>
          <p:nvPr/>
        </p:nvSpPr>
        <p:spPr>
          <a:xfrm>
            <a:off x="7029450" y="638175"/>
            <a:ext cx="1585913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食管裂孔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3256" name="矩形 30729"/>
          <p:cNvSpPr/>
          <p:nvPr/>
        </p:nvSpPr>
        <p:spPr>
          <a:xfrm>
            <a:off x="4437063" y="1069975"/>
            <a:ext cx="1643062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腔静脉孔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3257" name="矩形 30722"/>
          <p:cNvSpPr/>
          <p:nvPr/>
        </p:nvSpPr>
        <p:spPr>
          <a:xfrm>
            <a:off x="346075" y="1638300"/>
            <a:ext cx="4392613" cy="39687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主动脉裂孔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平</a:t>
            </a:r>
            <a:r>
              <a:rPr lang="en-US" altLang="zh-CN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T12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，主动脉和胸导管通过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食管裂孔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平</a:t>
            </a:r>
            <a:r>
              <a:rPr lang="en-US" altLang="zh-CN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T10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，食管和迷走神经通过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腔静脉孔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平</a:t>
            </a:r>
            <a:r>
              <a:rPr lang="en-US" altLang="zh-CN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T8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，下腔静脉通过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2143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主要的呼吸肌有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778125"/>
            <a:ext cx="6400800" cy="6429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肋间外肌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5" name="文本框 4"/>
          <p:cNvSpPr txBox="1"/>
          <p:nvPr>
            <p:custDataLst>
              <p:tags r:id="rId3"/>
            </p:custDataLst>
          </p:nvPr>
        </p:nvSpPr>
        <p:spPr>
          <a:xfrm>
            <a:off x="1828800" y="36433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肋间内肌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6" name="文本框 5"/>
          <p:cNvSpPr txBox="1"/>
          <p:nvPr>
            <p:custDataLst>
              <p:tags r:id="rId4"/>
            </p:custDataLst>
          </p:nvPr>
        </p:nvSpPr>
        <p:spPr>
          <a:xfrm>
            <a:off x="1828800" y="450056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胸大肌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7" name="文本框 6"/>
          <p:cNvSpPr txBox="1"/>
          <p:nvPr>
            <p:custDataLst>
              <p:tags r:id="rId5"/>
            </p:custDataLst>
          </p:nvPr>
        </p:nvSpPr>
        <p:spPr>
          <a:xfrm>
            <a:off x="1828800" y="53578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膈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14425" y="284956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14425" y="370681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14425" y="4564063"/>
            <a:ext cx="514350" cy="51435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14425" y="542131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172200" y="6215063"/>
            <a:ext cx="1543050" cy="411163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4283" name="组合 16"/>
          <p:cNvGrpSpPr/>
          <p:nvPr/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ColorBlock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4286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287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4288" name="图片 1" descr="tmp4A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7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2143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穿过食管裂孔内的结构有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298" name="文本框 3"/>
          <p:cNvSpPr txBox="1"/>
          <p:nvPr>
            <p:custDataLst>
              <p:tags r:id="rId2"/>
            </p:custDataLst>
          </p:nvPr>
        </p:nvSpPr>
        <p:spPr>
          <a:xfrm>
            <a:off x="1828800" y="278606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食管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299" name="文本框 4"/>
          <p:cNvSpPr txBox="1"/>
          <p:nvPr>
            <p:custDataLst>
              <p:tags r:id="rId3"/>
            </p:custDataLst>
          </p:nvPr>
        </p:nvSpPr>
        <p:spPr>
          <a:xfrm>
            <a:off x="1828800" y="36433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主动脉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300" name="文本框 5"/>
          <p:cNvSpPr txBox="1"/>
          <p:nvPr>
            <p:custDataLst>
              <p:tags r:id="rId4"/>
            </p:custDataLst>
          </p:nvPr>
        </p:nvSpPr>
        <p:spPr>
          <a:xfrm>
            <a:off x="1828800" y="450056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迷走神经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301" name="文本框 6"/>
          <p:cNvSpPr txBox="1"/>
          <p:nvPr>
            <p:custDataLst>
              <p:tags r:id="rId5"/>
            </p:custDataLst>
          </p:nvPr>
        </p:nvSpPr>
        <p:spPr>
          <a:xfrm>
            <a:off x="1828800" y="53578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胸导管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14425" y="284956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14425" y="3706813"/>
            <a:ext cx="514350" cy="51435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14425" y="4564063"/>
            <a:ext cx="514350" cy="514350"/>
          </a:xfrm>
          <a:prstGeom prst="rect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14425" y="5421313"/>
            <a:ext cx="514350" cy="514350"/>
          </a:xfrm>
          <a:prstGeom prst="rect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172200" y="6215063"/>
            <a:ext cx="1543050" cy="411163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307" name="组合 16"/>
          <p:cNvGrpSpPr/>
          <p:nvPr/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ColorBlock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5310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311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5312" name="图片 1" descr="tmp4A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7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2143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膈肌上平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T8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的孔是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22" name="文本框 3"/>
          <p:cNvSpPr txBox="1"/>
          <p:nvPr>
            <p:custDataLst>
              <p:tags r:id="rId2"/>
            </p:custDataLst>
          </p:nvPr>
        </p:nvSpPr>
        <p:spPr>
          <a:xfrm>
            <a:off x="1828800" y="278606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食管裂孔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23" name="文本框 4"/>
          <p:cNvSpPr txBox="1"/>
          <p:nvPr>
            <p:custDataLst>
              <p:tags r:id="rId3"/>
            </p:custDataLst>
          </p:nvPr>
        </p:nvSpPr>
        <p:spPr>
          <a:xfrm>
            <a:off x="1828800" y="36433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腔静脉孔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24" name="文本框 5"/>
          <p:cNvSpPr txBox="1"/>
          <p:nvPr>
            <p:custDataLst>
              <p:tags r:id="rId4"/>
            </p:custDataLst>
          </p:nvPr>
        </p:nvSpPr>
        <p:spPr>
          <a:xfrm>
            <a:off x="1828800" y="450056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主动脉裂孔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25" name="文本框 6"/>
          <p:cNvSpPr txBox="1"/>
          <p:nvPr>
            <p:custDataLst>
              <p:tags r:id="rId5"/>
            </p:custDataLst>
          </p:nvPr>
        </p:nvSpPr>
        <p:spPr>
          <a:xfrm>
            <a:off x="1828800" y="5357813"/>
            <a:ext cx="6400800" cy="6429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颈静脉孔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14425" y="2849563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14425" y="3706813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14425" y="4564063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14425" y="5421313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172200" y="6215063"/>
            <a:ext cx="1543050" cy="411163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 fontAlgn="base"/>
            <a:r>
              <a:rPr lang="zh-CN" altLang="en-US" sz="1600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 strike="noStrike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6331" name="组合 16"/>
          <p:cNvGrpSpPr/>
          <p:nvPr/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ColorBlock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6334" name="TypeText"/>
            <p:cNvSpPr txBox="1"/>
            <p:nvPr>
              <p:custDataLst>
                <p:tags r:id="rId13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35" name="TipText"/>
            <p:cNvSpPr txBox="1"/>
            <p:nvPr>
              <p:custDataLst>
                <p:tags r:id="rId14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6336" name="图片 1" descr="tmp4A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下载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9235" y="990600"/>
            <a:ext cx="8642350" cy="49498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矩形 31745"/>
          <p:cNvSpPr/>
          <p:nvPr/>
        </p:nvSpPr>
        <p:spPr>
          <a:xfrm>
            <a:off x="468313" y="1628775"/>
            <a:ext cx="3114675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（一）前外侧群：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346" name="矩形 31746"/>
          <p:cNvSpPr/>
          <p:nvPr/>
        </p:nvSpPr>
        <p:spPr>
          <a:xfrm>
            <a:off x="323850" y="654050"/>
            <a:ext cx="1890713" cy="5349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四、腹肌</a:t>
            </a:r>
            <a:endParaRPr lang="zh-CN" altLang="en-US" sz="32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7347" name="图片 31747" descr="jr41"/>
          <p:cNvPicPr>
            <a:picLocks noChangeAspect="1"/>
          </p:cNvPicPr>
          <p:nvPr/>
        </p:nvPicPr>
        <p:blipFill>
          <a:blip r:embed="rId1"/>
          <a:srcRect t="30748" r="19391"/>
          <a:stretch>
            <a:fillRect/>
          </a:stretch>
        </p:blipFill>
        <p:spPr>
          <a:xfrm>
            <a:off x="3941763" y="333375"/>
            <a:ext cx="5202237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矩形 31748"/>
          <p:cNvSpPr/>
          <p:nvPr/>
        </p:nvSpPr>
        <p:spPr>
          <a:xfrm>
            <a:off x="900113" y="2317750"/>
            <a:ext cx="2338387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腹外斜肌 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7349" name="直接连接符 31749"/>
          <p:cNvSpPr/>
          <p:nvPr/>
        </p:nvSpPr>
        <p:spPr>
          <a:xfrm>
            <a:off x="5002213" y="2781300"/>
            <a:ext cx="792162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7350" name="矩形 31750"/>
          <p:cNvSpPr/>
          <p:nvPr/>
        </p:nvSpPr>
        <p:spPr>
          <a:xfrm>
            <a:off x="3851275" y="2565400"/>
            <a:ext cx="17145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腹外斜肌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7351" name="矩形 31751"/>
          <p:cNvSpPr/>
          <p:nvPr/>
        </p:nvSpPr>
        <p:spPr>
          <a:xfrm>
            <a:off x="1187450" y="2882900"/>
            <a:ext cx="3279775" cy="1419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腹股沟韧带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腔隙韧带（陷窝韧带）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耻骨梳韧带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7352" name="矩形 31752"/>
          <p:cNvSpPr/>
          <p:nvPr/>
        </p:nvSpPr>
        <p:spPr>
          <a:xfrm>
            <a:off x="468313" y="4421188"/>
            <a:ext cx="3494087" cy="14208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在耻骨结节外上方，腱膜形成三角形的裂孔，为腹股沟管浅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皮下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环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7353" name="直接连接符 31753"/>
          <p:cNvSpPr/>
          <p:nvPr/>
        </p:nvSpPr>
        <p:spPr>
          <a:xfrm flipH="1" flipV="1">
            <a:off x="7524750" y="4941888"/>
            <a:ext cx="142875" cy="10795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7354" name="直接连接符 31754"/>
          <p:cNvSpPr/>
          <p:nvPr/>
        </p:nvSpPr>
        <p:spPr>
          <a:xfrm flipV="1">
            <a:off x="5364163" y="4724400"/>
            <a:ext cx="936625" cy="792163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7355" name="矩形 31755"/>
          <p:cNvSpPr/>
          <p:nvPr/>
        </p:nvSpPr>
        <p:spPr>
          <a:xfrm>
            <a:off x="4067175" y="5445125"/>
            <a:ext cx="21304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腹股沟韧带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7356" name="矩形 31756"/>
          <p:cNvSpPr/>
          <p:nvPr/>
        </p:nvSpPr>
        <p:spPr>
          <a:xfrm>
            <a:off x="6372225" y="6021388"/>
            <a:ext cx="25923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腹股沟管浅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皮下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环 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矩形 32769"/>
          <p:cNvSpPr/>
          <p:nvPr/>
        </p:nvSpPr>
        <p:spPr>
          <a:xfrm>
            <a:off x="684213" y="1679575"/>
            <a:ext cx="2459037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腹内斜肌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58370" name="图片 32770" descr="jr45"/>
          <p:cNvPicPr>
            <a:picLocks noChangeAspect="1"/>
          </p:cNvPicPr>
          <p:nvPr/>
        </p:nvPicPr>
        <p:blipFill>
          <a:blip r:embed="rId1"/>
          <a:srcRect l="9317" t="34018" r="6683" b="1099"/>
          <a:stretch>
            <a:fillRect/>
          </a:stretch>
        </p:blipFill>
        <p:spPr>
          <a:xfrm>
            <a:off x="4344988" y="950913"/>
            <a:ext cx="4608512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直接连接符 32771"/>
          <p:cNvSpPr/>
          <p:nvPr/>
        </p:nvSpPr>
        <p:spPr>
          <a:xfrm flipH="1">
            <a:off x="5568950" y="735013"/>
            <a:ext cx="0" cy="17272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8372" name="矩形 32772"/>
          <p:cNvSpPr/>
          <p:nvPr/>
        </p:nvSpPr>
        <p:spPr>
          <a:xfrm>
            <a:off x="4992688" y="374650"/>
            <a:ext cx="15843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腹内斜肌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373" name="矩形 32773"/>
          <p:cNvSpPr/>
          <p:nvPr/>
        </p:nvSpPr>
        <p:spPr>
          <a:xfrm>
            <a:off x="2257425" y="5559425"/>
            <a:ext cx="28082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腹股沟镰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联合腱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4" name="矩形 32774"/>
          <p:cNvSpPr/>
          <p:nvPr/>
        </p:nvSpPr>
        <p:spPr>
          <a:xfrm>
            <a:off x="1016000" y="2836863"/>
            <a:ext cx="3024188" cy="1198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腹股沟镰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联合腱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提睾肌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375" name="直接连接符 32775"/>
          <p:cNvSpPr/>
          <p:nvPr/>
        </p:nvSpPr>
        <p:spPr>
          <a:xfrm flipV="1">
            <a:off x="4344988" y="4479925"/>
            <a:ext cx="2447925" cy="12954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8376" name="矩形 33795"/>
          <p:cNvSpPr/>
          <p:nvPr/>
        </p:nvSpPr>
        <p:spPr>
          <a:xfrm>
            <a:off x="684213" y="2200275"/>
            <a:ext cx="1944687" cy="5222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腹横肌 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3" name="图片 117770" descr="Snap33"/>
          <p:cNvPicPr>
            <a:picLocks noChangeAspect="1"/>
          </p:cNvPicPr>
          <p:nvPr/>
        </p:nvPicPr>
        <p:blipFill>
          <a:blip r:embed="rId1"/>
          <a:srcRect r="20389"/>
          <a:stretch>
            <a:fillRect/>
          </a:stretch>
        </p:blipFill>
        <p:spPr>
          <a:xfrm>
            <a:off x="4419600" y="671513"/>
            <a:ext cx="4522788" cy="4951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4" name="直接连接符 32771"/>
          <p:cNvSpPr/>
          <p:nvPr/>
        </p:nvSpPr>
        <p:spPr>
          <a:xfrm>
            <a:off x="4419600" y="1493838"/>
            <a:ext cx="2170113" cy="635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9395" name="矩形 32772"/>
          <p:cNvSpPr/>
          <p:nvPr/>
        </p:nvSpPr>
        <p:spPr>
          <a:xfrm>
            <a:off x="3332163" y="1271588"/>
            <a:ext cx="15843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腹内斜肌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9396" name="矩形 32773"/>
          <p:cNvSpPr/>
          <p:nvPr/>
        </p:nvSpPr>
        <p:spPr>
          <a:xfrm>
            <a:off x="6334125" y="5883275"/>
            <a:ext cx="28082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腹股沟镰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联合腱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7" name="直接连接符 32775"/>
          <p:cNvSpPr/>
          <p:nvPr/>
        </p:nvSpPr>
        <p:spPr>
          <a:xfrm flipH="1" flipV="1">
            <a:off x="7493000" y="3651250"/>
            <a:ext cx="33338" cy="22320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9398" name="矩形 32769"/>
          <p:cNvSpPr/>
          <p:nvPr/>
        </p:nvSpPr>
        <p:spPr>
          <a:xfrm>
            <a:off x="684213" y="1679575"/>
            <a:ext cx="2459037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腹内斜肌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9399" name="矩形 32774"/>
          <p:cNvSpPr/>
          <p:nvPr/>
        </p:nvSpPr>
        <p:spPr>
          <a:xfrm>
            <a:off x="1016000" y="2836863"/>
            <a:ext cx="3024188" cy="1198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腹股沟镰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联合腱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提睾肌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400" name="矩形 33795"/>
          <p:cNvSpPr/>
          <p:nvPr/>
        </p:nvSpPr>
        <p:spPr>
          <a:xfrm>
            <a:off x="684213" y="2200275"/>
            <a:ext cx="1944687" cy="5222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腹横肌 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9401" name="直接连接符 1"/>
          <p:cNvSpPr/>
          <p:nvPr/>
        </p:nvSpPr>
        <p:spPr>
          <a:xfrm>
            <a:off x="4344988" y="2370138"/>
            <a:ext cx="2371725" cy="1905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9402" name="矩形 2"/>
          <p:cNvSpPr/>
          <p:nvPr/>
        </p:nvSpPr>
        <p:spPr>
          <a:xfrm>
            <a:off x="3459163" y="2159000"/>
            <a:ext cx="1584325" cy="398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腹横肌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9403" name="直接连接符 4"/>
          <p:cNvSpPr/>
          <p:nvPr/>
        </p:nvSpPr>
        <p:spPr>
          <a:xfrm flipV="1">
            <a:off x="5045075" y="3140075"/>
            <a:ext cx="1671638" cy="2741613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9404" name="矩形 5"/>
          <p:cNvSpPr/>
          <p:nvPr/>
        </p:nvSpPr>
        <p:spPr>
          <a:xfrm>
            <a:off x="4572000" y="5881688"/>
            <a:ext cx="2808288" cy="3984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提睾肌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7" name="图片 33793" descr="jr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0" y="217488"/>
            <a:ext cx="4252913" cy="584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8" name="矩形 33794"/>
          <p:cNvSpPr/>
          <p:nvPr/>
        </p:nvSpPr>
        <p:spPr>
          <a:xfrm>
            <a:off x="3167063" y="2881313"/>
            <a:ext cx="15113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腹横肌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19" name="直接连接符 33796"/>
          <p:cNvSpPr/>
          <p:nvPr/>
        </p:nvSpPr>
        <p:spPr>
          <a:xfrm>
            <a:off x="4103688" y="3097213"/>
            <a:ext cx="792162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0420" name="矩形 33797"/>
          <p:cNvSpPr/>
          <p:nvPr/>
        </p:nvSpPr>
        <p:spPr>
          <a:xfrm>
            <a:off x="7920038" y="2736850"/>
            <a:ext cx="1223962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腹直肌 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21" name="矩形 33798"/>
          <p:cNvSpPr/>
          <p:nvPr/>
        </p:nvSpPr>
        <p:spPr>
          <a:xfrm>
            <a:off x="827088" y="2028825"/>
            <a:ext cx="2016125" cy="520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腹直肌  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22" name="直接连接符 33799"/>
          <p:cNvSpPr/>
          <p:nvPr/>
        </p:nvSpPr>
        <p:spPr>
          <a:xfrm flipH="1">
            <a:off x="6840538" y="2954338"/>
            <a:ext cx="1152525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0423" name="直接连接符 33800"/>
          <p:cNvSpPr/>
          <p:nvPr/>
        </p:nvSpPr>
        <p:spPr>
          <a:xfrm flipH="1">
            <a:off x="6767513" y="1657350"/>
            <a:ext cx="1296987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0424" name="矩形 33801"/>
          <p:cNvSpPr/>
          <p:nvPr/>
        </p:nvSpPr>
        <p:spPr>
          <a:xfrm>
            <a:off x="7993063" y="1441450"/>
            <a:ext cx="9493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腱划    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425" name="矩形 33802"/>
          <p:cNvSpPr/>
          <p:nvPr/>
        </p:nvSpPr>
        <p:spPr>
          <a:xfrm>
            <a:off x="400050" y="3162300"/>
            <a:ext cx="3887788" cy="2009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腹前外侧群肌的作用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保护腹腔脏器，维持腹内压；</a:t>
            </a:r>
            <a:endParaRPr lang="zh-CN" altLang="en-US" sz="24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使脊柱前屈、侧屈与旋转；</a:t>
            </a:r>
            <a:endParaRPr lang="zh-CN" altLang="en-US" sz="24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降肋助呼气。</a:t>
            </a:r>
            <a:endParaRPr lang="zh-CN" altLang="en-US" sz="24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JxqR-fznefkf7105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1880870"/>
            <a:ext cx="7806055" cy="32931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文本框 35841"/>
          <p:cNvSpPr txBox="1"/>
          <p:nvPr/>
        </p:nvSpPr>
        <p:spPr>
          <a:xfrm>
            <a:off x="539750" y="1125538"/>
            <a:ext cx="22860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（二）后群：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442" name="矩形 35842"/>
          <p:cNvSpPr/>
          <p:nvPr/>
        </p:nvSpPr>
        <p:spPr>
          <a:xfrm>
            <a:off x="1028700" y="1916113"/>
            <a:ext cx="1687513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腰方肌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腰大肌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61443" name="图片 35843" descr="jr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404813"/>
            <a:ext cx="4089400" cy="583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4" name="直接连接符 35844"/>
          <p:cNvSpPr/>
          <p:nvPr/>
        </p:nvSpPr>
        <p:spPr>
          <a:xfrm>
            <a:off x="4716463" y="3213100"/>
            <a:ext cx="792162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1445" name="矩形 35845"/>
          <p:cNvSpPr/>
          <p:nvPr/>
        </p:nvSpPr>
        <p:spPr>
          <a:xfrm>
            <a:off x="3851275" y="2997200"/>
            <a:ext cx="1338263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腰方肌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446" name="矩形 35846"/>
          <p:cNvSpPr/>
          <p:nvPr/>
        </p:nvSpPr>
        <p:spPr>
          <a:xfrm>
            <a:off x="3635375" y="3429000"/>
            <a:ext cx="11953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腰大肌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447" name="直接连接符 35847"/>
          <p:cNvSpPr/>
          <p:nvPr/>
        </p:nvSpPr>
        <p:spPr>
          <a:xfrm>
            <a:off x="4500563" y="3644900"/>
            <a:ext cx="1368425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5" name="图片 34817" descr="jr46"/>
          <p:cNvPicPr>
            <a:picLocks noChangeAspect="1"/>
          </p:cNvPicPr>
          <p:nvPr/>
        </p:nvPicPr>
        <p:blipFill>
          <a:blip r:embed="rId1"/>
          <a:srcRect l="3156" t="48102" r="3156" b="792"/>
          <a:stretch>
            <a:fillRect/>
          </a:stretch>
        </p:blipFill>
        <p:spPr>
          <a:xfrm>
            <a:off x="0" y="3590925"/>
            <a:ext cx="4356100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6" name="矩形 34818"/>
          <p:cNvSpPr/>
          <p:nvPr/>
        </p:nvSpPr>
        <p:spPr>
          <a:xfrm>
            <a:off x="5580063" y="4437063"/>
            <a:ext cx="23050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腹直肌鞘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67" name="矩形 34819"/>
          <p:cNvSpPr/>
          <p:nvPr/>
        </p:nvSpPr>
        <p:spPr>
          <a:xfrm>
            <a:off x="684213" y="1501775"/>
            <a:ext cx="223837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弓状线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半环线</a:t>
            </a:r>
            <a:r>
              <a:rPr lang="en-US" altLang="zh-CN" sz="2000" b="1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68" name="矩形 34820"/>
          <p:cNvSpPr/>
          <p:nvPr/>
        </p:nvSpPr>
        <p:spPr>
          <a:xfrm>
            <a:off x="323850" y="2293938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白线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62469" name="图片 34821" descr="fb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620713"/>
            <a:ext cx="4732338" cy="167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图片 34822" descr="fb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420938"/>
            <a:ext cx="4718050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1" name="文本框 34823"/>
          <p:cNvSpPr txBox="1"/>
          <p:nvPr/>
        </p:nvSpPr>
        <p:spPr>
          <a:xfrm>
            <a:off x="5651500" y="1989138"/>
            <a:ext cx="2233613" cy="398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弓状线以上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472" name="矩形 34824"/>
          <p:cNvSpPr/>
          <p:nvPr/>
        </p:nvSpPr>
        <p:spPr>
          <a:xfrm>
            <a:off x="5661025" y="3714750"/>
            <a:ext cx="2232025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弓状线以下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473" name="矩形 34825"/>
          <p:cNvSpPr/>
          <p:nvPr/>
        </p:nvSpPr>
        <p:spPr>
          <a:xfrm>
            <a:off x="323850" y="925513"/>
            <a:ext cx="2087563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腹直肌鞘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74" name="矩形 34826"/>
          <p:cNvSpPr/>
          <p:nvPr/>
        </p:nvSpPr>
        <p:spPr>
          <a:xfrm>
            <a:off x="900113" y="3141663"/>
            <a:ext cx="18859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弓状线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半环线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75" name="直接连接符 34827"/>
          <p:cNvSpPr/>
          <p:nvPr/>
        </p:nvSpPr>
        <p:spPr>
          <a:xfrm>
            <a:off x="1692275" y="3500438"/>
            <a:ext cx="0" cy="1296987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76" name="矩形 34828"/>
          <p:cNvSpPr/>
          <p:nvPr/>
        </p:nvSpPr>
        <p:spPr>
          <a:xfrm>
            <a:off x="6156325" y="260350"/>
            <a:ext cx="113982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白线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77" name="直接连接符 34829"/>
          <p:cNvSpPr/>
          <p:nvPr/>
        </p:nvSpPr>
        <p:spPr>
          <a:xfrm>
            <a:off x="6516688" y="620713"/>
            <a:ext cx="0" cy="5048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78" name="文本框 34830"/>
          <p:cNvSpPr txBox="1"/>
          <p:nvPr/>
        </p:nvSpPr>
        <p:spPr>
          <a:xfrm>
            <a:off x="3924300" y="260350"/>
            <a:ext cx="2447925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腹直肌鞘前层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79" name="文本框 34831"/>
          <p:cNvSpPr txBox="1"/>
          <p:nvPr/>
        </p:nvSpPr>
        <p:spPr>
          <a:xfrm>
            <a:off x="3851275" y="1844675"/>
            <a:ext cx="2232025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腹直肌鞘后层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80" name="直接连接符 34832"/>
          <p:cNvSpPr/>
          <p:nvPr/>
        </p:nvSpPr>
        <p:spPr>
          <a:xfrm>
            <a:off x="5292725" y="620713"/>
            <a:ext cx="503238" cy="287337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81" name="直接连接符 34833"/>
          <p:cNvSpPr/>
          <p:nvPr/>
        </p:nvSpPr>
        <p:spPr>
          <a:xfrm flipV="1">
            <a:off x="5148263" y="1341438"/>
            <a:ext cx="720725" cy="57467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82" name="文本框 34834"/>
          <p:cNvSpPr txBox="1"/>
          <p:nvPr/>
        </p:nvSpPr>
        <p:spPr>
          <a:xfrm>
            <a:off x="2916238" y="1628775"/>
            <a:ext cx="1223962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腹横肌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83" name="直接连接符 34835"/>
          <p:cNvSpPr/>
          <p:nvPr/>
        </p:nvSpPr>
        <p:spPr>
          <a:xfrm flipH="1" flipV="1">
            <a:off x="7019925" y="1125538"/>
            <a:ext cx="504825" cy="503237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84" name="直接连接符 34836"/>
          <p:cNvSpPr/>
          <p:nvPr/>
        </p:nvSpPr>
        <p:spPr>
          <a:xfrm>
            <a:off x="4067175" y="1196975"/>
            <a:ext cx="360363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85" name="直接连接符 34837"/>
          <p:cNvSpPr/>
          <p:nvPr/>
        </p:nvSpPr>
        <p:spPr>
          <a:xfrm flipV="1">
            <a:off x="3995738" y="1412875"/>
            <a:ext cx="288925" cy="71438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86" name="直接连接符 34838"/>
          <p:cNvSpPr/>
          <p:nvPr/>
        </p:nvSpPr>
        <p:spPr>
          <a:xfrm flipV="1">
            <a:off x="3779838" y="1628775"/>
            <a:ext cx="576262" cy="2159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62487" name="矩形 34839"/>
          <p:cNvSpPr/>
          <p:nvPr/>
        </p:nvSpPr>
        <p:spPr>
          <a:xfrm>
            <a:off x="7092950" y="1557338"/>
            <a:ext cx="11953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腹直肌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88" name="矩形 34840"/>
          <p:cNvSpPr/>
          <p:nvPr/>
        </p:nvSpPr>
        <p:spPr>
          <a:xfrm>
            <a:off x="2916238" y="981075"/>
            <a:ext cx="1539875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腹外斜肌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89" name="矩形 34841"/>
          <p:cNvSpPr/>
          <p:nvPr/>
        </p:nvSpPr>
        <p:spPr>
          <a:xfrm>
            <a:off x="2916238" y="1268413"/>
            <a:ext cx="146685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腹内斜肌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490" name="文本框 35841"/>
          <p:cNvSpPr txBox="1"/>
          <p:nvPr/>
        </p:nvSpPr>
        <p:spPr>
          <a:xfrm>
            <a:off x="277813" y="260350"/>
            <a:ext cx="28289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（三）其他结构：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89" name="图片 36865" descr="fb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260350"/>
            <a:ext cx="4067175" cy="355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0" name="矩形 36866"/>
          <p:cNvSpPr/>
          <p:nvPr/>
        </p:nvSpPr>
        <p:spPr>
          <a:xfrm>
            <a:off x="179388" y="476250"/>
            <a:ext cx="3240087" cy="4238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腹股沟管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491" name="矩形 36867"/>
          <p:cNvSpPr/>
          <p:nvPr/>
        </p:nvSpPr>
        <p:spPr>
          <a:xfrm>
            <a:off x="0" y="1143000"/>
            <a:ext cx="5940425" cy="548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位置：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腹股沟韧带内侧半上方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4.5cm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长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两个口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四壁：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前壁</a:t>
            </a:r>
            <a:r>
              <a:rPr lang="en-US" altLang="en-US" sz="2000" b="1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腹外斜肌腱膜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 后壁</a:t>
            </a:r>
            <a:r>
              <a:rPr lang="en-US" altLang="en-US" sz="2000" b="1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腹横筋膜和腹股沟镰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 上壁</a:t>
            </a:r>
            <a:r>
              <a:rPr lang="en-US" altLang="en-US" sz="2000" b="1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腹内斜肌和腹横肌弓状下缘 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 下壁</a:t>
            </a:r>
            <a:r>
              <a:rPr lang="en-US" altLang="en-US" sz="2000" b="1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腹股沟韧带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通行结构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492" name="矩形 36868"/>
          <p:cNvSpPr/>
          <p:nvPr/>
        </p:nvSpPr>
        <p:spPr>
          <a:xfrm>
            <a:off x="1476375" y="4635500"/>
            <a:ext cx="2735263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男性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精索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女性</a:t>
            </a:r>
            <a:r>
              <a:rPr lang="en-US" altLang="zh-CN" sz="2000" b="1" dirty="0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子宫圆韧带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493" name="矩形 36869"/>
          <p:cNvSpPr/>
          <p:nvPr/>
        </p:nvSpPr>
        <p:spPr>
          <a:xfrm>
            <a:off x="1116013" y="1703388"/>
            <a:ext cx="4032250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外口</a:t>
            </a:r>
            <a:r>
              <a:rPr lang="en-US" altLang="en-US" sz="2000" b="1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腹股沟管浅（皮下）环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内口</a:t>
            </a:r>
            <a:r>
              <a:rPr lang="en-US" altLang="en-US" sz="2000" b="1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腹股沟管深（腹）环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494" name="左大括号 36870"/>
          <p:cNvSpPr/>
          <p:nvPr/>
        </p:nvSpPr>
        <p:spPr>
          <a:xfrm>
            <a:off x="1042988" y="1846263"/>
            <a:ext cx="73025" cy="538162"/>
          </a:xfrm>
          <a:prstGeom prst="leftBrace">
            <a:avLst>
              <a:gd name="adj1" fmla="val 61310"/>
              <a:gd name="adj2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5" name="左大括号 36871"/>
          <p:cNvSpPr/>
          <p:nvPr/>
        </p:nvSpPr>
        <p:spPr>
          <a:xfrm>
            <a:off x="1403350" y="4724400"/>
            <a:ext cx="71438" cy="536575"/>
          </a:xfrm>
          <a:prstGeom prst="leftBrace">
            <a:avLst>
              <a:gd name="adj1" fmla="val 62487"/>
              <a:gd name="adj2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3496" name="图片 36872" descr="fb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257550"/>
            <a:ext cx="414020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3" name="图片 37889" descr="fb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3" y="765175"/>
            <a:ext cx="3779837" cy="374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4" name="矩形 37890"/>
          <p:cNvSpPr/>
          <p:nvPr/>
        </p:nvSpPr>
        <p:spPr>
          <a:xfrm>
            <a:off x="250825" y="836613"/>
            <a:ext cx="5135563" cy="608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4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腹股沟三角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海氏三角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15" name="矩形 37891"/>
          <p:cNvSpPr/>
          <p:nvPr/>
        </p:nvSpPr>
        <p:spPr>
          <a:xfrm>
            <a:off x="250825" y="3357563"/>
            <a:ext cx="4968875" cy="1016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如腹腔内容经腹股沟管腹环进入腹股沟管，再经皮下环突出，构成腹股沟斜疝。而从海氏三角处膨出，则为腹股沟直疝。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4516" name="矩形 37892"/>
          <p:cNvSpPr/>
          <p:nvPr/>
        </p:nvSpPr>
        <p:spPr>
          <a:xfrm>
            <a:off x="755650" y="1773238"/>
            <a:ext cx="3357563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_GB2312" pitchFamily="49" charset="-122"/>
              </a:rPr>
              <a:t>腹直肌外侧缘，腹股沟韧带和腹壁下动脉围成的三角区。</a:t>
            </a:r>
            <a:endParaRPr lang="zh-CN" altLang="en-US" sz="20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4517" name="文本框 37893"/>
          <p:cNvSpPr txBox="1"/>
          <p:nvPr/>
        </p:nvSpPr>
        <p:spPr>
          <a:xfrm>
            <a:off x="250825" y="5256213"/>
            <a:ext cx="32400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腹部筋膜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4518" name="文本框 37894"/>
          <p:cNvSpPr txBox="1"/>
          <p:nvPr/>
        </p:nvSpPr>
        <p:spPr>
          <a:xfrm>
            <a:off x="5508625" y="4724400"/>
            <a:ext cx="2735263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腹股沟三角内面观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4519" name="直接连接符 37895"/>
          <p:cNvSpPr/>
          <p:nvPr/>
        </p:nvSpPr>
        <p:spPr>
          <a:xfrm flipH="1">
            <a:off x="6516688" y="1052513"/>
            <a:ext cx="719137" cy="1800225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</p:spPr>
      </p:sp>
      <p:cxnSp>
        <p:nvCxnSpPr>
          <p:cNvPr id="64520" name="直接箭头连接符 37896"/>
          <p:cNvCxnSpPr>
            <a:stCxn id="64513" idx="1"/>
            <a:endCxn id="64513" idx="1"/>
          </p:cNvCxnSpPr>
          <p:nvPr/>
        </p:nvCxnSpPr>
        <p:spPr>
          <a:xfrm>
            <a:off x="5364163" y="2640013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21" name="直接箭头连接符 37897"/>
          <p:cNvCxnSpPr>
            <a:stCxn id="64513" idx="1"/>
            <a:endCxn id="64513" idx="1"/>
          </p:cNvCxnSpPr>
          <p:nvPr/>
        </p:nvCxnSpPr>
        <p:spPr>
          <a:xfrm>
            <a:off x="5364163" y="2640013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22" name="直接连接符 37898"/>
          <p:cNvSpPr/>
          <p:nvPr/>
        </p:nvSpPr>
        <p:spPr>
          <a:xfrm flipH="1">
            <a:off x="6084888" y="2060575"/>
            <a:ext cx="287337" cy="1584325"/>
          </a:xfrm>
          <a:prstGeom prst="line">
            <a:avLst/>
          </a:prstGeom>
          <a:ln w="57150" cap="rnd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64523" name="直接连接符 37899"/>
          <p:cNvSpPr/>
          <p:nvPr/>
        </p:nvSpPr>
        <p:spPr>
          <a:xfrm flipV="1">
            <a:off x="6084888" y="3068638"/>
            <a:ext cx="1008062" cy="576262"/>
          </a:xfrm>
          <a:prstGeom prst="line">
            <a:avLst/>
          </a:prstGeom>
          <a:ln w="57150" cap="rnd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64524" name="直接连接符 37900"/>
          <p:cNvSpPr/>
          <p:nvPr/>
        </p:nvSpPr>
        <p:spPr>
          <a:xfrm flipH="1" flipV="1">
            <a:off x="6372225" y="2133600"/>
            <a:ext cx="720725" cy="935038"/>
          </a:xfrm>
          <a:prstGeom prst="line">
            <a:avLst/>
          </a:prstGeom>
          <a:ln w="57150" cap="rnd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64525" name="矩形 37901"/>
          <p:cNvSpPr/>
          <p:nvPr/>
        </p:nvSpPr>
        <p:spPr>
          <a:xfrm>
            <a:off x="5867400" y="692150"/>
            <a:ext cx="3125788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腹股沟三角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海氏三角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000" b="1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矩形 3"/>
          <p:cNvSpPr/>
          <p:nvPr/>
        </p:nvSpPr>
        <p:spPr>
          <a:xfrm>
            <a:off x="1368425" y="2182813"/>
            <a:ext cx="6777038" cy="20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什么是斜角肌间隙？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膈肌上主要的孔裂及通过的结构？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38" name="矩形 4"/>
          <p:cNvSpPr/>
          <p:nvPr/>
        </p:nvSpPr>
        <p:spPr>
          <a:xfrm>
            <a:off x="3859213" y="1150938"/>
            <a:ext cx="123825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思  考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86282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483"/>
            <a:ext cx="8229600" cy="1143000"/>
          </a:xfrm>
        </p:spPr>
        <p:txBody>
          <a:bodyPr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肌力分级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371600"/>
            <a:ext cx="8670925" cy="4526280"/>
          </a:xfrm>
        </p:spPr>
        <p:txBody>
          <a:bodyPr/>
          <a:p>
            <a:r>
              <a:rPr lang="zh-CN" altLang="en-US"/>
              <a:t>0级 完全瘫痪，测不到肌肉收缩。</a:t>
            </a:r>
            <a:endParaRPr lang="zh-CN" altLang="en-US"/>
          </a:p>
          <a:p>
            <a:r>
              <a:rPr lang="zh-CN" altLang="en-US"/>
              <a:t>1级 仅测到肌肉收缩，但不能产生动作。</a:t>
            </a:r>
            <a:endParaRPr lang="zh-CN" altLang="en-US"/>
          </a:p>
          <a:p>
            <a:r>
              <a:rPr lang="zh-CN" altLang="en-US"/>
              <a:t>2级 肢体能在床上平行移动，但不能抵抗自身重力，即不能抬离床面。</a:t>
            </a:r>
            <a:endParaRPr lang="zh-CN" altLang="en-US"/>
          </a:p>
          <a:p>
            <a:r>
              <a:rPr lang="zh-CN" altLang="en-US"/>
              <a:t>3级 肢体可以克服地心引力，能抬离床面，但不能抵抗阻力。</a:t>
            </a:r>
            <a:endParaRPr lang="zh-CN" altLang="en-US"/>
          </a:p>
          <a:p>
            <a:r>
              <a:rPr lang="zh-CN" altLang="en-US"/>
              <a:t>4级 肢体能做对抗外界阻力的运动，但不完全。</a:t>
            </a:r>
            <a:endParaRPr lang="zh-CN" altLang="en-US"/>
          </a:p>
          <a:p>
            <a:r>
              <a:rPr lang="zh-CN" altLang="en-US"/>
              <a:t>5级 肌力正常。</a:t>
            </a:r>
            <a:endParaRPr lang="zh-CN" altLang="en-US"/>
          </a:p>
        </p:txBody>
      </p:sp>
      <p:pic>
        <p:nvPicPr>
          <p:cNvPr id="5" name="图片 4" descr="t01c92bb1008eea56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2780" y="5257800"/>
            <a:ext cx="1537970" cy="153797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1" name="图片 79873" descr="ta7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412875"/>
            <a:ext cx="4024312" cy="407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2" name="文本框 79874"/>
          <p:cNvSpPr txBox="1"/>
          <p:nvPr/>
        </p:nvSpPr>
        <p:spPr>
          <a:xfrm>
            <a:off x="5089525" y="1600200"/>
            <a:ext cx="3600450" cy="2378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600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That</a:t>
            </a:r>
            <a:r>
              <a:rPr lang="en-US" altLang="zh-CN" sz="600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’</a:t>
            </a:r>
            <a:r>
              <a:rPr lang="en-US" altLang="zh-CN" sz="600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s over,</a:t>
            </a:r>
            <a:endParaRPr lang="en-US" altLang="zh-CN" sz="600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600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thank you!</a:t>
            </a:r>
            <a:endParaRPr lang="en-US" altLang="zh-CN" sz="600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文本框 5122"/>
          <p:cNvSpPr txBox="1"/>
          <p:nvPr/>
        </p:nvSpPr>
        <p:spPr>
          <a:xfrm>
            <a:off x="661988" y="2322513"/>
            <a:ext cx="4751388" cy="320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800" b="1" noProof="1" dirty="0">
                <a:latin typeface="楷体_GB2312" pitchFamily="49" charset="-122"/>
                <a:ea typeface="楷体_GB2312" pitchFamily="49" charset="-122"/>
                <a:cs typeface="+mn-cs"/>
              </a:rPr>
              <a:t>平滑肌</a:t>
            </a:r>
            <a:endParaRPr lang="zh-CN" altLang="en-US" sz="2800" b="1" noProof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algn="just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800" b="1" noProof="1" dirty="0">
                <a:latin typeface="楷体_GB2312" pitchFamily="49" charset="-122"/>
                <a:ea typeface="楷体_GB2312" pitchFamily="49" charset="-122"/>
                <a:cs typeface="+mn-cs"/>
              </a:rPr>
              <a:t>心肌</a:t>
            </a:r>
            <a:endParaRPr lang="zh-CN" altLang="en-US" sz="2800" b="1" noProof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800" b="1" noProof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骨骼肌</a:t>
            </a:r>
            <a:endParaRPr lang="en-US" altLang="zh-CN" sz="2800" b="1" noProof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</a:pPr>
            <a:r>
              <a:rPr lang="en-US" altLang="zh-CN" sz="2000" b="1" noProof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   </a:t>
            </a:r>
            <a:r>
              <a:rPr lang="en-US" altLang="zh-CN" sz="2400" b="1" noProof="1" dirty="0">
                <a:latin typeface="楷体_GB2312" pitchFamily="49" charset="-122"/>
                <a:ea typeface="楷体_GB2312" pitchFamily="49" charset="-122"/>
                <a:cs typeface="+mn-cs"/>
              </a:rPr>
              <a:t>600</a:t>
            </a:r>
            <a:r>
              <a:rPr lang="zh-CN" altLang="en-US" sz="2400" b="1" noProof="1" dirty="0">
                <a:latin typeface="楷体_GB2312" pitchFamily="49" charset="-122"/>
                <a:ea typeface="楷体_GB2312" pitchFamily="49" charset="-122"/>
                <a:cs typeface="+mn-cs"/>
              </a:rPr>
              <a:t>多块，占体重的</a:t>
            </a:r>
            <a:r>
              <a:rPr lang="en-US" altLang="zh-CN" sz="2400" b="1" noProof="1">
                <a:latin typeface="楷体_GB2312" pitchFamily="49" charset="-122"/>
                <a:ea typeface="楷体_GB2312" pitchFamily="49" charset="-122"/>
                <a:cs typeface="+mn-cs"/>
              </a:rPr>
              <a:t>40%</a:t>
            </a:r>
            <a:endParaRPr lang="en-US" altLang="zh-CN" sz="2400" b="1" noProof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</a:pPr>
            <a:r>
              <a:rPr lang="en-US" altLang="zh-CN" sz="2400" b="1" noProof="1">
                <a:latin typeface="楷体_GB2312" pitchFamily="49" charset="-122"/>
                <a:ea typeface="楷体_GB2312" pitchFamily="49" charset="-122"/>
                <a:cs typeface="+mn-cs"/>
              </a:rPr>
              <a:t>     </a:t>
            </a:r>
            <a:r>
              <a:rPr lang="zh-CN" altLang="en-US" sz="2400" b="1" noProof="1">
                <a:latin typeface="楷体_GB2312" pitchFamily="49" charset="-122"/>
                <a:ea typeface="楷体_GB2312" pitchFamily="49" charset="-122"/>
                <a:cs typeface="+mn-cs"/>
              </a:rPr>
              <a:t>主要存在于躯干和四肢</a:t>
            </a:r>
            <a:endParaRPr lang="en-US" altLang="zh-CN" sz="2400" b="1" noProof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2400" b="1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      每块肌都可视为一个器官</a:t>
            </a:r>
            <a:endParaRPr lang="zh-CN" altLang="en-US" sz="2400" b="1" noProof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5602" name="矩形 5123"/>
          <p:cNvSpPr/>
          <p:nvPr/>
        </p:nvSpPr>
        <p:spPr>
          <a:xfrm>
            <a:off x="395288" y="1557338"/>
            <a:ext cx="40878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肌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根据组织结构和功能分为：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2324100" y="304165"/>
            <a:ext cx="4572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lang="zh-CN" altLang="en-US" sz="5400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第一节  总论</a:t>
            </a:r>
            <a:endParaRPr lang="zh-CN" altLang="en-US" sz="5400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04" name="图片 4098" descr="肌的类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9225" y="2017713"/>
            <a:ext cx="3316288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6145"/>
          <p:cNvSpPr/>
          <p:nvPr/>
        </p:nvSpPr>
        <p:spPr>
          <a:xfrm>
            <a:off x="436563" y="485775"/>
            <a:ext cx="4289425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一、肌的形态和构造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6626" name="矩形 6146"/>
          <p:cNvSpPr/>
          <p:nvPr/>
        </p:nvSpPr>
        <p:spPr>
          <a:xfrm>
            <a:off x="1187450" y="2048828"/>
            <a:ext cx="1944688" cy="12109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肌腹</a:t>
            </a: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ea typeface="楷体_GB2312" pitchFamily="49" charset="-122"/>
              </a:rPr>
              <a:t> 肌腱</a:t>
            </a:r>
            <a:endParaRPr lang="zh-CN" altLang="en-US" sz="2800" b="1" dirty="0">
              <a:solidFill>
                <a:srgbClr val="1D41D5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6627" name="矩形 6147"/>
          <p:cNvSpPr/>
          <p:nvPr/>
        </p:nvSpPr>
        <p:spPr>
          <a:xfrm>
            <a:off x="609600" y="1439863"/>
            <a:ext cx="3098800" cy="650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每块骨骼肌包括：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52" name="矩形 6151"/>
          <p:cNvSpPr/>
          <p:nvPr/>
        </p:nvSpPr>
        <p:spPr>
          <a:xfrm>
            <a:off x="3851275" y="2128838"/>
            <a:ext cx="4897438" cy="2651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marL="342900" indent="-342900" fontAlgn="base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b="1" strike="noStrike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红肌：</a:t>
            </a:r>
            <a:r>
              <a:rPr lang="zh-CN" altLang="en-US" sz="2000" b="1" strike="noStrike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主要由红肌纤维组成，较细小，</a:t>
            </a:r>
            <a:endParaRPr lang="zh-CN" altLang="en-US" sz="2000" b="1" strike="noStrike" noProof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2000" b="1" strike="noStrike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       收缩较慢，但作用持久；</a:t>
            </a:r>
            <a:endParaRPr lang="zh-CN" altLang="en-US" sz="2000" b="1" strike="noStrike" noProof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fontAlgn="base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zh-CN" altLang="en-US" sz="2000" b="1" strike="noStrike" noProof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fontAlgn="base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CN" altLang="en-US" sz="2400" b="1" strike="noStrike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白肌：</a:t>
            </a:r>
            <a:r>
              <a:rPr lang="zh-CN" altLang="en-US" sz="2000" b="1" strike="noStrike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主要由白肌纤维组成，较宽大，</a:t>
            </a:r>
            <a:endParaRPr lang="zh-CN" altLang="en-US" sz="2000" b="1" strike="noStrike" noProof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2000" b="1" strike="noStrike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       收缩较快，能迅速完成特定的</a:t>
            </a:r>
            <a:endParaRPr lang="zh-CN" altLang="en-US" sz="2000" b="1" strike="noStrike" noProof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2000" b="1" strike="noStrike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       动作，但作用不持久。 </a:t>
            </a:r>
            <a:endParaRPr lang="zh-CN" altLang="en-US" sz="2000" b="1" strike="noStrike" noProof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629" name="文本框 6152"/>
          <p:cNvSpPr txBox="1"/>
          <p:nvPr/>
        </p:nvSpPr>
        <p:spPr>
          <a:xfrm>
            <a:off x="4000500" y="1527175"/>
            <a:ext cx="432117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骨骼肌有红肌、白肌之分：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6630" name="内容占位符 5123"/>
          <p:cNvGraphicFramePr>
            <a:graphicFrameLocks noGrp="1" noChangeAspect="1"/>
          </p:cNvGraphicFramePr>
          <p:nvPr/>
        </p:nvGraphicFramePr>
        <p:xfrm>
          <a:off x="928688" y="3327400"/>
          <a:ext cx="220345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222500" imgH="4203700" progId="">
                  <p:embed/>
                </p:oleObj>
              </mc:Choice>
              <mc:Fallback>
                <p:oleObj name="" r:id="rId1" imgW="2222500" imgH="42037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8688" y="3327400"/>
                        <a:ext cx="2203450" cy="3309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7169" descr="jr74"/>
          <p:cNvPicPr>
            <a:picLocks noChangeAspect="1"/>
          </p:cNvPicPr>
          <p:nvPr/>
        </p:nvPicPr>
        <p:blipFill>
          <a:blip r:embed="rId1"/>
          <a:srcRect r="82291" b="49088"/>
          <a:stretch>
            <a:fillRect/>
          </a:stretch>
        </p:blipFill>
        <p:spPr>
          <a:xfrm>
            <a:off x="3708400" y="188913"/>
            <a:ext cx="935038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矩形 7170"/>
          <p:cNvSpPr/>
          <p:nvPr/>
        </p:nvSpPr>
        <p:spPr>
          <a:xfrm>
            <a:off x="755650" y="1330325"/>
            <a:ext cx="3095625" cy="2489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按外形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→</a:t>
            </a:r>
            <a:endParaRPr lang="en-US" altLang="zh-CN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长肌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：四肢</a:t>
            </a: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短肌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：躯干深层</a:t>
            </a:r>
            <a:endParaRPr lang="zh-CN" altLang="en-US" sz="24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扁肌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：胸腹壁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 轮匝肌</a:t>
            </a:r>
            <a:r>
              <a:rPr lang="zh-CN" altLang="en-US" b="1" dirty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：孔裂周围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7651" name="文本框 7171"/>
          <p:cNvSpPr txBox="1"/>
          <p:nvPr/>
        </p:nvSpPr>
        <p:spPr>
          <a:xfrm>
            <a:off x="611188" y="650875"/>
            <a:ext cx="194468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肌的形态：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27652" name="图片 7172" descr="jr74"/>
          <p:cNvPicPr>
            <a:picLocks noChangeAspect="1"/>
          </p:cNvPicPr>
          <p:nvPr/>
        </p:nvPicPr>
        <p:blipFill>
          <a:blip r:embed="rId1"/>
          <a:srcRect l="25917" r="54991" b="49088"/>
          <a:stretch>
            <a:fillRect/>
          </a:stretch>
        </p:blipFill>
        <p:spPr>
          <a:xfrm>
            <a:off x="5364163" y="188913"/>
            <a:ext cx="1008062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7173" descr="jr74"/>
          <p:cNvPicPr>
            <a:picLocks noChangeAspect="1"/>
          </p:cNvPicPr>
          <p:nvPr/>
        </p:nvPicPr>
        <p:blipFill>
          <a:blip r:embed="rId1"/>
          <a:srcRect l="45009" r="23633" b="49088"/>
          <a:stretch>
            <a:fillRect/>
          </a:stretch>
        </p:blipFill>
        <p:spPr>
          <a:xfrm>
            <a:off x="6948488" y="0"/>
            <a:ext cx="1655762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图片 7174" descr="jr74"/>
          <p:cNvPicPr>
            <a:picLocks noChangeAspect="1"/>
          </p:cNvPicPr>
          <p:nvPr/>
        </p:nvPicPr>
        <p:blipFill>
          <a:blip r:embed="rId1"/>
          <a:srcRect t="50912" r="80908"/>
          <a:stretch>
            <a:fillRect/>
          </a:stretch>
        </p:blipFill>
        <p:spPr>
          <a:xfrm>
            <a:off x="3708400" y="3500438"/>
            <a:ext cx="1008063" cy="277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图片 7175" descr="jr74"/>
          <p:cNvPicPr>
            <a:picLocks noChangeAspect="1"/>
          </p:cNvPicPr>
          <p:nvPr/>
        </p:nvPicPr>
        <p:blipFill>
          <a:blip r:embed="rId1"/>
          <a:srcRect l="74985" b="46533"/>
          <a:stretch>
            <a:fillRect/>
          </a:stretch>
        </p:blipFill>
        <p:spPr>
          <a:xfrm>
            <a:off x="5364163" y="3284538"/>
            <a:ext cx="1320800" cy="302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图片 7176" descr="4_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149725"/>
            <a:ext cx="1655763" cy="1477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图片 717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292600"/>
            <a:ext cx="1727200" cy="171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矩形 7178"/>
          <p:cNvSpPr/>
          <p:nvPr/>
        </p:nvSpPr>
        <p:spPr>
          <a:xfrm>
            <a:off x="3851275" y="2997200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长肌 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7659" name="矩形 7179"/>
          <p:cNvSpPr/>
          <p:nvPr/>
        </p:nvSpPr>
        <p:spPr>
          <a:xfrm>
            <a:off x="1331913" y="6237288"/>
            <a:ext cx="1223962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短肌 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7660" name="矩形 7180"/>
          <p:cNvSpPr/>
          <p:nvPr/>
        </p:nvSpPr>
        <p:spPr>
          <a:xfrm>
            <a:off x="5940425" y="6237288"/>
            <a:ext cx="9493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扁肌 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7661" name="矩形 7181"/>
          <p:cNvSpPr/>
          <p:nvPr/>
        </p:nvSpPr>
        <p:spPr>
          <a:xfrm>
            <a:off x="7735888" y="6165850"/>
            <a:ext cx="14081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轮匝肌    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7662" name="矩形 7182"/>
          <p:cNvSpPr/>
          <p:nvPr/>
        </p:nvSpPr>
        <p:spPr>
          <a:xfrm>
            <a:off x="5364163" y="2924175"/>
            <a:ext cx="1487487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二头肌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7663" name="矩形 7183"/>
          <p:cNvSpPr/>
          <p:nvPr/>
        </p:nvSpPr>
        <p:spPr>
          <a:xfrm>
            <a:off x="7380288" y="2924175"/>
            <a:ext cx="1414462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二腹肌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7664" name="矩形 7184"/>
          <p:cNvSpPr/>
          <p:nvPr/>
        </p:nvSpPr>
        <p:spPr>
          <a:xfrm>
            <a:off x="3635375" y="6237288"/>
            <a:ext cx="1414463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多腹肌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8193"/>
          <p:cNvSpPr/>
          <p:nvPr/>
        </p:nvSpPr>
        <p:spPr>
          <a:xfrm>
            <a:off x="468313" y="412750"/>
            <a:ext cx="5116512" cy="584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二、肌的起止、配布和作用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8674" name="矩形 8194"/>
          <p:cNvSpPr/>
          <p:nvPr/>
        </p:nvSpPr>
        <p:spPr>
          <a:xfrm>
            <a:off x="642938" y="1243013"/>
            <a:ext cx="74580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接近身体正中面或四肢部靠近近侧的附着点为肌肉的</a:t>
            </a: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起点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定点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，另一端则为</a:t>
            </a: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止点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2800" b="1" dirty="0">
                <a:solidFill>
                  <a:srgbClr val="1D41D5"/>
                </a:solidFill>
                <a:latin typeface="楷体_GB2312" pitchFamily="49" charset="-122"/>
                <a:ea typeface="楷体_GB2312" pitchFamily="49" charset="-122"/>
              </a:rPr>
              <a:t>动点</a:t>
            </a:r>
            <a:endParaRPr lang="zh-CN" altLang="en-US" sz="2800" b="1" dirty="0">
              <a:solidFill>
                <a:srgbClr val="1D41D5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5" name="矩形 8195"/>
          <p:cNvSpPr/>
          <p:nvPr/>
        </p:nvSpPr>
        <p:spPr>
          <a:xfrm>
            <a:off x="1619250" y="2944813"/>
            <a:ext cx="1990725" cy="2676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拮抗肌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协同肌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原动肌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固定肌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8676" name="矩形 8196"/>
          <p:cNvSpPr/>
          <p:nvPr/>
        </p:nvSpPr>
        <p:spPr>
          <a:xfrm>
            <a:off x="4859338" y="3209925"/>
            <a:ext cx="2879725" cy="2030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平衡杠杆运动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省力杠杆运动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速度杠杆运动</a:t>
            </a: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7560,&quot;width&quot;:13200}"/>
</p:tagLst>
</file>

<file path=ppt/tags/tag10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11.xml><?xml version="1.0" encoding="utf-8"?>
<p:tagLst xmlns:p="http://schemas.openxmlformats.org/presentationml/2006/main">
  <p:tag name="RAINPROBLEM" val="ProblemSubmit"/>
  <p:tag name="RAINPROBLEMTYPE" val="MultipleChoiceMA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6.xml><?xml version="1.0" encoding="utf-8"?>
<p:tagLst xmlns:p="http://schemas.openxmlformats.org/presentationml/2006/main">
  <p:tag name="RAINPROBLEM" val="ProblemSetting"/>
  <p:tag name="RAINPROBLEMTYPE" val="MultipleChoiceMA"/>
</p:tagLst>
</file>

<file path=ppt/tags/tag17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18.xml><?xml version="1.0" encoding="utf-8"?>
<p:tagLst xmlns:p="http://schemas.openxmlformats.org/presentationml/2006/main">
  <p:tag name="RAINPROBLEM" val="ProblemBody"/>
</p:tagLst>
</file>

<file path=ppt/tags/tag19.xml><?xml version="1.0" encoding="utf-8"?>
<p:tagLst xmlns:p="http://schemas.openxmlformats.org/presentationml/2006/main">
  <p:tag name="RAINPROBLEM" val="ProblemItem"/>
</p:tagLst>
</file>

<file path=ppt/tags/tag2.xml><?xml version="1.0" encoding="utf-8"?>
<p:tagLst xmlns:p="http://schemas.openxmlformats.org/presentationml/2006/main">
  <p:tag name="RAINPROBLEM" val="ProblemBody"/>
</p:tagLst>
</file>

<file path=ppt/tags/tag20.xml><?xml version="1.0" encoding="utf-8"?>
<p:tagLst xmlns:p="http://schemas.openxmlformats.org/presentationml/2006/main">
  <p:tag name="RAINPROBLEM" val="ProblemItem"/>
</p:tagLst>
</file>

<file path=ppt/tags/tag21.xml><?xml version="1.0" encoding="utf-8"?>
<p:tagLst xmlns:p="http://schemas.openxmlformats.org/presentationml/2006/main">
  <p:tag name="RAINPROBLEM" val="ProblemItem"/>
</p:tagLst>
</file>

<file path=ppt/tags/tag22.xml><?xml version="1.0" encoding="utf-8"?>
<p:tagLst xmlns:p="http://schemas.openxmlformats.org/presentationml/2006/main">
  <p:tag name="RAINPROBLEM" val="ProblemItem"/>
</p:tagLst>
</file>

<file path=ppt/tags/tag23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4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25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26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27.xml><?xml version="1.0" encoding="utf-8"?>
<p:tagLst xmlns:p="http://schemas.openxmlformats.org/presentationml/2006/main">
  <p:tag name="RAINPROBLEM" val="ProblemSubmit"/>
  <p:tag name="RAINPROBLEMTYPE" val="MultipleChoiceMA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RAINPROBLEM" val="ProblemItem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RAINPROBLEM" val="ProblemSetting"/>
  <p:tag name="RAINPROBLEMTYPE" val="MultipleChoiceMA"/>
</p:tagLst>
</file>

<file path=ppt/tags/tag33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34.xml><?xml version="1.0" encoding="utf-8"?>
<p:tagLst xmlns:p="http://schemas.openxmlformats.org/presentationml/2006/main">
  <p:tag name="RAINPROBLEM" val="ProblemBody"/>
</p:tagLst>
</file>

<file path=ppt/tags/tag35.xml><?xml version="1.0" encoding="utf-8"?>
<p:tagLst xmlns:p="http://schemas.openxmlformats.org/presentationml/2006/main">
  <p:tag name="RAINPROBLEM" val="ProblemItem"/>
</p:tagLst>
</file>

<file path=ppt/tags/tag36.xml><?xml version="1.0" encoding="utf-8"?>
<p:tagLst xmlns:p="http://schemas.openxmlformats.org/presentationml/2006/main">
  <p:tag name="RAINPROBLEM" val="ProblemItem"/>
</p:tagLst>
</file>

<file path=ppt/tags/tag37.xml><?xml version="1.0" encoding="utf-8"?>
<p:tagLst xmlns:p="http://schemas.openxmlformats.org/presentationml/2006/main">
  <p:tag name="RAINPROBLEM" val="ProblemItem"/>
</p:tagLst>
</file>

<file path=ppt/tags/tag38.xml><?xml version="1.0" encoding="utf-8"?>
<p:tagLst xmlns:p="http://schemas.openxmlformats.org/presentationml/2006/main">
  <p:tag name="RAINPROBLEM" val="ProblemItem"/>
</p:tagLst>
</file>

<file path=ppt/tags/tag39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.xml><?xml version="1.0" encoding="utf-8"?>
<p:tagLst xmlns:p="http://schemas.openxmlformats.org/presentationml/2006/main">
  <p:tag name="RAINPROBLEM" val="ProblemItem"/>
</p:tagLst>
</file>

<file path=ppt/tags/tag40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1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42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3.xml><?xml version="1.0" encoding="utf-8"?>
<p:tagLst xmlns:p="http://schemas.openxmlformats.org/presentationml/2006/main">
  <p:tag name="RAINPROBLEM" val="ProblemSubmit"/>
  <p:tag name="RAINPROBLEMTYPE" val="MultipleChoiceMA"/>
</p:tagLst>
</file>

<file path=ppt/tags/tag44.xml><?xml version="1.0" encoding="utf-8"?>
<p:tagLst xmlns:p="http://schemas.openxmlformats.org/presentationml/2006/main">
  <p:tag name="RAINPROBLEMTYPE" val="ProblemTypeMarker"/>
</p:tagLst>
</file>

<file path=ppt/tags/tag45.xml><?xml version="1.0" encoding="utf-8"?>
<p:tagLst xmlns:p="http://schemas.openxmlformats.org/presentationml/2006/main">
  <p:tag name="RAINPROBLEMTYPE" val="ProblemTypeMarker"/>
</p:tagLst>
</file>

<file path=ppt/tags/tag46.xml><?xml version="1.0" encoding="utf-8"?>
<p:tagLst xmlns:p="http://schemas.openxmlformats.org/presentationml/2006/main">
  <p:tag name="RAINPROBLEMTYPE" val="ProblemTypeMarker"/>
</p:tagLst>
</file>

<file path=ppt/tags/tag47.xml><?xml version="1.0" encoding="utf-8"?>
<p:tagLst xmlns:p="http://schemas.openxmlformats.org/presentationml/2006/main">
  <p:tag name="RAINPROBLEMTYPE" val="ProblemTypeMarker"/>
</p:tagLst>
</file>

<file path=ppt/tags/tag48.xml><?xml version="1.0" encoding="utf-8"?>
<p:tagLst xmlns:p="http://schemas.openxmlformats.org/presentationml/2006/main">
  <p:tag name="RAINPROBLEM" val="ProblemSetting"/>
  <p:tag name="RAINPROBLEMTYPE" val="MultipleChoiceMA"/>
</p:tagLst>
</file>

<file path=ppt/tags/tag49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5.xml><?xml version="1.0" encoding="utf-8"?>
<p:tagLst xmlns:p="http://schemas.openxmlformats.org/presentationml/2006/main">
  <p:tag name="RAINPROBLEM" val="ProblemItem"/>
</p:tagLst>
</file>

<file path=ppt/tags/tag50.xml><?xml version="1.0" encoding="utf-8"?>
<p:tagLst xmlns:p="http://schemas.openxmlformats.org/presentationml/2006/main">
  <p:tag name="RAINPROBLEM" val="ProblemBody"/>
</p:tagLst>
</file>

<file path=ppt/tags/tag51.xml><?xml version="1.0" encoding="utf-8"?>
<p:tagLst xmlns:p="http://schemas.openxmlformats.org/presentationml/2006/main">
  <p:tag name="RAINPROBLEM" val="ProblemItem"/>
</p:tagLst>
</file>

<file path=ppt/tags/tag52.xml><?xml version="1.0" encoding="utf-8"?>
<p:tagLst xmlns:p="http://schemas.openxmlformats.org/presentationml/2006/main">
  <p:tag name="RAINPROBLEM" val="ProblemItem"/>
</p:tagLst>
</file>

<file path=ppt/tags/tag53.xml><?xml version="1.0" encoding="utf-8"?>
<p:tagLst xmlns:p="http://schemas.openxmlformats.org/presentationml/2006/main">
  <p:tag name="RAINPROBLEM" val="ProblemItem"/>
</p:tagLst>
</file>

<file path=ppt/tags/tag54.xml><?xml version="1.0" encoding="utf-8"?>
<p:tagLst xmlns:p="http://schemas.openxmlformats.org/presentationml/2006/main">
  <p:tag name="RAINPROBLEM" val="ProblemItem"/>
</p:tagLst>
</file>

<file path=ppt/tags/tag55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56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57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58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59.xml><?xml version="1.0" encoding="utf-8"?>
<p:tagLst xmlns:p="http://schemas.openxmlformats.org/presentationml/2006/main">
  <p:tag name="RAINPROBLEM" val="ProblemSubmit"/>
  <p:tag name="RAINPROBLEMTYPE" val="MultipleChoiceMA"/>
</p:tagLst>
</file>

<file path=ppt/tags/tag6.xml><?xml version="1.0" encoding="utf-8"?>
<p:tagLst xmlns:p="http://schemas.openxmlformats.org/presentationml/2006/main">
  <p:tag name="RAINPROBLEM" val="ProblemItem"/>
</p:tagLst>
</file>

<file path=ppt/tags/tag60.xml><?xml version="1.0" encoding="utf-8"?>
<p:tagLst xmlns:p="http://schemas.openxmlformats.org/presentationml/2006/main">
  <p:tag name="RAINPROBLEMTYPE" val="ProblemTypeMarker"/>
</p:tagLst>
</file>

<file path=ppt/tags/tag61.xml><?xml version="1.0" encoding="utf-8"?>
<p:tagLst xmlns:p="http://schemas.openxmlformats.org/presentationml/2006/main">
  <p:tag name="RAINPROBLEMTYPE" val="ProblemTypeMarker"/>
</p:tagLst>
</file>

<file path=ppt/tags/tag62.xml><?xml version="1.0" encoding="utf-8"?>
<p:tagLst xmlns:p="http://schemas.openxmlformats.org/presentationml/2006/main">
  <p:tag name="RAINPROBLEMTYPE" val="ProblemTypeMarker"/>
</p:tagLst>
</file>

<file path=ppt/tags/tag63.xml><?xml version="1.0" encoding="utf-8"?>
<p:tagLst xmlns:p="http://schemas.openxmlformats.org/presentationml/2006/main">
  <p:tag name="RAINPROBLEMTYPE" val="ProblemTypeMarker"/>
</p:tagLst>
</file>

<file path=ppt/tags/tag64.xml><?xml version="1.0" encoding="utf-8"?>
<p:tagLst xmlns:p="http://schemas.openxmlformats.org/presentationml/2006/main">
  <p:tag name="RAINPROBLEM" val="ProblemSetting"/>
  <p:tag name="RAINPROBLEMTYPE" val="MultipleChoiceMA"/>
</p:tagLst>
</file>

<file path=ppt/tags/tag65.xml><?xml version="1.0" encoding="utf-8"?>
<p:tagLst xmlns:p="http://schemas.openxmlformats.org/presentationml/2006/main">
  <p:tag name="RAINPROBLEM" val="MultipleChoiceMA"/>
  <p:tag name="PROBLEMSCORE" val="1.0"/>
  <p:tag name="PROBLEMSCORE_HALF" val="0.0"/>
</p:tagLst>
</file>

<file path=ppt/tags/tag66.xml><?xml version="1.0" encoding="utf-8"?>
<p:tagLst xmlns:p="http://schemas.openxmlformats.org/presentationml/2006/main">
  <p:tag name="RAINPROBLEM" val="ProblemBody"/>
</p:tagLst>
</file>

<file path=ppt/tags/tag67.xml><?xml version="1.0" encoding="utf-8"?>
<p:tagLst xmlns:p="http://schemas.openxmlformats.org/presentationml/2006/main">
  <p:tag name="RAINPROBLEM" val="ProblemItem"/>
</p:tagLst>
</file>

<file path=ppt/tags/tag68.xml><?xml version="1.0" encoding="utf-8"?>
<p:tagLst xmlns:p="http://schemas.openxmlformats.org/presentationml/2006/main">
  <p:tag name="RAINPROBLEM" val="ProblemItem"/>
</p:tagLst>
</file>

<file path=ppt/tags/tag69.xml><?xml version="1.0" encoding="utf-8"?>
<p:tagLst xmlns:p="http://schemas.openxmlformats.org/presentationml/2006/main">
  <p:tag name="RAINPROBLEM" val="ProblemItem"/>
</p:tagLst>
</file>

<file path=ppt/tags/tag7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70.xml><?xml version="1.0" encoding="utf-8"?>
<p:tagLst xmlns:p="http://schemas.openxmlformats.org/presentationml/2006/main">
  <p:tag name="RAINPROBLEM" val="ProblemItem"/>
</p:tagLst>
</file>

<file path=ppt/tags/tag7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2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7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5.xml><?xml version="1.0" encoding="utf-8"?>
<p:tagLst xmlns:p="http://schemas.openxmlformats.org/presentationml/2006/main">
  <p:tag name="RAINPROBLEM" val="ProblemSubmit"/>
  <p:tag name="RAINPROBLEMTYPE" val="MultipleChoice"/>
</p:tagLst>
</file>

<file path=ppt/tags/tag76.xml><?xml version="1.0" encoding="utf-8"?>
<p:tagLst xmlns:p="http://schemas.openxmlformats.org/presentationml/2006/main">
  <p:tag name="RAINPROBLEMTYPE" val="ProblemTypeMarker"/>
</p:tagLst>
</file>

<file path=ppt/tags/tag77.xml><?xml version="1.0" encoding="utf-8"?>
<p:tagLst xmlns:p="http://schemas.openxmlformats.org/presentationml/2006/main">
  <p:tag name="RAINPROBLEMTYPE" val="ProblemTypeMarker"/>
</p:tagLst>
</file>

<file path=ppt/tags/tag78.xml><?xml version="1.0" encoding="utf-8"?>
<p:tagLst xmlns:p="http://schemas.openxmlformats.org/presentationml/2006/main">
  <p:tag name="RAINPROBLEMTYPE" val="ProblemTypeMarker"/>
</p:tagLst>
</file>

<file path=ppt/tags/tag79.xml><?xml version="1.0" encoding="utf-8"?>
<p:tagLst xmlns:p="http://schemas.openxmlformats.org/presentationml/2006/main">
  <p:tag name="RAINPROBLEMTYPE" val="ProblemTypeMarker"/>
</p:tagLst>
</file>

<file path=ppt/tags/tag8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80.xml><?xml version="1.0" encoding="utf-8"?>
<p:tagLst xmlns:p="http://schemas.openxmlformats.org/presentationml/2006/main">
  <p:tag name="RAINPROBLEM" val="ProblemSetting"/>
  <p:tag name="RAINPROBLEMTYPE" val="MultipleChoice"/>
</p:tagLst>
</file>

<file path=ppt/tags/tag81.xml><?xml version="1.0" encoding="utf-8"?>
<p:tagLst xmlns:p="http://schemas.openxmlformats.org/presentationml/2006/main">
  <p:tag name="RAINPROBLEM" val="MultipleChoice"/>
  <p:tag name="PROBLEMSCORE" val="1.0"/>
</p:tagLst>
</file>

<file path=ppt/tags/tag82.xml><?xml version="1.0" encoding="utf-8"?>
<p:tagLst xmlns:p="http://schemas.openxmlformats.org/presentationml/2006/main">
  <p:tag name="KSO_WPP_MARK_KEY" val="080c1d84-fb16-4037-bffa-bd15b931001f"/>
  <p:tag name="COMMONDATA" val="eyJoZGlkIjoiZTA4NzIyN2MxYTlmMzQ1NGE2MjU5NWRkMjhlOGMxYTAifQ=="/>
</p:tagLst>
</file>

<file path=ppt/tags/tag9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3115</Words>
  <Application>WPS 演示</Application>
  <PresentationFormat>在屏幕上显示</PresentationFormat>
  <Paragraphs>644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50</vt:i4>
      </vt:variant>
    </vt:vector>
  </HeadingPairs>
  <TitlesOfParts>
    <vt:vector size="66" baseType="lpstr">
      <vt:lpstr>Arial</vt:lpstr>
      <vt:lpstr>宋体</vt:lpstr>
      <vt:lpstr>Wingdings</vt:lpstr>
      <vt:lpstr>隶书</vt:lpstr>
      <vt:lpstr>Times New Roman</vt:lpstr>
      <vt:lpstr>楷体_GB2312</vt:lpstr>
      <vt:lpstr>新宋体</vt:lpstr>
      <vt:lpstr>黑体</vt:lpstr>
      <vt:lpstr>Wingdings</vt:lpstr>
      <vt:lpstr>微软雅黑</vt:lpstr>
      <vt:lpstr>Arial Unicode MS</vt:lpstr>
      <vt:lpstr>Calibri</vt:lpstr>
      <vt:lpstr>华文行楷</vt:lpstr>
      <vt:lpstr>默认设计模板</vt:lpstr>
      <vt:lpstr>1_默认设计模板</vt:lpstr>
      <vt:lpstr>2_默认设计模板</vt:lpstr>
      <vt:lpstr>PowerPoint 演示文稿</vt:lpstr>
      <vt:lpstr>目的要求</vt:lpstr>
      <vt:lpstr>PowerPoint 演示文稿</vt:lpstr>
      <vt:lpstr>PowerPoint 演示文稿</vt:lpstr>
      <vt:lpstr>肌力分级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Air</cp:lastModifiedBy>
  <cp:revision>29</cp:revision>
  <dcterms:created xsi:type="dcterms:W3CDTF">2021-03-20T09:08:00Z</dcterms:created>
  <dcterms:modified xsi:type="dcterms:W3CDTF">2023-03-13T05:10:49Z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2052-11.1.0.13703</vt:lpwstr>
  </property>
  <property fmtid="{D5CDD505-2E9C-101B-9397-08002B2CF9AE}" pid="4" name="ICV">
    <vt:lpwstr>7425D34E789E4AC389C98A91CF7667CE</vt:lpwstr>
  </property>
</Properties>
</file>