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56"/>
  </p:notesMasterIdLst>
  <p:handoutMasterIdLst>
    <p:handoutMasterId r:id="rId57"/>
  </p:handoutMasterIdLst>
  <p:sldIdLst>
    <p:sldId id="696" r:id="rId3"/>
    <p:sldId id="536" r:id="rId4"/>
    <p:sldId id="554" r:id="rId5"/>
    <p:sldId id="257" r:id="rId6"/>
    <p:sldId id="555" r:id="rId7"/>
    <p:sldId id="540" r:id="rId8"/>
    <p:sldId id="556" r:id="rId9"/>
    <p:sldId id="574" r:id="rId10"/>
    <p:sldId id="565" r:id="rId11"/>
    <p:sldId id="566" r:id="rId12"/>
    <p:sldId id="265" r:id="rId13"/>
    <p:sldId id="541" r:id="rId14"/>
    <p:sldId id="559" r:id="rId15"/>
    <p:sldId id="575" r:id="rId16"/>
    <p:sldId id="542" r:id="rId17"/>
    <p:sldId id="625" r:id="rId18"/>
    <p:sldId id="560" r:id="rId19"/>
    <p:sldId id="562" r:id="rId20"/>
    <p:sldId id="665" r:id="rId21"/>
    <p:sldId id="271" r:id="rId22"/>
    <p:sldId id="273" r:id="rId23"/>
    <p:sldId id="569" r:id="rId24"/>
    <p:sldId id="286" r:id="rId25"/>
    <p:sldId id="544" r:id="rId26"/>
    <p:sldId id="275" r:id="rId27"/>
    <p:sldId id="667" r:id="rId28"/>
    <p:sldId id="276" r:id="rId29"/>
    <p:sldId id="545" r:id="rId30"/>
    <p:sldId id="546" r:id="rId31"/>
    <p:sldId id="282" r:id="rId32"/>
    <p:sldId id="547" r:id="rId33"/>
    <p:sldId id="668" r:id="rId34"/>
    <p:sldId id="548" r:id="rId35"/>
    <p:sldId id="666" r:id="rId36"/>
    <p:sldId id="697" r:id="rId37"/>
    <p:sldId id="699" r:id="rId38"/>
    <p:sldId id="289" r:id="rId39"/>
    <p:sldId id="703" r:id="rId40"/>
    <p:sldId id="291" r:id="rId41"/>
    <p:sldId id="292" r:id="rId42"/>
    <p:sldId id="704" r:id="rId43"/>
    <p:sldId id="705" r:id="rId44"/>
    <p:sldId id="706" r:id="rId45"/>
    <p:sldId id="297" r:id="rId46"/>
    <p:sldId id="298" r:id="rId47"/>
    <p:sldId id="708" r:id="rId48"/>
    <p:sldId id="707" r:id="rId49"/>
    <p:sldId id="303" r:id="rId50"/>
    <p:sldId id="302" r:id="rId51"/>
    <p:sldId id="711" r:id="rId52"/>
    <p:sldId id="710" r:id="rId53"/>
    <p:sldId id="299" r:id="rId54"/>
    <p:sldId id="553" r:id="rId55"/>
  </p:sldIdLst>
  <p:sldSz cx="9144000" cy="6858000" type="screen4x3"/>
  <p:notesSz cx="6858000" cy="9144000"/>
  <p:embeddedFontLst>
    <p:embeddedFont>
      <p:font typeface="微软雅黑" pitchFamily="34" charset="-122"/>
      <p:regular r:id="rId58"/>
      <p:bold r:id="rId59"/>
    </p:embeddedFont>
    <p:embeddedFont>
      <p:font typeface="仿宋" pitchFamily="49" charset="-122"/>
      <p:regular r:id="rId60"/>
    </p:embeddedFont>
    <p:embeddedFont>
      <p:font typeface="华文楷体" pitchFamily="2" charset="-122"/>
      <p:regular r:id="rId61"/>
    </p:embeddedFont>
    <p:embeddedFont>
      <p:font typeface="华文中宋" pitchFamily="2" charset="-122"/>
      <p:regular r:id="rId62"/>
    </p:embeddedFont>
    <p:embeddedFont>
      <p:font typeface="Gill Sans MT" pitchFamily="34" charset="0"/>
      <p:regular r:id="rId63"/>
      <p:bold r:id="rId64"/>
      <p:italic r:id="rId65"/>
      <p:boldItalic r:id="rId66"/>
    </p:embeddedFont>
    <p:embeddedFont>
      <p:font typeface="华文琥珀" pitchFamily="2" charset="-122"/>
      <p:regular r:id="rId67"/>
    </p:embeddedFont>
    <p:embeddedFont>
      <p:font typeface="幼圆" pitchFamily="49" charset="-122"/>
      <p:regular r:id="rId68"/>
    </p:embeddedFont>
    <p:embeddedFont>
      <p:font typeface="Aharoni" pitchFamily="2" charset="-79"/>
      <p:bold r:id="rId69"/>
    </p:embeddedFont>
    <p:embeddedFont>
      <p:font typeface="Cooper Black" pitchFamily="18" charset="0"/>
      <p:regular r:id="rId70"/>
    </p:embeddedFont>
    <p:embeddedFont>
      <p:font typeface="等线" pitchFamily="2" charset="-122"/>
      <p:regular r:id="rId71"/>
      <p:bold r:id="rId72"/>
    </p:embeddedFont>
  </p:embeddedFontLst>
  <p:custDataLst>
    <p:tags r:id="rId73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73" userDrawn="1">
          <p15:clr>
            <a:srgbClr val="A4A3A4"/>
          </p15:clr>
        </p15:guide>
        <p15:guide id="2" pos="28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00"/>
    <a:srgbClr val="FF9900"/>
    <a:srgbClr val="FF0066"/>
    <a:srgbClr val="FFFF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3" autoAdjust="0"/>
  </p:normalViewPr>
  <p:slideViewPr>
    <p:cSldViewPr snapToGrid="0" showGuides="1">
      <p:cViewPr varScale="1">
        <p:scale>
          <a:sx n="98" d="100"/>
          <a:sy n="98" d="100"/>
        </p:scale>
        <p:origin x="-1368" y="-68"/>
      </p:cViewPr>
      <p:guideLst>
        <p:guide orient="horz" pos="2073"/>
        <p:guide pos="28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8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tags" Target="tags/tag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586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D9C89D-4E98-4FB9-A2B8-E60937F605C0}" type="datetimeFigureOut">
              <a:rPr lang="zh-CN" altLang="en-US"/>
              <a:pPr>
                <a:defRPr/>
              </a:pPr>
              <a:t>2023/6/10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A2409F-3A8A-4EA4-B40D-B792B48B9D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03758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EC1DE1-9871-4687-99BA-E1422C8DF269}" type="slidenum">
              <a:rPr lang="zh-CN" altLang="en-US">
                <a:latin typeface="等线" panose="02010600030101010101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2409F-3A8A-4EA4-B40D-B792B48B9DB4}" type="slidenum">
              <a:rPr lang="zh-CN" altLang="en-US" smtClean="0"/>
              <a:pPr>
                <a:defRPr/>
              </a:pPr>
              <a:t>42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0400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image" Target="../media/image2.png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2.png"/><Relationship Id="rId5" Type="http://schemas.openxmlformats.org/officeDocument/2006/relationships/tags" Target="../tags/tag4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2.png"/><Relationship Id="rId5" Type="http://schemas.openxmlformats.org/officeDocument/2006/relationships/tags" Target="../tags/tag5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6.xml"/><Relationship Id="rId9" Type="http://schemas.openxmlformats.org/officeDocument/2006/relationships/tags" Target="../tags/tag6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2.png"/><Relationship Id="rId5" Type="http://schemas.openxmlformats.org/officeDocument/2006/relationships/tags" Target="../tags/tag6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2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image" Target="../media/image5.png"/><Relationship Id="rId4" Type="http://schemas.openxmlformats.org/officeDocument/2006/relationships/tags" Target="../tags/tag85.xml"/><Relationship Id="rId9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18A3-B62B-48AE-841B-3D76C8E13D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67427" y="0"/>
            <a:ext cx="4576573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2909-A334-4C56-ABFE-9E6915125C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C115-F99A-43F5-8129-0FB3DDF7B3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EAE7-1076-40D7-BC60-7CD3E97FF9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/>
          <p:nvPr/>
        </p:nvSpPr>
        <p:spPr>
          <a:xfrm>
            <a:off x="1" y="0"/>
            <a:ext cx="121207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8397" y="1520788"/>
            <a:ext cx="975285" cy="381642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804672"/>
            <a:ext cx="6396196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  <a:ea typeface="幼圆" panose="02010509060101010101" pitchFamily="49" charset="-122"/>
              </a:defRPr>
            </a:lvl1pPr>
            <a:lvl2pPr>
              <a:defRPr sz="1600">
                <a:solidFill>
                  <a:schemeClr val="tx1"/>
                </a:solidFill>
                <a:ea typeface="幼圆" panose="02010509060101010101" pitchFamily="49" charset="-122"/>
              </a:defRPr>
            </a:lvl2pPr>
            <a:lvl3pPr>
              <a:defRPr sz="1600">
                <a:solidFill>
                  <a:schemeClr val="tx1"/>
                </a:solidFill>
                <a:ea typeface="幼圆" panose="02010509060101010101" pitchFamily="49" charset="-122"/>
              </a:defRPr>
            </a:lvl3pPr>
            <a:lvl4pPr>
              <a:defRPr sz="1600">
                <a:solidFill>
                  <a:schemeClr val="tx1"/>
                </a:solidFill>
                <a:ea typeface="幼圆" panose="02010509060101010101" pitchFamily="49" charset="-122"/>
              </a:defRPr>
            </a:lvl4pPr>
            <a:lvl5pPr>
              <a:defRPr sz="1600">
                <a:solidFill>
                  <a:schemeClr val="tx1"/>
                </a:solidFill>
                <a:ea typeface="幼圆" panose="02010509060101010101" pitchFamily="49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2" hasCustomPrompt="1"/>
            <p:custDataLst>
              <p:tags r:id="rId2"/>
            </p:custDataLst>
          </p:nvPr>
        </p:nvSpPr>
        <p:spPr>
          <a:xfrm>
            <a:off x="1239203" y="1845607"/>
            <a:ext cx="6395404" cy="1384994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5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4" name="副标题 2"/>
          <p:cNvSpPr>
            <a:spLocks noGrp="1"/>
          </p:cNvSpPr>
          <p:nvPr>
            <p:ph type="subTitle" idx="3" hasCustomPrompt="1"/>
            <p:custDataLst>
              <p:tags r:id="rId3"/>
            </p:custDataLst>
          </p:nvPr>
        </p:nvSpPr>
        <p:spPr>
          <a:xfrm>
            <a:off x="1239203" y="3876370"/>
            <a:ext cx="4035619" cy="1171589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lvl1pPr>
            <a:lvl2pPr marL="3429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0287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162612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161365" y="2215738"/>
            <a:ext cx="2165966" cy="24265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3" hasCustomPrompt="1"/>
            <p:custDataLst>
              <p:tags r:id="rId4"/>
            </p:custDataLst>
          </p:nvPr>
        </p:nvSpPr>
        <p:spPr>
          <a:xfrm>
            <a:off x="3390927" y="3079765"/>
            <a:ext cx="5143024" cy="619001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35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429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0287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9" name="标题 3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3390927" y="2106331"/>
            <a:ext cx="5143500" cy="634365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75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626121"/>
            <a:ext cx="3962432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7" y="1000133"/>
            <a:ext cx="3962432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2023369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2" y="1000133"/>
            <a:ext cx="3962432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2" y="2023369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560" y="1783080"/>
            <a:ext cx="2938379" cy="3291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AB34D-29C4-4B8E-A5CF-B363324E36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7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2023/6/10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626121"/>
            <a:ext cx="713238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文本占位符 1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190750" y="3372213"/>
            <a:ext cx="4762500" cy="1028010"/>
          </a:xfrm>
        </p:spPr>
        <p:txBody>
          <a:bodyPr vert="horz" wrap="square" lIns="0" tIns="0" rIns="0" bIns="0" rtlCol="0" anchor="t" anchorCtr="0">
            <a:normAutofit lnSpcReduction="20000"/>
          </a:bodyPr>
          <a:lstStyle>
            <a:lvl1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575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3429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685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0287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7" name="标题 2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425541" y="1813324"/>
            <a:ext cx="4293394" cy="97107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15" b="1" i="0" u="none" strike="noStrike" kern="1200" cap="none" spc="10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498476"/>
            <a:ext cx="8139178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220950" y="302400"/>
            <a:ext cx="8702097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20950" y="392411"/>
            <a:ext cx="540068" cy="5400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8382982" y="5925521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0800"/>
            <a:ext cx="3620691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0800"/>
            <a:ext cx="91422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-1080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5029200"/>
            <a:ext cx="91422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B351-021D-4097-838A-7D5C7D1453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0800"/>
            <a:ext cx="91422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576799"/>
            <a:ext cx="9142200" cy="3704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46" y="-10801"/>
            <a:ext cx="1315145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461"/>
            <a:ext cx="1315145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1E6B-13D4-46DA-B9D9-8D290D11BC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290D-45E7-419F-BD0A-C9E663F920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FED3-46C6-41D0-824F-2EB7A08B3B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/>
          <p:nvPr userDrawn="1"/>
        </p:nvSpPr>
        <p:spPr>
          <a:xfrm rot="5400000">
            <a:off x="4114801" y="-4114799"/>
            <a:ext cx="914399" cy="9144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2055424" y="186743"/>
            <a:ext cx="5033151" cy="553791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>
            <a:noAutofit/>
          </a:bodyPr>
          <a:lstStyle>
            <a:lvl1pPr>
              <a:defRPr sz="2400">
                <a:solidFill>
                  <a:srgbClr val="26262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D326-BCC2-480E-8EB7-6501510EF7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2F63-00BF-4E6D-AC2F-AC6855C4C7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pc="0" baseline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5DB1BC2-1827-4F0C-825D-AE72B4DBBC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157829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2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635" y="2639695"/>
            <a:ext cx="8888095" cy="15786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95"/>
          <p:cNvGraphicFramePr>
            <a:graphicFrameLocks noGrp="1"/>
          </p:cNvGraphicFramePr>
          <p:nvPr/>
        </p:nvGraphicFramePr>
        <p:xfrm>
          <a:off x="506994" y="1656788"/>
          <a:ext cx="8111905" cy="3530311"/>
        </p:xfrm>
        <a:graphic>
          <a:graphicData uri="http://schemas.openxmlformats.org/drawingml/2006/table">
            <a:tbl>
              <a:tblPr/>
              <a:tblGrid>
                <a:gridCol w="2321976"/>
                <a:gridCol w="2231917"/>
                <a:gridCol w="2091351"/>
                <a:gridCol w="1466661"/>
              </a:tblGrid>
              <a:tr h="724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神经元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胞体所在位置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上行纤维束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交叉位置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724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级神经元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脊神经节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薄束  楔束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9132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第</a:t>
                      </a:r>
                      <a:r>
                        <a:rPr lang="en-US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级神经元</a:t>
                      </a:r>
                      <a:endParaRPr lang="zh-CN" altLang="zh-CN" sz="2000" dirty="0">
                        <a:effectLst/>
                      </a:endParaRP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薄束核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楔束核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内侧丘系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延髓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8350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第</a:t>
                      </a:r>
                      <a:r>
                        <a:rPr lang="en-US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级神经元</a:t>
                      </a:r>
                      <a:endParaRPr lang="zh-CN" altLang="zh-CN" sz="2000" dirty="0">
                        <a:effectLst/>
                      </a:endParaRP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背侧丘脑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腹后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外侧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丘脑中央辐射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09457" y="430077"/>
            <a:ext cx="521619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CC00"/>
              </a:buClr>
              <a:buNone/>
            </a:pPr>
            <a:r>
              <a:rPr lang="zh-CN" altLang="en-US" b="1" dirty="0">
                <a:solidFill>
                  <a:schemeClr val="accent6"/>
                </a:solidFill>
                <a:latin typeface="华文中宋" panose="02010600040101010101" pitchFamily="2" charset="-122"/>
              </a:rPr>
              <a:t>躯干、四肢意识性本体感觉和精细触觉</a:t>
            </a:r>
            <a:r>
              <a:rPr lang="zh-CN" altLang="en-US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传导通路简表</a:t>
            </a:r>
            <a:endParaRPr lang="zh-CN" altLang="en-US" dirty="0">
              <a:solidFill>
                <a:schemeClr val="accent6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351369" y="752206"/>
            <a:ext cx="233465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 伤 表 现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84766" y="1742718"/>
            <a:ext cx="846785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精细触觉消失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：不能辨认物体性状纹理</a:t>
            </a:r>
            <a:endParaRPr lang="en-US" altLang="zh-CN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感觉性共济失调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：闭目难立征，闭目指鼻失误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闭眼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时不能确定损伤</a:t>
            </a: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同侧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关节的位置、运动方向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，及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两点间距离－为丘系</a:t>
            </a: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交叉以下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损伤，如脊髓后索损伤</a:t>
            </a:r>
            <a:endParaRPr lang="en-US" altLang="zh-CN" sz="24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闭眼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时不能确定损伤</a:t>
            </a: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对侧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关节的位置、运动方向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，及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两点间距离－为丘系</a:t>
            </a: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交叉以上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损伤</a:t>
            </a:r>
            <a:endParaRPr lang="zh-CN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 bwMode="black">
          <a:xfrm>
            <a:off x="1120463" y="411499"/>
            <a:ext cx="6909515" cy="64452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 cap="all" spc="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defTabSz="9144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躯干、四肢非意识性本体感觉传导路</a:t>
            </a:r>
            <a:endParaRPr lang="zh-CN" altLang="en-US" sz="2800" b="1" dirty="0">
              <a:solidFill>
                <a:schemeClr val="accent6"/>
              </a:solidFill>
              <a:latin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4698" y="1171977"/>
            <a:ext cx="651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0000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共有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两级神经元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组成，传导路径如下：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78111" y="1885778"/>
            <a:ext cx="8824659" cy="1329308"/>
            <a:chOff x="78111" y="1885778"/>
            <a:chExt cx="8824659" cy="1329308"/>
          </a:xfrm>
        </p:grpSpPr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1963859" y="2439191"/>
              <a:ext cx="1494518" cy="729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周围突</a:t>
              </a:r>
            </a:p>
            <a:p>
              <a:pPr eaLnBrk="1" hangingPunct="1"/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经脊神经</a:t>
              </a:r>
              <a:endParaRPr lang="en-US" altLang="zh-CN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78111" y="2488987"/>
              <a:ext cx="200263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肌、腱、关节的</a:t>
              </a:r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本体感觉</a:t>
              </a:r>
              <a:r>
                <a:rPr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感受器</a:t>
              </a:r>
              <a:endParaRPr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grpSp>
          <p:nvGrpSpPr>
            <p:cNvPr id="44" name="组合 10"/>
            <p:cNvGrpSpPr/>
            <p:nvPr/>
          </p:nvGrpSpPr>
          <p:grpSpPr bwMode="auto">
            <a:xfrm>
              <a:off x="3110683" y="2464607"/>
              <a:ext cx="528129" cy="378817"/>
              <a:chOff x="4297405" y="2818942"/>
              <a:chExt cx="355093" cy="212386"/>
            </a:xfrm>
          </p:grpSpPr>
          <p:sp>
            <p:nvSpPr>
              <p:cNvPr id="70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1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4434993" y="2857427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4389095" y="2819155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2815822" y="2054893"/>
              <a:ext cx="13825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脊神经节</a:t>
              </a:r>
            </a:p>
          </p:txBody>
        </p:sp>
        <p:cxnSp>
          <p:nvCxnSpPr>
            <p:cNvPr id="46" name="直接箭头连接符 45"/>
            <p:cNvCxnSpPr/>
            <p:nvPr/>
          </p:nvCxnSpPr>
          <p:spPr bwMode="auto">
            <a:xfrm flipH="1">
              <a:off x="1790453" y="2832192"/>
              <a:ext cx="14097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3167419" y="2369295"/>
              <a:ext cx="2725276" cy="754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中枢突</a:t>
              </a:r>
              <a:endParaRPr kumimoji="1" lang="en-US" altLang="zh-CN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1600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经</a:t>
              </a:r>
              <a:r>
                <a:rPr lang="zh-CN" altLang="en-US" sz="1600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脊神经后根</a:t>
              </a:r>
              <a:r>
                <a:rPr kumimoji="1" lang="zh-CN" altLang="en-US" sz="1600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入</a:t>
              </a:r>
              <a:r>
                <a:rPr kumimoji="1" lang="zh-CN" altLang="en-US" sz="1600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脊髓</a:t>
              </a:r>
            </a:p>
          </p:txBody>
        </p:sp>
        <p:cxnSp>
          <p:nvCxnSpPr>
            <p:cNvPr id="48" name="直接箭头连接符 47"/>
            <p:cNvCxnSpPr/>
            <p:nvPr/>
          </p:nvCxnSpPr>
          <p:spPr bwMode="auto">
            <a:xfrm flipV="1">
              <a:off x="3523482" y="2832192"/>
              <a:ext cx="2072349" cy="96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28"/>
            <p:cNvGrpSpPr/>
            <p:nvPr/>
          </p:nvGrpSpPr>
          <p:grpSpPr bwMode="auto">
            <a:xfrm>
              <a:off x="5523855" y="2453375"/>
              <a:ext cx="528129" cy="378817"/>
              <a:chOff x="4297405" y="2818942"/>
              <a:chExt cx="355093" cy="212386"/>
            </a:xfrm>
          </p:grpSpPr>
          <p:sp>
            <p:nvSpPr>
              <p:cNvPr id="66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7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4434993" y="2857076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4389096" y="2818804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51" name="Text Box 15"/>
            <p:cNvSpPr txBox="1">
              <a:spLocks noChangeArrowheads="1"/>
            </p:cNvSpPr>
            <p:nvPr/>
          </p:nvSpPr>
          <p:spPr bwMode="auto">
            <a:xfrm>
              <a:off x="4982690" y="1885778"/>
              <a:ext cx="167961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/>
              <a:r>
                <a:rPr lang="zh-CN" altLang="en-US" sz="16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胸核，腰骶膨大</a:t>
              </a:r>
              <a:r>
                <a:rPr lang="en-US" altLang="zh-CN" sz="16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Ⅴ-Ⅶ</a:t>
              </a:r>
              <a:r>
                <a:rPr lang="zh-CN" altLang="en-US" sz="16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层外侧部</a:t>
              </a: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7936283" y="2549209"/>
              <a:ext cx="9664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kumimoji="1" lang="zh-CN" altLang="en-US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旧小脑皮质</a:t>
              </a:r>
              <a:endParaRPr kumimoji="1"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8" name="直接箭头连接符 77"/>
            <p:cNvCxnSpPr/>
            <p:nvPr/>
          </p:nvCxnSpPr>
          <p:spPr bwMode="auto">
            <a:xfrm flipV="1">
              <a:off x="5943191" y="2829715"/>
              <a:ext cx="2072349" cy="96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12"/>
            <p:cNvSpPr>
              <a:spLocks noChangeArrowheads="1"/>
            </p:cNvSpPr>
            <p:nvPr/>
          </p:nvSpPr>
          <p:spPr bwMode="auto">
            <a:xfrm>
              <a:off x="5810848" y="2507200"/>
              <a:ext cx="207493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/>
              <a:r>
                <a:rPr lang="zh-CN" altLang="en-US" sz="1600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同侧脊髓小脑后束</a:t>
              </a:r>
              <a:endParaRPr lang="en-US" altLang="zh-CN" sz="1600" b="1" dirty="0" smtClean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kumimoji="1" lang="zh-CN" altLang="en-US" sz="1600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双侧脊髓小脑前束</a:t>
              </a:r>
              <a:endParaRPr kumimoji="1" lang="zh-CN" altLang="en-US" sz="1600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270990" y="3881911"/>
            <a:ext cx="609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0000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传递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躯干和下肢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的本体感觉至小脑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217187" y="434440"/>
            <a:ext cx="264477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脊髓小脑束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7740" y="1304318"/>
            <a:ext cx="5607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69875" indent="-269875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脊髓小脑前束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：位于外侧索周边部的腹侧，起自腰骶膨大处板层</a:t>
            </a:r>
            <a:r>
              <a:rPr lang="en-US" altLang="zh-CN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Ⅴ-Ⅶ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的外侧部</a:t>
            </a:r>
            <a:endParaRPr lang="en-US" altLang="zh-CN" sz="20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脊髓小脑后束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：位于外侧索周边部的背侧，起自双侧的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胸核</a:t>
            </a:r>
            <a:endParaRPr lang="en-US" altLang="zh-CN" sz="20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以上两束上行止于小脑，传递</a:t>
            </a:r>
            <a:r>
              <a:rPr lang="zh-CN" altLang="en-US" sz="2000" u="sng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下肢和躯干的非意识性本体感觉。</a:t>
            </a:r>
            <a:endParaRPr lang="en-US" altLang="zh-CN" sz="2000" u="sng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脊髓小脑嘴侧束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楔小脑束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：传递同侧上肢的本体感觉。</a:t>
            </a:r>
            <a:endParaRPr lang="en-US" altLang="zh-CN" sz="20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51251" y="1952017"/>
            <a:ext cx="3476017" cy="3523685"/>
            <a:chOff x="248817" y="3216612"/>
            <a:chExt cx="3323488" cy="3173489"/>
          </a:xfrm>
        </p:grpSpPr>
        <p:pic>
          <p:nvPicPr>
            <p:cNvPr id="6" name="Picture 22" descr="A-486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17" y="3216612"/>
              <a:ext cx="3323488" cy="31734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H="1" flipV="1">
              <a:off x="2217905" y="4254229"/>
              <a:ext cx="538263" cy="12061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 flipH="1">
              <a:off x="2462409" y="3625174"/>
              <a:ext cx="209455" cy="39160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664910" y="4228672"/>
              <a:ext cx="797355" cy="526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脊髓小脑前束</a:t>
              </a:r>
              <a:endPara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00666" y="3242058"/>
              <a:ext cx="861600" cy="526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脊髓小脑后束</a:t>
              </a:r>
              <a:endPara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1963" y="238068"/>
            <a:ext cx="5649363" cy="553791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chemeClr val="accent2"/>
                </a:solidFill>
              </a:rPr>
              <a:t>躯干四肢浅感觉传导通路</a:t>
            </a:r>
            <a:endParaRPr lang="zh-CN" alt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22366" y="1747474"/>
            <a:ext cx="857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0000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共有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三级神经元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组成，传导路径如下：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50669" y="5569459"/>
            <a:ext cx="835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0000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传递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对侧躯干、四肢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的痛温觉、粗略触觉和压觉至大脑皮质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50669" y="2432038"/>
            <a:ext cx="7761389" cy="2855272"/>
            <a:chOff x="601152" y="1843550"/>
            <a:chExt cx="7761389" cy="2855272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2794568" y="2369578"/>
              <a:ext cx="1494518" cy="81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周围突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经脊神经</a:t>
              </a:r>
              <a:endParaRPr lang="en-US" altLang="zh-CN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95139" y="2411857"/>
              <a:ext cx="210492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躯干、四肢</a:t>
              </a:r>
              <a:r>
                <a:rPr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皮肤内的浅感觉感受器</a:t>
              </a:r>
              <a:endParaRPr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grpSp>
          <p:nvGrpSpPr>
            <p:cNvPr id="7" name="组合 10"/>
            <p:cNvGrpSpPr/>
            <p:nvPr/>
          </p:nvGrpSpPr>
          <p:grpSpPr bwMode="auto">
            <a:xfrm>
              <a:off x="3919277" y="2411857"/>
              <a:ext cx="528129" cy="378817"/>
              <a:chOff x="4297405" y="2818942"/>
              <a:chExt cx="355093" cy="212386"/>
            </a:xfrm>
          </p:grpSpPr>
          <p:sp>
            <p:nvSpPr>
              <p:cNvPr id="33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4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4434993" y="2857427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389095" y="2819155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693083" y="2046527"/>
              <a:ext cx="138253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脊神经节</a:t>
              </a:r>
            </a:p>
          </p:txBody>
        </p:sp>
        <p:cxnSp>
          <p:nvCxnSpPr>
            <p:cNvPr id="9" name="直接箭头连接符 8"/>
            <p:cNvCxnSpPr/>
            <p:nvPr/>
          </p:nvCxnSpPr>
          <p:spPr bwMode="auto">
            <a:xfrm flipH="1">
              <a:off x="2571211" y="2784741"/>
              <a:ext cx="14097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4401463" y="2443171"/>
              <a:ext cx="1590172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/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中枢突</a:t>
              </a:r>
              <a:endParaRPr kumimoji="1" lang="en-US" altLang="zh-CN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  <a:p>
              <a:pPr eaLnBrk="1" hangingPunct="1"/>
              <a:r>
                <a:rPr lang="zh-CN" altLang="en-US" sz="1600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经</a:t>
              </a:r>
              <a:r>
                <a:rPr lang="zh-CN" altLang="en-US" sz="1600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脊神经后根</a:t>
              </a:r>
              <a:r>
                <a:rPr kumimoji="1" lang="zh-CN" altLang="en-US" sz="1600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入</a:t>
              </a:r>
              <a:r>
                <a:rPr kumimoji="1" lang="zh-CN" altLang="en-US" sz="1600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脊髓</a:t>
              </a:r>
            </a:p>
          </p:txBody>
        </p:sp>
        <p:cxnSp>
          <p:nvCxnSpPr>
            <p:cNvPr id="11" name="直接箭头连接符 10"/>
            <p:cNvCxnSpPr/>
            <p:nvPr/>
          </p:nvCxnSpPr>
          <p:spPr bwMode="auto">
            <a:xfrm>
              <a:off x="4343759" y="2784341"/>
              <a:ext cx="1465290" cy="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28"/>
            <p:cNvGrpSpPr/>
            <p:nvPr/>
          </p:nvGrpSpPr>
          <p:grpSpPr bwMode="auto">
            <a:xfrm>
              <a:off x="5730745" y="2420327"/>
              <a:ext cx="528129" cy="378817"/>
              <a:chOff x="4297405" y="2818942"/>
              <a:chExt cx="355093" cy="212386"/>
            </a:xfrm>
          </p:grpSpPr>
          <p:sp>
            <p:nvSpPr>
              <p:cNvPr id="29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0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434993" y="2857076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389096" y="2818804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5209018" y="1843550"/>
              <a:ext cx="208184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脊髓灰质后角</a:t>
              </a:r>
              <a:endParaRPr lang="en-US" altLang="zh-CN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en-US" altLang="zh-CN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Ⅰ</a:t>
              </a:r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Ⅳ-Ⅶ</a:t>
              </a:r>
              <a:r>
                <a:rPr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板</a:t>
              </a:r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层</a:t>
              </a:r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 bwMode="auto">
            <a:xfrm flipV="1">
              <a:off x="6153326" y="2779325"/>
              <a:ext cx="1683867" cy="1003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 bwMode="auto">
            <a:xfrm flipH="1">
              <a:off x="5531552" y="4335501"/>
              <a:ext cx="2291239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 flipV="1">
              <a:off x="6894144" y="2733082"/>
              <a:ext cx="202230" cy="1321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287457" y="2415008"/>
              <a:ext cx="207508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kumimoji="1"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经白质前连合交叉</a:t>
              </a:r>
              <a:endParaRPr kumimoji="1"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grpSp>
          <p:nvGrpSpPr>
            <p:cNvPr id="20" name="组合 47"/>
            <p:cNvGrpSpPr/>
            <p:nvPr/>
          </p:nvGrpSpPr>
          <p:grpSpPr bwMode="auto">
            <a:xfrm>
              <a:off x="5097508" y="3973718"/>
              <a:ext cx="528129" cy="378817"/>
              <a:chOff x="4297405" y="2818942"/>
              <a:chExt cx="355093" cy="212386"/>
            </a:xfrm>
          </p:grpSpPr>
          <p:sp>
            <p:nvSpPr>
              <p:cNvPr id="25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6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434469" y="2857120"/>
                <a:ext cx="84323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389639" y="2818848"/>
                <a:ext cx="173982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453062" y="3610120"/>
              <a:ext cx="211455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丘脑腹后外侧核</a:t>
              </a:r>
            </a:p>
          </p:txBody>
        </p:sp>
        <p:cxnSp>
          <p:nvCxnSpPr>
            <p:cNvPr id="22" name="直接箭头连接符 21"/>
            <p:cNvCxnSpPr/>
            <p:nvPr/>
          </p:nvCxnSpPr>
          <p:spPr bwMode="auto">
            <a:xfrm flipH="1">
              <a:off x="2388301" y="4335501"/>
              <a:ext cx="279558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571211" y="3953618"/>
              <a:ext cx="2411072" cy="712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kumimoji="1"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丘脑中央辐射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内囊后肢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601152" y="4037839"/>
              <a:ext cx="204458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kumimoji="1" lang="zh-CN" altLang="en-US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中央后回中上部</a:t>
              </a:r>
              <a:endParaRPr kumimoji="1" lang="en-US" altLang="zh-CN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kumimoji="1" lang="zh-CN" altLang="en-US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中央旁小叶</a:t>
              </a:r>
              <a:r>
                <a:rPr kumimoji="1" lang="zh-CN" altLang="en-US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后部</a:t>
              </a:r>
              <a:endParaRPr kumimoji="1" lang="en-US" altLang="zh-CN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7384761" y="2799144"/>
              <a:ext cx="904863" cy="163980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kumimoji="1"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脊髓丘脑侧束</a:t>
              </a:r>
            </a:p>
            <a:p>
              <a:pPr eaLnBrk="1" hangingPunct="1">
                <a:lnSpc>
                  <a:spcPct val="130000"/>
                </a:lnSpc>
              </a:pPr>
              <a:r>
                <a:rPr kumimoji="1"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脊髓丘脑前束</a:t>
              </a:r>
            </a:p>
          </p:txBody>
        </p:sp>
        <p:cxnSp>
          <p:nvCxnSpPr>
            <p:cNvPr id="86" name="直接箭头连接符 85"/>
            <p:cNvCxnSpPr/>
            <p:nvPr/>
          </p:nvCxnSpPr>
          <p:spPr bwMode="auto">
            <a:xfrm flipH="1">
              <a:off x="7810612" y="2780859"/>
              <a:ext cx="12179" cy="155464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5935379" y="3921365"/>
              <a:ext cx="1288096" cy="77745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 eaLnBrk="1" hangingPunct="1">
                <a:lnSpc>
                  <a:spcPct val="130000"/>
                </a:lnSpc>
              </a:pPr>
              <a:r>
                <a:rPr kumimoji="1"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脑干内</a:t>
              </a:r>
              <a:endParaRPr kumimoji="1" lang="en-US" altLang="zh-CN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kumimoji="1"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脊髓丘系</a:t>
              </a:r>
              <a:endParaRPr kumimoji="1"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89487" y="1051046"/>
            <a:ext cx="685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cap="all" spc="200" dirty="0" smtClean="0">
                <a:solidFill>
                  <a:srgbClr val="2E4C6B"/>
                </a:solidFill>
                <a:latin typeface="Gill Sans MT" panose="020B0502020104020203"/>
                <a:cs typeface="+mj-cs"/>
              </a:rPr>
              <a:t>浅感觉</a:t>
            </a:r>
            <a:r>
              <a:rPr lang="en-US" altLang="zh-CN" sz="2400" b="1" cap="all" spc="200" dirty="0" smtClean="0">
                <a:solidFill>
                  <a:srgbClr val="2E4C6B"/>
                </a:solidFill>
                <a:latin typeface="Gill Sans MT" panose="020B0502020104020203"/>
                <a:cs typeface="+mj-cs"/>
              </a:rPr>
              <a:t>-</a:t>
            </a:r>
            <a:r>
              <a:rPr lang="zh-CN" altLang="en-US" sz="2400" b="1" cap="all" spc="200" dirty="0" smtClean="0">
                <a:solidFill>
                  <a:srgbClr val="2E4C6B"/>
                </a:solidFill>
                <a:latin typeface="Gill Sans MT" panose="020B0502020104020203"/>
                <a:cs typeface="+mj-cs"/>
              </a:rPr>
              <a:t>指痛</a:t>
            </a:r>
            <a:r>
              <a:rPr lang="zh-CN" altLang="en-US" sz="2400" b="1" cap="all" spc="200" dirty="0">
                <a:solidFill>
                  <a:srgbClr val="2E4C6B"/>
                </a:solidFill>
                <a:latin typeface="Gill Sans MT" panose="020B0502020104020203"/>
                <a:cs typeface="+mj-cs"/>
              </a:rPr>
              <a:t>温觉、粗略触觉和压觉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nap18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1537" y="1772816"/>
            <a:ext cx="3572463" cy="2961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8" descr="40%"/>
          <p:cNvSpPr>
            <a:spLocks noChangeArrowheads="1"/>
          </p:cNvSpPr>
          <p:nvPr/>
        </p:nvSpPr>
        <p:spPr bwMode="auto">
          <a:xfrm>
            <a:off x="2986961" y="412795"/>
            <a:ext cx="333012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第一级神经元</a:t>
            </a:r>
            <a:endParaRPr lang="zh-CN" altLang="en-US" sz="3200" b="1" dirty="0">
              <a:solidFill>
                <a:schemeClr val="accent6"/>
              </a:solidFill>
              <a:latin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745" y="1176655"/>
            <a:ext cx="566991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胞体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脊神经节</a:t>
            </a:r>
            <a:endParaRPr lang="en-US" altLang="zh-CN" sz="2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周围突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经脊神经分布于外周皮肤的感受器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中枢突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经脊神经后根入脊髓，止于第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级神经元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传导痛温觉的细纤维：经后根外侧部入脊髓，形成背外侧束</a:t>
            </a: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传导粗略触觉和压觉的粗纤维：经后根内侧部入后索</a:t>
            </a:r>
            <a:endParaRPr lang="zh-CN" altLang="en-US" sz="2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52385" y="1520190"/>
            <a:ext cx="1178560" cy="337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背外侧束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8126095" y="1857375"/>
            <a:ext cx="231140" cy="428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 descr="40%"/>
          <p:cNvSpPr>
            <a:spLocks noChangeArrowheads="1"/>
          </p:cNvSpPr>
          <p:nvPr/>
        </p:nvSpPr>
        <p:spPr bwMode="auto">
          <a:xfrm>
            <a:off x="2750427" y="585541"/>
            <a:ext cx="333012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第二级神经元</a:t>
            </a:r>
            <a:endParaRPr lang="zh-CN" altLang="en-US" sz="3200" b="1" dirty="0">
              <a:solidFill>
                <a:schemeClr val="accent6"/>
              </a:solidFill>
              <a:latin typeface="华文中宋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775" y="1327477"/>
            <a:ext cx="53633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胞体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脊髓灰质</a:t>
            </a:r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后角Ⅰ、Ⅳ-Ⅶ板层</a:t>
            </a:r>
            <a:endParaRPr lang="zh-CN" altLang="en-US" sz="2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传入纤维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来自脊神经后根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传出纤维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白质前连合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处交叉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780" lvl="1" indent="-90805">
              <a:lnSpc>
                <a:spcPct val="150000"/>
              </a:lnSpc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</a:pP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脊髓丘脑侧束：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传递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痛温觉</a:t>
            </a:r>
            <a:endParaRPr lang="en-US" altLang="zh-CN" sz="2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780" lvl="1" indent="-90805">
              <a:lnSpc>
                <a:spcPct val="150000"/>
              </a:lnSpc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</a:pP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脊髓丘脑前束：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传递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粗略触觉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、压觉</a:t>
            </a:r>
            <a:endParaRPr lang="en-US" altLang="zh-CN" sz="2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上行经过脑干时合称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脊髓丘系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止</a:t>
            </a:r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2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丘脑腹后外侧核</a:t>
            </a:r>
            <a:endParaRPr lang="zh-CN" altLang="en-US" sz="2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143604" y="1575956"/>
            <a:ext cx="3892935" cy="3946659"/>
            <a:chOff x="5142424" y="1512580"/>
            <a:chExt cx="3892935" cy="3946659"/>
          </a:xfrm>
        </p:grpSpPr>
        <p:pic>
          <p:nvPicPr>
            <p:cNvPr id="16" name="Picture 5" descr="A-485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424" y="1881912"/>
              <a:ext cx="3892935" cy="35773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7234928" y="1512581"/>
              <a:ext cx="17443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l"/>
              <a:r>
                <a:rPr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脊髓丘脑侧束</a:t>
              </a: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5387084" y="1512580"/>
              <a:ext cx="170180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l"/>
              <a:r>
                <a:rPr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脊髓丘脑前束</a:t>
              </a: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>
              <a:off x="6846837" y="1801639"/>
              <a:ext cx="957249" cy="132222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6043188" y="1801639"/>
              <a:ext cx="194650" cy="134941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95"/>
          <p:cNvGraphicFramePr>
            <a:graphicFrameLocks noGrp="1"/>
          </p:cNvGraphicFramePr>
          <p:nvPr/>
        </p:nvGraphicFramePr>
        <p:xfrm>
          <a:off x="325925" y="1731429"/>
          <a:ext cx="8102851" cy="3295211"/>
        </p:xfrm>
        <a:graphic>
          <a:graphicData uri="http://schemas.openxmlformats.org/drawingml/2006/table">
            <a:tbl>
              <a:tblPr/>
              <a:tblGrid>
                <a:gridCol w="2082297"/>
                <a:gridCol w="2372008"/>
                <a:gridCol w="2094087"/>
                <a:gridCol w="1554459"/>
              </a:tblGrid>
              <a:tr h="622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神经元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胞体所在位置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上行纤维束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交叉位置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606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级神经元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脊神经节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脊神经后根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67897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第</a:t>
                      </a:r>
                      <a:r>
                        <a:rPr lang="en-US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级神经元</a:t>
                      </a:r>
                      <a:endParaRPr lang="zh-CN" altLang="zh-CN" sz="2000" dirty="0">
                        <a:effectLst/>
                      </a:endParaRP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脊髓灰质后角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Ⅰ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Ⅳ-Ⅶ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板层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脊髓丘脑束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脊髓丘系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脊髓白质前连合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76488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第</a:t>
                      </a:r>
                      <a:r>
                        <a:rPr lang="en-US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级神经元</a:t>
                      </a:r>
                      <a:endParaRPr lang="zh-CN" altLang="zh-CN" sz="2000" dirty="0">
                        <a:effectLst/>
                      </a:endParaRP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背侧丘脑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腹后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外侧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丘脑中央辐射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392416" y="779551"/>
            <a:ext cx="591373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CC00"/>
              </a:buClr>
              <a:buNone/>
            </a:pPr>
            <a:r>
              <a:rPr lang="zh-CN" altLang="en-US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躯干四肢浅感觉传导通路简表</a:t>
            </a:r>
            <a:endParaRPr lang="zh-CN" altLang="en-US" dirty="0">
              <a:solidFill>
                <a:schemeClr val="accent6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308036" y="1250199"/>
            <a:ext cx="8256415" cy="1785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400" u="sng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损伤平面</a:t>
            </a:r>
            <a:r>
              <a:rPr lang="en-US" altLang="zh-CN" sz="2400" u="sng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r>
              <a:rPr lang="zh-CN" altLang="en-US" sz="2400" u="sng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个节段以下的对</a:t>
            </a:r>
            <a:r>
              <a:rPr lang="zh-CN" altLang="en-US" sz="2400" u="sng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</a:t>
            </a:r>
            <a:r>
              <a:rPr lang="zh-CN" altLang="en-US" sz="2400" u="sng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肢体痛</a:t>
            </a:r>
            <a:r>
              <a:rPr lang="zh-CN" altLang="en-US" sz="2400" u="sng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u="sng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温觉减退或缺失</a:t>
            </a:r>
            <a:endParaRPr lang="en-US" altLang="zh-CN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为髓内压迫性病变，痛、温觉缺失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平面由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上向下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发展，反之则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由下向上发展。</a:t>
            </a:r>
            <a:endParaRPr lang="en-US" altLang="zh-CN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内容占位符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3F2FA"/>
              </a:clrFrom>
              <a:clrTo>
                <a:srgbClr val="F3F2FA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9" r="2746"/>
          <a:stretch>
            <a:fillRect/>
          </a:stretch>
        </p:blipFill>
        <p:spPr>
          <a:xfrm>
            <a:off x="2085975" y="3035300"/>
            <a:ext cx="4972050" cy="37338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51368" y="447833"/>
            <a:ext cx="233465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 伤 表 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20000"/>
          </a:blip>
          <a:srcRect b="50000"/>
          <a:stretch>
            <a:fillRect/>
          </a:stretch>
        </p:blipFill>
        <p:spPr>
          <a:xfrm>
            <a:off x="109220" y="184785"/>
            <a:ext cx="5471160" cy="34537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1" t="1250" r="2151" b="1979"/>
          <a:stretch>
            <a:fillRect/>
          </a:stretch>
        </p:blipFill>
        <p:spPr>
          <a:xfrm>
            <a:off x="3482975" y="3178810"/>
            <a:ext cx="5661025" cy="354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32585" y="526329"/>
            <a:ext cx="714133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SzPct val="75000"/>
              <a:buNone/>
              <a:defRPr/>
            </a:pP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r>
              <a:rPr lang="zh-CN" altLang="en-US" sz="2400" b="1" dirty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①躯干、四肢深感觉传导路和全身浅感觉传导路的</a:t>
            </a:r>
            <a:r>
              <a:rPr lang="zh-CN" altLang="en-US" sz="2400" b="1" dirty="0" smtClean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组成与特点、</a:t>
            </a:r>
            <a:r>
              <a:rPr lang="zh-CN" altLang="en-US" sz="24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各级神经元胞体所在的部位、纤维走行和越边的位置、皮质投射区。</a:t>
            </a:r>
            <a:endParaRPr lang="en-US" altLang="zh-CN" sz="2400" b="1" dirty="0">
              <a:solidFill>
                <a:schemeClr val="accent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②视觉传导路的组成，纤维部分交叉</a:t>
            </a:r>
            <a:r>
              <a:rPr lang="en-US" altLang="zh-CN" sz="24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24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视交叉</a:t>
            </a:r>
            <a:r>
              <a:rPr lang="en-US" altLang="zh-CN" sz="24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sz="24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的情况与在内囊的位置，皮质投射区。</a:t>
            </a:r>
            <a:endParaRPr lang="en-US" altLang="zh-CN" sz="2400" b="1" dirty="0">
              <a:solidFill>
                <a:schemeClr val="accent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③瞳孔对光反射路径。</a:t>
            </a:r>
            <a:endParaRPr lang="en-US" altLang="zh-CN" sz="2400" b="1" dirty="0">
              <a:solidFill>
                <a:schemeClr val="accent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</a:t>
            </a: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①听觉传导路的组成及其特点和投射情况。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4309" y="431442"/>
            <a:ext cx="673654" cy="5756857"/>
          </a:xfrm>
        </p:spPr>
        <p:txBody>
          <a:bodyPr vert="eaVer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感觉传导路重点</a:t>
            </a:r>
            <a:r>
              <a:rPr lang="zh-CN" altLang="en-US" sz="2800" b="1" dirty="0">
                <a:solidFill>
                  <a:schemeClr val="accent6"/>
                </a:solidFill>
                <a:latin typeface="华文中宋" panose="02010600040101010101" pitchFamily="2" charset="-122"/>
              </a:rPr>
              <a:t>内容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714" y="222957"/>
            <a:ext cx="6056769" cy="573748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头面部痛温觉和触压觉传导</a:t>
            </a:r>
            <a:r>
              <a:rPr lang="zh-CN" altLang="en-US" sz="2800" b="1" dirty="0">
                <a:solidFill>
                  <a:schemeClr val="accent2"/>
                </a:solidFill>
              </a:rPr>
              <a:t>通路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15265" y="1073785"/>
            <a:ext cx="6456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0000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共有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三级神经元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组成，传导路径如下：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90401" y="1886573"/>
            <a:ext cx="7142473" cy="2864295"/>
            <a:chOff x="695139" y="1802275"/>
            <a:chExt cx="7142473" cy="2864295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2682808" y="2379103"/>
              <a:ext cx="1494518" cy="810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周围突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经三叉神经</a:t>
              </a:r>
              <a:endParaRPr lang="en-US" altLang="zh-CN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95139" y="2411857"/>
              <a:ext cx="2104923" cy="645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头面部皮肤及黏膜的浅感觉感受器</a:t>
              </a:r>
              <a:endParaRPr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grpSp>
          <p:nvGrpSpPr>
            <p:cNvPr id="7" name="组合 10"/>
            <p:cNvGrpSpPr/>
            <p:nvPr/>
          </p:nvGrpSpPr>
          <p:grpSpPr bwMode="auto">
            <a:xfrm>
              <a:off x="3919277" y="2411857"/>
              <a:ext cx="528129" cy="378817"/>
              <a:chOff x="4297405" y="2818942"/>
              <a:chExt cx="355093" cy="212386"/>
            </a:xfrm>
          </p:grpSpPr>
          <p:sp>
            <p:nvSpPr>
              <p:cNvPr id="33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4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4434993" y="2857427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389095" y="2819155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545012" y="2046750"/>
              <a:ext cx="153035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三叉神经节</a:t>
              </a:r>
            </a:p>
          </p:txBody>
        </p:sp>
        <p:cxnSp>
          <p:nvCxnSpPr>
            <p:cNvPr id="9" name="直接箭头连接符 8"/>
            <p:cNvCxnSpPr/>
            <p:nvPr/>
          </p:nvCxnSpPr>
          <p:spPr bwMode="auto">
            <a:xfrm flipH="1">
              <a:off x="2571211" y="2784741"/>
              <a:ext cx="14097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4345119" y="2489980"/>
              <a:ext cx="1475096" cy="922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/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中枢突</a:t>
              </a:r>
              <a:endParaRPr kumimoji="1" lang="en-US" altLang="zh-CN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  <a:p>
              <a:pPr eaLnBrk="1" hangingPunct="1"/>
              <a:r>
                <a:rPr lang="zh-CN" altLang="en-US" sz="1800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经</a:t>
              </a:r>
              <a:r>
                <a:rPr lang="zh-CN" altLang="en-US" sz="1800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三叉神经感觉根入脑</a:t>
              </a:r>
              <a:endParaRPr kumimoji="1" lang="zh-CN" altLang="en-US" sz="1800" b="1" dirty="0" smtClean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 bwMode="auto">
            <a:xfrm>
              <a:off x="4343759" y="2784341"/>
              <a:ext cx="1465290" cy="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28"/>
            <p:cNvGrpSpPr/>
            <p:nvPr/>
          </p:nvGrpSpPr>
          <p:grpSpPr bwMode="auto">
            <a:xfrm>
              <a:off x="5730745" y="2420327"/>
              <a:ext cx="528129" cy="378817"/>
              <a:chOff x="4297405" y="2818942"/>
              <a:chExt cx="355093" cy="212386"/>
            </a:xfrm>
          </p:grpSpPr>
          <p:sp>
            <p:nvSpPr>
              <p:cNvPr id="29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0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434993" y="2857076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389096" y="2818804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5183954" y="1802275"/>
              <a:ext cx="2517775" cy="645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双侧三叉神经脑桥核</a:t>
              </a:r>
            </a:p>
            <a:p>
              <a:pPr eaLnBrk="1" hangingPunct="1"/>
              <a:r>
                <a:rPr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对侧三叉神经脊束核</a:t>
              </a:r>
            </a:p>
          </p:txBody>
        </p:sp>
        <p:cxnSp>
          <p:nvCxnSpPr>
            <p:cNvPr id="15" name="直接箭头连接符 14"/>
            <p:cNvCxnSpPr/>
            <p:nvPr/>
          </p:nvCxnSpPr>
          <p:spPr bwMode="auto">
            <a:xfrm flipV="1">
              <a:off x="6153326" y="2779325"/>
              <a:ext cx="1683867" cy="1003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 bwMode="auto">
            <a:xfrm flipH="1">
              <a:off x="5531552" y="4335501"/>
              <a:ext cx="2291239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 flipV="1">
              <a:off x="6894144" y="2733082"/>
              <a:ext cx="202230" cy="1321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127557" y="2819545"/>
              <a:ext cx="171005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kumimoji="1"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在脑干内交叉</a:t>
              </a:r>
              <a:endParaRPr kumimoji="1"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grpSp>
          <p:nvGrpSpPr>
            <p:cNvPr id="20" name="组合 47"/>
            <p:cNvGrpSpPr/>
            <p:nvPr/>
          </p:nvGrpSpPr>
          <p:grpSpPr bwMode="auto">
            <a:xfrm>
              <a:off x="5097508" y="3973718"/>
              <a:ext cx="528129" cy="378817"/>
              <a:chOff x="4297405" y="2818942"/>
              <a:chExt cx="355093" cy="212386"/>
            </a:xfrm>
          </p:grpSpPr>
          <p:sp>
            <p:nvSpPr>
              <p:cNvPr id="25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6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434469" y="2857120"/>
                <a:ext cx="84323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389639" y="2818848"/>
                <a:ext cx="173982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487352" y="3606945"/>
              <a:ext cx="196405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丘脑腹后内侧核</a:t>
              </a:r>
            </a:p>
          </p:txBody>
        </p:sp>
        <p:cxnSp>
          <p:nvCxnSpPr>
            <p:cNvPr id="22" name="直接箭头连接符 21"/>
            <p:cNvCxnSpPr/>
            <p:nvPr/>
          </p:nvCxnSpPr>
          <p:spPr bwMode="auto">
            <a:xfrm flipH="1">
              <a:off x="2388301" y="4335501"/>
              <a:ext cx="279558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571211" y="3953618"/>
              <a:ext cx="2411072" cy="712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kumimoji="1"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丘脑中央辐射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内囊后肢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872932" y="4126689"/>
              <a:ext cx="2044588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kumimoji="1" lang="zh-CN" altLang="en-US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中央后回下部</a:t>
              </a:r>
              <a:endParaRPr kumimoji="1" lang="en-US" altLang="zh-CN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6" name="直接箭头连接符 85"/>
            <p:cNvCxnSpPr/>
            <p:nvPr/>
          </p:nvCxnSpPr>
          <p:spPr bwMode="auto">
            <a:xfrm flipH="1">
              <a:off x="7810612" y="2780859"/>
              <a:ext cx="12179" cy="155464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6297744" y="3884440"/>
              <a:ext cx="1369060" cy="45085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 eaLnBrk="1" hangingPunct="1">
                <a:lnSpc>
                  <a:spcPct val="130000"/>
                </a:lnSpc>
              </a:pPr>
              <a:r>
                <a:rPr kumimoji="1"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三叉丘系</a:t>
              </a:r>
              <a:endParaRPr kumimoji="1"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97180" y="4987925"/>
            <a:ext cx="8460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0000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传递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对侧头面部的痛温觉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双侧头面部的触压觉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至大脑皮质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9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3845" y="1710690"/>
          <a:ext cx="8575675" cy="3172460"/>
        </p:xfrm>
        <a:graphic>
          <a:graphicData uri="http://schemas.openxmlformats.org/drawingml/2006/table">
            <a:tbl>
              <a:tblPr/>
              <a:tblGrid>
                <a:gridCol w="1957705"/>
                <a:gridCol w="2929890"/>
                <a:gridCol w="2152650"/>
                <a:gridCol w="1535430"/>
              </a:tblGrid>
              <a:tr h="616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神经元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胞体所在位置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上行纤维束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交叉位置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级神经元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三叉神经节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三叉神经感觉根</a:t>
                      </a:r>
                      <a:endParaRPr kumimoji="0" lang="en-US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56005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第</a:t>
                      </a:r>
                      <a:r>
                        <a:rPr lang="en-US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级神经元</a:t>
                      </a:r>
                      <a:endParaRPr lang="zh-CN" altLang="zh-CN" sz="2000" dirty="0">
                        <a:effectLst/>
                      </a:endParaRP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双侧三叉神经脑桥核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对侧三叉神经脊束核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三叉丘系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脑干内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第</a:t>
                      </a:r>
                      <a:r>
                        <a:rPr lang="en-US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zh-CN" sz="2400" b="1" i="0" kern="1200" baseline="0" dirty="0" smtClean="0">
                          <a:ln>
                            <a:noFill/>
                          </a:ln>
                          <a:solidFill>
                            <a:srgbClr val="28435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级神经元</a:t>
                      </a:r>
                      <a:endParaRPr lang="zh-CN" altLang="zh-CN" sz="2000" dirty="0">
                        <a:effectLst/>
                      </a:endParaRP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背侧丘脑腹后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内侧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丘脑中央辐射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392416" y="779551"/>
            <a:ext cx="5913730" cy="583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CC00"/>
              </a:buClr>
              <a:buNone/>
            </a:pPr>
            <a:r>
              <a:rPr lang="zh-CN" altLang="en-US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头面部浅感觉传导通路简表</a:t>
            </a:r>
            <a:endParaRPr lang="zh-CN" altLang="en-US" dirty="0">
              <a:solidFill>
                <a:schemeClr val="accent6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解剖图片\新建文件夹 (5)\179 拷贝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00" y="279829"/>
            <a:ext cx="3281330" cy="6389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75654" y="457399"/>
            <a:ext cx="233465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 伤 表 现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26967" y="1286413"/>
            <a:ext cx="5518420" cy="3430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三叉丘系以上受损，如内囊后肢出血：对侧头面部痛温觉障碍；</a:t>
            </a:r>
            <a:endParaRPr lang="en-US" altLang="zh-CN" sz="24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三叉丘系以下受损，如三叉神经损伤：同侧头面部痛温觉障碍</a:t>
            </a:r>
            <a:endParaRPr lang="en-US" altLang="zh-CN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89711" y="1112947"/>
            <a:ext cx="8537418" cy="507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69925" indent="-32575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022350" indent="-35115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339850" indent="-31623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681480" indent="-33972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138680" indent="-339725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595880" indent="-339725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053080" indent="-339725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510280" indent="-339725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80975" indent="-180975" eaLnBrk="1" hangingPunct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一般由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三级神经元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3230" lvl="1" indent="-171450" eaLnBrk="1" hangingPunct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一级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神经元的胞体在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脊神经节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脑神经节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，一级纤维经脊神经或脑神经传入；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3230" lvl="1" indent="-171450" eaLnBrk="1" hangingPunct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神经元的胞体在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脊髓后角或脑干的脑神经感觉核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二级纤维左右交叉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至对侧上行；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3230" lvl="1" indent="-171450" eaLnBrk="1" hangingPunct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神经元的胞体在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间脑腹后核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，三级纤维为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丘脑中央辐射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内囊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上传至大脑感觉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中枢。</a:t>
            </a:r>
            <a:endParaRPr lang="zh-CN" altLang="en-US" sz="2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eaLnBrk="1" hangingPunct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一次交叉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，一侧大脑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管理对侧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身体。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凡交叉以上损伤都表现为对侧功能障碍，交叉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以下损伤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都表现为同侧功能障碍。</a:t>
            </a:r>
          </a:p>
          <a:p>
            <a:pPr marL="180975" indent="-180975" eaLnBrk="1" hangingPunct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三级传导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，左右交叉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，对侧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管理，必经内囊。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2399" y="199177"/>
            <a:ext cx="4712041" cy="650000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chemeClr val="accent6"/>
                </a:solidFill>
                <a:latin typeface="+mn-ea"/>
                <a:ea typeface="+mn-ea"/>
              </a:rPr>
              <a:t>深浅感觉</a:t>
            </a:r>
            <a:r>
              <a:rPr lang="zh-CN" altLang="en-US" sz="3200" b="1" dirty="0">
                <a:solidFill>
                  <a:schemeClr val="accent6"/>
                </a:solidFill>
                <a:latin typeface="+mn-ea"/>
                <a:ea typeface="+mn-ea"/>
              </a:rPr>
              <a:t>传导</a:t>
            </a:r>
            <a:r>
              <a:rPr lang="zh-CN" altLang="en-US" sz="3200" b="1" dirty="0" smtClean="0">
                <a:solidFill>
                  <a:schemeClr val="accent6"/>
                </a:solidFill>
                <a:latin typeface="+mn-ea"/>
                <a:ea typeface="+mn-ea"/>
              </a:rPr>
              <a:t>路总结</a:t>
            </a:r>
            <a:endParaRPr lang="zh-CN" altLang="en-US" sz="3200" b="1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5424" y="232010"/>
            <a:ext cx="5033151" cy="553791"/>
          </a:xfrm>
        </p:spPr>
        <p:txBody>
          <a:bodyPr vert="horz"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/>
                </a:solidFill>
                <a:latin typeface="华文中宋" panose="02010600040101010101" pitchFamily="2" charset="-122"/>
              </a:rPr>
              <a:t>视 觉 传 导 通 </a:t>
            </a:r>
            <a:r>
              <a:rPr lang="zh-CN" altLang="en-US" sz="36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路</a:t>
            </a:r>
            <a:endParaRPr lang="zh-CN" altLang="en-US" sz="3600" b="1" dirty="0">
              <a:solidFill>
                <a:schemeClr val="accent6"/>
              </a:solidFill>
              <a:latin typeface="华文中宋" panose="0201060004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5265" y="1073785"/>
            <a:ext cx="6456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0000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共有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三级神经元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组成，传导路径如下：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54734" y="1995194"/>
            <a:ext cx="9034530" cy="1399623"/>
            <a:chOff x="12878" y="1989476"/>
            <a:chExt cx="9034530" cy="1399623"/>
          </a:xfrm>
        </p:grpSpPr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7266182" y="2709219"/>
              <a:ext cx="1781226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距状沟上、下</a:t>
              </a:r>
            </a:p>
            <a:p>
              <a:pPr eaLnBrk="1" hangingPunct="1"/>
              <a:r>
                <a:rPr kumimoji="1" lang="zh-CN" altLang="en-US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的视区皮质</a:t>
              </a:r>
            </a:p>
          </p:txBody>
        </p:sp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12878" y="2632486"/>
              <a:ext cx="187250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视网膜内的视杆细胞、视锥细胞</a:t>
              </a:r>
              <a:endParaRPr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grpSp>
          <p:nvGrpSpPr>
            <p:cNvPr id="40" name="组合 10"/>
            <p:cNvGrpSpPr/>
            <p:nvPr/>
          </p:nvGrpSpPr>
          <p:grpSpPr bwMode="auto">
            <a:xfrm>
              <a:off x="2167935" y="2624508"/>
              <a:ext cx="528129" cy="378817"/>
              <a:chOff x="4297405" y="2818942"/>
              <a:chExt cx="355093" cy="212386"/>
            </a:xfrm>
          </p:grpSpPr>
          <p:sp>
            <p:nvSpPr>
              <p:cNvPr id="66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7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4434993" y="2857427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4389095" y="2819155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1794711" y="1989476"/>
              <a:ext cx="1436229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sz="1600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视网膜内的</a:t>
              </a:r>
              <a:endParaRPr lang="en-US" altLang="zh-CN" sz="16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双极细胞</a:t>
              </a:r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箭头连接符 41"/>
            <p:cNvCxnSpPr/>
            <p:nvPr/>
          </p:nvCxnSpPr>
          <p:spPr bwMode="auto">
            <a:xfrm flipH="1">
              <a:off x="1689950" y="2998371"/>
              <a:ext cx="553181" cy="8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 bwMode="auto">
            <a:xfrm>
              <a:off x="2592417" y="2996993"/>
              <a:ext cx="837462" cy="364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28"/>
            <p:cNvGrpSpPr/>
            <p:nvPr/>
          </p:nvGrpSpPr>
          <p:grpSpPr bwMode="auto">
            <a:xfrm>
              <a:off x="3362033" y="2632732"/>
              <a:ext cx="528129" cy="378817"/>
              <a:chOff x="4297405" y="2818942"/>
              <a:chExt cx="355093" cy="212386"/>
            </a:xfrm>
          </p:grpSpPr>
          <p:sp>
            <p:nvSpPr>
              <p:cNvPr id="62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3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4434993" y="2857076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4389096" y="2818804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3111405" y="2001093"/>
              <a:ext cx="1434997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sz="1600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视网膜内的</a:t>
              </a:r>
              <a:endParaRPr lang="en-US" altLang="zh-CN" sz="16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节细胞</a:t>
              </a:r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7" name="直接箭头连接符 46"/>
            <p:cNvCxnSpPr/>
            <p:nvPr/>
          </p:nvCxnSpPr>
          <p:spPr bwMode="auto">
            <a:xfrm>
              <a:off x="3770817" y="3004289"/>
              <a:ext cx="190232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 bwMode="auto">
            <a:xfrm flipH="1">
              <a:off x="6028903" y="2992561"/>
              <a:ext cx="1295041" cy="257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Line 16"/>
            <p:cNvSpPr>
              <a:spLocks noChangeShapeType="1"/>
            </p:cNvSpPr>
            <p:nvPr/>
          </p:nvSpPr>
          <p:spPr bwMode="auto">
            <a:xfrm flipH="1" flipV="1">
              <a:off x="4758174" y="2959952"/>
              <a:ext cx="202230" cy="1321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50" name="Rectangle 17"/>
            <p:cNvSpPr>
              <a:spLocks noChangeArrowheads="1"/>
            </p:cNvSpPr>
            <p:nvPr/>
          </p:nvSpPr>
          <p:spPr bwMode="auto">
            <a:xfrm>
              <a:off x="4487680" y="3020799"/>
              <a:ext cx="1018397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视</a:t>
              </a:r>
              <a:r>
                <a:rPr kumimoji="1"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交叉</a:t>
              </a:r>
              <a:endParaRPr kumimoji="1"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grpSp>
          <p:nvGrpSpPr>
            <p:cNvPr id="51" name="组合 47"/>
            <p:cNvGrpSpPr/>
            <p:nvPr/>
          </p:nvGrpSpPr>
          <p:grpSpPr bwMode="auto">
            <a:xfrm>
              <a:off x="5605594" y="2616646"/>
              <a:ext cx="528129" cy="378817"/>
              <a:chOff x="4297405" y="2818942"/>
              <a:chExt cx="355093" cy="212386"/>
            </a:xfrm>
          </p:grpSpPr>
          <p:sp>
            <p:nvSpPr>
              <p:cNvPr id="58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59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4434469" y="2857120"/>
                <a:ext cx="84323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4389639" y="2818848"/>
                <a:ext cx="173982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52" name="Text Box 19"/>
            <p:cNvSpPr txBox="1">
              <a:spLocks noChangeArrowheads="1"/>
            </p:cNvSpPr>
            <p:nvPr/>
          </p:nvSpPr>
          <p:spPr bwMode="auto">
            <a:xfrm>
              <a:off x="5189058" y="2268245"/>
              <a:ext cx="1491608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外侧膝状体</a:t>
              </a:r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5933879" y="2624888"/>
              <a:ext cx="1240515" cy="757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kumimoji="1"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视辐射</a:t>
              </a:r>
              <a:endParaRPr kumimoji="1"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内囊后肢</a:t>
              </a:r>
            </a:p>
          </p:txBody>
        </p:sp>
        <p:sp>
          <p:nvSpPr>
            <p:cNvPr id="80" name="Rectangle 17"/>
            <p:cNvSpPr>
              <a:spLocks noChangeArrowheads="1"/>
            </p:cNvSpPr>
            <p:nvPr/>
          </p:nvSpPr>
          <p:spPr bwMode="auto">
            <a:xfrm>
              <a:off x="3774114" y="2662320"/>
              <a:ext cx="111148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kumimoji="1" lang="zh-CN" altLang="en-US" sz="20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视神经</a:t>
              </a:r>
              <a:endParaRPr kumimoji="1"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17"/>
            <p:cNvSpPr>
              <a:spLocks noChangeArrowheads="1"/>
            </p:cNvSpPr>
            <p:nvPr/>
          </p:nvSpPr>
          <p:spPr bwMode="auto">
            <a:xfrm>
              <a:off x="4902058" y="2658713"/>
              <a:ext cx="87691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kumimoji="1" lang="zh-CN" altLang="en-US" sz="20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视束</a:t>
              </a:r>
              <a:endParaRPr kumimoji="1"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5" name="内容占位符 2"/>
          <p:cNvSpPr txBox="1"/>
          <p:nvPr/>
        </p:nvSpPr>
        <p:spPr>
          <a:xfrm>
            <a:off x="353086" y="3412102"/>
            <a:ext cx="7822952" cy="29886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视交叉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</a:p>
          <a:p>
            <a:pPr marL="90805" indent="-9080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55000"/>
              <a:buFont typeface="幼圆" panose="02010509060101010101" pitchFamily="49" charset="-122"/>
              <a:buChar char="★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双侧视神经纤维入颅之后，在垂体窝前方交叉，交叉后称为视束</a:t>
            </a:r>
            <a:endParaRPr lang="en-US" altLang="zh-CN" sz="20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0805" indent="-9080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55000"/>
              <a:buFont typeface="幼圆" panose="02010509060101010101" pitchFamily="49" charset="-122"/>
              <a:buChar char="★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来自双眼视网膜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鼻侧半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的纤维交叉</a:t>
            </a:r>
            <a:r>
              <a:rPr lang="en-US" altLang="zh-CN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对侧视束</a:t>
            </a:r>
            <a:endParaRPr lang="en-US" altLang="zh-CN" sz="20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0805" indent="-9080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55000"/>
              <a:buFont typeface="幼圆" panose="02010509060101010101" pitchFamily="49" charset="-122"/>
              <a:buChar char="★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来自双眼视网膜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颞侧半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的纤维不交叉</a:t>
            </a:r>
            <a:r>
              <a:rPr lang="en-US" altLang="zh-CN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同侧视束</a:t>
            </a:r>
            <a:endParaRPr lang="en-US" altLang="zh-CN" sz="20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0805" indent="-9080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55000"/>
              <a:buFont typeface="幼圆" panose="02010509060101010101" pitchFamily="49" charset="-122"/>
              <a:buChar char="★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左侧视束</a:t>
            </a:r>
            <a:r>
              <a:rPr lang="en-US" altLang="zh-CN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双眼视网膜左侧半的纤维</a:t>
            </a:r>
            <a:endParaRPr lang="en-US" altLang="zh-CN" sz="20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0805" indent="-9080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55000"/>
              <a:buFont typeface="幼圆" panose="02010509060101010101" pitchFamily="49" charset="-122"/>
              <a:buChar char="★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右侧视束</a:t>
            </a:r>
            <a:r>
              <a:rPr lang="en-US" altLang="zh-CN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双眼视网膜右侧半的纤维</a:t>
            </a:r>
            <a:endParaRPr lang="en-US" altLang="zh-CN" sz="20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2" y="0"/>
            <a:ext cx="726411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3180" y="1167462"/>
            <a:ext cx="875763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当一眼注视空间某一点时它不仅能看清楚该点，同时还能看见注视点周围一定范围的物体。眼固视时所能看见的空间范围称为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视野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外界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物体光线经屈光系统到达视网膜后形成一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倒像，形成如下对应关系：</a:t>
            </a:r>
            <a:endParaRPr lang="en-US" altLang="zh-CN" sz="20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08050" lvl="2" indent="-180975">
              <a:lnSpc>
                <a:spcPct val="150000"/>
              </a:lnSpc>
              <a:buClr>
                <a:srgbClr val="C00000"/>
              </a:buClr>
              <a:buSzPct val="60000"/>
              <a:buFont typeface="幼圆" panose="02010509060101010101" pitchFamily="49" charset="-122"/>
              <a:buChar char="★"/>
            </a:pP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鼻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视网膜对应着视野的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颞侧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08050" lvl="2" indent="-180975">
              <a:lnSpc>
                <a:spcPct val="150000"/>
              </a:lnSpc>
              <a:buClr>
                <a:srgbClr val="C00000"/>
              </a:buClr>
              <a:buSzPct val="60000"/>
              <a:buFont typeface="幼圆" panose="02010509060101010101" pitchFamily="49" charset="-122"/>
              <a:buChar char="★"/>
            </a:pP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颞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网膜对应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着视野的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鼻侧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08050" lvl="2" indent="-180975">
              <a:lnSpc>
                <a:spcPct val="150000"/>
              </a:lnSpc>
              <a:buClr>
                <a:srgbClr val="C00000"/>
              </a:buClr>
              <a:buSzPct val="60000"/>
              <a:buFont typeface="幼圆" panose="02010509060101010101" pitchFamily="49" charset="-122"/>
              <a:buChar char="★"/>
            </a:pP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上方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视网膜对应着视野的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下方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08050" lvl="2" indent="-180975">
              <a:lnSpc>
                <a:spcPct val="150000"/>
              </a:lnSpc>
              <a:buClr>
                <a:srgbClr val="C00000"/>
              </a:buClr>
              <a:buSzPct val="60000"/>
              <a:buFont typeface="幼圆" panose="02010509060101010101" pitchFamily="49" charset="-122"/>
              <a:buChar char="★"/>
            </a:pP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下方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视网膜对应着视野的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上方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视野的上述空间定位贯穿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于整个视路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。视野的中心部位对应着黄斑区。</a:t>
            </a:r>
            <a:endParaRPr lang="zh-CN" altLang="en-US" sz="20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可以根据视野的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改变对颅内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影响视路的各种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病变进行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94390" y="289774"/>
            <a:ext cx="2555215" cy="553791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chemeClr val="accent6"/>
                </a:solidFill>
              </a:rPr>
              <a:t>视 野 简 介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4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675740" y="3173028"/>
            <a:ext cx="1719330" cy="83099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accent6"/>
                </a:solidFill>
                <a:latin typeface="+mn-ea"/>
              </a:rPr>
              <a:t>左右交换</a:t>
            </a:r>
            <a:endParaRPr lang="en-US" altLang="zh-CN" sz="2400" b="1" dirty="0" smtClean="0">
              <a:solidFill>
                <a:schemeClr val="accent6"/>
              </a:solidFill>
              <a:latin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accent6"/>
                </a:solidFill>
                <a:latin typeface="+mn-ea"/>
              </a:rPr>
              <a:t>上下翻转</a:t>
            </a:r>
            <a:endParaRPr lang="zh-CN" altLang="en-US" sz="2400" b="1" dirty="0">
              <a:solidFill>
                <a:schemeClr val="accent6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70190" y="449160"/>
            <a:ext cx="8445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70000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当视觉传导路的不同部位受损时，可引起不同的视野缺损</a:t>
            </a:r>
          </a:p>
        </p:txBody>
      </p:sp>
      <p:sp>
        <p:nvSpPr>
          <p:cNvPr id="3" name="矩形 2"/>
          <p:cNvSpPr/>
          <p:nvPr/>
        </p:nvSpPr>
        <p:spPr>
          <a:xfrm>
            <a:off x="5690770" y="1916180"/>
            <a:ext cx="30997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视神经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损伤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：同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侧全盲</a:t>
            </a:r>
            <a:endParaRPr lang="zh-CN" altLang="en-US" sz="20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9875" indent="-269875"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视交叉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中部损伤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：双眼颞侧偏盲</a:t>
            </a:r>
            <a:endParaRPr lang="zh-CN" altLang="en-US" sz="20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9875" indent="-269875"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视束损伤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：双眼对侧同向性偏盲</a:t>
            </a:r>
          </a:p>
          <a:p>
            <a:pPr marL="269875" indent="-269875"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视交叉外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侧损伤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：双眼鼻侧偏盲</a:t>
            </a:r>
            <a:endParaRPr lang="en-US" altLang="zh-CN" sz="20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3030" y="1094703"/>
            <a:ext cx="5537916" cy="5608749"/>
            <a:chOff x="0" y="1385733"/>
            <a:chExt cx="4869596" cy="495067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693" b="6293"/>
            <a:stretch>
              <a:fillRect/>
            </a:stretch>
          </p:blipFill>
          <p:spPr>
            <a:xfrm>
              <a:off x="0" y="1385733"/>
              <a:ext cx="4811641" cy="4950671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2202287" y="3631842"/>
              <a:ext cx="203533" cy="3219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2304053" y="339315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211" y="4758743"/>
              <a:ext cx="773653" cy="81230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3349889" y="5571052"/>
              <a:ext cx="1519707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000000"/>
                  </a:solidFill>
                </a:rPr>
                <a:t>双眼鼻侧偏盲</a:t>
              </a:r>
              <a:endParaRPr lang="zh-CN" altLang="en-US" sz="16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8984" y="276895"/>
            <a:ext cx="5033151" cy="553791"/>
          </a:xfrm>
        </p:spPr>
        <p:txBody>
          <a:bodyPr vert="horz"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/>
                </a:solidFill>
                <a:latin typeface="华文中宋" panose="02010600040101010101" pitchFamily="2" charset="-122"/>
              </a:rPr>
              <a:t>瞳孔对光反射</a:t>
            </a:r>
            <a:r>
              <a:rPr lang="zh-CN" altLang="en-US" sz="36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通路</a:t>
            </a:r>
            <a:endParaRPr lang="zh-CN" altLang="en-US" sz="3600" b="1" dirty="0">
              <a:solidFill>
                <a:schemeClr val="accent6"/>
              </a:solidFill>
              <a:latin typeface="华文中宋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3292" y="901431"/>
            <a:ext cx="8884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光照一侧瞳孔，引起双侧瞳孔缩小的反应，称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瞳孔对光反射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光照侧的反应称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直接对光反射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，未照侧的反应称为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间接对光反射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该通路的传导路径如下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3368" y="2590933"/>
            <a:ext cx="4050220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视网膜</a:t>
            </a:r>
            <a:r>
              <a:rPr lang="zh-CN" altLang="en-US" sz="2000" b="1" dirty="0" smtClean="0">
                <a:solidFill>
                  <a:schemeClr val="accent6"/>
                </a:solidFill>
                <a:latin typeface="Aharoni" panose="02010803020104030203" charset="0"/>
                <a:ea typeface="微软雅黑" panose="020B0503020204020204" pitchFamily="34" charset="-122"/>
                <a:cs typeface="Aharoni" panose="02010803020104030203" charset="0"/>
              </a:rPr>
              <a:t>→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视神经</a:t>
            </a:r>
            <a:r>
              <a:rPr lang="zh-CN" altLang="en-US" sz="2000" b="1" dirty="0">
                <a:solidFill>
                  <a:schemeClr val="accent6"/>
                </a:solidFill>
                <a:latin typeface="Aharoni" panose="02010803020104030203" charset="0"/>
                <a:ea typeface="微软雅黑" panose="020B0503020204020204" pitchFamily="34" charset="-122"/>
                <a:cs typeface="Aharoni" panose="02010803020104030203" charset="0"/>
              </a:rPr>
              <a:t>→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视交叉</a:t>
            </a:r>
            <a:r>
              <a:rPr lang="zh-CN" altLang="en-US" sz="2000" b="1" dirty="0" smtClean="0">
                <a:solidFill>
                  <a:schemeClr val="accent6"/>
                </a:solidFill>
                <a:latin typeface="Aharoni" panose="02010803020104030203" charset="0"/>
                <a:ea typeface="微软雅黑" panose="020B0503020204020204" pitchFamily="34" charset="-122"/>
                <a:cs typeface="Aharoni" panose="02010803020104030203" charset="0"/>
              </a:rPr>
              <a:t>→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视束</a:t>
            </a:r>
            <a:r>
              <a:rPr lang="zh-CN" altLang="en-US" sz="2000" b="1" dirty="0" smtClean="0">
                <a:solidFill>
                  <a:schemeClr val="accent6"/>
                </a:solidFill>
                <a:latin typeface="Aharoni" panose="02010803020104030203" charset="0"/>
                <a:ea typeface="微软雅黑" panose="020B0503020204020204" pitchFamily="34" charset="-122"/>
                <a:cs typeface="Aharoni" panose="02010803020104030203" charset="0"/>
              </a:rPr>
              <a:t>→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上丘臂</a:t>
            </a:r>
            <a:r>
              <a:rPr lang="zh-CN" altLang="en-US" sz="2000" b="1" dirty="0" smtClean="0">
                <a:solidFill>
                  <a:schemeClr val="accent6"/>
                </a:solidFill>
                <a:latin typeface="Aharoni" panose="02010803020104030203" charset="0"/>
                <a:ea typeface="微软雅黑" panose="020B0503020204020204" pitchFamily="34" charset="-122"/>
                <a:cs typeface="Aharoni" panose="02010803020104030203" charset="0"/>
              </a:rPr>
              <a:t>→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顶盖前区</a:t>
            </a:r>
            <a:r>
              <a:rPr lang="zh-CN" altLang="en-US" sz="2000" b="1" dirty="0" smtClean="0">
                <a:solidFill>
                  <a:schemeClr val="accent6"/>
                </a:solidFill>
                <a:latin typeface="Aharoni" panose="02010803020104030203" charset="0"/>
                <a:ea typeface="微软雅黑" panose="020B0503020204020204" pitchFamily="34" charset="-122"/>
                <a:cs typeface="Aharoni" panose="02010803020104030203" charset="0"/>
              </a:rPr>
              <a:t>→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双侧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动眼神经副核</a:t>
            </a:r>
            <a:r>
              <a:rPr lang="zh-CN" altLang="en-US" sz="2000" b="1" dirty="0" smtClean="0">
                <a:solidFill>
                  <a:schemeClr val="accent6"/>
                </a:solidFill>
                <a:latin typeface="Aharoni" panose="02010803020104030203" charset="0"/>
                <a:ea typeface="微软雅黑" panose="020B0503020204020204" pitchFamily="34" charset="-122"/>
                <a:cs typeface="Aharoni" panose="02010803020104030203" charset="0"/>
              </a:rPr>
              <a:t>→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双侧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动眼神经</a:t>
            </a:r>
            <a:r>
              <a:rPr lang="zh-CN" altLang="en-US" sz="2000" b="1" dirty="0" smtClean="0">
                <a:solidFill>
                  <a:schemeClr val="accent6"/>
                </a:solidFill>
                <a:latin typeface="Aharoni" panose="02010803020104030203" charset="0"/>
                <a:ea typeface="微软雅黑" panose="020B0503020204020204" pitchFamily="34" charset="-122"/>
                <a:cs typeface="Aharoni" panose="02010803020104030203" charset="0"/>
              </a:rPr>
              <a:t>→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睫状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神经节</a:t>
            </a:r>
            <a:r>
              <a:rPr lang="zh-CN" altLang="en-US" sz="2000" b="1" dirty="0" smtClean="0">
                <a:solidFill>
                  <a:schemeClr val="accent6"/>
                </a:solidFill>
                <a:latin typeface="Aharoni" panose="02010803020104030203" charset="0"/>
                <a:ea typeface="微软雅黑" panose="020B0503020204020204" pitchFamily="34" charset="-122"/>
                <a:cs typeface="Aharoni" panose="02010803020104030203" charset="0"/>
              </a:rPr>
              <a:t>→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节后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纤维</a:t>
            </a:r>
            <a:r>
              <a:rPr lang="zh-CN" altLang="en-US" sz="2000" b="1" dirty="0" smtClean="0">
                <a:solidFill>
                  <a:schemeClr val="accent6"/>
                </a:solidFill>
                <a:latin typeface="Aharoni" panose="02010803020104030203" charset="0"/>
                <a:ea typeface="微软雅黑" panose="020B0503020204020204" pitchFamily="34" charset="-122"/>
                <a:cs typeface="Aharoni" panose="02010803020104030203" charset="0"/>
              </a:rPr>
              <a:t>→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瞳孔括约肌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收缩</a:t>
            </a:r>
            <a:r>
              <a:rPr lang="zh-CN" altLang="en-US" sz="2000" b="1" dirty="0" smtClean="0">
                <a:solidFill>
                  <a:schemeClr val="accent6"/>
                </a:solidFill>
                <a:latin typeface="Aharoni" panose="02010803020104030203" charset="0"/>
                <a:ea typeface="微软雅黑" panose="020B0503020204020204" pitchFamily="34" charset="-122"/>
                <a:cs typeface="Aharoni" panose="02010803020104030203" charset="0"/>
              </a:rPr>
              <a:t>→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两侧瞳孔缩小</a:t>
            </a:r>
            <a:endParaRPr lang="zh-CN" altLang="en-US" sz="2000" b="1" dirty="0">
              <a:solidFill>
                <a:schemeClr val="accent6"/>
              </a:solidFill>
              <a:latin typeface="Aharoni" panose="02010803020104030203" charset="0"/>
              <a:ea typeface="微软雅黑" panose="020B0503020204020204" pitchFamily="34" charset="-122"/>
              <a:cs typeface="Aharoni" panose="02010803020104030203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417303" y="3337908"/>
          <a:ext cx="4442120" cy="25700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8793"/>
                <a:gridCol w="888055"/>
                <a:gridCol w="888424"/>
                <a:gridCol w="888424"/>
                <a:gridCol w="888424"/>
              </a:tblGrid>
              <a:tr h="357173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患侧眼</a:t>
                      </a:r>
                      <a:endParaRPr lang="zh-CN" alt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健侧眼</a:t>
                      </a:r>
                      <a:endParaRPr lang="zh-CN" alt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572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直接对光反射</a:t>
                      </a:r>
                      <a:endParaRPr lang="zh-CN" alt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间接对光反射</a:t>
                      </a:r>
                      <a:endParaRPr lang="zh-CN" alt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直接对光反射</a:t>
                      </a:r>
                      <a:endParaRPr lang="zh-CN" alt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间接对光反射</a:t>
                      </a:r>
                      <a:endParaRPr lang="zh-CN" alt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27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视神经损伤</a:t>
                      </a:r>
                      <a:endParaRPr lang="zh-CN" altLang="en-US" sz="16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丧失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丧失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动眼神经损伤</a:t>
                      </a:r>
                      <a:endParaRPr lang="zh-CN" alt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丧失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丧失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4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0857" y="2590933"/>
            <a:ext cx="191609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 伤 表 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1" r="2769" b="1617"/>
          <a:stretch>
            <a:fillRect/>
          </a:stretch>
        </p:blipFill>
        <p:spPr>
          <a:xfrm>
            <a:off x="5253453" y="1159669"/>
            <a:ext cx="3890547" cy="5479961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1863" y="276895"/>
            <a:ext cx="5033151" cy="553791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accent2"/>
                </a:solidFill>
                <a:latin typeface="华文中宋" panose="02010600040101010101" pitchFamily="2" charset="-122"/>
              </a:rPr>
              <a:t>听 觉 传 导 通 路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215265" y="1073785"/>
            <a:ext cx="645604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0000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共有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四级神经元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组成，传导路径如下：</a:t>
            </a:r>
          </a:p>
        </p:txBody>
      </p:sp>
      <p:sp>
        <p:nvSpPr>
          <p:cNvPr id="133" name="内容占位符 2"/>
          <p:cNvSpPr txBox="1"/>
          <p:nvPr/>
        </p:nvSpPr>
        <p:spPr>
          <a:xfrm>
            <a:off x="405286" y="4202024"/>
            <a:ext cx="4500843" cy="2163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交叉情况</a:t>
            </a:r>
            <a:r>
              <a:rPr lang="en-US" altLang="zh-CN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</a:p>
          <a:p>
            <a:pPr marL="90805" indent="-9080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55000"/>
              <a:buFont typeface="幼圆" panose="02010509060101010101" pitchFamily="49" charset="-122"/>
              <a:buChar char="★"/>
            </a:pPr>
            <a:r>
              <a:rPr lang="zh-CN" altLang="en-US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部分纤维</a:t>
            </a:r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交叉</a:t>
            </a:r>
            <a:r>
              <a:rPr lang="en-US" altLang="zh-CN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对侧</a:t>
            </a:r>
            <a:r>
              <a:rPr lang="zh-CN" altLang="en-US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外侧丘系；部分纤维</a:t>
            </a:r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不交叉</a:t>
            </a:r>
            <a:r>
              <a:rPr lang="en-US" altLang="zh-CN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同侧</a:t>
            </a:r>
            <a:r>
              <a:rPr lang="zh-CN" altLang="en-US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外侧丘系</a:t>
            </a:r>
            <a:endParaRPr lang="en-US" altLang="zh-CN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0805" indent="-9080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55000"/>
              <a:buFont typeface="幼圆" panose="02010509060101010101" pitchFamily="49" charset="-122"/>
              <a:buChar char="★"/>
            </a:pPr>
            <a:r>
              <a:rPr lang="zh-CN" altLang="en-US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</a:t>
            </a:r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听觉经双侧传导</a:t>
            </a:r>
            <a:r>
              <a:rPr lang="zh-CN" altLang="en-US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。一侧通路在外侧丘系及以上受损，听力不受影响。</a:t>
            </a:r>
            <a:endParaRPr lang="en-US" altLang="zh-CN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102319" y="1897941"/>
            <a:ext cx="5025972" cy="2184262"/>
            <a:chOff x="353272" y="1847256"/>
            <a:chExt cx="5025972" cy="2184262"/>
          </a:xfrm>
        </p:grpSpPr>
        <p:sp>
          <p:nvSpPr>
            <p:cNvPr id="78" name="Text Box 9"/>
            <p:cNvSpPr txBox="1">
              <a:spLocks noChangeArrowheads="1"/>
            </p:cNvSpPr>
            <p:nvPr/>
          </p:nvSpPr>
          <p:spPr bwMode="auto">
            <a:xfrm>
              <a:off x="1660447" y="2198260"/>
              <a:ext cx="10079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周围突</a:t>
              </a:r>
              <a:endParaRPr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353272" y="2337140"/>
              <a:ext cx="154436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内耳螺旋器</a:t>
              </a:r>
              <a:endParaRPr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grpSp>
          <p:nvGrpSpPr>
            <p:cNvPr id="80" name="组合 10"/>
            <p:cNvGrpSpPr/>
            <p:nvPr/>
          </p:nvGrpSpPr>
          <p:grpSpPr bwMode="auto">
            <a:xfrm>
              <a:off x="2542744" y="2173247"/>
              <a:ext cx="528129" cy="378817"/>
              <a:chOff x="4297405" y="2818942"/>
              <a:chExt cx="355093" cy="212386"/>
            </a:xfrm>
          </p:grpSpPr>
          <p:sp>
            <p:nvSpPr>
              <p:cNvPr id="106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7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4434993" y="2857427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4389095" y="2819155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81" name="Text Box 8"/>
            <p:cNvSpPr txBox="1">
              <a:spLocks noChangeArrowheads="1"/>
            </p:cNvSpPr>
            <p:nvPr/>
          </p:nvSpPr>
          <p:spPr bwMode="auto">
            <a:xfrm>
              <a:off x="2294993" y="1852925"/>
              <a:ext cx="1223337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蜗神经节</a:t>
              </a:r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2" name="直接箭头连接符 81"/>
            <p:cNvCxnSpPr/>
            <p:nvPr/>
          </p:nvCxnSpPr>
          <p:spPr bwMode="auto">
            <a:xfrm flipH="1">
              <a:off x="1616454" y="2537713"/>
              <a:ext cx="989948" cy="461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2960974" y="2210258"/>
              <a:ext cx="119672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/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中枢突</a:t>
              </a:r>
              <a:endParaRPr kumimoji="1" lang="en-US" altLang="zh-CN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1800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经</a:t>
              </a:r>
              <a:r>
                <a:rPr lang="zh-CN" altLang="en-US" sz="18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蜗神经</a:t>
              </a:r>
              <a:endParaRPr kumimoji="1" lang="zh-CN" altLang="en-US" sz="1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4" name="直接箭头连接符 83"/>
            <p:cNvCxnSpPr/>
            <p:nvPr/>
          </p:nvCxnSpPr>
          <p:spPr bwMode="auto">
            <a:xfrm flipV="1">
              <a:off x="2985740" y="2540421"/>
              <a:ext cx="1110764" cy="329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组合 28"/>
            <p:cNvGrpSpPr/>
            <p:nvPr/>
          </p:nvGrpSpPr>
          <p:grpSpPr bwMode="auto">
            <a:xfrm>
              <a:off x="4018200" y="2176007"/>
              <a:ext cx="528129" cy="378817"/>
              <a:chOff x="4297405" y="2818942"/>
              <a:chExt cx="355093" cy="212386"/>
            </a:xfrm>
          </p:grpSpPr>
          <p:sp>
            <p:nvSpPr>
              <p:cNvPr id="102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3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4434993" y="2857076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4389096" y="2818804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86" name="Text Box 15"/>
            <p:cNvSpPr txBox="1">
              <a:spLocks noChangeArrowheads="1"/>
            </p:cNvSpPr>
            <p:nvPr/>
          </p:nvSpPr>
          <p:spPr bwMode="auto">
            <a:xfrm>
              <a:off x="3733849" y="1847256"/>
              <a:ext cx="126745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蜗神经核</a:t>
              </a:r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7" name="直接箭头连接符 86"/>
            <p:cNvCxnSpPr/>
            <p:nvPr/>
          </p:nvCxnSpPr>
          <p:spPr bwMode="auto">
            <a:xfrm>
              <a:off x="4440781" y="2545038"/>
              <a:ext cx="602950" cy="405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/>
            <p:nvPr/>
          </p:nvCxnSpPr>
          <p:spPr bwMode="auto">
            <a:xfrm flipH="1">
              <a:off x="3808881" y="3662759"/>
              <a:ext cx="1217060" cy="331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9" name="Line 16"/>
            <p:cNvSpPr>
              <a:spLocks noChangeShapeType="1"/>
            </p:cNvSpPr>
            <p:nvPr/>
          </p:nvSpPr>
          <p:spPr bwMode="auto">
            <a:xfrm flipH="1" flipV="1">
              <a:off x="4934953" y="3024547"/>
              <a:ext cx="185333" cy="15823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90" name="Rectangle 17"/>
            <p:cNvSpPr>
              <a:spLocks noChangeArrowheads="1"/>
            </p:cNvSpPr>
            <p:nvPr/>
          </p:nvSpPr>
          <p:spPr bwMode="auto">
            <a:xfrm>
              <a:off x="4979134" y="2593653"/>
              <a:ext cx="400110" cy="1270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kumimoji="1" lang="zh-CN" altLang="en-US" sz="1400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在脑干内交叉</a:t>
              </a:r>
              <a:endParaRPr kumimoji="1" lang="zh-CN" altLang="en-US" sz="1400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grpSp>
          <p:nvGrpSpPr>
            <p:cNvPr id="91" name="组合 47"/>
            <p:cNvGrpSpPr/>
            <p:nvPr/>
          </p:nvGrpSpPr>
          <p:grpSpPr bwMode="auto">
            <a:xfrm>
              <a:off x="3374836" y="3304294"/>
              <a:ext cx="528129" cy="378817"/>
              <a:chOff x="4297405" y="2818942"/>
              <a:chExt cx="355093" cy="212386"/>
            </a:xfrm>
          </p:grpSpPr>
          <p:sp>
            <p:nvSpPr>
              <p:cNvPr id="98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9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4434469" y="2857120"/>
                <a:ext cx="84323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4389639" y="2818848"/>
                <a:ext cx="173982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92" name="Text Box 19"/>
            <p:cNvSpPr txBox="1">
              <a:spLocks noChangeArrowheads="1"/>
            </p:cNvSpPr>
            <p:nvPr/>
          </p:nvSpPr>
          <p:spPr bwMode="auto">
            <a:xfrm>
              <a:off x="3305797" y="2965207"/>
              <a:ext cx="939424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下丘</a:t>
              </a:r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3" name="直接箭头连接符 92"/>
            <p:cNvCxnSpPr/>
            <p:nvPr/>
          </p:nvCxnSpPr>
          <p:spPr bwMode="auto">
            <a:xfrm flipH="1">
              <a:off x="2651052" y="3666077"/>
              <a:ext cx="829031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4" name="Text Box 22"/>
            <p:cNvSpPr txBox="1">
              <a:spLocks noChangeArrowheads="1"/>
            </p:cNvSpPr>
            <p:nvPr/>
          </p:nvSpPr>
          <p:spPr bwMode="auto">
            <a:xfrm>
              <a:off x="1207738" y="3274388"/>
              <a:ext cx="1344625" cy="757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kumimoji="1"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视辐射</a:t>
              </a:r>
              <a:endParaRPr kumimoji="1"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内囊后肢</a:t>
              </a:r>
            </a:p>
          </p:txBody>
        </p:sp>
        <p:sp>
          <p:nvSpPr>
            <p:cNvPr id="95" name="Rectangle 21"/>
            <p:cNvSpPr>
              <a:spLocks noChangeArrowheads="1"/>
            </p:cNvSpPr>
            <p:nvPr/>
          </p:nvSpPr>
          <p:spPr bwMode="auto">
            <a:xfrm>
              <a:off x="564442" y="3480665"/>
              <a:ext cx="114971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kumimoji="1" lang="zh-CN" altLang="en-US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颞横回</a:t>
              </a:r>
              <a:endParaRPr kumimoji="1" lang="en-US" altLang="zh-CN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6" name="直接箭头连接符 95"/>
            <p:cNvCxnSpPr/>
            <p:nvPr/>
          </p:nvCxnSpPr>
          <p:spPr bwMode="auto">
            <a:xfrm flipH="1">
              <a:off x="5025941" y="2540021"/>
              <a:ext cx="10128" cy="113586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7" name="矩形 96"/>
            <p:cNvSpPr/>
            <p:nvPr/>
          </p:nvSpPr>
          <p:spPr>
            <a:xfrm>
              <a:off x="3751226" y="3283621"/>
              <a:ext cx="1369060" cy="369332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 eaLnBrk="1" hangingPunct="1"/>
              <a:r>
                <a:rPr kumimoji="1"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外侧丘系</a:t>
              </a:r>
              <a:endParaRPr kumimoji="1"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9" name="组合 47"/>
            <p:cNvGrpSpPr/>
            <p:nvPr/>
          </p:nvGrpSpPr>
          <p:grpSpPr bwMode="auto">
            <a:xfrm>
              <a:off x="2228981" y="3291712"/>
              <a:ext cx="528129" cy="378817"/>
              <a:chOff x="4297405" y="2818942"/>
              <a:chExt cx="355093" cy="212386"/>
            </a:xfrm>
          </p:grpSpPr>
          <p:sp>
            <p:nvSpPr>
              <p:cNvPr id="120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1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4434469" y="2857120"/>
                <a:ext cx="84323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4389639" y="2818848"/>
                <a:ext cx="173982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cxnSp>
          <p:nvCxnSpPr>
            <p:cNvPr id="124" name="直接箭头连接符 123"/>
            <p:cNvCxnSpPr/>
            <p:nvPr/>
          </p:nvCxnSpPr>
          <p:spPr bwMode="auto">
            <a:xfrm flipH="1" flipV="1">
              <a:off x="1347460" y="3652953"/>
              <a:ext cx="947533" cy="669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6" name="Text Box 9"/>
            <p:cNvSpPr txBox="1">
              <a:spLocks noChangeArrowheads="1"/>
            </p:cNvSpPr>
            <p:nvPr/>
          </p:nvSpPr>
          <p:spPr bwMode="auto">
            <a:xfrm>
              <a:off x="2577882" y="3329178"/>
              <a:ext cx="10079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下丘臂</a:t>
              </a:r>
              <a:endParaRPr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137" name="Text Box 15"/>
            <p:cNvSpPr txBox="1">
              <a:spLocks noChangeArrowheads="1"/>
            </p:cNvSpPr>
            <p:nvPr/>
          </p:nvSpPr>
          <p:spPr bwMode="auto">
            <a:xfrm>
              <a:off x="1801335" y="2958043"/>
              <a:ext cx="153248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内侧膝状体</a:t>
              </a:r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8101" y="493242"/>
            <a:ext cx="3606130" cy="749569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 smtClean="0">
                <a:solidFill>
                  <a:schemeClr val="accent6"/>
                </a:solidFill>
              </a:rPr>
              <a:t>传导通路概述</a:t>
            </a:r>
            <a:endParaRPr lang="zh-CN" altLang="en-US" sz="3600" b="1" dirty="0">
              <a:solidFill>
                <a:schemeClr val="accent6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303" y="1545464"/>
            <a:ext cx="864172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神经系统对信息的传递、调节和整合的过程，大体如下：</a:t>
            </a:r>
            <a:endParaRPr lang="en-US" altLang="zh-CN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680" indent="-179705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感受器接受机体内外环境的刺激并转换成神经冲动，沿传入神经元传递至大脑皮质，最后产生感觉</a:t>
            </a:r>
            <a:endParaRPr lang="en-US" altLang="zh-CN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680" indent="-179705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大脑皮质整合感觉信息后发出指令，由传出纤维经脑干和脊髓的运动神经元到达外周效应器，引起反应</a:t>
            </a:r>
            <a:endParaRPr lang="en-US" altLang="zh-CN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因此，神经系统内存在两大类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传导通路</a:t>
            </a:r>
            <a:r>
              <a:rPr lang="en-US" altLang="zh-CN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</a:p>
          <a:p>
            <a:pPr marL="450850" lvl="1" indent="-269875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感觉（上行）传导通路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：感受器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→数级传入神经元→大脑皮质</a:t>
            </a:r>
          </a:p>
          <a:p>
            <a:pPr marL="450850" lvl="1" indent="-269875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运动（下行）传导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通路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：大脑皮质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→数级传出神经元→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效应器</a:t>
            </a:r>
            <a:endParaRPr lang="en-US" altLang="zh-CN" sz="20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感觉传导通路</a:t>
            </a:r>
            <a:r>
              <a:rPr lang="en-US" altLang="zh-CN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反射弧的传入部；运动传导通路</a:t>
            </a:r>
            <a:r>
              <a:rPr lang="en-US" altLang="zh-CN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反射弧的传出部</a:t>
            </a:r>
            <a:endParaRPr lang="en-US" altLang="zh-CN" sz="20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经过大脑皮质的上、下行传导</a:t>
            </a:r>
            <a:r>
              <a:rPr lang="zh-CN" altLang="en-US" sz="20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通路称为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反射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通路</a:t>
            </a:r>
            <a:endParaRPr lang="zh-CN" altLang="en-US" sz="2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2056" y="268694"/>
            <a:ext cx="5033151" cy="553791"/>
          </a:xfrm>
        </p:spPr>
        <p:txBody>
          <a:bodyPr/>
          <a:lstStyle/>
          <a:p>
            <a:r>
              <a:rPr kumimoji="1" lang="zh-CN" altLang="en-US" sz="3200" b="1" dirty="0">
                <a:solidFill>
                  <a:schemeClr val="accent2"/>
                </a:solidFill>
                <a:latin typeface="华文中宋" panose="02010600040101010101" pitchFamily="2" charset="-122"/>
              </a:rPr>
              <a:t>平 衡 觉 传 导 通 </a:t>
            </a:r>
            <a:r>
              <a:rPr kumimoji="1" lang="zh-CN" altLang="en-US" sz="3200" b="1" dirty="0" smtClean="0">
                <a:solidFill>
                  <a:schemeClr val="accent2"/>
                </a:solidFill>
                <a:latin typeface="华文中宋" panose="02010600040101010101" pitchFamily="2" charset="-122"/>
              </a:rPr>
              <a:t>路</a:t>
            </a:r>
            <a:endParaRPr lang="zh-CN" altLang="en-US" sz="3200" b="1" dirty="0"/>
          </a:p>
        </p:txBody>
      </p:sp>
      <p:grpSp>
        <p:nvGrpSpPr>
          <p:cNvPr id="3" name="组合 2"/>
          <p:cNvGrpSpPr/>
          <p:nvPr/>
        </p:nvGrpSpPr>
        <p:grpSpPr>
          <a:xfrm>
            <a:off x="45077" y="1869201"/>
            <a:ext cx="6796121" cy="1173291"/>
            <a:chOff x="783096" y="1130663"/>
            <a:chExt cx="6796121" cy="1173291"/>
          </a:xfrm>
        </p:grpSpPr>
        <p:sp>
          <p:nvSpPr>
            <p:cNvPr id="37904" name="Text Box 28"/>
            <p:cNvSpPr txBox="1">
              <a:spLocks noChangeArrowheads="1"/>
            </p:cNvSpPr>
            <p:nvPr/>
          </p:nvSpPr>
          <p:spPr bwMode="auto">
            <a:xfrm>
              <a:off x="4886210" y="1155724"/>
              <a:ext cx="178658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丘脑</a:t>
              </a:r>
              <a:r>
                <a:rPr lang="zh-CN" altLang="en-US" sz="16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腹后核</a:t>
              </a:r>
              <a:r>
                <a:rPr lang="en-US" altLang="zh-CN" sz="1400" b="1" dirty="0">
                  <a:solidFill>
                    <a:schemeClr val="accent2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(</a:t>
              </a:r>
              <a:r>
                <a:rPr lang="zh-CN" altLang="en-US" sz="1400" b="1" dirty="0" smtClean="0">
                  <a:solidFill>
                    <a:schemeClr val="accent2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可能</a:t>
              </a:r>
              <a:r>
                <a:rPr lang="en-US" altLang="zh-CN" sz="1400" b="1" dirty="0" smtClean="0">
                  <a:solidFill>
                    <a:schemeClr val="accent2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)</a:t>
              </a:r>
              <a:endParaRPr lang="zh-CN" altLang="en-US" sz="1400" b="1" dirty="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37906" name="Text Box 30"/>
            <p:cNvSpPr txBox="1">
              <a:spLocks noChangeArrowheads="1"/>
            </p:cNvSpPr>
            <p:nvPr/>
          </p:nvSpPr>
          <p:spPr bwMode="auto">
            <a:xfrm>
              <a:off x="6174127" y="1647781"/>
              <a:ext cx="140509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颞上回前方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1693093" y="1488701"/>
              <a:ext cx="10079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周围突</a:t>
              </a:r>
              <a:endParaRPr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64" name="Text Box 6"/>
            <p:cNvSpPr txBox="1">
              <a:spLocks noChangeArrowheads="1"/>
            </p:cNvSpPr>
            <p:nvPr/>
          </p:nvSpPr>
          <p:spPr bwMode="auto">
            <a:xfrm>
              <a:off x="783096" y="1380624"/>
              <a:ext cx="1271049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壶腹嵴</a:t>
              </a:r>
              <a:endParaRPr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  <a:p>
              <a:pPr eaLnBrk="1" hangingPunct="1"/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球囊斑</a:t>
              </a:r>
            </a:p>
            <a:p>
              <a:pPr eaLnBrk="1" hangingPunct="1"/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椭圆囊斑</a:t>
              </a:r>
            </a:p>
          </p:txBody>
        </p:sp>
        <p:grpSp>
          <p:nvGrpSpPr>
            <p:cNvPr id="65" name="组合 10"/>
            <p:cNvGrpSpPr/>
            <p:nvPr/>
          </p:nvGrpSpPr>
          <p:grpSpPr bwMode="auto">
            <a:xfrm>
              <a:off x="2575390" y="1463688"/>
              <a:ext cx="528129" cy="378817"/>
              <a:chOff x="4297405" y="2818942"/>
              <a:chExt cx="355093" cy="212386"/>
            </a:xfrm>
          </p:grpSpPr>
          <p:sp>
            <p:nvSpPr>
              <p:cNvPr id="99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0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4434993" y="2857427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4389095" y="2819155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66" name="Text Box 8"/>
            <p:cNvSpPr txBox="1">
              <a:spLocks noChangeArrowheads="1"/>
            </p:cNvSpPr>
            <p:nvPr/>
          </p:nvSpPr>
          <p:spPr bwMode="auto">
            <a:xfrm>
              <a:off x="2172182" y="1130663"/>
              <a:ext cx="149892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前庭神经节</a:t>
              </a:r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7" name="直接箭头连接符 66"/>
            <p:cNvCxnSpPr/>
            <p:nvPr/>
          </p:nvCxnSpPr>
          <p:spPr bwMode="auto">
            <a:xfrm flipH="1">
              <a:off x="1649100" y="1828154"/>
              <a:ext cx="989948" cy="461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2793945" y="1519253"/>
              <a:ext cx="154700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/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中枢突</a:t>
              </a:r>
              <a:endParaRPr kumimoji="1" lang="en-US" altLang="zh-CN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1800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经</a:t>
              </a:r>
              <a:r>
                <a:rPr lang="zh-CN" altLang="en-US" sz="18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前庭神经</a:t>
              </a:r>
              <a:endParaRPr kumimoji="1" lang="zh-CN" altLang="en-US" sz="1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9" name="直接箭头连接符 68"/>
            <p:cNvCxnSpPr/>
            <p:nvPr/>
          </p:nvCxnSpPr>
          <p:spPr bwMode="auto">
            <a:xfrm flipV="1">
              <a:off x="3018386" y="1830862"/>
              <a:ext cx="1110764" cy="329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28"/>
            <p:cNvGrpSpPr/>
            <p:nvPr/>
          </p:nvGrpSpPr>
          <p:grpSpPr bwMode="auto">
            <a:xfrm>
              <a:off x="4050846" y="1466448"/>
              <a:ext cx="528129" cy="378817"/>
              <a:chOff x="4297405" y="2818942"/>
              <a:chExt cx="355093" cy="212386"/>
            </a:xfrm>
          </p:grpSpPr>
          <p:sp>
            <p:nvSpPr>
              <p:cNvPr id="95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6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4434993" y="2857076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4389096" y="2818804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71" name="Text Box 15"/>
            <p:cNvSpPr txBox="1">
              <a:spLocks noChangeArrowheads="1"/>
            </p:cNvSpPr>
            <p:nvPr/>
          </p:nvSpPr>
          <p:spPr bwMode="auto">
            <a:xfrm>
              <a:off x="3681837" y="1151182"/>
              <a:ext cx="154604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前庭神经核</a:t>
              </a:r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2" name="直接箭头连接符 71"/>
            <p:cNvCxnSpPr/>
            <p:nvPr/>
          </p:nvCxnSpPr>
          <p:spPr bwMode="auto">
            <a:xfrm>
              <a:off x="4473427" y="1835479"/>
              <a:ext cx="602950" cy="405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6" name="组合 47"/>
            <p:cNvGrpSpPr/>
            <p:nvPr/>
          </p:nvGrpSpPr>
          <p:grpSpPr bwMode="auto">
            <a:xfrm>
              <a:off x="5013321" y="1466084"/>
              <a:ext cx="528129" cy="378817"/>
              <a:chOff x="4297405" y="2818942"/>
              <a:chExt cx="355093" cy="212386"/>
            </a:xfrm>
          </p:grpSpPr>
          <p:sp>
            <p:nvSpPr>
              <p:cNvPr id="91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2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4434469" y="2857120"/>
                <a:ext cx="84323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4389639" y="2818848"/>
                <a:ext cx="173982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cxnSp>
          <p:nvCxnSpPr>
            <p:cNvPr id="78" name="直接箭头连接符 77"/>
            <p:cNvCxnSpPr/>
            <p:nvPr/>
          </p:nvCxnSpPr>
          <p:spPr bwMode="auto">
            <a:xfrm flipH="1">
              <a:off x="5426120" y="1842289"/>
              <a:ext cx="829031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4" name="文本框 103"/>
          <p:cNvSpPr txBox="1"/>
          <p:nvPr/>
        </p:nvSpPr>
        <p:spPr>
          <a:xfrm>
            <a:off x="119834" y="1023263"/>
            <a:ext cx="322802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0000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传导路径大体如下：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706651" y="1757415"/>
            <a:ext cx="3410500" cy="4652261"/>
            <a:chOff x="5706651" y="1757415"/>
            <a:chExt cx="3410500" cy="4652261"/>
          </a:xfrm>
        </p:grpSpPr>
        <p:pic>
          <p:nvPicPr>
            <p:cNvPr id="37890" name="Picture 2" descr="8_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651" y="1757415"/>
              <a:ext cx="3296921" cy="4652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文本框 104"/>
            <p:cNvSpPr txBox="1"/>
            <p:nvPr/>
          </p:nvSpPr>
          <p:spPr>
            <a:xfrm>
              <a:off x="8152472" y="5507959"/>
              <a:ext cx="964679" cy="5847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前庭神经核</a:t>
              </a:r>
            </a:p>
          </p:txBody>
        </p:sp>
        <p:cxnSp>
          <p:nvCxnSpPr>
            <p:cNvPr id="106" name="直接连接符 105"/>
            <p:cNvCxnSpPr/>
            <p:nvPr/>
          </p:nvCxnSpPr>
          <p:spPr>
            <a:xfrm flipH="1" flipV="1">
              <a:off x="8281114" y="4958366"/>
              <a:ext cx="171759" cy="5858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文本框 106"/>
            <p:cNvSpPr txBox="1"/>
            <p:nvPr/>
          </p:nvSpPr>
          <p:spPr>
            <a:xfrm>
              <a:off x="6364074" y="5865288"/>
              <a:ext cx="1447660" cy="337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前庭神经节</a:t>
              </a:r>
            </a:p>
          </p:txBody>
        </p:sp>
        <p:cxnSp>
          <p:nvCxnSpPr>
            <p:cNvPr id="108" name="直接连接符 107"/>
            <p:cNvCxnSpPr/>
            <p:nvPr/>
          </p:nvCxnSpPr>
          <p:spPr>
            <a:xfrm flipV="1">
              <a:off x="7262271" y="5651679"/>
              <a:ext cx="8992" cy="2661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Text Box 3"/>
          <p:cNvSpPr txBox="1">
            <a:spLocks noChangeArrowheads="1"/>
          </p:cNvSpPr>
          <p:nvPr/>
        </p:nvSpPr>
        <p:spPr bwMode="auto">
          <a:xfrm>
            <a:off x="398664" y="3249371"/>
            <a:ext cx="52132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前庭神经核发出的纤维束：</a:t>
            </a:r>
            <a:endParaRPr lang="en-US" altLang="zh-CN" sz="20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eaLnBrk="1" hangingPunct="1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内侧纵束</a:t>
            </a:r>
            <a:r>
              <a:rPr lang="zh-CN" altLang="en-US" sz="20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位于中线两侧</a:t>
            </a:r>
            <a:endParaRPr lang="en-US" altLang="zh-CN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eaLnBrk="1" hangingPunct="1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上→动眼神经核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滑车神经核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展神经核，完成眼肌前庭反射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eaLnBrk="1" hangingPunct="1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下→副神经脊髓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核、上段颈髓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前角，完成转眼、转头的协调运动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eaLnBrk="1" hangingPunct="1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前庭脊髓束</a:t>
            </a:r>
            <a:r>
              <a:rPr lang="zh-CN" altLang="en-US" sz="20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完成躯干四肢的姿势反射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55424" y="270455"/>
            <a:ext cx="5033151" cy="553791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accent2"/>
                </a:solidFill>
                <a:latin typeface="华文中宋" panose="02010600040101010101" pitchFamily="2" charset="-122"/>
              </a:rPr>
              <a:t>内 脏 感 觉 传 导 </a:t>
            </a:r>
            <a:r>
              <a:rPr lang="zh-CN" altLang="en-US" sz="3600" b="1" dirty="0" smtClean="0">
                <a:solidFill>
                  <a:schemeClr val="accent2"/>
                </a:solidFill>
                <a:latin typeface="华文中宋" panose="02010600040101010101" pitchFamily="2" charset="-122"/>
              </a:rPr>
              <a:t>路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5" name="标题 1"/>
          <p:cNvSpPr txBox="1"/>
          <p:nvPr/>
        </p:nvSpPr>
        <p:spPr bwMode="black">
          <a:xfrm>
            <a:off x="302654" y="1126276"/>
            <a:ext cx="3805707" cy="46426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 cap="all" spc="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defTabSz="9144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一般内脏感觉传导通路</a:t>
            </a:r>
            <a:endParaRPr lang="zh-CN" altLang="en-US" sz="2400" b="1" dirty="0">
              <a:solidFill>
                <a:schemeClr val="accent6"/>
              </a:solidFill>
              <a:latin typeface="华文中宋" panose="02010600040101010101" pitchFamily="2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2653" y="1707153"/>
            <a:ext cx="85064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80975" indent="-180975" eaLnBrk="1" hangingPunct="1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zh-CN" altLang="en-US" sz="20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一般内脏感觉是指嗅觉和味觉以外的心、血管、腺体和内脏的感觉。</a:t>
            </a:r>
            <a:endParaRPr lang="en-US" altLang="zh-CN" sz="20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eaLnBrk="1" hangingPunct="1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zh-CN" altLang="en-US" sz="20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传入路径复杂，尚不完全清楚。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6" t="2308" r="2405" b="-224"/>
          <a:stretch>
            <a:fillRect/>
          </a:stretch>
        </p:blipFill>
        <p:spPr>
          <a:xfrm>
            <a:off x="148106" y="2923504"/>
            <a:ext cx="8752695" cy="3052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5424" y="296214"/>
            <a:ext cx="5033151" cy="553791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chemeClr val="accent2"/>
                </a:solidFill>
              </a:rPr>
              <a:t>特殊内脏感觉</a:t>
            </a:r>
            <a:r>
              <a:rPr lang="zh-CN" altLang="en-US" sz="3200" b="1" dirty="0">
                <a:solidFill>
                  <a:schemeClr val="accent2"/>
                </a:solidFill>
              </a:rPr>
              <a:t>传导</a:t>
            </a:r>
            <a:r>
              <a:rPr lang="zh-CN" altLang="en-US" sz="3200" b="1" dirty="0" smtClean="0">
                <a:solidFill>
                  <a:schemeClr val="accent2"/>
                </a:solidFill>
              </a:rPr>
              <a:t>通路</a:t>
            </a:r>
            <a:endParaRPr lang="zh-CN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3" name="标题 1"/>
          <p:cNvSpPr txBox="1"/>
          <p:nvPr/>
        </p:nvSpPr>
        <p:spPr bwMode="black">
          <a:xfrm>
            <a:off x="302655" y="1126276"/>
            <a:ext cx="3090928" cy="46426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 cap="all" spc="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defTabSz="9144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嗅觉传导通路</a:t>
            </a:r>
            <a:endParaRPr lang="zh-CN" altLang="en-US" sz="2800" b="1" dirty="0">
              <a:solidFill>
                <a:schemeClr val="accent6"/>
              </a:solidFill>
              <a:latin typeface="华文中宋" panose="0201060004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91242" y="3086291"/>
            <a:ext cx="3784160" cy="3107906"/>
            <a:chOff x="2884868" y="2298800"/>
            <a:chExt cx="4314088" cy="349342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868" y="2298800"/>
              <a:ext cx="4314088" cy="3200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884868" y="3470617"/>
              <a:ext cx="791425" cy="38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嗅球</a:t>
              </a: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322749" y="3783192"/>
              <a:ext cx="365642" cy="574674"/>
            </a:xfrm>
            <a:prstGeom prst="line">
              <a:avLst/>
            </a:prstGeom>
            <a:ln>
              <a:solidFill>
                <a:srgbClr val="002060"/>
              </a:solidFill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777538" y="3460565"/>
              <a:ext cx="820222" cy="38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lang="zh-CN" altLang="en-US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嗅束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126272" y="3783191"/>
              <a:ext cx="424935" cy="574673"/>
            </a:xfrm>
            <a:prstGeom prst="line">
              <a:avLst/>
            </a:prstGeom>
            <a:ln>
              <a:solidFill>
                <a:srgbClr val="002060"/>
              </a:solidFill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391358" y="5096117"/>
              <a:ext cx="992011" cy="38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lang="zh-CN" altLang="en-US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嗅三角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4989088" y="4306272"/>
              <a:ext cx="474986" cy="823363"/>
            </a:xfrm>
            <a:prstGeom prst="line">
              <a:avLst/>
            </a:prstGeom>
            <a:ln>
              <a:solidFill>
                <a:srgbClr val="002060"/>
              </a:solidFill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5430671" y="5411674"/>
              <a:ext cx="1065122" cy="38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lang="zh-CN" altLang="en-US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嗅皮质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5789053" y="4599165"/>
              <a:ext cx="174179" cy="900113"/>
            </a:xfrm>
            <a:prstGeom prst="line">
              <a:avLst/>
            </a:prstGeom>
            <a:ln>
              <a:solidFill>
                <a:srgbClr val="002060"/>
              </a:solidFill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46016" y="1713926"/>
            <a:ext cx="7711033" cy="1068018"/>
            <a:chOff x="72528" y="1851718"/>
            <a:chExt cx="7711033" cy="1068018"/>
          </a:xfrm>
        </p:grpSpPr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3933792" y="2202606"/>
              <a:ext cx="155382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sz="1600" dirty="0" smtClean="0">
                  <a:solidFill>
                    <a:schemeClr val="accent2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嗅束</a:t>
              </a:r>
              <a:r>
                <a:rPr kumimoji="1" lang="zh-CN" altLang="en-US" sz="1600" dirty="0">
                  <a:solidFill>
                    <a:schemeClr val="accent2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→</a:t>
              </a:r>
              <a:r>
                <a:rPr kumimoji="1" lang="zh-CN" altLang="en-US" sz="1600" dirty="0" smtClean="0">
                  <a:solidFill>
                    <a:schemeClr val="accent2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嗅三角</a:t>
              </a:r>
              <a:endParaRPr kumimoji="1" lang="en-US" altLang="zh-CN" sz="1600" dirty="0" smtClean="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1600" dirty="0" smtClean="0">
                  <a:solidFill>
                    <a:schemeClr val="accent2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→外侧嗅纹</a:t>
              </a:r>
              <a:endParaRPr kumimoji="1" lang="zh-CN" altLang="en-US" sz="1600" dirty="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5436108" y="2270869"/>
              <a:ext cx="234745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梨</a:t>
              </a:r>
              <a:r>
                <a:rPr kumimoji="1" lang="zh-CN" altLang="en-US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状前区、杏仁周区、杏仁体皮质内侧核</a:t>
              </a:r>
              <a:endParaRPr kumimoji="1"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955074" y="2227239"/>
              <a:ext cx="10079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周围突</a:t>
              </a:r>
              <a:endParaRPr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72528" y="2273405"/>
              <a:ext cx="100435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鼻腔嗅黏膜</a:t>
              </a:r>
              <a:endParaRPr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grpSp>
          <p:nvGrpSpPr>
            <p:cNvPr id="21" name="组合 10"/>
            <p:cNvGrpSpPr/>
            <p:nvPr/>
          </p:nvGrpSpPr>
          <p:grpSpPr bwMode="auto">
            <a:xfrm>
              <a:off x="1837371" y="2202226"/>
              <a:ext cx="528129" cy="378817"/>
              <a:chOff x="4297405" y="2818942"/>
              <a:chExt cx="355093" cy="212386"/>
            </a:xfrm>
          </p:grpSpPr>
          <p:sp>
            <p:nvSpPr>
              <p:cNvPr id="39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0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4434993" y="2857427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389095" y="2819155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1633699" y="1862611"/>
              <a:ext cx="112873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嗅细胞</a:t>
              </a:r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 bwMode="auto">
            <a:xfrm flipH="1">
              <a:off x="911081" y="2566692"/>
              <a:ext cx="989948" cy="461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2322193" y="2250851"/>
              <a:ext cx="112218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/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中枢突</a:t>
              </a:r>
              <a:endParaRPr kumimoji="1" lang="en-US" altLang="zh-CN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1800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经</a:t>
              </a:r>
              <a:r>
                <a:rPr lang="zh-CN" altLang="en-US" sz="18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嗅丝</a:t>
              </a:r>
              <a:endParaRPr kumimoji="1" lang="zh-CN" altLang="en-US" sz="1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 bwMode="auto">
            <a:xfrm flipV="1">
              <a:off x="2280367" y="2569400"/>
              <a:ext cx="1110764" cy="329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8"/>
            <p:cNvGrpSpPr/>
            <p:nvPr/>
          </p:nvGrpSpPr>
          <p:grpSpPr bwMode="auto">
            <a:xfrm>
              <a:off x="3312827" y="2204986"/>
              <a:ext cx="528129" cy="378817"/>
              <a:chOff x="4297405" y="2818942"/>
              <a:chExt cx="355093" cy="212386"/>
            </a:xfrm>
          </p:grpSpPr>
          <p:sp>
            <p:nvSpPr>
              <p:cNvPr id="35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6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4434993" y="2857076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389096" y="2818804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3255271" y="1851718"/>
              <a:ext cx="91928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嗅球</a:t>
              </a:r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箭头连接符 29"/>
            <p:cNvCxnSpPr/>
            <p:nvPr/>
          </p:nvCxnSpPr>
          <p:spPr bwMode="auto">
            <a:xfrm flipH="1">
              <a:off x="3756619" y="2570291"/>
              <a:ext cx="1759644" cy="106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标题 1"/>
          <p:cNvSpPr txBox="1"/>
          <p:nvPr/>
        </p:nvSpPr>
        <p:spPr bwMode="black">
          <a:xfrm>
            <a:off x="302655" y="3257568"/>
            <a:ext cx="3090928" cy="46426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 cap="all" spc="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defTabSz="9144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味觉传导通路</a:t>
            </a:r>
            <a:endParaRPr lang="zh-CN" altLang="en-US" sz="2800" b="1" dirty="0">
              <a:solidFill>
                <a:schemeClr val="accent6"/>
              </a:solidFill>
              <a:latin typeface="华文中宋" panose="02010600040101010101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78810" y="3853440"/>
            <a:ext cx="4136837" cy="2761673"/>
            <a:chOff x="136032" y="2739417"/>
            <a:chExt cx="4136837" cy="2761673"/>
          </a:xfrm>
        </p:grpSpPr>
        <p:sp>
          <p:nvSpPr>
            <p:cNvPr id="48" name="矩形 47"/>
            <p:cNvSpPr/>
            <p:nvPr/>
          </p:nvSpPr>
          <p:spPr>
            <a:xfrm>
              <a:off x="3841982" y="3860771"/>
              <a:ext cx="430887" cy="144188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eaLnBrk="1" hangingPunct="1"/>
              <a:r>
                <a:rPr kumimoji="1" lang="zh-CN" altLang="en-US" sz="1600" dirty="0">
                  <a:solidFill>
                    <a:schemeClr val="accent2"/>
                  </a:solidFill>
                  <a:latin typeface="华文中宋" panose="02010600040101010101" pitchFamily="2" charset="-122"/>
                </a:rPr>
                <a:t>迷走神经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1948554" y="3593092"/>
              <a:ext cx="226626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sz="1600" dirty="0" smtClean="0">
                  <a:solidFill>
                    <a:schemeClr val="accent2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 中枢突</a:t>
              </a:r>
              <a:endParaRPr kumimoji="1" lang="en-US" altLang="zh-CN" sz="1600" dirty="0" smtClean="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 eaLnBrk="1" hangingPunct="1"/>
              <a:r>
                <a:rPr kumimoji="1" lang="zh-CN" altLang="en-US" sz="1600" dirty="0" smtClean="0">
                  <a:solidFill>
                    <a:schemeClr val="accent2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经面神经、舌咽神经、</a:t>
              </a:r>
              <a:endParaRPr kumimoji="1" lang="zh-CN" altLang="en-US" sz="1600" dirty="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>
              <a:off x="749013" y="3563390"/>
              <a:ext cx="10079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周围突</a:t>
              </a:r>
              <a:endParaRPr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51" name="Text Box 6"/>
            <p:cNvSpPr txBox="1">
              <a:spLocks noChangeArrowheads="1"/>
            </p:cNvSpPr>
            <p:nvPr/>
          </p:nvSpPr>
          <p:spPr bwMode="auto">
            <a:xfrm>
              <a:off x="136032" y="3702270"/>
              <a:ext cx="10043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味蕾</a:t>
              </a:r>
              <a:endParaRPr lang="zh-CN" altLang="en-US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grpSp>
          <p:nvGrpSpPr>
            <p:cNvPr id="52" name="组合 10"/>
            <p:cNvGrpSpPr/>
            <p:nvPr/>
          </p:nvGrpSpPr>
          <p:grpSpPr bwMode="auto">
            <a:xfrm>
              <a:off x="1631310" y="3538377"/>
              <a:ext cx="528129" cy="378817"/>
              <a:chOff x="4297405" y="2818942"/>
              <a:chExt cx="355093" cy="212386"/>
            </a:xfrm>
          </p:grpSpPr>
          <p:sp>
            <p:nvSpPr>
              <p:cNvPr id="73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4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4434993" y="2857427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4389095" y="2819155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1290712" y="2739417"/>
              <a:ext cx="1634335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kumimoji="1" lang="zh-CN" altLang="en-US" sz="16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膝神经节</a:t>
              </a:r>
              <a:endParaRPr kumimoji="1" lang="en-US" altLang="zh-CN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kumimoji="1" lang="zh-CN" altLang="en-US" sz="16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舌咽神经下节</a:t>
              </a:r>
              <a:endParaRPr kumimoji="1" lang="en-US" altLang="zh-CN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kumimoji="1" lang="zh-CN" altLang="en-US" sz="16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迷走神经下节</a:t>
              </a:r>
              <a:endParaRPr lang="zh-CN" altLang="en-US" sz="1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4" name="直接箭头连接符 53"/>
            <p:cNvCxnSpPr/>
            <p:nvPr/>
          </p:nvCxnSpPr>
          <p:spPr bwMode="auto">
            <a:xfrm flipH="1">
              <a:off x="705020" y="3902843"/>
              <a:ext cx="989948" cy="461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 bwMode="auto">
            <a:xfrm flipH="1">
              <a:off x="4173186" y="3886936"/>
              <a:ext cx="3224" cy="122761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28"/>
            <p:cNvGrpSpPr/>
            <p:nvPr/>
          </p:nvGrpSpPr>
          <p:grpSpPr bwMode="auto">
            <a:xfrm>
              <a:off x="2827577" y="4745500"/>
              <a:ext cx="528129" cy="378817"/>
              <a:chOff x="4297405" y="2818942"/>
              <a:chExt cx="355093" cy="212386"/>
            </a:xfrm>
          </p:grpSpPr>
          <p:sp>
            <p:nvSpPr>
              <p:cNvPr id="69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0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434993" y="2857076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4389096" y="2818804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>
              <a:off x="816486" y="4447032"/>
              <a:ext cx="186809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sz="16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丘脑腹后内侧核</a:t>
              </a:r>
              <a:endParaRPr lang="zh-CN" altLang="en-US" sz="1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8" name="直接箭头连接符 57"/>
            <p:cNvCxnSpPr/>
            <p:nvPr/>
          </p:nvCxnSpPr>
          <p:spPr bwMode="auto">
            <a:xfrm flipH="1">
              <a:off x="2045225" y="3902843"/>
              <a:ext cx="213995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Rectangle 3"/>
            <p:cNvSpPr>
              <a:spLocks noChangeArrowheads="1"/>
            </p:cNvSpPr>
            <p:nvPr/>
          </p:nvSpPr>
          <p:spPr bwMode="auto">
            <a:xfrm>
              <a:off x="365331" y="4854759"/>
              <a:ext cx="130317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额叶</a:t>
              </a:r>
              <a:r>
                <a:rPr kumimoji="1" lang="zh-CN" altLang="en-US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岛</a:t>
              </a:r>
              <a:r>
                <a:rPr kumimoji="1" lang="zh-CN" altLang="en-US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盖</a:t>
              </a:r>
              <a:endParaRPr kumimoji="1" lang="en-US" altLang="zh-CN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岛叶</a:t>
              </a:r>
              <a:endParaRPr kumimoji="1"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0" name="直接箭头连接符 59"/>
            <p:cNvCxnSpPr/>
            <p:nvPr/>
          </p:nvCxnSpPr>
          <p:spPr bwMode="auto">
            <a:xfrm flipH="1">
              <a:off x="3260396" y="5114548"/>
              <a:ext cx="91279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>
              <a:off x="2485560" y="4470231"/>
              <a:ext cx="14480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zh-CN" altLang="en-US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孤束核</a:t>
              </a:r>
              <a:r>
                <a:rPr kumimoji="1" lang="zh-CN" altLang="en-US" sz="16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上端</a:t>
              </a:r>
              <a:endParaRPr lang="zh-CN" altLang="en-US" sz="1600" dirty="0"/>
            </a:p>
          </p:txBody>
        </p:sp>
        <p:cxnSp>
          <p:nvCxnSpPr>
            <p:cNvPr id="62" name="直接箭头连接符 61"/>
            <p:cNvCxnSpPr/>
            <p:nvPr/>
          </p:nvCxnSpPr>
          <p:spPr bwMode="auto">
            <a:xfrm flipH="1">
              <a:off x="2220478" y="5108893"/>
              <a:ext cx="669554" cy="565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3" name="组合 28"/>
            <p:cNvGrpSpPr/>
            <p:nvPr/>
          </p:nvGrpSpPr>
          <p:grpSpPr bwMode="auto">
            <a:xfrm>
              <a:off x="1774749" y="4743297"/>
              <a:ext cx="528129" cy="378817"/>
              <a:chOff x="4297405" y="2818942"/>
              <a:chExt cx="355093" cy="212386"/>
            </a:xfrm>
          </p:grpSpPr>
          <p:sp>
            <p:nvSpPr>
              <p:cNvPr id="65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6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4434993" y="2857076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4389096" y="2818804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cxnSp>
          <p:nvCxnSpPr>
            <p:cNvPr id="64" name="直接箭头连接符 63"/>
            <p:cNvCxnSpPr/>
            <p:nvPr/>
          </p:nvCxnSpPr>
          <p:spPr bwMode="auto">
            <a:xfrm flipH="1">
              <a:off x="1403797" y="5100851"/>
              <a:ext cx="432147" cy="804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图片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8" y="1894094"/>
            <a:ext cx="8478837" cy="2706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blackWhite">
          <a:xfrm>
            <a:off x="1991774" y="447471"/>
            <a:ext cx="5089964" cy="5268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 anchor="ctr" anchorCtr="1"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spc="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运动传导路重点内容</a:t>
            </a:r>
            <a:endParaRPr lang="zh-CN" altLang="en-US" sz="2800" b="1" dirty="0">
              <a:solidFill>
                <a:schemeClr val="accent6"/>
              </a:solidFill>
              <a:latin typeface="华文中宋" panose="02010600040101010101" pitchFamily="2" charset="-122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6929" y="1164266"/>
            <a:ext cx="832792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SzPct val="75000"/>
              <a:buNone/>
              <a:defRPr/>
            </a:pP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掌握：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SzPct val="75000"/>
              <a:buNone/>
              <a:defRPr/>
            </a:pPr>
            <a:r>
              <a:rPr lang="zh-CN" altLang="en-US" sz="20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①支配骨骼肌随意运动的上、下两级神经元管理的基本</a:t>
            </a:r>
            <a:r>
              <a:rPr lang="zh-CN" altLang="en-US" sz="2000" b="1" dirty="0" smtClean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情况</a:t>
            </a:r>
            <a:r>
              <a:rPr lang="zh-CN" altLang="en-US" sz="20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000" b="1" dirty="0" smtClean="0">
              <a:solidFill>
                <a:schemeClr val="accent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SzPct val="75000"/>
              <a:buNone/>
              <a:defRPr/>
            </a:pPr>
            <a:r>
              <a:rPr lang="zh-CN" altLang="en-US" sz="2000" b="1" dirty="0" smtClean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②</a:t>
            </a:r>
            <a:r>
              <a:rPr lang="zh-CN" altLang="en-US" sz="20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皮质核束发起及经过内囊的部位，对脑神经运动核控制的情况（双侧控制和对侧控制）。</a:t>
            </a:r>
            <a:endParaRPr lang="en-US" altLang="zh-CN" sz="2000" b="1" dirty="0">
              <a:solidFill>
                <a:schemeClr val="accent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SzPct val="75000"/>
              <a:buNone/>
              <a:defRPr/>
            </a:pPr>
            <a:r>
              <a:rPr lang="zh-CN" altLang="en-US" sz="20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③皮质脊髓束的发起及在内囊、脑干各段的位置，锥体交叉，皮质脊髓侧束与皮质脊髓前束的走行终止情况</a:t>
            </a:r>
            <a:r>
              <a:rPr lang="zh-CN" altLang="en-US" sz="2000" b="1" dirty="0" smtClean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000" b="1" dirty="0">
              <a:solidFill>
                <a:schemeClr val="accent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</a:t>
            </a: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SzPct val="75000"/>
              <a:buNone/>
              <a:defRPr/>
            </a:pPr>
            <a:r>
              <a:rPr lang="zh-CN" altLang="en-US" sz="20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①核上瘫与核下瘫不同表现的形态学基础。 </a:t>
            </a:r>
            <a:endParaRPr lang="en-US" altLang="zh-CN" sz="2000" b="1" dirty="0">
              <a:solidFill>
                <a:schemeClr val="accent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SzPct val="75000"/>
              <a:buNone/>
              <a:defRPr/>
            </a:pPr>
            <a:r>
              <a:rPr lang="zh-CN" altLang="en-US" sz="20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②锥体系上、下运动神经元损伤后的不同表现。 </a:t>
            </a:r>
            <a:endParaRPr lang="en-US" altLang="zh-CN" sz="2000" b="1" dirty="0">
              <a:solidFill>
                <a:schemeClr val="accent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③锥体外系的组成、机能概念。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sz="40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    述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435442" y="1232364"/>
            <a:ext cx="8176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运动传导通路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：指从大脑皮质至躯体运动和内脏活动效应器的神经联系。</a:t>
            </a:r>
            <a:endParaRPr lang="en-US" altLang="zh-CN" sz="24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躯体运动传导通路</a:t>
            </a:r>
            <a:r>
              <a:rPr lang="en-US" altLang="zh-CN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大脑皮质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骨骼肌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的神经通路，包括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锥体系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锥体外系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内脏运动传导通路</a:t>
            </a:r>
            <a:r>
              <a:rPr lang="en-US" altLang="zh-CN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从大脑皮质到心肌、平滑肌、腺体等的神经通路，即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内脏运动神经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sz="40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锥 体 系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02049" y="1185170"/>
            <a:ext cx="8413081" cy="2670796"/>
            <a:chOff x="281741" y="1308747"/>
            <a:chExt cx="8413081" cy="2670796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5157872" y="3092068"/>
              <a:ext cx="31877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just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脊髓前角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运动神经元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84990" y="2487231"/>
              <a:ext cx="1928813" cy="830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大脑皮质</a:t>
              </a:r>
            </a:p>
            <a:p>
              <a:pPr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锥体细胞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519572" y="2074481"/>
              <a:ext cx="16637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皮质核束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379872" y="2912681"/>
              <a:ext cx="19827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皮质脊髓束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068757" y="2542513"/>
              <a:ext cx="14716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锥体束</a:t>
              </a:r>
            </a:p>
          </p:txBody>
        </p:sp>
        <p:sp>
          <p:nvSpPr>
            <p:cNvPr id="10" name="AutoShape 10"/>
            <p:cNvSpPr/>
            <p:nvPr/>
          </p:nvSpPr>
          <p:spPr bwMode="auto">
            <a:xfrm>
              <a:off x="3303672" y="2520568"/>
              <a:ext cx="190500" cy="838200"/>
            </a:xfrm>
            <a:prstGeom prst="leftBrace">
              <a:avLst>
                <a:gd name="adj1" fmla="val 36667"/>
                <a:gd name="adj2" fmla="val 50000"/>
              </a:avLst>
            </a:prstGeom>
            <a:ln w="28575"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494172" y="2520568"/>
              <a:ext cx="1714500" cy="0"/>
            </a:xfrm>
            <a:prstGeom prst="line">
              <a:avLst/>
            </a:prstGeom>
            <a:ln w="28575">
              <a:solidFill>
                <a:schemeClr val="accent6"/>
              </a:solidFill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481472" y="3369881"/>
              <a:ext cx="1739900" cy="0"/>
            </a:xfrm>
            <a:prstGeom prst="line">
              <a:avLst/>
            </a:prstGeom>
            <a:ln w="28575">
              <a:solidFill>
                <a:schemeClr val="accent6"/>
              </a:solidFill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119772" y="2074481"/>
              <a:ext cx="3575050" cy="830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脑干：一般躯体运动核、特殊内脏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运动核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的神经元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1880681" y="2947606"/>
              <a:ext cx="1383304" cy="6350"/>
            </a:xfrm>
            <a:prstGeom prst="line">
              <a:avLst/>
            </a:prstGeom>
            <a:ln w="28575">
              <a:solidFill>
                <a:schemeClr val="accent6"/>
              </a:solidFill>
              <a:head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53565" y="1313956"/>
              <a:ext cx="28453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上运动神经元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48686" y="1308747"/>
              <a:ext cx="23172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下运动神经元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281741" y="3271657"/>
              <a:ext cx="213206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中央前回、中央旁小叶前部</a:t>
              </a:r>
              <a:endPara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119772" y="2155128"/>
              <a:ext cx="0" cy="1439694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下箭头 26"/>
            <p:cNvSpPr/>
            <p:nvPr/>
          </p:nvSpPr>
          <p:spPr>
            <a:xfrm>
              <a:off x="1358604" y="1801629"/>
              <a:ext cx="181583" cy="6856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下箭头 27"/>
            <p:cNvSpPr/>
            <p:nvPr/>
          </p:nvSpPr>
          <p:spPr>
            <a:xfrm>
              <a:off x="6536886" y="1775050"/>
              <a:ext cx="220494" cy="2994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144171" y="4103433"/>
            <a:ext cx="3905097" cy="2520460"/>
            <a:chOff x="4765675" y="1627188"/>
            <a:chExt cx="4378325" cy="2925762"/>
          </a:xfrm>
        </p:grpSpPr>
        <p:pic>
          <p:nvPicPr>
            <p:cNvPr id="30" name="Picture 7" descr="1_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5675" y="1627188"/>
              <a:ext cx="4378325" cy="292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组合 30"/>
            <p:cNvGrpSpPr/>
            <p:nvPr/>
          </p:nvGrpSpPr>
          <p:grpSpPr>
            <a:xfrm>
              <a:off x="6450551" y="1764571"/>
              <a:ext cx="1366930" cy="1652057"/>
              <a:chOff x="6450551" y="1764571"/>
              <a:chExt cx="1366930" cy="1652057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6450551" y="3019123"/>
                <a:ext cx="653344" cy="397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区</a:t>
                </a:r>
                <a:endParaRPr lang="zh-CN" altLang="en-US" sz="1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164137" y="1764571"/>
                <a:ext cx="653344" cy="397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  <a:endParaRPr lang="zh-CN" alt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7043652" y="1959570"/>
                <a:ext cx="653344" cy="397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</a:t>
                </a:r>
                <a:endParaRPr lang="zh-CN" alt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777223" y="2066946"/>
                <a:ext cx="653344" cy="397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躯</a:t>
                </a:r>
                <a:endParaRPr lang="zh-CN" alt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6621311" y="2298124"/>
                <a:ext cx="653344" cy="397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</a:t>
                </a:r>
                <a:endParaRPr lang="zh-CN" alt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562308" y="2551061"/>
                <a:ext cx="653344" cy="397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运</a:t>
                </a:r>
                <a:endParaRPr lang="zh-CN" alt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562308" y="2774061"/>
                <a:ext cx="653344" cy="397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</a:t>
                </a:r>
                <a:endParaRPr lang="zh-CN" alt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93903" y="4086391"/>
            <a:ext cx="4016328" cy="2554545"/>
            <a:chOff x="393903" y="4086391"/>
            <a:chExt cx="4016328" cy="2554545"/>
          </a:xfrm>
        </p:grpSpPr>
        <p:sp>
          <p:nvSpPr>
            <p:cNvPr id="2" name="TextBox 1"/>
            <p:cNvSpPr txBox="1"/>
            <p:nvPr/>
          </p:nvSpPr>
          <p:spPr>
            <a:xfrm>
              <a:off x="2390129" y="4086391"/>
              <a:ext cx="2020102" cy="255454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动眼神经核</a:t>
              </a:r>
              <a:endParaRPr lang="en-US" altLang="zh-CN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滑车神经核</a:t>
              </a:r>
              <a:endParaRPr lang="en-US" altLang="zh-CN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展神经核</a:t>
              </a:r>
              <a:endParaRPr lang="en-US" altLang="zh-CN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舌下神经核</a:t>
              </a:r>
              <a:endParaRPr lang="en-US" altLang="zh-CN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三叉神经运动核</a:t>
              </a:r>
              <a:endParaRPr lang="en-US" altLang="zh-CN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面神经核</a:t>
              </a:r>
              <a:endParaRPr lang="en-US" altLang="zh-CN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疑核</a:t>
              </a:r>
              <a:endParaRPr lang="en-US" altLang="zh-CN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副神经核</a:t>
              </a:r>
              <a:endParaRPr lang="en-US" altLang="zh-CN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左大括号 2"/>
            <p:cNvSpPr/>
            <p:nvPr/>
          </p:nvSpPr>
          <p:spPr>
            <a:xfrm>
              <a:off x="2278771" y="4257609"/>
              <a:ext cx="67239" cy="1005277"/>
            </a:xfrm>
            <a:prstGeom prst="leftBrac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39" name="左大括号 38"/>
            <p:cNvSpPr/>
            <p:nvPr/>
          </p:nvSpPr>
          <p:spPr>
            <a:xfrm>
              <a:off x="2289270" y="5490136"/>
              <a:ext cx="67239" cy="976476"/>
            </a:xfrm>
            <a:prstGeom prst="leftBrac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13443" y="4532155"/>
              <a:ext cx="21125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一般躯体运动核</a:t>
              </a:r>
              <a:endParaRPr lang="zh-CN" altLang="en-US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93903" y="5778319"/>
              <a:ext cx="21320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特殊内脏运动核</a:t>
              </a:r>
              <a:endParaRPr lang="zh-CN" altLang="en-US" sz="2000" dirty="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>
            <a:spLocks noGrp="1"/>
          </p:cNvSpPr>
          <p:nvPr>
            <p:ph type="title"/>
          </p:nvPr>
        </p:nvSpPr>
        <p:spPr>
          <a:xfrm>
            <a:off x="2507810" y="181069"/>
            <a:ext cx="4092168" cy="688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40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皮质脊髓束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5" name="组合 164"/>
          <p:cNvGrpSpPr/>
          <p:nvPr/>
        </p:nvGrpSpPr>
        <p:grpSpPr>
          <a:xfrm>
            <a:off x="448207" y="1151148"/>
            <a:ext cx="7906636" cy="5374851"/>
            <a:chOff x="448207" y="1151148"/>
            <a:chExt cx="7906636" cy="5374851"/>
          </a:xfrm>
        </p:grpSpPr>
        <p:sp>
          <p:nvSpPr>
            <p:cNvPr id="129" name="矩形 128"/>
            <p:cNvSpPr/>
            <p:nvPr/>
          </p:nvSpPr>
          <p:spPr>
            <a:xfrm>
              <a:off x="2371883" y="5818113"/>
              <a:ext cx="23090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000" b="1" dirty="0" smtClean="0">
                  <a:solidFill>
                    <a:schemeClr val="accent6"/>
                  </a:solidFill>
                </a:rPr>
                <a:t>加入同侧</a:t>
              </a:r>
              <a:endParaRPr lang="en-US" altLang="zh-CN" sz="2000" b="1" dirty="0" smtClean="0">
                <a:solidFill>
                  <a:schemeClr val="accent6"/>
                </a:solidFill>
              </a:endParaRPr>
            </a:p>
            <a:p>
              <a:pPr lvl="0" eaLnBrk="1" hangingPunct="1"/>
              <a:r>
                <a:rPr lang="zh-CN" altLang="en-US" sz="2000" b="1" dirty="0" smtClean="0">
                  <a:solidFill>
                    <a:schemeClr val="accent6"/>
                  </a:solidFill>
                </a:rPr>
                <a:t>皮质脊髓侧束</a:t>
              </a:r>
              <a:endParaRPr lang="zh-CN" altLang="en-US" sz="2000" b="1" dirty="0">
                <a:solidFill>
                  <a:schemeClr val="accent6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184950" y="5456707"/>
              <a:ext cx="24410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/>
                  </a:solidFill>
                </a:rPr>
                <a:t>少量不交叉的纤维</a:t>
              </a:r>
              <a:endParaRPr lang="zh-CN" altLang="en-US" sz="2000" b="1" dirty="0">
                <a:solidFill>
                  <a:schemeClr val="accent6"/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6991943" y="1151149"/>
              <a:ext cx="441146" cy="1579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square">
              <a:spAutoFit/>
            </a:bodyPr>
            <a:lstStyle/>
            <a:p>
              <a:pPr lvl="0" algn="ctr" eaLnBrk="1" hangingPunct="1">
                <a:lnSpc>
                  <a:spcPts val="2000"/>
                </a:lnSpc>
              </a:pPr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延髓 锥体</a:t>
              </a:r>
              <a:endPara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5825478" y="1151148"/>
              <a:ext cx="450251" cy="19079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脑桥 基底部</a:t>
              </a:r>
              <a:endPara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4685973" y="1151149"/>
              <a:ext cx="441146" cy="1579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大脑 脚底</a:t>
              </a:r>
              <a:endPara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3615700" y="1151148"/>
              <a:ext cx="441146" cy="1579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内囊 后肢</a:t>
              </a:r>
              <a:endPara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448207" y="1340927"/>
              <a:ext cx="2618478" cy="120032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24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中央前回</a:t>
              </a:r>
              <a:r>
                <a:rPr kumimoji="1"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中上部</a:t>
              </a:r>
              <a:endParaRPr kumimoji="1" lang="en-US" altLang="zh-CN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kumimoji="1"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中央旁小叶前部</a:t>
              </a:r>
              <a:endParaRPr kumimoji="1" lang="en-US" altLang="zh-CN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的锥体细胞</a:t>
              </a:r>
              <a:endPara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2" name="直接箭头连接符 71"/>
            <p:cNvCxnSpPr/>
            <p:nvPr/>
          </p:nvCxnSpPr>
          <p:spPr bwMode="auto">
            <a:xfrm flipV="1">
              <a:off x="3066685" y="1941091"/>
              <a:ext cx="4985658" cy="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/>
            <p:cNvCxnSpPr/>
            <p:nvPr/>
          </p:nvCxnSpPr>
          <p:spPr bwMode="auto">
            <a:xfrm>
              <a:off x="2216663" y="4064897"/>
              <a:ext cx="1615607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 Box 14"/>
            <p:cNvSpPr txBox="1">
              <a:spLocks noChangeArrowheads="1"/>
            </p:cNvSpPr>
            <p:nvPr/>
          </p:nvSpPr>
          <p:spPr bwMode="auto">
            <a:xfrm>
              <a:off x="1732640" y="3744850"/>
              <a:ext cx="441146" cy="2332643"/>
            </a:xfrm>
            <a:prstGeom prst="rect">
              <a:avLst/>
            </a:prstGeom>
            <a:ln>
              <a:noFill/>
            </a:ln>
            <a:effectLst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ts val="2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锥体交叉</a:t>
              </a:r>
            </a:p>
          </p:txBody>
        </p:sp>
        <p:sp>
          <p:nvSpPr>
            <p:cNvPr id="107" name="Line 20"/>
            <p:cNvSpPr>
              <a:spLocks noChangeShapeType="1"/>
            </p:cNvSpPr>
            <p:nvPr/>
          </p:nvSpPr>
          <p:spPr bwMode="auto">
            <a:xfrm flipH="1" flipV="1">
              <a:off x="2925159" y="3981650"/>
              <a:ext cx="144946" cy="16649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160669" y="3659879"/>
              <a:ext cx="1892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/>
                  </a:solidFill>
                </a:rPr>
                <a:t>交叉后的纤维</a:t>
              </a:r>
              <a:endParaRPr lang="zh-CN" altLang="en-US" sz="2000" b="1" dirty="0">
                <a:solidFill>
                  <a:schemeClr val="accent6"/>
                </a:solidFill>
              </a:endParaRPr>
            </a:p>
          </p:txBody>
        </p:sp>
        <p:sp>
          <p:nvSpPr>
            <p:cNvPr id="111" name="Text Box 26"/>
            <p:cNvSpPr txBox="1">
              <a:spLocks noChangeArrowheads="1"/>
            </p:cNvSpPr>
            <p:nvPr/>
          </p:nvSpPr>
          <p:spPr bwMode="auto">
            <a:xfrm>
              <a:off x="3701865" y="3823000"/>
              <a:ext cx="2346862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 cap="all" spc="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皮质脊髓侧束</a:t>
              </a:r>
            </a:p>
          </p:txBody>
        </p:sp>
        <p:sp>
          <p:nvSpPr>
            <p:cNvPr id="112" name="矩形 111"/>
            <p:cNvSpPr/>
            <p:nvPr/>
          </p:nvSpPr>
          <p:spPr>
            <a:xfrm>
              <a:off x="2157325" y="4074239"/>
              <a:ext cx="19989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chemeClr val="accent6"/>
                  </a:solidFill>
                </a:rPr>
                <a:t>对侧脊髓侧索</a:t>
              </a:r>
            </a:p>
          </p:txBody>
        </p:sp>
        <p:cxnSp>
          <p:nvCxnSpPr>
            <p:cNvPr id="113" name="直接箭头连接符 112"/>
            <p:cNvCxnSpPr/>
            <p:nvPr/>
          </p:nvCxnSpPr>
          <p:spPr bwMode="auto">
            <a:xfrm>
              <a:off x="2216663" y="4932521"/>
              <a:ext cx="1615607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 Box 2"/>
            <p:cNvSpPr txBox="1">
              <a:spLocks noChangeArrowheads="1"/>
            </p:cNvSpPr>
            <p:nvPr/>
          </p:nvSpPr>
          <p:spPr bwMode="auto">
            <a:xfrm>
              <a:off x="3701865" y="4655405"/>
              <a:ext cx="2348739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 cap="all" spc="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皮质脊髓前束</a:t>
              </a:r>
            </a:p>
          </p:txBody>
        </p:sp>
        <p:sp>
          <p:nvSpPr>
            <p:cNvPr id="115" name="矩形 114"/>
            <p:cNvSpPr/>
            <p:nvPr/>
          </p:nvSpPr>
          <p:spPr>
            <a:xfrm>
              <a:off x="2166097" y="4923171"/>
              <a:ext cx="19713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chemeClr val="accent6"/>
                  </a:solidFill>
                </a:rPr>
                <a:t>同侧脊髓前索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166097" y="4544323"/>
              <a:ext cx="1892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/>
                  </a:solidFill>
                </a:rPr>
                <a:t>不交叉的纤维</a:t>
              </a:r>
              <a:endParaRPr lang="zh-CN" altLang="en-US" sz="2000" b="1" dirty="0">
                <a:solidFill>
                  <a:schemeClr val="accent6"/>
                </a:solidFill>
              </a:endParaRPr>
            </a:p>
          </p:txBody>
        </p:sp>
        <p:sp>
          <p:nvSpPr>
            <p:cNvPr id="123" name="Text Box 24"/>
            <p:cNvSpPr txBox="1">
              <a:spLocks noChangeArrowheads="1"/>
            </p:cNvSpPr>
            <p:nvPr/>
          </p:nvSpPr>
          <p:spPr bwMode="auto">
            <a:xfrm>
              <a:off x="6394138" y="3874184"/>
              <a:ext cx="1960705" cy="1200329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脊髓前角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运动神经元</a:t>
              </a:r>
            </a:p>
          </p:txBody>
        </p:sp>
        <p:cxnSp>
          <p:nvCxnSpPr>
            <p:cNvPr id="127" name="直接箭头连接符 126"/>
            <p:cNvCxnSpPr>
              <a:endCxn id="128" idx="1"/>
            </p:cNvCxnSpPr>
            <p:nvPr/>
          </p:nvCxnSpPr>
          <p:spPr bwMode="auto">
            <a:xfrm>
              <a:off x="2235516" y="5856816"/>
              <a:ext cx="2176922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 Box 2"/>
            <p:cNvSpPr txBox="1">
              <a:spLocks noChangeArrowheads="1"/>
            </p:cNvSpPr>
            <p:nvPr/>
          </p:nvSpPr>
          <p:spPr bwMode="auto">
            <a:xfrm>
              <a:off x="4412438" y="5625984"/>
              <a:ext cx="263203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000" b="1" cap="all" spc="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皮质脊髓</a:t>
              </a:r>
              <a:r>
                <a:rPr lang="zh-CN" altLang="en-US" sz="2000" b="1" cap="all" spc="200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前外侧束</a:t>
              </a:r>
              <a:endParaRPr lang="zh-CN" altLang="en-US" sz="2000" b="1" cap="all" spc="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39" name="直接箭头连接符 138"/>
            <p:cNvCxnSpPr/>
            <p:nvPr/>
          </p:nvCxnSpPr>
          <p:spPr bwMode="auto">
            <a:xfrm>
              <a:off x="5707070" y="4079139"/>
              <a:ext cx="68706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箭头连接符 139"/>
            <p:cNvCxnSpPr/>
            <p:nvPr/>
          </p:nvCxnSpPr>
          <p:spPr bwMode="auto">
            <a:xfrm>
              <a:off x="5707070" y="4923171"/>
              <a:ext cx="68706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矩形 148"/>
            <p:cNvSpPr/>
            <p:nvPr/>
          </p:nvSpPr>
          <p:spPr>
            <a:xfrm>
              <a:off x="5644946" y="3629101"/>
              <a:ext cx="9429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400" b="1" dirty="0" smtClean="0">
                  <a:solidFill>
                    <a:schemeClr val="accent6"/>
                  </a:solidFill>
                </a:rPr>
                <a:t>同侧</a:t>
              </a:r>
              <a:endParaRPr lang="zh-CN" altLang="en-US" sz="2400" b="1" dirty="0">
                <a:solidFill>
                  <a:schemeClr val="accent6"/>
                </a:solidFill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5644945" y="4485396"/>
              <a:ext cx="9429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400" b="1" dirty="0" smtClean="0">
                  <a:solidFill>
                    <a:schemeClr val="accent6"/>
                  </a:solidFill>
                </a:rPr>
                <a:t>双侧</a:t>
              </a:r>
              <a:endParaRPr lang="zh-CN" altLang="en-US" sz="24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157" name="直接箭头连接符 156"/>
            <p:cNvCxnSpPr/>
            <p:nvPr/>
          </p:nvCxnSpPr>
          <p:spPr bwMode="auto">
            <a:xfrm flipV="1">
              <a:off x="1343444" y="3293641"/>
              <a:ext cx="6708899" cy="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箭头连接符 158"/>
            <p:cNvCxnSpPr/>
            <p:nvPr/>
          </p:nvCxnSpPr>
          <p:spPr bwMode="auto">
            <a:xfrm flipV="1">
              <a:off x="8041816" y="1941093"/>
              <a:ext cx="0" cy="135254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箭头连接符 162"/>
            <p:cNvCxnSpPr/>
            <p:nvPr/>
          </p:nvCxnSpPr>
          <p:spPr bwMode="auto">
            <a:xfrm flipV="1">
              <a:off x="1343444" y="3287358"/>
              <a:ext cx="0" cy="135254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箭头连接符 163"/>
            <p:cNvCxnSpPr/>
            <p:nvPr/>
          </p:nvCxnSpPr>
          <p:spPr bwMode="auto">
            <a:xfrm>
              <a:off x="1343444" y="4630086"/>
              <a:ext cx="38919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解剖图片\脑神经\3672019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10" y="0"/>
            <a:ext cx="4429240" cy="659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解剖图片\脑神经\4610b912c8fcc3ce8e9293e19c45d688d53f209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285"/>
            <a:ext cx="4378325" cy="6675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84956" y="288962"/>
            <a:ext cx="460136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皮质脊髓束支配情况</a:t>
            </a:r>
            <a:endParaRPr lang="zh-CN" altLang="en-US" sz="3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12420" y="1330241"/>
            <a:ext cx="8982777" cy="2183811"/>
            <a:chOff x="110482" y="1234717"/>
            <a:chExt cx="8982777" cy="2183811"/>
          </a:xfrm>
        </p:grpSpPr>
        <p:sp>
          <p:nvSpPr>
            <p:cNvPr id="47108" name="Text Box 4"/>
            <p:cNvSpPr txBox="1">
              <a:spLocks noChangeArrowheads="1"/>
            </p:cNvSpPr>
            <p:nvPr/>
          </p:nvSpPr>
          <p:spPr bwMode="auto">
            <a:xfrm>
              <a:off x="6513402" y="1470250"/>
              <a:ext cx="191055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四肢</a:t>
              </a:r>
              <a:r>
                <a:rPr kumimoji="1" lang="zh-CN" altLang="en-US" sz="24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肌</a:t>
              </a:r>
            </a:p>
          </p:txBody>
        </p:sp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6597709" y="2587531"/>
              <a:ext cx="249555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交叉</a:t>
              </a:r>
              <a:r>
                <a:rPr kumimoji="1" lang="en-US" altLang="zh-CN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kumimoji="1"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躯干</a:t>
              </a:r>
              <a:r>
                <a:rPr kumimoji="1" lang="zh-CN" altLang="en-US" sz="24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肌</a:t>
              </a:r>
            </a:p>
            <a:p>
              <a:pPr eaLnBrk="1" hangingPunct="1"/>
              <a:r>
                <a:rPr kumimoji="1"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上肢</a:t>
              </a:r>
              <a:r>
                <a:rPr kumimoji="1" lang="zh-CN" altLang="en-US" sz="24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近端肌</a:t>
              </a:r>
            </a:p>
          </p:txBody>
        </p:sp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6646410" y="1958903"/>
              <a:ext cx="23014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不交叉</a:t>
              </a:r>
              <a:r>
                <a:rPr kumimoji="1" lang="en-US" altLang="zh-CN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kumimoji="1"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躯干</a:t>
              </a:r>
              <a:r>
                <a:rPr kumimoji="1" lang="zh-CN" altLang="en-US" sz="24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肌</a:t>
              </a:r>
            </a:p>
          </p:txBody>
        </p:sp>
        <p:cxnSp>
          <p:nvCxnSpPr>
            <p:cNvPr id="34" name="直接箭头连接符 33"/>
            <p:cNvCxnSpPr/>
            <p:nvPr/>
          </p:nvCxnSpPr>
          <p:spPr bwMode="auto">
            <a:xfrm>
              <a:off x="1449929" y="1725777"/>
              <a:ext cx="30576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992220" y="1378805"/>
              <a:ext cx="441146" cy="1521489"/>
            </a:xfrm>
            <a:prstGeom prst="rect">
              <a:avLst/>
            </a:prstGeom>
            <a:ln>
              <a:noFill/>
            </a:ln>
            <a:effectLst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ts val="2000"/>
                </a:lnSpc>
              </a:pPr>
              <a:r>
                <a:rPr lang="zh-CN" altLang="en-US" sz="24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锥体交叉</a:t>
              </a:r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 flipH="1" flipV="1">
              <a:off x="1513777" y="1615604"/>
              <a:ext cx="144946" cy="16649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1682543" y="1458011"/>
              <a:ext cx="2317890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 cap="all" spc="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皮质脊髓侧束</a:t>
              </a:r>
            </a:p>
          </p:txBody>
        </p:sp>
        <p:cxnSp>
          <p:nvCxnSpPr>
            <p:cNvPr id="40" name="直接箭头连接符 39"/>
            <p:cNvCxnSpPr/>
            <p:nvPr/>
          </p:nvCxnSpPr>
          <p:spPr bwMode="auto">
            <a:xfrm flipV="1">
              <a:off x="1449929" y="2547873"/>
              <a:ext cx="305769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1682543" y="2268514"/>
              <a:ext cx="2431074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 cap="all" spc="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皮质脊髓前束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4521636" y="1571868"/>
              <a:ext cx="1653831" cy="1015663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kumimoji="1" lang="zh-CN" altLang="en-US" sz="20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脊髓前角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kumimoji="1" lang="zh-CN" altLang="en-US" sz="20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运动神经元</a:t>
              </a:r>
            </a:p>
          </p:txBody>
        </p:sp>
        <p:cxnSp>
          <p:nvCxnSpPr>
            <p:cNvPr id="45" name="直接箭头连接符 44"/>
            <p:cNvCxnSpPr/>
            <p:nvPr/>
          </p:nvCxnSpPr>
          <p:spPr bwMode="auto">
            <a:xfrm>
              <a:off x="551628" y="2098500"/>
              <a:ext cx="44059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 bwMode="auto">
            <a:xfrm>
              <a:off x="3804285" y="1684755"/>
              <a:ext cx="68706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 bwMode="auto">
            <a:xfrm>
              <a:off x="3804285" y="2528787"/>
              <a:ext cx="68706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3742161" y="1234717"/>
              <a:ext cx="9429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400" b="1" dirty="0" smtClean="0">
                  <a:solidFill>
                    <a:schemeClr val="accent6"/>
                  </a:solidFill>
                </a:rPr>
                <a:t>同侧</a:t>
              </a:r>
              <a:endParaRPr lang="zh-CN" altLang="en-US" sz="2400" b="1" dirty="0">
                <a:solidFill>
                  <a:schemeClr val="accent6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742160" y="2091012"/>
              <a:ext cx="9429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400" b="1" dirty="0" smtClean="0">
                  <a:solidFill>
                    <a:schemeClr val="accent6"/>
                  </a:solidFill>
                </a:rPr>
                <a:t>双侧</a:t>
              </a:r>
              <a:endParaRPr lang="zh-CN" altLang="en-US" sz="2400" b="1" dirty="0">
                <a:solidFill>
                  <a:schemeClr val="accent6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0482" y="1323941"/>
              <a:ext cx="441146" cy="163121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eaLnBrk="1" hangingPunct="1">
                <a:lnSpc>
                  <a:spcPts val="2000"/>
                </a:lnSpc>
              </a:pPr>
              <a:r>
                <a:rPr lang="zh-CN" altLang="en-US" sz="2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皮质脊髓束</a:t>
              </a:r>
            </a:p>
          </p:txBody>
        </p:sp>
        <p:cxnSp>
          <p:nvCxnSpPr>
            <p:cNvPr id="66" name="直接箭头连接符 65"/>
            <p:cNvCxnSpPr/>
            <p:nvPr/>
          </p:nvCxnSpPr>
          <p:spPr bwMode="auto">
            <a:xfrm>
              <a:off x="6178609" y="2536281"/>
              <a:ext cx="354974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/>
            <p:nvPr/>
          </p:nvCxnSpPr>
          <p:spPr bwMode="auto">
            <a:xfrm>
              <a:off x="6157117" y="1722926"/>
              <a:ext cx="44059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左大括号 13"/>
            <p:cNvSpPr/>
            <p:nvPr/>
          </p:nvSpPr>
          <p:spPr>
            <a:xfrm>
              <a:off x="6533583" y="2187030"/>
              <a:ext cx="152400" cy="698501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64818" y="1146692"/>
            <a:ext cx="8560648" cy="2475287"/>
            <a:chOff x="164818" y="1286701"/>
            <a:chExt cx="8560648" cy="2475287"/>
          </a:xfrm>
        </p:grpSpPr>
        <p:pic>
          <p:nvPicPr>
            <p:cNvPr id="84" name="Picture 2" descr="C:\Users\lenovo\Desktop\图片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329" y="1794499"/>
              <a:ext cx="599137" cy="5712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3" descr="C:\Users\lenovo\Desktop\图片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482" y="3186745"/>
              <a:ext cx="599137" cy="5712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C:\Users\lenovo\Desktop\图片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331" y="2952913"/>
              <a:ext cx="599137" cy="5712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3" descr="C:\Users\lenovo\Desktop\图片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433" y="1286701"/>
              <a:ext cx="599137" cy="5712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C:\Users\lenovo\Desktop\图片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18" y="3190690"/>
              <a:ext cx="599137" cy="5712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3" descr="C:\Users\lenovo\Desktop\图片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331" y="1328689"/>
              <a:ext cx="599137" cy="5712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89396" y="3948497"/>
            <a:ext cx="4380871" cy="23083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结论：一侧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皮质脊髓束支配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双侧躯干肌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对侧四肢肌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其中部分上肢肌同时受侧束和前束支配</a:t>
            </a:r>
            <a:endParaRPr lang="zh-CN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707483" y="3947256"/>
            <a:ext cx="4131717" cy="23083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损伤表现：</a:t>
            </a:r>
            <a:endParaRPr lang="en-US" altLang="zh-CN" sz="24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Clr>
                <a:srgbClr val="FF9900"/>
              </a:buClr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交叉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受损</a:t>
            </a:r>
            <a:r>
              <a:rPr lang="en-US" altLang="zh-CN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侧肢体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瘫痪</a:t>
            </a:r>
            <a:endParaRPr lang="en-US" altLang="zh-CN" sz="24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Clr>
                <a:srgbClr val="FF9900"/>
              </a:buClr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交叉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受损</a:t>
            </a:r>
            <a:r>
              <a:rPr lang="en-US" altLang="zh-CN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侧肢体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瘫痪</a:t>
            </a:r>
            <a:endParaRPr lang="zh-CN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Clr>
                <a:srgbClr val="FF9900"/>
              </a:buClr>
            </a:pP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躯干肌运动不受明显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endParaRPr lang="zh-CN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9425" y="501561"/>
            <a:ext cx="4671901" cy="92799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4000" dirty="0" smtClean="0">
                <a:solidFill>
                  <a:schemeClr val="accent6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传 导 通 路 一 览</a:t>
            </a:r>
            <a:endParaRPr lang="zh-CN" altLang="en-US" sz="4000" dirty="0">
              <a:solidFill>
                <a:schemeClr val="accent6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7275" y="1879218"/>
          <a:ext cx="4732985" cy="390167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82957"/>
                <a:gridCol w="2298878"/>
                <a:gridCol w="759854"/>
                <a:gridCol w="1191296"/>
              </a:tblGrid>
              <a:tr h="276900">
                <a:tc rowSpan="10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感觉</a:t>
                      </a:r>
                      <a:r>
                        <a:rPr lang="en-US" altLang="zh-CN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上行</a:t>
                      </a:r>
                      <a:r>
                        <a:rPr lang="en-US" altLang="zh-CN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传导通路</a:t>
                      </a:r>
                      <a:endParaRPr lang="zh-CN" altLang="en-US" sz="20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eaVert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本体感觉传导通路</a:t>
                      </a:r>
                      <a:endParaRPr lang="en-US" altLang="zh-CN" sz="2000" dirty="0" smtClean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20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深感觉</a:t>
                      </a:r>
                      <a:r>
                        <a:rPr lang="zh-CN" altLang="en-US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传导通路</a:t>
                      </a:r>
                      <a:r>
                        <a:rPr lang="en-US" altLang="zh-CN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20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躯干</a:t>
                      </a:r>
                      <a:endParaRPr lang="en-US" altLang="zh-CN" sz="1600" b="1" dirty="0" smtClean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四肢</a:t>
                      </a:r>
                      <a:endParaRPr lang="zh-CN" altLang="en-US" sz="1600" b="1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意识性</a:t>
                      </a:r>
                      <a:endParaRPr lang="zh-CN" altLang="en-US" sz="16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54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b="1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非意识性</a:t>
                      </a:r>
                      <a:endParaRPr lang="zh-CN" altLang="en-US" sz="1600" b="1" kern="12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27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b="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头面部</a:t>
                      </a:r>
                      <a:endParaRPr lang="zh-CN" altLang="en-US" b="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5327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痛温觉、粗触觉和压觉传导通路</a:t>
                      </a:r>
                      <a:endParaRPr lang="en-US" altLang="zh-CN" sz="2000" b="1" kern="1200" dirty="0" smtClean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1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浅感觉</a:t>
                      </a:r>
                      <a:r>
                        <a:rPr lang="zh-CN" altLang="en-US" sz="2000" b="1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传导通路</a:t>
                      </a:r>
                      <a:r>
                        <a:rPr lang="en-US" altLang="zh-CN" sz="2000" b="1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2000" b="1" kern="12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altLang="en-US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躯干、四肢</a:t>
                      </a:r>
                      <a:endParaRPr lang="zh-CN" altLang="en-US" b="1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277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altLang="en-US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头面部</a:t>
                      </a:r>
                      <a:endParaRPr lang="zh-CN" altLang="en-US" b="1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7781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zh-CN" altLang="en-US" sz="2000" b="1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视觉传导通路和瞳孔对光反射通路</a:t>
                      </a:r>
                      <a:endParaRPr lang="zh-CN" altLang="en-US" sz="2000" b="1" kern="12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937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zh-CN" altLang="en-US" sz="1800" b="0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听觉传导通路</a:t>
                      </a:r>
                      <a:endParaRPr lang="zh-CN" altLang="en-US" sz="1800" b="0" kern="12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550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zh-CN" altLang="en-US" sz="1800" b="0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平衡觉传导通路</a:t>
                      </a:r>
                      <a:endParaRPr lang="zh-CN" altLang="en-US" sz="1800" b="0" kern="12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4835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zh-CN" altLang="en-US" sz="1800" b="0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内脏感觉传导通路</a:t>
                      </a:r>
                      <a:endParaRPr lang="zh-CN" altLang="en-US" sz="1800" b="0" kern="12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一般内脏感觉</a:t>
                      </a:r>
                      <a:endParaRPr lang="zh-CN" altLang="en-US" sz="16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6377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特殊内脏感觉</a:t>
                      </a:r>
                      <a:endParaRPr lang="zh-CN" altLang="en-US" sz="1600" kern="12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911145" y="1879218"/>
          <a:ext cx="4112651" cy="300011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82957"/>
                <a:gridCol w="1013136"/>
                <a:gridCol w="2616558"/>
              </a:tblGrid>
              <a:tr h="346441">
                <a:tc rowSpan="8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运动</a:t>
                      </a:r>
                      <a:r>
                        <a:rPr lang="en-US" altLang="zh-CN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下行</a:t>
                      </a:r>
                      <a:r>
                        <a:rPr lang="en-US" altLang="zh-CN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传导通路</a:t>
                      </a:r>
                      <a:endParaRPr lang="zh-CN" altLang="en-US" sz="20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eaVert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锥体系</a:t>
                      </a:r>
                      <a:endParaRPr lang="zh-CN" altLang="en-US" sz="20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800" b="1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皮质脊髓束</a:t>
                      </a:r>
                      <a:endParaRPr lang="zh-CN" altLang="en-US" sz="1800" b="1" kern="12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b="1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皮质核束</a:t>
                      </a:r>
                      <a:endParaRPr lang="zh-CN" altLang="en-US" b="1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9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锥体</a:t>
                      </a:r>
                      <a:endParaRPr lang="en-US" altLang="zh-CN" sz="2000" b="1" kern="1200" dirty="0" smtClean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zh-CN" altLang="en-US" sz="2000" b="1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外系</a:t>
                      </a:r>
                      <a:endParaRPr lang="zh-CN" altLang="en-US" sz="2000" b="1" kern="12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皮质</a:t>
                      </a:r>
                      <a:r>
                        <a:rPr lang="en-US" altLang="zh-CN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新纹状体</a:t>
                      </a:r>
                      <a:r>
                        <a:rPr lang="en-US" altLang="zh-CN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背侧丘脑</a:t>
                      </a:r>
                      <a:r>
                        <a:rPr lang="en-US" altLang="zh-CN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皮质环路</a:t>
                      </a:r>
                      <a:endParaRPr lang="zh-CN" altLang="en-US" sz="16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28559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新纹状体</a:t>
                      </a:r>
                      <a:r>
                        <a:rPr lang="en-US" altLang="zh-CN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黑质环路</a:t>
                      </a:r>
                      <a:endParaRPr lang="zh-CN" altLang="en-US" sz="16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苍白球</a:t>
                      </a:r>
                      <a:r>
                        <a:rPr lang="en-US" altLang="zh-CN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底丘脑环路</a:t>
                      </a:r>
                      <a:endParaRPr lang="zh-CN" altLang="en-US" sz="16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皮质</a:t>
                      </a:r>
                      <a:r>
                        <a:rPr lang="en-US" altLang="zh-CN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脑桥</a:t>
                      </a:r>
                      <a:r>
                        <a:rPr lang="en-US" altLang="zh-CN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小脑</a:t>
                      </a:r>
                      <a:r>
                        <a:rPr lang="en-US" altLang="zh-CN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皮质环路</a:t>
                      </a:r>
                      <a:endParaRPr lang="zh-CN" altLang="en-US" sz="16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5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zh-CN" altLang="en-US" sz="1600" b="0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内脏运动传导通路</a:t>
                      </a:r>
                      <a:endParaRPr lang="zh-CN" altLang="en-US" sz="1600" b="0" kern="12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一般内脏运动</a:t>
                      </a:r>
                      <a:endParaRPr lang="zh-CN" altLang="en-US" sz="16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5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2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特殊内脏运动</a:t>
                      </a:r>
                      <a:endParaRPr lang="zh-CN" altLang="en-US" sz="1600" kern="12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解剖图片\脑神经\1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53" y="904874"/>
            <a:ext cx="3387747" cy="4114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2507810" y="181069"/>
            <a:ext cx="4092168" cy="688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40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皮质核束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070" y="1151890"/>
            <a:ext cx="6654165" cy="4973320"/>
            <a:chOff x="82" y="1814"/>
            <a:chExt cx="10479" cy="7832"/>
          </a:xfrm>
        </p:grpSpPr>
        <p:sp>
          <p:nvSpPr>
            <p:cNvPr id="10" name="矩形 9"/>
            <p:cNvSpPr/>
            <p:nvPr/>
          </p:nvSpPr>
          <p:spPr>
            <a:xfrm>
              <a:off x="82" y="4865"/>
              <a:ext cx="2629" cy="72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大脑 脚底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82" y="3815"/>
              <a:ext cx="2074" cy="72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内囊 膝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81" y="1814"/>
              <a:ext cx="3329" cy="130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24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中央前回</a:t>
              </a:r>
              <a:r>
                <a:rPr kumimoji="1"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下部</a:t>
              </a:r>
            </a:p>
            <a:p>
              <a:pPr algn="ctr" eaLnBrk="1" hangingPunct="1"/>
              <a:r>
                <a:rPr kumimoji="1"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的锥体细胞</a:t>
              </a:r>
              <a:endParaRPr kumimoji="1"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 bwMode="auto">
            <a:xfrm flipH="1" flipV="1">
              <a:off x="1418" y="3123"/>
              <a:ext cx="33" cy="567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 bwMode="auto">
            <a:xfrm>
              <a:off x="1418" y="6272"/>
              <a:ext cx="738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684" y="5895"/>
              <a:ext cx="869" cy="321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脑神经运动</a:t>
              </a:r>
              <a:r>
                <a:rPr lang="zh-CN" altLang="en-US" sz="24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3335" y="3123"/>
              <a:ext cx="7226" cy="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latinLnBrk="0">
                <a:lnSpc>
                  <a:spcPts val="3280"/>
                </a:lnSpc>
              </a:pPr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动眼神经核</a:t>
              </a:r>
              <a:endParaRPr lang="en-US" altLang="zh-CN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latinLnBrk="0">
                <a:lnSpc>
                  <a:spcPts val="3280"/>
                </a:lnSpc>
              </a:pPr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滑车神经核</a:t>
              </a:r>
              <a:endPara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latinLnBrk="0">
                <a:lnSpc>
                  <a:spcPts val="3280"/>
                </a:lnSpc>
              </a:pPr>
              <a:r>
                <a:rPr lang="zh-CN" altLang="en-US" sz="24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展神经核</a:t>
              </a:r>
              <a:endPara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latinLnBrk="0">
                <a:lnSpc>
                  <a:spcPts val="3280"/>
                </a:lnSpc>
              </a:pPr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三叉神经运动核→</a:t>
              </a:r>
              <a:r>
                <a:rPr lang="zh-CN" altLang="en-US" sz="2400" b="1" dirty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咀嚼肌</a:t>
              </a:r>
              <a:endParaRPr lang="zh-CN" altLang="en-US" sz="24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latinLnBrk="0">
                <a:lnSpc>
                  <a:spcPts val="3280"/>
                </a:lnSpc>
              </a:pPr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疑核→</a:t>
              </a:r>
              <a:r>
                <a:rPr lang="zh-CN" altLang="en-US" sz="2400" b="1" dirty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咽</a:t>
              </a:r>
              <a:r>
                <a:rPr lang="zh-CN" altLang="en-US" sz="2400" b="1" dirty="0" smtClean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喉肌</a:t>
              </a:r>
              <a:endPara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latinLnBrk="0">
                <a:lnSpc>
                  <a:spcPts val="3280"/>
                </a:lnSpc>
              </a:pPr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副神经核→</a:t>
              </a:r>
              <a:r>
                <a:rPr lang="zh-CN" altLang="en-US" sz="2400" b="1" dirty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胸锁乳突肌</a:t>
              </a:r>
              <a:r>
                <a:rPr lang="zh-CN" altLang="en-US" sz="2400" b="1" dirty="0" smtClean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、斜方肌</a:t>
              </a:r>
              <a:endPara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latinLnBrk="0">
                <a:lnSpc>
                  <a:spcPts val="3280"/>
                </a:lnSpc>
              </a:pPr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面神经核上部→</a:t>
              </a:r>
              <a:r>
                <a:rPr lang="zh-CN" altLang="en-US" sz="2400" b="1" dirty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面上部表情</a:t>
              </a:r>
              <a:r>
                <a:rPr lang="zh-CN" altLang="en-US" sz="2400" b="1" dirty="0" smtClean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肌</a:t>
              </a:r>
              <a:endPara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 Box 47"/>
            <p:cNvSpPr txBox="1">
              <a:spLocks noChangeArrowheads="1"/>
            </p:cNvSpPr>
            <p:nvPr/>
          </p:nvSpPr>
          <p:spPr bwMode="auto">
            <a:xfrm>
              <a:off x="2008" y="5908"/>
              <a:ext cx="1406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双侧</a:t>
              </a:r>
            </a:p>
          </p:txBody>
        </p:sp>
        <p:sp>
          <p:nvSpPr>
            <p:cNvPr id="33" name="左大括号 32"/>
            <p:cNvSpPr/>
            <p:nvPr/>
          </p:nvSpPr>
          <p:spPr>
            <a:xfrm>
              <a:off x="3103" y="3518"/>
              <a:ext cx="362" cy="3986"/>
            </a:xfrm>
            <a:prstGeom prst="leftBrace">
              <a:avLst>
                <a:gd name="adj1" fmla="val 8333"/>
                <a:gd name="adj2" fmla="val 69886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左大括号 34"/>
            <p:cNvSpPr/>
            <p:nvPr/>
          </p:nvSpPr>
          <p:spPr>
            <a:xfrm flipH="1">
              <a:off x="5919" y="3518"/>
              <a:ext cx="393" cy="1243"/>
            </a:xfrm>
            <a:prstGeom prst="leftBrace">
              <a:avLst>
                <a:gd name="adj1" fmla="val 8333"/>
                <a:gd name="adj2" fmla="val 49746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6217" y="3815"/>
              <a:ext cx="2253" cy="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眼外肌</a:t>
              </a:r>
            </a:p>
          </p:txBody>
        </p:sp>
        <p:sp>
          <p:nvSpPr>
            <p:cNvPr id="39" name="Text Box 50"/>
            <p:cNvSpPr txBox="1">
              <a:spLocks noChangeArrowheads="1"/>
            </p:cNvSpPr>
            <p:nvPr/>
          </p:nvSpPr>
          <p:spPr bwMode="auto">
            <a:xfrm>
              <a:off x="2016" y="8414"/>
              <a:ext cx="1535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对侧</a:t>
              </a:r>
            </a:p>
          </p:txBody>
        </p:sp>
        <p:sp>
          <p:nvSpPr>
            <p:cNvPr id="40" name="左大括号 39"/>
            <p:cNvSpPr/>
            <p:nvPr/>
          </p:nvSpPr>
          <p:spPr>
            <a:xfrm>
              <a:off x="3143" y="8326"/>
              <a:ext cx="283" cy="953"/>
            </a:xfrm>
            <a:prstGeom prst="leftBrace">
              <a:avLst>
                <a:gd name="adj1" fmla="val 8333"/>
                <a:gd name="adj2" fmla="val 54524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 Box 64"/>
            <p:cNvSpPr txBox="1">
              <a:spLocks noChangeArrowheads="1"/>
            </p:cNvSpPr>
            <p:nvPr/>
          </p:nvSpPr>
          <p:spPr bwMode="auto">
            <a:xfrm>
              <a:off x="3335" y="7758"/>
              <a:ext cx="7226" cy="1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舌下神经核→</a:t>
              </a:r>
              <a:r>
                <a:rPr lang="zh-CN" altLang="en-US" sz="2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舌内肌，颏舌肌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面神经核下部→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面下部表情</a:t>
              </a:r>
              <a:r>
                <a:rPr lang="zh-CN" altLang="en-US" sz="2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肌 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8" name="直接箭头连接符 47"/>
            <p:cNvCxnSpPr/>
            <p:nvPr/>
          </p:nvCxnSpPr>
          <p:spPr bwMode="auto">
            <a:xfrm>
              <a:off x="1414" y="8774"/>
              <a:ext cx="738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84956" y="288962"/>
            <a:ext cx="40750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皮质核束损伤表现</a:t>
            </a:r>
            <a:endParaRPr lang="zh-CN" altLang="en-US" sz="3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0327133"/>
              </p:ext>
            </p:extLst>
          </p:nvPr>
        </p:nvGraphicFramePr>
        <p:xfrm>
          <a:off x="284956" y="1227696"/>
          <a:ext cx="8612157" cy="465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171"/>
                <a:gridCol w="1679510"/>
                <a:gridCol w="2836506"/>
                <a:gridCol w="3671970"/>
              </a:tblGrid>
              <a:tr h="571759">
                <a:tc gridSpan="2">
                  <a:txBody>
                    <a:bodyPr/>
                    <a:lstStyle/>
                    <a:p>
                      <a:pPr algn="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上运动神经元损伤</a:t>
                      </a:r>
                      <a:endParaRPr lang="en-US" altLang="zh-CN" sz="2400" dirty="0" smtClean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核上瘫</a:t>
                      </a:r>
                      <a:r>
                        <a:rPr lang="en-US" altLang="zh-CN" sz="2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24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下运动神经元损伤</a:t>
                      </a:r>
                      <a:endParaRPr lang="en-US" altLang="zh-CN" sz="2400" dirty="0" smtClean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核下瘫</a:t>
                      </a:r>
                      <a:r>
                        <a:rPr lang="en-US" altLang="zh-CN" sz="2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24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85914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瘫痪范围</a:t>
                      </a:r>
                      <a:endParaRPr lang="zh-CN" altLang="en-US" sz="24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altLang="en-US" sz="22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对侧眼裂以下面肌</a:t>
                      </a:r>
                      <a:endParaRPr lang="en-US" altLang="zh-CN" sz="2200" b="1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altLang="en-US" sz="22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对侧舌肌</a:t>
                      </a:r>
                      <a:endParaRPr lang="zh-CN" altLang="en-US" sz="22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altLang="en-US" sz="22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面神经核受损</a:t>
                      </a:r>
                      <a:r>
                        <a:rPr lang="en-US" altLang="zh-CN" sz="22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22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对侧半面肌</a:t>
                      </a:r>
                      <a:endParaRPr lang="en-US" altLang="zh-CN" sz="2200" b="1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altLang="en-US" sz="22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舌下神经核受损</a:t>
                      </a:r>
                      <a:r>
                        <a:rPr lang="en-US" altLang="zh-CN" sz="22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22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对侧舌肌</a:t>
                      </a:r>
                      <a:endParaRPr lang="zh-CN" altLang="en-US" sz="22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6087">
                <a:tc rowSpan="6"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损伤表现</a:t>
                      </a:r>
                      <a:endParaRPr lang="zh-CN" altLang="en-US" sz="24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额纹</a:t>
                      </a:r>
                      <a:endParaRPr lang="zh-CN" altLang="en-US" sz="24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正常</a:t>
                      </a:r>
                      <a:endParaRPr lang="zh-CN" altLang="en-US" sz="24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消失</a:t>
                      </a:r>
                      <a:endParaRPr lang="zh-CN" altLang="en-US" sz="24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486087">
                <a:tc vMerge="1">
                  <a:txBody>
                    <a:bodyPr/>
                    <a:lstStyle/>
                    <a:p>
                      <a:pPr algn="ctr"/>
                      <a:endParaRPr lang="zh-CN" altLang="en-US" sz="24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眼裂</a:t>
                      </a:r>
                      <a:endParaRPr lang="zh-CN" altLang="en-US" sz="24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能闭眼</a:t>
                      </a:r>
                      <a:endParaRPr lang="zh-CN" altLang="en-US" sz="24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不能闭眼</a:t>
                      </a:r>
                      <a:endParaRPr lang="zh-CN" altLang="en-US" sz="24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486087">
                <a:tc vMerge="1">
                  <a:txBody>
                    <a:bodyPr/>
                    <a:lstStyle/>
                    <a:p>
                      <a:pPr algn="ctr"/>
                      <a:endParaRPr lang="zh-CN" altLang="en-US" sz="24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鼻唇沟</a:t>
                      </a:r>
                      <a:endParaRPr lang="zh-CN" altLang="en-US" sz="24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消失</a:t>
                      </a:r>
                      <a:endParaRPr lang="zh-CN" altLang="en-US" sz="24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消失</a:t>
                      </a:r>
                      <a:endParaRPr lang="zh-CN" altLang="en-US" sz="24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486087">
                <a:tc vMerge="1">
                  <a:txBody>
                    <a:bodyPr/>
                    <a:lstStyle/>
                    <a:p>
                      <a:pPr algn="ctr"/>
                      <a:endParaRPr lang="zh-CN" altLang="en-US" sz="24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口角下垂</a:t>
                      </a:r>
                      <a:endParaRPr lang="zh-CN" altLang="en-US" sz="24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</a:t>
                      </a:r>
                      <a:endParaRPr lang="zh-CN" altLang="en-US" sz="24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</a:t>
                      </a:r>
                      <a:endParaRPr lang="zh-CN" altLang="en-US" sz="24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486087">
                <a:tc vMerge="1"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鼓腮 露齿</a:t>
                      </a:r>
                      <a:endParaRPr lang="zh-CN" altLang="en-US" sz="24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不能</a:t>
                      </a:r>
                      <a:endParaRPr lang="zh-CN" altLang="en-US" sz="24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不能</a:t>
                      </a:r>
                      <a:endParaRPr lang="zh-CN" altLang="en-US" sz="24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541672">
                <a:tc vMerge="1"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伸舌</a:t>
                      </a:r>
                      <a:endParaRPr lang="zh-CN" altLang="en-US" sz="24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偏向病灶对侧</a:t>
                      </a:r>
                      <a:endParaRPr lang="zh-CN" altLang="en-US" sz="24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偏向病灶侧</a:t>
                      </a:r>
                      <a:endParaRPr lang="zh-CN" altLang="en-US" sz="24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解剖图片\脑神经\vIYBAFiqWYGAceKQAALCHuIAR8Y9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42" r="54949" b="15616"/>
          <a:stretch/>
        </p:blipFill>
        <p:spPr bwMode="auto">
          <a:xfrm flipH="1">
            <a:off x="4870174" y="1948555"/>
            <a:ext cx="2650436" cy="3168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1442" y="401864"/>
            <a:ext cx="5913730" cy="583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CC00"/>
              </a:buClr>
              <a:buNone/>
            </a:pPr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面神经核上瘫与核下瘫</a:t>
            </a:r>
            <a:endParaRPr lang="zh-CN" altLang="en-US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E:\解剖图片\脑神经\截图2023060222004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83" t="2425" r="57882" b="1822"/>
          <a:stretch/>
        </p:blipFill>
        <p:spPr bwMode="auto">
          <a:xfrm>
            <a:off x="1106556" y="1113183"/>
            <a:ext cx="2710071" cy="5357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:\解剖图片\脑神经\图片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55"/>
          <a:stretch/>
        </p:blipFill>
        <p:spPr bwMode="auto">
          <a:xfrm>
            <a:off x="3608763" y="1510748"/>
            <a:ext cx="5026892" cy="3449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51442" y="401864"/>
            <a:ext cx="5913730" cy="583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CC00"/>
              </a:buClr>
              <a:buNone/>
            </a:pPr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舌下神经核上瘫与核下瘫</a:t>
            </a:r>
            <a:endParaRPr lang="zh-CN" altLang="en-US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5605" y="5484509"/>
            <a:ext cx="4588917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伸舌偏斜原因：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颏舌肌瘫痪所致</a:t>
            </a:r>
            <a:endParaRPr lang="zh-CN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 descr="E:\解剖图片\脑神经\截图2023060222004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757" t="2218"/>
          <a:stretch/>
        </p:blipFill>
        <p:spPr bwMode="auto">
          <a:xfrm>
            <a:off x="589720" y="1225825"/>
            <a:ext cx="2749828" cy="5281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8924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5517387"/>
              </p:ext>
            </p:extLst>
          </p:nvPr>
        </p:nvGraphicFramePr>
        <p:xfrm>
          <a:off x="284956" y="1075295"/>
          <a:ext cx="8504566" cy="5474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510"/>
                <a:gridCol w="3306604"/>
                <a:gridCol w="3518452"/>
              </a:tblGrid>
              <a:tr h="571759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22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损伤部位</a:t>
                      </a:r>
                      <a:endParaRPr lang="en-US" altLang="zh-CN" sz="2200" b="1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en-US" altLang="zh-CN" sz="2200" b="1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en-US" altLang="zh-CN" sz="2200" b="1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22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临床体征</a:t>
                      </a:r>
                      <a:endParaRPr lang="zh-CN" altLang="en-US" sz="22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上运动神经元损伤</a:t>
                      </a:r>
                      <a:endParaRPr lang="en-US" altLang="zh-CN" sz="2400" dirty="0" smtClean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下运动神经元损伤</a:t>
                      </a:r>
                      <a:endParaRPr lang="en-US" altLang="zh-CN" sz="2400" dirty="0" smtClean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91955">
                <a:tc vMerge="1"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躯体运动区锥体细胞</a:t>
                      </a:r>
                      <a:endParaRPr lang="en-US" altLang="zh-CN" sz="2000" b="1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锥体束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脑神经运动核及脑神经</a:t>
                      </a:r>
                      <a:endParaRPr lang="en-US" altLang="zh-CN" sz="2000" b="1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脊髓前角运动神经元及脊神经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6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瘫痪范围</a:t>
                      </a:r>
                      <a:endParaRPr lang="en-US" altLang="zh-CN" sz="2200" b="1" kern="1200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常较广泛</a:t>
                      </a:r>
                      <a:endParaRPr lang="zh-CN" altLang="en-US" sz="20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常较局限</a:t>
                      </a:r>
                      <a:endParaRPr lang="zh-CN" altLang="en-US" sz="20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4860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瘫痪特点</a:t>
                      </a:r>
                      <a:endParaRPr lang="zh-CN" altLang="en-US" sz="22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痉挛性瘫</a:t>
                      </a:r>
                      <a:r>
                        <a:rPr lang="en-US" altLang="zh-CN" sz="20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20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硬瘫</a:t>
                      </a:r>
                      <a:r>
                        <a:rPr lang="en-US" altLang="zh-CN" sz="20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20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弛缓性瘫</a:t>
                      </a:r>
                      <a:r>
                        <a:rPr lang="en-US" altLang="zh-CN" sz="20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20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软瘫</a:t>
                      </a:r>
                      <a:r>
                        <a:rPr lang="en-US" altLang="zh-CN" sz="20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2000" kern="1200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4860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肌张力</a:t>
                      </a:r>
                      <a:endParaRPr lang="zh-CN" altLang="en-US" sz="22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增高</a:t>
                      </a:r>
                      <a:r>
                        <a:rPr lang="en-US" altLang="zh-CN" sz="18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8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上运动神经元对下运动神经元的抑制作用丧失</a:t>
                      </a:r>
                      <a:r>
                        <a:rPr lang="en-US" altLang="zh-CN" sz="18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20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降低</a:t>
                      </a:r>
                      <a:endParaRPr lang="zh-CN" altLang="en-US" sz="20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4860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深反射</a:t>
                      </a:r>
                      <a:endParaRPr lang="zh-CN" altLang="en-US" sz="22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亢进</a:t>
                      </a:r>
                      <a:r>
                        <a:rPr lang="en-US" altLang="zh-CN" sz="18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8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失去高级控制所致</a:t>
                      </a:r>
                      <a:r>
                        <a:rPr lang="en-US" altLang="zh-CN" sz="18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2000" kern="1200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消失</a:t>
                      </a:r>
                      <a:endParaRPr lang="en-US" altLang="zh-CN" sz="2000" b="1" kern="1200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20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因所有反射弧均中断所致</a:t>
                      </a:r>
                      <a:r>
                        <a:rPr lang="en-US" altLang="zh-CN" sz="20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2400" kern="1200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486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浅反射</a:t>
                      </a:r>
                      <a:endParaRPr lang="zh-CN" altLang="en-US" sz="2200" b="1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减弱或消失</a:t>
                      </a:r>
                      <a:endParaRPr lang="en-US" altLang="zh-CN" sz="2000" b="1" kern="1200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8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锥体束完整性被破坏</a:t>
                      </a:r>
                      <a:r>
                        <a:rPr lang="en-US" altLang="zh-CN" sz="18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2000" kern="1200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612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病理反射</a:t>
                      </a:r>
                      <a:endParaRPr lang="zh-CN" altLang="en-US" sz="22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</a:t>
                      </a:r>
                      <a:r>
                        <a:rPr lang="en-US" altLang="zh-CN" sz="18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8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如</a:t>
                      </a:r>
                      <a:r>
                        <a:rPr lang="en-US" altLang="zh-CN" sz="1800" kern="12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Babinski</a:t>
                      </a:r>
                      <a:r>
                        <a:rPr lang="zh-CN" altLang="en-US" sz="18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征，为锥体系损伤症状之一</a:t>
                      </a:r>
                      <a:r>
                        <a:rPr lang="en-US" altLang="zh-CN" sz="18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2000" kern="1200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541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1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肌萎缩</a:t>
                      </a:r>
                      <a:endParaRPr lang="zh-CN" altLang="en-US" sz="22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早期无，晚期萎缩</a:t>
                      </a:r>
                      <a:endParaRPr lang="zh-CN" altLang="en-US" sz="20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kern="1200" dirty="0" smtClean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早期即有萎缩</a:t>
                      </a:r>
                      <a:endParaRPr lang="zh-CN" altLang="en-US" sz="2000" kern="12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2050" y="152400"/>
            <a:ext cx="5033151" cy="702365"/>
          </a:xfrm>
        </p:spPr>
        <p:txBody>
          <a:bodyPr/>
          <a:lstStyle/>
          <a:p>
            <a:r>
              <a:rPr lang="zh-CN" altLang="en-US" sz="3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锥体系损伤</a:t>
            </a:r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2313" y="288962"/>
            <a:ext cx="190165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浅反射</a:t>
            </a:r>
            <a:endParaRPr lang="zh-CN" altLang="en-US" sz="3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5042" y="1012423"/>
            <a:ext cx="8289238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浅反射是刺激皮肤或黏膜所引起的反射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实质上是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伤害性刺激或触觉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刺激所引起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的屈曲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反射。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>
              <a:lnSpc>
                <a:spcPct val="15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包括角膜反射、咽反射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跖反射、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腹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壁反射、提睾反射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、肛门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反射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>
              <a:lnSpc>
                <a:spcPct val="15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反射弧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自体表感受器，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经脊神经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感觉纤维传入脊髓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，止于前角细胞，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经脊神经运动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纤维终于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肌肉。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4712" y="367107"/>
            <a:ext cx="190165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深反射</a:t>
            </a:r>
            <a:endParaRPr lang="zh-CN" altLang="en-US" sz="3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541" y="1090786"/>
            <a:ext cx="8666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又称腱反射，是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指快速牵拉肌腱时发生的不自主的肌肉收缩，其实是肌牵张反射的一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种。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>
              <a:lnSpc>
                <a:spcPct val="15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腱反射的感受器是肌梭，中枢在脊髓前角，效应器主要是肌肉收缩较快的快肌纤维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>
              <a:lnSpc>
                <a:spcPct val="15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腱反射减弱或者消失，提示反射弧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受损。而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腱反射亢进，提示高位的中枢病变。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>
              <a:lnSpc>
                <a:spcPct val="15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临床上常检查的深反射包括肱二头肌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反射、肱三头肌反射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、桡骨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膜反射、膝反射、踝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反射等。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505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img.ws.126.net/?url=http%3A%2F%2Fdingyue.ws.126.net%2F2019%2F1217%2F8f66ac85j00q2m9st0012c200p900brg00p900br.jpg&amp;thumbnail=660x2147483647&amp;quality=80&amp;type=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" y="3587957"/>
            <a:ext cx="5326828" cy="2485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2313" y="288962"/>
            <a:ext cx="2345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病理反射</a:t>
            </a:r>
            <a:endParaRPr lang="zh-CN" altLang="en-US" sz="3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313" y="984696"/>
            <a:ext cx="87795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跖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反射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S1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支配，经胫神经传导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检查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方法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：用竹签轻划足底外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侧。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表现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：足趾及足向跖面屈曲。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Babinski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征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lang="zh-CN" altLang="en-US" sz="24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检查方法</a:t>
            </a:r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同上。阳性反应为脚拇指背屈，可伴其他足趾扇形</a:t>
            </a:r>
            <a:r>
              <a:rPr lang="zh-CN" altLang="en-US" sz="24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展开。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nimg.ws.126.net/?url=http%3A%2F%2Fdingyue.ws.126.net%2F2019%2F1217%2Ff40b6d5fj00q2m9st000qc200kb00b9g00kb00b9.jpg&amp;thumbnail=660x2147483647&amp;quality=80&amp;type=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53"/>
          <a:stretch/>
        </p:blipFill>
        <p:spPr bwMode="auto">
          <a:xfrm>
            <a:off x="5579165" y="3587957"/>
            <a:ext cx="3465598" cy="2485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1722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39853" y="1031100"/>
            <a:ext cx="8812696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65113" indent="-265113"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2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</a:t>
            </a:r>
            <a:r>
              <a:rPr kumimoji="1" lang="zh-CN" altLang="en-US" sz="2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锥体系以外的影响和控制躯体</a:t>
            </a:r>
            <a:r>
              <a:rPr kumimoji="1" lang="zh-CN" altLang="en-US" sz="2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运动的</a:t>
            </a:r>
            <a:r>
              <a:rPr kumimoji="1" lang="zh-CN" altLang="en-US" sz="2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所有传导路径。</a:t>
            </a:r>
          </a:p>
          <a:p>
            <a:pPr marL="265113" indent="-265113"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2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kumimoji="1" lang="zh-CN" altLang="en-US" sz="2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大脑皮质、</a:t>
            </a:r>
            <a:r>
              <a:rPr kumimoji="1"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纹状体</a:t>
            </a:r>
            <a:r>
              <a:rPr kumimoji="1" lang="zh-CN" altLang="en-US" sz="2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、背侧丘脑</a:t>
            </a:r>
            <a:r>
              <a:rPr kumimoji="1" lang="zh-CN" altLang="en-US" sz="2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底丘脑</a:t>
            </a:r>
            <a:r>
              <a:rPr kumimoji="1" lang="zh-CN" altLang="en-US" sz="2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、中脑顶盖、</a:t>
            </a:r>
            <a:r>
              <a:rPr kumimoji="1" lang="zh-CN" alt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红核</a:t>
            </a:r>
            <a:r>
              <a:rPr kumimoji="1" lang="zh-CN" altLang="en-US" sz="2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黑质</a:t>
            </a:r>
            <a:r>
              <a:rPr kumimoji="1" lang="zh-CN" altLang="en-US" sz="2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、脑桥核</a:t>
            </a:r>
            <a:r>
              <a:rPr kumimoji="1" lang="zh-CN" altLang="en-US" sz="2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、前庭核、</a:t>
            </a:r>
            <a:r>
              <a:rPr kumimoji="1" lang="zh-CN" altLang="en-US" sz="2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小脑和</a:t>
            </a:r>
            <a:r>
              <a:rPr kumimoji="1" lang="zh-CN" altLang="en-US" sz="2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脑干网状结构</a:t>
            </a:r>
            <a:r>
              <a:rPr kumimoji="1" lang="zh-CN" altLang="en-US" sz="2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等以及</a:t>
            </a:r>
            <a:r>
              <a:rPr kumimoji="1" lang="zh-CN" altLang="en-US" sz="2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它们的纤维联系。</a:t>
            </a:r>
          </a:p>
          <a:p>
            <a:pPr marL="265113" indent="-265113"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：调节</a:t>
            </a:r>
            <a:r>
              <a:rPr lang="zh-CN" altLang="en-US" sz="2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肌张力，协调肌肉</a:t>
            </a:r>
            <a:r>
              <a:rPr lang="zh-CN" altLang="en-US" sz="2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活动；维持</a:t>
            </a:r>
            <a:r>
              <a:rPr lang="zh-CN" altLang="en-US" sz="2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体态姿式和习惯性</a:t>
            </a:r>
            <a:r>
              <a:rPr lang="zh-CN" altLang="en-US" sz="2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动作；协同</a:t>
            </a:r>
            <a:r>
              <a:rPr lang="zh-CN" altLang="en-US" sz="2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锥体系的活动，完成人体的运动功能</a:t>
            </a:r>
            <a:r>
              <a:rPr lang="zh-CN" altLang="en-US" sz="2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5113" indent="-265113"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2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锥体外系受损的表现主要包括肌张力异常，不自主运动等。肌张力异常又分为：</a:t>
            </a:r>
            <a:endParaRPr lang="en-US" altLang="zh-CN" sz="2200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95350" lvl="1" indent="-152400"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70000"/>
              <a:buFont typeface="Wingdings" pitchFamily="2" charset="2"/>
              <a:buChar char="p"/>
            </a:pP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动作增多</a:t>
            </a:r>
            <a:r>
              <a:rPr lang="en-US" altLang="zh-CN" sz="22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肌张力减低综合征</a:t>
            </a:r>
            <a:r>
              <a:rPr lang="zh-CN" altLang="en-US" sz="2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，如舞蹈病；</a:t>
            </a:r>
            <a:endParaRPr lang="en-US" altLang="zh-CN" sz="2200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95350" lvl="1" indent="-152400"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70000"/>
              <a:buFont typeface="Wingdings" pitchFamily="2" charset="2"/>
              <a:buChar char="p"/>
            </a:pP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动作减少</a:t>
            </a:r>
            <a:r>
              <a:rPr lang="en-US" altLang="zh-CN" sz="22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肌张力增高综合征</a:t>
            </a:r>
            <a:r>
              <a:rPr lang="zh-CN" altLang="en-US" sz="2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</a:t>
            </a:r>
            <a:r>
              <a:rPr lang="en-US" altLang="zh-CN" sz="2200" dirty="0" smtClean="0">
                <a:solidFill>
                  <a:schemeClr val="accent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Parkinson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病。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2055424" y="186743"/>
            <a:ext cx="5033151" cy="61501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sz="40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锥 体 外 系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>
            <a:spLocks noGrp="1"/>
          </p:cNvSpPr>
          <p:nvPr>
            <p:ph type="title" idx="4294967295"/>
          </p:nvPr>
        </p:nvSpPr>
        <p:spPr>
          <a:xfrm>
            <a:off x="337931" y="352633"/>
            <a:ext cx="7931426" cy="61436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锥体外系通路：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皮质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新纹状体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背侧丘脑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皮质环路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E:\解剖图片\书籍截图\截图202306022104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" y="1144838"/>
            <a:ext cx="6792634" cy="1352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246" y="2606081"/>
            <a:ext cx="8345005" cy="6001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该环路对发出锥体束的皮质运动区的活动有重要的反馈调节作用</a:t>
            </a:r>
            <a:endParaRPr lang="zh-CN" altLang="en-US" sz="2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 bwMode="black">
          <a:xfrm>
            <a:off x="341174" y="3624369"/>
            <a:ext cx="5586214" cy="614362"/>
          </a:xfrm>
          <a:prstGeom prst="rect">
            <a:avLst/>
          </a:prstGeom>
          <a:ln w="6350" cap="flat" cmpd="sng" algn="ctr">
            <a:solidFill>
              <a:schemeClr val="accent3"/>
            </a:solidFill>
            <a:prstDash val="solid"/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锥体外系通路：</a:t>
            </a:r>
            <a:r>
              <a:rPr kumimoji="0" lang="zh-CN" altLang="en-US" sz="24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苍白球</a:t>
            </a:r>
            <a:r>
              <a:rPr kumimoji="0" lang="en-US" altLang="zh-CN" sz="24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底丘脑环路</a:t>
            </a:r>
            <a:endParaRPr kumimoji="0" lang="zh-CN" altLang="en-US" sz="2400" b="1" i="0" u="none" strike="noStrike" kern="1200" cap="all" spc="2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584" y="4321392"/>
            <a:ext cx="8644646" cy="161582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苍白球发出纤维止于底丘脑核，后者发出纤维经同一途径返回苍白球，对苍白球发挥抑制性反馈作用。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底丘脑受损，丧失对苍白球的抑制，肢体会出现大幅度颤搐。</a:t>
            </a:r>
            <a:endParaRPr lang="zh-CN" altLang="en-US" sz="2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481071" y="276895"/>
            <a:ext cx="6123903" cy="553791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本体感觉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(</a:t>
            </a:r>
            <a:r>
              <a:rPr lang="zh-CN" altLang="en-US" sz="2800" b="1" dirty="0" smtClean="0">
                <a:solidFill>
                  <a:schemeClr val="accent2"/>
                </a:solidFill>
              </a:rPr>
              <a:t>深感觉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)</a:t>
            </a:r>
            <a:r>
              <a:rPr lang="zh-CN" altLang="en-US" sz="2800" b="1" dirty="0" smtClean="0">
                <a:solidFill>
                  <a:schemeClr val="accent2"/>
                </a:solidFill>
              </a:rPr>
              <a:t>传导通路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3182" y="1101143"/>
            <a:ext cx="864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本体感觉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：指肌、腱、关节等在不同状态时产生的感觉，又称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深感觉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。包括位置觉、运动觉、震动觉。</a:t>
            </a:r>
            <a:endParaRPr lang="en-US" altLang="zh-CN" sz="24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头面部的本体觉传导路径目前并不明确。</a:t>
            </a:r>
            <a:endParaRPr lang="en-US" altLang="zh-CN" sz="24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u="sng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躯干和四肢的本体感觉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有两条路径</a:t>
            </a:r>
            <a:r>
              <a:rPr lang="en-US" altLang="zh-CN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</a:p>
          <a:p>
            <a:pPr marL="541655" lvl="1" indent="-84455">
              <a:lnSpc>
                <a:spcPct val="150000"/>
              </a:lnSpc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上传至大脑皮质，产生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意识性本体觉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1655" lvl="1" indent="-84455">
              <a:lnSpc>
                <a:spcPct val="150000"/>
              </a:lnSpc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上传至小脑，产生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非意识性本体觉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 bwMode="black">
          <a:xfrm>
            <a:off x="230927" y="232659"/>
            <a:ext cx="5586214" cy="614362"/>
          </a:xfrm>
          <a:prstGeom prst="rect">
            <a:avLst/>
          </a:prstGeom>
          <a:ln w="6350" cap="flat" cmpd="sng" algn="ctr">
            <a:solidFill>
              <a:schemeClr val="accent3"/>
            </a:solidFill>
            <a:prstDash val="solid"/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锥体外系通路：</a:t>
            </a:r>
            <a:r>
              <a:rPr kumimoji="0" lang="zh-CN" altLang="en-US" sz="24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新纹状体</a:t>
            </a:r>
            <a:r>
              <a:rPr kumimoji="0" lang="en-US" altLang="zh-CN" sz="24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黑质环路</a:t>
            </a:r>
            <a:endParaRPr kumimoji="0" lang="zh-CN" altLang="en-US" sz="2400" b="1" i="0" u="none" strike="noStrike" kern="1200" cap="all" spc="2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787" y="994532"/>
            <a:ext cx="8798962" cy="161582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自尾状核和壳发出纤维止于黑质，再由黑质发出纤维止于尾状核和壳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黑质能产生和释放多巴胺。黑质变性后，纹状体内的多巴胺含量也降低。与</a:t>
            </a:r>
            <a:r>
              <a:rPr lang="en-US" altLang="zh-CN" sz="2200" dirty="0" smtClean="0">
                <a:solidFill>
                  <a:schemeClr val="accent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Parkinson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病有关。</a:t>
            </a:r>
            <a:endParaRPr lang="zh-CN" altLang="en-US" sz="2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 descr="E:\解剖图片\脑神经\v2-b91db8fb57e5c65edf2b17568178d0b0_1440w_pro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636" y="2865110"/>
            <a:ext cx="3863009" cy="326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51wendang.com/pic/eb85d30a3c221c9cc7269418/8-810-jpg_6-1080-0-0-1080.jpg"/>
          <p:cNvPicPr>
            <a:picLocks noChangeAspect="1" noChangeArrowheads="1"/>
          </p:cNvPicPr>
          <p:nvPr/>
        </p:nvPicPr>
        <p:blipFill>
          <a:blip r:embed="rId3" cstate="print"/>
          <a:srcRect l="10695" t="4219" r="13726" b="9744"/>
          <a:stretch>
            <a:fillRect/>
          </a:stretch>
        </p:blipFill>
        <p:spPr bwMode="auto">
          <a:xfrm>
            <a:off x="525795" y="2873440"/>
            <a:ext cx="3827827" cy="32680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3"/>
          <p:cNvSpPr txBox="1">
            <a:spLocks/>
          </p:cNvSpPr>
          <p:nvPr/>
        </p:nvSpPr>
        <p:spPr bwMode="black">
          <a:xfrm>
            <a:off x="1077233" y="352633"/>
            <a:ext cx="6821626" cy="614362"/>
          </a:xfrm>
          <a:prstGeom prst="rect">
            <a:avLst/>
          </a:prstGeom>
          <a:ln w="6350" cap="flat" cmpd="sng" algn="ctr">
            <a:solidFill>
              <a:schemeClr val="accent3"/>
            </a:solidFill>
            <a:prstDash val="solid"/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锥体外系通路：</a:t>
            </a:r>
            <a:r>
              <a:rPr kumimoji="0" lang="zh-CN" altLang="en-US" sz="24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皮质</a:t>
            </a:r>
            <a:r>
              <a:rPr kumimoji="0" lang="en-US" altLang="zh-CN" sz="24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脑桥</a:t>
            </a:r>
            <a:r>
              <a:rPr kumimoji="0" lang="en-US" altLang="zh-CN" sz="24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小脑</a:t>
            </a:r>
            <a:r>
              <a:rPr kumimoji="0" lang="en-US" altLang="zh-CN" sz="24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皮质环路</a:t>
            </a:r>
            <a:endParaRPr kumimoji="0" lang="zh-CN" altLang="en-US" sz="2400" b="1" i="0" u="none" strike="noStrike" kern="1200" cap="all" spc="2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Picture 2" descr="E:\解剖图片\书籍截图\截图202306022158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109236"/>
            <a:ext cx="348615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解剖图片\书籍截图\截图202306022157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" y="1115103"/>
            <a:ext cx="5597956" cy="2328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7515" y="3578847"/>
            <a:ext cx="5420222" cy="21236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该环路在人类最为发达。是锥体外系的又一重要反馈环路。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锥体外系可大体分为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新纹状体</a:t>
            </a:r>
            <a:r>
              <a:rPr lang="en-US" altLang="zh-CN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苍白球系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皮质</a:t>
            </a:r>
            <a:r>
              <a:rPr lang="en-US" altLang="zh-CN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脑桥</a:t>
            </a:r>
            <a:r>
              <a:rPr lang="en-US" altLang="zh-CN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小脑系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842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4036" y="1209933"/>
            <a:ext cx="866841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由上下两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级神经元组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成，上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运动神经元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的胞体位于大脑皮质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运动神经元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的胞体位于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脑神经运动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核、脊髓前角运动细胞。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面神经核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下半及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舌下神经核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只接受对侧皮质核束的纤维外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八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脑神经运动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核中其他的核团都接受双侧皮质核束的支配。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皮质脊髓束纤维在延髓进行一次交叉。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有上下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运动神经元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损伤即核上瘫和核下瘫的区别。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锥体外系协调锥体系的活动，二者协同完成运动功能。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3907" y="165654"/>
            <a:ext cx="5033151" cy="6146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运动传导通路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5400" dirty="0" smtClean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  <a:ea typeface="hakuyoxingshu7000" panose="02000600000000000000" pitchFamily="2" charset="-122"/>
                <a:cs typeface="hakuyoxingshu7000" panose="02000600000000000000" pitchFamily="2" charset="-122"/>
              </a:rPr>
              <a:t>That</a:t>
            </a:r>
            <a:r>
              <a:rPr lang="en-US" altLang="zh-CN" sz="5400" dirty="0" smtClean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  <a:ea typeface="hakuyoxingshu7000" panose="02000600000000000000" pitchFamily="2" charset="-122"/>
                <a:cs typeface="Arial" panose="020B0604020202020204" pitchFamily="34" charset="0"/>
              </a:rPr>
              <a:t>’</a:t>
            </a:r>
            <a:r>
              <a:rPr lang="en-US" altLang="zh-CN" sz="5400" dirty="0" smtClean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  <a:ea typeface="hakuyoxingshu7000" panose="02000600000000000000" pitchFamily="2" charset="-122"/>
                <a:cs typeface="hakuyoxingshu7000" panose="02000600000000000000" pitchFamily="2" charset="-122"/>
              </a:rPr>
              <a:t>s  </a:t>
            </a:r>
            <a:r>
              <a:rPr lang="en-US" altLang="zh-CN" sz="54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  <a:ea typeface="hakuyoxingshu7000" panose="02000600000000000000" pitchFamily="2" charset="-122"/>
                <a:cs typeface="hakuyoxingshu7000" panose="02000600000000000000" pitchFamily="2" charset="-122"/>
              </a:rPr>
              <a:t>over</a:t>
            </a:r>
            <a:endParaRPr lang="zh-CN" altLang="en-US" sz="5400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  <a:ea typeface="hakuyoxingshu7000" panose="02000600000000000000" pitchFamily="2" charset="-122"/>
              <a:cs typeface="hakuyoxingshu7000" panose="020006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37882" y="295588"/>
            <a:ext cx="8229600" cy="644525"/>
          </a:xfrm>
        </p:spPr>
        <p:txBody>
          <a:bodyPr vert="horz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/>
                </a:solidFill>
                <a:latin typeface="华文中宋" panose="02010600040101010101" pitchFamily="2" charset="-122"/>
              </a:rPr>
              <a:t>躯干、四肢意识</a:t>
            </a:r>
            <a:r>
              <a:rPr lang="zh-CN" altLang="en-US" sz="28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性本体</a:t>
            </a:r>
            <a:r>
              <a:rPr lang="zh-CN" altLang="en-US" sz="2800" b="1" dirty="0">
                <a:solidFill>
                  <a:schemeClr val="accent6"/>
                </a:solidFill>
                <a:latin typeface="华文中宋" panose="02010600040101010101" pitchFamily="2" charset="-122"/>
              </a:rPr>
              <a:t>感觉和精细触觉传导</a:t>
            </a:r>
            <a:r>
              <a:rPr lang="zh-CN" altLang="en-US" sz="28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路</a:t>
            </a:r>
            <a:endParaRPr lang="zh-CN" altLang="en-US" sz="2800" b="1" dirty="0">
              <a:solidFill>
                <a:schemeClr val="accent6"/>
              </a:solidFill>
              <a:latin typeface="华文中宋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3182" y="1101143"/>
            <a:ext cx="857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0000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共有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三级神经元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组成，传导路径如下：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25993" y="1747474"/>
            <a:ext cx="8653378" cy="3333750"/>
            <a:chOff x="175089" y="1888612"/>
            <a:chExt cx="8653378" cy="3333750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460861" y="2543869"/>
              <a:ext cx="1494518" cy="81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周围突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经脊神经</a:t>
              </a:r>
              <a:endParaRPr lang="en-US" altLang="zh-CN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75089" y="2578753"/>
              <a:ext cx="323534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肌、腱、关节的</a:t>
              </a:r>
              <a:r>
                <a:rPr lang="zh-CN" altLang="en-US" b="1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本体感觉</a:t>
              </a:r>
              <a:r>
                <a:rPr lang="zh-CN" altLang="en-US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感受器、皮肤</a:t>
              </a:r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的</a:t>
              </a:r>
              <a:r>
                <a:rPr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精细触觉</a:t>
              </a:r>
              <a:r>
                <a:rPr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感受器</a:t>
              </a:r>
            </a:p>
          </p:txBody>
        </p:sp>
        <p:grpSp>
          <p:nvGrpSpPr>
            <p:cNvPr id="7" name="组合 10"/>
            <p:cNvGrpSpPr/>
            <p:nvPr/>
          </p:nvGrpSpPr>
          <p:grpSpPr bwMode="auto">
            <a:xfrm>
              <a:off x="4569358" y="2543869"/>
              <a:ext cx="528129" cy="378817"/>
              <a:chOff x="4297405" y="2818942"/>
              <a:chExt cx="355093" cy="212386"/>
            </a:xfrm>
          </p:grpSpPr>
          <p:sp>
            <p:nvSpPr>
              <p:cNvPr id="34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5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434993" y="2857427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4389095" y="2819155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274497" y="2134155"/>
              <a:ext cx="13825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脊神经节</a:t>
              </a:r>
            </a:p>
          </p:txBody>
        </p:sp>
        <p:cxnSp>
          <p:nvCxnSpPr>
            <p:cNvPr id="10" name="直接箭头连接符 9"/>
            <p:cNvCxnSpPr/>
            <p:nvPr/>
          </p:nvCxnSpPr>
          <p:spPr bwMode="auto">
            <a:xfrm flipH="1">
              <a:off x="3248404" y="2920487"/>
              <a:ext cx="14097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034340" y="2578753"/>
              <a:ext cx="1590172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/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中枢突</a:t>
              </a:r>
              <a:endParaRPr kumimoji="1" lang="en-US" altLang="zh-CN" b="1" dirty="0">
                <a:solidFill>
                  <a:schemeClr val="accent6"/>
                </a:solidFill>
                <a:latin typeface="幼圆" panose="02010509060101010101" pitchFamily="49" charset="-122"/>
                <a:ea typeface="宋体" panose="02010600030101010101" pitchFamily="2" charset="-122"/>
              </a:endParaRPr>
            </a:p>
            <a:p>
              <a:pPr eaLnBrk="1" hangingPunct="1"/>
              <a:r>
                <a:rPr lang="zh-CN" altLang="en-US" sz="1600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经</a:t>
              </a:r>
              <a:r>
                <a:rPr lang="zh-CN" altLang="en-US" sz="1600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脊神经后根</a:t>
              </a:r>
              <a:r>
                <a:rPr kumimoji="1" lang="zh-CN" altLang="en-US" sz="1600" b="1" dirty="0" smtClean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入</a:t>
              </a:r>
              <a:r>
                <a:rPr kumimoji="1" lang="zh-CN" altLang="en-US" sz="1600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脊髓</a:t>
              </a:r>
            </a:p>
          </p:txBody>
        </p:sp>
        <p:cxnSp>
          <p:nvCxnSpPr>
            <p:cNvPr id="12" name="直接箭头连接符 11"/>
            <p:cNvCxnSpPr/>
            <p:nvPr/>
          </p:nvCxnSpPr>
          <p:spPr bwMode="auto">
            <a:xfrm>
              <a:off x="4966079" y="2914137"/>
              <a:ext cx="319563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6473452" y="2500372"/>
              <a:ext cx="1796628" cy="84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组成后索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（</a:t>
              </a:r>
              <a:r>
                <a:rPr kumimoji="1"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薄束、楔束</a:t>
              </a:r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）</a:t>
              </a:r>
            </a:p>
          </p:txBody>
        </p:sp>
        <p:grpSp>
          <p:nvGrpSpPr>
            <p:cNvPr id="14" name="组合 28"/>
            <p:cNvGrpSpPr/>
            <p:nvPr/>
          </p:nvGrpSpPr>
          <p:grpSpPr bwMode="auto">
            <a:xfrm>
              <a:off x="8025345" y="2534971"/>
              <a:ext cx="528129" cy="378817"/>
              <a:chOff x="4297405" y="2818942"/>
              <a:chExt cx="355093" cy="212386"/>
            </a:xfrm>
          </p:grpSpPr>
          <p:sp>
            <p:nvSpPr>
              <p:cNvPr id="30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1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434993" y="2857076"/>
                <a:ext cx="83255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389096" y="2818804"/>
                <a:ext cx="175049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7695190" y="1888612"/>
              <a:ext cx="113327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薄束核</a:t>
              </a:r>
              <a:endParaRPr lang="en-US" altLang="zh-CN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20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楔束核</a:t>
              </a:r>
            </a:p>
          </p:txBody>
        </p:sp>
        <p:cxnSp>
          <p:nvCxnSpPr>
            <p:cNvPr id="16" name="直接箭头连接符 15"/>
            <p:cNvCxnSpPr/>
            <p:nvPr/>
          </p:nvCxnSpPr>
          <p:spPr bwMode="auto">
            <a:xfrm>
              <a:off x="8447467" y="2931599"/>
              <a:ext cx="0" cy="1828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 bwMode="auto">
            <a:xfrm flipH="1">
              <a:off x="6066217" y="4760399"/>
              <a:ext cx="237807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7280713" y="4644376"/>
              <a:ext cx="258730" cy="23178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555144" y="4853016"/>
              <a:ext cx="1749154" cy="369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kumimoji="1" lang="zh-CN" altLang="en-US" b="1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内侧丘系交叉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731198" y="4274475"/>
              <a:ext cx="1712692" cy="369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kumimoji="1"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内侧丘系</a:t>
              </a:r>
            </a:p>
          </p:txBody>
        </p:sp>
        <p:grpSp>
          <p:nvGrpSpPr>
            <p:cNvPr id="21" name="组合 47"/>
            <p:cNvGrpSpPr/>
            <p:nvPr/>
          </p:nvGrpSpPr>
          <p:grpSpPr bwMode="auto">
            <a:xfrm>
              <a:off x="5632174" y="4398616"/>
              <a:ext cx="528129" cy="378817"/>
              <a:chOff x="4297405" y="2818942"/>
              <a:chExt cx="355093" cy="212386"/>
            </a:xfrm>
          </p:grpSpPr>
          <p:sp>
            <p:nvSpPr>
              <p:cNvPr id="26" name="Arc 24"/>
              <p:cNvSpPr/>
              <p:nvPr/>
            </p:nvSpPr>
            <p:spPr bwMode="auto">
              <a:xfrm rot="7924259">
                <a:off x="4290112" y="2903722"/>
                <a:ext cx="134899" cy="120314"/>
              </a:xfrm>
              <a:custGeom>
                <a:avLst/>
                <a:gdLst>
                  <a:gd name="T0" fmla="*/ 0 w 18593"/>
                  <a:gd name="T1" fmla="*/ 17 h 21600"/>
                  <a:gd name="T2" fmla="*/ 1364 w 18593"/>
                  <a:gd name="T3" fmla="*/ 123 h 21600"/>
                  <a:gd name="T4" fmla="*/ 377 w 18593"/>
                  <a:gd name="T5" fmla="*/ 5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7" name="Arc 27"/>
              <p:cNvSpPr/>
              <p:nvPr/>
            </p:nvSpPr>
            <p:spPr bwMode="auto">
              <a:xfrm rot="-9107635">
                <a:off x="4497412" y="2886648"/>
                <a:ext cx="155086" cy="126370"/>
              </a:xfrm>
              <a:custGeom>
                <a:avLst/>
                <a:gdLst>
                  <a:gd name="T0" fmla="*/ 0 w 18593"/>
                  <a:gd name="T1" fmla="*/ 18 h 21600"/>
                  <a:gd name="T2" fmla="*/ 1568 w 18593"/>
                  <a:gd name="T3" fmla="*/ 129 h 21600"/>
                  <a:gd name="T4" fmla="*/ 434 w 18593"/>
                  <a:gd name="T5" fmla="*/ 57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93" h="21600" fill="none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</a:path>
                  <a:path w="18593" h="21600" stroke="0" extrusionOk="0">
                    <a:moveTo>
                      <a:pt x="0" y="619"/>
                    </a:moveTo>
                    <a:cubicBezTo>
                      <a:pt x="1681" y="207"/>
                      <a:pt x="3405" y="0"/>
                      <a:pt x="5136" y="0"/>
                    </a:cubicBezTo>
                    <a:cubicBezTo>
                      <a:pt x="10024" y="0"/>
                      <a:pt x="14769" y="1658"/>
                      <a:pt x="18593" y="4704"/>
                    </a:cubicBezTo>
                    <a:lnTo>
                      <a:pt x="5136" y="2160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434469" y="2857120"/>
                <a:ext cx="84323" cy="10680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389639" y="2818848"/>
                <a:ext cx="173982" cy="145077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5421528" y="3721563"/>
              <a:ext cx="143003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丘脑腹后外侧核</a:t>
              </a:r>
            </a:p>
          </p:txBody>
        </p:sp>
        <p:cxnSp>
          <p:nvCxnSpPr>
            <p:cNvPr id="23" name="直接箭头连接符 22"/>
            <p:cNvCxnSpPr/>
            <p:nvPr/>
          </p:nvCxnSpPr>
          <p:spPr bwMode="auto">
            <a:xfrm flipH="1">
              <a:off x="2922967" y="4760399"/>
              <a:ext cx="279558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3105877" y="4378516"/>
              <a:ext cx="2411072" cy="712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kumimoji="1"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丘脑中央辐射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kumimoji="1" lang="zh-CN" altLang="en-US" b="1" dirty="0">
                  <a:solidFill>
                    <a:schemeClr val="accent6"/>
                  </a:solidFill>
                  <a:latin typeface="幼圆" panose="02010509060101010101" pitchFamily="49" charset="-122"/>
                  <a:ea typeface="宋体" panose="02010600030101010101" pitchFamily="2" charset="-122"/>
                </a:rPr>
                <a:t>内囊后肢</a:t>
              </a: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135818" y="4462737"/>
              <a:ext cx="204458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/>
              <a:r>
                <a:rPr kumimoji="1" lang="zh-CN" altLang="en-US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中央后回中上部</a:t>
              </a:r>
              <a:endParaRPr kumimoji="1" lang="en-US" altLang="zh-CN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kumimoji="1" lang="zh-CN" altLang="en-US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中央旁小叶</a:t>
              </a:r>
              <a:r>
                <a:rPr kumimoji="1" lang="zh-CN" altLang="en-US" dirty="0" smtClean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后部</a:t>
              </a:r>
              <a:endParaRPr kumimoji="1" lang="en-US" altLang="zh-CN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535972" y="5412505"/>
            <a:ext cx="802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0000"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传递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对侧躯干、四肢</a:t>
            </a: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的本体感觉和精细触觉至大脑皮质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 descr="40%"/>
          <p:cNvSpPr>
            <a:spLocks noChangeArrowheads="1"/>
          </p:cNvSpPr>
          <p:nvPr/>
        </p:nvSpPr>
        <p:spPr bwMode="auto">
          <a:xfrm>
            <a:off x="2986961" y="412795"/>
            <a:ext cx="333012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第一级神经元</a:t>
            </a:r>
            <a:endParaRPr lang="zh-CN" altLang="en-US" sz="3200" b="1" dirty="0">
              <a:solidFill>
                <a:schemeClr val="accent6"/>
              </a:solidFill>
              <a:latin typeface="华文中宋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31" t="38512" r="4349" b="4790"/>
          <a:stretch>
            <a:fillRect/>
          </a:stretch>
        </p:blipFill>
        <p:spPr>
          <a:xfrm>
            <a:off x="5349574" y="1358720"/>
            <a:ext cx="3794426" cy="5156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6592" y="1277886"/>
            <a:ext cx="5396247" cy="370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胞体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脊神经节</a:t>
            </a:r>
            <a:endParaRPr lang="en-US" altLang="zh-CN" sz="2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周围突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经脊神经分布于外周本体觉和精细触觉感受器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中枢突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经脊神经后根内侧部入脊髓后索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lvl="1" indent="-128905" defTabSz="9144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薄束</a:t>
            </a:r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：来自</a:t>
            </a:r>
            <a:r>
              <a:rPr lang="en-US" altLang="zh-CN" sz="2200" dirty="0" err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T5</a:t>
            </a:r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以下脊神经节</a:t>
            </a:r>
            <a:endParaRPr lang="en-US" altLang="zh-CN" sz="2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lvl="1" indent="-128905" defTabSz="9144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楔束</a:t>
            </a:r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：来自</a:t>
            </a:r>
            <a:r>
              <a:rPr lang="en-US" altLang="zh-CN" sz="2200" dirty="0" err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T4</a:t>
            </a:r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以上脊神经节</a:t>
            </a:r>
            <a:endParaRPr lang="zh-CN" altLang="en-US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lvl="2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止点</a:t>
            </a:r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：延髓的薄束核和</a:t>
            </a:r>
            <a:r>
              <a:rPr lang="zh-CN" altLang="en-US" sz="2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楔束核</a:t>
            </a:r>
            <a:endParaRPr lang="zh-CN" altLang="en-US" sz="2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 descr="40%"/>
          <p:cNvSpPr>
            <a:spLocks noChangeArrowheads="1"/>
          </p:cNvSpPr>
          <p:nvPr/>
        </p:nvSpPr>
        <p:spPr bwMode="auto">
          <a:xfrm>
            <a:off x="900584" y="515826"/>
            <a:ext cx="333012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第二级神经元</a:t>
            </a:r>
            <a:endParaRPr lang="zh-CN" altLang="en-US" sz="3200" b="1" dirty="0">
              <a:solidFill>
                <a:schemeClr val="accent6"/>
              </a:solidFill>
              <a:latin typeface="华文中宋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031" y="1316522"/>
            <a:ext cx="5589430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胞体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延髓的</a:t>
            </a:r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薄束核</a:t>
            </a:r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楔束核</a:t>
            </a:r>
            <a:endParaRPr lang="en-US" altLang="zh-CN" sz="22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传入纤维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来自脊髓的薄束和楔束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传出纤维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在中线处左右交叉，称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内侧丘系交叉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，交叉后的纤维称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内侧丘系</a:t>
            </a:r>
            <a:endParaRPr lang="en-US" altLang="zh-CN" sz="2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止</a:t>
            </a:r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2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丘脑腹后外侧核</a:t>
            </a:r>
            <a:endParaRPr lang="zh-CN" altLang="en-US" sz="2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36540" y="377190"/>
            <a:ext cx="3807460" cy="6297930"/>
            <a:chOff x="8316" y="608"/>
            <a:chExt cx="5996" cy="991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4" t="7687" r="54631" b="2442"/>
            <a:stretch>
              <a:fillRect/>
            </a:stretch>
          </p:blipFill>
          <p:spPr>
            <a:xfrm>
              <a:off x="8752" y="608"/>
              <a:ext cx="5560" cy="991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8316" y="3231"/>
              <a:ext cx="1598" cy="531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内侧丘系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389" y="8272"/>
              <a:ext cx="1598" cy="531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内侧丘系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 flipV="1">
              <a:off x="9768" y="3413"/>
              <a:ext cx="1148" cy="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11388" y="8504"/>
              <a:ext cx="1148" cy="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8" descr="40%"/>
          <p:cNvSpPr>
            <a:spLocks noChangeArrowheads="1"/>
          </p:cNvSpPr>
          <p:nvPr/>
        </p:nvSpPr>
        <p:spPr bwMode="auto">
          <a:xfrm>
            <a:off x="2986961" y="412795"/>
            <a:ext cx="333012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accent6"/>
                </a:solidFill>
                <a:latin typeface="华文中宋" panose="02010600040101010101" pitchFamily="2" charset="-122"/>
              </a:rPr>
              <a:t>第三级神经元</a:t>
            </a:r>
            <a:endParaRPr lang="zh-CN" altLang="en-US" sz="3200" b="1" dirty="0">
              <a:solidFill>
                <a:schemeClr val="accent6"/>
              </a:solidFill>
              <a:latin typeface="华文中宋" panose="02010600040101010101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312534" y="1813017"/>
            <a:ext cx="3689797" cy="3291843"/>
            <a:chOff x="5409126" y="1703546"/>
            <a:chExt cx="3689797" cy="3291843"/>
          </a:xfrm>
        </p:grpSpPr>
        <p:pic>
          <p:nvPicPr>
            <p:cNvPr id="41" name="图片 140291" descr="Snap14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126" y="1703546"/>
              <a:ext cx="3689797" cy="329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矩形 55"/>
            <p:cNvSpPr/>
            <p:nvPr/>
          </p:nvSpPr>
          <p:spPr>
            <a:xfrm>
              <a:off x="6998878" y="4283543"/>
              <a:ext cx="11534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buClr>
                  <a:srgbClr val="CCCC00"/>
                </a:buClr>
              </a:pPr>
              <a:r>
                <a:rPr lang="zh-CN" altLang="en-US" sz="20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腹后核</a:t>
              </a: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137413" y="1175330"/>
            <a:ext cx="565807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胞体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丘脑腹后外侧核</a:t>
            </a:r>
            <a:endParaRPr lang="en-US" altLang="zh-CN" sz="2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u="sng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丘脑腹后核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的传入纤维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</a:p>
          <a:p>
            <a:pPr marL="180975" lvl="1" indent="-92075">
              <a:lnSpc>
                <a:spcPct val="150000"/>
              </a:lnSpc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</a:pPr>
            <a:r>
              <a:rPr lang="zh-CN" altLang="en-US" sz="2200" u="sng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腹后内侧核</a:t>
            </a:r>
            <a:r>
              <a:rPr lang="en-US" altLang="zh-CN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←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三叉丘系、</a:t>
            </a: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孤束核发出的纤维</a:t>
            </a:r>
          </a:p>
          <a:p>
            <a:pPr marL="180975" lvl="1" indent="-92075">
              <a:lnSpc>
                <a:spcPct val="150000"/>
              </a:lnSpc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</a:pPr>
            <a:r>
              <a:rPr lang="zh-CN" altLang="en-US" sz="2200" u="sng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腹后外侧核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←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内侧丘系、脊髓丘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</a:t>
            </a:r>
            <a:endParaRPr lang="en-US" altLang="zh-CN" sz="2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传出纤维</a:t>
            </a:r>
            <a:r>
              <a:rPr lang="en-US" altLang="zh-CN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丘脑中央辐射</a:t>
            </a:r>
            <a:endParaRPr lang="zh-CN" altLang="en-US" sz="2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lvl="2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止点</a:t>
            </a:r>
            <a:r>
              <a:rPr lang="zh-CN" altLang="en-US" sz="2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大脑躯体感觉中枢（</a:t>
            </a:r>
            <a:r>
              <a:rPr lang="zh-CN" altLang="en-US" sz="22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中央后回、中央旁小叶后部）</a:t>
            </a:r>
            <a:endParaRPr lang="zh-CN" altLang="en-US" sz="2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MzMmQ3M2VhMzEzYmRjNjgxZjk1OGVlODlhYTJiNjQifQ=="/>
  <p:tag name="KSO_WPP_MARK_KEY" val="7e0aba5d-4d5e-45f7-9780-4e9007d9b0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580_2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8"/>
  <p:tag name="KSO_WM_UNIT_DEC_AREA_ID" val="9ef5feb030d949fa9f5d92d933b63de2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c003c0dde8fc4eaba87f44e598b932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903f5a9721ae4a7a894b08c60eb28b9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3017d9551584132a981aec834ca10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503f3a4f985343dfb919752ff5e7b6f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17855491804fd79e5d2cbe6b60c9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580_1*b*1"/>
  <p:tag name="KSO_WM_TEMPLATE_CATEGORY" val="custom"/>
  <p:tag name="KSO_WM_TEMPLATE_INDEX" val="20204580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93c1ed9ac373482f8d17a56ee343aa6c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89fdfd4d6c4e4aa2b34f2d492691e805"/>
  <p:tag name="KSO_WM_UNIT_TEXT_FILL_FORE_SCHEMECOLOR_INDEX_BRIGHTNESS" val="0.35"/>
  <p:tag name="KSO_WM_UNIT_TEXT_FILL_FORE_SCHEMECOLOR_INDEX" val="13"/>
  <p:tag name="KSO_WM_UNIT_TEXT_FILL_TYPE" val="1"/>
  <p:tag name="KSO_WM_TEMPLATE_ASSEMBLE_XID" val="5f7323620ff15d9a40f7d981"/>
  <p:tag name="KSO_WM_TEMPLATE_ASSEMBLE_GROUPID" val="5f72ecabe9a9ac260a3f6ce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80_1*a*1"/>
  <p:tag name="KSO_WM_TEMPLATE_CATEGORY" val="custom"/>
  <p:tag name="KSO_WM_TEMPLATE_INDEX" val="20204580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3d59370012534aaf8bd3c34bd435dd6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89fdfd4d6c4e4aa2b34f2d492691e805"/>
  <p:tag name="KSO_WM_UNIT_TEXT_FILL_FORE_SCHEMECOLOR_INDEX_BRIGHTNESS" val="0.15"/>
  <p:tag name="KSO_WM_UNIT_TEXT_FILL_FORE_SCHEMECOLOR_INDEX" val="13"/>
  <p:tag name="KSO_WM_UNIT_TEXT_FILL_TYPE" val="1"/>
  <p:tag name="KSO_WM_TEMPLATE_ASSEMBLE_XID" val="5f7323620ff15d9a40f7d981"/>
  <p:tag name="KSO_WM_TEMPLATE_ASSEMBLE_GROUPID" val="5f72ecabe9a9ac260a3f6ce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6c0d4dba37f24815a9b284bbf6f610a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f4355833f0f4d1e9732e90f25e687b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dd99edbdea3b42448d654c64c5a848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652d08d4e314aada44d7275b244adc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6c0d4dba37f24815a9b284bbf6f610a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f4355833f0f4d1e9732e90f25e687b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dd99edbdea3b42448d654c64c5a848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652d08d4e314aada44d7275b244adc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580_2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8"/>
  <p:tag name="KSO_WM_UNIT_DEC_AREA_ID" val="c6ad523cefe64ff591f4ac81118f97ed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108ba0aae444405e9e1a36f2a1157a6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8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a12ea315fb9e40fb94fe6a814cc4f93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2186c4e24f483b83d1d3e3d9c932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6c0d4dba37f24815a9b284bbf6f610a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f4355833f0f4d1e9732e90f25e687b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dd99edbdea3b42448d654c64c5a848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652d08d4e314aada44d7275b244adc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6c0d4dba37f24815a9b284bbf6f610a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f4355833f0f4d1e9732e90f25e687b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dd99edbdea3b42448d654c64c5a848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652d08d4e314aada44d7275b244adc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6c0d4dba37f24815a9b284bbf6f610a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f4355833f0f4d1e9732e90f25e687b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dd99edbdea3b42448d654c64c5a848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652d08d4e314aada44d7275b244adc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4580_1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7"/>
  <p:tag name="KSO_WM_UNIT_DEC_AREA_ID" val="4ef41b5c7844451dab7aea3be55aeabb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279adbdc1fd4cab944a9f03fe52ab0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580_1*b*1"/>
  <p:tag name="KSO_WM_TEMPLATE_CATEGORY" val="custom"/>
  <p:tag name="KSO_WM_TEMPLATE_INDEX" val="20204580"/>
  <p:tag name="KSO_WM_UNIT_LAYERLEVEL" val="1"/>
  <p:tag name="KSO_WM_TAG_VERSION" val="1.0"/>
  <p:tag name="KSO_WM_BEAUTIFY_FLAG" val="#wm#"/>
  <p:tag name="KSO_WM_UNIT_PRESET_TEXT" val="单击此处输入你的副标题，文字是您思想的提炼，为了最终演示发布的良好效果，请尽量言简意赅的阐述观点，以便观者可以准确理解您所传达的信息。"/>
  <p:tag name="KSO_WM_UNIT_DEFAULT_FONT" val="18;24;2"/>
  <p:tag name="KSO_WM_UNIT_BLOCK" val="0"/>
  <p:tag name="KSO_WM_UNIT_DEC_AREA_ID" val="181280d56b9749d7ae7e5dbe47b8322a"/>
  <p:tag name="KSO_WM_CHIP_GROUPID" val="5ebe3b510ac41c4a0a5255fc"/>
  <p:tag name="KSO_WM_CHIP_XID" val="5ebe3b510ac41c4a0a5255fd"/>
  <p:tag name="KSO_WM_CHIP_FILLAREA_FILL_RULE" val="{&quot;fill_align&quot;:&quot;cm&quot;,&quot;fill_mode&quot;:&quot;adaptive&quot;,&quot;sacle_strategy&quot;:&quot;smart&quot;}"/>
  <p:tag name="KSO_WM_ASSEMBLE_CHIP_INDEX" val="e5dfaae293e7430d977a417fa05b407d"/>
  <p:tag name="KSO_WM_UNIT_TEXT_FILL_FORE_SCHEMECOLOR_INDEX_BRIGHTNESS" val="0.35"/>
  <p:tag name="KSO_WM_UNIT_TEXT_FILL_FORE_SCHEMECOLOR_INDEX" val="13"/>
  <p:tag name="KSO_WM_UNIT_TEXT_FILL_TYPE" val="1"/>
  <p:tag name="KSO_WM_TEMPLATE_ASSEMBLE_XID" val="5f7323620ff15d9a40f7da02"/>
  <p:tag name="KSO_WM_TEMPLATE_ASSEMBLE_GROUPID" val="5f72ecabe9a9ac260a3f6ce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80_1*a*1"/>
  <p:tag name="KSO_WM_TEMPLATE_CATEGORY" val="custom"/>
  <p:tag name="KSO_WM_TEMPLATE_INDEX" val="20204580"/>
  <p:tag name="KSO_WM_UNIT_LAYERLEVEL" val="1"/>
  <p:tag name="KSO_WM_TAG_VERSION" val="1.0"/>
  <p:tag name="KSO_WM_BEAUTIFY_FLAG" val="#wm#"/>
  <p:tag name="KSO_WM_UNIT_PRESET_TEXT" val="谢谢观看"/>
  <p:tag name="KSO_WM_UNIT_DEFAULT_FONT" val="66;88;4"/>
  <p:tag name="KSO_WM_UNIT_BLOCK" val="0"/>
  <p:tag name="KSO_WM_UNIT_DEC_AREA_ID" val="d0b8698a1d464e39a87d222c6d41d7e3"/>
  <p:tag name="KSO_WM_CHIP_GROUPID" val="5ebe3b510ac41c4a0a5255fc"/>
  <p:tag name="KSO_WM_CHIP_XID" val="5ebe3b510ac41c4a0a5255fd"/>
  <p:tag name="KSO_WM_CHIP_FILLAREA_FILL_RULE" val="{&quot;fill_align&quot;:&quot;cm&quot;,&quot;fill_mode&quot;:&quot;adaptive&quot;,&quot;sacle_strategy&quot;:&quot;smart&quot;}"/>
  <p:tag name="KSO_WM_ASSEMBLE_CHIP_INDEX" val="e5dfaae293e7430d977a417fa05b407d"/>
  <p:tag name="KSO_WM_UNIT_TEXT_FILL_FORE_SCHEMECOLOR_INDEX_BRIGHTNESS" val="0.15"/>
  <p:tag name="KSO_WM_UNIT_TEXT_FILL_FORE_SCHEMECOLOR_INDEX" val="13"/>
  <p:tag name="KSO_WM_UNIT_TEXT_FILL_TYPE" val="1"/>
  <p:tag name="KSO_WM_UNIT_VALUE" val="6"/>
  <p:tag name="KSO_WM_TEMPLATE_ASSEMBLE_XID" val="5f7323620ff15d9a40f7da02"/>
  <p:tag name="KSO_WM_TEMPLATE_ASSEMBLE_GROUPID" val="5f72ecabe9a9ac260a3f6ce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8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6c0d4dba37f24815a9b284bbf6f610a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f4355833f0f4d1e9732e90f25e687b7"/>
  <p:tag name="KSO_WM_SLIDE_BACKGROUND_TYPE" val="gener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dd99edbdea3b42448d654c64c5a848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652d08d4e314aada44d7275b244adc6"/>
  <p:tag name="KSO_WM_SLIDE_BACKGROUND_TYPE" val="genera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580_5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b"/>
  <p:tag name="KSO_WM_UNIT_DEC_AREA_ID" val="0bbafd9ff66a4095af4c686bfbcdc4e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5fb74bb92964636acf79f92902c5107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c0809a8da3c347fd819165dea2ce77e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351e7b9a2d943f584eb56d28cb3efdd"/>
  <p:tag name="KSO_WM_SLIDE_BACKGROUND_TYPE" val="fram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122ebe0ef2f2436b93b6bfb1125c8b2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8af8d1039c64840b0df7b5b39fb4544"/>
  <p:tag name="KSO_WM_SLIDE_BACKGROUND_TYPE" val="fram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458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580_5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b"/>
  <p:tag name="KSO_WM_UNIT_DEC_AREA_ID" val="c90505359e1d4215ae1ca00ddf97f76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cbbb0ddd474471e9078a8a7884647ae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51d31e21996b440fa35e1cea9aa0b52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e262b173f34499ca2209d957a312bf1"/>
  <p:tag name="KSO_WM_SLIDE_BACKGROUND_TYPE" val="leftRigh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20ad9a3289e74b7bb5a4337ff8c09b7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ec6b9dbd08841e8960d388b359fbba2"/>
  <p:tag name="KSO_WM_SLIDE_BACKGROUND_TYPE" val="leftRigh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4580_1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7"/>
  <p:tag name="KSO_WM_UNIT_DEC_AREA_ID" val="81fa3a48397b4307ac30074f50c9467b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bf5de1c44e94b4396385658ea91df2b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580_5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b"/>
  <p:tag name="KSO_WM_UNIT_DEC_AREA_ID" val="c003f3c4e0cd4ef8875ccb467a8e20d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fe3a22cef194d9a98f5445b94135070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ac321f1a1cfd479c932d9dcf26f9848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7a592bade0b4937beebd2a374c5d4f6"/>
  <p:tag name="KSO_WM_SLIDE_BACKGROUND_TYPE" val="topBotto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b38c9933165f4198bfa8e26f5116af4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e8bd7ad492d41c988312682e67dda09"/>
  <p:tag name="KSO_WM_SLIDE_BACKGROUND_TYPE" val="topBotto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580_1*a*1"/>
  <p:tag name="KSO_WM_TEMPLATE_CATEGORY" val="custom"/>
  <p:tag name="KSO_WM_TEMPLATE_INDEX" val="2020458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4"/>
  <p:tag name="KSO_WM_UNIT_TYPE" val="a"/>
  <p:tag name="KSO_WM_UNIT_INDEX" val="1"/>
  <p:tag name="KSO_WM_UNIT_ISNUMDGMTITLE" val="0"/>
  <p:tag name="KSO_WM_UNIT_PRESET_TEXT" val="新媒体运营月度计划"/>
  <p:tag name="KSO_WM_UNIT_BLOCK" val="0"/>
  <p:tag name="KSO_WM_UNIT_DEC_AREA_ID" val="89bb89ee4f4142d6ae8185365e5dad06"/>
  <p:tag name="KSO_WM_UNIT_DEFAULT_FONT" val="24;60;4"/>
  <p:tag name="KSO_WM_CHIP_GROUPID" val="5f2a1a4945e1f15ec24fe3ea"/>
  <p:tag name="KSO_WM_CHIP_XID" val="5f2a1a4945e1f15ec24fe3eb"/>
  <p:tag name="KSO_WM_CHIP_FILLAREA_FILL_RULE" val="{&quot;fill_align&quot;:&quot;cm&quot;,&quot;fill_mode&quot;:&quot;adaptive&quot;,&quot;sacle_strategy&quot;:&quot;smart&quot;}"/>
  <p:tag name="KSO_WM_ASSEMBLE_CHIP_INDEX" val="44cc7f37d1ae49c19e478fa4d2d83159"/>
  <p:tag name="KSO_WM_UNIT_TEXT_FILL_FORE_SCHEMECOLOR_INDEX_BRIGHTNESS" val="0.15"/>
  <p:tag name="KSO_WM_UNIT_TEXT_FILL_FORE_SCHEMECOLOR_INDEX" val="13"/>
  <p:tag name="KSO_WM_UNIT_TEXT_FILL_TYPE" val="1"/>
  <p:tag name="KSO_WM_TEMPLATE_ASSEMBLE_XID" val="5f7323620ff15d9a40f7d98d"/>
  <p:tag name="KSO_WM_TEMPLATE_ASSEMBLE_GROUPID" val="5f72ecabe9a9ac260a3f6ce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580_5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b"/>
  <p:tag name="KSO_WM_UNIT_DEC_AREA_ID" val="f397fee214924f809c471e9c8a22a87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b7266b1216346ee8b4e687925cb19bb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eed1b63ad38d4e40b93060e900b90d4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805bd96a176499bb543787bd2fa7d38"/>
  <p:tag name="KSO_WM_SLIDE_BACKGROUND_TYPE" val="bottomTop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1a1ebc8aa7764bc09de90ac035bbe64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a646888c64542e2af9d617ad7a1e80e"/>
  <p:tag name="KSO_WM_SLIDE_BACKGROUND_TYPE" val="bottomTo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580_1*b*1"/>
  <p:tag name="KSO_WM_TEMPLATE_CATEGORY" val="custom"/>
  <p:tag name="KSO_WM_TEMPLATE_INDEX" val="2020458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63"/>
  <p:tag name="KSO_WM_UNIT_TYPE" val="b"/>
  <p:tag name="KSO_WM_UNIT_INDEX" val="1"/>
  <p:tag name="KSO_WM_UNIT_ISNUMDGMTITLE" val="0"/>
  <p:tag name="KSO_WM_UNIT_PRESET_TEXT" val="单击此处添加文本具体内容，简明扼要地阐述你的观点"/>
  <p:tag name="KSO_WM_UNIT_BLOCK" val="0"/>
  <p:tag name="KSO_WM_UNIT_DEC_AREA_ID" val="a33ede815e7747ecb7ec55cecec98f9e"/>
  <p:tag name="KSO_WM_UNIT_DEFAULT_FONT" val="18;24;2"/>
  <p:tag name="KSO_WM_CHIP_GROUPID" val="5f2a1a4945e1f15ec24fe3ea"/>
  <p:tag name="KSO_WM_CHIP_XID" val="5f2a1a4945e1f15ec24fe3eb"/>
  <p:tag name="KSO_WM_CHIP_FILLAREA_FILL_RULE" val="{&quot;fill_align&quot;:&quot;cm&quot;,&quot;fill_mode&quot;:&quot;adaptive&quot;,&quot;sacle_strategy&quot;:&quot;smart&quot;}"/>
  <p:tag name="KSO_WM_ASSEMBLE_CHIP_INDEX" val="44cc7f37d1ae49c19e478fa4d2d83159"/>
  <p:tag name="KSO_WM_UNIT_TEXT_FILL_FORE_SCHEMECOLOR_INDEX_BRIGHTNESS" val="0.35"/>
  <p:tag name="KSO_WM_UNIT_TEXT_FILL_FORE_SCHEMECOLOR_INDEX" val="13"/>
  <p:tag name="KSO_WM_UNIT_TEXT_FILL_TYPE" val="1"/>
  <p:tag name="KSO_WM_TEMPLATE_ASSEMBLE_XID" val="5f7323620ff15d9a40f7d98d"/>
  <p:tag name="KSO_WM_TEMPLATE_ASSEMBLE_GROUPID" val="5f72ecabe9a9ac260a3f6ce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580_5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b"/>
  <p:tag name="KSO_WM_UNIT_DEC_AREA_ID" val="7c6c61c59eda4d33bb509d84b5d921b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dcc3cc1eba64aecbab27f76fb4ada7e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eee78a234ead443795050e2ea956b98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5c4a462202f463db5959808c22289a5"/>
  <p:tag name="KSO_WM_SLIDE_BACKGROUND_TYPE" val="navigati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90225b462bb04702a2375b05ba44e25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2c2f42398b94442836ae2a6e7b84515"/>
  <p:tag name="KSO_WM_SLIDE_BACKGROUND_TYPE" val="navigati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6c0d4dba37f24815a9b284bbf6f610a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f4355833f0f4d1e9732e90f25e687b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580_5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b"/>
  <p:tag name="KSO_WM_UNIT_DEC_AREA_ID" val="b72d8760e7b343f6941d157c35aadde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1eb977c2bc240b89df3a9490c81b4c8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f2cad9515c044075beec1b223d1c02a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ce526a10f96403bbfa9ebcae1f91bc7"/>
  <p:tag name="KSO_WM_SLIDE_BACKGROUND_TYPE" val="bel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1989d32308554bdea8e689b44425ee6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4c511dcc1f74f8c93cbb8a62a2ce3f4"/>
  <p:tag name="KSO_WM_SLIDE_BACKGROUND_TYPE" val="bel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80_3*i*1"/>
  <p:tag name="KSO_WM_TEMPLATE_CATEGORY" val="chip"/>
  <p:tag name="KSO_WM_TEMPLATE_INDEX" val="20204580"/>
  <p:tag name="KSO_WM_UNIT_LAYERLEVEL" val="1"/>
  <p:tag name="KSO_WM_TAG_VERSION" val="1.0"/>
  <p:tag name="KSO_WM_BEAUTIFY_FLAG" val="#wm#"/>
  <p:tag name="KSO_WM_CHIP_GROUPID" val="5f72ecabe9a9ac260a3f6ce6"/>
  <p:tag name="KSO_WM_CHIP_XID" val="5f72ecabe9a9ac260a3f6ce9"/>
  <p:tag name="KSO_WM_UNIT_DEC_AREA_ID" val="dd99edbdea3b42448d654c64c5a848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652d08d4e314aada44d7275b244adc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ID" val="custom20204580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700*380"/>
  <p:tag name="KSO_WM_SLIDE_POSITION" val="130*79"/>
  <p:tag name="KSO_WM_TAG_VERSION" val="1.0"/>
  <p:tag name="KSO_WM_BEAUTIFY_FLAG" val="#wm#"/>
  <p:tag name="KSO_WM_TEMPLATE_CATEGORY" val="custom"/>
  <p:tag name="KSO_WM_TEMPLATE_INDEX" val="20204580"/>
  <p:tag name="KSO_WM_SLIDE_LAYOUT" val="a_b"/>
  <p:tag name="KSO_WM_SLIDE_LAYOUT_CNT" val="1_1"/>
  <p:tag name="KSO_WM_CHIP_GROUPID" val="5ebf6661ddc3daf3fef3f760"/>
  <p:tag name="KSO_WM_SLIDE_LAYOUT_INFO" val="{&quot;id&quot;:&quot;2020-09-29T20:08:09&quot;,&quot;maxSize&quot;:{&quot;size1&quot;:55.02590278187117},&quot;minSize&quot;:{&quot;size1&quot;:49.825902781871164},&quot;normalSize&quot;:{&quot;size1&quot;:55.02590278187116},&quot;subLayout&quot;:[{&quot;id&quot;:&quot;2020-09-29T20:08:09&quot;,&quot;margin&quot;:{&quot;bottom&quot;:0.3720366358757019,&quot;left&quot;:3.4422292709350586,&quot;right&quot;:3.436805248260498,&quot;top&quot;:4.4854865074157715},&quot;type&quot;:0},{&quot;id&quot;:&quot;2020-09-29T20:08:09&quot;,&quot;margin&quot;:{&quot;bottom&quot;:4.485491752624512,&quot;left&quot;:3.4422292709350586,&quot;right&quot;:10.74771499633789,&quot;top&quot;:0.23816074430942535},&quot;type&quot;:0}]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7323620ff15d9a40f7d98d"/>
  <p:tag name="KSO_WM_TEMPLATE_ASSEMBLE_GROUPID" val="5f72ecabe9a9ac260a3f6ce6"/>
  <p:tag name="KSO_WM_TEMPLATE_THUMBS_INDEX" val="1、7、37、38、39、4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64.533858267717,&quot;width&quot;:5625.925984251969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efe78f6-c286-4a19-84f7-146b4d0977ba}"/>
  <p:tag name="TABLE_ENDDRAG_ORIGIN_RECT" val="675*293"/>
  <p:tag name="TABLE_ENDDRAG_RECT" val="25*136*675*293"/>
</p:tagLst>
</file>

<file path=ppt/theme/theme1.xml><?xml version="1.0" encoding="utf-8"?>
<a:theme xmlns:a="http://schemas.openxmlformats.org/drawingml/2006/main" name="包裹">
  <a:themeElements>
    <a:clrScheme name="自定义 5">
      <a:dk1>
        <a:srgbClr val="0B54A3"/>
      </a:dk1>
      <a:lt1>
        <a:srgbClr val="6698CC"/>
      </a:lt1>
      <a:dk2>
        <a:srgbClr val="FFFFFF"/>
      </a:dk2>
      <a:lt2>
        <a:srgbClr val="B3CCE6"/>
      </a:lt2>
      <a:accent1>
        <a:srgbClr val="336599"/>
      </a:accent1>
      <a:accent2>
        <a:srgbClr val="2E4C6B"/>
      </a:accent2>
      <a:accent3>
        <a:srgbClr val="B9CAE2"/>
      </a:accent3>
      <a:accent4>
        <a:srgbClr val="DCDCDC"/>
      </a:accent4>
      <a:accent5>
        <a:srgbClr val="ADB8CA"/>
      </a:accent5>
      <a:accent6>
        <a:srgbClr val="28435F"/>
      </a:accent6>
      <a:hlink>
        <a:srgbClr val="0B54A3"/>
      </a:hlink>
      <a:folHlink>
        <a:srgbClr val="0B73E0"/>
      </a:folHlink>
    </a:clrScheme>
    <a:fontScheme name="包裹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5">
      <a:dk1>
        <a:srgbClr val="0B54A3"/>
      </a:dk1>
      <a:lt1>
        <a:srgbClr val="6698CC"/>
      </a:lt1>
      <a:dk2>
        <a:srgbClr val="FFFFFF"/>
      </a:dk2>
      <a:lt2>
        <a:srgbClr val="B3CCE6"/>
      </a:lt2>
      <a:accent1>
        <a:srgbClr val="336599"/>
      </a:accent1>
      <a:accent2>
        <a:srgbClr val="2E4C6B"/>
      </a:accent2>
      <a:accent3>
        <a:srgbClr val="B9CAE2"/>
      </a:accent3>
      <a:accent4>
        <a:srgbClr val="DCDCDC"/>
      </a:accent4>
      <a:accent5>
        <a:srgbClr val="ADB8CA"/>
      </a:accent5>
      <a:accent6>
        <a:srgbClr val="28435F"/>
      </a:accent6>
      <a:hlink>
        <a:srgbClr val="0B54A3"/>
      </a:hlink>
      <a:folHlink>
        <a:srgbClr val="0B73E0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3473</Words>
  <Application>Microsoft Office PowerPoint</Application>
  <PresentationFormat>全屏显示(4:3)</PresentationFormat>
  <Paragraphs>589</Paragraphs>
  <Slides>53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53</vt:i4>
      </vt:variant>
    </vt:vector>
  </HeadingPairs>
  <TitlesOfParts>
    <vt:vector size="71" baseType="lpstr">
      <vt:lpstr>Arial</vt:lpstr>
      <vt:lpstr>宋体</vt:lpstr>
      <vt:lpstr>微软雅黑</vt:lpstr>
      <vt:lpstr>仿宋</vt:lpstr>
      <vt:lpstr>华文楷体</vt:lpstr>
      <vt:lpstr>华文中宋</vt:lpstr>
      <vt:lpstr>Gill Sans MT</vt:lpstr>
      <vt:lpstr>Wingdings</vt:lpstr>
      <vt:lpstr>华文琥珀</vt:lpstr>
      <vt:lpstr>幼圆</vt:lpstr>
      <vt:lpstr>Aharoni</vt:lpstr>
      <vt:lpstr>Times New Roman</vt:lpstr>
      <vt:lpstr>Cooper Black</vt:lpstr>
      <vt:lpstr>hakuyoxingshu7000</vt:lpstr>
      <vt:lpstr>等线</vt:lpstr>
      <vt:lpstr>汉仪旗黑-85S</vt:lpstr>
      <vt:lpstr>包裹</vt:lpstr>
      <vt:lpstr>1_Office 主题​​</vt:lpstr>
      <vt:lpstr>幻灯片 1</vt:lpstr>
      <vt:lpstr>感觉传导路重点内容</vt:lpstr>
      <vt:lpstr>传导通路概述</vt:lpstr>
      <vt:lpstr>传 导 通 路 一 览</vt:lpstr>
      <vt:lpstr>本体感觉(深感觉)传导通路</vt:lpstr>
      <vt:lpstr>躯干、四肢意识性本体感觉和精细触觉传导路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躯干四肢浅感觉传导通路</vt:lpstr>
      <vt:lpstr>幻灯片 15</vt:lpstr>
      <vt:lpstr>幻灯片 16</vt:lpstr>
      <vt:lpstr>幻灯片 17</vt:lpstr>
      <vt:lpstr>幻灯片 18</vt:lpstr>
      <vt:lpstr>幻灯片 19</vt:lpstr>
      <vt:lpstr>头面部痛温觉和触压觉传导通路</vt:lpstr>
      <vt:lpstr>幻灯片 21</vt:lpstr>
      <vt:lpstr>幻灯片 22</vt:lpstr>
      <vt:lpstr>深浅感觉传导路总结</vt:lpstr>
      <vt:lpstr>视 觉 传 导 通 路</vt:lpstr>
      <vt:lpstr>幻灯片 25</vt:lpstr>
      <vt:lpstr>视 野 简 介</vt:lpstr>
      <vt:lpstr>幻灯片 27</vt:lpstr>
      <vt:lpstr>瞳孔对光反射通路</vt:lpstr>
      <vt:lpstr>听 觉 传 导 通 路</vt:lpstr>
      <vt:lpstr>平 衡 觉 传 导 通 路</vt:lpstr>
      <vt:lpstr>内 脏 感 觉 传 导 路</vt:lpstr>
      <vt:lpstr>特殊内脏感觉传导通路</vt:lpstr>
      <vt:lpstr>幻灯片 33</vt:lpstr>
      <vt:lpstr>幻灯片 34</vt:lpstr>
      <vt:lpstr>概    述</vt:lpstr>
      <vt:lpstr>锥 体 系</vt:lpstr>
      <vt:lpstr>皮质脊髓束</vt:lpstr>
      <vt:lpstr>幻灯片 38</vt:lpstr>
      <vt:lpstr>幻灯片 39</vt:lpstr>
      <vt:lpstr>皮质核束</vt:lpstr>
      <vt:lpstr>幻灯片 41</vt:lpstr>
      <vt:lpstr>幻灯片 42</vt:lpstr>
      <vt:lpstr>幻灯片 43</vt:lpstr>
      <vt:lpstr>锥体系损伤表现</vt:lpstr>
      <vt:lpstr>幻灯片 45</vt:lpstr>
      <vt:lpstr>幻灯片 46</vt:lpstr>
      <vt:lpstr>幻灯片 47</vt:lpstr>
      <vt:lpstr>锥 体 外 系</vt:lpstr>
      <vt:lpstr>锥体外系通路：皮质-新纹状体-背侧丘脑-皮质环路</vt:lpstr>
      <vt:lpstr>幻灯片 50</vt:lpstr>
      <vt:lpstr>幻灯片 51</vt:lpstr>
      <vt:lpstr>运动传导通路小结</vt:lpstr>
      <vt:lpstr>That’s  over</vt:lpstr>
    </vt:vector>
  </TitlesOfParts>
  <Company>wfmc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sophy</dc:creator>
  <cp:lastModifiedBy>crazysophy</cp:lastModifiedBy>
  <cp:revision>286</cp:revision>
  <dcterms:created xsi:type="dcterms:W3CDTF">2014-06-15T14:05:00Z</dcterms:created>
  <dcterms:modified xsi:type="dcterms:W3CDTF">2023-06-10T08:28:05Z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035D7AE248E144228324E778E61DA939</vt:lpwstr>
  </property>
  <property fmtid="{D5CDD505-2E9C-101B-9397-08002B2CF9AE}" pid="3" name="KSOProductBuildVer">
    <vt:lpwstr>2052-11.1.0.14036</vt:lpwstr>
  </property>
</Properties>
</file>