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0" r:id="rId2"/>
  </p:sldMasterIdLst>
  <p:sldIdLst>
    <p:sldId id="538" r:id="rId3"/>
    <p:sldId id="257" r:id="rId4"/>
    <p:sldId id="258" r:id="rId5"/>
    <p:sldId id="611" r:id="rId6"/>
    <p:sldId id="610" r:id="rId7"/>
    <p:sldId id="259" r:id="rId8"/>
    <p:sldId id="615" r:id="rId9"/>
    <p:sldId id="260" r:id="rId10"/>
    <p:sldId id="613" r:id="rId11"/>
    <p:sldId id="614" r:id="rId12"/>
    <p:sldId id="552" r:id="rId13"/>
    <p:sldId id="577" r:id="rId14"/>
    <p:sldId id="581" r:id="rId15"/>
    <p:sldId id="269" r:id="rId16"/>
    <p:sldId id="383" r:id="rId17"/>
    <p:sldId id="554" r:id="rId18"/>
    <p:sldId id="272" r:id="rId19"/>
    <p:sldId id="618" r:id="rId20"/>
    <p:sldId id="616" r:id="rId21"/>
    <p:sldId id="273" r:id="rId22"/>
    <p:sldId id="274" r:id="rId23"/>
    <p:sldId id="276" r:id="rId24"/>
    <p:sldId id="617" r:id="rId25"/>
    <p:sldId id="277" r:id="rId26"/>
    <p:sldId id="278" r:id="rId27"/>
    <p:sldId id="620" r:id="rId28"/>
    <p:sldId id="621" r:id="rId29"/>
    <p:sldId id="622" r:id="rId30"/>
    <p:sldId id="389" r:id="rId31"/>
    <p:sldId id="557" r:id="rId32"/>
    <p:sldId id="280" r:id="rId33"/>
    <p:sldId id="578" r:id="rId34"/>
    <p:sldId id="624" r:id="rId35"/>
    <p:sldId id="625" r:id="rId36"/>
    <p:sldId id="282" r:id="rId37"/>
    <p:sldId id="397" r:id="rId38"/>
    <p:sldId id="560" r:id="rId39"/>
    <p:sldId id="626" r:id="rId40"/>
    <p:sldId id="283" r:id="rId41"/>
    <p:sldId id="398" r:id="rId42"/>
    <p:sldId id="579" r:id="rId43"/>
    <p:sldId id="627" r:id="rId44"/>
    <p:sldId id="284" r:id="rId45"/>
    <p:sldId id="400" r:id="rId46"/>
    <p:sldId id="580" r:id="rId47"/>
    <p:sldId id="286" r:id="rId48"/>
    <p:sldId id="279" r:id="rId49"/>
    <p:sldId id="623" r:id="rId50"/>
    <p:sldId id="553" r:id="rId51"/>
  </p:sldIdLst>
  <p:sldSz cx="9144000" cy="5143500" type="screen16x9"/>
  <p:notesSz cx="9144000" cy="68580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1">
          <p15:clr>
            <a:srgbClr val="A4A3A4"/>
          </p15:clr>
        </p15:guide>
        <p15:guide id="2" pos="2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CFF33"/>
    <a:srgbClr val="66CCFF"/>
    <a:srgbClr val="CC9900"/>
    <a:srgbClr val="99CC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0973" autoAdjust="0"/>
  </p:normalViewPr>
  <p:slideViewPr>
    <p:cSldViewPr snapToGrid="0">
      <p:cViewPr>
        <p:scale>
          <a:sx n="120" d="100"/>
          <a:sy n="120" d="100"/>
        </p:scale>
        <p:origin x="680" y="248"/>
      </p:cViewPr>
      <p:guideLst>
        <p:guide orient="horz" pos="1591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06BBD2-3A91-46E7-B48D-39FFABDC3AF2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07A32-FC84-4519-B6B2-07346713949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F05A8-6876-4E6D-8627-4700C56297E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6BBD2-3A91-46E7-B48D-39FFABDC3AF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695A6-F30D-4177-8CDE-566C904171D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60CCF-43A4-4D1C-8B6C-2E616389A58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C8490-6643-4533-8223-A90327613CE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A9FB-C627-41A2-A940-CAA2412B00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782D1-ED8B-4E69-9E1C-1AE45834DC0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9FBDE-1BA3-4116-B2DA-3BFC536563D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738BC-6471-482C-BA5A-E826A3E511B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695A6-F30D-4177-8CDE-566C904171DF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A2B0D-5678-4221-ADC3-5DD26914C05E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07A32-FC84-4519-B6B2-07346713949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F05A8-6876-4E6D-8627-4700C56297E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B2760CCF-43A4-4D1C-8B6C-2E616389A58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C8490-6643-4533-8223-A90327613CE0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A9FB-C627-41A2-A940-CAA2412B00D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782D1-ED8B-4E69-9E1C-1AE45834DC0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9FBDE-1BA3-4116-B2DA-3BFC536563D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738BC-6471-482C-BA5A-E826A3E511BA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8DDA2B0D-5678-4221-ADC3-5DD26914C05E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A6F05A8-6876-4E6D-8627-4700C56297E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A6F05A8-6876-4E6D-8627-4700C56297E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microsoft.com/office/2007/relationships/hdphoto" Target="../media/hdphoto1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1464" y="836579"/>
            <a:ext cx="77724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神 经 系 </a:t>
            </a:r>
            <a:r>
              <a:rPr lang="zh-CN" altLang="en-US" sz="8000" b="0" dirty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57297" y="4218377"/>
            <a:ext cx="5520782" cy="387852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梁翠宏     教务帐号：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11047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4259" y="2796987"/>
            <a:ext cx="5386857" cy="924595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zh-CN" altLang="en-US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第</a:t>
            </a:r>
            <a:r>
              <a:rPr lang="en-US" altLang="zh-CN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16</a:t>
            </a:r>
            <a:r>
              <a:rPr lang="zh-CN" altLang="en-US" sz="4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章    </a:t>
            </a:r>
            <a:r>
              <a:rPr lang="zh-CN" altLang="en-US" sz="60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总  论</a:t>
            </a:r>
            <a:endParaRPr lang="zh-CN" altLang="en-US" sz="6000" b="0" dirty="0">
              <a:solidFill>
                <a:schemeClr val="accent1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3981" y="177879"/>
            <a:ext cx="8834205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周围神经系统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指除脑和脊髓以外，分布于全身各处的神经结构和神经组织。根据与中枢连接部位不同分为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脑神经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</a:t>
            </a:r>
            <a:endParaRPr lang="en-US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脊神经和脑神经中都同时含有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躯体纤维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内脏纤维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。但为了叙述方便，将脊神经和脑神经中的内脏神经周围部分抽提出来，加上与之相关联的中枢部分，单独列为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内脏神经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脊神经、脑神经、内脏神经从功能上又可分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感觉神经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运动神经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周围神经系统由</a:t>
            </a:r>
            <a:r>
              <a:rPr lang="zh-CN" altLang="en-US" sz="22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神经、神经节、神经丛和神经终末装置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组成。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躯体神经呈条索状，内脏神经多以神经丛形式分布。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神经纤维受伤后先发生溃变，随后可再生。神经元死亡后不可再生。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40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2560" y="1273715"/>
            <a:ext cx="64008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8800" b="0" dirty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脊 神 经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4259" y="2796987"/>
            <a:ext cx="5386857" cy="924595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zh-CN" alt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概  述</a:t>
            </a:r>
            <a:endParaRPr lang="zh-CN" altLang="en-US" sz="5400" b="0" dirty="0">
              <a:solidFill>
                <a:schemeClr val="accent1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2342" y="169190"/>
            <a:ext cx="4061691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脊神经中含有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种纤维成分：</a:t>
            </a:r>
            <a:r>
              <a:rPr kumimoji="1"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</a:p>
        </p:txBody>
      </p:sp>
      <p:sp>
        <p:nvSpPr>
          <p:cNvPr id="3" name="矩形 2"/>
          <p:cNvSpPr/>
          <p:nvPr/>
        </p:nvSpPr>
        <p:spPr>
          <a:xfrm>
            <a:off x="162342" y="694423"/>
            <a:ext cx="87469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躯体感觉纤维</a:t>
            </a:r>
            <a:r>
              <a:rPr kumimoji="1"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内脏感觉纤维</a:t>
            </a:r>
            <a:r>
              <a:rPr kumimoji="1"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对应的</a:t>
            </a:r>
            <a:r>
              <a:rPr kumimoji="1"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神经元胞体位于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脊神经节</a:t>
            </a:r>
            <a:r>
              <a:rPr kumimoji="1"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处，其周围突分布于外周，中枢突构成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脊神经后根</a:t>
            </a:r>
            <a:r>
              <a:rPr kumimoji="1"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，进入脊髓，负责将外周感觉传入中枢</a:t>
            </a:r>
            <a:endParaRPr kumimoji="1"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躯体运动纤维</a:t>
            </a:r>
            <a:r>
              <a:rPr kumimoji="1"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由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脊髓灰质前角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的运动神经元轴突构成，参与构成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脊神经前根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，支配躯干四肢骨骼肌的运动</a:t>
            </a:r>
            <a:endParaRPr kumimoji="1"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内脏运动纤维</a:t>
            </a:r>
            <a:r>
              <a:rPr kumimoji="1"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来自脊髓的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交感神经中枢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骶副交感 核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，参与构成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脊神经前根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，支配心肌和平滑肌，以及腺体的分泌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14" descr="40%"/>
          <p:cNvSpPr>
            <a:spLocks noChangeArrowheads="1"/>
          </p:cNvSpPr>
          <p:nvPr/>
        </p:nvSpPr>
        <p:spPr bwMode="auto">
          <a:xfrm>
            <a:off x="2838553" y="4441871"/>
            <a:ext cx="353377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脊神经都是混合性神经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154972" y="1048078"/>
            <a:ext cx="3802857" cy="2813100"/>
            <a:chOff x="5054390" y="1731712"/>
            <a:chExt cx="3802857" cy="3750799"/>
          </a:xfrm>
        </p:grpSpPr>
        <p:pic>
          <p:nvPicPr>
            <p:cNvPr id="6" name="Picture 6" descr="Snap1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27" b="3882"/>
            <a:stretch>
              <a:fillRect/>
            </a:stretch>
          </p:blipFill>
          <p:spPr bwMode="auto">
            <a:xfrm>
              <a:off x="5072647" y="1731712"/>
              <a:ext cx="3784600" cy="349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6013449" y="3339850"/>
              <a:ext cx="52972" cy="311400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660022" y="3514466"/>
              <a:ext cx="1416050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前根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6267450" y="2158999"/>
              <a:ext cx="108535" cy="547437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834647" y="1768216"/>
              <a:ext cx="1360488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后根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5391733" y="4911392"/>
              <a:ext cx="241301" cy="177884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054390" y="2466675"/>
              <a:ext cx="1690687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脊神经节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5562600" y="2857500"/>
              <a:ext cx="195846" cy="39821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60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5499684" y="4949031"/>
              <a:ext cx="1201737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脊神经</a:t>
              </a:r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299853" y="3927265"/>
            <a:ext cx="2598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华文中宋" panose="02010600040101010101" pitchFamily="2" charset="-122"/>
              </a:rPr>
              <a:t>脊神经的构成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92553" y="499855"/>
            <a:ext cx="508067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脊神经由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前根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后根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合成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脊神经都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经椎间孔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穿出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前根属运动性，后根属感觉性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后根在椎间孔附近有膨大的</a:t>
            </a: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脊神经节</a:t>
            </a:r>
            <a:endParaRPr lang="en-US" altLang="zh-CN" sz="2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7188" lvl="1" indent="-88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脊神经节由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假单极感觉神经元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组成。其胞体发出一个突起，随后分成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中枢突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周围突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59" y="358778"/>
            <a:ext cx="4154058" cy="4534981"/>
          </a:xfrm>
          <a:prstGeom prst="rect">
            <a:avLst/>
          </a:prstGeom>
        </p:spPr>
      </p:pic>
      <p:sp>
        <p:nvSpPr>
          <p:cNvPr id="16" name="Rectangle 14" descr="40%"/>
          <p:cNvSpPr>
            <a:spLocks noChangeArrowheads="1"/>
          </p:cNvSpPr>
          <p:nvPr/>
        </p:nvSpPr>
        <p:spPr bwMode="auto">
          <a:xfrm>
            <a:off x="596711" y="787043"/>
            <a:ext cx="2491226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颈神经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对（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C1-C8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胸神经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对（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T1-T12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腰神经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对（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L1-L5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骶神经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对（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S1-S5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尾神经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对（</a:t>
            </a:r>
            <a:r>
              <a:rPr lang="en-US" altLang="zh-CN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Co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76291" y="212082"/>
            <a:ext cx="40729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buClr>
                <a:srgbClr val="C00000"/>
              </a:buClr>
            </a:pPr>
            <a:r>
              <a:rPr lang="zh-CN" altLang="en-US" sz="2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脊神经共</a:t>
            </a:r>
            <a:r>
              <a:rPr lang="en-US" altLang="zh-CN" sz="2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31</a:t>
            </a:r>
            <a:r>
              <a:rPr lang="zh-CN" altLang="en-US" sz="22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对，分为五部分：</a:t>
            </a:r>
            <a:endParaRPr lang="zh-CN" altLang="en-US" sz="22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3901" y="3114827"/>
            <a:ext cx="4301133" cy="1615852"/>
            <a:chOff x="338037" y="4118043"/>
            <a:chExt cx="4932574" cy="2748030"/>
          </a:xfrm>
        </p:grpSpPr>
        <p:pic>
          <p:nvPicPr>
            <p:cNvPr id="7" name="Picture 4" descr="Snap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" t="1277" b="4996"/>
            <a:stretch>
              <a:fillRect/>
            </a:stretch>
          </p:blipFill>
          <p:spPr bwMode="auto">
            <a:xfrm>
              <a:off x="338037" y="4133153"/>
              <a:ext cx="3728125" cy="184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3168" y="5963516"/>
              <a:ext cx="3553837" cy="90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脊神经根在椎管内的走行情况</a:t>
              </a:r>
            </a:p>
            <a:p>
              <a:pPr algn="ctr" eaLnBrk="1" hangingPunct="1"/>
              <a:r>
                <a:rPr lang="zh-CN" altLang="en-US" sz="1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（由左至右：颈部、胸部、腰部）</a:t>
              </a:r>
              <a:endParaRPr lang="zh-CN" altLang="en-US" sz="105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pic>
          <p:nvPicPr>
            <p:cNvPr id="9" name="Picture 6" descr="Snap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" t="2673" r="3441"/>
            <a:stretch>
              <a:fillRect/>
            </a:stretch>
          </p:blipFill>
          <p:spPr bwMode="auto">
            <a:xfrm>
              <a:off x="4210760" y="4118043"/>
              <a:ext cx="674121" cy="249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76466" y="4498619"/>
              <a:ext cx="494145" cy="1376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马  尾</a:t>
              </a:r>
              <a:endParaRPr lang="zh-CN" alt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3260" r="46522" b="10067"/>
          <a:stretch>
            <a:fillRect/>
          </a:stretch>
        </p:blipFill>
        <p:spPr>
          <a:xfrm>
            <a:off x="5197952" y="257459"/>
            <a:ext cx="3290809" cy="4651613"/>
          </a:xfrm>
          <a:prstGeom prst="rect">
            <a:avLst/>
          </a:prstGeom>
          <a:noFill/>
          <a:ln w="0">
            <a:noFill/>
            <a:miter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67177" y="900452"/>
            <a:ext cx="54605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C1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经寰椎与枕骨之间穿出</a:t>
            </a:r>
          </a:p>
          <a:p>
            <a:pPr marL="84455" indent="-84455"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C2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-7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经同序数颈椎上方的椎间孔穿出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C8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</a:t>
            </a: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C7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下方的椎间孔穿出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T1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-12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L1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-5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经同序数椎骨下方的椎间孔穿出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S1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-4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经同序数的骶前、后孔穿出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S5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Co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经骶管裂孔穿出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177" y="300288"/>
            <a:ext cx="49307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2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脊神经经椎间孔穿出椎管或骶管</a:t>
            </a:r>
            <a:endParaRPr lang="zh-CN" altLang="en-US" sz="2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64148" y="287343"/>
            <a:ext cx="3153067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脊神经的分支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31805" y="838755"/>
            <a:ext cx="469360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前支</a:t>
            </a:r>
            <a:r>
              <a:rPr kumimoji="1" lang="zh-CN" altLang="en-US" sz="2400" b="1" dirty="0" smtClean="0">
                <a:ea typeface="幼圆" panose="02010509060101010101" pitchFamily="49" charset="-122"/>
              </a:rPr>
              <a:t>：</a:t>
            </a:r>
            <a:r>
              <a:rPr kumimoji="1"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除</a:t>
            </a:r>
            <a:r>
              <a:rPr kumimoji="1"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kumimoji="1"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对胸神经前支保持节段性分布外，其余脊神经前支交织成四个神经丛：</a:t>
            </a:r>
            <a:r>
              <a:rPr kumimoji="1"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颈丛</a:t>
            </a:r>
            <a:r>
              <a:rPr kumimoji="1" lang="zh-CN" altLang="en-US" sz="2000" b="1" dirty="0">
                <a:ea typeface="幼圆" panose="02010509060101010101" pitchFamily="49" charset="-122"/>
              </a:rPr>
              <a:t>、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臂丛</a:t>
            </a:r>
            <a:r>
              <a:rPr kumimoji="1" lang="zh-CN" altLang="en-US" sz="2000" b="1" dirty="0">
                <a:ea typeface="幼圆" panose="02010509060101010101" pitchFamily="49" charset="-122"/>
              </a:rPr>
              <a:t>、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腰丛</a:t>
            </a:r>
            <a:r>
              <a:rPr kumimoji="1" lang="zh-CN" altLang="en-US" sz="2000" b="1" dirty="0">
                <a:ea typeface="幼圆" panose="02010509060101010101" pitchFamily="49" charset="-122"/>
              </a:rPr>
              <a:t>、</a:t>
            </a:r>
            <a:r>
              <a:rPr kumimoji="1"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骶丛</a:t>
            </a:r>
            <a:endParaRPr kumimoji="1"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后支</a:t>
            </a:r>
            <a:r>
              <a:rPr kumimoji="1" lang="zh-CN" altLang="en-US" sz="2400" b="1" dirty="0">
                <a:ea typeface="幼圆" panose="02010509060101010101" pitchFamily="49" charset="-122"/>
              </a:rPr>
              <a:t>：</a:t>
            </a:r>
            <a:r>
              <a:rPr kumimoji="1"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分布于项部、背部、腰骶部</a:t>
            </a:r>
            <a:endParaRPr kumimoji="1"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交通支</a:t>
            </a:r>
            <a:r>
              <a:rPr lang="zh-CN" altLang="en-US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连于脊神经和交感干之间，分为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白交通支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灰交通支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脊膜支</a:t>
            </a:r>
            <a:r>
              <a:rPr kumimoji="1" lang="zh-CN" altLang="en-US" sz="2400" b="1" dirty="0">
                <a:ea typeface="幼圆" panose="02010509060101010101" pitchFamily="49" charset="-122"/>
              </a:rPr>
              <a:t>：</a:t>
            </a:r>
            <a:r>
              <a:rPr kumimoji="1"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返回椎管内</a:t>
            </a:r>
            <a:r>
              <a:rPr kumimoji="1"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分布</a:t>
            </a:r>
            <a:endParaRPr kumimoji="1"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957344" y="1258897"/>
            <a:ext cx="4078707" cy="2777156"/>
            <a:chOff x="4777123" y="1589629"/>
            <a:chExt cx="4078707" cy="37028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8"/>
            <a:stretch>
              <a:fillRect/>
            </a:stretch>
          </p:blipFill>
          <p:spPr>
            <a:xfrm>
              <a:off x="4777123" y="1589629"/>
              <a:ext cx="4078707" cy="370287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6991592" y="3786747"/>
              <a:ext cx="850216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前支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956525" y="2297394"/>
              <a:ext cx="850216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后支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816476" y="4449454"/>
              <a:ext cx="947698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交通支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898718" y="3557073"/>
              <a:ext cx="1144102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脊膜支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036994" y="1988108"/>
              <a:ext cx="691466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前根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562726" y="2164932"/>
              <a:ext cx="850216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后根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818352" y="2649022"/>
              <a:ext cx="1119147" cy="449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脊神经干</a:t>
              </a: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6210301" y="2387599"/>
              <a:ext cx="45719" cy="571498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6477001" y="2501899"/>
              <a:ext cx="171450" cy="342899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 flipH="1">
              <a:off x="7397751" y="3467098"/>
              <a:ext cx="292100" cy="38100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6623051" y="3492498"/>
              <a:ext cx="336550" cy="24765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V="1">
              <a:off x="7874001" y="2686049"/>
              <a:ext cx="158750" cy="298449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V="1">
              <a:off x="7264400" y="2908300"/>
              <a:ext cx="82550" cy="342898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>
              <a:off x="7537451" y="4292598"/>
              <a:ext cx="781050" cy="33020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7550150" y="4171948"/>
              <a:ext cx="654050" cy="450852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>
          <a:xfrm>
            <a:off x="6131859" y="171143"/>
            <a:ext cx="2807650" cy="470752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0240" y="236909"/>
            <a:ext cx="2178113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kumimoji="1"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脊神经后支</a:t>
            </a:r>
          </a:p>
        </p:txBody>
      </p:sp>
      <p:pic>
        <p:nvPicPr>
          <p:cNvPr id="17" name="Picture 4" descr="Snap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61" y="580189"/>
            <a:ext cx="2694302" cy="42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2FBC6DD6-EE99-4AC6-936A-94113B981719}"/>
              </a:ext>
            </a:extLst>
          </p:cNvPr>
          <p:cNvSpPr txBox="1">
            <a:spLocks/>
          </p:cNvSpPr>
          <p:nvPr/>
        </p:nvSpPr>
        <p:spPr>
          <a:xfrm>
            <a:off x="256791" y="962591"/>
            <a:ext cx="3034072" cy="33209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-87313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：在关节突外侧、相邻横突之间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后行。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7313" indent="-87313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主要分布于枕、项、背、腰、臀等部的皮肤及项、背两部的深层肌肉。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110279" y="1523191"/>
            <a:ext cx="4823621" cy="2634057"/>
            <a:chOff x="186531" y="1373438"/>
            <a:chExt cx="6770069" cy="3681413"/>
          </a:xfrm>
        </p:grpSpPr>
        <p:pic>
          <p:nvPicPr>
            <p:cNvPr id="20" name="Picture 6" descr="Snap1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5" t="26344" r="17758"/>
            <a:stretch>
              <a:fillRect/>
            </a:stretch>
          </p:blipFill>
          <p:spPr bwMode="auto">
            <a:xfrm>
              <a:off x="186531" y="1373438"/>
              <a:ext cx="3254374" cy="368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V="1">
              <a:off x="2234406" y="2111626"/>
              <a:ext cx="1249363" cy="66833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404396" y="1844925"/>
              <a:ext cx="3016160" cy="516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枕下神经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en-US" altLang="zh-CN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C1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后支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2066131" y="2667251"/>
              <a:ext cx="1417638" cy="4064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418679" y="2398963"/>
              <a:ext cx="3537921" cy="516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枕大神经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en-US" altLang="zh-CN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C2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内侧支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V="1">
              <a:off x="1967706" y="3365751"/>
              <a:ext cx="1554163" cy="25558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415510" y="3095874"/>
              <a:ext cx="3005047" cy="516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枕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en-US" altLang="zh-CN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C3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后支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5149" y="1523191"/>
            <a:ext cx="3576185" cy="2382130"/>
            <a:chOff x="178084" y="2380919"/>
            <a:chExt cx="3576185" cy="2382130"/>
          </a:xfrm>
        </p:grpSpPr>
        <p:pic>
          <p:nvPicPr>
            <p:cNvPr id="28" name="Picture 7" descr="Snap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t="911" b="60434"/>
            <a:stretch>
              <a:fillRect/>
            </a:stretch>
          </p:blipFill>
          <p:spPr bwMode="auto">
            <a:xfrm>
              <a:off x="1892847" y="2380919"/>
              <a:ext cx="1861422" cy="238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H="1" flipV="1">
              <a:off x="1598405" y="2782831"/>
              <a:ext cx="92507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78084" y="2586538"/>
              <a:ext cx="16425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臀上皮神经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L1-L3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后支）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1588251" y="3520309"/>
              <a:ext cx="472689" cy="1020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81149" y="3321267"/>
              <a:ext cx="163949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臀中皮神经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S1-S3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后支）</a:t>
              </a: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1588251" y="2785383"/>
              <a:ext cx="716366" cy="102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H="1">
              <a:off x="1579226" y="2550615"/>
              <a:ext cx="969068" cy="23476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H="1">
              <a:off x="1570201" y="3346785"/>
              <a:ext cx="562939" cy="18373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>
              <a:off x="1561176" y="3112017"/>
              <a:ext cx="580990" cy="4185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内容占位符 2">
            <a:extLst>
              <a:ext uri="{FF2B5EF4-FFF2-40B4-BE49-F238E27FC236}">
                <a16:creationId xmlns:a16="http://schemas.microsoft.com/office/drawing/2014/main" id="{2FBC6DD6-EE99-4AC6-936A-94113B981719}"/>
              </a:ext>
            </a:extLst>
          </p:cNvPr>
          <p:cNvSpPr txBox="1">
            <a:spLocks/>
          </p:cNvSpPr>
          <p:nvPr/>
        </p:nvSpPr>
        <p:spPr>
          <a:xfrm>
            <a:off x="276504" y="421847"/>
            <a:ext cx="6755085" cy="5650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某些脊神经后支形成较粗大的神经干，见下图所示。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38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2560" y="1273715"/>
            <a:ext cx="64008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7200" b="0" dirty="0">
                <a:solidFill>
                  <a:schemeClr val="accent4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脊 神 经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39531" y="2757869"/>
            <a:ext cx="5386857" cy="1335341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zh-CN" altLang="en-US" sz="7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颈  丛</a:t>
            </a:r>
            <a:endParaRPr lang="zh-CN" altLang="en-US" sz="7200" b="0" dirty="0">
              <a:solidFill>
                <a:schemeClr val="accent1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86951" y="580372"/>
            <a:ext cx="4783191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中枢神经系统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脑、脊髓</a:t>
            </a:r>
            <a:endParaRPr kumimoji="1" lang="zh-CN" altLang="en-US" sz="24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周围神经系统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脑神经、脊神经</a:t>
            </a:r>
            <a:endParaRPr kumimoji="1"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43900" y="1720486"/>
            <a:ext cx="79358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分布：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躯体神经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体表、骨、关节、骨骼肌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00000"/>
            </a:pP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内脏神经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内脏、心血管、平滑肌、腺体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功能：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感觉神经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将神经冲动自感受器传向中枢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，又称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传入神经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运动神经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将神经冲动自中枢传向周围的效应器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，又称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传出神经</a:t>
            </a:r>
            <a:endParaRPr lang="en-US" altLang="zh-CN" sz="24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内脏神经中的传出神经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内脏运动神经</a:t>
            </a: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交感神经、副交感神经</a:t>
            </a:r>
            <a:r>
              <a:rPr kumimoji="1"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 idx="4294967295"/>
          </p:nvPr>
        </p:nvSpPr>
        <p:spPr>
          <a:xfrm>
            <a:off x="5630571" y="305433"/>
            <a:ext cx="3230966" cy="6525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kumimoji="1" lang="zh-CN" altLang="en-US" sz="32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神经系统的区分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212696" y="275127"/>
            <a:ext cx="7073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kumimoji="1" lang="en-US" altLang="zh-CN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C1</a:t>
            </a:r>
            <a:r>
              <a:rPr kumimoji="1" lang="en-US" altLang="en-US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kumimoji="1" lang="en-US" altLang="zh-CN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C4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前支   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胸锁乳突肌</a:t>
            </a:r>
            <a:r>
              <a:rPr kumimoji="1"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上部深</a:t>
            </a:r>
            <a:r>
              <a:rPr kumimoji="1"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面</a:t>
            </a:r>
            <a:endParaRPr kumimoji="1" lang="zh-CN" altLang="en-US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2696" y="996312"/>
            <a:ext cx="7486159" cy="523220"/>
            <a:chOff x="212696" y="1021807"/>
            <a:chExt cx="7486159" cy="523220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12696" y="1021807"/>
              <a:ext cx="306149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颈丛</a:t>
              </a:r>
              <a:r>
                <a:rPr lang="zh-CN" altLang="en-US" sz="2800" b="1" dirty="0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的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分支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-</a:t>
              </a:r>
              <a:endPara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201033" y="1082102"/>
              <a:ext cx="54978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分为三类：</a:t>
              </a:r>
              <a:r>
                <a:rPr kumimoji="1"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皮支</a:t>
              </a:r>
              <a:r>
                <a:rPr kumimoji="1" lang="zh-CN" altLang="en-US" sz="24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   </a:t>
              </a:r>
              <a:r>
                <a:rPr kumimoji="1"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肌支</a:t>
              </a:r>
              <a:r>
                <a:rPr kumimoji="1" lang="zh-CN" altLang="en-US" sz="2400" b="1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   </a:t>
              </a:r>
              <a:r>
                <a:rPr kumimoji="1"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交通支</a:t>
              </a:r>
              <a:endPara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444" y="2768681"/>
            <a:ext cx="4360398" cy="156966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颈丛皮支在胸锁乳突肌深面集中后，从该肌后缘中点附近浅出，该部位是颈部浅层结构浸润麻醉的重要阻滞点，临床又将其称为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6826" y="1748678"/>
            <a:ext cx="6732797" cy="483313"/>
            <a:chOff x="280387" y="1809225"/>
            <a:chExt cx="6732797" cy="483313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0387" y="1809225"/>
              <a:ext cx="23336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皮支：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0337" y="1830873"/>
              <a:ext cx="5642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颈丛的皮支分布于一侧颈部皮肤</a:t>
              </a:r>
              <a:endPara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52742" y="1838087"/>
            <a:ext cx="3973904" cy="3210931"/>
            <a:chOff x="5011573" y="1933711"/>
            <a:chExt cx="3793032" cy="297943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364" y="1933711"/>
              <a:ext cx="2058016" cy="2703470"/>
            </a:xfrm>
            <a:prstGeom prst="rect">
              <a:avLst/>
            </a:prstGeom>
          </p:spPr>
        </p:pic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036479" y="2438407"/>
              <a:ext cx="723696" cy="539511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7703221" y="2214882"/>
              <a:ext cx="1101384" cy="368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枕小神经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6862372" y="3139277"/>
              <a:ext cx="976040" cy="7000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7743113" y="2944232"/>
              <a:ext cx="1061491" cy="368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耳大神经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5990053" y="3496897"/>
              <a:ext cx="606221" cy="187925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5011573" y="3525460"/>
              <a:ext cx="1123347" cy="368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颈横神经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6701888" y="3741874"/>
              <a:ext cx="92185" cy="87252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6044777" y="4570442"/>
              <a:ext cx="1429652" cy="34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锁骨上神经</a:t>
              </a: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6701891" y="3787688"/>
              <a:ext cx="187740" cy="826706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701890" y="3654866"/>
              <a:ext cx="310511" cy="959528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2729" y="339472"/>
            <a:ext cx="2333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5876" y="339472"/>
            <a:ext cx="754451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颈丛发出的肌支支配颈部深层肌、肩胛提肌、舌骨下肌群，以及膈肌。其中，支配膈肌的称为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膈神经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7990" y="1566755"/>
            <a:ext cx="259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膈神经</a:t>
            </a:r>
            <a:endParaRPr kumimoji="1"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62729" y="2102492"/>
            <a:ext cx="5130764" cy="24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走行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在前斜角肌浅面下行，穿过锁骨下动、静脉之间，经胸廓上口进入胸腔，经肺根前方，下行至膈肌。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运动纤维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支配膈肌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6450" lvl="2" indent="0"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感觉纤维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分布于胸膜、心包以及膈肌下面的部分腹膜。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27513" y="1636007"/>
            <a:ext cx="3311693" cy="3193418"/>
            <a:chOff x="5444957" y="2107147"/>
            <a:chExt cx="3311693" cy="4257891"/>
          </a:xfrm>
        </p:grpSpPr>
        <p:pic>
          <p:nvPicPr>
            <p:cNvPr id="18" name="Picture 6" descr="Snap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957" y="2107147"/>
              <a:ext cx="3311693" cy="425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 flipV="1">
              <a:off x="6247061" y="2811776"/>
              <a:ext cx="331311" cy="353697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5504940" y="2376268"/>
              <a:ext cx="1264875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kumimoji="1"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膈神经</a:t>
              </a:r>
              <a:endParaRPr kumimoji="1" lang="en-US" altLang="zh-CN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66341" y="256228"/>
            <a:ext cx="1937816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4455" indent="-84455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交通支：</a:t>
            </a:r>
            <a:r>
              <a:rPr lang="zh-CN" altLang="en-US" sz="2400" b="1" dirty="0">
                <a:ea typeface="幼圆" panose="02010509060101010101" pitchFamily="49" charset="-122"/>
              </a:rPr>
              <a:t>       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41861" y="1452791"/>
            <a:ext cx="4202362" cy="3564913"/>
            <a:chOff x="4846750" y="1253269"/>
            <a:chExt cx="4202362" cy="3564913"/>
          </a:xfrm>
        </p:grpSpPr>
        <p:pic>
          <p:nvPicPr>
            <p:cNvPr id="32770" name="Picture 11" descr="Snap1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018" y="1527063"/>
              <a:ext cx="3776094" cy="295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6"/>
            <p:cNvSpPr txBox="1">
              <a:spLocks noChangeArrowheads="1"/>
            </p:cNvSpPr>
            <p:nvPr/>
          </p:nvSpPr>
          <p:spPr bwMode="auto">
            <a:xfrm>
              <a:off x="7011588" y="2002860"/>
              <a:ext cx="5138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C1</a:t>
              </a:r>
            </a:p>
          </p:txBody>
        </p:sp>
        <p:sp>
          <p:nvSpPr>
            <p:cNvPr id="32773" name="Text Box 7"/>
            <p:cNvSpPr txBox="1">
              <a:spLocks noChangeArrowheads="1"/>
            </p:cNvSpPr>
            <p:nvPr/>
          </p:nvSpPr>
          <p:spPr bwMode="auto">
            <a:xfrm>
              <a:off x="6608649" y="1253269"/>
              <a:ext cx="11048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舌下神经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4846750" y="3262980"/>
              <a:ext cx="15594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舌下神经降支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5989096" y="4448850"/>
              <a:ext cx="8492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颈襻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7226568" y="4462765"/>
              <a:ext cx="134804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颈神经降支</a:t>
              </a:r>
            </a:p>
          </p:txBody>
        </p:sp>
        <p:sp>
          <p:nvSpPr>
            <p:cNvPr id="32777" name="Text Box 12"/>
            <p:cNvSpPr txBox="1">
              <a:spLocks noChangeArrowheads="1"/>
            </p:cNvSpPr>
            <p:nvPr/>
          </p:nvSpPr>
          <p:spPr bwMode="auto">
            <a:xfrm>
              <a:off x="6876905" y="2609191"/>
              <a:ext cx="5278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C3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6923055" y="2318387"/>
              <a:ext cx="6023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C2</a:t>
              </a:r>
              <a:endPara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flipH="1">
              <a:off x="6170977" y="2834435"/>
              <a:ext cx="628050" cy="498460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15"/>
            <p:cNvSpPr>
              <a:spLocks noChangeShapeType="1"/>
            </p:cNvSpPr>
            <p:nvPr/>
          </p:nvSpPr>
          <p:spPr bwMode="auto">
            <a:xfrm flipH="1" flipV="1">
              <a:off x="6838339" y="1544073"/>
              <a:ext cx="123631" cy="731417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6928821" y="3203845"/>
              <a:ext cx="475951" cy="1300568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flipH="1">
              <a:off x="6415469" y="3432257"/>
              <a:ext cx="413572" cy="1051340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2978" y="1383915"/>
            <a:ext cx="4476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C1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的部分纤维加入舌下神经一起走行，随后又离开舌下神经继续下行，形成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舌下神经降支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en-US" altLang="zh-CN" sz="20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C2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sz="20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C3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的部分纤维汇合成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颈神经降支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en-US" altLang="zh-CN" sz="20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以上两个降支在环状软骨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水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平结合成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颈襻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，分支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支配</a:t>
            </a: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舌骨下肌</a:t>
            </a:r>
            <a:r>
              <a:rPr lang="zh-CN" altLang="en-US" sz="20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群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en-US" altLang="zh-CN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1949" y="241534"/>
            <a:ext cx="7171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颈丛与副神经、迷走神经、交感神经之间均有交通支相连。最重要的交通支是颈丛与舌下神经之间的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颈襻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2560" y="1273715"/>
            <a:ext cx="64008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7200" b="0" dirty="0">
                <a:solidFill>
                  <a:schemeClr val="accent4">
                    <a:lumMod val="75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脊 神 经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39531" y="2757869"/>
            <a:ext cx="5386857" cy="1335341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zh-CN" altLang="en-US" sz="72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臂  丛</a:t>
            </a:r>
            <a:endParaRPr lang="zh-CN" altLang="en-US" sz="7200" b="0" dirty="0">
              <a:solidFill>
                <a:schemeClr val="accent1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1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 descr="Snap1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" y="2071949"/>
            <a:ext cx="3802484" cy="25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562355" y="1516401"/>
            <a:ext cx="4508051" cy="3347761"/>
            <a:chOff x="4562355" y="1516401"/>
            <a:chExt cx="4508051" cy="334776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355" y="1626732"/>
              <a:ext cx="4038600" cy="2870200"/>
            </a:xfrm>
            <a:prstGeom prst="rect">
              <a:avLst/>
            </a:prstGeom>
          </p:spPr>
        </p:pic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8537061" y="1749251"/>
              <a:ext cx="5333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latin typeface="Franklin Gothic Demi" panose="020B0703020102020204" pitchFamily="34" charset="0"/>
                  <a:ea typeface="仿宋" panose="02010609060101010101" pitchFamily="49" charset="-122"/>
                </a:rPr>
                <a:t>C5</a:t>
              </a:r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8534560" y="2110062"/>
              <a:ext cx="52171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>
                  <a:latin typeface="Franklin Gothic Demi" panose="020B0703020102020204" pitchFamily="34" charset="0"/>
                  <a:ea typeface="仿宋" panose="02010609060101010101" pitchFamily="49" charset="-122"/>
                </a:rPr>
                <a:t>C6</a:t>
              </a:r>
              <a:endParaRPr lang="en-US" altLang="zh-CN" b="1" dirty="0">
                <a:latin typeface="Franklin Gothic Demi" panose="020B07030201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33804" name="Text Box 11"/>
            <p:cNvSpPr txBox="1">
              <a:spLocks noChangeArrowheads="1"/>
            </p:cNvSpPr>
            <p:nvPr/>
          </p:nvSpPr>
          <p:spPr bwMode="auto">
            <a:xfrm>
              <a:off x="8504885" y="2560497"/>
              <a:ext cx="5217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>
                  <a:latin typeface="Franklin Gothic Demi" panose="020B0703020102020204" pitchFamily="34" charset="0"/>
                  <a:ea typeface="仿宋" panose="02010609060101010101" pitchFamily="49" charset="-122"/>
                </a:rPr>
                <a:t>C7</a:t>
              </a:r>
              <a:endParaRPr lang="en-US" altLang="zh-CN" b="1" dirty="0">
                <a:latin typeface="Franklin Gothic Demi" panose="020B07030201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33805" name="Text Box 12"/>
            <p:cNvSpPr txBox="1">
              <a:spLocks noChangeArrowheads="1"/>
            </p:cNvSpPr>
            <p:nvPr/>
          </p:nvSpPr>
          <p:spPr bwMode="auto">
            <a:xfrm>
              <a:off x="8487152" y="2971815"/>
              <a:ext cx="5559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>
                  <a:latin typeface="Franklin Gothic Demi" panose="020B0703020102020204" pitchFamily="34" charset="0"/>
                  <a:ea typeface="仿宋" panose="02010609060101010101" pitchFamily="49" charset="-122"/>
                </a:rPr>
                <a:t>C8</a:t>
              </a:r>
              <a:endParaRPr lang="en-US" altLang="zh-CN" b="1" dirty="0">
                <a:latin typeface="Franklin Gothic Demi" panose="020B07030201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33806" name="Text Box 13"/>
            <p:cNvSpPr txBox="1">
              <a:spLocks noChangeArrowheads="1"/>
            </p:cNvSpPr>
            <p:nvPr/>
          </p:nvSpPr>
          <p:spPr bwMode="auto">
            <a:xfrm>
              <a:off x="8504885" y="3361189"/>
              <a:ext cx="48499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>
                  <a:latin typeface="Franklin Gothic Demi" panose="020B0703020102020204" pitchFamily="34" charset="0"/>
                  <a:ea typeface="仿宋" panose="02010609060101010101" pitchFamily="49" charset="-122"/>
                </a:rPr>
                <a:t>T1</a:t>
              </a:r>
              <a:endParaRPr lang="en-US" altLang="zh-CN" b="1" dirty="0">
                <a:latin typeface="Franklin Gothic Demi" panose="020B0703020102020204" pitchFamily="34" charset="0"/>
                <a:ea typeface="仿宋" panose="02010609060101010101" pitchFamily="49" charset="-122"/>
              </a:endParaRPr>
            </a:p>
          </p:txBody>
        </p:sp>
        <p:sp>
          <p:nvSpPr>
            <p:cNvPr id="33808" name="Text Box 15"/>
            <p:cNvSpPr txBox="1">
              <a:spLocks noChangeArrowheads="1"/>
            </p:cNvSpPr>
            <p:nvPr/>
          </p:nvSpPr>
          <p:spPr bwMode="auto">
            <a:xfrm>
              <a:off x="6976522" y="2026000"/>
              <a:ext cx="7755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上干</a:t>
              </a:r>
            </a:p>
          </p:txBody>
        </p:sp>
        <p:sp>
          <p:nvSpPr>
            <p:cNvPr id="33810" name="Text Box 17"/>
            <p:cNvSpPr txBox="1">
              <a:spLocks noChangeArrowheads="1"/>
            </p:cNvSpPr>
            <p:nvPr/>
          </p:nvSpPr>
          <p:spPr bwMode="auto">
            <a:xfrm>
              <a:off x="7114853" y="2884297"/>
              <a:ext cx="7755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中干</a:t>
              </a:r>
            </a:p>
          </p:txBody>
        </p:sp>
        <p:sp>
          <p:nvSpPr>
            <p:cNvPr id="33812" name="Text Box 19"/>
            <p:cNvSpPr txBox="1">
              <a:spLocks noChangeArrowheads="1"/>
            </p:cNvSpPr>
            <p:nvPr/>
          </p:nvSpPr>
          <p:spPr bwMode="auto">
            <a:xfrm>
              <a:off x="7139695" y="3447293"/>
              <a:ext cx="7755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下干</a:t>
              </a:r>
            </a:p>
          </p:txBody>
        </p:sp>
        <p:sp>
          <p:nvSpPr>
            <p:cNvPr id="33813" name="Text Box 20"/>
            <p:cNvSpPr txBox="1">
              <a:spLocks noChangeArrowheads="1"/>
            </p:cNvSpPr>
            <p:nvPr/>
          </p:nvSpPr>
          <p:spPr bwMode="auto">
            <a:xfrm>
              <a:off x="6154955" y="4101224"/>
              <a:ext cx="107579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内侧束</a:t>
              </a:r>
            </a:p>
          </p:txBody>
        </p:sp>
        <p:sp>
          <p:nvSpPr>
            <p:cNvPr id="33816" name="Rectangle 23"/>
            <p:cNvSpPr>
              <a:spLocks noChangeArrowheads="1"/>
            </p:cNvSpPr>
            <p:nvPr/>
          </p:nvSpPr>
          <p:spPr bwMode="auto">
            <a:xfrm>
              <a:off x="5614935" y="3061832"/>
              <a:ext cx="7893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后束</a:t>
              </a:r>
            </a:p>
          </p:txBody>
        </p:sp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5225447" y="2284042"/>
              <a:ext cx="10073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外侧束</a:t>
              </a:r>
            </a:p>
          </p:txBody>
        </p:sp>
        <p:sp>
          <p:nvSpPr>
            <p:cNvPr id="33819" name="Text Box 26"/>
            <p:cNvSpPr txBox="1">
              <a:spLocks noChangeArrowheads="1"/>
            </p:cNvSpPr>
            <p:nvPr/>
          </p:nvSpPr>
          <p:spPr bwMode="auto">
            <a:xfrm>
              <a:off x="6666818" y="4464052"/>
              <a:ext cx="208056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臂丛构成模式图</a:t>
              </a:r>
            </a:p>
          </p:txBody>
        </p:sp>
        <p:sp>
          <p:nvSpPr>
            <p:cNvPr id="33799" name="Text Box 8"/>
            <p:cNvSpPr txBox="1">
              <a:spLocks noChangeArrowheads="1"/>
            </p:cNvSpPr>
            <p:nvPr/>
          </p:nvSpPr>
          <p:spPr bwMode="auto">
            <a:xfrm>
              <a:off x="4562355" y="1516401"/>
              <a:ext cx="318520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五根、三干、六股、三束</a:t>
              </a:r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12002" y="160634"/>
            <a:ext cx="77584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kumimoji="1" lang="en-US" altLang="zh-CN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C5</a:t>
            </a:r>
            <a:r>
              <a:rPr kumimoji="1" lang="en-US" altLang="en-US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kumimoji="1" lang="en-US" altLang="zh-CN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C8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前支、</a:t>
            </a:r>
            <a:r>
              <a:rPr kumimoji="1" lang="en-US" altLang="zh-CN" sz="2400" b="1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T1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前支的大部分</a:t>
            </a:r>
            <a:endParaRPr kumimoji="1" lang="en-US" altLang="zh-CN" sz="24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kumimoji="1"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经斜角肌间隙穿出，在锁骨中段后方行至腋窝</a:t>
            </a:r>
            <a:endParaRPr kumimoji="1" lang="zh-CN" altLang="en-US" sz="24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6" y="3192033"/>
            <a:ext cx="2453879" cy="1743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" b="3748"/>
          <a:stretch/>
        </p:blipFill>
        <p:spPr>
          <a:xfrm>
            <a:off x="4441907" y="1932150"/>
            <a:ext cx="2411903" cy="2896113"/>
          </a:xfrm>
          <a:prstGeom prst="rect">
            <a:avLst/>
          </a:prstGeom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56658" y="312874"/>
            <a:ext cx="3845917" cy="49795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臂丛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锁骨上分支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98" name="Picture 22" descr="Snap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" r="1010" b="215"/>
          <a:stretch>
            <a:fillRect/>
          </a:stretch>
        </p:blipFill>
        <p:spPr bwMode="auto">
          <a:xfrm>
            <a:off x="5891452" y="220239"/>
            <a:ext cx="3041681" cy="238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7539598" y="1922360"/>
            <a:ext cx="24984" cy="1039121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981274" y="2961481"/>
            <a:ext cx="1235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胸长神经</a:t>
            </a: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256658" y="1050852"/>
            <a:ext cx="1784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胸长神经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256658" y="1654033"/>
            <a:ext cx="3710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分布：前锯肌、乳房</a:t>
            </a:r>
          </a:p>
        </p:txBody>
      </p:sp>
      <p:sp>
        <p:nvSpPr>
          <p:cNvPr id="20" name="矩形 19"/>
          <p:cNvSpPr/>
          <p:nvPr/>
        </p:nvSpPr>
        <p:spPr>
          <a:xfrm>
            <a:off x="1628236" y="1112407"/>
            <a:ext cx="3637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入腋窝，与胸外侧动脉伴行</a:t>
            </a:r>
            <a:endParaRPr lang="zh-CN" altLang="en-US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1251054" y="4568536"/>
            <a:ext cx="1140138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翼状肩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10314" r="3025"/>
          <a:stretch/>
        </p:blipFill>
        <p:spPr>
          <a:xfrm>
            <a:off x="317395" y="2407934"/>
            <a:ext cx="2919235" cy="2224895"/>
          </a:xfrm>
          <a:prstGeom prst="rect">
            <a:avLst/>
          </a:prstGeom>
        </p:spPr>
      </p:pic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5804768" y="3123510"/>
            <a:ext cx="1236850" cy="22637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H="1" flipV="1">
            <a:off x="7931319" y="3290862"/>
            <a:ext cx="488983" cy="1173561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59" y="3200475"/>
            <a:ext cx="2453879" cy="1743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5" y="180232"/>
            <a:ext cx="2816822" cy="23766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98" y="1541887"/>
            <a:ext cx="2492507" cy="3451163"/>
          </a:xfrm>
          <a:prstGeom prst="rect">
            <a:avLst/>
          </a:prstGeom>
        </p:spPr>
      </p:pic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61725" y="327037"/>
            <a:ext cx="195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肩胛背神经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315575" y="906338"/>
            <a:ext cx="4090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：菱形肌 、肩胛提肌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25219" y="388592"/>
            <a:ext cx="3211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在肩胛骨与脊柱之间下行</a:t>
            </a:r>
            <a:endParaRPr lang="zh-CN" altLang="en-US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6451069" y="2800366"/>
            <a:ext cx="15362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肩胛背神经</a:t>
            </a:r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 flipH="1" flipV="1">
            <a:off x="7667268" y="3149057"/>
            <a:ext cx="440086" cy="200483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55"/>
          <p:cNvSpPr>
            <a:spLocks noChangeShapeType="1"/>
          </p:cNvSpPr>
          <p:nvPr/>
        </p:nvSpPr>
        <p:spPr bwMode="auto">
          <a:xfrm flipH="1">
            <a:off x="7212514" y="2240904"/>
            <a:ext cx="241314" cy="559461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5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225293" y="320761"/>
            <a:ext cx="2049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肩胛上神经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99360" y="843981"/>
            <a:ext cx="4743961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：冈上肌、冈下肌、肩关节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0856" y="382316"/>
            <a:ext cx="7002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经肩胛上切迹入冈上窝，继而绕肩胛冈外侧缘转入冈下窝</a:t>
            </a:r>
            <a:endParaRPr lang="zh-CN" altLang="en-US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Picture 48" descr="Snap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3" b="50757"/>
          <a:stretch>
            <a:fillRect/>
          </a:stretch>
        </p:blipFill>
        <p:spPr bwMode="auto">
          <a:xfrm>
            <a:off x="4875170" y="1897258"/>
            <a:ext cx="3745238" cy="299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0"/>
          <p:cNvSpPr>
            <a:spLocks noChangeShapeType="1"/>
          </p:cNvSpPr>
          <p:nvPr/>
        </p:nvSpPr>
        <p:spPr bwMode="auto">
          <a:xfrm flipV="1">
            <a:off x="6922612" y="2146038"/>
            <a:ext cx="349250" cy="270272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7194586" y="1897258"/>
            <a:ext cx="1593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肩胛上神经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6004" r="9894" b="4294"/>
          <a:stretch/>
        </p:blipFill>
        <p:spPr>
          <a:xfrm>
            <a:off x="1076409" y="1591233"/>
            <a:ext cx="3035945" cy="33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11" y="3187545"/>
            <a:ext cx="2453879" cy="17439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b="21032"/>
          <a:stretch/>
        </p:blipFill>
        <p:spPr>
          <a:xfrm>
            <a:off x="1369558" y="2174256"/>
            <a:ext cx="2263335" cy="2798083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4443" y="309335"/>
            <a:ext cx="3652540" cy="49795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臂丛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锁骨下分支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189663" y="1102580"/>
            <a:ext cx="2469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肩胛下神经  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331779" y="1668008"/>
            <a:ext cx="4105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：肩胛下肌、大圆肌  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7057" y="1164135"/>
            <a:ext cx="3369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起于后束，分上、下两支</a:t>
            </a:r>
            <a:endParaRPr lang="zh-CN" altLang="en-US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58542" y="268604"/>
            <a:ext cx="3280445" cy="3304694"/>
            <a:chOff x="4763341" y="1273026"/>
            <a:chExt cx="3280445" cy="330469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1" r="1729"/>
            <a:stretch/>
          </p:blipFill>
          <p:spPr>
            <a:xfrm>
              <a:off x="4855908" y="1720670"/>
              <a:ext cx="3187878" cy="2857050"/>
            </a:xfrm>
            <a:prstGeom prst="rect">
              <a:avLst/>
            </a:prstGeom>
          </p:spPr>
        </p:pic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6053909" y="1273026"/>
              <a:ext cx="150874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肩胛下神经</a:t>
              </a: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 flipH="1" flipV="1">
              <a:off x="6839547" y="1589198"/>
              <a:ext cx="267509" cy="1208038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5279421" y="1750516"/>
              <a:ext cx="12594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肩胛下肌</a:t>
              </a: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 flipH="1" flipV="1">
              <a:off x="6223359" y="2058293"/>
              <a:ext cx="542384" cy="545009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4763341" y="2107002"/>
              <a:ext cx="1053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大圆肌</a:t>
              </a:r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 flipH="1" flipV="1">
              <a:off x="5484956" y="2425778"/>
              <a:ext cx="1053926" cy="102300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Line 50"/>
          <p:cNvSpPr>
            <a:spLocks noChangeShapeType="1"/>
          </p:cNvSpPr>
          <p:nvPr/>
        </p:nvSpPr>
        <p:spPr bwMode="auto">
          <a:xfrm flipH="1" flipV="1">
            <a:off x="2576945" y="2669852"/>
            <a:ext cx="135979" cy="149422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1317388" y="2403034"/>
            <a:ext cx="1593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肩胛下神经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H="1" flipV="1">
            <a:off x="4718096" y="3573297"/>
            <a:ext cx="638907" cy="70529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Line 50"/>
          <p:cNvSpPr>
            <a:spLocks noChangeShapeType="1"/>
          </p:cNvSpPr>
          <p:nvPr/>
        </p:nvSpPr>
        <p:spPr bwMode="auto">
          <a:xfrm flipH="1" flipV="1">
            <a:off x="4718096" y="3573297"/>
            <a:ext cx="523812" cy="7542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339657" y="2772366"/>
            <a:ext cx="1259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肩胛下肌</a:t>
            </a:r>
          </a:p>
        </p:txBody>
      </p:sp>
      <p:sp>
        <p:nvSpPr>
          <p:cNvPr id="40" name="Line 55"/>
          <p:cNvSpPr>
            <a:spLocks noChangeShapeType="1"/>
          </p:cNvSpPr>
          <p:nvPr/>
        </p:nvSpPr>
        <p:spPr bwMode="auto">
          <a:xfrm flipH="1" flipV="1">
            <a:off x="1369557" y="3045726"/>
            <a:ext cx="597621" cy="247294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572644" y="3293020"/>
            <a:ext cx="1053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大圆肌</a:t>
            </a:r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 flipH="1" flipV="1">
            <a:off x="1369557" y="3523991"/>
            <a:ext cx="616334" cy="452690"/>
          </a:xfrm>
          <a:prstGeom prst="line">
            <a:avLst/>
          </a:prstGeom>
          <a:ln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011456" y="3293020"/>
            <a:ext cx="15939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肩胛下神经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3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0" y="2567418"/>
            <a:ext cx="2716166" cy="193035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498091" y="1529685"/>
            <a:ext cx="3212326" cy="2914303"/>
            <a:chOff x="4169923" y="1924919"/>
            <a:chExt cx="3212326" cy="38857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1" r="1204"/>
            <a:stretch/>
          </p:blipFill>
          <p:spPr>
            <a:xfrm>
              <a:off x="4169923" y="2001256"/>
              <a:ext cx="3212326" cy="3809399"/>
            </a:xfrm>
            <a:prstGeom prst="rect">
              <a:avLst/>
            </a:prstGeom>
          </p:spPr>
        </p:pic>
        <p:sp>
          <p:nvSpPr>
            <p:cNvPr id="23" name="Line 55"/>
            <p:cNvSpPr>
              <a:spLocks noChangeShapeType="1"/>
            </p:cNvSpPr>
            <p:nvPr/>
          </p:nvSpPr>
          <p:spPr bwMode="auto">
            <a:xfrm flipH="1" flipV="1">
              <a:off x="5428035" y="2341024"/>
              <a:ext cx="815922" cy="1559692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flipH="1">
              <a:off x="5428034" y="5172896"/>
              <a:ext cx="463442" cy="15786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4568273" y="1924919"/>
              <a:ext cx="123589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胸背神经</a:t>
              </a:r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4665053" y="5177063"/>
              <a:ext cx="1048325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背阔肌</a:t>
              </a:r>
            </a:p>
          </p:txBody>
        </p:sp>
      </p:grp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244663" y="286675"/>
            <a:ext cx="2298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胸背神经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324262" y="851416"/>
            <a:ext cx="2580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分布：背阔肌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84944" y="350632"/>
            <a:ext cx="201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发自臂丛后束</a:t>
            </a:r>
            <a:endParaRPr lang="zh-CN" altLang="en-US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0167" y="2826867"/>
            <a:ext cx="1304777" cy="1006062"/>
            <a:chOff x="4044357" y="3364671"/>
            <a:chExt cx="1304777" cy="1006062"/>
          </a:xfrm>
        </p:grpSpPr>
        <p:sp>
          <p:nvSpPr>
            <p:cNvPr id="28" name="Line 50"/>
            <p:cNvSpPr>
              <a:spLocks noChangeShapeType="1"/>
            </p:cNvSpPr>
            <p:nvPr/>
          </p:nvSpPr>
          <p:spPr bwMode="auto">
            <a:xfrm flipH="1" flipV="1">
              <a:off x="4563920" y="3667560"/>
              <a:ext cx="562692" cy="70317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56"/>
            <p:cNvSpPr txBox="1">
              <a:spLocks noChangeArrowheads="1"/>
            </p:cNvSpPr>
            <p:nvPr/>
          </p:nvSpPr>
          <p:spPr bwMode="auto">
            <a:xfrm>
              <a:off x="4044357" y="3364671"/>
              <a:ext cx="130477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胸背神经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4"/>
          <a:stretch/>
        </p:blipFill>
        <p:spPr>
          <a:xfrm>
            <a:off x="6975680" y="420527"/>
            <a:ext cx="1927501" cy="456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213880" y="1019346"/>
            <a:ext cx="8909049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神经系统由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神经组织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构成，神经组织包括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神经元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（神经细胞）和</a:t>
            </a:r>
            <a:r>
              <a:rPr kumimoji="1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神经胶质细胞</a:t>
            </a:r>
            <a:r>
              <a:rPr kumimoji="1"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kumimoji="1"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213880" y="1487348"/>
            <a:ext cx="30289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神经元的构造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1" y="1947723"/>
            <a:ext cx="3559770" cy="1367801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355118" y="3511353"/>
            <a:ext cx="3387915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神经元的轴突常被起绝缘作用的髓鞘和神经膜所包裹，构成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神经纤维</a:t>
            </a: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</a:p>
        </p:txBody>
      </p:sp>
      <p:sp>
        <p:nvSpPr>
          <p:cNvPr id="15" name="标题 12"/>
          <p:cNvSpPr>
            <a:spLocks noGrp="1"/>
          </p:cNvSpPr>
          <p:nvPr>
            <p:ph type="title" idx="4294967295"/>
          </p:nvPr>
        </p:nvSpPr>
        <p:spPr>
          <a:xfrm>
            <a:off x="2978742" y="248484"/>
            <a:ext cx="3230966" cy="6525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kumimoji="1" lang="zh-CN" altLang="en-US" sz="32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神经系统的组成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2" y="2016945"/>
            <a:ext cx="4798206" cy="295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74582" y="749005"/>
            <a:ext cx="4152864" cy="3271466"/>
            <a:chOff x="4674582" y="749005"/>
            <a:chExt cx="4152864" cy="3271466"/>
          </a:xfrm>
        </p:grpSpPr>
        <p:pic>
          <p:nvPicPr>
            <p:cNvPr id="166952" name="Picture 40" descr="Snap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1" t="677" r="1010" b="215"/>
            <a:stretch>
              <a:fillRect/>
            </a:stretch>
          </p:blipFill>
          <p:spPr bwMode="auto">
            <a:xfrm>
              <a:off x="5226996" y="848587"/>
              <a:ext cx="3600450" cy="317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956" name="Line 44"/>
            <p:cNvSpPr>
              <a:spLocks noChangeShapeType="1"/>
            </p:cNvSpPr>
            <p:nvPr/>
          </p:nvSpPr>
          <p:spPr bwMode="auto">
            <a:xfrm flipV="1">
              <a:off x="6950040" y="987358"/>
              <a:ext cx="47389" cy="1095983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6957" name="Text Box 45"/>
            <p:cNvSpPr txBox="1">
              <a:spLocks noChangeArrowheads="1"/>
            </p:cNvSpPr>
            <p:nvPr/>
          </p:nvSpPr>
          <p:spPr bwMode="auto">
            <a:xfrm>
              <a:off x="4674582" y="3018538"/>
              <a:ext cx="15576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胸内侧神经</a:t>
              </a:r>
            </a:p>
          </p:txBody>
        </p:sp>
        <p:sp>
          <p:nvSpPr>
            <p:cNvPr id="166958" name="Line 46"/>
            <p:cNvSpPr>
              <a:spLocks noChangeShapeType="1"/>
            </p:cNvSpPr>
            <p:nvPr/>
          </p:nvSpPr>
          <p:spPr bwMode="auto">
            <a:xfrm flipH="1">
              <a:off x="5784715" y="2329773"/>
              <a:ext cx="1329446" cy="729575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6959" name="Text Box 47"/>
            <p:cNvSpPr txBox="1">
              <a:spLocks noChangeArrowheads="1"/>
            </p:cNvSpPr>
            <p:nvPr/>
          </p:nvSpPr>
          <p:spPr bwMode="auto">
            <a:xfrm>
              <a:off x="6108632" y="749005"/>
              <a:ext cx="1556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胸外侧神经</a:t>
              </a:r>
            </a:p>
          </p:txBody>
        </p:sp>
      </p:grp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168387" y="1968249"/>
            <a:ext cx="3786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分布：胸大肌、胸小肌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0826" y="155633"/>
            <a:ext cx="4378204" cy="1663449"/>
            <a:chOff x="403044" y="775359"/>
            <a:chExt cx="4378204" cy="1663449"/>
          </a:xfrm>
        </p:grpSpPr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403044" y="775359"/>
              <a:ext cx="246985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胸内侧神经   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48"/>
            <p:cNvSpPr>
              <a:spLocks noChangeArrowheads="1"/>
            </p:cNvSpPr>
            <p:nvPr/>
          </p:nvSpPr>
          <p:spPr bwMode="auto">
            <a:xfrm>
              <a:off x="403044" y="1632039"/>
              <a:ext cx="22989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胸外侧神经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3044" y="1205873"/>
              <a:ext cx="43205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起于臂丛内侧束，穿过腋动、静脉之间</a:t>
              </a:r>
              <a:endParaRPr lang="zh-CN" altLang="en-US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03044" y="2069476"/>
              <a:ext cx="43782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 smtClean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起自臂丛外侧束，跨过腋动、静脉前方</a:t>
              </a:r>
              <a:endParaRPr lang="zh-CN" altLang="en-US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4524" y="2732021"/>
            <a:ext cx="2889600" cy="2024501"/>
            <a:chOff x="176329" y="2824928"/>
            <a:chExt cx="2889600" cy="20245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43" y="2824928"/>
              <a:ext cx="2760254" cy="1961691"/>
            </a:xfrm>
            <a:prstGeom prst="rect">
              <a:avLst/>
            </a:prstGeom>
          </p:spPr>
        </p:pic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1589825" y="4410431"/>
              <a:ext cx="175407" cy="151789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1690760" y="4480097"/>
              <a:ext cx="137516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胸内侧神经</a:t>
              </a:r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flipV="1">
              <a:off x="954711" y="3203204"/>
              <a:ext cx="22024" cy="296359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176329" y="2877838"/>
              <a:ext cx="15567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胸外侧神经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70" y="974660"/>
            <a:ext cx="3125162" cy="3947823"/>
          </a:xfrm>
          <a:prstGeom prst="rect">
            <a:avLst/>
          </a:prstGeom>
        </p:spPr>
      </p:pic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224059" y="265804"/>
            <a:ext cx="2079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腋神经</a:t>
            </a:r>
            <a:endParaRPr kumimoji="1"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5" name="Text Box 28"/>
          <p:cNvSpPr txBox="1">
            <a:spLocks noChangeArrowheads="1"/>
          </p:cNvSpPr>
          <p:nvPr/>
        </p:nvSpPr>
        <p:spPr bwMode="auto">
          <a:xfrm>
            <a:off x="2263555" y="928418"/>
            <a:ext cx="39269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肌支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三角肌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、小圆肌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皮支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臂外侧上皮神经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876" name="Text Box 29"/>
          <p:cNvSpPr txBox="1">
            <a:spLocks noChangeArrowheads="1"/>
          </p:cNvSpPr>
          <p:nvPr/>
        </p:nvSpPr>
        <p:spPr bwMode="auto">
          <a:xfrm>
            <a:off x="1536708" y="300866"/>
            <a:ext cx="67058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发自臂丛后束，穿过四边孔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，绕肱骨</a:t>
            </a: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外科颈至三角肌深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面</a:t>
            </a:r>
            <a:endParaRPr lang="zh-CN" altLang="en-US" sz="2000" b="1" dirty="0">
              <a:ea typeface="幼圆" panose="020105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4587" y="1010474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455" lvl="0" indent="-84455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分支、分布：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0250" y="2469696"/>
            <a:ext cx="4441215" cy="2461393"/>
            <a:chOff x="48025" y="2367827"/>
            <a:chExt cx="4441215" cy="2461393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1011656" y="4459888"/>
              <a:ext cx="9628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腋神经</a:t>
              </a:r>
            </a:p>
          </p:txBody>
        </p:sp>
        <p:pic>
          <p:nvPicPr>
            <p:cNvPr id="26646" name="Picture 22" descr="Snap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5" y="2367827"/>
              <a:ext cx="2890147" cy="2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V="1">
              <a:off x="2771392" y="3700452"/>
              <a:ext cx="166780" cy="171143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H="1">
              <a:off x="1520740" y="3460342"/>
              <a:ext cx="639945" cy="1061586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2854782" y="3547854"/>
              <a:ext cx="16344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臂外侧上皮神经</a:t>
              </a: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 flipV="1">
              <a:off x="2236835" y="2767648"/>
              <a:ext cx="574823" cy="453722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flipV="1">
              <a:off x="2768193" y="3139276"/>
              <a:ext cx="169979" cy="12113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2853182" y="2934381"/>
              <a:ext cx="10483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三角肌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2698948" y="2509570"/>
              <a:ext cx="10483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小圆肌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45155" y="266160"/>
            <a:ext cx="3801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腋神经损伤</a:t>
            </a:r>
            <a:r>
              <a:rPr kumimoji="1"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方肩</a:t>
            </a:r>
            <a:endParaRPr kumimoji="1"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43" y="719276"/>
            <a:ext cx="85162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腋神经受损可导致三角肌瘫痪并萎缩，进而出现方肩畸形，同时伴有肩关节外展受限，以及局部皮肤感觉障碍。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方肩，即肩部失去原有的圆润，正常肩关节的弧形轮廓消失，肩峰凸出。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2" descr="https://pic4.zhimg.com/80/v2-7a32580afcb9492484611f9c33d2d17b_144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234" y="2376462"/>
            <a:ext cx="3236547" cy="2408458"/>
          </a:xfrm>
          <a:prstGeom prst="rect">
            <a:avLst/>
          </a:prstGeom>
          <a:noFill/>
        </p:spPr>
      </p:pic>
      <p:pic>
        <p:nvPicPr>
          <p:cNvPr id="7" name="Picture 3" descr="E:\课程资料\解剖图片\散图\方肩.web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840" y="2205054"/>
            <a:ext cx="2962665" cy="2782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3469" y="279046"/>
            <a:ext cx="2907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肌皮神经</a:t>
            </a:r>
            <a:endParaRPr kumimoji="1"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915172" y="402156"/>
            <a:ext cx="6945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tx1"/>
              </a:buClr>
              <a:buSzPts val="2400"/>
            </a:pPr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发自臂丛外侧束，穿喙肱肌，行于肱二头肌与肱肌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之间</a:t>
            </a:r>
            <a:endParaRPr lang="zh-CN" altLang="en-US" sz="2000" b="1" dirty="0">
              <a:ea typeface="幼圆" panose="02010509060101010101" pitchFamily="49" charset="-122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74171" y="1430307"/>
            <a:ext cx="44498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61950" algn="l"/>
                <a:tab pos="72199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肌支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喙肱肌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、肱肌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、肱二头肌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皮支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前臂外侧皮神经</a:t>
            </a:r>
            <a:endParaRPr lang="zh-CN" altLang="en-US" sz="24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3469" y="968642"/>
            <a:ext cx="2209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455" lvl="0" indent="-84455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分支、分布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635638" y="1199474"/>
            <a:ext cx="4169735" cy="3566501"/>
            <a:chOff x="4752994" y="1487221"/>
            <a:chExt cx="4037796" cy="3267511"/>
          </a:xfrm>
        </p:grpSpPr>
        <p:pic>
          <p:nvPicPr>
            <p:cNvPr id="10" name="Picture 8" descr="Snap13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7"/>
            <a:stretch>
              <a:fillRect/>
            </a:stretch>
          </p:blipFill>
          <p:spPr bwMode="auto">
            <a:xfrm>
              <a:off x="5663841" y="1736725"/>
              <a:ext cx="3126949" cy="301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6737437" y="1829138"/>
              <a:ext cx="363538" cy="947612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966318" y="1487221"/>
              <a:ext cx="13995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肌皮神经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6030558" y="3084006"/>
              <a:ext cx="374650" cy="882000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752994" y="2820360"/>
              <a:ext cx="18417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前臂外侧皮神经</a:t>
              </a:r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30831" y="3456222"/>
            <a:ext cx="3721168" cy="1172629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chemeClr val="tx1"/>
              </a:buClr>
              <a:buSzPts val="2400"/>
            </a:pPr>
            <a:r>
              <a:rPr lang="zh-CN" altLang="en-US" b="1" dirty="0" smtClean="0">
                <a:ea typeface="幼圆" panose="02010509060101010101" pitchFamily="49" charset="-122"/>
              </a:rPr>
              <a:t>肌皮神经终支在肱二头肌下端外侧穿出深筋膜，分布于前臂外侧份皮肤，称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前臂外侧皮神经</a:t>
            </a:r>
            <a:r>
              <a:rPr lang="zh-CN" altLang="en-US" b="1" dirty="0" smtClean="0">
                <a:ea typeface="幼圆" panose="02010509060101010101" pitchFamily="49" charset="-122"/>
              </a:rPr>
              <a:t>。</a:t>
            </a:r>
            <a:endParaRPr lang="zh-CN" altLang="en-US" b="1" dirty="0"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0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5222" y="270879"/>
            <a:ext cx="21172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正中神经</a:t>
            </a:r>
            <a:endParaRPr kumimoji="1"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356379" y="1356736"/>
            <a:ext cx="44112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4455" indent="-8445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内侧根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发自内侧束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外侧根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发自外侧束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成，两根夹持腋动脉向下合为正中神经主干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455" indent="-8445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沿肱二头肌内侧下行，向下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穿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旋前圆肌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和指浅屈肌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腱弓，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于前臂正中，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经腕管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入手掌。</a:t>
            </a: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283680" y="895071"/>
            <a:ext cx="1815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行程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811602" y="149427"/>
            <a:ext cx="4115271" cy="4776544"/>
            <a:chOff x="4865389" y="173877"/>
            <a:chExt cx="4115271" cy="4776544"/>
          </a:xfrm>
        </p:grpSpPr>
        <p:pic>
          <p:nvPicPr>
            <p:cNvPr id="5" name="Picture 22" descr="Snap1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389" y="343574"/>
              <a:ext cx="2973023" cy="460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67" y="1489053"/>
              <a:ext cx="1785393" cy="3280890"/>
            </a:xfrm>
            <a:prstGeom prst="rect">
              <a:avLst/>
            </a:prstGeom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297967" y="1980384"/>
              <a:ext cx="317986" cy="396077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7110054" y="343573"/>
              <a:ext cx="503425" cy="445866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549700" y="173877"/>
              <a:ext cx="10765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外侧束</a:t>
              </a: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7506815" y="856073"/>
              <a:ext cx="250825" cy="254794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577887" y="1046580"/>
              <a:ext cx="10201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内侧束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540713" y="2177090"/>
              <a:ext cx="12015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正中神经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7506815" y="2498519"/>
              <a:ext cx="660129" cy="134926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5962442" y="3089942"/>
              <a:ext cx="445009" cy="15691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5833867" y="2827065"/>
              <a:ext cx="782086" cy="174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267637" y="2657103"/>
              <a:ext cx="348316" cy="169962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31292" y="2642399"/>
              <a:ext cx="1305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旋前圆肌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5609198" y="3925923"/>
              <a:ext cx="489896" cy="34289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18257" y="3775546"/>
              <a:ext cx="82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腕管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327488" y="3102624"/>
              <a:ext cx="125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指浅屈肌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4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41919" y="958110"/>
            <a:ext cx="38853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4455" indent="-84455" eaLnBrk="1" hangingPunct="1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臂部：无分支</a:t>
            </a:r>
          </a:p>
          <a:p>
            <a:pPr marL="84455" indent="-84455" eaLnBrk="1" hangingPunct="1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前臂部：</a:t>
            </a:r>
            <a:r>
              <a:rPr lang="zh-CN" altLang="en-US" sz="2000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骨间前神经</a:t>
            </a:r>
            <a:endParaRPr lang="zh-CN" altLang="en-US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手部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：返支  </a:t>
            </a:r>
            <a:r>
              <a:rPr lang="zh-CN" altLang="en-US" sz="20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指掌侧总神经</a:t>
            </a:r>
            <a:endParaRPr lang="en-US" altLang="zh-CN" sz="2000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278320" y="406328"/>
            <a:ext cx="1815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5025" y="124000"/>
            <a:ext cx="4973091" cy="4905118"/>
            <a:chOff x="4060662" y="128890"/>
            <a:chExt cx="4973091" cy="49051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3" t="22296" r="2550"/>
            <a:stretch>
              <a:fillRect/>
            </a:stretch>
          </p:blipFill>
          <p:spPr>
            <a:xfrm>
              <a:off x="6746410" y="1701664"/>
              <a:ext cx="2287343" cy="2260056"/>
            </a:xfrm>
            <a:prstGeom prst="rect">
              <a:avLst/>
            </a:prstGeom>
          </p:spPr>
        </p:pic>
        <p:pic>
          <p:nvPicPr>
            <p:cNvPr id="38918" name="Picture 22" descr="Snap1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378" y="128890"/>
              <a:ext cx="2373566" cy="490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7735288" y="3181128"/>
              <a:ext cx="364430" cy="78059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6182089" y="1530131"/>
              <a:ext cx="12015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正中神经</a:t>
              </a:r>
            </a:p>
          </p:txBody>
        </p:sp>
        <p:sp>
          <p:nvSpPr>
            <p:cNvPr id="38923" name="Line 12"/>
            <p:cNvSpPr>
              <a:spLocks noChangeShapeType="1"/>
            </p:cNvSpPr>
            <p:nvPr/>
          </p:nvSpPr>
          <p:spPr bwMode="auto">
            <a:xfrm flipH="1" flipV="1">
              <a:off x="7209747" y="1740783"/>
              <a:ext cx="698785" cy="40382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925" name="Line 33"/>
            <p:cNvSpPr>
              <a:spLocks noChangeShapeType="1"/>
            </p:cNvSpPr>
            <p:nvPr/>
          </p:nvSpPr>
          <p:spPr bwMode="auto">
            <a:xfrm flipH="1" flipV="1">
              <a:off x="7111489" y="2708972"/>
              <a:ext cx="272134" cy="371826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926" name="Text Box 34"/>
            <p:cNvSpPr txBox="1">
              <a:spLocks noChangeArrowheads="1"/>
            </p:cNvSpPr>
            <p:nvPr/>
          </p:nvSpPr>
          <p:spPr bwMode="auto">
            <a:xfrm>
              <a:off x="7111489" y="3933654"/>
              <a:ext cx="159408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指掌侧总神经</a:t>
              </a:r>
            </a:p>
          </p:txBody>
        </p:sp>
        <p:sp>
          <p:nvSpPr>
            <p:cNvPr id="38929" name="Line 37"/>
            <p:cNvSpPr>
              <a:spLocks noChangeShapeType="1"/>
            </p:cNvSpPr>
            <p:nvPr/>
          </p:nvSpPr>
          <p:spPr bwMode="auto">
            <a:xfrm flipH="1">
              <a:off x="7735288" y="3175716"/>
              <a:ext cx="180257" cy="78600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930" name="Text Box 38"/>
            <p:cNvSpPr txBox="1">
              <a:spLocks noChangeArrowheads="1"/>
            </p:cNvSpPr>
            <p:nvPr/>
          </p:nvSpPr>
          <p:spPr bwMode="auto">
            <a:xfrm>
              <a:off x="5454902" y="3171257"/>
              <a:ext cx="14752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骨间前神经</a:t>
              </a:r>
            </a:p>
          </p:txBody>
        </p:sp>
        <p:sp>
          <p:nvSpPr>
            <p:cNvPr id="38931" name="Line 39"/>
            <p:cNvSpPr>
              <a:spLocks noChangeShapeType="1"/>
            </p:cNvSpPr>
            <p:nvPr/>
          </p:nvSpPr>
          <p:spPr bwMode="auto">
            <a:xfrm flipV="1">
              <a:off x="5454902" y="1740783"/>
              <a:ext cx="727187" cy="360276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932" name="Text Box 40"/>
            <p:cNvSpPr txBox="1">
              <a:spLocks noChangeArrowheads="1"/>
            </p:cNvSpPr>
            <p:nvPr/>
          </p:nvSpPr>
          <p:spPr bwMode="auto">
            <a:xfrm>
              <a:off x="6564310" y="2462360"/>
              <a:ext cx="7828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返支</a:t>
              </a: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H="1">
              <a:off x="7735288" y="3020167"/>
              <a:ext cx="90666" cy="94155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55"/>
            <p:cNvSpPr>
              <a:spLocks noChangeShapeType="1"/>
            </p:cNvSpPr>
            <p:nvPr/>
          </p:nvSpPr>
          <p:spPr bwMode="auto">
            <a:xfrm>
              <a:off x="5365311" y="2708971"/>
              <a:ext cx="341131" cy="537881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 flipV="1">
              <a:off x="4468601" y="3775806"/>
              <a:ext cx="272134" cy="371826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4060662" y="3484706"/>
              <a:ext cx="7828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返支</a:t>
              </a: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4843468" y="4610787"/>
              <a:ext cx="569584" cy="70518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5339631" y="4040873"/>
              <a:ext cx="159408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指掌侧总神经</a:t>
              </a:r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V="1">
              <a:off x="4907946" y="4229710"/>
              <a:ext cx="457365" cy="4249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5343957" y="4441510"/>
              <a:ext cx="200315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指掌侧固有神经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86653" y="705583"/>
            <a:ext cx="2515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臂部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前臂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577490" y="473211"/>
            <a:ext cx="2503765" cy="4314218"/>
            <a:chOff x="4302226" y="1290537"/>
            <a:chExt cx="2478175" cy="5462621"/>
          </a:xfrm>
        </p:grpSpPr>
        <p:pic>
          <p:nvPicPr>
            <p:cNvPr id="36865" name="Picture 1" descr="E:\课程资料\解剖图片\散图\正中神经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8521"/>
            <a:stretch>
              <a:fillRect/>
            </a:stretch>
          </p:blipFill>
          <p:spPr bwMode="auto">
            <a:xfrm>
              <a:off x="4302226" y="1290537"/>
              <a:ext cx="2022945" cy="546262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212071" y="3377539"/>
              <a:ext cx="568330" cy="31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 smtClean="0"/>
                <a:t>桡侧半</a:t>
              </a:r>
              <a:endParaRPr lang="zh-CN" altLang="en-US" sz="1000" b="1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437967" y="1741568"/>
            <a:ext cx="2212396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桡侧腕屈肌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拇长屈肌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指浅屈肌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掌长肌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旋前圆肌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旋前方肌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指深屈肌桡侧半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46762" y="1002887"/>
            <a:ext cx="3422140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lnSpc>
                <a:spcPct val="13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纤维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桡侧半手掌，桡侧三个半手指掌面皮肤及其中节和远节指背皮肤</a:t>
            </a:r>
            <a:endParaRPr lang="en-US" altLang="zh-CN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lvl="1" indent="0">
              <a:lnSpc>
                <a:spcPct val="13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运动纤维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（支配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块肌肉）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2" indent="0">
              <a:lnSpc>
                <a:spcPct val="130000"/>
              </a:lnSpc>
              <a:buSzPts val="2400"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蚓状肌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2" indent="0">
              <a:lnSpc>
                <a:spcPct val="130000"/>
              </a:lnSpc>
              <a:buSzPts val="2400"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除拇收肌以外的鱼际肌（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块）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46762" y="473211"/>
            <a:ext cx="129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400"/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手部</a:t>
            </a:r>
            <a:r>
              <a:rPr lang="zh-CN" altLang="en-US" sz="24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endParaRPr lang="en-US" altLang="zh-CN" sz="24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3" name="Picture 6" descr="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47" y="3670106"/>
            <a:ext cx="1032112" cy="1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56" y="3670106"/>
            <a:ext cx="1060739" cy="125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186514" y="211601"/>
            <a:ext cx="1815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206" y="169482"/>
            <a:ext cx="7011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正中神经损伤</a:t>
            </a:r>
            <a:r>
              <a:rPr kumimoji="1"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kumimoji="1" lang="zh-CN" altLang="en-US" sz="2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旋前肌综合征   </a:t>
            </a:r>
            <a:r>
              <a:rPr kumimoji="1" lang="zh-CN" altLang="en-US" sz="24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腕管综合征</a:t>
            </a:r>
            <a:endParaRPr kumimoji="1" lang="zh-CN" altLang="en-US" sz="2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77" y="616911"/>
            <a:ext cx="8733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旋前肌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综合征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正中神经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在穿过旋前圆肌和指浅屈肌起点腱弓时受压所致。表现为所支配的肌收缩无力和手掌感觉障碍。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腕管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综合征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正中神经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在通过腕管时受到卡压，表现为鱼际肌萎缩，手掌变平呈“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猿掌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”。同时伴有所分布区域的皮肤感觉障碍。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1454" y="2637081"/>
            <a:ext cx="2937427" cy="2348010"/>
            <a:chOff x="895797" y="3203643"/>
            <a:chExt cx="3105075" cy="3130680"/>
          </a:xfrm>
        </p:grpSpPr>
        <p:pic>
          <p:nvPicPr>
            <p:cNvPr id="13" name="Picture 22" descr="Snap138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2" t="39471" r="37890" b="20792"/>
            <a:stretch/>
          </p:blipFill>
          <p:spPr bwMode="auto">
            <a:xfrm>
              <a:off x="895797" y="3203643"/>
              <a:ext cx="1853945" cy="313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55"/>
            <p:cNvSpPr>
              <a:spLocks noChangeShapeType="1"/>
            </p:cNvSpPr>
            <p:nvPr/>
          </p:nvSpPr>
          <p:spPr bwMode="auto">
            <a:xfrm flipV="1">
              <a:off x="1678442" y="4092102"/>
              <a:ext cx="928572" cy="184750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2148611" y="3391634"/>
              <a:ext cx="639984" cy="90867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>
              <a:off x="2216706" y="4004477"/>
              <a:ext cx="396792" cy="74655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1841771" y="4533089"/>
              <a:ext cx="752272" cy="175097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95278" y="3285980"/>
              <a:ext cx="13055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正中神经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01164" y="3901052"/>
              <a:ext cx="13055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旋前圆肌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87578" y="4498392"/>
              <a:ext cx="12405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指浅屈肌起点腱弓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42988" y="2505536"/>
            <a:ext cx="2422546" cy="2388581"/>
            <a:chOff x="5168630" y="3274979"/>
            <a:chExt cx="3696510" cy="3184775"/>
          </a:xfrm>
        </p:grpSpPr>
        <p:pic>
          <p:nvPicPr>
            <p:cNvPr id="35841" name="Picture 1" descr="E:\课程资料\解剖图片\散图\src=http___inews.gtimg.com_newsapp_bt_0_13406689040_1000&amp;refer=http___inews.gtimg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68630" y="3274979"/>
              <a:ext cx="3696510" cy="3067141"/>
            </a:xfrm>
            <a:prstGeom prst="rect">
              <a:avLst/>
            </a:prstGeom>
            <a:noFill/>
          </p:spPr>
        </p:pic>
        <p:grpSp>
          <p:nvGrpSpPr>
            <p:cNvPr id="23" name="组合 22"/>
            <p:cNvGrpSpPr/>
            <p:nvPr/>
          </p:nvGrpSpPr>
          <p:grpSpPr>
            <a:xfrm>
              <a:off x="5498664" y="5214027"/>
              <a:ext cx="989002" cy="1245727"/>
              <a:chOff x="3728655" y="4139715"/>
              <a:chExt cx="1232451" cy="1476976"/>
            </a:xfrm>
          </p:grpSpPr>
          <p:pic>
            <p:nvPicPr>
              <p:cNvPr id="2050" name="Picture 2" descr="E:\课程资料\解剖图片\散图\scan000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0657" t="4682" r="28209" b="33833"/>
              <a:stretch>
                <a:fillRect/>
              </a:stretch>
            </p:blipFill>
            <p:spPr bwMode="auto">
              <a:xfrm>
                <a:off x="3728655" y="4139715"/>
                <a:ext cx="1145050" cy="1301289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E:\课程资料\解剖图片\散图\scan000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4923" t="82923" r="30295" b="11406"/>
              <a:stretch>
                <a:fillRect/>
              </a:stretch>
            </p:blipFill>
            <p:spPr bwMode="auto">
              <a:xfrm>
                <a:off x="3923488" y="5428032"/>
                <a:ext cx="1037618" cy="188659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1059" r="8597" b="18140"/>
          <a:stretch/>
        </p:blipFill>
        <p:spPr>
          <a:xfrm>
            <a:off x="3143641" y="2922888"/>
            <a:ext cx="2798146" cy="1776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r="25812"/>
          <a:stretch/>
        </p:blipFill>
        <p:spPr>
          <a:xfrm>
            <a:off x="7050966" y="2083977"/>
            <a:ext cx="1978151" cy="2976455"/>
          </a:xfrm>
          <a:prstGeom prst="rect">
            <a:avLst/>
          </a:prstGeom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95923" y="219538"/>
            <a:ext cx="1669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尺神经</a:t>
            </a:r>
            <a:endParaRPr kumimoji="1"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246466" y="873806"/>
            <a:ext cx="1815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行程</a:t>
            </a:r>
          </a:p>
        </p:txBody>
      </p:sp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100549" y="1271676"/>
            <a:ext cx="476384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发自内侧束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，沿肱二头肌内侧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下行，至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份穿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内侧肌间隔至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臂后区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绕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尺神经沟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，向前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穿尺侧腕屈肌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起点，沿前臂内侧下行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在腕上方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手背支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手背，主干经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豌豆骨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桡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侧至手掌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763" y="106169"/>
            <a:ext cx="3774334" cy="19778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18" y="1925814"/>
            <a:ext cx="2033267" cy="3134618"/>
          </a:xfrm>
          <a:prstGeom prst="rect">
            <a:avLst/>
          </a:prstGeom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 flipH="1" flipV="1">
            <a:off x="6815470" y="600740"/>
            <a:ext cx="529783" cy="50972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87375" y="299852"/>
            <a:ext cx="1157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尺神经</a:t>
            </a:r>
          </a:p>
        </p:txBody>
      </p:sp>
      <p:sp>
        <p:nvSpPr>
          <p:cNvPr id="22" name="Line 90"/>
          <p:cNvSpPr>
            <a:spLocks noChangeShapeType="1"/>
          </p:cNvSpPr>
          <p:nvPr/>
        </p:nvSpPr>
        <p:spPr bwMode="auto">
          <a:xfrm>
            <a:off x="6155691" y="3997285"/>
            <a:ext cx="247818" cy="575243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Text Box 91"/>
          <p:cNvSpPr txBox="1">
            <a:spLocks noChangeArrowheads="1"/>
          </p:cNvSpPr>
          <p:nvPr/>
        </p:nvSpPr>
        <p:spPr bwMode="auto">
          <a:xfrm>
            <a:off x="6155691" y="4498101"/>
            <a:ext cx="10150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豌豆骨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8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0106" y="868338"/>
            <a:ext cx="280305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84455" indent="-84455" eaLnBrk="1" hangingPunct="1">
              <a:lnSpc>
                <a:spcPct val="14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臂部：无分支</a:t>
            </a:r>
          </a:p>
          <a:p>
            <a:pPr marL="84455" indent="-84455" eaLnBrk="1" hangingPunct="1">
              <a:lnSpc>
                <a:spcPct val="14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前臂部：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手背支</a:t>
            </a:r>
          </a:p>
          <a:p>
            <a:pPr eaLnBrk="1" hangingPunct="1">
              <a:lnSpc>
                <a:spcPct val="140000"/>
              </a:lnSpc>
              <a:buSzPts val="24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浅支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深支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71842" y="1674611"/>
            <a:ext cx="3852155" cy="2538844"/>
            <a:chOff x="899572" y="2383457"/>
            <a:chExt cx="3852155" cy="2538844"/>
          </a:xfrm>
        </p:grpSpPr>
        <p:pic>
          <p:nvPicPr>
            <p:cNvPr id="29" name="Picture 8" descr="E:\课程资料\解剖图片\局解图片\upper limb\Snap2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572" y="2383457"/>
              <a:ext cx="2670833" cy="2538844"/>
            </a:xfrm>
            <a:prstGeom prst="rect">
              <a:avLst/>
            </a:prstGeom>
            <a:noFill/>
          </p:spPr>
        </p:pic>
        <p:sp>
          <p:nvSpPr>
            <p:cNvPr id="31" name="Line 55"/>
            <p:cNvSpPr>
              <a:spLocks noChangeShapeType="1"/>
            </p:cNvSpPr>
            <p:nvPr/>
          </p:nvSpPr>
          <p:spPr bwMode="auto">
            <a:xfrm flipV="1">
              <a:off x="2999543" y="2694742"/>
              <a:ext cx="545951" cy="138562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55"/>
            <p:cNvSpPr>
              <a:spLocks noChangeShapeType="1"/>
            </p:cNvSpPr>
            <p:nvPr/>
          </p:nvSpPr>
          <p:spPr bwMode="auto">
            <a:xfrm flipV="1">
              <a:off x="3090337" y="2971980"/>
              <a:ext cx="429218" cy="85061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55"/>
            <p:cNvSpPr>
              <a:spLocks noChangeShapeType="1"/>
            </p:cNvSpPr>
            <p:nvPr/>
          </p:nvSpPr>
          <p:spPr bwMode="auto">
            <a:xfrm flipV="1">
              <a:off x="3025487" y="3229762"/>
              <a:ext cx="526494" cy="133699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46133" y="2536862"/>
              <a:ext cx="13055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尺神经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29919" y="2821396"/>
              <a:ext cx="13055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豌豆骨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446132" y="3110794"/>
              <a:ext cx="1305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尺神经浅支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>
              <a:off x="2976847" y="3463169"/>
              <a:ext cx="568648" cy="73015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429919" y="3402495"/>
              <a:ext cx="12276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尺神经深支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220607" y="376097"/>
            <a:ext cx="1815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12880"/>
          <a:stretch/>
        </p:blipFill>
        <p:spPr>
          <a:xfrm>
            <a:off x="2591359" y="1904187"/>
            <a:ext cx="1802765" cy="2675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 idx="4294967295"/>
          </p:nvPr>
        </p:nvSpPr>
        <p:spPr>
          <a:xfrm>
            <a:off x="2522855" y="205740"/>
            <a:ext cx="4165600" cy="6102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kumimoji="1" lang="zh-CN" altLang="en-US" sz="28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神经元的分类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01345" y="992009"/>
            <a:ext cx="5742013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神经元根据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突起的数目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可分为：</a:t>
            </a:r>
          </a:p>
          <a:p>
            <a:pPr marL="204470" indent="-204470">
              <a:lnSpc>
                <a:spcPct val="150000"/>
              </a:lnSpc>
              <a:buClr>
                <a:srgbClr val="9B2D1F"/>
              </a:buClr>
              <a:buFont typeface="微软雅黑" panose="020B0503020204020204" pitchFamily="34" charset="-122"/>
              <a:buChar char="◆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假单极神经元</a:t>
            </a:r>
            <a:r>
              <a:rPr lang="en-US" altLang="zh-CN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如脑神经节、脊神经节内的感觉神经元</a:t>
            </a:r>
          </a:p>
          <a:p>
            <a:pPr marL="204470" indent="-204470">
              <a:lnSpc>
                <a:spcPct val="150000"/>
              </a:lnSpc>
              <a:buClr>
                <a:srgbClr val="9B2D1F"/>
              </a:buClr>
              <a:buFont typeface="微软雅黑" panose="020B0503020204020204" pitchFamily="34" charset="-122"/>
              <a:buChar char="◆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双极神经元</a:t>
            </a:r>
            <a:r>
              <a:rPr lang="en-US" altLang="zh-CN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如视网膜上的双极细胞、内耳前庭神经节和蜗神经节内的感觉神经元</a:t>
            </a:r>
          </a:p>
          <a:p>
            <a:pPr marL="204470" indent="-204470">
              <a:lnSpc>
                <a:spcPct val="150000"/>
              </a:lnSpc>
              <a:buClr>
                <a:srgbClr val="9B2D1F"/>
              </a:buClr>
              <a:buFont typeface="微软雅黑" panose="020B0503020204020204" pitchFamily="34" charset="-122"/>
              <a:buChar char="◆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多极神经元</a:t>
            </a:r>
            <a:r>
              <a:rPr lang="en-US" altLang="zh-CN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中枢神经系统内的绝大多数神经元属于此类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87" y="1149113"/>
            <a:ext cx="2715855" cy="3436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6" descr="图片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9" y="193078"/>
            <a:ext cx="1896503" cy="35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5508" y="765608"/>
            <a:ext cx="24559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臂部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：无</a:t>
            </a:r>
            <a:endParaRPr lang="en-US" altLang="zh-CN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前臂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944" y="1132635"/>
            <a:ext cx="355659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尺侧腕屈肌、指深屈肌尺侧半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5507" y="3895563"/>
            <a:ext cx="595402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手掌深支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支配</a:t>
            </a:r>
            <a:r>
              <a:rPr lang="en-US" altLang="zh-CN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20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块手内</a:t>
            </a:r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肌</a:t>
            </a:r>
            <a:r>
              <a:rPr lang="en-US" altLang="zh-CN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--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小鱼际肌</a:t>
            </a:r>
            <a:r>
              <a:rPr lang="en-US" altLang="zh-CN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(3)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、拇收肌、骨间掌侧肌</a:t>
            </a:r>
            <a:r>
              <a:rPr lang="en-US" altLang="zh-CN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(3)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、骨间背侧肌</a:t>
            </a:r>
            <a:r>
              <a:rPr lang="en-US" altLang="zh-CN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(4)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、第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蚓状肌</a:t>
            </a:r>
          </a:p>
        </p:txBody>
      </p:sp>
      <p:sp>
        <p:nvSpPr>
          <p:cNvPr id="10" name="矩形 9"/>
          <p:cNvSpPr/>
          <p:nvPr/>
        </p:nvSpPr>
        <p:spPr>
          <a:xfrm>
            <a:off x="425508" y="1554604"/>
            <a:ext cx="1249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手部</a:t>
            </a:r>
            <a:r>
              <a:rPr lang="zh-CN" altLang="en-US" sz="20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endParaRPr lang="en-US" altLang="zh-CN" sz="20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Picture 7" descr="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62" y="3706244"/>
            <a:ext cx="859162" cy="111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图片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99" y="3713103"/>
            <a:ext cx="845288" cy="10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425507" y="2108602"/>
            <a:ext cx="5954027" cy="794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手背支</a:t>
            </a:r>
            <a:r>
              <a:rPr lang="zh-CN" altLang="en-US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分布于手背尺侧半和小指、环指尺侧半指背皮肤，以及环指桡侧半和中指尺侧半的近节指背皮肤。</a:t>
            </a:r>
            <a:endParaRPr lang="en-US" altLang="zh-CN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5508" y="3031941"/>
            <a:ext cx="595402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手掌浅支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分布于小鱼际表面、小指掌面和环指尺侧半掌面的皮肤</a:t>
            </a:r>
            <a:endParaRPr lang="en-US" altLang="zh-CN" sz="2000" b="1" dirty="0" smtClean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186514" y="211601"/>
            <a:ext cx="1815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43670" y="2705987"/>
            <a:ext cx="1224217" cy="1961044"/>
            <a:chOff x="4809554" y="508738"/>
            <a:chExt cx="1040012" cy="1622482"/>
          </a:xfrm>
        </p:grpSpPr>
        <p:pic>
          <p:nvPicPr>
            <p:cNvPr id="72707" name="Picture 3" descr="E:\课程资料\解剖图片\散图\scan0002.jpg"/>
            <p:cNvPicPr>
              <a:picLocks noChangeAspect="1" noChangeArrowheads="1"/>
            </p:cNvPicPr>
            <p:nvPr/>
          </p:nvPicPr>
          <p:blipFill>
            <a:blip r:embed="rId2" cstate="print"/>
            <a:srcRect l="26738" r="48375" b="26964"/>
            <a:stretch>
              <a:fillRect/>
            </a:stretch>
          </p:blipFill>
          <p:spPr bwMode="auto">
            <a:xfrm>
              <a:off x="4811949" y="508738"/>
              <a:ext cx="1037617" cy="1443279"/>
            </a:xfrm>
            <a:prstGeom prst="rect">
              <a:avLst/>
            </a:prstGeom>
            <a:noFill/>
          </p:spPr>
        </p:pic>
        <p:pic>
          <p:nvPicPr>
            <p:cNvPr id="4" name="Picture 3" descr="E:\课程资料\解剖图片\散图\scan0002.jpg"/>
            <p:cNvPicPr>
              <a:picLocks noChangeAspect="1" noChangeArrowheads="1"/>
            </p:cNvPicPr>
            <p:nvPr/>
          </p:nvPicPr>
          <p:blipFill>
            <a:blip r:embed="rId2" cstate="print"/>
            <a:srcRect l="27966" t="81733" r="48375" b="9242"/>
            <a:stretch>
              <a:fillRect/>
            </a:stretch>
          </p:blipFill>
          <p:spPr bwMode="auto">
            <a:xfrm>
              <a:off x="4809554" y="1945534"/>
              <a:ext cx="1027041" cy="185686"/>
            </a:xfrm>
            <a:prstGeom prst="rect">
              <a:avLst/>
            </a:prstGeom>
            <a:noFill/>
          </p:spPr>
        </p:pic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889" y="253449"/>
            <a:ext cx="3801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尺神经损伤</a:t>
            </a:r>
            <a:r>
              <a:rPr kumimoji="1"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爪形手</a:t>
            </a:r>
            <a:endParaRPr kumimoji="1"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180" y="853539"/>
            <a:ext cx="82748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尺神经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在肘部受损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，表现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为屈腕力弱，环指和小指远侧指关节不能屈曲，小鱼际肌和骨间肌萎缩，拇指不能内收，各指不能相互靠拢。同时伴有掌指关节过伸，出现“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爪形手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。同时伴有手掌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和手背内侧缘皮肤感觉丧失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7" y="2773246"/>
            <a:ext cx="2608240" cy="17663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47" y="2382211"/>
            <a:ext cx="2284819" cy="228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41942" y="276287"/>
            <a:ext cx="1891272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桡神经</a:t>
            </a:r>
            <a:endParaRPr kumimoji="1"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203936" y="932285"/>
            <a:ext cx="1815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行程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92523" y="1368336"/>
            <a:ext cx="366013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90488" indent="-9048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发自后束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紧贴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肱骨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桡神经沟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488" indent="-90488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肱骨外上髁上方穿外侧肌间隔至肱桡肌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与肱肌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0488" indent="-90488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0488" algn="l"/>
              </a:tabLst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浅支和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深支。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浅支伴桡动脉下行，分布于手背；深支至前臂后面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52660" y="276287"/>
            <a:ext cx="5215054" cy="4697340"/>
            <a:chOff x="3785303" y="364610"/>
            <a:chExt cx="5215054" cy="4697340"/>
          </a:xfrm>
        </p:grpSpPr>
        <p:pic>
          <p:nvPicPr>
            <p:cNvPr id="6" name="Picture 16" descr="Snap1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47" t="4344" r="1683" b="1221"/>
            <a:stretch>
              <a:fillRect/>
            </a:stretch>
          </p:blipFill>
          <p:spPr bwMode="auto">
            <a:xfrm>
              <a:off x="7062648" y="989123"/>
              <a:ext cx="1937709" cy="39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5" descr="Snap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1943" y="733942"/>
              <a:ext cx="1552164" cy="416796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303" y="579610"/>
              <a:ext cx="1442369" cy="4482340"/>
            </a:xfrm>
            <a:prstGeom prst="rect">
              <a:avLst/>
            </a:prstGeom>
          </p:spPr>
        </p:pic>
        <p:sp>
          <p:nvSpPr>
            <p:cNvPr id="10" name="Line 24"/>
            <p:cNvSpPr>
              <a:spLocks noChangeShapeType="1"/>
            </p:cNvSpPr>
            <p:nvPr/>
          </p:nvSpPr>
          <p:spPr bwMode="auto">
            <a:xfrm flipH="1" flipV="1">
              <a:off x="5660818" y="1242054"/>
              <a:ext cx="348528" cy="275902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2" name="Line 55"/>
            <p:cNvSpPr>
              <a:spLocks noChangeShapeType="1"/>
            </p:cNvSpPr>
            <p:nvPr/>
          </p:nvSpPr>
          <p:spPr bwMode="auto">
            <a:xfrm flipH="1">
              <a:off x="5522275" y="1887289"/>
              <a:ext cx="421832" cy="271120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 flipH="1">
              <a:off x="5569659" y="2850732"/>
              <a:ext cx="326373" cy="359197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924713" y="3180674"/>
              <a:ext cx="978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肱桡肌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07159" y="364610"/>
              <a:ext cx="771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肱肌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55"/>
            <p:cNvSpPr>
              <a:spLocks noChangeShapeType="1"/>
            </p:cNvSpPr>
            <p:nvPr/>
          </p:nvSpPr>
          <p:spPr bwMode="auto">
            <a:xfrm flipV="1">
              <a:off x="6124807" y="670061"/>
              <a:ext cx="161696" cy="906488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4588395" y="1454074"/>
              <a:ext cx="377341" cy="566112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5154277" y="1790167"/>
              <a:ext cx="430887" cy="151129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桡神经浅支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859673" y="1801323"/>
              <a:ext cx="430887" cy="150013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桡神经深支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55"/>
            <p:cNvSpPr>
              <a:spLocks noChangeShapeType="1"/>
            </p:cNvSpPr>
            <p:nvPr/>
          </p:nvSpPr>
          <p:spPr bwMode="auto">
            <a:xfrm>
              <a:off x="4572644" y="670061"/>
              <a:ext cx="560757" cy="319062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5066883" y="924731"/>
              <a:ext cx="10579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桡神经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598875" y="733942"/>
              <a:ext cx="10579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桡神经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7803901" y="1029631"/>
              <a:ext cx="115920" cy="1326514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4750521" y="2862122"/>
              <a:ext cx="554227" cy="442664"/>
            </a:xfrm>
            <a:prstGeom prst="line">
              <a:avLst/>
            </a:prstGeom>
            <a:ln w="19050"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200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5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nap1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7" t="4344" r="1683" b="1221"/>
          <a:stretch>
            <a:fillRect/>
          </a:stretch>
        </p:blipFill>
        <p:spPr bwMode="auto">
          <a:xfrm>
            <a:off x="7394893" y="1000647"/>
            <a:ext cx="1596964" cy="322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8076" y="931061"/>
            <a:ext cx="4302303" cy="257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臂部</a:t>
            </a:r>
            <a:r>
              <a:rPr lang="zh-CN" altLang="en-US" sz="24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包括关节支、肌支、皮支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（臂外侧下皮神经、臂后皮神经、前臂后皮神经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endParaRPr lang="en-US" altLang="zh-CN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浅支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：皮支，下行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至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手背</a:t>
            </a:r>
            <a:endParaRPr lang="en-US" altLang="zh-CN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深支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：肌支，穿旋后肌至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前臂后面，又称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骨间后神经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0230" y="397362"/>
            <a:ext cx="1815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5" y="484531"/>
            <a:ext cx="2339162" cy="4469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93906" y="824524"/>
            <a:ext cx="21536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臂部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肌肉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60558" y="345559"/>
            <a:ext cx="2558268" cy="4397263"/>
            <a:chOff x="5411263" y="693906"/>
            <a:chExt cx="3508911" cy="5511361"/>
          </a:xfrm>
        </p:grpSpPr>
        <p:pic>
          <p:nvPicPr>
            <p:cNvPr id="46084" name="Picture 7" descr="图片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263" y="693906"/>
              <a:ext cx="3508911" cy="387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桡神经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41"/>
            <a:stretch>
              <a:fillRect/>
            </a:stretch>
          </p:blipFill>
          <p:spPr bwMode="auto">
            <a:xfrm>
              <a:off x="6585143" y="4558251"/>
              <a:ext cx="1459829" cy="164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808073" y="1302990"/>
            <a:ext cx="455605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 algn="ctr"/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肱三头肌  肱桡肌  肘肌  桡侧腕长伸肌</a:t>
            </a:r>
            <a:endParaRPr lang="en-US" altLang="zh-CN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9374" y="1891398"/>
            <a:ext cx="1167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浅支</a:t>
            </a:r>
            <a:r>
              <a:rPr lang="zh-CN" altLang="en-US" sz="20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endParaRPr lang="en-US" altLang="zh-CN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906" y="2891480"/>
            <a:ext cx="4542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深支</a:t>
            </a:r>
            <a:r>
              <a:rPr lang="zh-CN" altLang="en-US" sz="20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支配前臂后群其余</a:t>
            </a:r>
            <a:r>
              <a:rPr lang="en-US" altLang="zh-CN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</a:t>
            </a:r>
            <a:r>
              <a:rPr lang="zh-CN" altLang="en-US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块伸肌</a:t>
            </a:r>
            <a:endParaRPr lang="en-US" altLang="zh-CN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53633" y="1910904"/>
            <a:ext cx="3910493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分布于手背桡侧半皮肤和桡侧两个半手指近节背面皮肤</a:t>
            </a:r>
            <a:endParaRPr lang="en-US" altLang="zh-CN" sz="2000" b="1" dirty="0">
              <a:solidFill>
                <a:srgbClr val="0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53633" y="3291590"/>
            <a:ext cx="1816032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桡侧腕短伸肌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指伸肌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小指伸肌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尺侧腕伸肌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60417" y="3291590"/>
            <a:ext cx="1303709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拇长展肌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拇长伸肌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4455" indent="-8445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拇短伸肌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86514" y="211601"/>
            <a:ext cx="1815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975" indent="-180975" eaLnBrk="1" hangingPunct="1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5595" y="153693"/>
            <a:ext cx="3801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桡神经损伤</a:t>
            </a:r>
            <a:r>
              <a:rPr kumimoji="1" lang="en-US" altLang="zh-CN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kumimoji="1" lang="zh-CN" altLang="en-US" sz="2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垂腕征</a:t>
            </a:r>
            <a:endParaRPr kumimoji="1"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40" y="654929"/>
            <a:ext cx="8292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桡神经在肱骨中段桡神经沟处和桡骨颈处易因骨折而受伤。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肱骨中段骨折合并桡神经损伤时，可导致前臂伸肌群的瘫痪，表现为抬前臂时呈“垂腕”状，同时第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掌骨间背面皮肤感觉障碍。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桡骨颈骨折时，可伤及桡神经深支，出现伸腕无力，不能伸指等症状。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 descr="E:\课程资料\解剖图片\散图\u=2159575187,877787256&amp;fm=26&amp;gp=0.jpg"/>
          <p:cNvPicPr>
            <a:picLocks noChangeAspect="1" noChangeArrowheads="1"/>
          </p:cNvPicPr>
          <p:nvPr/>
        </p:nvPicPr>
        <p:blipFill rotWithShape="1">
          <a:blip r:embed="rId2"/>
          <a:srcRect t="4880" b="10958"/>
          <a:stretch/>
        </p:blipFill>
        <p:spPr bwMode="auto">
          <a:xfrm>
            <a:off x="6444931" y="2568718"/>
            <a:ext cx="2077085" cy="2331432"/>
          </a:xfrm>
          <a:prstGeom prst="rect">
            <a:avLst/>
          </a:prstGeom>
          <a:noFill/>
        </p:spPr>
      </p:pic>
      <p:pic>
        <p:nvPicPr>
          <p:cNvPr id="3075" name="Picture 3" descr="E:\课程资料\解剖图片\散图\src=http___nimg.ws.126.net__url=http%3A%2F%2Fdingyue.ws.126.net%2F2021%2F0401%2F0937fca2j00qqusrc001pc000tm00tmm.jpg&amp;thumbnail=650x2147483647&amp;quality=80&amp;type=jpg&amp;refer=http___nimg.ws.1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47"/>
          <a:stretch>
            <a:fillRect/>
          </a:stretch>
        </p:blipFill>
        <p:spPr bwMode="auto">
          <a:xfrm>
            <a:off x="225595" y="2527647"/>
            <a:ext cx="2658139" cy="2413575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80" y="2838360"/>
            <a:ext cx="2626242" cy="195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83405" y="1286539"/>
            <a:ext cx="4395051" cy="2157227"/>
            <a:chOff x="4642096" y="2276273"/>
            <a:chExt cx="4181053" cy="2756683"/>
          </a:xfrm>
        </p:grpSpPr>
        <p:pic>
          <p:nvPicPr>
            <p:cNvPr id="48130" name="Picture 4" descr="g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096" y="2276273"/>
              <a:ext cx="4181053" cy="238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1" name="Text Box 5"/>
            <p:cNvSpPr txBox="1">
              <a:spLocks noChangeArrowheads="1"/>
            </p:cNvSpPr>
            <p:nvPr/>
          </p:nvSpPr>
          <p:spPr bwMode="auto">
            <a:xfrm>
              <a:off x="5395607" y="4581551"/>
              <a:ext cx="3054487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M</a:t>
              </a:r>
              <a:r>
                <a:rPr lang="zh-CN" altLang="en-US" sz="16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正中神经   </a:t>
              </a:r>
              <a:r>
                <a:rPr lang="en-US" altLang="zh-CN" sz="16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U</a:t>
              </a:r>
              <a:r>
                <a:rPr lang="zh-CN" altLang="en-US" sz="16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尺神经   </a:t>
              </a:r>
              <a:r>
                <a:rPr lang="en-US" altLang="zh-CN" sz="16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R</a:t>
              </a:r>
              <a:r>
                <a:rPr lang="zh-CN" altLang="en-US" sz="16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桡神经</a:t>
              </a:r>
              <a:endPara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8132" name="Rectangle 6" descr="40%"/>
          <p:cNvSpPr>
            <a:spLocks noChangeArrowheads="1"/>
          </p:cNvSpPr>
          <p:nvPr/>
        </p:nvSpPr>
        <p:spPr bwMode="auto">
          <a:xfrm>
            <a:off x="2726734" y="271437"/>
            <a:ext cx="40426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手部皮肤的神经分布 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958402" y="3908405"/>
            <a:ext cx="5873018" cy="461665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手部肌肉的神经支配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：正中神经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、尺神经</a:t>
            </a:r>
          </a:p>
        </p:txBody>
      </p:sp>
      <p:sp>
        <p:nvSpPr>
          <p:cNvPr id="9" name="矩形 8"/>
          <p:cNvSpPr/>
          <p:nvPr/>
        </p:nvSpPr>
        <p:spPr>
          <a:xfrm>
            <a:off x="958402" y="1382035"/>
            <a:ext cx="232815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手掌正中三指半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455" indent="-84455"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剩下尺神经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指半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455" indent="-84455"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手背桡尺各一半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455" indent="-84455" algn="ctr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正中侵占三指半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526895" y="909315"/>
            <a:ext cx="3404680" cy="3425568"/>
            <a:chOff x="5194571" y="1699098"/>
            <a:chExt cx="3404680" cy="4567424"/>
          </a:xfrm>
        </p:grpSpPr>
        <p:pic>
          <p:nvPicPr>
            <p:cNvPr id="49154" name="Picture 38" descr="Snap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5" r="11749" b="8543"/>
            <a:stretch>
              <a:fillRect/>
            </a:stretch>
          </p:blipFill>
          <p:spPr bwMode="auto">
            <a:xfrm>
              <a:off x="5194571" y="1699098"/>
              <a:ext cx="1908339" cy="456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6" name="Line 39"/>
            <p:cNvSpPr>
              <a:spLocks noChangeShapeType="1"/>
            </p:cNvSpPr>
            <p:nvPr/>
          </p:nvSpPr>
          <p:spPr bwMode="auto">
            <a:xfrm flipV="1">
              <a:off x="6449845" y="3262009"/>
              <a:ext cx="755108" cy="153682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57" name="Text Box 40"/>
            <p:cNvSpPr txBox="1">
              <a:spLocks noChangeArrowheads="1"/>
            </p:cNvSpPr>
            <p:nvPr/>
          </p:nvSpPr>
          <p:spPr bwMode="auto">
            <a:xfrm>
              <a:off x="7114636" y="3088633"/>
              <a:ext cx="1484615" cy="45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臂内侧皮神经</a:t>
              </a:r>
            </a:p>
          </p:txBody>
        </p:sp>
        <p:sp>
          <p:nvSpPr>
            <p:cNvPr id="49158" name="Line 41"/>
            <p:cNvSpPr>
              <a:spLocks noChangeShapeType="1"/>
            </p:cNvSpPr>
            <p:nvPr/>
          </p:nvSpPr>
          <p:spPr bwMode="auto">
            <a:xfrm flipV="1">
              <a:off x="6062562" y="4533089"/>
              <a:ext cx="681949" cy="626455"/>
            </a:xfrm>
            <a:prstGeom prst="line">
              <a:avLst/>
            </a:prstGeom>
            <a:ln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59" name="Text Box 42"/>
            <p:cNvSpPr txBox="1">
              <a:spLocks noChangeArrowheads="1"/>
            </p:cNvSpPr>
            <p:nvPr/>
          </p:nvSpPr>
          <p:spPr bwMode="auto">
            <a:xfrm>
              <a:off x="6625045" y="4229641"/>
              <a:ext cx="1825049" cy="45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前臂内侧皮神经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20824" y="447650"/>
            <a:ext cx="2545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臂内侧皮神经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6141" y="1534027"/>
            <a:ext cx="2896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前臂内侧皮神经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420824" y="980184"/>
            <a:ext cx="5374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发自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臂丛内侧束，分布于臂内侧和臂前面的皮肤。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20824" y="2072326"/>
            <a:ext cx="4239862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C00000"/>
              </a:buClr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发自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臂丛内侧束，沿肱动脉内侧下行，至臂中份浅出，分布于前臂内侧部前面和后面的皮肤。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0870" y="269600"/>
            <a:ext cx="430618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4455" indent="-84455" algn="ctr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臂丛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-14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4455" indent="-84455" algn="ctr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三肩三胸两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皮支     肌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皮正中尺腋桡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6" descr="40%"/>
          <p:cNvSpPr>
            <a:spLocks noChangeArrowheads="1"/>
          </p:cNvSpPr>
          <p:nvPr/>
        </p:nvSpPr>
        <p:spPr bwMode="auto">
          <a:xfrm>
            <a:off x="844772" y="398027"/>
            <a:ext cx="267992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臂丛分支简表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90330"/>
              </p:ext>
            </p:extLst>
          </p:nvPr>
        </p:nvGraphicFramePr>
        <p:xfrm>
          <a:off x="426809" y="1610834"/>
          <a:ext cx="8137710" cy="2468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1265">
                  <a:extLst>
                    <a:ext uri="{9D8B030D-6E8A-4147-A177-3AD203B41FA5}">
                      <a16:colId xmlns:a16="http://schemas.microsoft.com/office/drawing/2014/main" val="45165657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2406271222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3329384992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1921140715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4046997262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2077106446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2628493560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1636270926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4175957313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3400834733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2305489986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85451106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530223395"/>
                    </a:ext>
                  </a:extLst>
                </a:gridCol>
                <a:gridCol w="581265">
                  <a:extLst>
                    <a:ext uri="{9D8B030D-6E8A-4147-A177-3AD203B41FA5}">
                      <a16:colId xmlns:a16="http://schemas.microsoft.com/office/drawing/2014/main" val="2962601686"/>
                    </a:ext>
                  </a:extLst>
                </a:gridCol>
              </a:tblGrid>
              <a:tr h="414669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锁骨上分支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kumimoji="0" lang="zh-CN" altLang="en-US" sz="2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锁骨下分支</a:t>
                      </a:r>
                      <a:endParaRPr kumimoji="0"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819476"/>
                  </a:ext>
                </a:extLst>
              </a:tr>
              <a:tr h="1994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胸长神经</a:t>
                      </a:r>
                    </a:p>
                    <a:p>
                      <a:pPr algn="ctr"/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肩胛背神经</a:t>
                      </a:r>
                    </a:p>
                    <a:p>
                      <a:pPr algn="ctr"/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肩胛上神经</a:t>
                      </a:r>
                    </a:p>
                    <a:p>
                      <a:pPr algn="ctr"/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肩胛下神经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胸内侧神经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胸外侧神经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胸背神经</a:t>
                      </a:r>
                    </a:p>
                    <a:p>
                      <a:pPr algn="ctr"/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腋神经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肌皮神经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正中神经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尺神经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桡神经</a:t>
                      </a:r>
                    </a:p>
                    <a:p>
                      <a:pPr algn="ctr"/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臂内侧皮神经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前臂内侧皮神经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4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9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66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ill Sans Ultra Bold Condensed" panose="020B0A06020104020203" pitchFamily="34" charset="0"/>
                <a:cs typeface="Aharoni" panose="02010803020104030203" pitchFamily="2" charset="-79"/>
              </a:rPr>
              <a:t>That’s  over</a:t>
            </a:r>
            <a:endParaRPr lang="zh-CN" altLang="en-US" sz="66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ill Sans Ultra Bold Condensed" panose="020B0A06020104020203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5" y="2212469"/>
            <a:ext cx="4635569" cy="2751987"/>
          </a:xfrm>
          <a:prstGeom prst="rect">
            <a:avLst/>
          </a:prstGeom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5724" y="130924"/>
            <a:ext cx="885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神经元根据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功能和传导方向</a:t>
            </a:r>
            <a:r>
              <a:rPr lang="zh-CN" altLang="en-US" sz="20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可分为三类：</a:t>
            </a:r>
            <a:endParaRPr lang="en-US" altLang="zh-CN" sz="20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感觉神经元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也称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传入神经元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将刺激由外周传向中枢，如假单极和双极神经元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运动神经元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也称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传出神经元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将冲动由中枢传向身各部，如多极神经元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联络神经元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也称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中间神经元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在中枢部位于感觉和运动神经元之间的多极神经元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52" y="2317741"/>
            <a:ext cx="3935644" cy="2688903"/>
          </a:xfrm>
          <a:prstGeom prst="rect">
            <a:avLst/>
          </a:prstGeom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80120" y="847701"/>
            <a:ext cx="88829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中枢部，神经元胞体及其树突的聚集部位，在新鲜标本中色泽灰暗，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称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布于大、小脑表面的灰质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称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中枢部，形态和功能相似的神经元胞体聚集成团或柱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称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神经核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2"/>
          <p:cNvSpPr txBox="1"/>
          <p:nvPr/>
        </p:nvSpPr>
        <p:spPr>
          <a:xfrm>
            <a:off x="2792098" y="171850"/>
            <a:ext cx="3657600" cy="608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kumimoji="1" lang="zh-CN" altLang="en-US" sz="2800" b="1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神经系统的常用术语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7803" y="2457912"/>
            <a:ext cx="2820371" cy="2241306"/>
            <a:chOff x="-62502" y="2572914"/>
            <a:chExt cx="2820371" cy="2241306"/>
          </a:xfrm>
        </p:grpSpPr>
        <p:pic>
          <p:nvPicPr>
            <p:cNvPr id="18" name="Picture 6" descr="Snap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0" r="51241" b="21089"/>
            <a:stretch>
              <a:fillRect/>
            </a:stretch>
          </p:blipFill>
          <p:spPr bwMode="auto">
            <a:xfrm>
              <a:off x="962556" y="2572914"/>
              <a:ext cx="1795313" cy="224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 flipV="1">
              <a:off x="1075805" y="2889894"/>
              <a:ext cx="303357" cy="16790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-62502" y="2701306"/>
              <a:ext cx="130442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灰质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皮质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>
              <a:off x="865501" y="3813503"/>
              <a:ext cx="1235316" cy="3325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55243" y="3990027"/>
              <a:ext cx="9205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神经核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727442" y="4668090"/>
            <a:ext cx="157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大脑冠状断面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71905" y="206242"/>
            <a:ext cx="87813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神经纤维在中枢部聚集的部位称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，因髓鞘色泽明亮而得名。位于大脑和小脑皮质深部的白质称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髓质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在白质中，凡起止、行程和功能基本相同的神经纤维集合在一起称为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纤维束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2221" y="2316106"/>
            <a:ext cx="2820371" cy="2241306"/>
            <a:chOff x="-62502" y="2572914"/>
            <a:chExt cx="2820371" cy="2241306"/>
          </a:xfrm>
        </p:grpSpPr>
        <p:pic>
          <p:nvPicPr>
            <p:cNvPr id="17" name="Picture 6" descr="Snap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0" r="51241" b="21089"/>
            <a:stretch>
              <a:fillRect/>
            </a:stretch>
          </p:blipFill>
          <p:spPr bwMode="auto">
            <a:xfrm>
              <a:off x="962556" y="2572914"/>
              <a:ext cx="1795313" cy="224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 flipV="1">
              <a:off x="1075804" y="2889893"/>
              <a:ext cx="344483" cy="4848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-62502" y="2701306"/>
              <a:ext cx="130442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白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质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髓质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962555" y="4134451"/>
              <a:ext cx="1597065" cy="1418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23701" y="3976443"/>
              <a:ext cx="9205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纤维束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51860" y="4526284"/>
            <a:ext cx="157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大脑冠状断面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EFC"/>
              </a:clrFrom>
              <a:clrTo>
                <a:srgbClr val="F8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7" y="1982367"/>
            <a:ext cx="4542660" cy="29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48431" y="246337"/>
            <a:ext cx="8848873" cy="49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在周围部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，神经纤维聚集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为粗细不等的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，神经元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胞体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聚集处称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79317" y="1100339"/>
            <a:ext cx="3612241" cy="3644503"/>
            <a:chOff x="5346055" y="1178577"/>
            <a:chExt cx="3612241" cy="3644503"/>
          </a:xfrm>
        </p:grpSpPr>
        <p:pic>
          <p:nvPicPr>
            <p:cNvPr id="14339" name="Picture 19" descr="Snap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" r="21313"/>
            <a:stretch>
              <a:fillRect/>
            </a:stretch>
          </p:blipFill>
          <p:spPr bwMode="auto">
            <a:xfrm>
              <a:off x="6118258" y="1178577"/>
              <a:ext cx="2840038" cy="364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Line 21"/>
            <p:cNvSpPr>
              <a:spLocks noChangeShapeType="1"/>
            </p:cNvSpPr>
            <p:nvPr/>
          </p:nvSpPr>
          <p:spPr bwMode="auto">
            <a:xfrm flipH="1">
              <a:off x="6210096" y="3524605"/>
              <a:ext cx="953877" cy="294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341" name="Text Box 22"/>
            <p:cNvSpPr txBox="1">
              <a:spLocks noChangeArrowheads="1"/>
            </p:cNvSpPr>
            <p:nvPr/>
          </p:nvSpPr>
          <p:spPr bwMode="auto">
            <a:xfrm>
              <a:off x="5346055" y="3618910"/>
              <a:ext cx="10917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神经节</a:t>
              </a:r>
            </a:p>
          </p:txBody>
        </p:sp>
        <p:sp>
          <p:nvSpPr>
            <p:cNvPr id="14342" name="Line 23"/>
            <p:cNvSpPr>
              <a:spLocks noChangeShapeType="1"/>
            </p:cNvSpPr>
            <p:nvPr/>
          </p:nvSpPr>
          <p:spPr bwMode="auto">
            <a:xfrm flipH="1">
              <a:off x="5945921" y="3369099"/>
              <a:ext cx="533116" cy="1026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5346055" y="3271675"/>
              <a:ext cx="77220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神经</a:t>
              </a:r>
            </a:p>
          </p:txBody>
        </p:sp>
      </p:grpSp>
      <p:sp>
        <p:nvSpPr>
          <p:cNvPr id="17" name="TextBox 7"/>
          <p:cNvSpPr txBox="1"/>
          <p:nvPr/>
        </p:nvSpPr>
        <p:spPr>
          <a:xfrm>
            <a:off x="148431" y="719190"/>
            <a:ext cx="52450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周围神经系统内的神经节分为：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脑神经节、脊神经节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属于感觉性神经节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内脏运动神经节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5475" lvl="1" indent="-168275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交感神经节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5475" lvl="1" indent="-168275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副交感神经节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9040" y="875697"/>
            <a:ext cx="77724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6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周 围 神 经 系 </a:t>
            </a:r>
            <a:r>
              <a:rPr lang="zh-CN" altLang="en-US" sz="6600" b="0" dirty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统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24259" y="2796987"/>
            <a:ext cx="5386857" cy="924595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zh-CN" alt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华文琥珀" panose="02010800040101010101" pitchFamily="2" charset="-122"/>
                <a:ea typeface="华文琥珀" panose="02010800040101010101" pitchFamily="2" charset="-122"/>
              </a:rPr>
              <a:t>概  述</a:t>
            </a:r>
            <a:endParaRPr lang="zh-CN" altLang="en-US" sz="5400" b="0" dirty="0">
              <a:solidFill>
                <a:schemeClr val="accent1">
                  <a:lumMod val="50000"/>
                </a:schemeClr>
              </a:solidFill>
              <a:effectLst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6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15478f5-4dba-460d-adbe-8f5c5fc7f517"/>
  <p:tag name="COMMONDATA" val="eyJoZGlkIjoiYTRkMTlhZWY0MTYzYjllMTgzYjlkNjFhNzM5NzRhNz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视点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2405</Words>
  <Application>Microsoft Office PowerPoint</Application>
  <PresentationFormat>全屏显示(16:9)</PresentationFormat>
  <Paragraphs>348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71" baseType="lpstr">
      <vt:lpstr>方正姚体</vt:lpstr>
      <vt:lpstr>仿宋</vt:lpstr>
      <vt:lpstr>华文仿宋</vt:lpstr>
      <vt:lpstr>华文琥珀</vt:lpstr>
      <vt:lpstr>华文楷体</vt:lpstr>
      <vt:lpstr>华文新魏</vt:lpstr>
      <vt:lpstr>华文中宋</vt:lpstr>
      <vt:lpstr>宋体</vt:lpstr>
      <vt:lpstr>微软雅黑</vt:lpstr>
      <vt:lpstr>幼圆</vt:lpstr>
      <vt:lpstr>Aharoni</vt:lpstr>
      <vt:lpstr>Arial</vt:lpstr>
      <vt:lpstr>Franklin Gothic Book</vt:lpstr>
      <vt:lpstr>Franklin Gothic Demi</vt:lpstr>
      <vt:lpstr>Gill Sans Ultra Bold Condensed</vt:lpstr>
      <vt:lpstr>Perpetua</vt:lpstr>
      <vt:lpstr>Times New Roman</vt:lpstr>
      <vt:lpstr>Verdana</vt:lpstr>
      <vt:lpstr>Wingdings</vt:lpstr>
      <vt:lpstr>Wingdings 2</vt:lpstr>
      <vt:lpstr>平衡</vt:lpstr>
      <vt:lpstr>视点</vt:lpstr>
      <vt:lpstr>神 经 系 统</vt:lpstr>
      <vt:lpstr>神经系统的区分</vt:lpstr>
      <vt:lpstr>神经系统的组成</vt:lpstr>
      <vt:lpstr>神经元的分类</vt:lpstr>
      <vt:lpstr>PowerPoint 演示文稿</vt:lpstr>
      <vt:lpstr>PowerPoint 演示文稿</vt:lpstr>
      <vt:lpstr>PowerPoint 演示文稿</vt:lpstr>
      <vt:lpstr>PowerPoint 演示文稿</vt:lpstr>
      <vt:lpstr>周 围 神 经 系 统</vt:lpstr>
      <vt:lpstr>PowerPoint 演示文稿</vt:lpstr>
      <vt:lpstr>脊 神 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脊 神 经</vt:lpstr>
      <vt:lpstr>PowerPoint 演示文稿</vt:lpstr>
      <vt:lpstr>PowerPoint 演示文稿</vt:lpstr>
      <vt:lpstr>PowerPoint 演示文稿</vt:lpstr>
      <vt:lpstr>脊 神 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That’s  over</vt:lpstr>
    </vt:vector>
  </TitlesOfParts>
  <Company>DEEPIN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*</dc:creator>
  <cp:lastModifiedBy>crazysophy</cp:lastModifiedBy>
  <cp:revision>483</cp:revision>
  <dcterms:created xsi:type="dcterms:W3CDTF">2008-04-15T00:30:00Z</dcterms:created>
  <dcterms:modified xsi:type="dcterms:W3CDTF">2023-04-21T03:16:09Z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2052-11.1.0.13607</vt:lpwstr>
  </property>
  <property fmtid="{D5CDD505-2E9C-101B-9397-08002B2CF9AE}" pid="3" name="ICV">
    <vt:lpwstr>93AB4491CBA7416F88D67E477477ED11</vt:lpwstr>
  </property>
</Properties>
</file>