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Lst>
  <p:notesMasterIdLst>
    <p:notesMasterId r:id="rId39"/>
  </p:notesMasterIdLst>
  <p:sldIdLst>
    <p:sldId id="538" r:id="rId3"/>
    <p:sldId id="536" r:id="rId4"/>
    <p:sldId id="348" r:id="rId5"/>
    <p:sldId id="362" r:id="rId6"/>
    <p:sldId id="361" r:id="rId7"/>
    <p:sldId id="363" r:id="rId8"/>
    <p:sldId id="364" r:id="rId9"/>
    <p:sldId id="365" r:id="rId10"/>
    <p:sldId id="366" r:id="rId11"/>
    <p:sldId id="424" r:id="rId12"/>
    <p:sldId id="425" r:id="rId13"/>
    <p:sldId id="551" r:id="rId14"/>
    <p:sldId id="426" r:id="rId15"/>
    <p:sldId id="340" r:id="rId16"/>
    <p:sldId id="369" r:id="rId17"/>
    <p:sldId id="370" r:id="rId18"/>
    <p:sldId id="552" r:id="rId19"/>
    <p:sldId id="553" r:id="rId20"/>
    <p:sldId id="371" r:id="rId21"/>
    <p:sldId id="554" r:id="rId22"/>
    <p:sldId id="555" r:id="rId23"/>
    <p:sldId id="341" r:id="rId24"/>
    <p:sldId id="342" r:id="rId25"/>
    <p:sldId id="343" r:id="rId26"/>
    <p:sldId id="556" r:id="rId27"/>
    <p:sldId id="557" r:id="rId28"/>
    <p:sldId id="345" r:id="rId29"/>
    <p:sldId id="344" r:id="rId30"/>
    <p:sldId id="558" r:id="rId31"/>
    <p:sldId id="372" r:id="rId32"/>
    <p:sldId id="347" r:id="rId33"/>
    <p:sldId id="373" r:id="rId34"/>
    <p:sldId id="374" r:id="rId35"/>
    <p:sldId id="375" r:id="rId36"/>
    <p:sldId id="376" r:id="rId37"/>
    <p:sldId id="550" r:id="rId38"/>
  </p:sldIdLst>
  <p:sldSz cx="9144000" cy="6858000" type="screen4x3"/>
  <p:notesSz cx="6858000" cy="9144000"/>
  <p:embeddedFontLst>
    <p:embeddedFont>
      <p:font typeface="华文琥珀" panose="02010800040101010101" pitchFamily="2" charset="-122"/>
      <p:regular r:id="rId40"/>
    </p:embeddedFont>
    <p:embeddedFont>
      <p:font typeface="幼圆" panose="02010509060101010101" pitchFamily="49" charset="-122"/>
      <p:regular r:id="rId41"/>
    </p:embeddedFont>
    <p:embeddedFont>
      <p:font typeface="Gill Sans Ultra Bold Condensed" panose="020B0A06020104020203" pitchFamily="34" charset="0"/>
      <p:regular r:id="rId42"/>
    </p:embeddedFont>
    <p:embeddedFont>
      <p:font typeface="仿宋" panose="02010609060101010101" pitchFamily="49" charset="-122"/>
      <p:regular r:id="rId43"/>
    </p:embeddedFont>
    <p:embeddedFont>
      <p:font typeface="Aharoni" panose="02010803020104030203" pitchFamily="2" charset="-79"/>
      <p:bold r:id="rId44"/>
    </p:embeddedFont>
    <p:embeddedFont>
      <p:font typeface="Tahoma" panose="020B0604030504040204" pitchFamily="34" charset="0"/>
      <p:regular r:id="rId45"/>
      <p:bold r:id="rId46"/>
    </p:embeddedFont>
    <p:embeddedFont>
      <p:font typeface="华文仿宋" panose="02010600040101010101" pitchFamily="2" charset="-122"/>
      <p:regular r:id="rId47"/>
    </p:embeddedFont>
    <p:embeddedFont>
      <p:font typeface="Gill Sans MT" panose="020B0502020104020203" pitchFamily="34" charset="0"/>
      <p:regular r:id="rId48"/>
      <p:bold r:id="rId49"/>
      <p:italic r:id="rId50"/>
      <p:boldItalic r:id="rId51"/>
    </p:embeddedFont>
    <p:embeddedFont>
      <p:font typeface="Edwardian Script ITC" panose="030303020407070D0804" pitchFamily="66" charset="0"/>
      <p:regular r:id="rId52"/>
    </p:embeddedFont>
    <p:embeddedFont>
      <p:font typeface="华文细黑" panose="02010600040101010101" pitchFamily="2" charset="-122"/>
      <p:regular r:id="rId53"/>
    </p:embeddedFont>
    <p:embeddedFont>
      <p:font typeface="华文中宋" panose="02010600040101010101" pitchFamily="2" charset="-122"/>
      <p:regular r:id="rId54"/>
    </p:embeddedFont>
  </p:embeddedFontLst>
  <p:defaultTextStyle>
    <a:defPPr>
      <a:defRPr lang="zh-CN"/>
    </a:defPPr>
    <a:lvl1pPr algn="l" rtl="0" fontAlgn="base">
      <a:spcBef>
        <a:spcPct val="0"/>
      </a:spcBef>
      <a:spcAft>
        <a:spcPct val="0"/>
      </a:spcAft>
      <a:buFont typeface="Arial" panose="020B0604020202020204" pitchFamily="34" charset="0"/>
      <a:defRPr sz="2400" b="1" kern="1200">
        <a:solidFill>
          <a:schemeClr val="tx1"/>
        </a:solidFill>
        <a:latin typeface="Edwardian Script ITC" panose="030303020407070D0804" pitchFamily="66" charset="0"/>
        <a:ea typeface="华文细黑" panose="02010600040101010101" pitchFamily="2" charset="-122"/>
        <a:cs typeface="+mn-cs"/>
      </a:defRPr>
    </a:lvl1pPr>
    <a:lvl2pPr marL="457200" algn="l" rtl="0" fontAlgn="base">
      <a:spcBef>
        <a:spcPct val="0"/>
      </a:spcBef>
      <a:spcAft>
        <a:spcPct val="0"/>
      </a:spcAft>
      <a:buFont typeface="Arial" panose="020B0604020202020204" pitchFamily="34" charset="0"/>
      <a:defRPr sz="2400" b="1" kern="1200">
        <a:solidFill>
          <a:schemeClr val="tx1"/>
        </a:solidFill>
        <a:latin typeface="Edwardian Script ITC" panose="030303020407070D0804" pitchFamily="66" charset="0"/>
        <a:ea typeface="华文细黑" panose="02010600040101010101" pitchFamily="2" charset="-122"/>
        <a:cs typeface="+mn-cs"/>
      </a:defRPr>
    </a:lvl2pPr>
    <a:lvl3pPr marL="914400" algn="l" rtl="0" fontAlgn="base">
      <a:spcBef>
        <a:spcPct val="0"/>
      </a:spcBef>
      <a:spcAft>
        <a:spcPct val="0"/>
      </a:spcAft>
      <a:buFont typeface="Arial" panose="020B0604020202020204" pitchFamily="34" charset="0"/>
      <a:defRPr sz="2400" b="1" kern="1200">
        <a:solidFill>
          <a:schemeClr val="tx1"/>
        </a:solidFill>
        <a:latin typeface="Edwardian Script ITC" panose="030303020407070D0804" pitchFamily="66" charset="0"/>
        <a:ea typeface="华文细黑" panose="02010600040101010101" pitchFamily="2" charset="-122"/>
        <a:cs typeface="+mn-cs"/>
      </a:defRPr>
    </a:lvl3pPr>
    <a:lvl4pPr marL="1371600" algn="l" rtl="0" fontAlgn="base">
      <a:spcBef>
        <a:spcPct val="0"/>
      </a:spcBef>
      <a:spcAft>
        <a:spcPct val="0"/>
      </a:spcAft>
      <a:buFont typeface="Arial" panose="020B0604020202020204" pitchFamily="34" charset="0"/>
      <a:defRPr sz="2400" b="1" kern="1200">
        <a:solidFill>
          <a:schemeClr val="tx1"/>
        </a:solidFill>
        <a:latin typeface="Edwardian Script ITC" panose="030303020407070D0804" pitchFamily="66" charset="0"/>
        <a:ea typeface="华文细黑" panose="02010600040101010101" pitchFamily="2" charset="-122"/>
        <a:cs typeface="+mn-cs"/>
      </a:defRPr>
    </a:lvl4pPr>
    <a:lvl5pPr marL="1828800" algn="l" rtl="0" fontAlgn="base">
      <a:spcBef>
        <a:spcPct val="0"/>
      </a:spcBef>
      <a:spcAft>
        <a:spcPct val="0"/>
      </a:spcAft>
      <a:buFont typeface="Arial" panose="020B0604020202020204" pitchFamily="34" charset="0"/>
      <a:defRPr sz="2400" b="1" kern="1200">
        <a:solidFill>
          <a:schemeClr val="tx1"/>
        </a:solidFill>
        <a:latin typeface="Edwardian Script ITC" panose="030303020407070D0804" pitchFamily="66" charset="0"/>
        <a:ea typeface="华文细黑" panose="02010600040101010101" pitchFamily="2" charset="-122"/>
        <a:cs typeface="+mn-cs"/>
      </a:defRPr>
    </a:lvl5pPr>
    <a:lvl6pPr marL="2286000" algn="l" defTabSz="914400" rtl="0" eaLnBrk="1" latinLnBrk="0" hangingPunct="1">
      <a:defRPr sz="2400" b="1" kern="1200">
        <a:solidFill>
          <a:schemeClr val="tx1"/>
        </a:solidFill>
        <a:latin typeface="Edwardian Script ITC" panose="030303020407070D0804" pitchFamily="66" charset="0"/>
        <a:ea typeface="华文细黑" panose="02010600040101010101" pitchFamily="2" charset="-122"/>
        <a:cs typeface="+mn-cs"/>
      </a:defRPr>
    </a:lvl6pPr>
    <a:lvl7pPr marL="2743200" algn="l" defTabSz="914400" rtl="0" eaLnBrk="1" latinLnBrk="0" hangingPunct="1">
      <a:defRPr sz="2400" b="1" kern="1200">
        <a:solidFill>
          <a:schemeClr val="tx1"/>
        </a:solidFill>
        <a:latin typeface="Edwardian Script ITC" panose="030303020407070D0804" pitchFamily="66" charset="0"/>
        <a:ea typeface="华文细黑" panose="02010600040101010101" pitchFamily="2" charset="-122"/>
        <a:cs typeface="+mn-cs"/>
      </a:defRPr>
    </a:lvl7pPr>
    <a:lvl8pPr marL="3200400" algn="l" defTabSz="914400" rtl="0" eaLnBrk="1" latinLnBrk="0" hangingPunct="1">
      <a:defRPr sz="2400" b="1" kern="1200">
        <a:solidFill>
          <a:schemeClr val="tx1"/>
        </a:solidFill>
        <a:latin typeface="Edwardian Script ITC" panose="030303020407070D0804" pitchFamily="66" charset="0"/>
        <a:ea typeface="华文细黑" panose="02010600040101010101" pitchFamily="2" charset="-122"/>
        <a:cs typeface="+mn-cs"/>
      </a:defRPr>
    </a:lvl8pPr>
    <a:lvl9pPr marL="3657600" algn="l" defTabSz="914400" rtl="0" eaLnBrk="1" latinLnBrk="0" hangingPunct="1">
      <a:defRPr sz="2400" b="1" kern="1200">
        <a:solidFill>
          <a:schemeClr val="tx1"/>
        </a:solidFill>
        <a:latin typeface="Edwardian Script ITC" panose="030303020407070D0804" pitchFamily="66" charset="0"/>
        <a:ea typeface="华文细黑" panose="02010600040101010101" pitchFamily="2" charset="-122"/>
        <a:cs typeface="+mn-cs"/>
      </a:defRPr>
    </a:lvl9pPr>
  </p:defaultTextStyle>
  <p:extLst>
    <p:ext uri="{EFAFB233-063F-42B5-8137-9DF3F51BA10A}">
      <p15:sldGuideLst xmlns:p15="http://schemas.microsoft.com/office/powerpoint/2012/main">
        <p15:guide id="1" orient="horz" pos="212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FFFF00"/>
    <a:srgbClr val="CCFFCC"/>
    <a:srgbClr val="66FF33"/>
    <a:srgbClr val="FF3300"/>
    <a:srgbClr val="00CCFF"/>
    <a:srgbClr val="3399FF"/>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28" autoAdjust="0"/>
    <p:restoredTop sz="93910" autoAdjust="0"/>
  </p:normalViewPr>
  <p:slideViewPr>
    <p:cSldViewPr snapToGrid="0">
      <p:cViewPr varScale="1">
        <p:scale>
          <a:sx n="98" d="100"/>
          <a:sy n="98" d="100"/>
        </p:scale>
        <p:origin x="1224" y="68"/>
      </p:cViewPr>
      <p:guideLst>
        <p:guide orient="horz" pos="2125"/>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E407ACA-63EA-4ABB-AC3D-E286233B34D3}"/>
              </a:ext>
            </a:extLst>
          </p:cNvPr>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buFontTx/>
              <a:buNone/>
              <a:defRPr sz="1200" b="0" smtClean="0">
                <a:latin typeface="Arial" panose="020B0604020202020204" pitchFamily="34" charset="0"/>
                <a:ea typeface="宋体" panose="02010600030101010101" pitchFamily="2" charset="-122"/>
              </a:defRPr>
            </a:lvl1pPr>
          </a:lstStyle>
          <a:p>
            <a:pPr>
              <a:defRPr/>
            </a:pPr>
            <a:endParaRPr lang="en-US" altLang="zh-CN"/>
          </a:p>
        </p:txBody>
      </p:sp>
      <p:sp>
        <p:nvSpPr>
          <p:cNvPr id="4099" name="Rectangle 3">
            <a:extLst>
              <a:ext uri="{FF2B5EF4-FFF2-40B4-BE49-F238E27FC236}">
                <a16:creationId xmlns:a16="http://schemas.microsoft.com/office/drawing/2014/main" id="{BFFC3830-8A7E-487E-AF33-9A67934C787B}"/>
              </a:ext>
            </a:extLst>
          </p:cNvPr>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a:buFontTx/>
              <a:buNone/>
              <a:defRPr sz="1200" b="0" smtClean="0">
                <a:latin typeface="Arial" panose="020B0604020202020204" pitchFamily="34" charset="0"/>
                <a:ea typeface="宋体" panose="02010600030101010101" pitchFamily="2" charset="-122"/>
              </a:defRPr>
            </a:lvl1pPr>
          </a:lstStyle>
          <a:p>
            <a:pPr>
              <a:defRPr/>
            </a:pPr>
            <a:endParaRPr lang="en-US" altLang="zh-CN"/>
          </a:p>
        </p:txBody>
      </p:sp>
      <p:sp>
        <p:nvSpPr>
          <p:cNvPr id="4100" name="Rectangle 4">
            <a:extLst>
              <a:ext uri="{FF2B5EF4-FFF2-40B4-BE49-F238E27FC236}">
                <a16:creationId xmlns:a16="http://schemas.microsoft.com/office/drawing/2014/main" id="{D4EF052B-45B9-4B64-8A21-ADF712C15C8D}"/>
              </a:ext>
            </a:extLst>
          </p:cNvPr>
          <p:cNvSpPr>
            <a:spLocks noGrp="1" noRot="1" noChangeAspect="1" noChangeArrowheads="1" noTextEdit="1"/>
          </p:cNvSpPr>
          <p:nvPr>
            <p:ph type="sldImg" idx="4294967295"/>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8F3CEEE2-D716-470E-9F91-AFA347F09D86}"/>
              </a:ext>
            </a:extLst>
          </p:cNvPr>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4102" name="Rectangle 6">
            <a:extLst>
              <a:ext uri="{FF2B5EF4-FFF2-40B4-BE49-F238E27FC236}">
                <a16:creationId xmlns:a16="http://schemas.microsoft.com/office/drawing/2014/main" id="{542618BD-E622-46CB-B1A9-0A59DD82BCDE}"/>
              </a:ext>
            </a:extLst>
          </p:cNvPr>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buFontTx/>
              <a:buNone/>
              <a:defRPr sz="1200" b="0" smtClean="0">
                <a:latin typeface="Arial" panose="020B0604020202020204" pitchFamily="34" charset="0"/>
                <a:ea typeface="宋体" panose="02010600030101010101" pitchFamily="2" charset="-122"/>
              </a:defRPr>
            </a:lvl1pPr>
          </a:lstStyle>
          <a:p>
            <a:pPr>
              <a:defRPr/>
            </a:pPr>
            <a:endParaRPr lang="en-US" altLang="zh-CN"/>
          </a:p>
        </p:txBody>
      </p:sp>
      <p:sp>
        <p:nvSpPr>
          <p:cNvPr id="4103" name="Rectangle 7">
            <a:extLst>
              <a:ext uri="{FF2B5EF4-FFF2-40B4-BE49-F238E27FC236}">
                <a16:creationId xmlns:a16="http://schemas.microsoft.com/office/drawing/2014/main" id="{C8526ECE-7958-4759-8AC3-6C0B64B6FBA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b="0" noProof="1" dirty="0">
                <a:latin typeface="Arial" panose="020B0604020202020204" pitchFamily="34" charset="0"/>
                <a:ea typeface="宋体" panose="02010600030101010101" pitchFamily="2" charset="-122"/>
                <a:cs typeface="+mn-ea"/>
              </a:defRPr>
            </a:lvl1pPr>
          </a:lstStyle>
          <a:p>
            <a:fld id="{FC89D05A-D7A9-48EE-80F0-765B65AF5652}" type="slidenum">
              <a:rPr lang="en-US" altLang="zh-CN"/>
              <a:pPr/>
              <a:t>‹#›</a:t>
            </a:fld>
            <a:endParaRPr lang="en-US" altLang="zh-CN">
              <a:cs typeface="+mn-cs"/>
            </a:endParaRP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a:extLst>
              <a:ext uri="{FF2B5EF4-FFF2-40B4-BE49-F238E27FC236}">
                <a16:creationId xmlns:a16="http://schemas.microsoft.com/office/drawing/2014/main" id="{F6D92739-1E6E-4BA5-AB28-C98A6FF3DEC8}"/>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015A8082-2A48-41C5-8DD6-B0C7B5638CF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A3596A3F-B9C9-44D2-B4E6-E593F323879B}"/>
              </a:ext>
            </a:extLst>
          </p:cNvPr>
          <p:cNvSpPr>
            <a:spLocks noGrp="1" noChangeArrowheads="1"/>
          </p:cNvSpPr>
          <p:nvPr>
            <p:ph type="sldNum" sz="quarter" idx="12"/>
          </p:nvPr>
        </p:nvSpPr>
        <p:spPr>
          <a:ln/>
        </p:spPr>
        <p:txBody>
          <a:bodyPr/>
          <a:lstStyle>
            <a:lvl1pPr>
              <a:defRPr/>
            </a:lvl1pPr>
          </a:lstStyle>
          <a:p>
            <a:fld id="{77307AFD-161A-4280-8913-050EBD668CEE}" type="slidenum">
              <a:rPr lang="en-US" altLang="zh-CN"/>
              <a:pPr/>
              <a:t>‹#›</a:t>
            </a:fld>
            <a:endParaRPr lang="en-US" altLang="zh-CN"/>
          </a:p>
        </p:txBody>
      </p:sp>
    </p:spTree>
    <p:extLst>
      <p:ext uri="{BB962C8B-B14F-4D97-AF65-F5344CB8AC3E}">
        <p14:creationId xmlns:p14="http://schemas.microsoft.com/office/powerpoint/2010/main" val="3031297831"/>
      </p:ext>
    </p:extLst>
  </p:cSld>
  <p:clrMapOvr>
    <a:masterClrMapping/>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a:extLst>
              <a:ext uri="{FF2B5EF4-FFF2-40B4-BE49-F238E27FC236}">
                <a16:creationId xmlns:a16="http://schemas.microsoft.com/office/drawing/2014/main" id="{28A12D03-C938-4743-844D-9BDA973F0AB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F8E1072D-E1EE-47E7-8C95-6E65EF3903E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5F6AAC0F-6842-426A-875C-F5B944E6159D}"/>
              </a:ext>
            </a:extLst>
          </p:cNvPr>
          <p:cNvSpPr>
            <a:spLocks noGrp="1" noChangeArrowheads="1"/>
          </p:cNvSpPr>
          <p:nvPr>
            <p:ph type="sldNum" sz="quarter" idx="12"/>
          </p:nvPr>
        </p:nvSpPr>
        <p:spPr>
          <a:ln/>
        </p:spPr>
        <p:txBody>
          <a:bodyPr/>
          <a:lstStyle>
            <a:lvl1pPr>
              <a:defRPr/>
            </a:lvl1pPr>
          </a:lstStyle>
          <a:p>
            <a:fld id="{7C4BEA8D-DBC2-4DD9-836E-784B5516257A}" type="slidenum">
              <a:rPr lang="en-US" altLang="zh-CN"/>
              <a:pPr/>
              <a:t>‹#›</a:t>
            </a:fld>
            <a:endParaRPr lang="en-US" altLang="zh-CN"/>
          </a:p>
        </p:txBody>
      </p:sp>
    </p:spTree>
    <p:extLst>
      <p:ext uri="{BB962C8B-B14F-4D97-AF65-F5344CB8AC3E}">
        <p14:creationId xmlns:p14="http://schemas.microsoft.com/office/powerpoint/2010/main" val="2108064311"/>
      </p:ext>
    </p:extLst>
  </p:cSld>
  <p:clrMapOvr>
    <a:masterClrMapping/>
  </p:clrMapOvr>
  <p:transition>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a:extLst>
              <a:ext uri="{FF2B5EF4-FFF2-40B4-BE49-F238E27FC236}">
                <a16:creationId xmlns:a16="http://schemas.microsoft.com/office/drawing/2014/main" id="{08ACC0E6-AB31-4CE8-9BFB-26EBC5CF4737}"/>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9B7B808E-6ACE-4E30-B1DE-51325CA2F76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490766DE-4EC0-4768-98FA-C7ABAA250EE3}"/>
              </a:ext>
            </a:extLst>
          </p:cNvPr>
          <p:cNvSpPr>
            <a:spLocks noGrp="1" noChangeArrowheads="1"/>
          </p:cNvSpPr>
          <p:nvPr>
            <p:ph type="sldNum" sz="quarter" idx="12"/>
          </p:nvPr>
        </p:nvSpPr>
        <p:spPr>
          <a:ln/>
        </p:spPr>
        <p:txBody>
          <a:bodyPr/>
          <a:lstStyle>
            <a:lvl1pPr>
              <a:defRPr/>
            </a:lvl1pPr>
          </a:lstStyle>
          <a:p>
            <a:fld id="{C4C88232-6CBC-4B47-B18B-DFF01D6F41FF}" type="slidenum">
              <a:rPr lang="en-US" altLang="zh-CN"/>
              <a:pPr/>
              <a:t>‹#›</a:t>
            </a:fld>
            <a:endParaRPr lang="en-US" altLang="zh-CN"/>
          </a:p>
        </p:txBody>
      </p:sp>
    </p:spTree>
    <p:extLst>
      <p:ext uri="{BB962C8B-B14F-4D97-AF65-F5344CB8AC3E}">
        <p14:creationId xmlns:p14="http://schemas.microsoft.com/office/powerpoint/2010/main" val="564149358"/>
      </p:ext>
    </p:extLst>
  </p:cSld>
  <p:clrMapOvr>
    <a:masterClrMapping/>
  </p:clrMapOvr>
  <p:transition>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fld id="{77307AFD-161A-4280-8913-050EBD668CEE}" type="slidenum">
              <a:rPr lang="en-US" altLang="zh-CN" smtClean="0"/>
              <a:pPr/>
              <a:t>‹#›</a:t>
            </a:fld>
            <a:endParaRPr lang="en-US" altLang="zh-CN"/>
          </a:p>
        </p:txBody>
      </p:sp>
    </p:spTree>
    <p:extLst>
      <p:ext uri="{BB962C8B-B14F-4D97-AF65-F5344CB8AC3E}">
        <p14:creationId xmlns:p14="http://schemas.microsoft.com/office/powerpoint/2010/main" val="2756589160"/>
      </p:ext>
    </p:extLst>
  </p:cSld>
  <p:clrMapOvr>
    <a:overrideClrMapping bg1="dk1" tx1="lt1" bg2="dk2" tx2="lt2" accent1="accent1" accent2="accent2" accent3="accent3" accent4="accent4" accent5="accent5" accent6="accent6" hlink="hlink" folHlink="folHlink"/>
  </p:clrMapOvr>
  <p:transition>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fld id="{66F74C44-6F70-4B67-B287-466A658E9010}" type="slidenum">
              <a:rPr lang="en-US" altLang="zh-CN" smtClean="0"/>
              <a:pPr/>
              <a:t>‹#›</a:t>
            </a:fld>
            <a:endParaRPr lang="en-US" altLang="zh-CN"/>
          </a:p>
        </p:txBody>
      </p:sp>
    </p:spTree>
    <p:extLst>
      <p:ext uri="{BB962C8B-B14F-4D97-AF65-F5344CB8AC3E}">
        <p14:creationId xmlns:p14="http://schemas.microsoft.com/office/powerpoint/2010/main" val="2106581491"/>
      </p:ext>
    </p:extLst>
  </p:cSld>
  <p:clrMapOvr>
    <a:masterClrMapping/>
  </p:clrMapOvr>
  <p:transition>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fld id="{44FFB35C-BA22-4E7B-98C6-6D987F331B81}" type="slidenum">
              <a:rPr lang="en-US" altLang="zh-CN" smtClean="0"/>
              <a:pPr/>
              <a:t>‹#›</a:t>
            </a:fld>
            <a:endParaRPr lang="en-US" altLang="zh-CN"/>
          </a:p>
        </p:txBody>
      </p:sp>
    </p:spTree>
    <p:extLst>
      <p:ext uri="{BB962C8B-B14F-4D97-AF65-F5344CB8AC3E}">
        <p14:creationId xmlns:p14="http://schemas.microsoft.com/office/powerpoint/2010/main" val="3636105282"/>
      </p:ext>
    </p:extLst>
  </p:cSld>
  <p:clrMapOvr>
    <a:overrideClrMapping bg1="dk1" tx1="lt1" bg2="dk2" tx2="lt2" accent1="accent1" accent2="accent2" accent3="accent3" accent4="accent4" accent5="accent5" accent6="accent6" hlink="hlink" folHlink="folHlink"/>
  </p:clrMapOvr>
  <p:transition>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8" name="Date Placeholder 7"/>
          <p:cNvSpPr>
            <a:spLocks noGrp="1"/>
          </p:cNvSpPr>
          <p:nvPr>
            <p:ph type="dt" sz="half" idx="10"/>
          </p:nvPr>
        </p:nvSpPr>
        <p:spPr/>
        <p:txBody>
          <a:bodyPr/>
          <a:lstStyle/>
          <a:p>
            <a:pPr>
              <a:defRPr/>
            </a:pPr>
            <a:endParaRPr lang="en-US" altLang="zh-CN"/>
          </a:p>
        </p:txBody>
      </p:sp>
      <p:sp>
        <p:nvSpPr>
          <p:cNvPr id="9" name="Footer Placeholder 8"/>
          <p:cNvSpPr>
            <a:spLocks noGrp="1"/>
          </p:cNvSpPr>
          <p:nvPr>
            <p:ph type="ftr" sz="quarter" idx="11"/>
          </p:nvPr>
        </p:nvSpPr>
        <p:spPr/>
        <p:txBody>
          <a:bodyPr/>
          <a:lstStyle/>
          <a:p>
            <a:pPr>
              <a:defRPr/>
            </a:pPr>
            <a:endParaRPr lang="en-US" altLang="zh-CN"/>
          </a:p>
        </p:txBody>
      </p:sp>
      <p:sp>
        <p:nvSpPr>
          <p:cNvPr id="10" name="Slide Number Placeholder 9"/>
          <p:cNvSpPr>
            <a:spLocks noGrp="1"/>
          </p:cNvSpPr>
          <p:nvPr>
            <p:ph type="sldNum" sz="quarter" idx="12"/>
          </p:nvPr>
        </p:nvSpPr>
        <p:spPr/>
        <p:txBody>
          <a:bodyPr/>
          <a:lstStyle/>
          <a:p>
            <a:fld id="{60997A17-0631-4301-B534-A274906016C3}" type="slidenum">
              <a:rPr lang="en-US" altLang="zh-CN" smtClean="0"/>
              <a:pPr/>
              <a:t>‹#›</a:t>
            </a:fld>
            <a:endParaRPr lang="en-US" altLang="zh-CN"/>
          </a:p>
        </p:txBody>
      </p:sp>
    </p:spTree>
    <p:extLst>
      <p:ext uri="{BB962C8B-B14F-4D97-AF65-F5344CB8AC3E}">
        <p14:creationId xmlns:p14="http://schemas.microsoft.com/office/powerpoint/2010/main" val="2410135381"/>
      </p:ext>
    </p:extLst>
  </p:cSld>
  <p:clrMapOvr>
    <a:masterClrMapping/>
  </p:clrMapOvr>
  <p:transition>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1102239" y="3143250"/>
            <a:ext cx="3288024" cy="259677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fld id="{CB13B163-D4AE-41A2-ABC4-F1FDB943A6BC}" type="slidenum">
              <a:rPr lang="en-US" altLang="zh-CN" smtClean="0"/>
              <a:pPr/>
              <a:t>‹#›</a:t>
            </a:fld>
            <a:endParaRPr lang="en-US" altLang="zh-CN"/>
          </a:p>
        </p:txBody>
      </p:sp>
      <p:sp>
        <p:nvSpPr>
          <p:cNvPr id="10" name="Title 9"/>
          <p:cNvSpPr>
            <a:spLocks noGrp="1"/>
          </p:cNvSpPr>
          <p:nvPr>
            <p:ph type="title"/>
          </p:nvPr>
        </p:nvSpPr>
        <p:spPr/>
        <p:txBody>
          <a:bodyPr/>
          <a:lstStyle/>
          <a:p>
            <a:r>
              <a:rPr lang="zh-CN" altLang="en-US"/>
              <a:t>单击此处编辑母版标题样式</a:t>
            </a:r>
            <a:endParaRPr lang="en-US" dirty="0"/>
          </a:p>
        </p:txBody>
      </p:sp>
    </p:spTree>
    <p:extLst>
      <p:ext uri="{BB962C8B-B14F-4D97-AF65-F5344CB8AC3E}">
        <p14:creationId xmlns:p14="http://schemas.microsoft.com/office/powerpoint/2010/main" val="1847311613"/>
      </p:ext>
    </p:extLst>
  </p:cSld>
  <p:clrMapOvr>
    <a:masterClrMapping/>
  </p:clrMapOvr>
  <p:transition>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en-US" altLang="zh-CN"/>
          </a:p>
        </p:txBody>
      </p:sp>
      <p:sp>
        <p:nvSpPr>
          <p:cNvPr id="4" name="Footer Placeholder 3"/>
          <p:cNvSpPr>
            <a:spLocks noGrp="1"/>
          </p:cNvSpPr>
          <p:nvPr>
            <p:ph type="ftr" sz="quarter" idx="11"/>
          </p:nvPr>
        </p:nvSpPr>
        <p:spPr/>
        <p:txBody>
          <a:bodyPr/>
          <a:lstStyle/>
          <a:p>
            <a:pPr>
              <a:defRPr/>
            </a:pPr>
            <a:endParaRPr lang="en-US" altLang="zh-CN"/>
          </a:p>
        </p:txBody>
      </p:sp>
      <p:sp>
        <p:nvSpPr>
          <p:cNvPr id="5" name="Slide Number Placeholder 4"/>
          <p:cNvSpPr>
            <a:spLocks noGrp="1"/>
          </p:cNvSpPr>
          <p:nvPr>
            <p:ph type="sldNum" sz="quarter" idx="12"/>
          </p:nvPr>
        </p:nvSpPr>
        <p:spPr/>
        <p:txBody>
          <a:bodyPr/>
          <a:lstStyle/>
          <a:p>
            <a:fld id="{9A2B9886-FF2A-4818-BB64-8AC3C40AF63E}" type="slidenum">
              <a:rPr lang="en-US" altLang="zh-CN" smtClean="0"/>
              <a:pPr/>
              <a:t>‹#›</a:t>
            </a:fld>
            <a:endParaRPr lang="en-US" altLang="zh-CN"/>
          </a:p>
        </p:txBody>
      </p:sp>
    </p:spTree>
    <p:extLst>
      <p:ext uri="{BB962C8B-B14F-4D97-AF65-F5344CB8AC3E}">
        <p14:creationId xmlns:p14="http://schemas.microsoft.com/office/powerpoint/2010/main" val="3937950049"/>
      </p:ext>
    </p:extLst>
  </p:cSld>
  <p:clrMapOvr>
    <a:masterClrMapping/>
  </p:clrMapOvr>
  <p:transition>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a:p>
        </p:txBody>
      </p:sp>
      <p:sp>
        <p:nvSpPr>
          <p:cNvPr id="3" name="Footer Placeholder 2"/>
          <p:cNvSpPr>
            <a:spLocks noGrp="1"/>
          </p:cNvSpPr>
          <p:nvPr>
            <p:ph type="ftr" sz="quarter" idx="11"/>
          </p:nvPr>
        </p:nvSpPr>
        <p:spPr/>
        <p:txBody>
          <a:bodyPr/>
          <a:lstStyle/>
          <a:p>
            <a:pPr>
              <a:defRPr/>
            </a:pPr>
            <a:endParaRPr lang="en-US" altLang="zh-CN"/>
          </a:p>
        </p:txBody>
      </p:sp>
      <p:sp>
        <p:nvSpPr>
          <p:cNvPr id="4" name="Slide Number Placeholder 3"/>
          <p:cNvSpPr>
            <a:spLocks noGrp="1"/>
          </p:cNvSpPr>
          <p:nvPr>
            <p:ph type="sldNum" sz="quarter" idx="12"/>
          </p:nvPr>
        </p:nvSpPr>
        <p:spPr/>
        <p:txBody>
          <a:bodyPr/>
          <a:lstStyle/>
          <a:p>
            <a:fld id="{9AB7B263-DAE7-4882-A2F6-A3AC54BC283D}" type="slidenum">
              <a:rPr lang="en-US" altLang="zh-CN" smtClean="0"/>
              <a:pPr/>
              <a:t>‹#›</a:t>
            </a:fld>
            <a:endParaRPr lang="en-US" altLang="zh-CN"/>
          </a:p>
        </p:txBody>
      </p:sp>
    </p:spTree>
    <p:extLst>
      <p:ext uri="{BB962C8B-B14F-4D97-AF65-F5344CB8AC3E}">
        <p14:creationId xmlns:p14="http://schemas.microsoft.com/office/powerpoint/2010/main" val="3447451791"/>
      </p:ext>
    </p:extLst>
  </p:cSld>
  <p:clrMapOvr>
    <a:masterClrMapping/>
  </p:clrMapOvr>
  <p:transition>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9" name="Date Placeholder 8"/>
          <p:cNvSpPr>
            <a:spLocks noGrp="1"/>
          </p:cNvSpPr>
          <p:nvPr>
            <p:ph type="dt" sz="half" idx="10"/>
          </p:nvPr>
        </p:nvSpPr>
        <p:spPr/>
        <p:txBody>
          <a:bodyPr/>
          <a:lstStyle/>
          <a:p>
            <a:pPr>
              <a:defRPr/>
            </a:pPr>
            <a:endParaRPr lang="en-US" altLang="zh-CN"/>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pPr>
              <a:defRPr/>
            </a:pPr>
            <a:endParaRPr lang="en-US" altLang="zh-CN"/>
          </a:p>
        </p:txBody>
      </p:sp>
      <p:sp>
        <p:nvSpPr>
          <p:cNvPr id="11" name="Slide Number Placeholder 10"/>
          <p:cNvSpPr>
            <a:spLocks noGrp="1"/>
          </p:cNvSpPr>
          <p:nvPr>
            <p:ph type="sldNum" sz="quarter" idx="12"/>
          </p:nvPr>
        </p:nvSpPr>
        <p:spPr/>
        <p:txBody>
          <a:bodyPr/>
          <a:lstStyle/>
          <a:p>
            <a:fld id="{62AD0855-EE96-404A-B695-881744F8B16A}" type="slidenum">
              <a:rPr lang="en-US" altLang="zh-CN" smtClean="0"/>
              <a:pPr/>
              <a:t>‹#›</a:t>
            </a:fld>
            <a:endParaRPr lang="en-US" altLang="zh-CN"/>
          </a:p>
        </p:txBody>
      </p:sp>
    </p:spTree>
    <p:extLst>
      <p:ext uri="{BB962C8B-B14F-4D97-AF65-F5344CB8AC3E}">
        <p14:creationId xmlns:p14="http://schemas.microsoft.com/office/powerpoint/2010/main" val="1121663007"/>
      </p:ext>
    </p:extLst>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a:extLst>
              <a:ext uri="{FF2B5EF4-FFF2-40B4-BE49-F238E27FC236}">
                <a16:creationId xmlns:a16="http://schemas.microsoft.com/office/drawing/2014/main" id="{90DB9A27-4636-4388-88A4-A0B2B163539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CAD6820A-B794-48A7-8E41-0022B5F5B04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07E32F4F-13D3-48E9-8F0B-22512EE2FF6F}"/>
              </a:ext>
            </a:extLst>
          </p:cNvPr>
          <p:cNvSpPr>
            <a:spLocks noGrp="1" noChangeArrowheads="1"/>
          </p:cNvSpPr>
          <p:nvPr>
            <p:ph type="sldNum" sz="quarter" idx="12"/>
          </p:nvPr>
        </p:nvSpPr>
        <p:spPr>
          <a:ln/>
        </p:spPr>
        <p:txBody>
          <a:bodyPr/>
          <a:lstStyle>
            <a:lvl1pPr>
              <a:defRPr/>
            </a:lvl1pPr>
          </a:lstStyle>
          <a:p>
            <a:fld id="{66F74C44-6F70-4B67-B287-466A658E9010}" type="slidenum">
              <a:rPr lang="en-US" altLang="zh-CN"/>
              <a:pPr/>
              <a:t>‹#›</a:t>
            </a:fld>
            <a:endParaRPr lang="en-US" altLang="zh-CN"/>
          </a:p>
        </p:txBody>
      </p:sp>
    </p:spTree>
    <p:extLst>
      <p:ext uri="{BB962C8B-B14F-4D97-AF65-F5344CB8AC3E}">
        <p14:creationId xmlns:p14="http://schemas.microsoft.com/office/powerpoint/2010/main" val="554487635"/>
      </p:ext>
    </p:extLst>
  </p:cSld>
  <p:clrMapOvr>
    <a:masterClrMapping/>
  </p:clrMapOvr>
  <p:transition>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endParaRPr lang="en-US" altLang="zh-CN"/>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pPr>
              <a:defRPr/>
            </a:pPr>
            <a:endParaRPr lang="en-US" altLang="zh-CN"/>
          </a:p>
        </p:txBody>
      </p:sp>
      <p:sp>
        <p:nvSpPr>
          <p:cNvPr id="10" name="Slide Number Placeholder 9"/>
          <p:cNvSpPr>
            <a:spLocks noGrp="1"/>
          </p:cNvSpPr>
          <p:nvPr>
            <p:ph type="sldNum" sz="quarter" idx="12"/>
          </p:nvPr>
        </p:nvSpPr>
        <p:spPr/>
        <p:txBody>
          <a:bodyPr/>
          <a:lstStyle/>
          <a:p>
            <a:fld id="{5824A6F2-1536-456D-8F74-5D49C20BE4B3}" type="slidenum">
              <a:rPr lang="en-US" altLang="zh-CN" smtClean="0"/>
              <a:pPr/>
              <a:t>‹#›</a:t>
            </a:fld>
            <a:endParaRPr lang="en-US" altLang="zh-CN"/>
          </a:p>
        </p:txBody>
      </p:sp>
    </p:spTree>
    <p:extLst>
      <p:ext uri="{BB962C8B-B14F-4D97-AF65-F5344CB8AC3E}">
        <p14:creationId xmlns:p14="http://schemas.microsoft.com/office/powerpoint/2010/main" val="1194651269"/>
      </p:ext>
    </p:extLst>
  </p:cSld>
  <p:clrMapOvr>
    <a:masterClrMapping/>
  </p:clrMapOvr>
  <p:transition>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fld id="{7C4BEA8D-DBC2-4DD9-836E-784B5516257A}" type="slidenum">
              <a:rPr lang="en-US" altLang="zh-CN" smtClean="0"/>
              <a:pPr/>
              <a:t>‹#›</a:t>
            </a:fld>
            <a:endParaRPr lang="en-US" altLang="zh-CN"/>
          </a:p>
        </p:txBody>
      </p:sp>
    </p:spTree>
    <p:extLst>
      <p:ext uri="{BB962C8B-B14F-4D97-AF65-F5344CB8AC3E}">
        <p14:creationId xmlns:p14="http://schemas.microsoft.com/office/powerpoint/2010/main" val="393727927"/>
      </p:ext>
    </p:extLst>
  </p:cSld>
  <p:clrMapOvr>
    <a:masterClrMapping/>
  </p:clrMapOvr>
  <p:transition>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fld id="{88361EE8-AC86-44BA-97A4-09C65C6A4F13}" type="slidenum">
              <a:rPr lang="en-US" altLang="zh-CN" smtClean="0"/>
              <a:pPr/>
              <a:t>‹#›</a:t>
            </a:fld>
            <a:endParaRPr lang="en-US" altLang="zh-CN">
              <a:cs typeface="+mn-cs"/>
            </a:endParaRPr>
          </a:p>
        </p:txBody>
      </p:sp>
    </p:spTree>
    <p:extLst>
      <p:ext uri="{BB962C8B-B14F-4D97-AF65-F5344CB8AC3E}">
        <p14:creationId xmlns:p14="http://schemas.microsoft.com/office/powerpoint/2010/main" val="1501370928"/>
      </p:ext>
    </p:extLst>
  </p:cSld>
  <p:clrMapOvr>
    <a:masterClrMapping/>
  </p:clrMapOvr>
  <p:transition>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
        <p:nvSpPr>
          <p:cNvPr id="4" name="Rectangle 25">
            <a:extLst>
              <a:ext uri="{FF2B5EF4-FFF2-40B4-BE49-F238E27FC236}">
                <a16:creationId xmlns:a16="http://schemas.microsoft.com/office/drawing/2014/main" id="{D9318E89-1F92-4C8F-978E-59F3F266DAE9}"/>
              </a:ext>
            </a:extLst>
          </p:cNvPr>
          <p:cNvSpPr/>
          <p:nvPr/>
        </p:nvSpPr>
        <p:spPr>
          <a:xfrm>
            <a:off x="0" y="0"/>
            <a:ext cx="176371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394201" y="1520788"/>
            <a:ext cx="975285" cy="3816424"/>
          </a:xfrm>
          <a:solidFill>
            <a:srgbClr val="FFFFFF"/>
          </a:solidFill>
          <a:ln>
            <a:solidFill>
              <a:srgbClr val="404040"/>
            </a:solidFill>
          </a:ln>
        </p:spPr>
        <p:txBody>
          <a:bodyPr anchorCtr="1"/>
          <a:lstStyle>
            <a:lvl1pPr>
              <a:defRPr sz="2100">
                <a:solidFill>
                  <a:srgbClr val="262626"/>
                </a:solidFill>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2267744" y="804672"/>
            <a:ext cx="6396196"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Tree>
    <p:extLst>
      <p:ext uri="{BB962C8B-B14F-4D97-AF65-F5344CB8AC3E}">
        <p14:creationId xmlns:p14="http://schemas.microsoft.com/office/powerpoint/2010/main" val="3644594862"/>
      </p:ext>
    </p:extLst>
  </p:cSld>
  <p:clrMapOvr>
    <a:masterClrMapping/>
  </p:clrMapOvr>
  <p:transition>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a:extLst>
              <a:ext uri="{FF2B5EF4-FFF2-40B4-BE49-F238E27FC236}">
                <a16:creationId xmlns:a16="http://schemas.microsoft.com/office/drawing/2014/main" id="{8271E8D8-B868-490E-B749-F70E90F93EC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8FAAFD1A-1F80-46A8-9CB2-1A7DEE3625B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9F6AC8DB-79F1-47B2-9512-7848D9E45045}"/>
              </a:ext>
            </a:extLst>
          </p:cNvPr>
          <p:cNvSpPr>
            <a:spLocks noGrp="1" noChangeArrowheads="1"/>
          </p:cNvSpPr>
          <p:nvPr>
            <p:ph type="sldNum" sz="quarter" idx="12"/>
          </p:nvPr>
        </p:nvSpPr>
        <p:spPr>
          <a:ln/>
        </p:spPr>
        <p:txBody>
          <a:bodyPr/>
          <a:lstStyle>
            <a:lvl1pPr>
              <a:defRPr/>
            </a:lvl1pPr>
          </a:lstStyle>
          <a:p>
            <a:fld id="{44FFB35C-BA22-4E7B-98C6-6D987F331B81}" type="slidenum">
              <a:rPr lang="en-US" altLang="zh-CN"/>
              <a:pPr/>
              <a:t>‹#›</a:t>
            </a:fld>
            <a:endParaRPr lang="en-US" altLang="zh-CN"/>
          </a:p>
        </p:txBody>
      </p:sp>
    </p:spTree>
    <p:extLst>
      <p:ext uri="{BB962C8B-B14F-4D97-AF65-F5344CB8AC3E}">
        <p14:creationId xmlns:p14="http://schemas.microsoft.com/office/powerpoint/2010/main" val="1392651093"/>
      </p:ext>
    </p:extLst>
  </p:cSld>
  <p:clrMapOvr>
    <a:masterClrMapping/>
  </p:clrMapOvr>
  <p:transition>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a:extLst>
              <a:ext uri="{FF2B5EF4-FFF2-40B4-BE49-F238E27FC236}">
                <a16:creationId xmlns:a16="http://schemas.microsoft.com/office/drawing/2014/main" id="{FBEAF3A2-B0B4-417A-8B81-CE11FC9DE69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EB3AA9AA-47B0-4FA7-8660-1EFE0F9F523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2D2929CC-2C9A-4A22-B797-D59768B511C1}"/>
              </a:ext>
            </a:extLst>
          </p:cNvPr>
          <p:cNvSpPr>
            <a:spLocks noGrp="1" noChangeArrowheads="1"/>
          </p:cNvSpPr>
          <p:nvPr>
            <p:ph type="sldNum" sz="quarter" idx="12"/>
          </p:nvPr>
        </p:nvSpPr>
        <p:spPr>
          <a:ln/>
        </p:spPr>
        <p:txBody>
          <a:bodyPr/>
          <a:lstStyle>
            <a:lvl1pPr>
              <a:defRPr/>
            </a:lvl1pPr>
          </a:lstStyle>
          <a:p>
            <a:fld id="{60997A17-0631-4301-B534-A274906016C3}" type="slidenum">
              <a:rPr lang="en-US" altLang="zh-CN"/>
              <a:pPr/>
              <a:t>‹#›</a:t>
            </a:fld>
            <a:endParaRPr lang="en-US" altLang="zh-CN"/>
          </a:p>
        </p:txBody>
      </p:sp>
    </p:spTree>
    <p:extLst>
      <p:ext uri="{BB962C8B-B14F-4D97-AF65-F5344CB8AC3E}">
        <p14:creationId xmlns:p14="http://schemas.microsoft.com/office/powerpoint/2010/main" val="929808891"/>
      </p:ext>
    </p:extLst>
  </p:cSld>
  <p:clrMapOvr>
    <a:masterClrMapping/>
  </p:clrMapOvr>
  <p:transition>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a:extLst>
              <a:ext uri="{FF2B5EF4-FFF2-40B4-BE49-F238E27FC236}">
                <a16:creationId xmlns:a16="http://schemas.microsoft.com/office/drawing/2014/main" id="{57D6D748-03FF-4542-B776-0F2FA8E654EF}"/>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15B2C7CB-5A9D-4311-AA3A-629B2202DD0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86BCBB5E-3336-4B55-8ED2-0B1D135F9868}"/>
              </a:ext>
            </a:extLst>
          </p:cNvPr>
          <p:cNvSpPr>
            <a:spLocks noGrp="1" noChangeArrowheads="1"/>
          </p:cNvSpPr>
          <p:nvPr>
            <p:ph type="sldNum" sz="quarter" idx="12"/>
          </p:nvPr>
        </p:nvSpPr>
        <p:spPr>
          <a:ln/>
        </p:spPr>
        <p:txBody>
          <a:bodyPr/>
          <a:lstStyle>
            <a:lvl1pPr>
              <a:defRPr/>
            </a:lvl1pPr>
          </a:lstStyle>
          <a:p>
            <a:fld id="{CB13B163-D4AE-41A2-ABC4-F1FDB943A6BC}" type="slidenum">
              <a:rPr lang="en-US" altLang="zh-CN"/>
              <a:pPr/>
              <a:t>‹#›</a:t>
            </a:fld>
            <a:endParaRPr lang="en-US" altLang="zh-CN"/>
          </a:p>
        </p:txBody>
      </p:sp>
    </p:spTree>
    <p:extLst>
      <p:ext uri="{BB962C8B-B14F-4D97-AF65-F5344CB8AC3E}">
        <p14:creationId xmlns:p14="http://schemas.microsoft.com/office/powerpoint/2010/main" val="4072038703"/>
      </p:ext>
    </p:extLst>
  </p:cSld>
  <p:clrMapOvr>
    <a:masterClrMapping/>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4">
            <a:extLst>
              <a:ext uri="{FF2B5EF4-FFF2-40B4-BE49-F238E27FC236}">
                <a16:creationId xmlns:a16="http://schemas.microsoft.com/office/drawing/2014/main" id="{4019F4E7-2C0F-4002-ABF0-7EF978B104F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1FC5656C-5034-480E-8ED9-88B1E35DDAAB}"/>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EEF51260-0529-4D8B-B512-708945A9EE0B}"/>
              </a:ext>
            </a:extLst>
          </p:cNvPr>
          <p:cNvSpPr>
            <a:spLocks noGrp="1" noChangeArrowheads="1"/>
          </p:cNvSpPr>
          <p:nvPr>
            <p:ph type="sldNum" sz="quarter" idx="12"/>
          </p:nvPr>
        </p:nvSpPr>
        <p:spPr>
          <a:ln/>
        </p:spPr>
        <p:txBody>
          <a:bodyPr/>
          <a:lstStyle>
            <a:lvl1pPr>
              <a:defRPr/>
            </a:lvl1pPr>
          </a:lstStyle>
          <a:p>
            <a:fld id="{9A2B9886-FF2A-4818-BB64-8AC3C40AF63E}" type="slidenum">
              <a:rPr lang="en-US" altLang="zh-CN"/>
              <a:pPr/>
              <a:t>‹#›</a:t>
            </a:fld>
            <a:endParaRPr lang="en-US" altLang="zh-CN"/>
          </a:p>
        </p:txBody>
      </p:sp>
    </p:spTree>
    <p:extLst>
      <p:ext uri="{BB962C8B-B14F-4D97-AF65-F5344CB8AC3E}">
        <p14:creationId xmlns:p14="http://schemas.microsoft.com/office/powerpoint/2010/main" val="3523162893"/>
      </p:ext>
    </p:extLst>
  </p:cSld>
  <p:clrMapOvr>
    <a:masterClrMapping/>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9352E35-091E-471C-A7D4-51BE11362B2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524E65C7-6A1A-4E0E-9B1F-9C799697CFA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1CBCF781-2DA0-437F-8BE4-297BE7E732CC}"/>
              </a:ext>
            </a:extLst>
          </p:cNvPr>
          <p:cNvSpPr>
            <a:spLocks noGrp="1" noChangeArrowheads="1"/>
          </p:cNvSpPr>
          <p:nvPr>
            <p:ph type="sldNum" sz="quarter" idx="12"/>
          </p:nvPr>
        </p:nvSpPr>
        <p:spPr>
          <a:ln/>
        </p:spPr>
        <p:txBody>
          <a:bodyPr/>
          <a:lstStyle>
            <a:lvl1pPr>
              <a:defRPr/>
            </a:lvl1pPr>
          </a:lstStyle>
          <a:p>
            <a:fld id="{9AB7B263-DAE7-4882-A2F6-A3AC54BC283D}" type="slidenum">
              <a:rPr lang="en-US" altLang="zh-CN"/>
              <a:pPr/>
              <a:t>‹#›</a:t>
            </a:fld>
            <a:endParaRPr lang="en-US" altLang="zh-CN"/>
          </a:p>
        </p:txBody>
      </p:sp>
    </p:spTree>
    <p:extLst>
      <p:ext uri="{BB962C8B-B14F-4D97-AF65-F5344CB8AC3E}">
        <p14:creationId xmlns:p14="http://schemas.microsoft.com/office/powerpoint/2010/main" val="521492272"/>
      </p:ext>
    </p:extLst>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a:extLst>
              <a:ext uri="{FF2B5EF4-FFF2-40B4-BE49-F238E27FC236}">
                <a16:creationId xmlns:a16="http://schemas.microsoft.com/office/drawing/2014/main" id="{A5188FA6-0DC7-488B-B050-9CD88B03E3FC}"/>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37434F76-AB23-487B-8D13-8768C79E4D3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6C5E26CA-5A73-455F-AC6C-41C2492CFF16}"/>
              </a:ext>
            </a:extLst>
          </p:cNvPr>
          <p:cNvSpPr>
            <a:spLocks noGrp="1" noChangeArrowheads="1"/>
          </p:cNvSpPr>
          <p:nvPr>
            <p:ph type="sldNum" sz="quarter" idx="12"/>
          </p:nvPr>
        </p:nvSpPr>
        <p:spPr>
          <a:ln/>
        </p:spPr>
        <p:txBody>
          <a:bodyPr/>
          <a:lstStyle>
            <a:lvl1pPr>
              <a:defRPr/>
            </a:lvl1pPr>
          </a:lstStyle>
          <a:p>
            <a:fld id="{62AD0855-EE96-404A-B695-881744F8B16A}" type="slidenum">
              <a:rPr lang="en-US" altLang="zh-CN"/>
              <a:pPr/>
              <a:t>‹#›</a:t>
            </a:fld>
            <a:endParaRPr lang="en-US" altLang="zh-CN"/>
          </a:p>
        </p:txBody>
      </p:sp>
    </p:spTree>
    <p:extLst>
      <p:ext uri="{BB962C8B-B14F-4D97-AF65-F5344CB8AC3E}">
        <p14:creationId xmlns:p14="http://schemas.microsoft.com/office/powerpoint/2010/main" val="3110838490"/>
      </p:ext>
    </p:extLst>
  </p:cSld>
  <p:clrMapOvr>
    <a:masterClrMapping/>
  </p:clrMapOvr>
  <p:transition>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a:extLst>
              <a:ext uri="{FF2B5EF4-FFF2-40B4-BE49-F238E27FC236}">
                <a16:creationId xmlns:a16="http://schemas.microsoft.com/office/drawing/2014/main" id="{B64D31BC-2DA4-40A1-A6EB-9AC7B3830DE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F62147E8-69E1-4A96-BA25-E78CE2897960}"/>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2F901B69-7F1D-45E1-B413-517113AC6636}"/>
              </a:ext>
            </a:extLst>
          </p:cNvPr>
          <p:cNvSpPr>
            <a:spLocks noGrp="1" noChangeArrowheads="1"/>
          </p:cNvSpPr>
          <p:nvPr>
            <p:ph type="sldNum" sz="quarter" idx="12"/>
          </p:nvPr>
        </p:nvSpPr>
        <p:spPr>
          <a:ln/>
        </p:spPr>
        <p:txBody>
          <a:bodyPr/>
          <a:lstStyle>
            <a:lvl1pPr>
              <a:defRPr/>
            </a:lvl1pPr>
          </a:lstStyle>
          <a:p>
            <a:fld id="{5824A6F2-1536-456D-8F74-5D49C20BE4B3}" type="slidenum">
              <a:rPr lang="en-US" altLang="zh-CN"/>
              <a:pPr/>
              <a:t>‹#›</a:t>
            </a:fld>
            <a:endParaRPr lang="en-US" altLang="zh-CN"/>
          </a:p>
        </p:txBody>
      </p:sp>
    </p:spTree>
    <p:extLst>
      <p:ext uri="{BB962C8B-B14F-4D97-AF65-F5344CB8AC3E}">
        <p14:creationId xmlns:p14="http://schemas.microsoft.com/office/powerpoint/2010/main" val="2687698207"/>
      </p:ext>
    </p:extLst>
  </p:cSld>
  <p:clrMapOvr>
    <a:masterClrMapping/>
  </p:clrMapOvr>
  <p:transition>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805AB0C-15CE-4CA7-B691-5B106AFC9E93}"/>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a:extLst>
              <a:ext uri="{FF2B5EF4-FFF2-40B4-BE49-F238E27FC236}">
                <a16:creationId xmlns:a16="http://schemas.microsoft.com/office/drawing/2014/main" id="{C46A4C7A-550B-483C-B1D8-311AF03B14D1}"/>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a:extLst>
              <a:ext uri="{FF2B5EF4-FFF2-40B4-BE49-F238E27FC236}">
                <a16:creationId xmlns:a16="http://schemas.microsoft.com/office/drawing/2014/main" id="{A2D7FE58-A606-468B-88E0-751C9DF829F6}"/>
              </a:ext>
            </a:extLst>
          </p:cNvPr>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buFontTx/>
              <a:buNone/>
              <a:defRPr sz="1400" b="0" smtClean="0">
                <a:latin typeface="+mn-lt"/>
                <a:ea typeface="+mn-ea"/>
              </a:defRPr>
            </a:lvl1pPr>
          </a:lstStyle>
          <a:p>
            <a:pPr>
              <a:defRPr/>
            </a:pPr>
            <a:endParaRPr lang="en-US" altLang="zh-CN"/>
          </a:p>
        </p:txBody>
      </p:sp>
      <p:sp>
        <p:nvSpPr>
          <p:cNvPr id="1029" name="Rectangle 5">
            <a:extLst>
              <a:ext uri="{FF2B5EF4-FFF2-40B4-BE49-F238E27FC236}">
                <a16:creationId xmlns:a16="http://schemas.microsoft.com/office/drawing/2014/main" id="{AC40497A-4179-4409-A3C8-DC41646957BF}"/>
              </a:ext>
            </a:extLst>
          </p:cNvPr>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buFontTx/>
              <a:buNone/>
              <a:defRPr sz="1400" b="0" smtClean="0">
                <a:latin typeface="+mn-lt"/>
                <a:ea typeface="+mn-ea"/>
              </a:defRPr>
            </a:lvl1pPr>
          </a:lstStyle>
          <a:p>
            <a:pPr>
              <a:defRPr/>
            </a:pPr>
            <a:endParaRPr lang="en-US" altLang="zh-CN"/>
          </a:p>
        </p:txBody>
      </p:sp>
      <p:sp>
        <p:nvSpPr>
          <p:cNvPr id="1030" name="Rectangle 6">
            <a:extLst>
              <a:ext uri="{FF2B5EF4-FFF2-40B4-BE49-F238E27FC236}">
                <a16:creationId xmlns:a16="http://schemas.microsoft.com/office/drawing/2014/main" id="{36D39101-217D-4983-97FC-FC9B157811C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b="0" noProof="1" dirty="0">
                <a:latin typeface="Arial" panose="020B0604020202020204" pitchFamily="34" charset="0"/>
                <a:ea typeface="宋体" panose="02010600030101010101" pitchFamily="2" charset="-122"/>
                <a:cs typeface="+mn-ea"/>
              </a:defRPr>
            </a:lvl1pPr>
          </a:lstStyle>
          <a:p>
            <a:fld id="{88361EE8-AC86-44BA-97A4-09C65C6A4F13}" type="slidenum">
              <a:rPr lang="en-US" altLang="zh-CN"/>
              <a:pPr/>
              <a:t>‹#›</a:t>
            </a:fld>
            <a:endParaRPr lang="en-US" altLang="zh-CN">
              <a:cs typeface="+mn-cs"/>
            </a:endParaRPr>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Lst>
  <p:transition>
    <p:circl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defRPr/>
            </a:pPr>
            <a:endParaRPr lang="en-US" altLang="zh-CN"/>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pPr>
              <a:defRPr/>
            </a:pPr>
            <a:endParaRPr lang="en-US" altLang="zh-CN"/>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88361EE8-AC86-44BA-97A4-09C65C6A4F13}" type="slidenum">
              <a:rPr lang="en-US" altLang="zh-CN" smtClean="0"/>
              <a:pPr/>
              <a:t>‹#›</a:t>
            </a:fld>
            <a:endParaRPr lang="en-US" altLang="zh-CN">
              <a:cs typeface="+mn-cs"/>
            </a:endParaRPr>
          </a:p>
        </p:txBody>
      </p:sp>
    </p:spTree>
    <p:extLst>
      <p:ext uri="{BB962C8B-B14F-4D97-AF65-F5344CB8AC3E}">
        <p14:creationId xmlns:p14="http://schemas.microsoft.com/office/powerpoint/2010/main" val="23742385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p:circle/>
  </p:transition>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DBAA4D94-1759-4E7D-8188-9F8E4CF0A6F6}"/>
              </a:ext>
            </a:extLst>
          </p:cNvPr>
          <p:cNvSpPr>
            <a:spLocks noGrp="1" noChangeArrowheads="1"/>
          </p:cNvSpPr>
          <p:nvPr>
            <p:ph type="ctrTitle"/>
          </p:nvPr>
        </p:nvSpPr>
        <p:spPr>
          <a:xfrm>
            <a:off x="1101725" y="2386013"/>
            <a:ext cx="6940550" cy="1646237"/>
          </a:xfrm>
        </p:spPr>
        <p:txBody>
          <a:bodyPr>
            <a:normAutofit/>
          </a:bodyPr>
          <a:lstStyle/>
          <a:p>
            <a:pPr fontAlgn="auto">
              <a:spcAft>
                <a:spcPts val="0"/>
              </a:spcAft>
              <a:defRPr/>
            </a:pPr>
            <a:r>
              <a:rPr lang="zh-CN" altLang="en-US" sz="7200" dirty="0">
                <a:solidFill>
                  <a:schemeClr val="accent2">
                    <a:lumMod val="50000"/>
                  </a:schemeClr>
                </a:solidFill>
                <a:latin typeface="华文琥珀" panose="02010800040101010101" pitchFamily="2" charset="-122"/>
                <a:ea typeface="华文琥珀" panose="02010800040101010101" pitchFamily="2" charset="-122"/>
              </a:rPr>
              <a:t>淋 巴 系 统</a:t>
            </a:r>
          </a:p>
        </p:txBody>
      </p:sp>
    </p:spTree>
    <p:extLst>
      <p:ext uri="{BB962C8B-B14F-4D97-AF65-F5344CB8AC3E}">
        <p14:creationId xmlns:p14="http://schemas.microsoft.com/office/powerpoint/2010/main" val="2980282710"/>
      </p:ext>
    </p:extLst>
  </p:cSld>
  <p:clrMapOvr>
    <a:masterClrMapping/>
  </p:clrMapOvr>
  <p:transition>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E90ACD0E-2103-497E-9ED6-B001CA1ABBFF}"/>
              </a:ext>
            </a:extLst>
          </p:cNvPr>
          <p:cNvGrpSpPr/>
          <p:nvPr/>
        </p:nvGrpSpPr>
        <p:grpSpPr>
          <a:xfrm>
            <a:off x="5015751" y="705510"/>
            <a:ext cx="4018547" cy="6008110"/>
            <a:chOff x="5427311" y="849890"/>
            <a:chExt cx="3716689" cy="5513073"/>
          </a:xfrm>
        </p:grpSpPr>
        <p:pic>
          <p:nvPicPr>
            <p:cNvPr id="4" name="图片 3">
              <a:extLst>
                <a:ext uri="{FF2B5EF4-FFF2-40B4-BE49-F238E27FC236}">
                  <a16:creationId xmlns:a16="http://schemas.microsoft.com/office/drawing/2014/main" id="{7EAF6739-6DEF-4593-830A-E9C5ED67256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27311" y="849890"/>
              <a:ext cx="3716689" cy="5188498"/>
            </a:xfrm>
            <a:prstGeom prst="rect">
              <a:avLst/>
            </a:prstGeom>
          </p:spPr>
        </p:pic>
        <p:sp>
          <p:nvSpPr>
            <p:cNvPr id="16389" name="Line 6">
              <a:extLst>
                <a:ext uri="{FF2B5EF4-FFF2-40B4-BE49-F238E27FC236}">
                  <a16:creationId xmlns:a16="http://schemas.microsoft.com/office/drawing/2014/main" id="{AE6BE3C6-B71C-4D35-81D0-2419A0D7641E}"/>
                </a:ext>
              </a:extLst>
            </p:cNvPr>
            <p:cNvSpPr>
              <a:spLocks noChangeShapeType="1"/>
            </p:cNvSpPr>
            <p:nvPr/>
          </p:nvSpPr>
          <p:spPr bwMode="auto">
            <a:xfrm flipH="1" flipV="1">
              <a:off x="7238732" y="5348410"/>
              <a:ext cx="578142" cy="689977"/>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6390" name="Text Box 7">
              <a:extLst>
                <a:ext uri="{FF2B5EF4-FFF2-40B4-BE49-F238E27FC236}">
                  <a16:creationId xmlns:a16="http://schemas.microsoft.com/office/drawing/2014/main" id="{CA06274F-3A70-449D-803A-717B8B79621B}"/>
                </a:ext>
              </a:extLst>
            </p:cNvPr>
            <p:cNvSpPr txBox="1">
              <a:spLocks noChangeArrowheads="1"/>
            </p:cNvSpPr>
            <p:nvPr/>
          </p:nvSpPr>
          <p:spPr bwMode="auto">
            <a:xfrm>
              <a:off x="7416800" y="5962913"/>
              <a:ext cx="1151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乳糜池</a:t>
              </a:r>
            </a:p>
          </p:txBody>
        </p:sp>
      </p:grpSp>
      <p:sp>
        <p:nvSpPr>
          <p:cNvPr id="16391" name="Text Box 8">
            <a:extLst>
              <a:ext uri="{FF2B5EF4-FFF2-40B4-BE49-F238E27FC236}">
                <a16:creationId xmlns:a16="http://schemas.microsoft.com/office/drawing/2014/main" id="{DD664A45-C63A-410A-86B7-661A668DE80B}"/>
              </a:ext>
            </a:extLst>
          </p:cNvPr>
          <p:cNvSpPr txBox="1">
            <a:spLocks noChangeArrowheads="1"/>
          </p:cNvSpPr>
          <p:nvPr/>
        </p:nvSpPr>
        <p:spPr bwMode="auto">
          <a:xfrm>
            <a:off x="176212" y="2152913"/>
            <a:ext cx="5055960" cy="272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buFont typeface="Wingdings" panose="05000000000000000000" pitchFamily="2" charset="2"/>
              <a:buChar char="Ø"/>
            </a:pPr>
            <a:r>
              <a:rPr lang="en-US" altLang="zh-CN" sz="2200" dirty="0">
                <a:latin typeface="幼圆" panose="02010509060101010101" pitchFamily="49" charset="-122"/>
                <a:ea typeface="幼圆" panose="02010509060101010101" pitchFamily="49" charset="-122"/>
              </a:rPr>
              <a:t> </a:t>
            </a:r>
            <a:r>
              <a:rPr lang="zh-CN" altLang="en-US" sz="2200" dirty="0">
                <a:latin typeface="幼圆" panose="02010509060101010101" pitchFamily="49" charset="-122"/>
                <a:ea typeface="幼圆" panose="02010509060101010101" pitchFamily="49" charset="-122"/>
              </a:rPr>
              <a:t>起点：乳糜池</a:t>
            </a:r>
            <a:endParaRPr lang="en-US" altLang="zh-CN" sz="22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200" dirty="0">
                <a:latin typeface="幼圆" panose="02010509060101010101" pitchFamily="49" charset="-122"/>
                <a:ea typeface="幼圆" panose="02010509060101010101" pitchFamily="49" charset="-122"/>
              </a:rPr>
              <a:t>位于</a:t>
            </a:r>
            <a:r>
              <a:rPr lang="en-US" altLang="zh-CN" sz="2200" dirty="0" err="1">
                <a:latin typeface="幼圆" panose="02010509060101010101" pitchFamily="49" charset="-122"/>
                <a:ea typeface="幼圆" panose="02010509060101010101" pitchFamily="49" charset="-122"/>
              </a:rPr>
              <a:t>L1</a:t>
            </a:r>
            <a:r>
              <a:rPr lang="zh-CN" altLang="en-US" sz="2200" dirty="0">
                <a:latin typeface="幼圆" panose="02010509060101010101" pitchFamily="49" charset="-122"/>
                <a:ea typeface="幼圆" panose="02010509060101010101" pitchFamily="49" charset="-122"/>
              </a:rPr>
              <a:t>前方，收纳</a:t>
            </a:r>
            <a:r>
              <a:rPr lang="zh-CN" altLang="en-US" sz="2200" dirty="0">
                <a:solidFill>
                  <a:srgbClr val="C00000"/>
                </a:solidFill>
                <a:latin typeface="幼圆" panose="02010509060101010101" pitchFamily="49" charset="-122"/>
                <a:ea typeface="幼圆" panose="02010509060101010101" pitchFamily="49" charset="-122"/>
              </a:rPr>
              <a:t>左右腰干</a:t>
            </a:r>
            <a:r>
              <a:rPr lang="zh-CN" altLang="en-US" sz="2200" dirty="0">
                <a:latin typeface="幼圆" panose="02010509060101010101" pitchFamily="49" charset="-122"/>
                <a:ea typeface="幼圆" panose="02010509060101010101" pitchFamily="49" charset="-122"/>
              </a:rPr>
              <a:t>、</a:t>
            </a:r>
            <a:r>
              <a:rPr lang="zh-CN" altLang="en-US" sz="2200" dirty="0">
                <a:solidFill>
                  <a:srgbClr val="C00000"/>
                </a:solidFill>
                <a:latin typeface="幼圆" panose="02010509060101010101" pitchFamily="49" charset="-122"/>
                <a:ea typeface="幼圆" panose="02010509060101010101" pitchFamily="49" charset="-122"/>
              </a:rPr>
              <a:t>肠干</a:t>
            </a:r>
          </a:p>
          <a:p>
            <a:pPr>
              <a:lnSpc>
                <a:spcPct val="200000"/>
              </a:lnSpc>
              <a:buFont typeface="Wingdings" panose="05000000000000000000" pitchFamily="2" charset="2"/>
              <a:buChar char="Ø"/>
            </a:pPr>
            <a:r>
              <a:rPr lang="zh-CN" altLang="en-US" sz="2200" dirty="0">
                <a:latin typeface="幼圆" panose="02010509060101010101" pitchFamily="49" charset="-122"/>
                <a:ea typeface="幼圆" panose="02010509060101010101" pitchFamily="49" charset="-122"/>
              </a:rPr>
              <a:t> 止点：左静脉角</a:t>
            </a:r>
            <a:endParaRPr lang="en-US" altLang="zh-CN" sz="22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200" dirty="0">
                <a:latin typeface="幼圆" panose="02010509060101010101" pitchFamily="49" charset="-122"/>
                <a:ea typeface="幼圆" panose="02010509060101010101" pitchFamily="49" charset="-122"/>
              </a:rPr>
              <a:t>在此处收纳</a:t>
            </a:r>
            <a:r>
              <a:rPr lang="zh-CN" altLang="en-US" sz="2200" dirty="0">
                <a:solidFill>
                  <a:srgbClr val="C00000"/>
                </a:solidFill>
                <a:latin typeface="幼圆" panose="02010509060101010101" pitchFamily="49" charset="-122"/>
                <a:ea typeface="幼圆" panose="02010509060101010101" pitchFamily="49" charset="-122"/>
              </a:rPr>
              <a:t>左颈干</a:t>
            </a:r>
            <a:r>
              <a:rPr lang="zh-CN" altLang="en-US" sz="2200" dirty="0">
                <a:latin typeface="幼圆" panose="02010509060101010101" pitchFamily="49" charset="-122"/>
                <a:ea typeface="幼圆" panose="02010509060101010101" pitchFamily="49" charset="-122"/>
              </a:rPr>
              <a:t>、</a:t>
            </a:r>
            <a:r>
              <a:rPr lang="zh-CN" altLang="en-US" sz="2200" dirty="0">
                <a:solidFill>
                  <a:srgbClr val="C00000"/>
                </a:solidFill>
                <a:latin typeface="幼圆" panose="02010509060101010101" pitchFamily="49" charset="-122"/>
                <a:ea typeface="幼圆" panose="02010509060101010101" pitchFamily="49" charset="-122"/>
              </a:rPr>
              <a:t>左锁骨下干</a:t>
            </a:r>
            <a:r>
              <a:rPr lang="zh-CN" altLang="en-US" sz="2200" dirty="0">
                <a:latin typeface="幼圆" panose="02010509060101010101" pitchFamily="49" charset="-122"/>
                <a:ea typeface="幼圆" panose="02010509060101010101" pitchFamily="49" charset="-122"/>
              </a:rPr>
              <a:t>、</a:t>
            </a:r>
            <a:r>
              <a:rPr lang="zh-CN" altLang="en-US" sz="2200" dirty="0">
                <a:solidFill>
                  <a:srgbClr val="C00000"/>
                </a:solidFill>
                <a:latin typeface="幼圆" panose="02010509060101010101" pitchFamily="49" charset="-122"/>
                <a:ea typeface="幼圆" panose="02010509060101010101" pitchFamily="49" charset="-122"/>
              </a:rPr>
              <a:t>左支气管纵隔干</a:t>
            </a:r>
            <a:r>
              <a:rPr lang="zh-CN" altLang="en-US" sz="2200" dirty="0">
                <a:latin typeface="幼圆" panose="02010509060101010101" pitchFamily="49" charset="-122"/>
                <a:ea typeface="幼圆" panose="02010509060101010101" pitchFamily="49" charset="-122"/>
              </a:rPr>
              <a:t> </a:t>
            </a:r>
          </a:p>
        </p:txBody>
      </p:sp>
      <p:sp>
        <p:nvSpPr>
          <p:cNvPr id="16386" name="Text Box 3">
            <a:extLst>
              <a:ext uri="{FF2B5EF4-FFF2-40B4-BE49-F238E27FC236}">
                <a16:creationId xmlns:a16="http://schemas.microsoft.com/office/drawing/2014/main" id="{9F49095A-C5B1-4043-B6DE-7ED3024DE971}"/>
              </a:ext>
            </a:extLst>
          </p:cNvPr>
          <p:cNvSpPr txBox="1">
            <a:spLocks noChangeArrowheads="1"/>
          </p:cNvSpPr>
          <p:nvPr/>
        </p:nvSpPr>
        <p:spPr bwMode="auto">
          <a:xfrm>
            <a:off x="176212" y="1426133"/>
            <a:ext cx="27892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800" dirty="0">
                <a:latin typeface="Arial" panose="020B0604020202020204" pitchFamily="34" charset="0"/>
                <a:ea typeface="幼圆" panose="02010509060101010101" pitchFamily="49" charset="-122"/>
              </a:rPr>
              <a:t>一、</a:t>
            </a:r>
            <a:r>
              <a:rPr lang="zh-CN" altLang="en-US" sz="2800" dirty="0">
                <a:solidFill>
                  <a:srgbClr val="C00000"/>
                </a:solidFill>
                <a:latin typeface="Arial" panose="020B0604020202020204" pitchFamily="34" charset="0"/>
                <a:ea typeface="幼圆" panose="02010509060101010101" pitchFamily="49" charset="-122"/>
              </a:rPr>
              <a:t>胸导管</a:t>
            </a:r>
          </a:p>
        </p:txBody>
      </p:sp>
      <p:sp>
        <p:nvSpPr>
          <p:cNvPr id="152578" name="Rectangle 2">
            <a:extLst>
              <a:ext uri="{FF2B5EF4-FFF2-40B4-BE49-F238E27FC236}">
                <a16:creationId xmlns:a16="http://schemas.microsoft.com/office/drawing/2014/main" id="{6CD46483-7902-4D39-A27D-676CECF55896}"/>
              </a:ext>
            </a:extLst>
          </p:cNvPr>
          <p:cNvSpPr>
            <a:spLocks noChangeArrowheads="1"/>
          </p:cNvSpPr>
          <p:nvPr/>
        </p:nvSpPr>
        <p:spPr bwMode="auto">
          <a:xfrm>
            <a:off x="1977024" y="556146"/>
            <a:ext cx="4265612" cy="646331"/>
          </a:xfrm>
          <a:prstGeom prst="rect">
            <a:avLst/>
          </a:prstGeom>
          <a:noFill/>
          <a:ln w="9525">
            <a:noFill/>
            <a:miter lim="800000"/>
          </a:ln>
          <a:effectLst/>
        </p:spPr>
        <p:txBody>
          <a:bodyPr anchor="ctr">
            <a:spAutoFit/>
          </a:bodyPr>
          <a:lstStyle/>
          <a:p>
            <a:pPr algn="ctr">
              <a:buFontTx/>
              <a:buNone/>
              <a:defRPr/>
            </a:pPr>
            <a:r>
              <a:rPr lang="zh-CN" altLang="en-US" sz="3600" b="0" dirty="0">
                <a:latin typeface="华文中宋" panose="02010600040101010101" pitchFamily="2" charset="-122"/>
                <a:ea typeface="华文中宋" panose="02010600040101010101" pitchFamily="2" charset="-122"/>
              </a:rPr>
              <a:t>第二节  </a:t>
            </a:r>
            <a:r>
              <a:rPr lang="zh-CN" altLang="en-US" sz="3600" b="0" dirty="0">
                <a:solidFill>
                  <a:srgbClr val="C00000"/>
                </a:solidFill>
                <a:latin typeface="华文中宋" panose="02010600040101010101" pitchFamily="2" charset="-122"/>
                <a:ea typeface="华文中宋" panose="02010600040101010101" pitchFamily="2" charset="-122"/>
              </a:rPr>
              <a:t>淋巴导管</a:t>
            </a:r>
            <a:endParaRPr lang="zh-CN" altLang="en-US" sz="2800" b="0" dirty="0">
              <a:solidFill>
                <a:srgbClr val="C00000"/>
              </a:solidFill>
              <a:latin typeface="华文中宋" panose="02010600040101010101" pitchFamily="2" charset="-122"/>
              <a:ea typeface="华文中宋" panose="02010600040101010101" pitchFamily="2" charset="-122"/>
            </a:endParaRPr>
          </a:p>
        </p:txBody>
      </p:sp>
      <p:sp>
        <p:nvSpPr>
          <p:cNvPr id="6" name="动作按钮: 前进或下一项 5">
            <a:hlinkClick r:id="rId3" action="ppaction://hlinksldjump" highlightClick="1"/>
            <a:extLst>
              <a:ext uri="{FF2B5EF4-FFF2-40B4-BE49-F238E27FC236}">
                <a16:creationId xmlns:a16="http://schemas.microsoft.com/office/drawing/2014/main" id="{9FEDA2F4-5A53-4A24-B161-942A8730CBE3}"/>
              </a:ext>
            </a:extLst>
          </p:cNvPr>
          <p:cNvSpPr/>
          <p:nvPr/>
        </p:nvSpPr>
        <p:spPr bwMode="auto">
          <a:xfrm>
            <a:off x="312821" y="6277648"/>
            <a:ext cx="419540" cy="339719"/>
          </a:xfrm>
          <a:prstGeom prst="actionButtonForwardNex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a:ln>
                <a:noFill/>
              </a:ln>
              <a:solidFill>
                <a:schemeClr val="tx1"/>
              </a:solidFill>
              <a:effectLst/>
              <a:latin typeface="Edwardian Script ITC" panose="030303020407070D0804" pitchFamily="66" charset="0"/>
              <a:ea typeface="华文细黑" panose="02010600040101010101" pitchFamily="2" charset="-122"/>
            </a:endParaRPr>
          </a:p>
        </p:txBody>
      </p:sp>
    </p:spTree>
  </p:cSld>
  <p:clrMapOvr>
    <a:masterClrMapping/>
  </p:clrMapOvr>
  <p:transition>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EE1D8B8-E973-433B-A01D-C03623DB8846}"/>
              </a:ext>
            </a:extLst>
          </p:cNvPr>
          <p:cNvGrpSpPr/>
          <p:nvPr/>
        </p:nvGrpSpPr>
        <p:grpSpPr>
          <a:xfrm>
            <a:off x="2109189" y="0"/>
            <a:ext cx="5502291" cy="6853005"/>
            <a:chOff x="2012936" y="4995"/>
            <a:chExt cx="5502291" cy="6853005"/>
          </a:xfrm>
        </p:grpSpPr>
        <p:pic>
          <p:nvPicPr>
            <p:cNvPr id="3" name="图片 2">
              <a:extLst>
                <a:ext uri="{FF2B5EF4-FFF2-40B4-BE49-F238E27FC236}">
                  <a16:creationId xmlns:a16="http://schemas.microsoft.com/office/drawing/2014/main" id="{23D7AA9D-6FBA-4DC3-BF05-230067C80B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936" y="4995"/>
              <a:ext cx="3708430" cy="6853005"/>
            </a:xfrm>
            <a:prstGeom prst="rect">
              <a:avLst/>
            </a:prstGeom>
          </p:spPr>
        </p:pic>
        <p:sp>
          <p:nvSpPr>
            <p:cNvPr id="17411" name="Rectangle 4">
              <a:extLst>
                <a:ext uri="{FF2B5EF4-FFF2-40B4-BE49-F238E27FC236}">
                  <a16:creationId xmlns:a16="http://schemas.microsoft.com/office/drawing/2014/main" id="{12290A59-A205-459D-A754-648AC9B0E2AC}"/>
                </a:ext>
              </a:extLst>
            </p:cNvPr>
            <p:cNvSpPr>
              <a:spLocks noChangeArrowheads="1"/>
            </p:cNvSpPr>
            <p:nvPr/>
          </p:nvSpPr>
          <p:spPr bwMode="auto">
            <a:xfrm>
              <a:off x="5023652" y="2405075"/>
              <a:ext cx="13065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胸导管</a:t>
              </a:r>
            </a:p>
          </p:txBody>
        </p:sp>
        <p:sp>
          <p:nvSpPr>
            <p:cNvPr id="17412" name="Rectangle 5">
              <a:extLst>
                <a:ext uri="{FF2B5EF4-FFF2-40B4-BE49-F238E27FC236}">
                  <a16:creationId xmlns:a16="http://schemas.microsoft.com/office/drawing/2014/main" id="{7B70177B-8CAA-4E66-8ECF-450AB92C715A}"/>
                </a:ext>
              </a:extLst>
            </p:cNvPr>
            <p:cNvSpPr>
              <a:spLocks noChangeArrowheads="1"/>
            </p:cNvSpPr>
            <p:nvPr/>
          </p:nvSpPr>
          <p:spPr bwMode="auto">
            <a:xfrm>
              <a:off x="5023652" y="3082685"/>
              <a:ext cx="13319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乳糜池</a:t>
              </a:r>
            </a:p>
          </p:txBody>
        </p:sp>
        <p:sp>
          <p:nvSpPr>
            <p:cNvPr id="17413" name="Line 6">
              <a:extLst>
                <a:ext uri="{FF2B5EF4-FFF2-40B4-BE49-F238E27FC236}">
                  <a16:creationId xmlns:a16="http://schemas.microsoft.com/office/drawing/2014/main" id="{CD24F0B2-19B9-4407-9BB8-14B9BD8DC103}"/>
                </a:ext>
              </a:extLst>
            </p:cNvPr>
            <p:cNvSpPr>
              <a:spLocks noChangeShapeType="1"/>
            </p:cNvSpPr>
            <p:nvPr/>
          </p:nvSpPr>
          <p:spPr bwMode="auto">
            <a:xfrm flipV="1">
              <a:off x="3763962" y="3305216"/>
              <a:ext cx="1306512" cy="561089"/>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ln w="9525">
                  <a:solidFill>
                    <a:schemeClr val="tx1"/>
                  </a:solidFill>
                </a:ln>
              </a:endParaRPr>
            </a:p>
          </p:txBody>
        </p:sp>
        <p:sp>
          <p:nvSpPr>
            <p:cNvPr id="17414" name="Line 7">
              <a:extLst>
                <a:ext uri="{FF2B5EF4-FFF2-40B4-BE49-F238E27FC236}">
                  <a16:creationId xmlns:a16="http://schemas.microsoft.com/office/drawing/2014/main" id="{043E4F64-A7F1-48C9-AE82-A780CBED8BE5}"/>
                </a:ext>
              </a:extLst>
            </p:cNvPr>
            <p:cNvSpPr>
              <a:spLocks noChangeShapeType="1"/>
            </p:cNvSpPr>
            <p:nvPr/>
          </p:nvSpPr>
          <p:spPr bwMode="auto">
            <a:xfrm flipV="1">
              <a:off x="3740150" y="2643187"/>
              <a:ext cx="1331912" cy="1"/>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ln w="9525">
                  <a:solidFill>
                    <a:schemeClr val="tx1"/>
                  </a:solidFill>
                </a:ln>
              </a:endParaRPr>
            </a:p>
          </p:txBody>
        </p:sp>
        <p:sp>
          <p:nvSpPr>
            <p:cNvPr id="17415" name="Line 8">
              <a:extLst>
                <a:ext uri="{FF2B5EF4-FFF2-40B4-BE49-F238E27FC236}">
                  <a16:creationId xmlns:a16="http://schemas.microsoft.com/office/drawing/2014/main" id="{BE15F5ED-5F92-4477-B871-0FDCCB3D00C6}"/>
                </a:ext>
              </a:extLst>
            </p:cNvPr>
            <p:cNvSpPr>
              <a:spLocks noChangeShapeType="1"/>
            </p:cNvSpPr>
            <p:nvPr/>
          </p:nvSpPr>
          <p:spPr bwMode="auto">
            <a:xfrm>
              <a:off x="4235117" y="363541"/>
              <a:ext cx="1259222" cy="246059"/>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ln w="9525">
                  <a:solidFill>
                    <a:schemeClr val="tx1"/>
                  </a:solidFill>
                </a:ln>
              </a:endParaRPr>
            </a:p>
          </p:txBody>
        </p:sp>
        <p:sp>
          <p:nvSpPr>
            <p:cNvPr id="17416" name="Rectangle 9">
              <a:extLst>
                <a:ext uri="{FF2B5EF4-FFF2-40B4-BE49-F238E27FC236}">
                  <a16:creationId xmlns:a16="http://schemas.microsoft.com/office/drawing/2014/main" id="{5C7FE8D3-9B8F-407A-8257-66CB91C9305D}"/>
                </a:ext>
              </a:extLst>
            </p:cNvPr>
            <p:cNvSpPr>
              <a:spLocks noChangeArrowheads="1"/>
            </p:cNvSpPr>
            <p:nvPr/>
          </p:nvSpPr>
          <p:spPr bwMode="auto">
            <a:xfrm>
              <a:off x="5429250" y="369858"/>
              <a:ext cx="12592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左颈干</a:t>
              </a:r>
            </a:p>
          </p:txBody>
        </p:sp>
        <p:sp>
          <p:nvSpPr>
            <p:cNvPr id="17417" name="Line 10">
              <a:extLst>
                <a:ext uri="{FF2B5EF4-FFF2-40B4-BE49-F238E27FC236}">
                  <a16:creationId xmlns:a16="http://schemas.microsoft.com/office/drawing/2014/main" id="{FD91995B-1AAD-4C7E-872B-867B6879F0F3}"/>
                </a:ext>
              </a:extLst>
            </p:cNvPr>
            <p:cNvSpPr>
              <a:spLocks noChangeShapeType="1"/>
            </p:cNvSpPr>
            <p:nvPr/>
          </p:nvSpPr>
          <p:spPr bwMode="auto">
            <a:xfrm>
              <a:off x="4873625" y="660400"/>
              <a:ext cx="815983" cy="420686"/>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sz="2000"/>
            </a:p>
          </p:txBody>
        </p:sp>
        <p:sp>
          <p:nvSpPr>
            <p:cNvPr id="17418" name="Rectangle 11">
              <a:extLst>
                <a:ext uri="{FF2B5EF4-FFF2-40B4-BE49-F238E27FC236}">
                  <a16:creationId xmlns:a16="http://schemas.microsoft.com/office/drawing/2014/main" id="{F335D292-095E-4096-84D7-11CD2C2A1F4A}"/>
                </a:ext>
              </a:extLst>
            </p:cNvPr>
            <p:cNvSpPr>
              <a:spLocks noChangeArrowheads="1"/>
            </p:cNvSpPr>
            <p:nvPr/>
          </p:nvSpPr>
          <p:spPr bwMode="auto">
            <a:xfrm>
              <a:off x="5689609" y="878087"/>
              <a:ext cx="15811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左锁骨下干</a:t>
              </a:r>
            </a:p>
          </p:txBody>
        </p:sp>
        <p:sp>
          <p:nvSpPr>
            <p:cNvPr id="17419" name="Line 12">
              <a:extLst>
                <a:ext uri="{FF2B5EF4-FFF2-40B4-BE49-F238E27FC236}">
                  <a16:creationId xmlns:a16="http://schemas.microsoft.com/office/drawing/2014/main" id="{82CF35B5-61EB-4349-98A1-E3CEF1032617}"/>
                </a:ext>
              </a:extLst>
            </p:cNvPr>
            <p:cNvSpPr>
              <a:spLocks noChangeShapeType="1"/>
            </p:cNvSpPr>
            <p:nvPr/>
          </p:nvSpPr>
          <p:spPr bwMode="auto">
            <a:xfrm>
              <a:off x="4510088" y="1060451"/>
              <a:ext cx="898524" cy="696912"/>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sz="2000">
                <a:ln w="9525">
                  <a:solidFill>
                    <a:schemeClr val="tx1"/>
                  </a:solidFill>
                </a:ln>
              </a:endParaRPr>
            </a:p>
          </p:txBody>
        </p:sp>
        <p:sp>
          <p:nvSpPr>
            <p:cNvPr id="17420" name="Rectangle 13">
              <a:extLst>
                <a:ext uri="{FF2B5EF4-FFF2-40B4-BE49-F238E27FC236}">
                  <a16:creationId xmlns:a16="http://schemas.microsoft.com/office/drawing/2014/main" id="{AA7DA440-DFEF-4891-8AC7-EDDEAB124289}"/>
                </a:ext>
              </a:extLst>
            </p:cNvPr>
            <p:cNvSpPr>
              <a:spLocks noChangeArrowheads="1"/>
            </p:cNvSpPr>
            <p:nvPr/>
          </p:nvSpPr>
          <p:spPr bwMode="auto">
            <a:xfrm>
              <a:off x="5276851" y="1589058"/>
              <a:ext cx="22383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左支气管纵隔干</a:t>
              </a:r>
            </a:p>
          </p:txBody>
        </p:sp>
        <p:sp>
          <p:nvSpPr>
            <p:cNvPr id="17421" name="Line 14">
              <a:extLst>
                <a:ext uri="{FF2B5EF4-FFF2-40B4-BE49-F238E27FC236}">
                  <a16:creationId xmlns:a16="http://schemas.microsoft.com/office/drawing/2014/main" id="{597BF6FC-7658-4CB6-AAB3-22A4A2B9DDBF}"/>
                </a:ext>
              </a:extLst>
            </p:cNvPr>
            <p:cNvSpPr>
              <a:spLocks noChangeShapeType="1"/>
            </p:cNvSpPr>
            <p:nvPr/>
          </p:nvSpPr>
          <p:spPr bwMode="auto">
            <a:xfrm>
              <a:off x="3721101" y="4082215"/>
              <a:ext cx="977900" cy="0"/>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ln w="9525">
                  <a:solidFill>
                    <a:schemeClr val="tx1"/>
                  </a:solidFill>
                </a:ln>
              </a:endParaRPr>
            </a:p>
          </p:txBody>
        </p:sp>
        <p:sp>
          <p:nvSpPr>
            <p:cNvPr id="17422" name="Rectangle 15">
              <a:extLst>
                <a:ext uri="{FF2B5EF4-FFF2-40B4-BE49-F238E27FC236}">
                  <a16:creationId xmlns:a16="http://schemas.microsoft.com/office/drawing/2014/main" id="{E3299D26-0158-4E9A-B0F2-EC5791833F0C}"/>
                </a:ext>
              </a:extLst>
            </p:cNvPr>
            <p:cNvSpPr>
              <a:spLocks noChangeArrowheads="1"/>
            </p:cNvSpPr>
            <p:nvPr/>
          </p:nvSpPr>
          <p:spPr bwMode="auto">
            <a:xfrm>
              <a:off x="4634716" y="3841303"/>
              <a:ext cx="1146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肠干</a:t>
              </a:r>
            </a:p>
          </p:txBody>
        </p:sp>
        <p:sp>
          <p:nvSpPr>
            <p:cNvPr id="17423" name="Line 16">
              <a:extLst>
                <a:ext uri="{FF2B5EF4-FFF2-40B4-BE49-F238E27FC236}">
                  <a16:creationId xmlns:a16="http://schemas.microsoft.com/office/drawing/2014/main" id="{C4CCA0D3-C400-4601-9A9B-3C476968B345}"/>
                </a:ext>
              </a:extLst>
            </p:cNvPr>
            <p:cNvSpPr>
              <a:spLocks noChangeShapeType="1"/>
            </p:cNvSpPr>
            <p:nvPr/>
          </p:nvSpPr>
          <p:spPr bwMode="auto">
            <a:xfrm>
              <a:off x="4114799" y="4485867"/>
              <a:ext cx="871537" cy="363946"/>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ln w="9525">
                  <a:solidFill>
                    <a:schemeClr val="tx1"/>
                  </a:solidFill>
                </a:ln>
              </a:endParaRPr>
            </a:p>
          </p:txBody>
        </p:sp>
        <p:sp>
          <p:nvSpPr>
            <p:cNvPr id="17424" name="Line 17">
              <a:extLst>
                <a:ext uri="{FF2B5EF4-FFF2-40B4-BE49-F238E27FC236}">
                  <a16:creationId xmlns:a16="http://schemas.microsoft.com/office/drawing/2014/main" id="{6957338C-78D5-4477-A841-F90B983A4844}"/>
                </a:ext>
              </a:extLst>
            </p:cNvPr>
            <p:cNvSpPr>
              <a:spLocks noChangeShapeType="1"/>
            </p:cNvSpPr>
            <p:nvPr/>
          </p:nvSpPr>
          <p:spPr bwMode="auto">
            <a:xfrm>
              <a:off x="3441032" y="4553703"/>
              <a:ext cx="1561180" cy="310397"/>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ln w="9525">
                  <a:solidFill>
                    <a:schemeClr val="tx1"/>
                  </a:solidFill>
                </a:ln>
              </a:endParaRPr>
            </a:p>
          </p:txBody>
        </p:sp>
        <p:sp>
          <p:nvSpPr>
            <p:cNvPr id="17425" name="Rectangle 18">
              <a:extLst>
                <a:ext uri="{FF2B5EF4-FFF2-40B4-BE49-F238E27FC236}">
                  <a16:creationId xmlns:a16="http://schemas.microsoft.com/office/drawing/2014/main" id="{1B0CCF02-5CBA-4229-823E-1971E5D48CE5}"/>
                </a:ext>
              </a:extLst>
            </p:cNvPr>
            <p:cNvSpPr>
              <a:spLocks noChangeArrowheads="1"/>
            </p:cNvSpPr>
            <p:nvPr/>
          </p:nvSpPr>
          <p:spPr bwMode="auto">
            <a:xfrm>
              <a:off x="4873625" y="4651345"/>
              <a:ext cx="18148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左、右腰干</a:t>
              </a:r>
            </a:p>
          </p:txBody>
        </p:sp>
      </p:grpSp>
    </p:spTree>
  </p:cSld>
  <p:clrMapOvr>
    <a:masterClrMapping/>
  </p:clrMapOvr>
  <p:transition>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81AA3F0-D491-4197-9779-A27EF656C391}"/>
              </a:ext>
            </a:extLst>
          </p:cNvPr>
          <p:cNvGrpSpPr/>
          <p:nvPr/>
        </p:nvGrpSpPr>
        <p:grpSpPr>
          <a:xfrm>
            <a:off x="5015751" y="705510"/>
            <a:ext cx="4018547" cy="6008110"/>
            <a:chOff x="5427311" y="849890"/>
            <a:chExt cx="3716689" cy="5513073"/>
          </a:xfrm>
        </p:grpSpPr>
        <p:pic>
          <p:nvPicPr>
            <p:cNvPr id="9" name="图片 8">
              <a:extLst>
                <a:ext uri="{FF2B5EF4-FFF2-40B4-BE49-F238E27FC236}">
                  <a16:creationId xmlns:a16="http://schemas.microsoft.com/office/drawing/2014/main" id="{A61894B4-167D-416A-ADE6-C8EE9242F56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427311" y="849890"/>
              <a:ext cx="3716689" cy="5188498"/>
            </a:xfrm>
            <a:prstGeom prst="rect">
              <a:avLst/>
            </a:prstGeom>
          </p:spPr>
        </p:pic>
        <p:sp>
          <p:nvSpPr>
            <p:cNvPr id="10" name="Line 6">
              <a:extLst>
                <a:ext uri="{FF2B5EF4-FFF2-40B4-BE49-F238E27FC236}">
                  <a16:creationId xmlns:a16="http://schemas.microsoft.com/office/drawing/2014/main" id="{7423C399-46A3-4DFF-9943-68BCB3572790}"/>
                </a:ext>
              </a:extLst>
            </p:cNvPr>
            <p:cNvSpPr>
              <a:spLocks noChangeShapeType="1"/>
            </p:cNvSpPr>
            <p:nvPr/>
          </p:nvSpPr>
          <p:spPr bwMode="auto">
            <a:xfrm flipH="1" flipV="1">
              <a:off x="7238732" y="5348410"/>
              <a:ext cx="578142" cy="689977"/>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 name="Text Box 7">
              <a:extLst>
                <a:ext uri="{FF2B5EF4-FFF2-40B4-BE49-F238E27FC236}">
                  <a16:creationId xmlns:a16="http://schemas.microsoft.com/office/drawing/2014/main" id="{942FFA68-EF3E-42AD-9BA4-D13628D2CE2E}"/>
                </a:ext>
              </a:extLst>
            </p:cNvPr>
            <p:cNvSpPr txBox="1">
              <a:spLocks noChangeArrowheads="1"/>
            </p:cNvSpPr>
            <p:nvPr/>
          </p:nvSpPr>
          <p:spPr bwMode="auto">
            <a:xfrm>
              <a:off x="7416800" y="5962913"/>
              <a:ext cx="1151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乳糜池</a:t>
              </a:r>
            </a:p>
          </p:txBody>
        </p:sp>
      </p:grpSp>
      <p:sp>
        <p:nvSpPr>
          <p:cNvPr id="16391" name="Text Box 8">
            <a:extLst>
              <a:ext uri="{FF2B5EF4-FFF2-40B4-BE49-F238E27FC236}">
                <a16:creationId xmlns:a16="http://schemas.microsoft.com/office/drawing/2014/main" id="{DD664A45-C63A-410A-86B7-661A668DE80B}"/>
              </a:ext>
            </a:extLst>
          </p:cNvPr>
          <p:cNvSpPr txBox="1">
            <a:spLocks noChangeArrowheads="1"/>
          </p:cNvSpPr>
          <p:nvPr/>
        </p:nvSpPr>
        <p:spPr bwMode="auto">
          <a:xfrm>
            <a:off x="278540" y="1009678"/>
            <a:ext cx="4718007" cy="426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buFont typeface="Wingdings" panose="05000000000000000000" pitchFamily="2" charset="2"/>
              <a:buChar char="Ø"/>
            </a:pPr>
            <a:r>
              <a:rPr lang="zh-CN" altLang="en-US" sz="2200" dirty="0">
                <a:solidFill>
                  <a:srgbClr val="C00000"/>
                </a:solidFill>
                <a:latin typeface="幼圆" panose="02010509060101010101" pitchFamily="49" charset="-122"/>
                <a:ea typeface="幼圆" panose="02010509060101010101" pitchFamily="49" charset="-122"/>
              </a:rPr>
              <a:t>行程</a:t>
            </a:r>
            <a:r>
              <a:rPr lang="zh-CN" altLang="en-US" sz="2200" dirty="0">
                <a:latin typeface="幼圆" panose="02010509060101010101" pitchFamily="49" charset="-122"/>
                <a:ea typeface="幼圆" panose="02010509060101010101" pitchFamily="49" charset="-122"/>
              </a:rPr>
              <a:t>：</a:t>
            </a:r>
            <a:endParaRPr lang="en-US" altLang="zh-CN" sz="22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经主动脉裂孔入胸腔</a:t>
            </a:r>
            <a:endParaRPr lang="en-US" altLang="zh-CN" sz="20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紧贴脊柱前面上行，先行于右侧，至</a:t>
            </a:r>
            <a:r>
              <a:rPr lang="en-US" altLang="zh-CN" sz="2000" dirty="0" err="1">
                <a:latin typeface="幼圆" panose="02010509060101010101" pitchFamily="49" charset="-122"/>
                <a:ea typeface="幼圆" panose="02010509060101010101" pitchFamily="49" charset="-122"/>
              </a:rPr>
              <a:t>T5</a:t>
            </a:r>
            <a:r>
              <a:rPr lang="zh-CN" altLang="en-US" sz="2000" dirty="0">
                <a:latin typeface="幼圆" panose="02010509060101010101" pitchFamily="49" charset="-122"/>
                <a:ea typeface="幼圆" panose="02010509060101010101" pitchFamily="49" charset="-122"/>
              </a:rPr>
              <a:t>高度转向左侧上行</a:t>
            </a:r>
            <a:endParaRPr lang="en-US" altLang="zh-CN" sz="20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在左颈总动脉和左颈内静脉的后面</a:t>
            </a:r>
            <a:endParaRPr lang="en-US" altLang="zh-CN" sz="20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转向前内下方，注入左静脉角</a:t>
            </a:r>
          </a:p>
          <a:p>
            <a:pPr>
              <a:lnSpc>
                <a:spcPct val="150000"/>
              </a:lnSpc>
              <a:buFont typeface="Wingdings" panose="05000000000000000000" pitchFamily="2" charset="2"/>
              <a:buChar char="Ø"/>
            </a:pPr>
            <a:r>
              <a:rPr lang="zh-CN" altLang="en-US" sz="2200" dirty="0">
                <a:latin typeface="幼圆" panose="02010509060101010101" pitchFamily="49" charset="-122"/>
                <a:ea typeface="幼圆" panose="02010509060101010101" pitchFamily="49" charset="-122"/>
              </a:rPr>
              <a:t> </a:t>
            </a:r>
            <a:r>
              <a:rPr lang="zh-CN" altLang="en-US" sz="2200" dirty="0">
                <a:solidFill>
                  <a:srgbClr val="C00000"/>
                </a:solidFill>
                <a:latin typeface="幼圆" panose="02010509060101010101" pitchFamily="49" charset="-122"/>
                <a:ea typeface="幼圆" panose="02010509060101010101" pitchFamily="49" charset="-122"/>
              </a:rPr>
              <a:t>收纳范围</a:t>
            </a:r>
            <a:r>
              <a:rPr lang="zh-CN" altLang="en-US" sz="2200" dirty="0">
                <a:latin typeface="幼圆" panose="02010509060101010101" pitchFamily="49" charset="-122"/>
                <a:ea typeface="幼圆" panose="02010509060101010101" pitchFamily="49" charset="-122"/>
              </a:rPr>
              <a:t>：</a:t>
            </a:r>
            <a:endParaRPr lang="en-US" altLang="zh-CN" sz="2200" dirty="0">
              <a:latin typeface="幼圆" panose="02010509060101010101" pitchFamily="49" charset="-122"/>
              <a:ea typeface="幼圆" panose="02010509060101010101" pitchFamily="49" charset="-122"/>
            </a:endParaRPr>
          </a:p>
          <a:p>
            <a:pPr lvl="1">
              <a:lnSpc>
                <a:spcPct val="150000"/>
              </a:lnSpc>
            </a:pPr>
            <a:r>
              <a:rPr lang="zh-CN" altLang="en-US" sz="2000" dirty="0">
                <a:latin typeface="幼圆" panose="02010509060101010101" pitchFamily="49" charset="-122"/>
                <a:ea typeface="幼圆" panose="02010509060101010101" pitchFamily="49" charset="-122"/>
              </a:rPr>
              <a:t>双下肢、盆部、腹部、左上肢、左胸部、左头颈部的淋巴（约全身</a:t>
            </a:r>
            <a:r>
              <a:rPr lang="en-US" altLang="zh-CN" sz="2000" dirty="0">
                <a:latin typeface="幼圆" panose="02010509060101010101" pitchFamily="49" charset="-122"/>
                <a:ea typeface="幼圆" panose="02010509060101010101" pitchFamily="49" charset="-122"/>
              </a:rPr>
              <a:t>3/4</a:t>
            </a:r>
            <a:r>
              <a:rPr lang="zh-CN" altLang="en-US" sz="2000" dirty="0">
                <a:latin typeface="幼圆" panose="02010509060101010101" pitchFamily="49" charset="-122"/>
                <a:ea typeface="幼圆" panose="02010509060101010101" pitchFamily="49" charset="-122"/>
              </a:rPr>
              <a:t>）</a:t>
            </a:r>
            <a:endParaRPr lang="zh-CN" altLang="en-US" sz="2200" dirty="0">
              <a:latin typeface="幼圆" panose="02010509060101010101" pitchFamily="49" charset="-122"/>
              <a:ea typeface="幼圆" panose="02010509060101010101" pitchFamily="49" charset="-122"/>
            </a:endParaRPr>
          </a:p>
        </p:txBody>
      </p:sp>
      <p:sp>
        <p:nvSpPr>
          <p:cNvPr id="2" name="矩形 1">
            <a:extLst>
              <a:ext uri="{FF2B5EF4-FFF2-40B4-BE49-F238E27FC236}">
                <a16:creationId xmlns:a16="http://schemas.microsoft.com/office/drawing/2014/main" id="{A2042DC5-4E0A-428F-8E1A-C0E02FC6394A}"/>
              </a:ext>
            </a:extLst>
          </p:cNvPr>
          <p:cNvSpPr/>
          <p:nvPr/>
        </p:nvSpPr>
        <p:spPr bwMode="auto">
          <a:xfrm>
            <a:off x="5811253" y="565484"/>
            <a:ext cx="2502568" cy="2189748"/>
          </a:xfrm>
          <a:prstGeom prst="rect">
            <a:avLst/>
          </a:prstGeom>
          <a:noFill/>
          <a:ln w="38100" cap="flat" cmpd="sng" algn="ctr">
            <a:solidFill>
              <a:schemeClr val="accent5">
                <a:lumMod val="25000"/>
              </a:schemeClr>
            </a:solidFill>
            <a:prstDash val="solid"/>
            <a:round/>
            <a:headEnd type="none" w="med" len="med"/>
            <a:tailEnd type="none" w="med" len="med"/>
          </a:ln>
        </p:spPr>
        <p:txBody>
          <a:bodyPr vert="horz" wrap="none" lIns="91440" tIns="45720" rIns="91440" bIns="45720" numCol="1" rtlCol="0"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a:ln>
                <a:noFill/>
              </a:ln>
              <a:solidFill>
                <a:schemeClr val="tx1"/>
              </a:solidFill>
              <a:effectLst/>
              <a:latin typeface="Edwardian Script ITC" panose="030303020407070D0804" pitchFamily="66" charset="0"/>
              <a:ea typeface="华文细黑" panose="02010600040101010101" pitchFamily="2" charset="-122"/>
            </a:endParaRPr>
          </a:p>
        </p:txBody>
      </p:sp>
      <p:pic>
        <p:nvPicPr>
          <p:cNvPr id="13" name="图片 12">
            <a:extLst>
              <a:ext uri="{FF2B5EF4-FFF2-40B4-BE49-F238E27FC236}">
                <a16:creationId xmlns:a16="http://schemas.microsoft.com/office/drawing/2014/main" id="{750169E5-8976-4F88-BFA9-7D5CDFB1E4FF}"/>
              </a:ext>
            </a:extLst>
          </p:cNvPr>
          <p:cNvPicPr>
            <a:picLocks noChangeAspect="1"/>
          </p:cNvPicPr>
          <p:nvPr/>
        </p:nvPicPr>
        <p:blipFill rotWithShape="1">
          <a:blip r:embed="rId3">
            <a:extLst>
              <a:ext uri="{28A0092B-C50C-407E-A947-70E740481C1C}">
                <a14:useLocalDpi xmlns:a14="http://schemas.microsoft.com/office/drawing/2010/main" val="0"/>
              </a:ext>
            </a:extLst>
          </a:blip>
          <a:srcRect l="29461" r="19748" b="60987"/>
          <a:stretch/>
        </p:blipFill>
        <p:spPr>
          <a:xfrm>
            <a:off x="4993723" y="1593066"/>
            <a:ext cx="4062602" cy="4390867"/>
          </a:xfrm>
          <a:prstGeom prst="rect">
            <a:avLst/>
          </a:prstGeom>
        </p:spPr>
      </p:pic>
      <p:pic>
        <p:nvPicPr>
          <p:cNvPr id="12" name="图片 11">
            <a:extLst>
              <a:ext uri="{FF2B5EF4-FFF2-40B4-BE49-F238E27FC236}">
                <a16:creationId xmlns:a16="http://schemas.microsoft.com/office/drawing/2014/main" id="{2FC6DD4F-0B24-4359-97A9-504932CFEC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525" y="1093191"/>
            <a:ext cx="2836296" cy="5266708"/>
          </a:xfrm>
          <a:prstGeom prst="rect">
            <a:avLst/>
          </a:prstGeom>
        </p:spPr>
      </p:pic>
    </p:spTree>
    <p:extLst>
      <p:ext uri="{BB962C8B-B14F-4D97-AF65-F5344CB8AC3E}">
        <p14:creationId xmlns:p14="http://schemas.microsoft.com/office/powerpoint/2010/main" val="395698305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2"/>
                                        </p:tgtEl>
                                        <p:attrNameLst>
                                          <p:attrName>style.visibility</p:attrName>
                                        </p:attrNameLst>
                                      </p:cBhvr>
                                      <p:to>
                                        <p:strVal val="hidden"/>
                                      </p:to>
                                    </p:set>
                                  </p:childTnLst>
                                </p:cTn>
                              </p:par>
                            </p:childTnLst>
                          </p:cTn>
                        </p:par>
                        <p:par>
                          <p:cTn id="16" fill="hold">
                            <p:stCondLst>
                              <p:cond delay="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3"/>
                                        </p:tgtEl>
                                        <p:attrNameLst>
                                          <p:attrName>style.visibility</p:attrName>
                                        </p:attrNameLst>
                                      </p:cBhvr>
                                      <p:to>
                                        <p:strVal val="hidden"/>
                                      </p:to>
                                    </p:set>
                                  </p:childTnLst>
                                </p:cTn>
                              </p:par>
                            </p:childTnLst>
                          </p:cTn>
                        </p:par>
                        <p:par>
                          <p:cTn id="26" fill="hold">
                            <p:stCondLst>
                              <p:cond delay="0"/>
                            </p:stCondLst>
                            <p:childTnLst>
                              <p:par>
                                <p:cTn id="27" presetID="16" presetClass="entr" presetSubtype="4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out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2">
            <a:extLst>
              <a:ext uri="{FF2B5EF4-FFF2-40B4-BE49-F238E27FC236}">
                <a16:creationId xmlns:a16="http://schemas.microsoft.com/office/drawing/2014/main" id="{C89CF58F-1669-4B5C-8ECA-D251EEF6DC6F}"/>
              </a:ext>
            </a:extLst>
          </p:cNvPr>
          <p:cNvSpPr txBox="1">
            <a:spLocks noChangeArrowheads="1"/>
          </p:cNvSpPr>
          <p:nvPr/>
        </p:nvSpPr>
        <p:spPr bwMode="auto">
          <a:xfrm>
            <a:off x="132160" y="847576"/>
            <a:ext cx="30210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800" dirty="0">
                <a:latin typeface="Arial" panose="020B0604020202020204" pitchFamily="34" charset="0"/>
                <a:ea typeface="幼圆" panose="02010509060101010101" pitchFamily="49" charset="-122"/>
              </a:rPr>
              <a:t>二、右淋巴导管</a:t>
            </a:r>
            <a:endParaRPr lang="zh-CN" altLang="en-US" dirty="0">
              <a:latin typeface="Arial" panose="020B0604020202020204" pitchFamily="34" charset="0"/>
              <a:ea typeface="幼圆" panose="02010509060101010101" pitchFamily="49" charset="-122"/>
            </a:endParaRPr>
          </a:p>
        </p:txBody>
      </p:sp>
      <p:sp>
        <p:nvSpPr>
          <p:cNvPr id="18435" name="Text Box 4">
            <a:extLst>
              <a:ext uri="{FF2B5EF4-FFF2-40B4-BE49-F238E27FC236}">
                <a16:creationId xmlns:a16="http://schemas.microsoft.com/office/drawing/2014/main" id="{5F8C7985-4276-42D6-8EE9-0B5F9A4FBA33}"/>
              </a:ext>
            </a:extLst>
          </p:cNvPr>
          <p:cNvSpPr txBox="1">
            <a:spLocks noChangeArrowheads="1"/>
          </p:cNvSpPr>
          <p:nvPr/>
        </p:nvSpPr>
        <p:spPr bwMode="auto">
          <a:xfrm>
            <a:off x="199170" y="1681163"/>
            <a:ext cx="3551571" cy="220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buFont typeface="Wingdings" panose="05000000000000000000" pitchFamily="2" charset="2"/>
              <a:buChar char="Ø"/>
            </a:pPr>
            <a:r>
              <a:rPr lang="en-US" altLang="zh-CN" sz="2200" dirty="0">
                <a:latin typeface="幼圆" panose="02010509060101010101" pitchFamily="49" charset="-122"/>
                <a:ea typeface="幼圆" panose="02010509060101010101" pitchFamily="49" charset="-122"/>
              </a:rPr>
              <a:t> </a:t>
            </a:r>
            <a:r>
              <a:rPr lang="zh-CN" altLang="en-US" sz="2200" dirty="0">
                <a:latin typeface="幼圆" panose="02010509060101010101" pitchFamily="49" charset="-122"/>
                <a:ea typeface="幼圆" panose="02010509060101010101" pitchFamily="49" charset="-122"/>
              </a:rPr>
              <a:t>由三条淋巴干汇合而成</a:t>
            </a:r>
          </a:p>
          <a:p>
            <a:pPr>
              <a:lnSpc>
                <a:spcPct val="150000"/>
              </a:lnSpc>
              <a:buFont typeface="Wingdings" panose="05000000000000000000" pitchFamily="2" charset="2"/>
              <a:buChar char="Ø"/>
            </a:pPr>
            <a:r>
              <a:rPr lang="zh-CN" altLang="en-US" sz="2200" dirty="0">
                <a:latin typeface="幼圆" panose="02010509060101010101" pitchFamily="49" charset="-122"/>
                <a:ea typeface="幼圆" panose="02010509060101010101" pitchFamily="49" charset="-122"/>
              </a:rPr>
              <a:t> 注入右静脉角</a:t>
            </a:r>
          </a:p>
          <a:p>
            <a:pPr>
              <a:lnSpc>
                <a:spcPct val="150000"/>
              </a:lnSpc>
              <a:buFont typeface="Wingdings" panose="05000000000000000000" pitchFamily="2" charset="2"/>
              <a:buChar char="Ø"/>
            </a:pPr>
            <a:r>
              <a:rPr lang="zh-CN" altLang="en-US" sz="2200" dirty="0">
                <a:latin typeface="幼圆" panose="02010509060101010101" pitchFamily="49" charset="-122"/>
                <a:ea typeface="幼圆" panose="02010509060101010101" pitchFamily="49" charset="-122"/>
              </a:rPr>
              <a:t> 收纳右上肢、右胸部、</a:t>
            </a:r>
          </a:p>
          <a:p>
            <a:pPr>
              <a:lnSpc>
                <a:spcPct val="120000"/>
              </a:lnSpc>
              <a:buFont typeface="Wingdings" panose="05000000000000000000" pitchFamily="2" charset="2"/>
              <a:buNone/>
            </a:pPr>
            <a:r>
              <a:rPr lang="zh-CN" altLang="en-US" sz="2200" dirty="0">
                <a:latin typeface="幼圆" panose="02010509060101010101" pitchFamily="49" charset="-122"/>
                <a:ea typeface="幼圆" panose="02010509060101010101" pitchFamily="49" charset="-122"/>
              </a:rPr>
              <a:t>      右头颈部的淋巴</a:t>
            </a:r>
          </a:p>
          <a:p>
            <a:pPr>
              <a:lnSpc>
                <a:spcPct val="120000"/>
              </a:lnSpc>
              <a:buFont typeface="Wingdings" panose="05000000000000000000" pitchFamily="2" charset="2"/>
              <a:buNone/>
            </a:pPr>
            <a:r>
              <a:rPr lang="zh-CN" altLang="en-US" sz="2200" dirty="0">
                <a:latin typeface="幼圆" panose="02010509060101010101" pitchFamily="49" charset="-122"/>
                <a:ea typeface="幼圆" panose="02010509060101010101" pitchFamily="49" charset="-122"/>
              </a:rPr>
              <a:t>      （约全身</a:t>
            </a:r>
            <a:r>
              <a:rPr lang="en-US" altLang="zh-CN" sz="2200" dirty="0">
                <a:latin typeface="幼圆" panose="02010509060101010101" pitchFamily="49" charset="-122"/>
                <a:ea typeface="幼圆" panose="02010509060101010101" pitchFamily="49" charset="-122"/>
              </a:rPr>
              <a:t>1/4</a:t>
            </a:r>
            <a:r>
              <a:rPr lang="zh-CN" altLang="en-US" sz="2200" dirty="0">
                <a:latin typeface="幼圆" panose="02010509060101010101" pitchFamily="49" charset="-122"/>
                <a:ea typeface="幼圆" panose="02010509060101010101" pitchFamily="49" charset="-122"/>
              </a:rPr>
              <a:t>）</a:t>
            </a:r>
          </a:p>
        </p:txBody>
      </p:sp>
      <p:grpSp>
        <p:nvGrpSpPr>
          <p:cNvPr id="2" name="组合 1">
            <a:extLst>
              <a:ext uri="{FF2B5EF4-FFF2-40B4-BE49-F238E27FC236}">
                <a16:creationId xmlns:a16="http://schemas.microsoft.com/office/drawing/2014/main" id="{C57685DE-F196-4361-99B9-325D645FDBC1}"/>
              </a:ext>
            </a:extLst>
          </p:cNvPr>
          <p:cNvGrpSpPr/>
          <p:nvPr/>
        </p:nvGrpSpPr>
        <p:grpSpPr>
          <a:xfrm>
            <a:off x="3510233" y="1688658"/>
            <a:ext cx="5633767" cy="4183458"/>
            <a:chOff x="3510233" y="1688658"/>
            <a:chExt cx="5633767" cy="4183458"/>
          </a:xfrm>
        </p:grpSpPr>
        <p:pic>
          <p:nvPicPr>
            <p:cNvPr id="13" name="图片 12">
              <a:extLst>
                <a:ext uri="{FF2B5EF4-FFF2-40B4-BE49-F238E27FC236}">
                  <a16:creationId xmlns:a16="http://schemas.microsoft.com/office/drawing/2014/main" id="{9BD55BCF-B36C-4ABD-BDF8-FBEF690825B3}"/>
                </a:ext>
              </a:extLst>
            </p:cNvPr>
            <p:cNvPicPr>
              <a:picLocks noChangeAspect="1"/>
            </p:cNvPicPr>
            <p:nvPr/>
          </p:nvPicPr>
          <p:blipFill rotWithShape="1">
            <a:blip r:embed="rId2">
              <a:extLst>
                <a:ext uri="{28A0092B-C50C-407E-A947-70E740481C1C}">
                  <a14:useLocalDpi xmlns:a14="http://schemas.microsoft.com/office/drawing/2010/main" val="0"/>
                </a:ext>
              </a:extLst>
            </a:blip>
            <a:srcRect l="22685" r="27677" b="69703"/>
            <a:stretch/>
          </p:blipFill>
          <p:spPr>
            <a:xfrm>
              <a:off x="4505164" y="1888236"/>
              <a:ext cx="4638836" cy="3983880"/>
            </a:xfrm>
            <a:prstGeom prst="rect">
              <a:avLst/>
            </a:prstGeom>
          </p:spPr>
        </p:pic>
        <p:sp>
          <p:nvSpPr>
            <p:cNvPr id="18436" name="Line 5">
              <a:extLst>
                <a:ext uri="{FF2B5EF4-FFF2-40B4-BE49-F238E27FC236}">
                  <a16:creationId xmlns:a16="http://schemas.microsoft.com/office/drawing/2014/main" id="{2FDCF69A-D97C-4791-AE2D-DFE45341FD38}"/>
                </a:ext>
              </a:extLst>
            </p:cNvPr>
            <p:cNvSpPr>
              <a:spLocks noChangeShapeType="1"/>
            </p:cNvSpPr>
            <p:nvPr/>
          </p:nvSpPr>
          <p:spPr bwMode="auto">
            <a:xfrm>
              <a:off x="4642281" y="3755890"/>
              <a:ext cx="1102671" cy="400111"/>
            </a:xfrm>
            <a:prstGeom prst="line">
              <a:avLst/>
            </a:prstGeom>
            <a:ln w="9525" cap="flat" cmpd="sng" algn="ctr">
              <a:solidFill>
                <a:schemeClr val="accent4"/>
              </a:solidFill>
              <a:prstDash val="solid"/>
              <a:round/>
              <a:headEnd type="none" w="med" len="med"/>
              <a:tailEnd type="arrow" w="med" len="med"/>
            </a:ln>
            <a:extLst>
              <a:ext uri="{909E8E84-426E-40DD-AFC4-6F175D3DCCD1}">
                <a14:hiddenFill xmlns:a14="http://schemas.microsoft.com/office/drawing/2010/main">
                  <a:noFill/>
                </a14:hiddenFill>
              </a:ext>
            </a:extLst>
          </p:spPr>
          <p:style>
            <a:lnRef idx="0">
              <a:scrgbClr r="0" g="0" b="0"/>
            </a:lnRef>
            <a:fillRef idx="0">
              <a:scrgbClr r="0" g="0" b="0"/>
            </a:fillRef>
            <a:effectRef idx="0">
              <a:scrgbClr r="0" g="0" b="0"/>
            </a:effectRef>
            <a:fontRef idx="minor">
              <a:schemeClr val="tx1"/>
            </a:fontRef>
          </p:style>
          <p:txBody>
            <a:bodyPr/>
            <a:lstStyle/>
            <a:p>
              <a:endParaRPr lang="zh-CN" altLang="en-US" sz="2000"/>
            </a:p>
          </p:txBody>
        </p:sp>
        <p:sp>
          <p:nvSpPr>
            <p:cNvPr id="18437" name="Line 6">
              <a:extLst>
                <a:ext uri="{FF2B5EF4-FFF2-40B4-BE49-F238E27FC236}">
                  <a16:creationId xmlns:a16="http://schemas.microsoft.com/office/drawing/2014/main" id="{F3F7502E-F205-41F7-B230-3D3597B2AA68}"/>
                </a:ext>
              </a:extLst>
            </p:cNvPr>
            <p:cNvSpPr>
              <a:spLocks noChangeShapeType="1"/>
            </p:cNvSpPr>
            <p:nvPr/>
          </p:nvSpPr>
          <p:spPr bwMode="auto">
            <a:xfrm>
              <a:off x="5041232" y="3248526"/>
              <a:ext cx="601864" cy="575418"/>
            </a:xfrm>
            <a:prstGeom prst="line">
              <a:avLst/>
            </a:prstGeom>
            <a:ln w="9525" cap="flat" cmpd="sng" algn="ctr">
              <a:solidFill>
                <a:schemeClr val="accent4"/>
              </a:solidFill>
              <a:prstDash val="solid"/>
              <a:round/>
              <a:headEnd type="none" w="med" len="med"/>
              <a:tailEnd type="arrow" w="med" len="med"/>
            </a:ln>
            <a:extLst>
              <a:ext uri="{909E8E84-426E-40DD-AFC4-6F175D3DCCD1}">
                <a14:hiddenFill xmlns:a14="http://schemas.microsoft.com/office/drawing/2010/main">
                  <a:noFill/>
                </a14:hiddenFill>
              </a:ext>
            </a:extLst>
          </p:spPr>
          <p:style>
            <a:lnRef idx="0">
              <a:scrgbClr r="0" g="0" b="0"/>
            </a:lnRef>
            <a:fillRef idx="0">
              <a:scrgbClr r="0" g="0" b="0"/>
            </a:fillRef>
            <a:effectRef idx="0">
              <a:scrgbClr r="0" g="0" b="0"/>
            </a:effectRef>
            <a:fontRef idx="minor">
              <a:schemeClr val="tx1"/>
            </a:fontRef>
          </p:style>
          <p:txBody>
            <a:bodyPr/>
            <a:lstStyle/>
            <a:p>
              <a:endParaRPr lang="zh-CN" altLang="en-US" sz="2000"/>
            </a:p>
          </p:txBody>
        </p:sp>
        <p:sp>
          <p:nvSpPr>
            <p:cNvPr id="18438" name="Line 7">
              <a:extLst>
                <a:ext uri="{FF2B5EF4-FFF2-40B4-BE49-F238E27FC236}">
                  <a16:creationId xmlns:a16="http://schemas.microsoft.com/office/drawing/2014/main" id="{37EE93D9-5F1A-4740-AD15-C61918D7BC41}"/>
                </a:ext>
              </a:extLst>
            </p:cNvPr>
            <p:cNvSpPr>
              <a:spLocks noChangeShapeType="1"/>
            </p:cNvSpPr>
            <p:nvPr/>
          </p:nvSpPr>
          <p:spPr bwMode="auto">
            <a:xfrm>
              <a:off x="5450305" y="2237874"/>
              <a:ext cx="396895" cy="1780673"/>
            </a:xfrm>
            <a:prstGeom prst="line">
              <a:avLst/>
            </a:prstGeom>
            <a:ln w="9525" cap="flat" cmpd="sng" algn="ctr">
              <a:solidFill>
                <a:schemeClr val="accent4"/>
              </a:solidFill>
              <a:prstDash val="solid"/>
              <a:round/>
              <a:headEnd type="none" w="med" len="med"/>
              <a:tailEnd type="arrow" w="med" len="med"/>
            </a:ln>
            <a:extLst>
              <a:ext uri="{909E8E84-426E-40DD-AFC4-6F175D3DCCD1}">
                <a14:hiddenFill xmlns:a14="http://schemas.microsoft.com/office/drawing/2010/main">
                  <a:noFill/>
                </a14:hiddenFill>
              </a:ext>
            </a:extLst>
          </p:spPr>
          <p:style>
            <a:lnRef idx="0">
              <a:scrgbClr r="0" g="0" b="0"/>
            </a:lnRef>
            <a:fillRef idx="0">
              <a:scrgbClr r="0" g="0" b="0"/>
            </a:fillRef>
            <a:effectRef idx="0">
              <a:scrgbClr r="0" g="0" b="0"/>
            </a:effectRef>
            <a:fontRef idx="minor">
              <a:schemeClr val="tx1"/>
            </a:fontRef>
          </p:style>
          <p:txBody>
            <a:bodyPr/>
            <a:lstStyle/>
            <a:p>
              <a:endParaRPr lang="zh-CN" altLang="en-US" sz="2000"/>
            </a:p>
          </p:txBody>
        </p:sp>
        <p:sp>
          <p:nvSpPr>
            <p:cNvPr id="18439" name="Rectangle 8">
              <a:extLst>
                <a:ext uri="{FF2B5EF4-FFF2-40B4-BE49-F238E27FC236}">
                  <a16:creationId xmlns:a16="http://schemas.microsoft.com/office/drawing/2014/main" id="{FA4F79EE-2F99-403A-9400-8D583C2BC86C}"/>
                </a:ext>
              </a:extLst>
            </p:cNvPr>
            <p:cNvSpPr>
              <a:spLocks noChangeArrowheads="1"/>
            </p:cNvSpPr>
            <p:nvPr/>
          </p:nvSpPr>
          <p:spPr bwMode="auto">
            <a:xfrm>
              <a:off x="4385679" y="2893298"/>
              <a:ext cx="15382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右颈干</a:t>
              </a:r>
            </a:p>
          </p:txBody>
        </p:sp>
        <p:sp>
          <p:nvSpPr>
            <p:cNvPr id="18440" name="Rectangle 9">
              <a:extLst>
                <a:ext uri="{FF2B5EF4-FFF2-40B4-BE49-F238E27FC236}">
                  <a16:creationId xmlns:a16="http://schemas.microsoft.com/office/drawing/2014/main" id="{40073258-B6AF-470D-8C70-74C6A2300D70}"/>
                </a:ext>
              </a:extLst>
            </p:cNvPr>
            <p:cNvSpPr>
              <a:spLocks noChangeArrowheads="1"/>
            </p:cNvSpPr>
            <p:nvPr/>
          </p:nvSpPr>
          <p:spPr bwMode="auto">
            <a:xfrm>
              <a:off x="3510233" y="3389808"/>
              <a:ext cx="21955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右锁骨下干</a:t>
              </a:r>
            </a:p>
          </p:txBody>
        </p:sp>
        <p:sp>
          <p:nvSpPr>
            <p:cNvPr id="18441" name="Rectangle 10">
              <a:extLst>
                <a:ext uri="{FF2B5EF4-FFF2-40B4-BE49-F238E27FC236}">
                  <a16:creationId xmlns:a16="http://schemas.microsoft.com/office/drawing/2014/main" id="{65F28717-9B59-4AFB-8F3D-E22C911E0A95}"/>
                </a:ext>
              </a:extLst>
            </p:cNvPr>
            <p:cNvSpPr>
              <a:spLocks noChangeArrowheads="1"/>
            </p:cNvSpPr>
            <p:nvPr/>
          </p:nvSpPr>
          <p:spPr bwMode="auto">
            <a:xfrm>
              <a:off x="4558765" y="1688658"/>
              <a:ext cx="13791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右支气管纵隔干</a:t>
              </a:r>
            </a:p>
          </p:txBody>
        </p:sp>
      </p:grpSp>
    </p:spTree>
  </p:cSld>
  <p:clrMapOvr>
    <a:masterClrMapping/>
  </p:clrMapOvr>
  <p:transition>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C91D88FB-D10A-41EE-B677-793F64D2A329}"/>
              </a:ext>
            </a:extLst>
          </p:cNvPr>
          <p:cNvSpPr>
            <a:spLocks noChangeArrowheads="1"/>
          </p:cNvSpPr>
          <p:nvPr/>
        </p:nvSpPr>
        <p:spPr bwMode="auto">
          <a:xfrm>
            <a:off x="1015249" y="388651"/>
            <a:ext cx="7604125" cy="584775"/>
          </a:xfrm>
          <a:prstGeom prst="rect">
            <a:avLst/>
          </a:prstGeom>
          <a:noFill/>
          <a:ln w="28575" algn="ctr">
            <a:noFill/>
            <a:miter lim="800000"/>
          </a:ln>
          <a:effectLst/>
        </p:spPr>
        <p:txBody>
          <a:bodyPr anchor="ctr">
            <a:spAutoFit/>
          </a:bodyPr>
          <a:lstStyle/>
          <a:p>
            <a:pPr>
              <a:buFontTx/>
              <a:buNone/>
              <a:defRPr/>
            </a:pPr>
            <a:r>
              <a:rPr kumimoji="1" lang="zh-CN" altLang="en-US" sz="3200" b="0" dirty="0">
                <a:latin typeface="华文中宋" panose="02010600040101010101" pitchFamily="2" charset="-122"/>
                <a:ea typeface="华文中宋" panose="02010600040101010101" pitchFamily="2" charset="-122"/>
              </a:rPr>
              <a:t>第三节  淋巴结的位置和淋巴引流范围</a:t>
            </a:r>
            <a:endParaRPr lang="zh-CN" altLang="en-US" sz="3200" b="0" dirty="0">
              <a:latin typeface="华文中宋" panose="02010600040101010101" pitchFamily="2" charset="-122"/>
              <a:ea typeface="华文中宋" panose="02010600040101010101" pitchFamily="2" charset="-122"/>
            </a:endParaRPr>
          </a:p>
        </p:txBody>
      </p:sp>
      <p:sp>
        <p:nvSpPr>
          <p:cNvPr id="19458" name="Rectangle 3">
            <a:extLst>
              <a:ext uri="{FF2B5EF4-FFF2-40B4-BE49-F238E27FC236}">
                <a16:creationId xmlns:a16="http://schemas.microsoft.com/office/drawing/2014/main" id="{B54C1E94-89E3-4BC0-BCA9-462570657518}"/>
              </a:ext>
            </a:extLst>
          </p:cNvPr>
          <p:cNvSpPr>
            <a:spLocks noChangeArrowheads="1"/>
          </p:cNvSpPr>
          <p:nvPr/>
        </p:nvSpPr>
        <p:spPr bwMode="auto">
          <a:xfrm>
            <a:off x="227013" y="1409700"/>
            <a:ext cx="52847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800" b="0" dirty="0">
                <a:latin typeface="华文中宋" panose="02010600040101010101" pitchFamily="2" charset="-122"/>
                <a:ea typeface="华文中宋" panose="02010600040101010101" pitchFamily="2" charset="-122"/>
              </a:rPr>
              <a:t>一、头颈部的淋巴管和淋巴结</a:t>
            </a:r>
          </a:p>
        </p:txBody>
      </p:sp>
      <p:graphicFrame>
        <p:nvGraphicFramePr>
          <p:cNvPr id="19459" name="Object 4">
            <a:extLst>
              <a:ext uri="{FF2B5EF4-FFF2-40B4-BE49-F238E27FC236}">
                <a16:creationId xmlns:a16="http://schemas.microsoft.com/office/drawing/2014/main" id="{EC719B62-13C9-4843-B004-B13968B8FF1B}"/>
              </a:ext>
            </a:extLst>
          </p:cNvPr>
          <p:cNvGraphicFramePr>
            <a:graphicFrameLocks/>
          </p:cNvGraphicFramePr>
          <p:nvPr/>
        </p:nvGraphicFramePr>
        <p:xfrm>
          <a:off x="5199063" y="1979613"/>
          <a:ext cx="3406775" cy="4535487"/>
        </p:xfrm>
        <a:graphic>
          <a:graphicData uri="http://schemas.openxmlformats.org/presentationml/2006/ole">
            <mc:AlternateContent xmlns:mc="http://schemas.openxmlformats.org/markup-compatibility/2006">
              <mc:Choice xmlns:v="urn:schemas-microsoft-com:vml" Requires="v">
                <p:oleObj spid="_x0000_s19501" r:id="rId3" imgW="10425397" imgH="13879365" progId="Photoshop.Image.7">
                  <p:embed/>
                </p:oleObj>
              </mc:Choice>
              <mc:Fallback>
                <p:oleObj r:id="rId3" imgW="10425397" imgH="13879365" progId="Photoshop.Image.7">
                  <p:embed/>
                  <p:pic>
                    <p:nvPicPr>
                      <p:cNvPr id="0" name="Object 4"/>
                      <p:cNvPicPr>
                        <a:picLocks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199063" y="1979613"/>
                        <a:ext cx="340677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19460" name="Text Box 5">
            <a:extLst>
              <a:ext uri="{FF2B5EF4-FFF2-40B4-BE49-F238E27FC236}">
                <a16:creationId xmlns:a16="http://schemas.microsoft.com/office/drawing/2014/main" id="{89E7CD7E-5C9C-4C84-8827-FA877956A7B7}"/>
              </a:ext>
            </a:extLst>
          </p:cNvPr>
          <p:cNvSpPr txBox="1">
            <a:spLocks noChangeArrowheads="1"/>
          </p:cNvSpPr>
          <p:nvPr/>
        </p:nvSpPr>
        <p:spPr bwMode="auto">
          <a:xfrm>
            <a:off x="3170238" y="2550695"/>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幼圆" panose="02010509060101010101" pitchFamily="49" charset="-122"/>
                <a:ea typeface="幼圆" panose="02010509060101010101" pitchFamily="49" charset="-122"/>
              </a:rPr>
              <a:t>腮腺淋巴结 </a:t>
            </a:r>
          </a:p>
        </p:txBody>
      </p:sp>
      <p:sp>
        <p:nvSpPr>
          <p:cNvPr id="19461" name="Text Box 6">
            <a:extLst>
              <a:ext uri="{FF2B5EF4-FFF2-40B4-BE49-F238E27FC236}">
                <a16:creationId xmlns:a16="http://schemas.microsoft.com/office/drawing/2014/main" id="{24D42BA4-3977-4D9D-ACA2-C2FAF9860D50}"/>
              </a:ext>
            </a:extLst>
          </p:cNvPr>
          <p:cNvSpPr txBox="1">
            <a:spLocks noChangeArrowheads="1"/>
          </p:cNvSpPr>
          <p:nvPr/>
        </p:nvSpPr>
        <p:spPr bwMode="auto">
          <a:xfrm>
            <a:off x="3181351" y="3177758"/>
            <a:ext cx="2019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88900" algn="l"/>
              </a:tabLst>
              <a:defRPr sz="2400" b="1">
                <a:solidFill>
                  <a:schemeClr val="tx1"/>
                </a:solidFill>
                <a:latin typeface="Edwardian Script ITC" panose="030303020407070D0804" pitchFamily="66" charset="0"/>
                <a:ea typeface="华文细黑" panose="02010600040101010101" pitchFamily="2" charset="-122"/>
              </a:defRPr>
            </a:lvl1pPr>
            <a:lvl2pPr>
              <a:tabLst>
                <a:tab pos="88900" algn="l"/>
              </a:tabLst>
              <a:defRPr sz="2400" b="1">
                <a:solidFill>
                  <a:schemeClr val="tx1"/>
                </a:solidFill>
                <a:latin typeface="Edwardian Script ITC" panose="030303020407070D0804" pitchFamily="66" charset="0"/>
                <a:ea typeface="华文细黑" panose="02010600040101010101" pitchFamily="2" charset="-122"/>
              </a:defRPr>
            </a:lvl2pPr>
            <a:lvl3pPr>
              <a:tabLst>
                <a:tab pos="88900" algn="l"/>
              </a:tabLst>
              <a:defRPr sz="2400" b="1">
                <a:solidFill>
                  <a:schemeClr val="tx1"/>
                </a:solidFill>
                <a:latin typeface="Edwardian Script ITC" panose="030303020407070D0804" pitchFamily="66" charset="0"/>
                <a:ea typeface="华文细黑" panose="02010600040101010101" pitchFamily="2" charset="-122"/>
              </a:defRPr>
            </a:lvl3pPr>
            <a:lvl4pPr>
              <a:tabLst>
                <a:tab pos="88900" algn="l"/>
              </a:tabLst>
              <a:defRPr sz="2400" b="1">
                <a:solidFill>
                  <a:schemeClr val="tx1"/>
                </a:solidFill>
                <a:latin typeface="Edwardian Script ITC" panose="030303020407070D0804" pitchFamily="66" charset="0"/>
                <a:ea typeface="华文细黑" panose="02010600040101010101" pitchFamily="2" charset="-122"/>
              </a:defRPr>
            </a:lvl4pPr>
            <a:lvl5pPr>
              <a:tabLst>
                <a:tab pos="889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幼圆" panose="02010509060101010101" pitchFamily="49" charset="-122"/>
                <a:ea typeface="幼圆" panose="02010509060101010101" pitchFamily="49" charset="-122"/>
              </a:rPr>
              <a:t>乳突淋巴结 </a:t>
            </a:r>
          </a:p>
        </p:txBody>
      </p:sp>
      <p:sp>
        <p:nvSpPr>
          <p:cNvPr id="19462" name="Text Box 7">
            <a:extLst>
              <a:ext uri="{FF2B5EF4-FFF2-40B4-BE49-F238E27FC236}">
                <a16:creationId xmlns:a16="http://schemas.microsoft.com/office/drawing/2014/main" id="{E7F0C1E7-3A93-4C76-82CE-BA6AC2474DA9}"/>
              </a:ext>
            </a:extLst>
          </p:cNvPr>
          <p:cNvSpPr txBox="1">
            <a:spLocks noChangeArrowheads="1"/>
          </p:cNvSpPr>
          <p:nvPr/>
        </p:nvSpPr>
        <p:spPr bwMode="auto">
          <a:xfrm>
            <a:off x="3194051" y="3817520"/>
            <a:ext cx="195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幼圆" panose="02010509060101010101" pitchFamily="49" charset="-122"/>
                <a:ea typeface="幼圆" panose="02010509060101010101" pitchFamily="49" charset="-122"/>
              </a:rPr>
              <a:t>枕淋巴结</a:t>
            </a:r>
          </a:p>
        </p:txBody>
      </p:sp>
      <p:sp>
        <p:nvSpPr>
          <p:cNvPr id="19463" name="Text Box 8">
            <a:extLst>
              <a:ext uri="{FF2B5EF4-FFF2-40B4-BE49-F238E27FC236}">
                <a16:creationId xmlns:a16="http://schemas.microsoft.com/office/drawing/2014/main" id="{636778AF-3B21-4264-92EF-3FFAFC3E1513}"/>
              </a:ext>
            </a:extLst>
          </p:cNvPr>
          <p:cNvSpPr txBox="1">
            <a:spLocks noChangeArrowheads="1"/>
          </p:cNvSpPr>
          <p:nvPr/>
        </p:nvSpPr>
        <p:spPr bwMode="auto">
          <a:xfrm>
            <a:off x="3157538" y="4982745"/>
            <a:ext cx="2171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幼圆" panose="02010509060101010101" pitchFamily="49" charset="-122"/>
                <a:ea typeface="幼圆" panose="02010509060101010101" pitchFamily="49" charset="-122"/>
              </a:rPr>
              <a:t>颏下淋巴结</a:t>
            </a:r>
          </a:p>
        </p:txBody>
      </p:sp>
      <p:sp>
        <p:nvSpPr>
          <p:cNvPr id="19464" name="Text Box 9">
            <a:extLst>
              <a:ext uri="{FF2B5EF4-FFF2-40B4-BE49-F238E27FC236}">
                <a16:creationId xmlns:a16="http://schemas.microsoft.com/office/drawing/2014/main" id="{68D55D86-5A7F-4216-BC0A-B889DBA516C2}"/>
              </a:ext>
            </a:extLst>
          </p:cNvPr>
          <p:cNvSpPr txBox="1">
            <a:spLocks noChangeArrowheads="1"/>
          </p:cNvSpPr>
          <p:nvPr/>
        </p:nvSpPr>
        <p:spPr bwMode="auto">
          <a:xfrm>
            <a:off x="3167063" y="4422358"/>
            <a:ext cx="254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幼圆" panose="02010509060101010101" pitchFamily="49" charset="-122"/>
                <a:ea typeface="幼圆" panose="02010509060101010101" pitchFamily="49" charset="-122"/>
              </a:rPr>
              <a:t>下颌下淋巴结 </a:t>
            </a:r>
          </a:p>
        </p:txBody>
      </p:sp>
      <p:sp>
        <p:nvSpPr>
          <p:cNvPr id="19465" name="Line 10">
            <a:extLst>
              <a:ext uri="{FF2B5EF4-FFF2-40B4-BE49-F238E27FC236}">
                <a16:creationId xmlns:a16="http://schemas.microsoft.com/office/drawing/2014/main" id="{9D7BCF5C-750A-42D2-A60C-041C04B3DE71}"/>
              </a:ext>
            </a:extLst>
          </p:cNvPr>
          <p:cNvSpPr>
            <a:spLocks noChangeShapeType="1"/>
          </p:cNvSpPr>
          <p:nvPr/>
        </p:nvSpPr>
        <p:spPr bwMode="auto">
          <a:xfrm>
            <a:off x="4318000" y="4105275"/>
            <a:ext cx="1892300" cy="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9466" name="Line 11">
            <a:extLst>
              <a:ext uri="{FF2B5EF4-FFF2-40B4-BE49-F238E27FC236}">
                <a16:creationId xmlns:a16="http://schemas.microsoft.com/office/drawing/2014/main" id="{C18567FA-DAD3-4B31-A92C-105262762057}"/>
              </a:ext>
            </a:extLst>
          </p:cNvPr>
          <p:cNvSpPr>
            <a:spLocks noChangeShapeType="1"/>
          </p:cNvSpPr>
          <p:nvPr/>
        </p:nvSpPr>
        <p:spPr bwMode="auto">
          <a:xfrm>
            <a:off x="4610100" y="3457575"/>
            <a:ext cx="1803400"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467" name="Line 12">
            <a:extLst>
              <a:ext uri="{FF2B5EF4-FFF2-40B4-BE49-F238E27FC236}">
                <a16:creationId xmlns:a16="http://schemas.microsoft.com/office/drawing/2014/main" id="{097E506E-B637-4BE8-BCB7-245EE741EE3B}"/>
              </a:ext>
            </a:extLst>
          </p:cNvPr>
          <p:cNvSpPr>
            <a:spLocks noChangeShapeType="1"/>
          </p:cNvSpPr>
          <p:nvPr/>
        </p:nvSpPr>
        <p:spPr bwMode="auto">
          <a:xfrm>
            <a:off x="6400800" y="3444875"/>
            <a:ext cx="0" cy="4572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9468" name="Line 13">
            <a:extLst>
              <a:ext uri="{FF2B5EF4-FFF2-40B4-BE49-F238E27FC236}">
                <a16:creationId xmlns:a16="http://schemas.microsoft.com/office/drawing/2014/main" id="{3A6F61D6-A2B8-49F0-8E90-C5278070C49A}"/>
              </a:ext>
            </a:extLst>
          </p:cNvPr>
          <p:cNvSpPr>
            <a:spLocks noChangeShapeType="1"/>
          </p:cNvSpPr>
          <p:nvPr/>
        </p:nvSpPr>
        <p:spPr bwMode="auto">
          <a:xfrm>
            <a:off x="4597400" y="2822575"/>
            <a:ext cx="2489200"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469" name="Line 14">
            <a:extLst>
              <a:ext uri="{FF2B5EF4-FFF2-40B4-BE49-F238E27FC236}">
                <a16:creationId xmlns:a16="http://schemas.microsoft.com/office/drawing/2014/main" id="{3E3927BB-7459-485E-BD2D-CD585888346D}"/>
              </a:ext>
            </a:extLst>
          </p:cNvPr>
          <p:cNvSpPr>
            <a:spLocks noChangeShapeType="1"/>
          </p:cNvSpPr>
          <p:nvPr/>
        </p:nvSpPr>
        <p:spPr bwMode="auto">
          <a:xfrm>
            <a:off x="7099300" y="2809875"/>
            <a:ext cx="0" cy="7493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9470" name="Line 15">
            <a:extLst>
              <a:ext uri="{FF2B5EF4-FFF2-40B4-BE49-F238E27FC236}">
                <a16:creationId xmlns:a16="http://schemas.microsoft.com/office/drawing/2014/main" id="{AF0243CB-0417-4409-899E-0A99E7800F31}"/>
              </a:ext>
            </a:extLst>
          </p:cNvPr>
          <p:cNvSpPr>
            <a:spLocks noChangeShapeType="1"/>
          </p:cNvSpPr>
          <p:nvPr/>
        </p:nvSpPr>
        <p:spPr bwMode="auto">
          <a:xfrm>
            <a:off x="4889500" y="4676775"/>
            <a:ext cx="2755900"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471" name="Line 16">
            <a:extLst>
              <a:ext uri="{FF2B5EF4-FFF2-40B4-BE49-F238E27FC236}">
                <a16:creationId xmlns:a16="http://schemas.microsoft.com/office/drawing/2014/main" id="{797D719D-28D8-4C7B-B70B-46F98BD105CA}"/>
              </a:ext>
            </a:extLst>
          </p:cNvPr>
          <p:cNvSpPr>
            <a:spLocks noChangeShapeType="1"/>
          </p:cNvSpPr>
          <p:nvPr/>
        </p:nvSpPr>
        <p:spPr bwMode="auto">
          <a:xfrm>
            <a:off x="7632700" y="4232275"/>
            <a:ext cx="0" cy="457200"/>
          </a:xfrm>
          <a:prstGeom prst="line">
            <a:avLst/>
          </a:prstGeom>
          <a:noFill/>
          <a:ln w="28575">
            <a:solidFill>
              <a:srgbClr val="0066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19472" name="Line 17">
            <a:extLst>
              <a:ext uri="{FF2B5EF4-FFF2-40B4-BE49-F238E27FC236}">
                <a16:creationId xmlns:a16="http://schemas.microsoft.com/office/drawing/2014/main" id="{ECC4A42D-CA3E-40C2-B0A6-541257A240EC}"/>
              </a:ext>
            </a:extLst>
          </p:cNvPr>
          <p:cNvSpPr>
            <a:spLocks noChangeShapeType="1"/>
          </p:cNvSpPr>
          <p:nvPr/>
        </p:nvSpPr>
        <p:spPr bwMode="auto">
          <a:xfrm>
            <a:off x="4572000" y="5260975"/>
            <a:ext cx="3441700"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473" name="Line 18">
            <a:extLst>
              <a:ext uri="{FF2B5EF4-FFF2-40B4-BE49-F238E27FC236}">
                <a16:creationId xmlns:a16="http://schemas.microsoft.com/office/drawing/2014/main" id="{272ADDA1-E75F-4122-9C51-B3903D5934DC}"/>
              </a:ext>
            </a:extLst>
          </p:cNvPr>
          <p:cNvSpPr>
            <a:spLocks noChangeShapeType="1"/>
          </p:cNvSpPr>
          <p:nvPr/>
        </p:nvSpPr>
        <p:spPr bwMode="auto">
          <a:xfrm flipH="1">
            <a:off x="7988300" y="4397375"/>
            <a:ext cx="0" cy="863600"/>
          </a:xfrm>
          <a:prstGeom prst="line">
            <a:avLst/>
          </a:prstGeom>
          <a:noFill/>
          <a:ln w="28575">
            <a:solidFill>
              <a:srgbClr val="0066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19474" name="Rectangle 19">
            <a:extLst>
              <a:ext uri="{FF2B5EF4-FFF2-40B4-BE49-F238E27FC236}">
                <a16:creationId xmlns:a16="http://schemas.microsoft.com/office/drawing/2014/main" id="{06616DDF-2E8F-4A0B-88DE-2CFD51C1B3C4}"/>
              </a:ext>
            </a:extLst>
          </p:cNvPr>
          <p:cNvSpPr>
            <a:spLocks noChangeArrowheads="1"/>
          </p:cNvSpPr>
          <p:nvPr/>
        </p:nvSpPr>
        <p:spPr bwMode="auto">
          <a:xfrm>
            <a:off x="227013" y="2245957"/>
            <a:ext cx="3625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tabLst>
                <a:tab pos="762000" algn="l"/>
              </a:tabLst>
              <a:defRPr sz="2400" b="1">
                <a:solidFill>
                  <a:schemeClr val="tx1"/>
                </a:solidFill>
                <a:latin typeface="Edwardian Script ITC" panose="030303020407070D0804" pitchFamily="66" charset="0"/>
                <a:ea typeface="华文细黑" panose="02010600040101010101" pitchFamily="2" charset="-122"/>
              </a:defRPr>
            </a:lvl1pPr>
            <a:lvl2pPr>
              <a:tabLst>
                <a:tab pos="762000" algn="l"/>
              </a:tabLst>
              <a:defRPr sz="2400" b="1">
                <a:solidFill>
                  <a:schemeClr val="tx1"/>
                </a:solidFill>
                <a:latin typeface="Edwardian Script ITC" panose="030303020407070D0804" pitchFamily="66" charset="0"/>
                <a:ea typeface="华文细黑" panose="02010600040101010101" pitchFamily="2" charset="-122"/>
              </a:defRPr>
            </a:lvl2pPr>
            <a:lvl3pPr>
              <a:tabLst>
                <a:tab pos="762000" algn="l"/>
              </a:tabLst>
              <a:defRPr sz="2400" b="1">
                <a:solidFill>
                  <a:schemeClr val="tx1"/>
                </a:solidFill>
                <a:latin typeface="Edwardian Script ITC" panose="030303020407070D0804" pitchFamily="66" charset="0"/>
                <a:ea typeface="华文细黑" panose="02010600040101010101" pitchFamily="2" charset="-122"/>
              </a:defRPr>
            </a:lvl3pPr>
            <a:lvl4pPr>
              <a:tabLst>
                <a:tab pos="762000" algn="l"/>
              </a:tabLst>
              <a:defRPr sz="2400" b="1">
                <a:solidFill>
                  <a:schemeClr val="tx1"/>
                </a:solidFill>
                <a:latin typeface="Edwardian Script ITC" panose="030303020407070D0804" pitchFamily="66" charset="0"/>
                <a:ea typeface="华文细黑" panose="02010600040101010101" pitchFamily="2" charset="-122"/>
              </a:defRPr>
            </a:lvl4pPr>
            <a:lvl5pPr>
              <a:tabLst>
                <a:tab pos="7620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（一）头部淋巴结</a:t>
            </a:r>
            <a:endParaRPr lang="zh-CN" altLang="en-US" sz="1800" b="0" dirty="0">
              <a:latin typeface="Arial" panose="020B0604020202020204" pitchFamily="34" charset="0"/>
              <a:ea typeface="宋体" panose="02010600030101010101" pitchFamily="2" charset="-122"/>
            </a:endParaRPr>
          </a:p>
        </p:txBody>
      </p:sp>
      <p:sp>
        <p:nvSpPr>
          <p:cNvPr id="19475" name="Text Box 20">
            <a:extLst>
              <a:ext uri="{FF2B5EF4-FFF2-40B4-BE49-F238E27FC236}">
                <a16:creationId xmlns:a16="http://schemas.microsoft.com/office/drawing/2014/main" id="{47CCB6D4-9043-499C-86EE-F836D3FC8F4B}"/>
              </a:ext>
            </a:extLst>
          </p:cNvPr>
          <p:cNvSpPr txBox="1">
            <a:spLocks noChangeArrowheads="1"/>
          </p:cNvSpPr>
          <p:nvPr/>
        </p:nvSpPr>
        <p:spPr bwMode="auto">
          <a:xfrm>
            <a:off x="288925" y="5557838"/>
            <a:ext cx="3997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注入</a:t>
            </a:r>
            <a:r>
              <a:rPr lang="zh-CN" altLang="en-US" dirty="0">
                <a:solidFill>
                  <a:srgbClr val="C00000"/>
                </a:solidFill>
                <a:latin typeface="Arial" panose="020B0604020202020204" pitchFamily="34" charset="0"/>
                <a:ea typeface="幼圆" panose="02010509060101010101" pitchFamily="49" charset="-122"/>
              </a:rPr>
              <a:t>颈外侧上深淋巴结</a:t>
            </a:r>
          </a:p>
        </p:txBody>
      </p:sp>
      <p:sp>
        <p:nvSpPr>
          <p:cNvPr id="19476" name="Line 21">
            <a:extLst>
              <a:ext uri="{FF2B5EF4-FFF2-40B4-BE49-F238E27FC236}">
                <a16:creationId xmlns:a16="http://schemas.microsoft.com/office/drawing/2014/main" id="{BD87D1EC-5FD3-4052-94AE-2FCA7F06F31B}"/>
              </a:ext>
            </a:extLst>
          </p:cNvPr>
          <p:cNvSpPr>
            <a:spLocks noChangeShapeType="1"/>
          </p:cNvSpPr>
          <p:nvPr/>
        </p:nvSpPr>
        <p:spPr bwMode="auto">
          <a:xfrm>
            <a:off x="2039938" y="2668230"/>
            <a:ext cx="17462" cy="2889608"/>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Tree>
  </p:cSld>
  <p:clrMapOvr>
    <a:masterClrMapping/>
  </p:clrMapOvr>
  <p:transition>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EA9AE5-70E2-41AA-BB9A-A16EB6D1ECD4}"/>
              </a:ext>
            </a:extLst>
          </p:cNvPr>
          <p:cNvPicPr>
            <a:picLocks noChangeAspect="1"/>
          </p:cNvPicPr>
          <p:nvPr/>
        </p:nvPicPr>
        <p:blipFill rotWithShape="1">
          <a:blip r:embed="rId2">
            <a:extLst>
              <a:ext uri="{28A0092B-C50C-407E-A947-70E740481C1C}">
                <a14:useLocalDpi xmlns:a14="http://schemas.microsoft.com/office/drawing/2010/main" val="0"/>
              </a:ext>
            </a:extLst>
          </a:blip>
          <a:srcRect l="8819" r="11569"/>
          <a:stretch/>
        </p:blipFill>
        <p:spPr>
          <a:xfrm>
            <a:off x="5578475" y="1548236"/>
            <a:ext cx="3113421" cy="4444008"/>
          </a:xfrm>
          <a:prstGeom prst="rect">
            <a:avLst/>
          </a:prstGeom>
        </p:spPr>
      </p:pic>
      <p:sp>
        <p:nvSpPr>
          <p:cNvPr id="20481" name="Rectangle 2">
            <a:extLst>
              <a:ext uri="{FF2B5EF4-FFF2-40B4-BE49-F238E27FC236}">
                <a16:creationId xmlns:a16="http://schemas.microsoft.com/office/drawing/2014/main" id="{AD92D799-23D0-4B68-A6D3-0DBA27AB58C7}"/>
              </a:ext>
            </a:extLst>
          </p:cNvPr>
          <p:cNvSpPr>
            <a:spLocks noChangeArrowheads="1"/>
          </p:cNvSpPr>
          <p:nvPr/>
        </p:nvSpPr>
        <p:spPr bwMode="auto">
          <a:xfrm>
            <a:off x="279400" y="457200"/>
            <a:ext cx="3549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（二）</a:t>
            </a:r>
            <a:r>
              <a:rPr lang="zh-CN" altLang="en-US" dirty="0">
                <a:solidFill>
                  <a:srgbClr val="C00000"/>
                </a:solidFill>
                <a:latin typeface="Arial" panose="020B0604020202020204" pitchFamily="34" charset="0"/>
                <a:ea typeface="幼圆" panose="02010509060101010101" pitchFamily="49" charset="-122"/>
              </a:rPr>
              <a:t>颈部淋巴结</a:t>
            </a:r>
            <a:endParaRPr lang="zh-CN" altLang="en-US" b="0" dirty="0">
              <a:solidFill>
                <a:srgbClr val="C00000"/>
              </a:solidFill>
              <a:latin typeface="Arial" panose="020B0604020202020204" pitchFamily="34" charset="0"/>
              <a:ea typeface="幼圆" panose="02010509060101010101" pitchFamily="49" charset="-122"/>
            </a:endParaRPr>
          </a:p>
        </p:txBody>
      </p:sp>
      <p:sp>
        <p:nvSpPr>
          <p:cNvPr id="20482" name="Rectangle 3">
            <a:extLst>
              <a:ext uri="{FF2B5EF4-FFF2-40B4-BE49-F238E27FC236}">
                <a16:creationId xmlns:a16="http://schemas.microsoft.com/office/drawing/2014/main" id="{EDB11CDC-A6DF-4EEC-8D04-6C42F0BAB32A}"/>
              </a:ext>
            </a:extLst>
          </p:cNvPr>
          <p:cNvSpPr>
            <a:spLocks noChangeArrowheads="1"/>
          </p:cNvSpPr>
          <p:nvPr/>
        </p:nvSpPr>
        <p:spPr bwMode="auto">
          <a:xfrm>
            <a:off x="652463" y="1257300"/>
            <a:ext cx="2633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dirty="0">
                <a:latin typeface="幼圆" panose="02010509060101010101" pitchFamily="49" charset="-122"/>
                <a:ea typeface="幼圆" panose="02010509060101010101" pitchFamily="49" charset="-122"/>
              </a:rPr>
              <a:t>1.</a:t>
            </a:r>
            <a:r>
              <a:rPr lang="zh-CN" altLang="en-US" dirty="0">
                <a:solidFill>
                  <a:srgbClr val="C00000"/>
                </a:solidFill>
                <a:latin typeface="幼圆" panose="02010509060101010101" pitchFamily="49" charset="-122"/>
                <a:ea typeface="幼圆" panose="02010509060101010101" pitchFamily="49" charset="-122"/>
              </a:rPr>
              <a:t>颈前淋巴结</a:t>
            </a:r>
            <a:endParaRPr lang="zh-CN" altLang="en-US" b="0" dirty="0">
              <a:solidFill>
                <a:srgbClr val="C00000"/>
              </a:solidFill>
              <a:latin typeface="幼圆" panose="02010509060101010101" pitchFamily="49" charset="-122"/>
              <a:ea typeface="幼圆" panose="02010509060101010101" pitchFamily="49" charset="-122"/>
            </a:endParaRPr>
          </a:p>
        </p:txBody>
      </p:sp>
      <p:sp>
        <p:nvSpPr>
          <p:cNvPr id="20483" name="Rectangle 4">
            <a:extLst>
              <a:ext uri="{FF2B5EF4-FFF2-40B4-BE49-F238E27FC236}">
                <a16:creationId xmlns:a16="http://schemas.microsoft.com/office/drawing/2014/main" id="{9C4C36C5-7D06-4D93-A135-3ABCBEC94519}"/>
              </a:ext>
            </a:extLst>
          </p:cNvPr>
          <p:cNvSpPr>
            <a:spLocks noChangeArrowheads="1"/>
          </p:cNvSpPr>
          <p:nvPr/>
        </p:nvSpPr>
        <p:spPr bwMode="auto">
          <a:xfrm>
            <a:off x="1611313" y="2173440"/>
            <a:ext cx="3940175" cy="256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30000"/>
              </a:lnSpc>
            </a:pPr>
            <a:r>
              <a:rPr lang="zh-CN" altLang="en-US" dirty="0">
                <a:latin typeface="幼圆" panose="02010509060101010101" pitchFamily="49" charset="-122"/>
                <a:ea typeface="幼圆" panose="02010509060101010101" pitchFamily="49" charset="-122"/>
              </a:rPr>
              <a:t>（</a:t>
            </a:r>
            <a:r>
              <a:rPr lang="en-US" altLang="zh-CN" dirty="0">
                <a:latin typeface="幼圆" panose="02010509060101010101" pitchFamily="49" charset="-122"/>
                <a:ea typeface="幼圆" panose="02010509060101010101" pitchFamily="49" charset="-122"/>
              </a:rPr>
              <a:t>1</a:t>
            </a:r>
            <a:r>
              <a:rPr lang="zh-CN" altLang="en-US" dirty="0">
                <a:latin typeface="幼圆" panose="02010509060101010101" pitchFamily="49" charset="-122"/>
                <a:ea typeface="幼圆" panose="02010509060101010101" pitchFamily="49" charset="-122"/>
              </a:rPr>
              <a:t>）颈前浅淋巴结 </a:t>
            </a:r>
          </a:p>
          <a:p>
            <a:pPr>
              <a:lnSpc>
                <a:spcPct val="130000"/>
              </a:lnSpc>
            </a:pPr>
            <a:r>
              <a:rPr lang="zh-CN" altLang="en-US" dirty="0">
                <a:latin typeface="幼圆" panose="02010509060101010101" pitchFamily="49" charset="-122"/>
                <a:ea typeface="幼圆" panose="02010509060101010101" pitchFamily="49" charset="-122"/>
              </a:rPr>
              <a:t>（</a:t>
            </a:r>
            <a:r>
              <a:rPr lang="en-US" altLang="zh-CN" dirty="0">
                <a:latin typeface="幼圆" panose="02010509060101010101" pitchFamily="49" charset="-122"/>
                <a:ea typeface="幼圆" panose="02010509060101010101" pitchFamily="49" charset="-122"/>
              </a:rPr>
              <a:t>2</a:t>
            </a:r>
            <a:r>
              <a:rPr lang="zh-CN" altLang="en-US" dirty="0">
                <a:latin typeface="幼圆" panose="02010509060101010101" pitchFamily="49" charset="-122"/>
                <a:ea typeface="幼圆" panose="02010509060101010101" pitchFamily="49" charset="-122"/>
              </a:rPr>
              <a:t>）颈前深淋巴结</a:t>
            </a:r>
          </a:p>
          <a:p>
            <a:pPr>
              <a:lnSpc>
                <a:spcPct val="130000"/>
              </a:lnSpc>
            </a:pPr>
            <a:r>
              <a:rPr lang="zh-CN" altLang="en-US" dirty="0">
                <a:latin typeface="幼圆" panose="02010509060101010101" pitchFamily="49" charset="-122"/>
                <a:ea typeface="幼圆" panose="02010509060101010101" pitchFamily="49" charset="-122"/>
              </a:rPr>
              <a:t>    </a:t>
            </a:r>
            <a:r>
              <a:rPr lang="en-US" altLang="zh-CN" sz="1800" dirty="0">
                <a:latin typeface="幼圆" panose="02010509060101010101" pitchFamily="49" charset="-122"/>
                <a:ea typeface="幼圆" panose="02010509060101010101" pitchFamily="49" charset="-122"/>
              </a:rPr>
              <a:t>1</a:t>
            </a:r>
            <a:r>
              <a:rPr lang="zh-CN" altLang="en-US" sz="1800" dirty="0">
                <a:latin typeface="幼圆" panose="02010509060101010101" pitchFamily="49" charset="-122"/>
                <a:ea typeface="幼圆" panose="02010509060101010101" pitchFamily="49" charset="-122"/>
              </a:rPr>
              <a:t>）喉前淋巴结</a:t>
            </a:r>
          </a:p>
          <a:p>
            <a:pPr>
              <a:lnSpc>
                <a:spcPct val="130000"/>
              </a:lnSpc>
            </a:pPr>
            <a:r>
              <a:rPr lang="zh-CN" altLang="en-US" sz="1800" dirty="0">
                <a:latin typeface="幼圆" panose="02010509060101010101" pitchFamily="49" charset="-122"/>
                <a:ea typeface="幼圆" panose="02010509060101010101" pitchFamily="49" charset="-122"/>
              </a:rPr>
              <a:t>     </a:t>
            </a:r>
            <a:r>
              <a:rPr lang="en-US" altLang="zh-CN" sz="1800" dirty="0">
                <a:latin typeface="幼圆" panose="02010509060101010101" pitchFamily="49" charset="-122"/>
                <a:ea typeface="幼圆" panose="02010509060101010101" pitchFamily="49" charset="-122"/>
              </a:rPr>
              <a:t>2</a:t>
            </a:r>
            <a:r>
              <a:rPr lang="zh-CN" altLang="en-US" sz="1800" dirty="0">
                <a:latin typeface="幼圆" panose="02010509060101010101" pitchFamily="49" charset="-122"/>
                <a:ea typeface="幼圆" panose="02010509060101010101" pitchFamily="49" charset="-122"/>
              </a:rPr>
              <a:t>）甲状腺淋巴结  </a:t>
            </a:r>
          </a:p>
          <a:p>
            <a:pPr>
              <a:lnSpc>
                <a:spcPct val="130000"/>
              </a:lnSpc>
            </a:pPr>
            <a:r>
              <a:rPr lang="zh-CN" altLang="en-US" sz="1800" dirty="0">
                <a:latin typeface="幼圆" panose="02010509060101010101" pitchFamily="49" charset="-122"/>
                <a:ea typeface="幼圆" panose="02010509060101010101" pitchFamily="49" charset="-122"/>
              </a:rPr>
              <a:t>     </a:t>
            </a:r>
            <a:r>
              <a:rPr lang="en-US" altLang="zh-CN" sz="1800" dirty="0">
                <a:latin typeface="幼圆" panose="02010509060101010101" pitchFamily="49" charset="-122"/>
                <a:ea typeface="幼圆" panose="02010509060101010101" pitchFamily="49" charset="-122"/>
              </a:rPr>
              <a:t>3</a:t>
            </a:r>
            <a:r>
              <a:rPr lang="zh-CN" altLang="en-US" sz="1800" dirty="0">
                <a:latin typeface="幼圆" panose="02010509060101010101" pitchFamily="49" charset="-122"/>
                <a:ea typeface="幼圆" panose="02010509060101010101" pitchFamily="49" charset="-122"/>
              </a:rPr>
              <a:t>）气管前淋巴结</a:t>
            </a:r>
          </a:p>
          <a:p>
            <a:pPr>
              <a:lnSpc>
                <a:spcPct val="130000"/>
              </a:lnSpc>
            </a:pPr>
            <a:r>
              <a:rPr lang="zh-CN" altLang="en-US" sz="1800" dirty="0">
                <a:latin typeface="幼圆" panose="02010509060101010101" pitchFamily="49" charset="-122"/>
                <a:ea typeface="幼圆" panose="02010509060101010101" pitchFamily="49" charset="-122"/>
              </a:rPr>
              <a:t>     </a:t>
            </a:r>
            <a:r>
              <a:rPr lang="en-US" altLang="zh-CN" sz="1800" dirty="0">
                <a:latin typeface="幼圆" panose="02010509060101010101" pitchFamily="49" charset="-122"/>
                <a:ea typeface="幼圆" panose="02010509060101010101" pitchFamily="49" charset="-122"/>
              </a:rPr>
              <a:t>4</a:t>
            </a:r>
            <a:r>
              <a:rPr lang="zh-CN" altLang="en-US" sz="1800" dirty="0">
                <a:latin typeface="幼圆" panose="02010509060101010101" pitchFamily="49" charset="-122"/>
                <a:ea typeface="幼圆" panose="02010509060101010101" pitchFamily="49" charset="-122"/>
              </a:rPr>
              <a:t>）气管旁淋巴结</a:t>
            </a:r>
          </a:p>
        </p:txBody>
      </p:sp>
      <p:sp>
        <p:nvSpPr>
          <p:cNvPr id="20491" name="Line 12">
            <a:extLst>
              <a:ext uri="{FF2B5EF4-FFF2-40B4-BE49-F238E27FC236}">
                <a16:creationId xmlns:a16="http://schemas.microsoft.com/office/drawing/2014/main" id="{AEA16D85-8B56-48D8-B1E7-4160AB38EDB1}"/>
              </a:ext>
            </a:extLst>
          </p:cNvPr>
          <p:cNvSpPr>
            <a:spLocks noChangeShapeType="1"/>
          </p:cNvSpPr>
          <p:nvPr/>
        </p:nvSpPr>
        <p:spPr bwMode="auto">
          <a:xfrm>
            <a:off x="1638300" y="1714500"/>
            <a:ext cx="0" cy="34671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492" name="Text Box 13">
            <a:extLst>
              <a:ext uri="{FF2B5EF4-FFF2-40B4-BE49-F238E27FC236}">
                <a16:creationId xmlns:a16="http://schemas.microsoft.com/office/drawing/2014/main" id="{A0EB4338-14B4-4A69-AEA0-CE730615F230}"/>
              </a:ext>
            </a:extLst>
          </p:cNvPr>
          <p:cNvSpPr txBox="1">
            <a:spLocks noChangeArrowheads="1"/>
          </p:cNvSpPr>
          <p:nvPr/>
        </p:nvSpPr>
        <p:spPr bwMode="auto">
          <a:xfrm>
            <a:off x="200025" y="5151438"/>
            <a:ext cx="4581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注入</a:t>
            </a:r>
            <a:r>
              <a:rPr lang="zh-CN" altLang="en-US" dirty="0">
                <a:solidFill>
                  <a:srgbClr val="C00000"/>
                </a:solidFill>
                <a:latin typeface="Arial" panose="020B0604020202020204" pitchFamily="34" charset="0"/>
                <a:ea typeface="幼圆" panose="02010509060101010101" pitchFamily="49" charset="-122"/>
              </a:rPr>
              <a:t>颈外侧下深淋巴结</a:t>
            </a:r>
          </a:p>
        </p:txBody>
      </p:sp>
    </p:spTree>
  </p:cSld>
  <p:clrMapOvr>
    <a:masterClrMapping/>
  </p:clrMapOvr>
  <p:transition>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21" name="Rectangle 18">
            <a:extLst>
              <a:ext uri="{FF2B5EF4-FFF2-40B4-BE49-F238E27FC236}">
                <a16:creationId xmlns:a16="http://schemas.microsoft.com/office/drawing/2014/main" id="{66A9FD25-DFB1-4865-B45F-9EE168CF15B8}"/>
              </a:ext>
            </a:extLst>
          </p:cNvPr>
          <p:cNvSpPr>
            <a:spLocks noChangeArrowheads="1"/>
          </p:cNvSpPr>
          <p:nvPr/>
        </p:nvSpPr>
        <p:spPr bwMode="auto">
          <a:xfrm>
            <a:off x="1190990" y="2309061"/>
            <a:ext cx="3281668" cy="186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tabLst>
                <a:tab pos="444500" algn="l"/>
                <a:tab pos="622300" algn="l"/>
              </a:tabLst>
              <a:defRPr sz="2400" b="1">
                <a:solidFill>
                  <a:schemeClr val="tx1"/>
                </a:solidFill>
                <a:latin typeface="Edwardian Script ITC" panose="030303020407070D0804" pitchFamily="66" charset="0"/>
                <a:ea typeface="华文细黑" panose="02010600040101010101" pitchFamily="2" charset="-122"/>
              </a:defRPr>
            </a:lvl1pPr>
            <a:lvl2pPr>
              <a:tabLst>
                <a:tab pos="444500" algn="l"/>
                <a:tab pos="622300" algn="l"/>
              </a:tabLst>
              <a:defRPr sz="2400" b="1">
                <a:solidFill>
                  <a:schemeClr val="tx1"/>
                </a:solidFill>
                <a:latin typeface="Edwardian Script ITC" panose="030303020407070D0804" pitchFamily="66" charset="0"/>
                <a:ea typeface="华文细黑" panose="02010600040101010101" pitchFamily="2" charset="-122"/>
              </a:defRPr>
            </a:lvl2pPr>
            <a:lvl3pPr>
              <a:tabLst>
                <a:tab pos="444500" algn="l"/>
                <a:tab pos="622300" algn="l"/>
              </a:tabLst>
              <a:defRPr sz="2400" b="1">
                <a:solidFill>
                  <a:schemeClr val="tx1"/>
                </a:solidFill>
                <a:latin typeface="Edwardian Script ITC" panose="030303020407070D0804" pitchFamily="66" charset="0"/>
                <a:ea typeface="华文细黑" panose="02010600040101010101" pitchFamily="2" charset="-122"/>
              </a:defRPr>
            </a:lvl3pPr>
            <a:lvl4pPr>
              <a:tabLst>
                <a:tab pos="444500" algn="l"/>
                <a:tab pos="622300" algn="l"/>
              </a:tabLst>
              <a:defRPr sz="2400" b="1">
                <a:solidFill>
                  <a:schemeClr val="tx1"/>
                </a:solidFill>
                <a:latin typeface="Edwardian Script ITC" panose="030303020407070D0804" pitchFamily="66" charset="0"/>
                <a:ea typeface="华文细黑" panose="02010600040101010101" pitchFamily="2" charset="-122"/>
              </a:defRPr>
            </a:lvl4pPr>
            <a:lvl5pPr>
              <a:tabLst>
                <a:tab pos="444500" algn="l"/>
                <a:tab pos="6223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444500" algn="l"/>
                <a:tab pos="6223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444500" algn="l"/>
                <a:tab pos="6223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444500" algn="l"/>
                <a:tab pos="6223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444500" algn="l"/>
                <a:tab pos="622300" algn="l"/>
              </a:tabLst>
              <a:defRPr sz="2400" b="1">
                <a:solidFill>
                  <a:schemeClr val="tx1"/>
                </a:solidFill>
                <a:latin typeface="Edwardian Script ITC" panose="030303020407070D0804" pitchFamily="66" charset="0"/>
                <a:ea typeface="华文细黑" panose="02010600040101010101" pitchFamily="2" charset="-122"/>
              </a:defRPr>
            </a:lvl9pPr>
          </a:lstStyle>
          <a:p>
            <a:pPr>
              <a:lnSpc>
                <a:spcPct val="130000"/>
              </a:lnSpc>
            </a:pPr>
            <a:r>
              <a:rPr lang="zh-CN" altLang="en-US" dirty="0">
                <a:latin typeface="幼圆" panose="02010509060101010101" pitchFamily="49" charset="-122"/>
                <a:ea typeface="幼圆" panose="02010509060101010101" pitchFamily="49" charset="-122"/>
              </a:rPr>
              <a:t>颈外侧上深淋巴结</a:t>
            </a:r>
          </a:p>
          <a:p>
            <a:pPr>
              <a:lnSpc>
                <a:spcPct val="130000"/>
              </a:lnSpc>
            </a:pPr>
            <a:r>
              <a:rPr lang="zh-CN" altLang="en-US" dirty="0">
                <a:latin typeface="幼圆" panose="02010509060101010101" pitchFamily="49" charset="-122"/>
                <a:ea typeface="幼圆" panose="02010509060101010101" pitchFamily="49" charset="-122"/>
              </a:rPr>
              <a:t>    </a:t>
            </a:r>
            <a:endParaRPr lang="zh-CN" altLang="en-US" sz="2000" dirty="0">
              <a:latin typeface="幼圆" panose="02010509060101010101" pitchFamily="49" charset="-122"/>
              <a:ea typeface="幼圆" panose="02010509060101010101" pitchFamily="49" charset="-122"/>
            </a:endParaRPr>
          </a:p>
          <a:p>
            <a:pPr>
              <a:lnSpc>
                <a:spcPct val="130000"/>
              </a:lnSpc>
            </a:pPr>
            <a:r>
              <a:rPr lang="zh-CN" altLang="en-US" sz="2000" dirty="0">
                <a:latin typeface="幼圆" panose="02010509060101010101" pitchFamily="49" charset="-122"/>
                <a:ea typeface="幼圆" panose="02010509060101010101" pitchFamily="49" charset="-122"/>
              </a:rPr>
              <a:t>        </a:t>
            </a:r>
          </a:p>
          <a:p>
            <a:pPr>
              <a:lnSpc>
                <a:spcPct val="130000"/>
              </a:lnSpc>
            </a:pPr>
            <a:r>
              <a:rPr lang="zh-CN" altLang="en-US" dirty="0">
                <a:latin typeface="幼圆" panose="02010509060101010101" pitchFamily="49" charset="-122"/>
                <a:ea typeface="幼圆" panose="02010509060101010101" pitchFamily="49" charset="-122"/>
              </a:rPr>
              <a:t>颈外侧下深淋巴结    </a:t>
            </a:r>
            <a:endParaRPr lang="zh-CN" altLang="en-US" sz="2000" dirty="0">
              <a:latin typeface="幼圆" panose="02010509060101010101" pitchFamily="49" charset="-122"/>
              <a:ea typeface="幼圆" panose="02010509060101010101" pitchFamily="49" charset="-122"/>
            </a:endParaRPr>
          </a:p>
        </p:txBody>
      </p:sp>
      <p:sp>
        <p:nvSpPr>
          <p:cNvPr id="21506" name="Rectangle 3">
            <a:extLst>
              <a:ext uri="{FF2B5EF4-FFF2-40B4-BE49-F238E27FC236}">
                <a16:creationId xmlns:a16="http://schemas.microsoft.com/office/drawing/2014/main" id="{AB5E2808-1B0E-49C8-9CA0-0C06E33148C9}"/>
              </a:ext>
            </a:extLst>
          </p:cNvPr>
          <p:cNvSpPr>
            <a:spLocks noChangeArrowheads="1"/>
          </p:cNvSpPr>
          <p:nvPr/>
        </p:nvSpPr>
        <p:spPr bwMode="auto">
          <a:xfrm>
            <a:off x="254000" y="304800"/>
            <a:ext cx="3270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dirty="0">
                <a:latin typeface="幼圆" panose="02010509060101010101" pitchFamily="49" charset="-122"/>
                <a:ea typeface="幼圆" panose="02010509060101010101" pitchFamily="49" charset="-122"/>
              </a:rPr>
              <a:t>2</a:t>
            </a:r>
            <a:r>
              <a:rPr lang="zh-CN" altLang="en-US" dirty="0">
                <a:latin typeface="幼圆" panose="02010509060101010101" pitchFamily="49" charset="-122"/>
                <a:ea typeface="幼圆" panose="02010509060101010101" pitchFamily="49" charset="-122"/>
              </a:rPr>
              <a:t>．颈外侧淋巴结</a:t>
            </a:r>
            <a:endParaRPr lang="zh-CN" altLang="en-US" b="0" dirty="0">
              <a:latin typeface="幼圆" panose="02010509060101010101" pitchFamily="49" charset="-122"/>
              <a:ea typeface="幼圆" panose="02010509060101010101" pitchFamily="49" charset="-122"/>
            </a:endParaRPr>
          </a:p>
        </p:txBody>
      </p:sp>
      <p:sp>
        <p:nvSpPr>
          <p:cNvPr id="21507" name="Rectangle 4">
            <a:extLst>
              <a:ext uri="{FF2B5EF4-FFF2-40B4-BE49-F238E27FC236}">
                <a16:creationId xmlns:a16="http://schemas.microsoft.com/office/drawing/2014/main" id="{F9E61475-E39F-403F-9CAB-A7ED0C2931C9}"/>
              </a:ext>
            </a:extLst>
          </p:cNvPr>
          <p:cNvSpPr>
            <a:spLocks noChangeArrowheads="1"/>
          </p:cNvSpPr>
          <p:nvPr/>
        </p:nvSpPr>
        <p:spPr bwMode="auto">
          <a:xfrm>
            <a:off x="405482" y="1151109"/>
            <a:ext cx="3937000" cy="55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pPr>
            <a:r>
              <a:rPr lang="zh-CN" altLang="en-US" dirty="0">
                <a:latin typeface="幼圆" panose="02010509060101010101" pitchFamily="49" charset="-122"/>
                <a:ea typeface="幼圆" panose="02010509060101010101" pitchFamily="49" charset="-122"/>
              </a:rPr>
              <a:t>（</a:t>
            </a:r>
            <a:r>
              <a:rPr lang="en-US" altLang="zh-CN" dirty="0">
                <a:latin typeface="幼圆" panose="02010509060101010101" pitchFamily="49" charset="-122"/>
                <a:ea typeface="幼圆" panose="02010509060101010101" pitchFamily="49" charset="-122"/>
              </a:rPr>
              <a:t>1</a:t>
            </a:r>
            <a:r>
              <a:rPr lang="zh-CN" altLang="en-US" dirty="0">
                <a:latin typeface="幼圆" panose="02010509060101010101" pitchFamily="49" charset="-122"/>
                <a:ea typeface="幼圆" panose="02010509060101010101" pitchFamily="49" charset="-122"/>
              </a:rPr>
              <a:t>）</a:t>
            </a:r>
            <a:r>
              <a:rPr lang="zh-CN" altLang="en-US" dirty="0">
                <a:solidFill>
                  <a:srgbClr val="C00000"/>
                </a:solidFill>
                <a:latin typeface="幼圆" panose="02010509060101010101" pitchFamily="49" charset="-122"/>
                <a:ea typeface="幼圆" panose="02010509060101010101" pitchFamily="49" charset="-122"/>
              </a:rPr>
              <a:t>颈外侧浅淋巴结</a:t>
            </a:r>
            <a:endParaRPr lang="zh-CN" altLang="en-US" b="0" dirty="0">
              <a:solidFill>
                <a:srgbClr val="C00000"/>
              </a:solidFill>
              <a:latin typeface="幼圆" panose="02010509060101010101" pitchFamily="49" charset="-122"/>
              <a:ea typeface="幼圆" panose="02010509060101010101" pitchFamily="49" charset="-122"/>
            </a:endParaRPr>
          </a:p>
        </p:txBody>
      </p:sp>
      <p:sp>
        <p:nvSpPr>
          <p:cNvPr id="21508" name="Line 5">
            <a:extLst>
              <a:ext uri="{FF2B5EF4-FFF2-40B4-BE49-F238E27FC236}">
                <a16:creationId xmlns:a16="http://schemas.microsoft.com/office/drawing/2014/main" id="{B76EB55E-55B0-4662-AA2D-A77F8F5D4695}"/>
              </a:ext>
            </a:extLst>
          </p:cNvPr>
          <p:cNvSpPr>
            <a:spLocks noChangeShapeType="1"/>
          </p:cNvSpPr>
          <p:nvPr/>
        </p:nvSpPr>
        <p:spPr bwMode="auto">
          <a:xfrm>
            <a:off x="1778669" y="1719124"/>
            <a:ext cx="10920" cy="612425"/>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1509" name="Rectangle 6">
            <a:extLst>
              <a:ext uri="{FF2B5EF4-FFF2-40B4-BE49-F238E27FC236}">
                <a16:creationId xmlns:a16="http://schemas.microsoft.com/office/drawing/2014/main" id="{933D12EA-3729-48F1-B6E3-43F19527C66C}"/>
              </a:ext>
            </a:extLst>
          </p:cNvPr>
          <p:cNvSpPr>
            <a:spLocks noChangeArrowheads="1"/>
          </p:cNvSpPr>
          <p:nvPr/>
        </p:nvSpPr>
        <p:spPr bwMode="auto">
          <a:xfrm>
            <a:off x="405482" y="1937264"/>
            <a:ext cx="1227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幼圆" panose="02010509060101010101" pitchFamily="49" charset="-122"/>
                <a:ea typeface="幼圆" panose="02010509060101010101" pitchFamily="49" charset="-122"/>
              </a:rPr>
              <a:t>（</a:t>
            </a:r>
            <a:r>
              <a:rPr lang="en-US" altLang="zh-CN" dirty="0">
                <a:latin typeface="幼圆" panose="02010509060101010101" pitchFamily="49" charset="-122"/>
                <a:ea typeface="幼圆" panose="02010509060101010101" pitchFamily="49" charset="-122"/>
              </a:rPr>
              <a:t>2</a:t>
            </a:r>
            <a:r>
              <a:rPr lang="zh-CN" altLang="en-US" dirty="0">
                <a:latin typeface="幼圆" panose="02010509060101010101" pitchFamily="49" charset="-122"/>
                <a:ea typeface="幼圆" panose="02010509060101010101" pitchFamily="49" charset="-122"/>
              </a:rPr>
              <a:t>）</a:t>
            </a:r>
          </a:p>
        </p:txBody>
      </p:sp>
      <p:sp>
        <p:nvSpPr>
          <p:cNvPr id="21510" name="Text Box 7">
            <a:extLst>
              <a:ext uri="{FF2B5EF4-FFF2-40B4-BE49-F238E27FC236}">
                <a16:creationId xmlns:a16="http://schemas.microsoft.com/office/drawing/2014/main" id="{C182079C-4BC9-40DC-93AB-1F51262DB2E6}"/>
              </a:ext>
            </a:extLst>
          </p:cNvPr>
          <p:cNvSpPr txBox="1">
            <a:spLocks noChangeArrowheads="1"/>
          </p:cNvSpPr>
          <p:nvPr/>
        </p:nvSpPr>
        <p:spPr bwMode="auto">
          <a:xfrm>
            <a:off x="612241" y="2366248"/>
            <a:ext cx="553998"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eaVert">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solidFill>
                  <a:srgbClr val="C00000"/>
                </a:solidFill>
                <a:latin typeface="Arial" panose="020B0604020202020204" pitchFamily="34" charset="0"/>
                <a:ea typeface="幼圆" panose="02010509060101010101" pitchFamily="49" charset="-122"/>
              </a:rPr>
              <a:t>颈外侧深淋巴结</a:t>
            </a:r>
          </a:p>
        </p:txBody>
      </p:sp>
      <p:sp>
        <p:nvSpPr>
          <p:cNvPr id="21511" name="AutoShape 8">
            <a:extLst>
              <a:ext uri="{FF2B5EF4-FFF2-40B4-BE49-F238E27FC236}">
                <a16:creationId xmlns:a16="http://schemas.microsoft.com/office/drawing/2014/main" id="{EFBE0C1F-47CB-4AE2-8E76-8F859537CE08}"/>
              </a:ext>
            </a:extLst>
          </p:cNvPr>
          <p:cNvSpPr>
            <a:spLocks/>
          </p:cNvSpPr>
          <p:nvPr/>
        </p:nvSpPr>
        <p:spPr bwMode="auto">
          <a:xfrm>
            <a:off x="1167482" y="2587404"/>
            <a:ext cx="88900" cy="1714500"/>
          </a:xfrm>
          <a:prstGeom prst="leftBrace">
            <a:avLst>
              <a:gd name="adj1" fmla="val 160625"/>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endParaRPr lang="zh-CN" altLang="en-US"/>
          </a:p>
        </p:txBody>
      </p:sp>
      <p:sp>
        <p:nvSpPr>
          <p:cNvPr id="21512" name="Line 9">
            <a:extLst>
              <a:ext uri="{FF2B5EF4-FFF2-40B4-BE49-F238E27FC236}">
                <a16:creationId xmlns:a16="http://schemas.microsoft.com/office/drawing/2014/main" id="{042A3E2E-1453-4DC8-A66E-4BD90944F762}"/>
              </a:ext>
            </a:extLst>
          </p:cNvPr>
          <p:cNvSpPr>
            <a:spLocks noChangeShapeType="1"/>
          </p:cNvSpPr>
          <p:nvPr/>
        </p:nvSpPr>
        <p:spPr bwMode="auto">
          <a:xfrm>
            <a:off x="1800703" y="2811656"/>
            <a:ext cx="10920" cy="882040"/>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1513" name="Line 10">
            <a:extLst>
              <a:ext uri="{FF2B5EF4-FFF2-40B4-BE49-F238E27FC236}">
                <a16:creationId xmlns:a16="http://schemas.microsoft.com/office/drawing/2014/main" id="{851E1221-632E-4896-A566-8C2462EACCD0}"/>
              </a:ext>
            </a:extLst>
          </p:cNvPr>
          <p:cNvSpPr>
            <a:spLocks noChangeShapeType="1"/>
          </p:cNvSpPr>
          <p:nvPr/>
        </p:nvSpPr>
        <p:spPr bwMode="auto">
          <a:xfrm>
            <a:off x="932238" y="4600711"/>
            <a:ext cx="0" cy="742138"/>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1514" name="Text Box 11" descr="90%">
            <a:extLst>
              <a:ext uri="{FF2B5EF4-FFF2-40B4-BE49-F238E27FC236}">
                <a16:creationId xmlns:a16="http://schemas.microsoft.com/office/drawing/2014/main" id="{8FE14E4F-3E97-476D-B718-BA6500C4423E}"/>
              </a:ext>
            </a:extLst>
          </p:cNvPr>
          <p:cNvSpPr txBox="1">
            <a:spLocks noChangeArrowheads="1"/>
          </p:cNvSpPr>
          <p:nvPr/>
        </p:nvSpPr>
        <p:spPr bwMode="auto">
          <a:xfrm>
            <a:off x="99633" y="5375786"/>
            <a:ext cx="1838836" cy="461665"/>
          </a:xfrm>
          <a:prstGeom prst="rect">
            <a:avLst/>
          </a:prstGeom>
          <a:solidFill>
            <a:schemeClr val="accent5">
              <a:lumMod val="90000"/>
            </a:schemeClr>
          </a:solidFill>
          <a:ln>
            <a:noFill/>
          </a:ln>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dirty="0">
                <a:latin typeface="Arial" panose="020B0604020202020204" pitchFamily="34" charset="0"/>
                <a:ea typeface="幼圆" panose="02010509060101010101" pitchFamily="49" charset="-122"/>
              </a:rPr>
              <a:t>左、右颈干</a:t>
            </a:r>
          </a:p>
        </p:txBody>
      </p:sp>
      <p:pic>
        <p:nvPicPr>
          <p:cNvPr id="21" name="图片 20">
            <a:extLst>
              <a:ext uri="{FF2B5EF4-FFF2-40B4-BE49-F238E27FC236}">
                <a16:creationId xmlns:a16="http://schemas.microsoft.com/office/drawing/2014/main" id="{BEAB7E97-D1E2-4D0F-971C-40DBFF28B7A3}"/>
              </a:ext>
            </a:extLst>
          </p:cNvPr>
          <p:cNvPicPr>
            <a:picLocks noChangeAspect="1"/>
          </p:cNvPicPr>
          <p:nvPr/>
        </p:nvPicPr>
        <p:blipFill rotWithShape="1">
          <a:blip r:embed="rId2">
            <a:extLst>
              <a:ext uri="{28A0092B-C50C-407E-A947-70E740481C1C}">
                <a14:useLocalDpi xmlns:a14="http://schemas.microsoft.com/office/drawing/2010/main" val="0"/>
              </a:ext>
            </a:extLst>
          </a:blip>
          <a:srcRect t="11611" r="25825"/>
          <a:stretch/>
        </p:blipFill>
        <p:spPr>
          <a:xfrm>
            <a:off x="5027899" y="1169779"/>
            <a:ext cx="3974622" cy="4728819"/>
          </a:xfrm>
          <a:prstGeom prst="rect">
            <a:avLst/>
          </a:prstGeom>
        </p:spPr>
      </p:pic>
      <p:sp>
        <p:nvSpPr>
          <p:cNvPr id="2" name="文本框 1">
            <a:extLst>
              <a:ext uri="{FF2B5EF4-FFF2-40B4-BE49-F238E27FC236}">
                <a16:creationId xmlns:a16="http://schemas.microsoft.com/office/drawing/2014/main" id="{0C1CC4F7-BECF-4F5E-B66A-D32A58C4700C}"/>
              </a:ext>
            </a:extLst>
          </p:cNvPr>
          <p:cNvSpPr txBox="1"/>
          <p:nvPr/>
        </p:nvSpPr>
        <p:spPr>
          <a:xfrm>
            <a:off x="2331037" y="1682565"/>
            <a:ext cx="2141621" cy="400110"/>
          </a:xfrm>
          <a:prstGeom prst="rect">
            <a:avLst/>
          </a:prstGeom>
          <a:noFill/>
        </p:spPr>
        <p:txBody>
          <a:bodyPr wrap="square" rtlCol="0">
            <a:spAutoFit/>
          </a:bodyPr>
          <a:lstStyle/>
          <a:p>
            <a:r>
              <a:rPr lang="zh-CN" altLang="en-US" sz="2000" dirty="0">
                <a:latin typeface="幼圆" panose="02010509060101010101" pitchFamily="49" charset="-122"/>
                <a:ea typeface="幼圆" panose="02010509060101010101" pitchFamily="49" charset="-122"/>
              </a:rPr>
              <a:t>沿颈外静脉排列</a:t>
            </a:r>
          </a:p>
        </p:txBody>
      </p:sp>
      <p:pic>
        <p:nvPicPr>
          <p:cNvPr id="23" name="Picture 13" descr="Snap1">
            <a:extLst>
              <a:ext uri="{FF2B5EF4-FFF2-40B4-BE49-F238E27FC236}">
                <a16:creationId xmlns:a16="http://schemas.microsoft.com/office/drawing/2014/main" id="{34BAD36F-4783-400A-9D7B-468E52935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456" t="29906" r="5150" b="7109"/>
          <a:stretch>
            <a:fillRect/>
          </a:stretch>
        </p:blipFill>
        <p:spPr bwMode="auto">
          <a:xfrm>
            <a:off x="5098709" y="1046058"/>
            <a:ext cx="3999457" cy="497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23">
            <a:extLst>
              <a:ext uri="{FF2B5EF4-FFF2-40B4-BE49-F238E27FC236}">
                <a16:creationId xmlns:a16="http://schemas.microsoft.com/office/drawing/2014/main" id="{B038CF4B-FD60-48CE-A5A8-E2546653E204}"/>
              </a:ext>
            </a:extLst>
          </p:cNvPr>
          <p:cNvSpPr txBox="1"/>
          <p:nvPr/>
        </p:nvSpPr>
        <p:spPr>
          <a:xfrm>
            <a:off x="2262928" y="2871972"/>
            <a:ext cx="2840884" cy="400110"/>
          </a:xfrm>
          <a:prstGeom prst="rect">
            <a:avLst/>
          </a:prstGeom>
          <a:noFill/>
        </p:spPr>
        <p:txBody>
          <a:bodyPr wrap="square" rtlCol="0">
            <a:spAutoFit/>
          </a:bodyPr>
          <a:lstStyle/>
          <a:p>
            <a:r>
              <a:rPr lang="zh-CN" altLang="en-US" sz="2000" dirty="0">
                <a:latin typeface="幼圆" panose="02010509060101010101" pitchFamily="49" charset="-122"/>
                <a:ea typeface="幼圆" panose="02010509060101010101" pitchFamily="49" charset="-122"/>
              </a:rPr>
              <a:t>沿颈内静脉上段排列</a:t>
            </a:r>
          </a:p>
        </p:txBody>
      </p:sp>
      <p:sp>
        <p:nvSpPr>
          <p:cNvPr id="25" name="文本框 24">
            <a:extLst>
              <a:ext uri="{FF2B5EF4-FFF2-40B4-BE49-F238E27FC236}">
                <a16:creationId xmlns:a16="http://schemas.microsoft.com/office/drawing/2014/main" id="{3BBDD725-94E2-4423-B9AE-D34BE44D6A3E}"/>
              </a:ext>
            </a:extLst>
          </p:cNvPr>
          <p:cNvSpPr txBox="1"/>
          <p:nvPr/>
        </p:nvSpPr>
        <p:spPr>
          <a:xfrm>
            <a:off x="2265734" y="4273323"/>
            <a:ext cx="2840884" cy="400110"/>
          </a:xfrm>
          <a:prstGeom prst="rect">
            <a:avLst/>
          </a:prstGeom>
          <a:noFill/>
        </p:spPr>
        <p:txBody>
          <a:bodyPr wrap="square" rtlCol="0">
            <a:spAutoFit/>
          </a:bodyPr>
          <a:lstStyle/>
          <a:p>
            <a:r>
              <a:rPr lang="zh-CN" altLang="en-US" sz="2000" dirty="0">
                <a:latin typeface="幼圆" panose="02010509060101010101" pitchFamily="49" charset="-122"/>
                <a:ea typeface="幼圆" panose="02010509060101010101" pitchFamily="49" charset="-122"/>
              </a:rPr>
              <a:t>沿颈内静脉下段排列</a:t>
            </a:r>
          </a:p>
        </p:txBody>
      </p:sp>
      <p:pic>
        <p:nvPicPr>
          <p:cNvPr id="17" name="图片 16">
            <a:extLst>
              <a:ext uri="{FF2B5EF4-FFF2-40B4-BE49-F238E27FC236}">
                <a16:creationId xmlns:a16="http://schemas.microsoft.com/office/drawing/2014/main" id="{8053A8E1-3F96-4390-AABD-074DE20EC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988" y="1213481"/>
            <a:ext cx="4128757" cy="4489901"/>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3"/>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21"/>
                                        </p:tgtEl>
                                        <p:attrNameLst>
                                          <p:attrName>style.visibility</p:attrName>
                                        </p:attrNameLst>
                                      </p:cBhvr>
                                      <p:to>
                                        <p:strVal val="hidden"/>
                                      </p:to>
                                    </p:set>
                                  </p:childTnLst>
                                </p:cTn>
                              </p:par>
                              <p:par>
                                <p:cTn id="14" presetID="16" presetClass="entr" presetSubtype="42"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out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ACDC4AA-FFEB-4ACA-90AF-E301C0B16314}"/>
              </a:ext>
            </a:extLst>
          </p:cNvPr>
          <p:cNvSpPr txBox="1"/>
          <p:nvPr/>
        </p:nvSpPr>
        <p:spPr>
          <a:xfrm>
            <a:off x="1410469" y="789238"/>
            <a:ext cx="6323062" cy="523220"/>
          </a:xfrm>
          <a:prstGeom prst="rect">
            <a:avLst/>
          </a:prstGeom>
          <a:noFill/>
        </p:spPr>
        <p:txBody>
          <a:bodyPr wrap="square" rtlCol="0">
            <a:spAutoFit/>
          </a:bodyPr>
          <a:lstStyle/>
          <a:p>
            <a:pPr algn="ctr"/>
            <a:r>
              <a:rPr lang="zh-CN" altLang="en-US" sz="2800" b="0" dirty="0">
                <a:latin typeface="华文中宋" panose="02010600040101010101" pitchFamily="2" charset="-122"/>
                <a:ea typeface="华文中宋" panose="02010600040101010101" pitchFamily="2" charset="-122"/>
              </a:rPr>
              <a:t>颈淋巴结群中几个值得注意的淋巴结</a:t>
            </a:r>
          </a:p>
        </p:txBody>
      </p:sp>
      <p:graphicFrame>
        <p:nvGraphicFramePr>
          <p:cNvPr id="2" name="表格 1">
            <a:extLst>
              <a:ext uri="{FF2B5EF4-FFF2-40B4-BE49-F238E27FC236}">
                <a16:creationId xmlns:a16="http://schemas.microsoft.com/office/drawing/2014/main" id="{BF7A4BF9-E6F0-4BA4-8272-CE69697FBC59}"/>
              </a:ext>
            </a:extLst>
          </p:cNvPr>
          <p:cNvGraphicFramePr>
            <a:graphicFrameLocks noGrp="1"/>
          </p:cNvGraphicFramePr>
          <p:nvPr>
            <p:extLst>
              <p:ext uri="{D42A27DB-BD31-4B8C-83A1-F6EECF244321}">
                <p14:modId xmlns:p14="http://schemas.microsoft.com/office/powerpoint/2010/main" val="4140954620"/>
              </p:ext>
            </p:extLst>
          </p:nvPr>
        </p:nvGraphicFramePr>
        <p:xfrm>
          <a:off x="204537" y="1528482"/>
          <a:ext cx="8734926" cy="4979192"/>
        </p:xfrm>
        <a:graphic>
          <a:graphicData uri="http://schemas.openxmlformats.org/drawingml/2006/table">
            <a:tbl>
              <a:tblPr firstRow="1" bandRow="1">
                <a:tableStyleId>{D27102A9-8310-4765-A935-A1911B00CA55}</a:tableStyleId>
              </a:tblPr>
              <a:tblGrid>
                <a:gridCol w="2645838">
                  <a:extLst>
                    <a:ext uri="{9D8B030D-6E8A-4147-A177-3AD203B41FA5}">
                      <a16:colId xmlns:a16="http://schemas.microsoft.com/office/drawing/2014/main" val="2267072331"/>
                    </a:ext>
                  </a:extLst>
                </a:gridCol>
                <a:gridCol w="3132610">
                  <a:extLst>
                    <a:ext uri="{9D8B030D-6E8A-4147-A177-3AD203B41FA5}">
                      <a16:colId xmlns:a16="http://schemas.microsoft.com/office/drawing/2014/main" val="533941825"/>
                    </a:ext>
                  </a:extLst>
                </a:gridCol>
                <a:gridCol w="2956478">
                  <a:extLst>
                    <a:ext uri="{9D8B030D-6E8A-4147-A177-3AD203B41FA5}">
                      <a16:colId xmlns:a16="http://schemas.microsoft.com/office/drawing/2014/main" val="2309389000"/>
                    </a:ext>
                  </a:extLst>
                </a:gridCol>
              </a:tblGrid>
              <a:tr h="494990">
                <a:tc>
                  <a:txBody>
                    <a:bodyPr/>
                    <a:lstStyle/>
                    <a:p>
                      <a:pPr algn="ctr"/>
                      <a:r>
                        <a:rPr lang="zh-CN" altLang="en-US" b="1" dirty="0">
                          <a:latin typeface="幼圆" panose="02010509060101010101" pitchFamily="49" charset="-122"/>
                          <a:ea typeface="幼圆" panose="02010509060101010101" pitchFamily="49" charset="-122"/>
                        </a:rPr>
                        <a:t>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zh-CN" altLang="en-US" b="1" dirty="0">
                          <a:latin typeface="幼圆" panose="02010509060101010101" pitchFamily="49" charset="-122"/>
                          <a:ea typeface="幼圆" panose="02010509060101010101" pitchFamily="49" charset="-122"/>
                        </a:rPr>
                        <a:t>位置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lang="zh-CN" altLang="en-US" b="1" dirty="0">
                          <a:latin typeface="幼圆" panose="02010509060101010101" pitchFamily="49" charset="-122"/>
                          <a:ea typeface="幼圆" panose="02010509060101010101" pitchFamily="49" charset="-122"/>
                        </a:rPr>
                        <a:t>临床意义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521527272"/>
                  </a:ext>
                </a:extLst>
              </a:tr>
              <a:tr h="494990">
                <a:tc>
                  <a:txBody>
                    <a:bodyPr/>
                    <a:lstStyle/>
                    <a:p>
                      <a:pPr algn="ctr">
                        <a:lnSpc>
                          <a:spcPct val="120000"/>
                        </a:lnSpc>
                      </a:pPr>
                      <a:r>
                        <a:rPr lang="zh-CN" altLang="en-US" b="1" dirty="0">
                          <a:latin typeface="幼圆" panose="02010509060101010101" pitchFamily="49" charset="-122"/>
                          <a:ea typeface="幼圆" panose="02010509060101010101" pitchFamily="49" charset="-122"/>
                        </a:rPr>
                        <a:t>气管旁淋巴结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l">
                        <a:lnSpc>
                          <a:spcPct val="120000"/>
                        </a:lnSpc>
                      </a:pPr>
                      <a:r>
                        <a:rPr lang="zh-CN" altLang="en-US" sz="1800" b="1" dirty="0">
                          <a:latin typeface="华文仿宋" panose="02010600040101010101" pitchFamily="2" charset="-122"/>
                          <a:ea typeface="华文仿宋" panose="02010600040101010101" pitchFamily="2" charset="-122"/>
                        </a:rPr>
                        <a:t>气管和食管之间的侧沟内，沿喉返神经排列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l">
                        <a:lnSpc>
                          <a:spcPct val="120000"/>
                        </a:lnSpc>
                      </a:pPr>
                      <a:r>
                        <a:rPr lang="zh-CN" altLang="en-US" b="1" dirty="0">
                          <a:latin typeface="幼圆" panose="02010509060101010101" pitchFamily="49" charset="-122"/>
                          <a:ea typeface="幼圆" panose="02010509060101010101" pitchFamily="49" charset="-122"/>
                        </a:rPr>
                        <a:t>该淋巴结肿大时可压迫喉返神经，引起声音嘶哑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169800389"/>
                  </a:ext>
                </a:extLst>
              </a:tr>
              <a:tr h="494990">
                <a:tc>
                  <a:txBody>
                    <a:bodyPr/>
                    <a:lstStyle/>
                    <a:p>
                      <a:pPr algn="ctr">
                        <a:lnSpc>
                          <a:spcPct val="120000"/>
                        </a:lnSpc>
                      </a:pPr>
                      <a:r>
                        <a:rPr lang="zh-CN" altLang="en-US" b="1" dirty="0">
                          <a:latin typeface="幼圆" panose="02010509060101010101" pitchFamily="49" charset="-122"/>
                          <a:ea typeface="幼圆" panose="02010509060101010101" pitchFamily="49" charset="-122"/>
                        </a:rPr>
                        <a:t>颈内静脉二腹肌淋巴结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l">
                        <a:lnSpc>
                          <a:spcPct val="120000"/>
                        </a:lnSpc>
                      </a:pPr>
                      <a:r>
                        <a:rPr lang="zh-CN" altLang="en-US" sz="1800" b="1" dirty="0">
                          <a:latin typeface="华文仿宋" panose="02010600040101010101" pitchFamily="2" charset="-122"/>
                          <a:ea typeface="华文仿宋" panose="02010600040101010101" pitchFamily="2" charset="-122"/>
                        </a:rPr>
                        <a:t>面静脉、颈内静脉、二腹肌后腹之间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l">
                        <a:lnSpc>
                          <a:spcPct val="120000"/>
                        </a:lnSpc>
                      </a:pPr>
                      <a:r>
                        <a:rPr lang="zh-CN" altLang="en-US" b="1" dirty="0">
                          <a:latin typeface="幼圆" panose="02010509060101010101" pitchFamily="49" charset="-122"/>
                          <a:ea typeface="幼圆" panose="02010509060101010101" pitchFamily="49" charset="-122"/>
                        </a:rPr>
                        <a:t>鼻咽癌和舌根癌常首先转移至此处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409835271"/>
                  </a:ext>
                </a:extLst>
              </a:tr>
              <a:tr h="494990">
                <a:tc>
                  <a:txBody>
                    <a:bodyPr/>
                    <a:lstStyle/>
                    <a:p>
                      <a:pPr algn="ctr">
                        <a:lnSpc>
                          <a:spcPct val="120000"/>
                        </a:lnSpc>
                      </a:pPr>
                      <a:r>
                        <a:rPr lang="zh-CN" altLang="en-US" b="1" dirty="0">
                          <a:latin typeface="幼圆" panose="02010509060101010101" pitchFamily="49" charset="-122"/>
                          <a:ea typeface="幼圆" panose="02010509060101010101" pitchFamily="49" charset="-122"/>
                        </a:rPr>
                        <a:t>颈内静脉肩胛舌骨肌</a:t>
                      </a:r>
                      <a:endParaRPr lang="en-US" altLang="zh-CN" b="1" dirty="0">
                        <a:latin typeface="幼圆" panose="02010509060101010101" pitchFamily="49" charset="-122"/>
                        <a:ea typeface="幼圆" panose="02010509060101010101" pitchFamily="49" charset="-122"/>
                      </a:endParaRPr>
                    </a:p>
                    <a:p>
                      <a:pPr algn="ctr">
                        <a:lnSpc>
                          <a:spcPct val="120000"/>
                        </a:lnSpc>
                      </a:pPr>
                      <a:r>
                        <a:rPr lang="zh-CN" altLang="en-US" b="1" dirty="0">
                          <a:latin typeface="幼圆" panose="02010509060101010101" pitchFamily="49" charset="-122"/>
                          <a:ea typeface="幼圆" panose="02010509060101010101" pitchFamily="49" charset="-122"/>
                        </a:rPr>
                        <a:t>淋巴结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l">
                        <a:lnSpc>
                          <a:spcPct val="120000"/>
                        </a:lnSpc>
                      </a:pPr>
                      <a:r>
                        <a:rPr lang="zh-CN" altLang="en-US" sz="1800" b="1" dirty="0">
                          <a:latin typeface="华文仿宋" panose="02010600040101010101" pitchFamily="2" charset="-122"/>
                          <a:ea typeface="华文仿宋" panose="02010600040101010101" pitchFamily="2" charset="-122"/>
                        </a:rPr>
                        <a:t>颈内静脉与肩胛舌骨肌中间腱交叉处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l">
                        <a:lnSpc>
                          <a:spcPct val="120000"/>
                        </a:lnSpc>
                      </a:pPr>
                      <a:r>
                        <a:rPr lang="zh-CN" altLang="en-US" b="1" dirty="0">
                          <a:latin typeface="幼圆" panose="02010509060101010101" pitchFamily="49" charset="-122"/>
                          <a:ea typeface="幼圆" panose="02010509060101010101" pitchFamily="49" charset="-122"/>
                        </a:rPr>
                        <a:t>舌尖癌常首先转移至此处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721321138"/>
                  </a:ext>
                </a:extLst>
              </a:tr>
              <a:tr h="494990">
                <a:tc>
                  <a:txBody>
                    <a:bodyPr/>
                    <a:lstStyle/>
                    <a:p>
                      <a:pPr algn="ctr">
                        <a:lnSpc>
                          <a:spcPct val="120000"/>
                        </a:lnSpc>
                      </a:pPr>
                      <a:r>
                        <a:rPr lang="zh-CN" altLang="en-US" b="1" dirty="0">
                          <a:latin typeface="幼圆" panose="02010509060101010101" pitchFamily="49" charset="-122"/>
                          <a:ea typeface="幼圆" panose="02010509060101010101" pitchFamily="49" charset="-122"/>
                        </a:rPr>
                        <a:t>副神经淋巴结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l">
                        <a:lnSpc>
                          <a:spcPct val="120000"/>
                        </a:lnSpc>
                      </a:pPr>
                      <a:r>
                        <a:rPr lang="zh-CN" altLang="en-US" sz="1800" b="1" dirty="0">
                          <a:latin typeface="华文仿宋" panose="02010600040101010101" pitchFamily="2" charset="-122"/>
                          <a:ea typeface="华文仿宋" panose="02010600040101010101" pitchFamily="2" charset="-122"/>
                        </a:rPr>
                        <a:t>沿副神经排列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lnSpc>
                          <a:spcPct val="120000"/>
                        </a:lnSpc>
                      </a:pPr>
                      <a:r>
                        <a:rPr lang="en-US" altLang="zh-CN" b="1" dirty="0">
                          <a:latin typeface="幼圆" panose="02010509060101010101" pitchFamily="49" charset="-122"/>
                          <a:ea typeface="幼圆" panose="02010509060101010101" pitchFamily="49" charset="-122"/>
                        </a:rPr>
                        <a:t>————</a:t>
                      </a:r>
                      <a:endParaRPr lang="zh-CN" altLang="en-US" b="1" dirty="0">
                        <a:latin typeface="幼圆" panose="02010509060101010101" pitchFamily="49" charset="-122"/>
                        <a:ea typeface="幼圆" panose="020105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661210855"/>
                  </a:ext>
                </a:extLst>
              </a:tr>
              <a:tr h="494990">
                <a:tc>
                  <a:txBody>
                    <a:bodyPr/>
                    <a:lstStyle/>
                    <a:p>
                      <a:pPr algn="ctr">
                        <a:lnSpc>
                          <a:spcPct val="120000"/>
                        </a:lnSpc>
                      </a:pPr>
                      <a:r>
                        <a:rPr lang="zh-CN" altLang="en-US" b="1" dirty="0">
                          <a:latin typeface="幼圆" panose="02010509060101010101" pitchFamily="49" charset="-122"/>
                          <a:ea typeface="幼圆" panose="02010509060101010101" pitchFamily="49" charset="-122"/>
                        </a:rPr>
                        <a:t>锁骨上淋巴结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l">
                        <a:lnSpc>
                          <a:spcPct val="120000"/>
                        </a:lnSpc>
                      </a:pPr>
                      <a:r>
                        <a:rPr lang="zh-CN" altLang="en-US" sz="1800" b="1" dirty="0">
                          <a:latin typeface="华文仿宋" panose="02010600040101010101" pitchFamily="2" charset="-122"/>
                          <a:ea typeface="华文仿宋" panose="02010600040101010101" pitchFamily="2" charset="-122"/>
                        </a:rPr>
                        <a:t>沿颈横血管排列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rowSpan="3">
                  <a:txBody>
                    <a:bodyPr/>
                    <a:lstStyle/>
                    <a:p>
                      <a:pPr algn="l">
                        <a:lnSpc>
                          <a:spcPct val="120000"/>
                        </a:lnSpc>
                      </a:pPr>
                      <a:r>
                        <a:rPr lang="zh-CN" altLang="en-US" b="1" dirty="0">
                          <a:latin typeface="幼圆" panose="02010509060101010101" pitchFamily="49" charset="-122"/>
                          <a:ea typeface="幼圆" panose="02010509060101010101" pitchFamily="49" charset="-122"/>
                        </a:rPr>
                        <a:t>患胸、腹、盆部肿瘤，尤其是食管腹段癌和胃癌时，癌细胞可经胸导管转移至此处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906419064"/>
                  </a:ext>
                </a:extLst>
              </a:tr>
              <a:tr h="494990">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sz="1800" b="1" dirty="0">
                          <a:latin typeface="幼圆" panose="02010509060101010101" pitchFamily="49" charset="-122"/>
                          <a:ea typeface="幼圆" panose="02010509060101010101" pitchFamily="49" charset="-122"/>
                        </a:rPr>
                        <a:t>斜角肌淋巴结</a:t>
                      </a:r>
                      <a:endParaRPr lang="en-US" altLang="zh-CN" sz="1800" b="1" dirty="0">
                        <a:latin typeface="幼圆" panose="02010509060101010101" pitchFamily="49" charset="-122"/>
                        <a:ea typeface="幼圆" panose="020105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l">
                        <a:lnSpc>
                          <a:spcPct val="120000"/>
                        </a:lnSpc>
                      </a:pPr>
                      <a:r>
                        <a:rPr lang="zh-CN" altLang="en-US" sz="1800" b="1" dirty="0">
                          <a:latin typeface="华文仿宋" panose="02010600040101010101" pitchFamily="2" charset="-122"/>
                          <a:ea typeface="华文仿宋" panose="02010600040101010101" pitchFamily="2" charset="-122"/>
                        </a:rPr>
                        <a:t>锁骨上淋巴结中位于前斜角肌前方的部分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algn="l"/>
                      <a:endParaRPr lang="zh-CN" altLang="en-US" b="1" dirty="0">
                        <a:latin typeface="幼圆" panose="02010509060101010101" pitchFamily="49" charset="-122"/>
                        <a:ea typeface="幼圆" panose="02010509060101010101" pitchFamily="49" charset="-122"/>
                      </a:endParaRPr>
                    </a:p>
                  </a:txBody>
                  <a:tcPr anchor="ctr"/>
                </a:tc>
                <a:extLst>
                  <a:ext uri="{0D108BD9-81ED-4DB2-BD59-A6C34878D82A}">
                    <a16:rowId xmlns:a16="http://schemas.microsoft.com/office/drawing/2014/main" val="2887336386"/>
                  </a:ext>
                </a:extLst>
              </a:tr>
              <a:tr h="4949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dirty="0">
                          <a:solidFill>
                            <a:srgbClr val="C00000"/>
                          </a:solidFill>
                          <a:latin typeface="幼圆" panose="02010509060101010101" pitchFamily="49" charset="-122"/>
                          <a:ea typeface="幼圆" panose="02010509060101010101" pitchFamily="49" charset="-122"/>
                        </a:rPr>
                        <a:t>Virchow</a:t>
                      </a:r>
                      <a:r>
                        <a:rPr lang="zh-CN" altLang="en-US" sz="1800" b="1" dirty="0">
                          <a:solidFill>
                            <a:srgbClr val="C00000"/>
                          </a:solidFill>
                          <a:latin typeface="幼圆" panose="02010509060101010101" pitchFamily="49" charset="-122"/>
                          <a:ea typeface="幼圆" panose="02010509060101010101" pitchFamily="49" charset="-122"/>
                        </a:rPr>
                        <a:t>淋巴结</a:t>
                      </a:r>
                      <a:endParaRPr lang="zh-CN" altLang="en-US" b="1" dirty="0">
                        <a:latin typeface="幼圆" panose="02010509060101010101" pitchFamily="49" charset="-122"/>
                        <a:ea typeface="幼圆" panose="02010509060101010101" pitchFamily="49"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l"/>
                      <a:r>
                        <a:rPr lang="zh-CN" altLang="en-US" sz="1800" b="1" dirty="0">
                          <a:latin typeface="华文仿宋" panose="02010600040101010101" pitchFamily="2" charset="-122"/>
                          <a:ea typeface="华文仿宋" panose="02010600040101010101" pitchFamily="2" charset="-122"/>
                        </a:rPr>
                        <a:t>左侧斜角肌淋巴结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vMerge="1">
                  <a:txBody>
                    <a:bodyPr/>
                    <a:lstStyle/>
                    <a:p>
                      <a:pPr algn="l"/>
                      <a:endParaRPr lang="zh-CN" altLang="en-US" b="1" dirty="0">
                        <a:latin typeface="幼圆" panose="02010509060101010101" pitchFamily="49" charset="-122"/>
                        <a:ea typeface="幼圆" panose="02010509060101010101" pitchFamily="49" charset="-122"/>
                      </a:endParaRPr>
                    </a:p>
                  </a:txBody>
                  <a:tcPr anchor="ctr"/>
                </a:tc>
                <a:extLst>
                  <a:ext uri="{0D108BD9-81ED-4DB2-BD59-A6C34878D82A}">
                    <a16:rowId xmlns:a16="http://schemas.microsoft.com/office/drawing/2014/main" val="2678521334"/>
                  </a:ext>
                </a:extLst>
              </a:tr>
            </a:tbl>
          </a:graphicData>
        </a:graphic>
      </p:graphicFrame>
    </p:spTree>
    <p:extLst>
      <p:ext uri="{BB962C8B-B14F-4D97-AF65-F5344CB8AC3E}">
        <p14:creationId xmlns:p14="http://schemas.microsoft.com/office/powerpoint/2010/main" val="3014359471"/>
      </p:ext>
    </p:extLst>
  </p:cSld>
  <p:clrMapOvr>
    <a:masterClrMapping/>
  </p:clrMapOvr>
  <p:transition>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5B36801-2E25-4947-B490-AF5924190128}"/>
              </a:ext>
            </a:extLst>
          </p:cNvPr>
          <p:cNvPicPr>
            <a:picLocks noChangeAspect="1"/>
          </p:cNvPicPr>
          <p:nvPr/>
        </p:nvPicPr>
        <p:blipFill rotWithShape="1">
          <a:blip r:embed="rId2">
            <a:extLst>
              <a:ext uri="{28A0092B-C50C-407E-A947-70E740481C1C}">
                <a14:useLocalDpi xmlns:a14="http://schemas.microsoft.com/office/drawing/2010/main" val="0"/>
              </a:ext>
            </a:extLst>
          </a:blip>
          <a:srcRect l="1494" t="2054" r="2758" b="13295"/>
          <a:stretch/>
        </p:blipFill>
        <p:spPr>
          <a:xfrm>
            <a:off x="3870127" y="1155032"/>
            <a:ext cx="5165589" cy="3489158"/>
          </a:xfrm>
          <a:prstGeom prst="rect">
            <a:avLst/>
          </a:prstGeom>
        </p:spPr>
      </p:pic>
      <p:pic>
        <p:nvPicPr>
          <p:cNvPr id="5" name="图片 4">
            <a:extLst>
              <a:ext uri="{FF2B5EF4-FFF2-40B4-BE49-F238E27FC236}">
                <a16:creationId xmlns:a16="http://schemas.microsoft.com/office/drawing/2014/main" id="{FA48F947-FD4D-461A-BF67-FDF70EDB2AA1}"/>
              </a:ext>
            </a:extLst>
          </p:cNvPr>
          <p:cNvPicPr>
            <a:picLocks noChangeAspect="1"/>
          </p:cNvPicPr>
          <p:nvPr/>
        </p:nvPicPr>
        <p:blipFill rotWithShape="1">
          <a:blip r:embed="rId3">
            <a:extLst>
              <a:ext uri="{28A0092B-C50C-407E-A947-70E740481C1C}">
                <a14:useLocalDpi xmlns:a14="http://schemas.microsoft.com/office/drawing/2010/main" val="0"/>
              </a:ext>
            </a:extLst>
          </a:blip>
          <a:srcRect l="49999" r="1"/>
          <a:stretch/>
        </p:blipFill>
        <p:spPr>
          <a:xfrm>
            <a:off x="108284" y="1769264"/>
            <a:ext cx="3537285" cy="2874926"/>
          </a:xfrm>
          <a:prstGeom prst="rect">
            <a:avLst/>
          </a:prstGeom>
        </p:spPr>
      </p:pic>
    </p:spTree>
    <p:extLst>
      <p:ext uri="{BB962C8B-B14F-4D97-AF65-F5344CB8AC3E}">
        <p14:creationId xmlns:p14="http://schemas.microsoft.com/office/powerpoint/2010/main" val="4077666128"/>
      </p:ext>
    </p:extLst>
  </p:cSld>
  <p:clrMapOvr>
    <a:masterClrMapping/>
  </p:clrMapOvr>
  <p:transition>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91823D25-90C1-4985-A7EC-625BBED83D13}"/>
              </a:ext>
            </a:extLst>
          </p:cNvPr>
          <p:cNvSpPr>
            <a:spLocks noChangeArrowheads="1"/>
          </p:cNvSpPr>
          <p:nvPr/>
        </p:nvSpPr>
        <p:spPr bwMode="auto">
          <a:xfrm>
            <a:off x="82884" y="765801"/>
            <a:ext cx="52308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800" b="0" dirty="0">
                <a:latin typeface="华文中宋" panose="02010600040101010101" pitchFamily="2" charset="-122"/>
                <a:ea typeface="华文中宋" panose="02010600040101010101" pitchFamily="2" charset="-122"/>
              </a:rPr>
              <a:t>二、上肢淋巴管和淋巴结</a:t>
            </a:r>
          </a:p>
        </p:txBody>
      </p:sp>
      <p:grpSp>
        <p:nvGrpSpPr>
          <p:cNvPr id="2" name="组合 1">
            <a:extLst>
              <a:ext uri="{FF2B5EF4-FFF2-40B4-BE49-F238E27FC236}">
                <a16:creationId xmlns:a16="http://schemas.microsoft.com/office/drawing/2014/main" id="{B00BA34E-EBA6-4207-8F75-457BE3AD9DD7}"/>
              </a:ext>
            </a:extLst>
          </p:cNvPr>
          <p:cNvGrpSpPr/>
          <p:nvPr/>
        </p:nvGrpSpPr>
        <p:grpSpPr>
          <a:xfrm>
            <a:off x="1423821" y="1514140"/>
            <a:ext cx="5770562" cy="4670091"/>
            <a:chOff x="1471947" y="1802898"/>
            <a:chExt cx="5770562" cy="4670091"/>
          </a:xfrm>
        </p:grpSpPr>
        <p:pic>
          <p:nvPicPr>
            <p:cNvPr id="22529" name="Picture 2" descr="Snap12">
              <a:extLst>
                <a:ext uri="{FF2B5EF4-FFF2-40B4-BE49-F238E27FC236}">
                  <a16:creationId xmlns:a16="http://schemas.microsoft.com/office/drawing/2014/main" id="{638B6BCE-2ABA-4F3D-B821-4A27682124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063"/>
            <a:stretch/>
          </p:blipFill>
          <p:spPr bwMode="auto">
            <a:xfrm>
              <a:off x="2546684" y="1802898"/>
              <a:ext cx="4695825" cy="467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4">
              <a:extLst>
                <a:ext uri="{FF2B5EF4-FFF2-40B4-BE49-F238E27FC236}">
                  <a16:creationId xmlns:a16="http://schemas.microsoft.com/office/drawing/2014/main" id="{136F112A-7BE2-4494-A39E-C29587D28B4C}"/>
                </a:ext>
              </a:extLst>
            </p:cNvPr>
            <p:cNvSpPr>
              <a:spLocks noChangeArrowheads="1"/>
            </p:cNvSpPr>
            <p:nvPr/>
          </p:nvSpPr>
          <p:spPr bwMode="auto">
            <a:xfrm>
              <a:off x="1471947" y="4358773"/>
              <a:ext cx="2938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（一）肘淋巴结</a:t>
              </a:r>
            </a:p>
          </p:txBody>
        </p:sp>
        <p:sp>
          <p:nvSpPr>
            <p:cNvPr id="22532" name="Line 5">
              <a:extLst>
                <a:ext uri="{FF2B5EF4-FFF2-40B4-BE49-F238E27FC236}">
                  <a16:creationId xmlns:a16="http://schemas.microsoft.com/office/drawing/2014/main" id="{F3BA8EAA-6A90-48CC-9F74-DF530E1B9505}"/>
                </a:ext>
              </a:extLst>
            </p:cNvPr>
            <p:cNvSpPr>
              <a:spLocks noChangeShapeType="1"/>
            </p:cNvSpPr>
            <p:nvPr/>
          </p:nvSpPr>
          <p:spPr bwMode="auto">
            <a:xfrm>
              <a:off x="3715084" y="4603248"/>
              <a:ext cx="1320800" cy="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2533" name="Rectangle 6">
              <a:extLst>
                <a:ext uri="{FF2B5EF4-FFF2-40B4-BE49-F238E27FC236}">
                  <a16:creationId xmlns:a16="http://schemas.microsoft.com/office/drawing/2014/main" id="{705D6205-5827-4621-AFE6-23B5BDB0209D}"/>
                </a:ext>
              </a:extLst>
            </p:cNvPr>
            <p:cNvSpPr>
              <a:spLocks noChangeArrowheads="1"/>
            </p:cNvSpPr>
            <p:nvPr/>
          </p:nvSpPr>
          <p:spPr bwMode="auto">
            <a:xfrm>
              <a:off x="1533859" y="2225173"/>
              <a:ext cx="3779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（二）锁骨下淋巴结</a:t>
              </a:r>
            </a:p>
          </p:txBody>
        </p:sp>
        <p:sp>
          <p:nvSpPr>
            <p:cNvPr id="22534" name="Line 7">
              <a:extLst>
                <a:ext uri="{FF2B5EF4-FFF2-40B4-BE49-F238E27FC236}">
                  <a16:creationId xmlns:a16="http://schemas.microsoft.com/office/drawing/2014/main" id="{0ECE981C-D559-4F99-99B5-23804893F3B8}"/>
                </a:ext>
              </a:extLst>
            </p:cNvPr>
            <p:cNvSpPr>
              <a:spLocks noChangeShapeType="1"/>
            </p:cNvSpPr>
            <p:nvPr/>
          </p:nvSpPr>
          <p:spPr bwMode="auto">
            <a:xfrm flipV="1">
              <a:off x="4400884" y="2444248"/>
              <a:ext cx="1790700" cy="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2535" name="Line 8">
              <a:extLst>
                <a:ext uri="{FF2B5EF4-FFF2-40B4-BE49-F238E27FC236}">
                  <a16:creationId xmlns:a16="http://schemas.microsoft.com/office/drawing/2014/main" id="{013132FB-71FD-46ED-A593-8416BE233587}"/>
                </a:ext>
              </a:extLst>
            </p:cNvPr>
            <p:cNvSpPr>
              <a:spLocks noChangeShapeType="1"/>
            </p:cNvSpPr>
            <p:nvPr/>
          </p:nvSpPr>
          <p:spPr bwMode="auto">
            <a:xfrm flipV="1">
              <a:off x="3791284" y="3168148"/>
              <a:ext cx="1981200" cy="3302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2536" name="Rectangle 9">
              <a:extLst>
                <a:ext uri="{FF2B5EF4-FFF2-40B4-BE49-F238E27FC236}">
                  <a16:creationId xmlns:a16="http://schemas.microsoft.com/office/drawing/2014/main" id="{29BB014C-49CA-4C07-B7D3-B4B9ECE7E2DA}"/>
                </a:ext>
              </a:extLst>
            </p:cNvPr>
            <p:cNvSpPr>
              <a:spLocks noChangeArrowheads="1"/>
            </p:cNvSpPr>
            <p:nvPr/>
          </p:nvSpPr>
          <p:spPr bwMode="auto">
            <a:xfrm>
              <a:off x="1525922" y="3253873"/>
              <a:ext cx="2646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（三）腋淋巴结</a:t>
              </a:r>
            </a:p>
          </p:txBody>
        </p:sp>
        <p:sp>
          <p:nvSpPr>
            <p:cNvPr id="22537" name="Line 10">
              <a:extLst>
                <a:ext uri="{FF2B5EF4-FFF2-40B4-BE49-F238E27FC236}">
                  <a16:creationId xmlns:a16="http://schemas.microsoft.com/office/drawing/2014/main" id="{CCA78BB6-46F4-48B3-BC62-8562550CD3E0}"/>
                </a:ext>
              </a:extLst>
            </p:cNvPr>
            <p:cNvSpPr>
              <a:spLocks noChangeShapeType="1"/>
            </p:cNvSpPr>
            <p:nvPr/>
          </p:nvSpPr>
          <p:spPr bwMode="auto">
            <a:xfrm>
              <a:off x="3130884" y="2682373"/>
              <a:ext cx="0" cy="6731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2538" name="Line 11">
              <a:extLst>
                <a:ext uri="{FF2B5EF4-FFF2-40B4-BE49-F238E27FC236}">
                  <a16:creationId xmlns:a16="http://schemas.microsoft.com/office/drawing/2014/main" id="{9477BF21-6681-4DA1-BAD9-C5A18F980F3B}"/>
                </a:ext>
              </a:extLst>
            </p:cNvPr>
            <p:cNvSpPr>
              <a:spLocks noChangeShapeType="1"/>
            </p:cNvSpPr>
            <p:nvPr/>
          </p:nvSpPr>
          <p:spPr bwMode="auto">
            <a:xfrm flipV="1">
              <a:off x="3118184" y="3698373"/>
              <a:ext cx="0" cy="7366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ransition>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CF4B2C7-360F-4604-A6C5-CBDE70592DC4}"/>
              </a:ext>
            </a:extLst>
          </p:cNvPr>
          <p:cNvSpPr>
            <a:spLocks noChangeArrowheads="1"/>
          </p:cNvSpPr>
          <p:nvPr/>
        </p:nvSpPr>
        <p:spPr bwMode="auto">
          <a:xfrm>
            <a:off x="1799890" y="648911"/>
            <a:ext cx="7247857" cy="556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nchor="ctr">
            <a:spAutoFit/>
          </a:bodyPr>
          <a:lstStyle>
            <a:lvl1pPr marL="342900" indent="-342900">
              <a:spcBef>
                <a:spcPts val="1000"/>
              </a:spcBef>
              <a:buClr>
                <a:schemeClr val="accent2"/>
              </a:buClr>
              <a:buFont typeface="Arial" panose="020B0604020202020204" pitchFamily="34" charset="0"/>
              <a:buChar char="•"/>
              <a:defRPr>
                <a:solidFill>
                  <a:srgbClr val="262626"/>
                </a:solidFill>
                <a:latin typeface="Gill Sans MT" panose="020B0502020104020203" pitchFamily="34" charset="0"/>
                <a:ea typeface="华文中宋" panose="02010600040101010101" pitchFamily="2" charset="-122"/>
              </a:defRPr>
            </a:lvl1pPr>
            <a:lvl2pPr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5pPr>
            <a:lvl6pPr marL="2514600" indent="-2286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6pPr>
            <a:lvl7pPr marL="2971800" indent="-2286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7pPr>
            <a:lvl8pPr marL="3429000" indent="-2286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8pPr>
            <a:lvl9pPr marL="3886200" indent="-228600" fontAlgn="base">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0"/>
                <a:ea typeface="华文中宋" panose="02010600040101010101" pitchFamily="2" charset="-122"/>
              </a:defRPr>
            </a:lvl9pPr>
          </a:lstStyle>
          <a:p>
            <a:pPr eaLnBrk="1" hangingPunct="1">
              <a:lnSpc>
                <a:spcPct val="150000"/>
              </a:lnSpc>
              <a:spcBef>
                <a:spcPct val="0"/>
              </a:spcBef>
              <a:buClr>
                <a:srgbClr val="FF3300"/>
              </a:buClr>
              <a:buSzPct val="75000"/>
              <a:buFont typeface="Wingdings" panose="05000000000000000000" pitchFamily="2" charset="2"/>
              <a:buChar char="ü"/>
            </a:pPr>
            <a:r>
              <a:rPr lang="zh-CN" altLang="en-US" sz="2000" dirty="0">
                <a:solidFill>
                  <a:schemeClr val="tx1"/>
                </a:solidFill>
                <a:latin typeface="仿宋" panose="02010609060101010101" pitchFamily="49" charset="-122"/>
                <a:ea typeface="仿宋" panose="02010609060101010101" pitchFamily="49" charset="-122"/>
              </a:rPr>
              <a:t>淋巴系统的组成。</a:t>
            </a:r>
          </a:p>
          <a:p>
            <a:pPr eaLnBrk="1" hangingPunct="1">
              <a:lnSpc>
                <a:spcPct val="150000"/>
              </a:lnSpc>
              <a:spcBef>
                <a:spcPct val="0"/>
              </a:spcBef>
              <a:buClr>
                <a:srgbClr val="FF3300"/>
              </a:buClr>
              <a:buSzPct val="75000"/>
              <a:buFont typeface="Wingdings" panose="05000000000000000000" pitchFamily="2" charset="2"/>
              <a:buChar char="ü"/>
            </a:pPr>
            <a:r>
              <a:rPr lang="zh-CN" altLang="en-US" sz="2000" dirty="0">
                <a:solidFill>
                  <a:schemeClr val="tx1"/>
                </a:solidFill>
                <a:latin typeface="仿宋" panose="02010609060101010101" pitchFamily="49" charset="-122"/>
                <a:ea typeface="仿宋" panose="02010609060101010101" pitchFamily="49" charset="-122"/>
              </a:rPr>
              <a:t>胸导管的起止，行程及收纳范围。右淋巴导管的行程和收纳范围。</a:t>
            </a:r>
          </a:p>
          <a:p>
            <a:pPr eaLnBrk="1" hangingPunct="1">
              <a:lnSpc>
                <a:spcPct val="150000"/>
              </a:lnSpc>
              <a:spcBef>
                <a:spcPct val="0"/>
              </a:spcBef>
              <a:buClr>
                <a:srgbClr val="FF3300"/>
              </a:buClr>
              <a:buSzPct val="75000"/>
              <a:buFont typeface="Wingdings" panose="05000000000000000000" pitchFamily="2" charset="2"/>
              <a:buChar char="ü"/>
            </a:pPr>
            <a:r>
              <a:rPr lang="zh-CN" altLang="en-US" sz="2000" dirty="0">
                <a:solidFill>
                  <a:schemeClr val="tx1"/>
                </a:solidFill>
                <a:latin typeface="仿宋" panose="02010609060101010101" pitchFamily="49" charset="-122"/>
                <a:ea typeface="仿宋" panose="02010609060101010101" pitchFamily="49" charset="-122"/>
              </a:rPr>
              <a:t>颈外侧淋巴结的分群，位置，收纳范围，颈干的合成。</a:t>
            </a:r>
          </a:p>
          <a:p>
            <a:pPr eaLnBrk="1" hangingPunct="1">
              <a:lnSpc>
                <a:spcPct val="150000"/>
              </a:lnSpc>
              <a:spcBef>
                <a:spcPct val="0"/>
              </a:spcBef>
              <a:buClr>
                <a:srgbClr val="FF3300"/>
              </a:buClr>
              <a:buSzPct val="75000"/>
              <a:buFont typeface="Wingdings" panose="05000000000000000000" pitchFamily="2" charset="2"/>
              <a:buChar char="ü"/>
            </a:pPr>
            <a:r>
              <a:rPr lang="zh-CN" altLang="en-US" sz="2000" dirty="0">
                <a:solidFill>
                  <a:schemeClr val="tx1"/>
                </a:solidFill>
                <a:latin typeface="仿宋" panose="02010609060101010101" pitchFamily="49" charset="-122"/>
                <a:ea typeface="仿宋" panose="02010609060101010101" pitchFamily="49" charset="-122"/>
              </a:rPr>
              <a:t>腋淋巴结的分群，位置，收纳范围，锁骨下干的合成。</a:t>
            </a:r>
          </a:p>
          <a:p>
            <a:pPr eaLnBrk="1" hangingPunct="1">
              <a:lnSpc>
                <a:spcPct val="150000"/>
              </a:lnSpc>
              <a:spcBef>
                <a:spcPct val="0"/>
              </a:spcBef>
              <a:buClr>
                <a:srgbClr val="FF3300"/>
              </a:buClr>
              <a:buSzPct val="75000"/>
              <a:buFont typeface="Wingdings" panose="05000000000000000000" pitchFamily="2" charset="2"/>
              <a:buChar char="ü"/>
            </a:pPr>
            <a:r>
              <a:rPr lang="zh-CN" altLang="en-US" sz="2000" dirty="0">
                <a:solidFill>
                  <a:schemeClr val="tx1"/>
                </a:solidFill>
                <a:latin typeface="仿宋" panose="02010609060101010101" pitchFamily="49" charset="-122"/>
                <a:ea typeface="仿宋" panose="02010609060101010101" pitchFamily="49" charset="-122"/>
              </a:rPr>
              <a:t>胸腔内主要淋巴结群的位置，收纳范围，支气管纵隔干的合成。</a:t>
            </a:r>
          </a:p>
          <a:p>
            <a:pPr eaLnBrk="1" hangingPunct="1">
              <a:lnSpc>
                <a:spcPct val="150000"/>
              </a:lnSpc>
              <a:spcBef>
                <a:spcPct val="0"/>
              </a:spcBef>
              <a:buClr>
                <a:srgbClr val="FF3300"/>
              </a:buClr>
              <a:buSzPct val="75000"/>
              <a:buFont typeface="Wingdings" panose="05000000000000000000" pitchFamily="2" charset="2"/>
              <a:buChar char="ü"/>
            </a:pPr>
            <a:r>
              <a:rPr lang="zh-CN" altLang="en-US" sz="2000" dirty="0">
                <a:solidFill>
                  <a:schemeClr val="tx1"/>
                </a:solidFill>
                <a:latin typeface="仿宋" panose="02010609060101010101" pitchFamily="49" charset="-122"/>
                <a:ea typeface="仿宋" panose="02010609060101010101" pitchFamily="49" charset="-122"/>
              </a:rPr>
              <a:t>腹股沟淋巴结，髂总淋巴结的位置，收纳范围。</a:t>
            </a:r>
          </a:p>
          <a:p>
            <a:pPr eaLnBrk="1" hangingPunct="1">
              <a:lnSpc>
                <a:spcPct val="150000"/>
              </a:lnSpc>
              <a:spcBef>
                <a:spcPct val="0"/>
              </a:spcBef>
              <a:buClr>
                <a:srgbClr val="FF3300"/>
              </a:buClr>
              <a:buSzPct val="75000"/>
              <a:buFont typeface="Wingdings" panose="05000000000000000000" pitchFamily="2" charset="2"/>
              <a:buChar char="ü"/>
            </a:pPr>
            <a:r>
              <a:rPr lang="zh-CN" altLang="en-US" sz="2000" dirty="0">
                <a:solidFill>
                  <a:schemeClr val="tx1"/>
                </a:solidFill>
                <a:latin typeface="仿宋" panose="02010609060101010101" pitchFamily="49" charset="-122"/>
                <a:ea typeface="仿宋" panose="02010609060101010101" pitchFamily="49" charset="-122"/>
              </a:rPr>
              <a:t>腰淋巴结的位置，收纳范围，腰干的合成。</a:t>
            </a:r>
          </a:p>
          <a:p>
            <a:pPr eaLnBrk="1" hangingPunct="1">
              <a:lnSpc>
                <a:spcPct val="150000"/>
              </a:lnSpc>
              <a:spcBef>
                <a:spcPct val="0"/>
              </a:spcBef>
              <a:buClr>
                <a:srgbClr val="FF3300"/>
              </a:buClr>
              <a:buSzPct val="75000"/>
              <a:buFont typeface="Wingdings" panose="05000000000000000000" pitchFamily="2" charset="2"/>
              <a:buChar char="ü"/>
            </a:pPr>
            <a:r>
              <a:rPr lang="zh-CN" altLang="en-US" sz="2000" dirty="0">
                <a:solidFill>
                  <a:schemeClr val="tx1"/>
                </a:solidFill>
                <a:latin typeface="仿宋" panose="02010609060101010101" pitchFamily="49" charset="-122"/>
                <a:ea typeface="仿宋" panose="02010609060101010101" pitchFamily="49" charset="-122"/>
              </a:rPr>
              <a:t>腹腔淋巴结、肠系膜上淋巴结</a:t>
            </a:r>
            <a:r>
              <a:rPr lang="en-US" altLang="zh-CN" sz="2000" dirty="0">
                <a:solidFill>
                  <a:schemeClr val="tx1"/>
                </a:solidFill>
                <a:latin typeface="仿宋" panose="02010609060101010101" pitchFamily="49" charset="-122"/>
                <a:ea typeface="仿宋" panose="02010609060101010101" pitchFamily="49" charset="-122"/>
              </a:rPr>
              <a:t> </a:t>
            </a:r>
            <a:r>
              <a:rPr lang="zh-CN" altLang="en-US" sz="2000" dirty="0">
                <a:solidFill>
                  <a:schemeClr val="tx1"/>
                </a:solidFill>
                <a:latin typeface="仿宋" panose="02010609060101010101" pitchFamily="49" charset="-122"/>
                <a:ea typeface="仿宋" panose="02010609060101010101" pitchFamily="49" charset="-122"/>
              </a:rPr>
              <a:t>、肠系膜下淋巴结的位置、收纳范围，肠干的合成。</a:t>
            </a:r>
          </a:p>
          <a:p>
            <a:pPr eaLnBrk="1" hangingPunct="1">
              <a:lnSpc>
                <a:spcPct val="150000"/>
              </a:lnSpc>
              <a:spcBef>
                <a:spcPct val="0"/>
              </a:spcBef>
              <a:buClr>
                <a:srgbClr val="FF3300"/>
              </a:buClr>
              <a:buSzPct val="75000"/>
              <a:buFont typeface="Wingdings" panose="05000000000000000000" pitchFamily="2" charset="2"/>
              <a:buChar char="ü"/>
            </a:pPr>
            <a:r>
              <a:rPr lang="zh-CN" altLang="en-US" sz="2000" dirty="0">
                <a:solidFill>
                  <a:schemeClr val="tx1"/>
                </a:solidFill>
                <a:latin typeface="仿宋" panose="02010609060101010101" pitchFamily="49" charset="-122"/>
                <a:ea typeface="仿宋" panose="02010609060101010101" pitchFamily="49" charset="-122"/>
              </a:rPr>
              <a:t>脾的形态、位置。</a:t>
            </a:r>
          </a:p>
        </p:txBody>
      </p:sp>
      <p:sp>
        <p:nvSpPr>
          <p:cNvPr id="2" name="标题 1">
            <a:extLst>
              <a:ext uri="{FF2B5EF4-FFF2-40B4-BE49-F238E27FC236}">
                <a16:creationId xmlns:a16="http://schemas.microsoft.com/office/drawing/2014/main" id="{43A49FCB-BA08-4FA3-99B6-5E826045B12F}"/>
              </a:ext>
            </a:extLst>
          </p:cNvPr>
          <p:cNvSpPr>
            <a:spLocks noGrp="1"/>
          </p:cNvSpPr>
          <p:nvPr>
            <p:ph type="title"/>
          </p:nvPr>
        </p:nvSpPr>
        <p:spPr>
          <a:xfrm>
            <a:off x="393700" y="1520825"/>
            <a:ext cx="976313" cy="3816350"/>
          </a:xfrm>
        </p:spPr>
        <p:txBody>
          <a:bodyPr vert="eaVert"/>
          <a:lstStyle/>
          <a:p>
            <a:pPr fontAlgn="auto">
              <a:spcAft>
                <a:spcPts val="0"/>
              </a:spcAft>
              <a:defRPr/>
            </a:pPr>
            <a:r>
              <a:rPr lang="zh-CN" altLang="en-US" sz="3600" dirty="0"/>
              <a:t>重点内容</a:t>
            </a:r>
          </a:p>
        </p:txBody>
      </p:sp>
    </p:spTree>
    <p:extLst>
      <p:ext uri="{BB962C8B-B14F-4D97-AF65-F5344CB8AC3E}">
        <p14:creationId xmlns:p14="http://schemas.microsoft.com/office/powerpoint/2010/main" val="1409388769"/>
      </p:ext>
    </p:extLst>
  </p:cSld>
  <p:clrMapOvr>
    <a:masterClrMapping/>
  </p:clrMapOvr>
  <p:transition>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296A738-A717-40BE-8D25-D9D0EA2D801C}"/>
              </a:ext>
            </a:extLst>
          </p:cNvPr>
          <p:cNvGrpSpPr/>
          <p:nvPr/>
        </p:nvGrpSpPr>
        <p:grpSpPr>
          <a:xfrm>
            <a:off x="5444122" y="1219952"/>
            <a:ext cx="3546475" cy="4714875"/>
            <a:chOff x="5083175" y="1147763"/>
            <a:chExt cx="3546475" cy="4714875"/>
          </a:xfrm>
        </p:grpSpPr>
        <p:pic>
          <p:nvPicPr>
            <p:cNvPr id="4" name="Picture 2" descr="Snap2">
              <a:extLst>
                <a:ext uri="{FF2B5EF4-FFF2-40B4-BE49-F238E27FC236}">
                  <a16:creationId xmlns:a16="http://schemas.microsoft.com/office/drawing/2014/main" id="{A2EB3598-0CE7-4CEB-BA7E-FBCF2D953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60" t="10675" r="47653" b="36681"/>
            <a:stretch>
              <a:fillRect/>
            </a:stretch>
          </p:blipFill>
          <p:spPr bwMode="auto">
            <a:xfrm>
              <a:off x="5083175" y="1147763"/>
              <a:ext cx="35464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8">
              <a:extLst>
                <a:ext uri="{FF2B5EF4-FFF2-40B4-BE49-F238E27FC236}">
                  <a16:creationId xmlns:a16="http://schemas.microsoft.com/office/drawing/2014/main" id="{0AFCD041-ADAF-4178-B3B2-2BBE93C6C439}"/>
                </a:ext>
              </a:extLst>
            </p:cNvPr>
            <p:cNvSpPr txBox="1">
              <a:spLocks noChangeArrowheads="1"/>
            </p:cNvSpPr>
            <p:nvPr/>
          </p:nvSpPr>
          <p:spPr bwMode="auto">
            <a:xfrm>
              <a:off x="6140950" y="29622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2</a:t>
              </a:r>
              <a:endParaRPr lang="zh-CN" altLang="en-US" dirty="0">
                <a:solidFill>
                  <a:srgbClr val="66FF33"/>
                </a:solidFill>
                <a:latin typeface="Arial" panose="020B0604020202020204" pitchFamily="34" charset="0"/>
                <a:ea typeface="幼圆" panose="02010509060101010101" pitchFamily="49" charset="-122"/>
              </a:endParaRPr>
            </a:p>
          </p:txBody>
        </p:sp>
        <p:sp>
          <p:nvSpPr>
            <p:cNvPr id="6" name="Text Box 19">
              <a:extLst>
                <a:ext uri="{FF2B5EF4-FFF2-40B4-BE49-F238E27FC236}">
                  <a16:creationId xmlns:a16="http://schemas.microsoft.com/office/drawing/2014/main" id="{6F1B6CE6-FCA4-405B-AEC9-683ED26BBC5B}"/>
                </a:ext>
              </a:extLst>
            </p:cNvPr>
            <p:cNvSpPr txBox="1">
              <a:spLocks noChangeArrowheads="1"/>
            </p:cNvSpPr>
            <p:nvPr/>
          </p:nvSpPr>
          <p:spPr bwMode="auto">
            <a:xfrm>
              <a:off x="6471150" y="40163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1</a:t>
              </a:r>
              <a:endParaRPr lang="zh-CN" altLang="en-US" dirty="0">
                <a:solidFill>
                  <a:srgbClr val="66FF33"/>
                </a:solidFill>
                <a:latin typeface="Arial" panose="020B0604020202020204" pitchFamily="34" charset="0"/>
                <a:ea typeface="幼圆" panose="02010509060101010101" pitchFamily="49" charset="-122"/>
              </a:endParaRPr>
            </a:p>
          </p:txBody>
        </p:sp>
        <p:sp>
          <p:nvSpPr>
            <p:cNvPr id="7" name="Text Box 20">
              <a:extLst>
                <a:ext uri="{FF2B5EF4-FFF2-40B4-BE49-F238E27FC236}">
                  <a16:creationId xmlns:a16="http://schemas.microsoft.com/office/drawing/2014/main" id="{CEC68A35-A155-4193-B7D7-3BBFB4EC42EA}"/>
                </a:ext>
              </a:extLst>
            </p:cNvPr>
            <p:cNvSpPr txBox="1">
              <a:spLocks noChangeArrowheads="1"/>
            </p:cNvSpPr>
            <p:nvPr/>
          </p:nvSpPr>
          <p:spPr bwMode="auto">
            <a:xfrm>
              <a:off x="6166350" y="36353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3</a:t>
              </a:r>
              <a:endParaRPr lang="zh-CN" altLang="en-US" dirty="0">
                <a:solidFill>
                  <a:srgbClr val="66FF33"/>
                </a:solidFill>
                <a:latin typeface="Arial" panose="020B0604020202020204" pitchFamily="34" charset="0"/>
                <a:ea typeface="幼圆" panose="02010509060101010101" pitchFamily="49" charset="-122"/>
              </a:endParaRPr>
            </a:p>
          </p:txBody>
        </p:sp>
        <p:sp>
          <p:nvSpPr>
            <p:cNvPr id="8" name="Text Box 21">
              <a:extLst>
                <a:ext uri="{FF2B5EF4-FFF2-40B4-BE49-F238E27FC236}">
                  <a16:creationId xmlns:a16="http://schemas.microsoft.com/office/drawing/2014/main" id="{9450AED9-0DB2-4B14-A096-D92BCA4AA802}"/>
                </a:ext>
              </a:extLst>
            </p:cNvPr>
            <p:cNvSpPr txBox="1">
              <a:spLocks noChangeArrowheads="1"/>
            </p:cNvSpPr>
            <p:nvPr/>
          </p:nvSpPr>
          <p:spPr bwMode="auto">
            <a:xfrm>
              <a:off x="6826750" y="26828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4</a:t>
              </a:r>
              <a:endParaRPr lang="zh-CN" altLang="en-US" dirty="0">
                <a:solidFill>
                  <a:srgbClr val="66FF33"/>
                </a:solidFill>
                <a:latin typeface="Arial" panose="020B0604020202020204" pitchFamily="34" charset="0"/>
                <a:ea typeface="幼圆" panose="02010509060101010101" pitchFamily="49" charset="-122"/>
              </a:endParaRPr>
            </a:p>
          </p:txBody>
        </p:sp>
        <p:sp>
          <p:nvSpPr>
            <p:cNvPr id="9" name="Text Box 22">
              <a:extLst>
                <a:ext uri="{FF2B5EF4-FFF2-40B4-BE49-F238E27FC236}">
                  <a16:creationId xmlns:a16="http://schemas.microsoft.com/office/drawing/2014/main" id="{9D77BE83-E1E6-4957-B387-209108D60409}"/>
                </a:ext>
              </a:extLst>
            </p:cNvPr>
            <p:cNvSpPr txBox="1">
              <a:spLocks noChangeArrowheads="1"/>
            </p:cNvSpPr>
            <p:nvPr/>
          </p:nvSpPr>
          <p:spPr bwMode="auto">
            <a:xfrm>
              <a:off x="7664950" y="21748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5</a:t>
              </a:r>
              <a:endParaRPr lang="zh-CN" altLang="en-US" dirty="0">
                <a:solidFill>
                  <a:srgbClr val="66FF33"/>
                </a:solidFill>
                <a:latin typeface="Arial" panose="020B0604020202020204" pitchFamily="34" charset="0"/>
                <a:ea typeface="幼圆" panose="02010509060101010101" pitchFamily="49" charset="-122"/>
              </a:endParaRPr>
            </a:p>
          </p:txBody>
        </p:sp>
      </p:grpSp>
      <p:sp>
        <p:nvSpPr>
          <p:cNvPr id="12" name="矩形 11">
            <a:extLst>
              <a:ext uri="{FF2B5EF4-FFF2-40B4-BE49-F238E27FC236}">
                <a16:creationId xmlns:a16="http://schemas.microsoft.com/office/drawing/2014/main" id="{97F4A9AA-5448-4D7E-A609-50AD7F97CDEE}"/>
              </a:ext>
            </a:extLst>
          </p:cNvPr>
          <p:cNvSpPr/>
          <p:nvPr/>
        </p:nvSpPr>
        <p:spPr>
          <a:xfrm>
            <a:off x="168934" y="528290"/>
            <a:ext cx="2273477" cy="523220"/>
          </a:xfrm>
          <a:prstGeom prst="rect">
            <a:avLst/>
          </a:prstGeom>
        </p:spPr>
        <p:txBody>
          <a:bodyPr wrap="square">
            <a:spAutoFit/>
          </a:bodyPr>
          <a:lstStyle/>
          <a:p>
            <a:r>
              <a:rPr lang="zh-CN" altLang="en-US" sz="2800" b="0" dirty="0">
                <a:solidFill>
                  <a:srgbClr val="C00000"/>
                </a:solidFill>
                <a:latin typeface="华文中宋" panose="02010600040101010101" pitchFamily="2" charset="-122"/>
                <a:ea typeface="华文中宋" panose="02010600040101010101" pitchFamily="2" charset="-122"/>
              </a:rPr>
              <a:t>腋淋巴结</a:t>
            </a:r>
          </a:p>
        </p:txBody>
      </p:sp>
      <p:sp>
        <p:nvSpPr>
          <p:cNvPr id="13" name="文本框 12">
            <a:extLst>
              <a:ext uri="{FF2B5EF4-FFF2-40B4-BE49-F238E27FC236}">
                <a16:creationId xmlns:a16="http://schemas.microsoft.com/office/drawing/2014/main" id="{353B8251-C664-4647-9502-8F20AE5222BA}"/>
              </a:ext>
            </a:extLst>
          </p:cNvPr>
          <p:cNvSpPr txBox="1"/>
          <p:nvPr/>
        </p:nvSpPr>
        <p:spPr>
          <a:xfrm>
            <a:off x="245394" y="1204122"/>
            <a:ext cx="5295816" cy="4122347"/>
          </a:xfrm>
          <a:prstGeom prst="rect">
            <a:avLst/>
          </a:prstGeom>
          <a:noFill/>
        </p:spPr>
        <p:txBody>
          <a:bodyPr wrap="square" rtlCol="0">
            <a:spAutoFit/>
          </a:bodyPr>
          <a:lstStyle/>
          <a:p>
            <a:pPr>
              <a:lnSpc>
                <a:spcPct val="130000"/>
              </a:lnSpc>
            </a:pPr>
            <a:r>
              <a:rPr lang="en-US" altLang="zh-CN" dirty="0">
                <a:latin typeface="幼圆" panose="02010509060101010101" pitchFamily="49" charset="-122"/>
                <a:ea typeface="幼圆" panose="02010509060101010101" pitchFamily="49" charset="-122"/>
              </a:rPr>
              <a:t>1.</a:t>
            </a:r>
            <a:r>
              <a:rPr lang="zh-CN" altLang="en-US" dirty="0">
                <a:solidFill>
                  <a:srgbClr val="C00000"/>
                </a:solidFill>
                <a:latin typeface="幼圆" panose="02010509060101010101" pitchFamily="49" charset="-122"/>
                <a:ea typeface="幼圆" panose="02010509060101010101" pitchFamily="49" charset="-122"/>
              </a:rPr>
              <a:t>胸肌淋巴结</a:t>
            </a:r>
            <a:r>
              <a:rPr lang="zh-CN" altLang="en-US" dirty="0">
                <a:latin typeface="幼圆" panose="02010509060101010101" pitchFamily="49" charset="-122"/>
                <a:ea typeface="幼圆" panose="02010509060101010101" pitchFamily="49" charset="-122"/>
              </a:rPr>
              <a:t>：</a:t>
            </a:r>
            <a:endParaRPr lang="en-US" altLang="zh-CN" dirty="0">
              <a:latin typeface="幼圆" panose="02010509060101010101" pitchFamily="49" charset="-122"/>
              <a:ea typeface="幼圆" panose="02010509060101010101" pitchFamily="49" charset="-122"/>
            </a:endParaRPr>
          </a:p>
          <a:p>
            <a:pPr marL="541338" lvl="1" indent="-84138">
              <a:lnSpc>
                <a:spcPct val="13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沿胸外侧血管排列</a:t>
            </a:r>
            <a:endParaRPr lang="en-US" altLang="zh-CN" sz="2000" dirty="0">
              <a:latin typeface="幼圆" panose="02010509060101010101" pitchFamily="49" charset="-122"/>
              <a:ea typeface="幼圆" panose="02010509060101010101" pitchFamily="49" charset="-122"/>
            </a:endParaRPr>
          </a:p>
          <a:p>
            <a:pPr marL="541338" lvl="1" indent="-84138">
              <a:lnSpc>
                <a:spcPct val="130000"/>
              </a:lnSpc>
              <a:buFont typeface="Arial" panose="020B0604020202020204" pitchFamily="34" charset="0"/>
              <a:buChar char="•"/>
            </a:pPr>
            <a:r>
              <a:rPr lang="zh-CN" altLang="en-US" sz="1800" dirty="0">
                <a:latin typeface="幼圆" panose="02010509060101010101" pitchFamily="49" charset="-122"/>
                <a:ea typeface="幼圆" panose="02010509060101010101" pitchFamily="49" charset="-122"/>
              </a:rPr>
              <a:t>引流腹前外侧壁、胸外侧壁、乳房外侧部和中央部的淋巴</a:t>
            </a:r>
            <a:endParaRPr lang="en-US" altLang="zh-CN" sz="1800" dirty="0">
              <a:latin typeface="幼圆" panose="02010509060101010101" pitchFamily="49" charset="-122"/>
              <a:ea typeface="幼圆" panose="02010509060101010101" pitchFamily="49" charset="-122"/>
            </a:endParaRPr>
          </a:p>
          <a:p>
            <a:pPr>
              <a:lnSpc>
                <a:spcPct val="130000"/>
              </a:lnSpc>
            </a:pPr>
            <a:r>
              <a:rPr lang="en-US" altLang="zh-CN" dirty="0">
                <a:latin typeface="幼圆" panose="02010509060101010101" pitchFamily="49" charset="-122"/>
                <a:ea typeface="幼圆" panose="02010509060101010101" pitchFamily="49" charset="-122"/>
              </a:rPr>
              <a:t>2.</a:t>
            </a:r>
            <a:r>
              <a:rPr lang="zh-CN" altLang="en-US" dirty="0">
                <a:solidFill>
                  <a:srgbClr val="C00000"/>
                </a:solidFill>
                <a:latin typeface="幼圆" panose="02010509060101010101" pitchFamily="49" charset="-122"/>
                <a:ea typeface="幼圆" panose="02010509060101010101" pitchFamily="49" charset="-122"/>
              </a:rPr>
              <a:t>外侧淋巴结</a:t>
            </a:r>
            <a:r>
              <a:rPr lang="zh-CN" altLang="en-US" dirty="0">
                <a:latin typeface="幼圆" panose="02010509060101010101" pitchFamily="49" charset="-122"/>
                <a:ea typeface="幼圆" panose="02010509060101010101" pitchFamily="49" charset="-122"/>
              </a:rPr>
              <a:t>：</a:t>
            </a:r>
            <a:endParaRPr lang="en-US" altLang="zh-CN" dirty="0">
              <a:latin typeface="幼圆" panose="02010509060101010101" pitchFamily="49" charset="-122"/>
              <a:ea typeface="幼圆" panose="02010509060101010101" pitchFamily="49" charset="-122"/>
            </a:endParaRPr>
          </a:p>
          <a:p>
            <a:pPr marL="541338" lvl="1" indent="-84138">
              <a:lnSpc>
                <a:spcPct val="13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沿腋静脉远侧段排列</a:t>
            </a:r>
            <a:endParaRPr lang="en-US" altLang="zh-CN" sz="2000" dirty="0">
              <a:latin typeface="幼圆" panose="02010509060101010101" pitchFamily="49" charset="-122"/>
              <a:ea typeface="幼圆" panose="02010509060101010101" pitchFamily="49" charset="-122"/>
            </a:endParaRPr>
          </a:p>
          <a:p>
            <a:pPr marL="541338" lvl="1" indent="-84138">
              <a:lnSpc>
                <a:spcPct val="130000"/>
              </a:lnSpc>
              <a:buFont typeface="Arial" panose="020B0604020202020204" pitchFamily="34" charset="0"/>
              <a:buChar char="•"/>
            </a:pPr>
            <a:r>
              <a:rPr lang="zh-CN" altLang="en-US" sz="1800" dirty="0">
                <a:latin typeface="幼圆" panose="02010509060101010101" pitchFamily="49" charset="-122"/>
                <a:ea typeface="幼圆" panose="02010509060101010101" pitchFamily="49" charset="-122"/>
              </a:rPr>
              <a:t>收纳除注入锁骨下淋巴结以外的上肢淋巴管</a:t>
            </a:r>
            <a:endParaRPr lang="en-US" altLang="zh-CN" sz="1800" dirty="0">
              <a:latin typeface="幼圆" panose="02010509060101010101" pitchFamily="49" charset="-122"/>
              <a:ea typeface="幼圆" panose="02010509060101010101" pitchFamily="49" charset="-122"/>
            </a:endParaRPr>
          </a:p>
          <a:p>
            <a:pPr>
              <a:lnSpc>
                <a:spcPct val="130000"/>
              </a:lnSpc>
            </a:pPr>
            <a:r>
              <a:rPr lang="en-US" altLang="zh-CN" dirty="0">
                <a:latin typeface="幼圆" panose="02010509060101010101" pitchFamily="49" charset="-122"/>
                <a:ea typeface="幼圆" panose="02010509060101010101" pitchFamily="49" charset="-122"/>
              </a:rPr>
              <a:t>3.</a:t>
            </a:r>
            <a:r>
              <a:rPr lang="zh-CN" altLang="en-US" dirty="0">
                <a:solidFill>
                  <a:srgbClr val="C00000"/>
                </a:solidFill>
                <a:latin typeface="幼圆" panose="02010509060101010101" pitchFamily="49" charset="-122"/>
                <a:ea typeface="幼圆" panose="02010509060101010101" pitchFamily="49" charset="-122"/>
              </a:rPr>
              <a:t>肩胛下淋巴结</a:t>
            </a:r>
            <a:r>
              <a:rPr lang="zh-CN" altLang="en-US" dirty="0">
                <a:latin typeface="幼圆" panose="02010509060101010101" pitchFamily="49" charset="-122"/>
                <a:ea typeface="幼圆" panose="02010509060101010101" pitchFamily="49" charset="-122"/>
              </a:rPr>
              <a:t>：</a:t>
            </a:r>
            <a:endParaRPr lang="en-US" altLang="zh-CN" dirty="0">
              <a:latin typeface="幼圆" panose="02010509060101010101" pitchFamily="49" charset="-122"/>
              <a:ea typeface="幼圆" panose="02010509060101010101" pitchFamily="49" charset="-122"/>
            </a:endParaRPr>
          </a:p>
          <a:p>
            <a:pPr marL="541338" lvl="1" indent="-84138">
              <a:lnSpc>
                <a:spcPct val="13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沿肩胛下血管排列</a:t>
            </a:r>
            <a:endParaRPr lang="en-US" altLang="zh-CN" sz="2000" dirty="0">
              <a:latin typeface="幼圆" panose="02010509060101010101" pitchFamily="49" charset="-122"/>
              <a:ea typeface="幼圆" panose="02010509060101010101" pitchFamily="49" charset="-122"/>
            </a:endParaRPr>
          </a:p>
          <a:p>
            <a:pPr marL="541338" lvl="1" indent="-84138">
              <a:lnSpc>
                <a:spcPct val="130000"/>
              </a:lnSpc>
              <a:buFont typeface="Arial" panose="020B0604020202020204" pitchFamily="34" charset="0"/>
              <a:buChar char="•"/>
            </a:pPr>
            <a:r>
              <a:rPr lang="zh-CN" altLang="en-US" sz="1800" dirty="0">
                <a:latin typeface="幼圆" panose="02010509060101010101" pitchFamily="49" charset="-122"/>
                <a:ea typeface="幼圆" panose="02010509060101010101" pitchFamily="49" charset="-122"/>
              </a:rPr>
              <a:t>引流颈后部和背部的淋巴</a:t>
            </a:r>
          </a:p>
        </p:txBody>
      </p:sp>
      <p:sp>
        <p:nvSpPr>
          <p:cNvPr id="14" name="文本框 13">
            <a:extLst>
              <a:ext uri="{FF2B5EF4-FFF2-40B4-BE49-F238E27FC236}">
                <a16:creationId xmlns:a16="http://schemas.microsoft.com/office/drawing/2014/main" id="{23109049-71C2-4A19-8DAE-5A788209BE4A}"/>
              </a:ext>
            </a:extLst>
          </p:cNvPr>
          <p:cNvSpPr txBox="1"/>
          <p:nvPr/>
        </p:nvSpPr>
        <p:spPr>
          <a:xfrm>
            <a:off x="1021974" y="5479081"/>
            <a:ext cx="3645569" cy="943528"/>
          </a:xfrm>
          <a:prstGeom prst="rect">
            <a:avLst/>
          </a:prstGeom>
          <a:noFill/>
        </p:spPr>
        <p:txBody>
          <a:bodyPr wrap="square" rtlCol="0">
            <a:spAutoFit/>
          </a:bodyPr>
          <a:lstStyle/>
          <a:p>
            <a:pPr>
              <a:lnSpc>
                <a:spcPct val="150000"/>
              </a:lnSpc>
            </a:pPr>
            <a:r>
              <a:rPr lang="zh-CN" altLang="en-US" sz="2000" dirty="0">
                <a:latin typeface="仿宋" panose="02010609060101010101" pitchFamily="49" charset="-122"/>
                <a:ea typeface="仿宋" panose="02010609060101010101" pitchFamily="49" charset="-122"/>
              </a:rPr>
              <a:t>以上三组淋巴结的输出淋巴管注入中央淋巴结或尖淋巴结。</a:t>
            </a:r>
          </a:p>
        </p:txBody>
      </p:sp>
    </p:spTree>
    <p:extLst>
      <p:ext uri="{BB962C8B-B14F-4D97-AF65-F5344CB8AC3E}">
        <p14:creationId xmlns:p14="http://schemas.microsoft.com/office/powerpoint/2010/main" val="1644346229"/>
      </p:ext>
    </p:extLst>
  </p:cSld>
  <p:clrMapOvr>
    <a:masterClrMapping/>
  </p:clrMapOvr>
  <p:transition>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2296A738-A717-40BE-8D25-D9D0EA2D801C}"/>
              </a:ext>
            </a:extLst>
          </p:cNvPr>
          <p:cNvGrpSpPr/>
          <p:nvPr/>
        </p:nvGrpSpPr>
        <p:grpSpPr>
          <a:xfrm>
            <a:off x="5444122" y="1219952"/>
            <a:ext cx="3546475" cy="4714875"/>
            <a:chOff x="5083175" y="1147763"/>
            <a:chExt cx="3546475" cy="4714875"/>
          </a:xfrm>
        </p:grpSpPr>
        <p:pic>
          <p:nvPicPr>
            <p:cNvPr id="4" name="Picture 2" descr="Snap2">
              <a:extLst>
                <a:ext uri="{FF2B5EF4-FFF2-40B4-BE49-F238E27FC236}">
                  <a16:creationId xmlns:a16="http://schemas.microsoft.com/office/drawing/2014/main" id="{A2EB3598-0CE7-4CEB-BA7E-FBCF2D953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60" t="10675" r="47653" b="36681"/>
            <a:stretch>
              <a:fillRect/>
            </a:stretch>
          </p:blipFill>
          <p:spPr bwMode="auto">
            <a:xfrm>
              <a:off x="5083175" y="1147763"/>
              <a:ext cx="35464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8">
              <a:extLst>
                <a:ext uri="{FF2B5EF4-FFF2-40B4-BE49-F238E27FC236}">
                  <a16:creationId xmlns:a16="http://schemas.microsoft.com/office/drawing/2014/main" id="{0AFCD041-ADAF-4178-B3B2-2BBE93C6C439}"/>
                </a:ext>
              </a:extLst>
            </p:cNvPr>
            <p:cNvSpPr txBox="1">
              <a:spLocks noChangeArrowheads="1"/>
            </p:cNvSpPr>
            <p:nvPr/>
          </p:nvSpPr>
          <p:spPr bwMode="auto">
            <a:xfrm>
              <a:off x="6140950" y="29622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2</a:t>
              </a:r>
              <a:endParaRPr lang="zh-CN" altLang="en-US" dirty="0">
                <a:solidFill>
                  <a:srgbClr val="66FF33"/>
                </a:solidFill>
                <a:latin typeface="Arial" panose="020B0604020202020204" pitchFamily="34" charset="0"/>
                <a:ea typeface="幼圆" panose="02010509060101010101" pitchFamily="49" charset="-122"/>
              </a:endParaRPr>
            </a:p>
          </p:txBody>
        </p:sp>
        <p:sp>
          <p:nvSpPr>
            <p:cNvPr id="6" name="Text Box 19">
              <a:extLst>
                <a:ext uri="{FF2B5EF4-FFF2-40B4-BE49-F238E27FC236}">
                  <a16:creationId xmlns:a16="http://schemas.microsoft.com/office/drawing/2014/main" id="{6F1B6CE6-FCA4-405B-AEC9-683ED26BBC5B}"/>
                </a:ext>
              </a:extLst>
            </p:cNvPr>
            <p:cNvSpPr txBox="1">
              <a:spLocks noChangeArrowheads="1"/>
            </p:cNvSpPr>
            <p:nvPr/>
          </p:nvSpPr>
          <p:spPr bwMode="auto">
            <a:xfrm>
              <a:off x="6471150" y="40163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1</a:t>
              </a:r>
              <a:endParaRPr lang="zh-CN" altLang="en-US" dirty="0">
                <a:solidFill>
                  <a:srgbClr val="66FF33"/>
                </a:solidFill>
                <a:latin typeface="Arial" panose="020B0604020202020204" pitchFamily="34" charset="0"/>
                <a:ea typeface="幼圆" panose="02010509060101010101" pitchFamily="49" charset="-122"/>
              </a:endParaRPr>
            </a:p>
          </p:txBody>
        </p:sp>
        <p:sp>
          <p:nvSpPr>
            <p:cNvPr id="7" name="Text Box 20">
              <a:extLst>
                <a:ext uri="{FF2B5EF4-FFF2-40B4-BE49-F238E27FC236}">
                  <a16:creationId xmlns:a16="http://schemas.microsoft.com/office/drawing/2014/main" id="{CEC68A35-A155-4193-B7D7-3BBFB4EC42EA}"/>
                </a:ext>
              </a:extLst>
            </p:cNvPr>
            <p:cNvSpPr txBox="1">
              <a:spLocks noChangeArrowheads="1"/>
            </p:cNvSpPr>
            <p:nvPr/>
          </p:nvSpPr>
          <p:spPr bwMode="auto">
            <a:xfrm>
              <a:off x="6166350" y="36353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3</a:t>
              </a:r>
              <a:endParaRPr lang="zh-CN" altLang="en-US" dirty="0">
                <a:solidFill>
                  <a:srgbClr val="66FF33"/>
                </a:solidFill>
                <a:latin typeface="Arial" panose="020B0604020202020204" pitchFamily="34" charset="0"/>
                <a:ea typeface="幼圆" panose="02010509060101010101" pitchFamily="49" charset="-122"/>
              </a:endParaRPr>
            </a:p>
          </p:txBody>
        </p:sp>
        <p:sp>
          <p:nvSpPr>
            <p:cNvPr id="8" name="Text Box 21">
              <a:extLst>
                <a:ext uri="{FF2B5EF4-FFF2-40B4-BE49-F238E27FC236}">
                  <a16:creationId xmlns:a16="http://schemas.microsoft.com/office/drawing/2014/main" id="{9450AED9-0DB2-4B14-A096-D92BCA4AA802}"/>
                </a:ext>
              </a:extLst>
            </p:cNvPr>
            <p:cNvSpPr txBox="1">
              <a:spLocks noChangeArrowheads="1"/>
            </p:cNvSpPr>
            <p:nvPr/>
          </p:nvSpPr>
          <p:spPr bwMode="auto">
            <a:xfrm>
              <a:off x="6826750" y="26828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4</a:t>
              </a:r>
              <a:endParaRPr lang="zh-CN" altLang="en-US" dirty="0">
                <a:solidFill>
                  <a:srgbClr val="66FF33"/>
                </a:solidFill>
                <a:latin typeface="Arial" panose="020B0604020202020204" pitchFamily="34" charset="0"/>
                <a:ea typeface="幼圆" panose="02010509060101010101" pitchFamily="49" charset="-122"/>
              </a:endParaRPr>
            </a:p>
          </p:txBody>
        </p:sp>
        <p:sp>
          <p:nvSpPr>
            <p:cNvPr id="9" name="Text Box 22">
              <a:extLst>
                <a:ext uri="{FF2B5EF4-FFF2-40B4-BE49-F238E27FC236}">
                  <a16:creationId xmlns:a16="http://schemas.microsoft.com/office/drawing/2014/main" id="{9D77BE83-E1E6-4957-B387-209108D60409}"/>
                </a:ext>
              </a:extLst>
            </p:cNvPr>
            <p:cNvSpPr txBox="1">
              <a:spLocks noChangeArrowheads="1"/>
            </p:cNvSpPr>
            <p:nvPr/>
          </p:nvSpPr>
          <p:spPr bwMode="auto">
            <a:xfrm>
              <a:off x="7664950" y="21748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5</a:t>
              </a:r>
              <a:endParaRPr lang="zh-CN" altLang="en-US" dirty="0">
                <a:solidFill>
                  <a:srgbClr val="66FF33"/>
                </a:solidFill>
                <a:latin typeface="Arial" panose="020B0604020202020204" pitchFamily="34" charset="0"/>
                <a:ea typeface="幼圆" panose="02010509060101010101" pitchFamily="49" charset="-122"/>
              </a:endParaRPr>
            </a:p>
          </p:txBody>
        </p:sp>
      </p:grpSp>
      <p:sp>
        <p:nvSpPr>
          <p:cNvPr id="13" name="文本框 12">
            <a:extLst>
              <a:ext uri="{FF2B5EF4-FFF2-40B4-BE49-F238E27FC236}">
                <a16:creationId xmlns:a16="http://schemas.microsoft.com/office/drawing/2014/main" id="{353B8251-C664-4647-9502-8F20AE5222BA}"/>
              </a:ext>
            </a:extLst>
          </p:cNvPr>
          <p:cNvSpPr txBox="1"/>
          <p:nvPr/>
        </p:nvSpPr>
        <p:spPr>
          <a:xfrm>
            <a:off x="134520" y="1184057"/>
            <a:ext cx="5495590" cy="4065344"/>
          </a:xfrm>
          <a:prstGeom prst="rect">
            <a:avLst/>
          </a:prstGeom>
          <a:noFill/>
        </p:spPr>
        <p:txBody>
          <a:bodyPr wrap="square" rtlCol="0">
            <a:spAutoFit/>
          </a:bodyPr>
          <a:lstStyle/>
          <a:p>
            <a:pPr>
              <a:lnSpc>
                <a:spcPct val="130000"/>
              </a:lnSpc>
            </a:pPr>
            <a:r>
              <a:rPr lang="en-US" altLang="zh-CN" dirty="0">
                <a:latin typeface="幼圆" panose="02010509060101010101" pitchFamily="49" charset="-122"/>
                <a:ea typeface="幼圆" panose="02010509060101010101" pitchFamily="49" charset="-122"/>
              </a:rPr>
              <a:t>4.</a:t>
            </a:r>
            <a:r>
              <a:rPr lang="zh-CN" altLang="en-US" dirty="0">
                <a:solidFill>
                  <a:srgbClr val="C00000"/>
                </a:solidFill>
                <a:latin typeface="幼圆" panose="02010509060101010101" pitchFamily="49" charset="-122"/>
                <a:ea typeface="幼圆" panose="02010509060101010101" pitchFamily="49" charset="-122"/>
              </a:rPr>
              <a:t>中央淋巴结</a:t>
            </a:r>
            <a:r>
              <a:rPr lang="zh-CN" altLang="en-US" dirty="0">
                <a:latin typeface="幼圆" panose="02010509060101010101" pitchFamily="49" charset="-122"/>
                <a:ea typeface="幼圆" panose="02010509060101010101" pitchFamily="49" charset="-122"/>
              </a:rPr>
              <a:t>：</a:t>
            </a:r>
            <a:endParaRPr lang="en-US" altLang="zh-CN" dirty="0">
              <a:latin typeface="幼圆" panose="02010509060101010101" pitchFamily="49" charset="-122"/>
              <a:ea typeface="幼圆" panose="02010509060101010101" pitchFamily="49" charset="-122"/>
            </a:endParaRPr>
          </a:p>
          <a:p>
            <a:pPr marL="541338" lvl="1" indent="-84138">
              <a:lnSpc>
                <a:spcPct val="13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位于腋窝中央的疏松结缔组织内</a:t>
            </a:r>
            <a:endParaRPr lang="en-US" altLang="zh-CN" sz="2000" dirty="0">
              <a:latin typeface="幼圆" panose="02010509060101010101" pitchFamily="49" charset="-122"/>
              <a:ea typeface="幼圆" panose="02010509060101010101" pitchFamily="49" charset="-122"/>
            </a:endParaRPr>
          </a:p>
          <a:p>
            <a:pPr marL="541338" lvl="1" indent="-84138">
              <a:lnSpc>
                <a:spcPct val="130000"/>
              </a:lnSpc>
              <a:buFont typeface="Arial" panose="020B0604020202020204" pitchFamily="34" charset="0"/>
              <a:buChar char="•"/>
            </a:pPr>
            <a:r>
              <a:rPr lang="zh-CN" altLang="en-US" sz="1800" dirty="0">
                <a:latin typeface="幼圆" panose="02010509060101010101" pitchFamily="49" charset="-122"/>
                <a:ea typeface="幼圆" panose="02010509060101010101" pitchFamily="49" charset="-122"/>
              </a:rPr>
              <a:t>收纳前述三群淋巴结的输出淋巴管</a:t>
            </a:r>
            <a:endParaRPr lang="en-US" altLang="zh-CN" sz="1800" dirty="0">
              <a:latin typeface="幼圆" panose="02010509060101010101" pitchFamily="49" charset="-122"/>
              <a:ea typeface="幼圆" panose="02010509060101010101" pitchFamily="49" charset="-122"/>
            </a:endParaRPr>
          </a:p>
          <a:p>
            <a:pPr marL="541338" lvl="1" indent="-84138">
              <a:lnSpc>
                <a:spcPct val="130000"/>
              </a:lnSpc>
              <a:buFont typeface="Arial" panose="020B0604020202020204" pitchFamily="34" charset="0"/>
              <a:buChar char="•"/>
            </a:pPr>
            <a:r>
              <a:rPr lang="zh-CN" altLang="en-US" sz="1800" dirty="0">
                <a:latin typeface="幼圆" panose="02010509060101010101" pitchFamily="49" charset="-122"/>
                <a:ea typeface="幼圆" panose="02010509060101010101" pitchFamily="49" charset="-122"/>
              </a:rPr>
              <a:t>本身的输出淋巴管注入尖淋巴结</a:t>
            </a:r>
            <a:endParaRPr lang="en-US" altLang="zh-CN" sz="1800" dirty="0">
              <a:latin typeface="幼圆" panose="02010509060101010101" pitchFamily="49" charset="-122"/>
              <a:ea typeface="幼圆" panose="02010509060101010101" pitchFamily="49" charset="-122"/>
            </a:endParaRPr>
          </a:p>
          <a:p>
            <a:pPr>
              <a:lnSpc>
                <a:spcPct val="130000"/>
              </a:lnSpc>
            </a:pPr>
            <a:r>
              <a:rPr lang="en-US" altLang="zh-CN" dirty="0">
                <a:latin typeface="幼圆" panose="02010509060101010101" pitchFamily="49" charset="-122"/>
                <a:ea typeface="幼圆" panose="02010509060101010101" pitchFamily="49" charset="-122"/>
              </a:rPr>
              <a:t>5.</a:t>
            </a:r>
            <a:r>
              <a:rPr lang="zh-CN" altLang="en-US" dirty="0">
                <a:solidFill>
                  <a:srgbClr val="C00000"/>
                </a:solidFill>
                <a:latin typeface="幼圆" panose="02010509060101010101" pitchFamily="49" charset="-122"/>
                <a:ea typeface="幼圆" panose="02010509060101010101" pitchFamily="49" charset="-122"/>
              </a:rPr>
              <a:t>尖淋巴结</a:t>
            </a:r>
            <a:r>
              <a:rPr lang="zh-CN" altLang="en-US" dirty="0">
                <a:latin typeface="幼圆" panose="02010509060101010101" pitchFamily="49" charset="-122"/>
                <a:ea typeface="幼圆" panose="02010509060101010101" pitchFamily="49" charset="-122"/>
              </a:rPr>
              <a:t>：</a:t>
            </a:r>
            <a:endParaRPr lang="en-US" altLang="zh-CN" dirty="0">
              <a:latin typeface="幼圆" panose="02010509060101010101" pitchFamily="49" charset="-122"/>
              <a:ea typeface="幼圆" panose="02010509060101010101" pitchFamily="49" charset="-122"/>
            </a:endParaRPr>
          </a:p>
          <a:p>
            <a:pPr marL="541338" lvl="1" indent="-84138">
              <a:lnSpc>
                <a:spcPct val="13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沿腋静脉近侧段排列</a:t>
            </a:r>
            <a:endParaRPr lang="en-US" altLang="zh-CN" sz="2000" dirty="0">
              <a:latin typeface="幼圆" panose="02010509060101010101" pitchFamily="49" charset="-122"/>
              <a:ea typeface="幼圆" panose="02010509060101010101" pitchFamily="49" charset="-122"/>
            </a:endParaRPr>
          </a:p>
          <a:p>
            <a:pPr marL="541338" lvl="1" indent="-84138">
              <a:lnSpc>
                <a:spcPct val="130000"/>
              </a:lnSpc>
              <a:buFont typeface="Arial" panose="020B0604020202020204" pitchFamily="34" charset="0"/>
              <a:buChar char="•"/>
            </a:pPr>
            <a:r>
              <a:rPr lang="zh-CN" altLang="en-US" sz="1800" dirty="0">
                <a:latin typeface="幼圆" panose="02010509060101010101" pitchFamily="49" charset="-122"/>
                <a:ea typeface="幼圆" panose="02010509060101010101" pitchFamily="49" charset="-122"/>
              </a:rPr>
              <a:t>引流乳腺上部的淋巴</a:t>
            </a:r>
            <a:endParaRPr lang="en-US" altLang="zh-CN" sz="1800" dirty="0">
              <a:latin typeface="幼圆" panose="02010509060101010101" pitchFamily="49" charset="-122"/>
              <a:ea typeface="幼圆" panose="02010509060101010101" pitchFamily="49" charset="-122"/>
            </a:endParaRPr>
          </a:p>
          <a:p>
            <a:pPr marL="541338" lvl="1" indent="-84138">
              <a:lnSpc>
                <a:spcPct val="130000"/>
              </a:lnSpc>
              <a:buFont typeface="Arial" panose="020B0604020202020204" pitchFamily="34" charset="0"/>
              <a:buChar char="•"/>
            </a:pPr>
            <a:r>
              <a:rPr lang="zh-CN" altLang="en-US" sz="1800" dirty="0">
                <a:latin typeface="幼圆" panose="02010509060101010101" pitchFamily="49" charset="-122"/>
                <a:ea typeface="幼圆" panose="02010509060101010101" pitchFamily="49" charset="-122"/>
              </a:rPr>
              <a:t>收纳前述四群淋巴结和锁骨下淋巴结的输出淋巴管</a:t>
            </a:r>
            <a:endParaRPr lang="en-US" altLang="zh-CN" sz="1800" dirty="0">
              <a:latin typeface="幼圆" panose="02010509060101010101" pitchFamily="49" charset="-122"/>
              <a:ea typeface="幼圆" panose="02010509060101010101" pitchFamily="49" charset="-122"/>
            </a:endParaRPr>
          </a:p>
          <a:p>
            <a:pPr marL="541338" lvl="1" indent="-84138">
              <a:lnSpc>
                <a:spcPct val="13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本身的输出淋巴管合成</a:t>
            </a:r>
            <a:r>
              <a:rPr lang="zh-CN" altLang="en-US" dirty="0">
                <a:solidFill>
                  <a:srgbClr val="C00000"/>
                </a:solidFill>
                <a:latin typeface="幼圆" panose="02010509060101010101" pitchFamily="49" charset="-122"/>
                <a:ea typeface="幼圆" panose="02010509060101010101" pitchFamily="49" charset="-122"/>
              </a:rPr>
              <a:t>左、右锁骨下干</a:t>
            </a:r>
          </a:p>
        </p:txBody>
      </p:sp>
    </p:spTree>
    <p:extLst>
      <p:ext uri="{BB962C8B-B14F-4D97-AF65-F5344CB8AC3E}">
        <p14:creationId xmlns:p14="http://schemas.microsoft.com/office/powerpoint/2010/main" val="3156979309"/>
      </p:ext>
    </p:extLst>
  </p:cSld>
  <p:clrMapOvr>
    <a:masterClrMapping/>
  </p:clrMapOvr>
  <p:transition>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3">
            <a:extLst>
              <a:ext uri="{FF2B5EF4-FFF2-40B4-BE49-F238E27FC236}">
                <a16:creationId xmlns:a16="http://schemas.microsoft.com/office/drawing/2014/main" id="{8CEC2EEB-207C-46E1-BA5F-BCE67C020B5B}"/>
              </a:ext>
            </a:extLst>
          </p:cNvPr>
          <p:cNvGrpSpPr>
            <a:grpSpLocks/>
          </p:cNvGrpSpPr>
          <p:nvPr/>
        </p:nvGrpSpPr>
        <p:grpSpPr bwMode="auto">
          <a:xfrm>
            <a:off x="1328990" y="1987550"/>
            <a:ext cx="2843212" cy="3414713"/>
            <a:chOff x="712" y="958"/>
            <a:chExt cx="1791" cy="2151"/>
          </a:xfrm>
        </p:grpSpPr>
        <p:sp>
          <p:nvSpPr>
            <p:cNvPr id="23555" name="Text Box 4">
              <a:extLst>
                <a:ext uri="{FF2B5EF4-FFF2-40B4-BE49-F238E27FC236}">
                  <a16:creationId xmlns:a16="http://schemas.microsoft.com/office/drawing/2014/main" id="{DC5984E9-25CB-4949-B5CA-88A04ED003F2}"/>
                </a:ext>
              </a:extLst>
            </p:cNvPr>
            <p:cNvSpPr txBox="1">
              <a:spLocks noChangeArrowheads="1"/>
            </p:cNvSpPr>
            <p:nvPr/>
          </p:nvSpPr>
          <p:spPr bwMode="auto">
            <a:xfrm>
              <a:off x="1140" y="958"/>
              <a:ext cx="122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tabLst>
                  <a:tab pos="2247900" algn="l"/>
                  <a:tab pos="2336800" algn="l"/>
                </a:tabLst>
                <a:defRPr sz="2400" b="1">
                  <a:solidFill>
                    <a:schemeClr val="tx1"/>
                  </a:solidFill>
                  <a:latin typeface="Edwardian Script ITC" panose="030303020407070D0804" pitchFamily="66" charset="0"/>
                  <a:ea typeface="华文细黑" panose="02010600040101010101" pitchFamily="2" charset="-122"/>
                </a:defRPr>
              </a:lvl1pPr>
              <a:lvl2pPr>
                <a:tabLst>
                  <a:tab pos="2247900" algn="l"/>
                  <a:tab pos="2336800" algn="l"/>
                </a:tabLst>
                <a:defRPr sz="2400" b="1">
                  <a:solidFill>
                    <a:schemeClr val="tx1"/>
                  </a:solidFill>
                  <a:latin typeface="Edwardian Script ITC" panose="030303020407070D0804" pitchFamily="66" charset="0"/>
                  <a:ea typeface="华文细黑" panose="02010600040101010101" pitchFamily="2" charset="-122"/>
                </a:defRPr>
              </a:lvl2pPr>
              <a:lvl3pPr>
                <a:tabLst>
                  <a:tab pos="2247900" algn="l"/>
                  <a:tab pos="2336800" algn="l"/>
                </a:tabLst>
                <a:defRPr sz="2400" b="1">
                  <a:solidFill>
                    <a:schemeClr val="tx1"/>
                  </a:solidFill>
                  <a:latin typeface="Edwardian Script ITC" panose="030303020407070D0804" pitchFamily="66" charset="0"/>
                  <a:ea typeface="华文细黑" panose="02010600040101010101" pitchFamily="2" charset="-122"/>
                </a:defRPr>
              </a:lvl3pPr>
              <a:lvl4pPr>
                <a:tabLst>
                  <a:tab pos="2247900" algn="l"/>
                  <a:tab pos="2336800" algn="l"/>
                </a:tabLst>
                <a:defRPr sz="2400" b="1">
                  <a:solidFill>
                    <a:schemeClr val="tx1"/>
                  </a:solidFill>
                  <a:latin typeface="Edwardian Script ITC" panose="030303020407070D0804" pitchFamily="66" charset="0"/>
                  <a:ea typeface="华文细黑" panose="02010600040101010101" pitchFamily="2" charset="-122"/>
                </a:defRPr>
              </a:lvl4pPr>
              <a:lvl5pPr>
                <a:tabLst>
                  <a:tab pos="2247900" algn="l"/>
                  <a:tab pos="23368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2247900" algn="l"/>
                  <a:tab pos="23368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2247900" algn="l"/>
                  <a:tab pos="23368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2247900" algn="l"/>
                  <a:tab pos="23368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2247900" algn="l"/>
                  <a:tab pos="2336800" algn="l"/>
                </a:tabLst>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外侧淋巴结</a:t>
              </a:r>
              <a:endParaRPr lang="zh-CN" altLang="en-US" sz="1800" dirty="0">
                <a:latin typeface="Arial" panose="020B0604020202020204" pitchFamily="34" charset="0"/>
                <a:ea typeface="幼圆" panose="02010509060101010101" pitchFamily="49" charset="-122"/>
              </a:endParaRPr>
            </a:p>
          </p:txBody>
        </p:sp>
        <p:sp>
          <p:nvSpPr>
            <p:cNvPr id="23556" name="Text Box 5">
              <a:extLst>
                <a:ext uri="{FF2B5EF4-FFF2-40B4-BE49-F238E27FC236}">
                  <a16:creationId xmlns:a16="http://schemas.microsoft.com/office/drawing/2014/main" id="{1670F648-BE3D-4C45-B915-00F6153E52F6}"/>
                </a:ext>
              </a:extLst>
            </p:cNvPr>
            <p:cNvSpPr txBox="1">
              <a:spLocks noChangeArrowheads="1"/>
            </p:cNvSpPr>
            <p:nvPr/>
          </p:nvSpPr>
          <p:spPr bwMode="auto">
            <a:xfrm>
              <a:off x="1121" y="1340"/>
              <a:ext cx="124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胸肌淋巴结</a:t>
              </a:r>
            </a:p>
          </p:txBody>
        </p:sp>
        <p:sp>
          <p:nvSpPr>
            <p:cNvPr id="23557" name="Text Box 6">
              <a:extLst>
                <a:ext uri="{FF2B5EF4-FFF2-40B4-BE49-F238E27FC236}">
                  <a16:creationId xmlns:a16="http://schemas.microsoft.com/office/drawing/2014/main" id="{2C03454C-B70C-44B3-BE82-49871B5B9130}"/>
                </a:ext>
              </a:extLst>
            </p:cNvPr>
            <p:cNvSpPr txBox="1">
              <a:spLocks noChangeArrowheads="1"/>
            </p:cNvSpPr>
            <p:nvPr/>
          </p:nvSpPr>
          <p:spPr bwMode="auto">
            <a:xfrm>
              <a:off x="1114" y="1722"/>
              <a:ext cx="138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tabLst>
                  <a:tab pos="88900" algn="l"/>
                </a:tabLst>
                <a:defRPr sz="2400" b="1">
                  <a:solidFill>
                    <a:schemeClr val="tx1"/>
                  </a:solidFill>
                  <a:latin typeface="Edwardian Script ITC" panose="030303020407070D0804" pitchFamily="66" charset="0"/>
                  <a:ea typeface="华文细黑" panose="02010600040101010101" pitchFamily="2" charset="-122"/>
                </a:defRPr>
              </a:lvl1pPr>
              <a:lvl2pPr>
                <a:tabLst>
                  <a:tab pos="88900" algn="l"/>
                </a:tabLst>
                <a:defRPr sz="2400" b="1">
                  <a:solidFill>
                    <a:schemeClr val="tx1"/>
                  </a:solidFill>
                  <a:latin typeface="Edwardian Script ITC" panose="030303020407070D0804" pitchFamily="66" charset="0"/>
                  <a:ea typeface="华文细黑" panose="02010600040101010101" pitchFamily="2" charset="-122"/>
                </a:defRPr>
              </a:lvl2pPr>
              <a:lvl3pPr>
                <a:tabLst>
                  <a:tab pos="88900" algn="l"/>
                </a:tabLst>
                <a:defRPr sz="2400" b="1">
                  <a:solidFill>
                    <a:schemeClr val="tx1"/>
                  </a:solidFill>
                  <a:latin typeface="Edwardian Script ITC" panose="030303020407070D0804" pitchFamily="66" charset="0"/>
                  <a:ea typeface="华文细黑" panose="02010600040101010101" pitchFamily="2" charset="-122"/>
                </a:defRPr>
              </a:lvl3pPr>
              <a:lvl4pPr>
                <a:tabLst>
                  <a:tab pos="88900" algn="l"/>
                </a:tabLst>
                <a:defRPr sz="2400" b="1">
                  <a:solidFill>
                    <a:schemeClr val="tx1"/>
                  </a:solidFill>
                  <a:latin typeface="Edwardian Script ITC" panose="030303020407070D0804" pitchFamily="66" charset="0"/>
                  <a:ea typeface="华文细黑" panose="02010600040101010101" pitchFamily="2" charset="-122"/>
                </a:defRPr>
              </a:lvl4pPr>
              <a:lvl5pPr>
                <a:tabLst>
                  <a:tab pos="889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肩胛下淋巴结</a:t>
              </a:r>
            </a:p>
          </p:txBody>
        </p:sp>
        <p:sp>
          <p:nvSpPr>
            <p:cNvPr id="23558" name="Rectangle 7">
              <a:extLst>
                <a:ext uri="{FF2B5EF4-FFF2-40B4-BE49-F238E27FC236}">
                  <a16:creationId xmlns:a16="http://schemas.microsoft.com/office/drawing/2014/main" id="{005D77D0-F02C-4C08-9BC3-210D5C817A82}"/>
                </a:ext>
              </a:extLst>
            </p:cNvPr>
            <p:cNvSpPr>
              <a:spLocks noChangeArrowheads="1"/>
            </p:cNvSpPr>
            <p:nvPr/>
          </p:nvSpPr>
          <p:spPr bwMode="auto">
            <a:xfrm>
              <a:off x="1115" y="2197"/>
              <a:ext cx="845" cy="25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2000" dirty="0">
                  <a:latin typeface="幼圆" panose="02010509060101010101" pitchFamily="49" charset="-122"/>
                  <a:ea typeface="幼圆" panose="02010509060101010101" pitchFamily="49" charset="-122"/>
                </a:rPr>
                <a:t>尖淋巴结</a:t>
              </a:r>
            </a:p>
          </p:txBody>
        </p:sp>
        <p:sp>
          <p:nvSpPr>
            <p:cNvPr id="23559" name="Line 8">
              <a:extLst>
                <a:ext uri="{FF2B5EF4-FFF2-40B4-BE49-F238E27FC236}">
                  <a16:creationId xmlns:a16="http://schemas.microsoft.com/office/drawing/2014/main" id="{AB0FB3A9-88CC-4151-A86B-00B31CA7030C}"/>
                </a:ext>
              </a:extLst>
            </p:cNvPr>
            <p:cNvSpPr>
              <a:spLocks noChangeShapeType="1"/>
            </p:cNvSpPr>
            <p:nvPr/>
          </p:nvSpPr>
          <p:spPr bwMode="auto">
            <a:xfrm>
              <a:off x="1037" y="1110"/>
              <a:ext cx="9" cy="77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3560" name="Line 9">
              <a:extLst>
                <a:ext uri="{FF2B5EF4-FFF2-40B4-BE49-F238E27FC236}">
                  <a16:creationId xmlns:a16="http://schemas.microsoft.com/office/drawing/2014/main" id="{08A234A1-B1E9-4900-8766-4BE18D9E17CA}"/>
                </a:ext>
              </a:extLst>
            </p:cNvPr>
            <p:cNvSpPr>
              <a:spLocks noChangeShapeType="1"/>
            </p:cNvSpPr>
            <p:nvPr/>
          </p:nvSpPr>
          <p:spPr bwMode="auto">
            <a:xfrm>
              <a:off x="1037" y="1118"/>
              <a:ext cx="139"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3561" name="Line 10">
              <a:extLst>
                <a:ext uri="{FF2B5EF4-FFF2-40B4-BE49-F238E27FC236}">
                  <a16:creationId xmlns:a16="http://schemas.microsoft.com/office/drawing/2014/main" id="{69492701-5B26-454B-9B2C-FB369C77CEB0}"/>
                </a:ext>
              </a:extLst>
            </p:cNvPr>
            <p:cNvSpPr>
              <a:spLocks noChangeShapeType="1"/>
            </p:cNvSpPr>
            <p:nvPr/>
          </p:nvSpPr>
          <p:spPr bwMode="auto">
            <a:xfrm>
              <a:off x="961" y="1509"/>
              <a:ext cx="220" cy="0"/>
            </a:xfrm>
            <a:prstGeom prst="line">
              <a:avLst/>
            </a:prstGeom>
            <a:noFill/>
            <a:ln w="28575">
              <a:solidFill>
                <a:srgbClr val="0066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sz="2000"/>
            </a:p>
          </p:txBody>
        </p:sp>
        <p:sp>
          <p:nvSpPr>
            <p:cNvPr id="23562" name="Line 11">
              <a:extLst>
                <a:ext uri="{FF2B5EF4-FFF2-40B4-BE49-F238E27FC236}">
                  <a16:creationId xmlns:a16="http://schemas.microsoft.com/office/drawing/2014/main" id="{929DEC04-C828-4381-A4BF-471C39036174}"/>
                </a:ext>
              </a:extLst>
            </p:cNvPr>
            <p:cNvSpPr>
              <a:spLocks noChangeShapeType="1"/>
            </p:cNvSpPr>
            <p:nvPr/>
          </p:nvSpPr>
          <p:spPr bwMode="auto">
            <a:xfrm>
              <a:off x="1033" y="1889"/>
              <a:ext cx="128"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3563" name="Text Box 12">
              <a:extLst>
                <a:ext uri="{FF2B5EF4-FFF2-40B4-BE49-F238E27FC236}">
                  <a16:creationId xmlns:a16="http://schemas.microsoft.com/office/drawing/2014/main" id="{6AA4AEAC-3F88-4A33-8D91-FB424571118F}"/>
                </a:ext>
              </a:extLst>
            </p:cNvPr>
            <p:cNvSpPr txBox="1">
              <a:spLocks noChangeArrowheads="1"/>
            </p:cNvSpPr>
            <p:nvPr/>
          </p:nvSpPr>
          <p:spPr bwMode="auto">
            <a:xfrm>
              <a:off x="712" y="973"/>
              <a:ext cx="310" cy="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vert="eaVert">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中央淋巴结</a:t>
              </a:r>
            </a:p>
          </p:txBody>
        </p:sp>
        <p:sp>
          <p:nvSpPr>
            <p:cNvPr id="23564" name="Line 13">
              <a:extLst>
                <a:ext uri="{FF2B5EF4-FFF2-40B4-BE49-F238E27FC236}">
                  <a16:creationId xmlns:a16="http://schemas.microsoft.com/office/drawing/2014/main" id="{B00B2975-3845-4851-A05E-3BE10FF6C53D}"/>
                </a:ext>
              </a:extLst>
            </p:cNvPr>
            <p:cNvSpPr>
              <a:spLocks noChangeShapeType="1"/>
            </p:cNvSpPr>
            <p:nvPr/>
          </p:nvSpPr>
          <p:spPr bwMode="auto">
            <a:xfrm flipH="1">
              <a:off x="839" y="1863"/>
              <a:ext cx="6" cy="494"/>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3565" name="Line 14">
              <a:extLst>
                <a:ext uri="{FF2B5EF4-FFF2-40B4-BE49-F238E27FC236}">
                  <a16:creationId xmlns:a16="http://schemas.microsoft.com/office/drawing/2014/main" id="{29F45291-8BD4-499C-B152-061440D1E7B1}"/>
                </a:ext>
              </a:extLst>
            </p:cNvPr>
            <p:cNvSpPr>
              <a:spLocks noChangeShapeType="1"/>
            </p:cNvSpPr>
            <p:nvPr/>
          </p:nvSpPr>
          <p:spPr bwMode="auto">
            <a:xfrm>
              <a:off x="848" y="2348"/>
              <a:ext cx="268" cy="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23567" name="Line 16">
              <a:extLst>
                <a:ext uri="{FF2B5EF4-FFF2-40B4-BE49-F238E27FC236}">
                  <a16:creationId xmlns:a16="http://schemas.microsoft.com/office/drawing/2014/main" id="{CF03066A-FF9E-4D52-8690-CB5925D36808}"/>
                </a:ext>
              </a:extLst>
            </p:cNvPr>
            <p:cNvSpPr>
              <a:spLocks noChangeShapeType="1"/>
            </p:cNvSpPr>
            <p:nvPr/>
          </p:nvSpPr>
          <p:spPr bwMode="auto">
            <a:xfrm>
              <a:off x="1501" y="2500"/>
              <a:ext cx="0" cy="370"/>
            </a:xfrm>
            <a:prstGeom prst="line">
              <a:avLst/>
            </a:prstGeom>
            <a:noFill/>
            <a:ln w="5715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23568" name="Text Box 17" descr="90%">
              <a:extLst>
                <a:ext uri="{FF2B5EF4-FFF2-40B4-BE49-F238E27FC236}">
                  <a16:creationId xmlns:a16="http://schemas.microsoft.com/office/drawing/2014/main" id="{F6C741B2-6CD5-409F-B07F-A8312CEAD8EF}"/>
                </a:ext>
              </a:extLst>
            </p:cNvPr>
            <p:cNvSpPr txBox="1">
              <a:spLocks noChangeArrowheads="1"/>
            </p:cNvSpPr>
            <p:nvPr/>
          </p:nvSpPr>
          <p:spPr bwMode="auto">
            <a:xfrm>
              <a:off x="906" y="2857"/>
              <a:ext cx="1243" cy="252"/>
            </a:xfrm>
            <a:prstGeom prst="rect">
              <a:avLst/>
            </a:prstGeom>
            <a:solidFill>
              <a:schemeClr val="accent5">
                <a:lumMod val="90000"/>
              </a:schemeClr>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2000" dirty="0">
                  <a:latin typeface="Arial" panose="020B0604020202020204" pitchFamily="34" charset="0"/>
                  <a:ea typeface="幼圆" panose="02010509060101010101" pitchFamily="49" charset="-122"/>
                </a:rPr>
                <a:t>左、右锁骨下干</a:t>
              </a:r>
            </a:p>
          </p:txBody>
        </p:sp>
      </p:grpSp>
      <p:grpSp>
        <p:nvGrpSpPr>
          <p:cNvPr id="2" name="组合 1">
            <a:extLst>
              <a:ext uri="{FF2B5EF4-FFF2-40B4-BE49-F238E27FC236}">
                <a16:creationId xmlns:a16="http://schemas.microsoft.com/office/drawing/2014/main" id="{5BCD5270-C801-41AD-AD4E-431CAB5E59C6}"/>
              </a:ext>
            </a:extLst>
          </p:cNvPr>
          <p:cNvGrpSpPr/>
          <p:nvPr/>
        </p:nvGrpSpPr>
        <p:grpSpPr>
          <a:xfrm>
            <a:off x="5083175" y="1147763"/>
            <a:ext cx="3546475" cy="4714875"/>
            <a:chOff x="5083175" y="1147763"/>
            <a:chExt cx="3546475" cy="4714875"/>
          </a:xfrm>
        </p:grpSpPr>
        <p:pic>
          <p:nvPicPr>
            <p:cNvPr id="23553" name="Picture 2" descr="Snap2">
              <a:extLst>
                <a:ext uri="{FF2B5EF4-FFF2-40B4-BE49-F238E27FC236}">
                  <a16:creationId xmlns:a16="http://schemas.microsoft.com/office/drawing/2014/main" id="{9A0F2F9D-342E-43FD-AE69-B143884BD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60" t="10675" r="47653" b="36681"/>
            <a:stretch>
              <a:fillRect/>
            </a:stretch>
          </p:blipFill>
          <p:spPr bwMode="auto">
            <a:xfrm>
              <a:off x="5083175" y="1147763"/>
              <a:ext cx="35464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9" name="Text Box 18">
              <a:extLst>
                <a:ext uri="{FF2B5EF4-FFF2-40B4-BE49-F238E27FC236}">
                  <a16:creationId xmlns:a16="http://schemas.microsoft.com/office/drawing/2014/main" id="{96990647-2B4C-484A-A9DD-B4609F87FD12}"/>
                </a:ext>
              </a:extLst>
            </p:cNvPr>
            <p:cNvSpPr txBox="1">
              <a:spLocks noChangeArrowheads="1"/>
            </p:cNvSpPr>
            <p:nvPr/>
          </p:nvSpPr>
          <p:spPr bwMode="auto">
            <a:xfrm>
              <a:off x="6140950" y="29622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2</a:t>
              </a:r>
              <a:endParaRPr lang="zh-CN" altLang="en-US" dirty="0">
                <a:solidFill>
                  <a:srgbClr val="66FF33"/>
                </a:solidFill>
                <a:latin typeface="Arial" panose="020B0604020202020204" pitchFamily="34" charset="0"/>
                <a:ea typeface="幼圆" panose="02010509060101010101" pitchFamily="49" charset="-122"/>
              </a:endParaRPr>
            </a:p>
          </p:txBody>
        </p:sp>
        <p:sp>
          <p:nvSpPr>
            <p:cNvPr id="23570" name="Text Box 19">
              <a:extLst>
                <a:ext uri="{FF2B5EF4-FFF2-40B4-BE49-F238E27FC236}">
                  <a16:creationId xmlns:a16="http://schemas.microsoft.com/office/drawing/2014/main" id="{FE546110-DA40-4D58-ABC6-77774FC734B4}"/>
                </a:ext>
              </a:extLst>
            </p:cNvPr>
            <p:cNvSpPr txBox="1">
              <a:spLocks noChangeArrowheads="1"/>
            </p:cNvSpPr>
            <p:nvPr/>
          </p:nvSpPr>
          <p:spPr bwMode="auto">
            <a:xfrm>
              <a:off x="6471150" y="40163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1</a:t>
              </a:r>
              <a:endParaRPr lang="zh-CN" altLang="en-US" dirty="0">
                <a:solidFill>
                  <a:srgbClr val="66FF33"/>
                </a:solidFill>
                <a:latin typeface="Arial" panose="020B0604020202020204" pitchFamily="34" charset="0"/>
                <a:ea typeface="幼圆" panose="02010509060101010101" pitchFamily="49" charset="-122"/>
              </a:endParaRPr>
            </a:p>
          </p:txBody>
        </p:sp>
        <p:sp>
          <p:nvSpPr>
            <p:cNvPr id="23571" name="Text Box 20">
              <a:extLst>
                <a:ext uri="{FF2B5EF4-FFF2-40B4-BE49-F238E27FC236}">
                  <a16:creationId xmlns:a16="http://schemas.microsoft.com/office/drawing/2014/main" id="{B73E0998-5226-48C1-B7DC-FCE184849E5C}"/>
                </a:ext>
              </a:extLst>
            </p:cNvPr>
            <p:cNvSpPr txBox="1">
              <a:spLocks noChangeArrowheads="1"/>
            </p:cNvSpPr>
            <p:nvPr/>
          </p:nvSpPr>
          <p:spPr bwMode="auto">
            <a:xfrm>
              <a:off x="6166350" y="36353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3</a:t>
              </a:r>
              <a:endParaRPr lang="zh-CN" altLang="en-US" dirty="0">
                <a:solidFill>
                  <a:srgbClr val="66FF33"/>
                </a:solidFill>
                <a:latin typeface="Arial" panose="020B0604020202020204" pitchFamily="34" charset="0"/>
                <a:ea typeface="幼圆" panose="02010509060101010101" pitchFamily="49" charset="-122"/>
              </a:endParaRPr>
            </a:p>
          </p:txBody>
        </p:sp>
        <p:sp>
          <p:nvSpPr>
            <p:cNvPr id="23572" name="Text Box 21">
              <a:extLst>
                <a:ext uri="{FF2B5EF4-FFF2-40B4-BE49-F238E27FC236}">
                  <a16:creationId xmlns:a16="http://schemas.microsoft.com/office/drawing/2014/main" id="{F81F3C98-86DC-4754-BF24-AA09D5C34934}"/>
                </a:ext>
              </a:extLst>
            </p:cNvPr>
            <p:cNvSpPr txBox="1">
              <a:spLocks noChangeArrowheads="1"/>
            </p:cNvSpPr>
            <p:nvPr/>
          </p:nvSpPr>
          <p:spPr bwMode="auto">
            <a:xfrm>
              <a:off x="6826750" y="26828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4</a:t>
              </a:r>
              <a:endParaRPr lang="zh-CN" altLang="en-US" dirty="0">
                <a:solidFill>
                  <a:srgbClr val="66FF33"/>
                </a:solidFill>
                <a:latin typeface="Arial" panose="020B0604020202020204" pitchFamily="34" charset="0"/>
                <a:ea typeface="幼圆" panose="02010509060101010101" pitchFamily="49" charset="-122"/>
              </a:endParaRPr>
            </a:p>
          </p:txBody>
        </p:sp>
        <p:sp>
          <p:nvSpPr>
            <p:cNvPr id="23573" name="Text Box 22">
              <a:extLst>
                <a:ext uri="{FF2B5EF4-FFF2-40B4-BE49-F238E27FC236}">
                  <a16:creationId xmlns:a16="http://schemas.microsoft.com/office/drawing/2014/main" id="{85AE9C0D-11D1-4287-B844-2311E323A2E6}"/>
                </a:ext>
              </a:extLst>
            </p:cNvPr>
            <p:cNvSpPr txBox="1">
              <a:spLocks noChangeArrowheads="1"/>
            </p:cNvSpPr>
            <p:nvPr/>
          </p:nvSpPr>
          <p:spPr bwMode="auto">
            <a:xfrm>
              <a:off x="7664950" y="2174875"/>
              <a:ext cx="356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5</a:t>
              </a:r>
              <a:endParaRPr lang="zh-CN" altLang="en-US" dirty="0">
                <a:solidFill>
                  <a:srgbClr val="66FF33"/>
                </a:solidFill>
                <a:latin typeface="Arial" panose="020B0604020202020204" pitchFamily="34" charset="0"/>
                <a:ea typeface="幼圆" panose="02010509060101010101" pitchFamily="49" charset="-122"/>
              </a:endParaRPr>
            </a:p>
          </p:txBody>
        </p:sp>
      </p:grpSp>
      <p:sp>
        <p:nvSpPr>
          <p:cNvPr id="23576" name="Text Box 25">
            <a:extLst>
              <a:ext uri="{FF2B5EF4-FFF2-40B4-BE49-F238E27FC236}">
                <a16:creationId xmlns:a16="http://schemas.microsoft.com/office/drawing/2014/main" id="{1FB60B32-810D-4727-80FD-36AAF5D1619F}"/>
              </a:ext>
            </a:extLst>
          </p:cNvPr>
          <p:cNvSpPr txBox="1">
            <a:spLocks noChangeArrowheads="1"/>
          </p:cNvSpPr>
          <p:nvPr/>
        </p:nvSpPr>
        <p:spPr bwMode="auto">
          <a:xfrm>
            <a:off x="474663" y="685800"/>
            <a:ext cx="3871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腋淋巴结群流注关系：</a:t>
            </a:r>
          </a:p>
        </p:txBody>
      </p:sp>
    </p:spTree>
  </p:cSld>
  <p:clrMapOvr>
    <a:masterClrMapping/>
  </p:clrMapOvr>
  <p:transition>
    <p:circl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8_jpg">
            <a:extLst>
              <a:ext uri="{FF2B5EF4-FFF2-40B4-BE49-F238E27FC236}">
                <a16:creationId xmlns:a16="http://schemas.microsoft.com/office/drawing/2014/main" id="{0098E650-DA93-4044-815B-C7326916B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335" r="5669"/>
          <a:stretch>
            <a:fillRect/>
          </a:stretch>
        </p:blipFill>
        <p:spPr bwMode="auto">
          <a:xfrm>
            <a:off x="5792788" y="1336675"/>
            <a:ext cx="3351212"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3">
            <a:extLst>
              <a:ext uri="{FF2B5EF4-FFF2-40B4-BE49-F238E27FC236}">
                <a16:creationId xmlns:a16="http://schemas.microsoft.com/office/drawing/2014/main" id="{2B3DFB92-D37C-43A4-A7C7-E9F934B4F39E}"/>
              </a:ext>
            </a:extLst>
          </p:cNvPr>
          <p:cNvSpPr>
            <a:spLocks noChangeArrowheads="1"/>
          </p:cNvSpPr>
          <p:nvPr/>
        </p:nvSpPr>
        <p:spPr bwMode="auto">
          <a:xfrm>
            <a:off x="357187" y="662764"/>
            <a:ext cx="52054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800" b="0" dirty="0">
                <a:latin typeface="华文中宋" panose="02010600040101010101" pitchFamily="2" charset="-122"/>
                <a:ea typeface="华文中宋" panose="02010600040101010101" pitchFamily="2" charset="-122"/>
              </a:rPr>
              <a:t>三、胸部淋巴管和淋巴结</a:t>
            </a:r>
          </a:p>
        </p:txBody>
      </p:sp>
      <p:sp>
        <p:nvSpPr>
          <p:cNvPr id="24579" name="Rectangle 4">
            <a:extLst>
              <a:ext uri="{FF2B5EF4-FFF2-40B4-BE49-F238E27FC236}">
                <a16:creationId xmlns:a16="http://schemas.microsoft.com/office/drawing/2014/main" id="{F055DDB1-5950-4753-973E-E612561907B8}"/>
              </a:ext>
            </a:extLst>
          </p:cNvPr>
          <p:cNvSpPr>
            <a:spLocks noChangeArrowheads="1"/>
          </p:cNvSpPr>
          <p:nvPr/>
        </p:nvSpPr>
        <p:spPr bwMode="auto">
          <a:xfrm>
            <a:off x="200819" y="1654951"/>
            <a:ext cx="365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（一）胸壁淋巴结</a:t>
            </a:r>
            <a:endParaRPr lang="zh-CN" altLang="en-US" b="0" dirty="0">
              <a:latin typeface="Arial" panose="020B0604020202020204" pitchFamily="34" charset="0"/>
              <a:ea typeface="幼圆" panose="02010509060101010101" pitchFamily="49" charset="-122"/>
            </a:endParaRPr>
          </a:p>
        </p:txBody>
      </p:sp>
      <p:sp>
        <p:nvSpPr>
          <p:cNvPr id="24580" name="Rectangle 5">
            <a:extLst>
              <a:ext uri="{FF2B5EF4-FFF2-40B4-BE49-F238E27FC236}">
                <a16:creationId xmlns:a16="http://schemas.microsoft.com/office/drawing/2014/main" id="{8E90CAB0-0F43-46B1-9FF0-32F4D43B00F9}"/>
              </a:ext>
            </a:extLst>
          </p:cNvPr>
          <p:cNvSpPr>
            <a:spLocks noChangeArrowheads="1"/>
          </p:cNvSpPr>
          <p:nvPr/>
        </p:nvSpPr>
        <p:spPr bwMode="auto">
          <a:xfrm>
            <a:off x="887288" y="3908923"/>
            <a:ext cx="468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sz="2000" dirty="0">
                <a:latin typeface="幼圆" panose="02010509060101010101" pitchFamily="49" charset="-122"/>
                <a:ea typeface="幼圆" panose="02010509060101010101" pitchFamily="49" charset="-122"/>
              </a:rPr>
              <a:t>1</a:t>
            </a:r>
            <a:r>
              <a:rPr lang="zh-CN" altLang="en-US" sz="2000" dirty="0">
                <a:latin typeface="幼圆" panose="02010509060101010101" pitchFamily="49" charset="-122"/>
                <a:ea typeface="幼圆" panose="02010509060101010101" pitchFamily="49" charset="-122"/>
              </a:rPr>
              <a:t>．胸骨旁淋巴结：沿胸廓内血管排列</a:t>
            </a:r>
            <a:endParaRPr lang="zh-CN" altLang="en-US" sz="2000" dirty="0">
              <a:latin typeface="Arial" panose="020B0604020202020204" pitchFamily="34" charset="0"/>
              <a:ea typeface="幼圆" panose="02010509060101010101" pitchFamily="49" charset="-122"/>
            </a:endParaRPr>
          </a:p>
        </p:txBody>
      </p:sp>
      <p:sp>
        <p:nvSpPr>
          <p:cNvPr id="24581" name="Rectangle 6">
            <a:extLst>
              <a:ext uri="{FF2B5EF4-FFF2-40B4-BE49-F238E27FC236}">
                <a16:creationId xmlns:a16="http://schemas.microsoft.com/office/drawing/2014/main" id="{18A25504-B4B1-48E1-B841-BACD4B86DC47}"/>
              </a:ext>
            </a:extLst>
          </p:cNvPr>
          <p:cNvSpPr>
            <a:spLocks noChangeArrowheads="1"/>
          </p:cNvSpPr>
          <p:nvPr/>
        </p:nvSpPr>
        <p:spPr bwMode="auto">
          <a:xfrm>
            <a:off x="887288" y="4525697"/>
            <a:ext cx="33870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sz="1800" dirty="0">
                <a:latin typeface="幼圆" panose="02010509060101010101" pitchFamily="49" charset="-122"/>
                <a:ea typeface="幼圆" panose="02010509060101010101" pitchFamily="49" charset="-122"/>
              </a:rPr>
              <a:t>2</a:t>
            </a:r>
            <a:r>
              <a:rPr lang="zh-CN" altLang="en-US" sz="1800" dirty="0">
                <a:latin typeface="幼圆" panose="02010509060101010101" pitchFamily="49" charset="-122"/>
                <a:ea typeface="幼圆" panose="02010509060101010101" pitchFamily="49" charset="-122"/>
              </a:rPr>
              <a:t>．肋间淋巴结</a:t>
            </a:r>
            <a:r>
              <a:rPr lang="zh-CN" altLang="en-US" sz="1800" dirty="0">
                <a:latin typeface="Arial" panose="020B0604020202020204" pitchFamily="34" charset="0"/>
                <a:ea typeface="幼圆" panose="02010509060101010101" pitchFamily="49" charset="-122"/>
              </a:rPr>
              <a:t>→胸导管</a:t>
            </a:r>
          </a:p>
        </p:txBody>
      </p:sp>
      <p:sp>
        <p:nvSpPr>
          <p:cNvPr id="24582" name="Rectangle 7">
            <a:extLst>
              <a:ext uri="{FF2B5EF4-FFF2-40B4-BE49-F238E27FC236}">
                <a16:creationId xmlns:a16="http://schemas.microsoft.com/office/drawing/2014/main" id="{E78F103E-7E26-4BEA-A5EB-8BF24061F000}"/>
              </a:ext>
            </a:extLst>
          </p:cNvPr>
          <p:cNvSpPr>
            <a:spLocks noChangeArrowheads="1"/>
          </p:cNvSpPr>
          <p:nvPr/>
        </p:nvSpPr>
        <p:spPr bwMode="auto">
          <a:xfrm>
            <a:off x="887288" y="5080585"/>
            <a:ext cx="3078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sz="1800" dirty="0">
                <a:latin typeface="幼圆" panose="02010509060101010101" pitchFamily="49" charset="-122"/>
                <a:ea typeface="幼圆" panose="02010509060101010101" pitchFamily="49" charset="-122"/>
              </a:rPr>
              <a:t>3</a:t>
            </a:r>
            <a:r>
              <a:rPr lang="zh-CN" altLang="en-US" sz="1800" dirty="0">
                <a:latin typeface="幼圆" panose="02010509060101010101" pitchFamily="49" charset="-122"/>
                <a:ea typeface="幼圆" panose="02010509060101010101" pitchFamily="49" charset="-122"/>
              </a:rPr>
              <a:t>．膈上淋巴结</a:t>
            </a:r>
            <a:r>
              <a:rPr lang="zh-CN" altLang="en-US" sz="1800" dirty="0">
                <a:latin typeface="Arial" panose="020B0604020202020204" pitchFamily="34" charset="0"/>
                <a:ea typeface="幼圆" panose="02010509060101010101" pitchFamily="49" charset="-122"/>
              </a:rPr>
              <a:t>→</a:t>
            </a:r>
          </a:p>
        </p:txBody>
      </p:sp>
      <p:sp>
        <p:nvSpPr>
          <p:cNvPr id="24583" name="Text Box 8">
            <a:extLst>
              <a:ext uri="{FF2B5EF4-FFF2-40B4-BE49-F238E27FC236}">
                <a16:creationId xmlns:a16="http://schemas.microsoft.com/office/drawing/2014/main" id="{42902A5A-A670-47CB-BF7B-AA6D5824CD47}"/>
              </a:ext>
            </a:extLst>
          </p:cNvPr>
          <p:cNvSpPr txBox="1">
            <a:spLocks noChangeArrowheads="1"/>
          </p:cNvSpPr>
          <p:nvPr/>
        </p:nvSpPr>
        <p:spPr bwMode="auto">
          <a:xfrm>
            <a:off x="2651125" y="5061484"/>
            <a:ext cx="2354263" cy="77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30000"/>
              </a:lnSpc>
            </a:pPr>
            <a:r>
              <a:rPr lang="zh-CN" altLang="en-US" sz="1800" dirty="0">
                <a:latin typeface="Arial" panose="020B0604020202020204" pitchFamily="34" charset="0"/>
                <a:ea typeface="幼圆" panose="02010509060101010101" pitchFamily="49" charset="-122"/>
              </a:rPr>
              <a:t>胸骨旁淋巴结</a:t>
            </a:r>
          </a:p>
          <a:p>
            <a:pPr>
              <a:lnSpc>
                <a:spcPct val="130000"/>
              </a:lnSpc>
            </a:pPr>
            <a:r>
              <a:rPr lang="zh-CN" altLang="en-US" sz="1800" dirty="0">
                <a:latin typeface="Arial" panose="020B0604020202020204" pitchFamily="34" charset="0"/>
                <a:ea typeface="幼圆" panose="02010509060101010101" pitchFamily="49" charset="-122"/>
              </a:rPr>
              <a:t>纵隔前、后淋巴结</a:t>
            </a:r>
          </a:p>
        </p:txBody>
      </p:sp>
      <p:sp>
        <p:nvSpPr>
          <p:cNvPr id="24584" name="Text Box 9">
            <a:extLst>
              <a:ext uri="{FF2B5EF4-FFF2-40B4-BE49-F238E27FC236}">
                <a16:creationId xmlns:a16="http://schemas.microsoft.com/office/drawing/2014/main" id="{BD480AED-42A2-4768-B0EB-4B5961541212}"/>
              </a:ext>
            </a:extLst>
          </p:cNvPr>
          <p:cNvSpPr txBox="1">
            <a:spLocks noChangeArrowheads="1"/>
          </p:cNvSpPr>
          <p:nvPr/>
        </p:nvSpPr>
        <p:spPr bwMode="auto">
          <a:xfrm>
            <a:off x="7596188" y="2935288"/>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FF3300"/>
                </a:solidFill>
                <a:latin typeface="Arial" panose="020B0604020202020204" pitchFamily="34" charset="0"/>
                <a:ea typeface="幼圆" panose="02010509060101010101" pitchFamily="49" charset="-122"/>
              </a:rPr>
              <a:t>1</a:t>
            </a:r>
          </a:p>
        </p:txBody>
      </p:sp>
      <p:sp>
        <p:nvSpPr>
          <p:cNvPr id="24585" name="Text Box 10">
            <a:extLst>
              <a:ext uri="{FF2B5EF4-FFF2-40B4-BE49-F238E27FC236}">
                <a16:creationId xmlns:a16="http://schemas.microsoft.com/office/drawing/2014/main" id="{730AD11E-117D-437D-B9EE-51A9A50F5C09}"/>
              </a:ext>
            </a:extLst>
          </p:cNvPr>
          <p:cNvSpPr txBox="1">
            <a:spLocks noChangeArrowheads="1"/>
          </p:cNvSpPr>
          <p:nvPr/>
        </p:nvSpPr>
        <p:spPr bwMode="auto">
          <a:xfrm>
            <a:off x="7367588" y="3633788"/>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FF3300"/>
                </a:solidFill>
                <a:latin typeface="Arial" panose="020B0604020202020204" pitchFamily="34" charset="0"/>
                <a:ea typeface="幼圆" panose="02010509060101010101" pitchFamily="49" charset="-122"/>
              </a:rPr>
              <a:t>3</a:t>
            </a:r>
          </a:p>
        </p:txBody>
      </p:sp>
      <p:grpSp>
        <p:nvGrpSpPr>
          <p:cNvPr id="5" name="组合 4">
            <a:extLst>
              <a:ext uri="{FF2B5EF4-FFF2-40B4-BE49-F238E27FC236}">
                <a16:creationId xmlns:a16="http://schemas.microsoft.com/office/drawing/2014/main" id="{B8005F69-ED20-4EDE-9B11-D77553901EE3}"/>
              </a:ext>
            </a:extLst>
          </p:cNvPr>
          <p:cNvGrpSpPr/>
          <p:nvPr/>
        </p:nvGrpSpPr>
        <p:grpSpPr>
          <a:xfrm>
            <a:off x="5576888" y="475456"/>
            <a:ext cx="3581400" cy="5907087"/>
            <a:chOff x="5562600" y="474663"/>
            <a:chExt cx="3581400" cy="5907087"/>
          </a:xfrm>
        </p:grpSpPr>
        <p:pic>
          <p:nvPicPr>
            <p:cNvPr id="160779" name="Picture 11" descr="Snap4">
              <a:extLst>
                <a:ext uri="{FF2B5EF4-FFF2-40B4-BE49-F238E27FC236}">
                  <a16:creationId xmlns:a16="http://schemas.microsoft.com/office/drawing/2014/main" id="{1E68E871-F0FF-470D-A8CD-89A84BB82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74663"/>
              <a:ext cx="358140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80" name="Text Box 12">
              <a:extLst>
                <a:ext uri="{FF2B5EF4-FFF2-40B4-BE49-F238E27FC236}">
                  <a16:creationId xmlns:a16="http://schemas.microsoft.com/office/drawing/2014/main" id="{2AB82391-3A56-4071-9E5D-E306D0795C7C}"/>
                </a:ext>
              </a:extLst>
            </p:cNvPr>
            <p:cNvSpPr txBox="1">
              <a:spLocks noChangeArrowheads="1"/>
            </p:cNvSpPr>
            <p:nvPr/>
          </p:nvSpPr>
          <p:spPr bwMode="auto">
            <a:xfrm>
              <a:off x="8243888" y="2884488"/>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66FF33"/>
                  </a:solidFill>
                  <a:latin typeface="Arial" panose="020B0604020202020204" pitchFamily="34" charset="0"/>
                  <a:ea typeface="幼圆" panose="02010509060101010101" pitchFamily="49" charset="-122"/>
                </a:rPr>
                <a:t>2</a:t>
              </a:r>
            </a:p>
          </p:txBody>
        </p:sp>
      </p:grpSp>
      <p:sp>
        <p:nvSpPr>
          <p:cNvPr id="2" name="文本框 1">
            <a:extLst>
              <a:ext uri="{FF2B5EF4-FFF2-40B4-BE49-F238E27FC236}">
                <a16:creationId xmlns:a16="http://schemas.microsoft.com/office/drawing/2014/main" id="{9C0AFCFC-998D-404F-A152-4DCEB64A6B39}"/>
              </a:ext>
            </a:extLst>
          </p:cNvPr>
          <p:cNvSpPr txBox="1"/>
          <p:nvPr/>
        </p:nvSpPr>
        <p:spPr>
          <a:xfrm>
            <a:off x="546100" y="2298602"/>
            <a:ext cx="5657224" cy="1325235"/>
          </a:xfrm>
          <a:prstGeom prst="rect">
            <a:avLst/>
          </a:prstGeom>
          <a:noFill/>
        </p:spPr>
        <p:txBody>
          <a:bodyPr wrap="square" rtlCol="0">
            <a:spAutoFit/>
          </a:bodyPr>
          <a:lstStyle/>
          <a:p>
            <a:pPr>
              <a:lnSpc>
                <a:spcPct val="150000"/>
              </a:lnSpc>
            </a:pPr>
            <a:r>
              <a:rPr lang="zh-CN" altLang="en-US" sz="1800" dirty="0">
                <a:latin typeface="幼圆" panose="02010509060101010101" pitchFamily="49" charset="-122"/>
                <a:ea typeface="幼圆" panose="02010509060101010101" pitchFamily="49" charset="-122"/>
              </a:rPr>
              <a:t>胸后壁、大部分胸前壁的浅淋巴管</a:t>
            </a:r>
            <a:r>
              <a:rPr lang="zh-CN" altLang="en-US" sz="1800" dirty="0">
                <a:latin typeface="Arial" panose="020B0604020202020204" pitchFamily="34" charset="0"/>
                <a:ea typeface="幼圆" panose="02010509060101010101" pitchFamily="49" charset="-122"/>
              </a:rPr>
              <a:t>→腋淋巴结</a:t>
            </a:r>
            <a:endParaRPr lang="en-US" altLang="zh-CN" sz="1800" dirty="0">
              <a:latin typeface="Arial" panose="020B0604020202020204" pitchFamily="34" charset="0"/>
              <a:ea typeface="幼圆" panose="02010509060101010101" pitchFamily="49" charset="-122"/>
            </a:endParaRPr>
          </a:p>
          <a:p>
            <a:pPr>
              <a:lnSpc>
                <a:spcPct val="150000"/>
              </a:lnSpc>
            </a:pPr>
            <a:r>
              <a:rPr lang="zh-CN" altLang="en-US" sz="1800" dirty="0">
                <a:latin typeface="Arial" panose="020B0604020202020204" pitchFamily="34" charset="0"/>
                <a:ea typeface="幼圆" panose="02010509060101010101" pitchFamily="49" charset="-122"/>
              </a:rPr>
              <a:t>胸前壁上部的浅淋巴管→颈外侧下深淋巴结</a:t>
            </a:r>
            <a:endParaRPr lang="en-US" altLang="zh-CN" sz="1800" dirty="0">
              <a:latin typeface="Arial" panose="020B0604020202020204" pitchFamily="34" charset="0"/>
              <a:ea typeface="幼圆" panose="02010509060101010101" pitchFamily="49" charset="-122"/>
            </a:endParaRPr>
          </a:p>
          <a:p>
            <a:pPr>
              <a:lnSpc>
                <a:spcPct val="150000"/>
              </a:lnSpc>
            </a:pPr>
            <a:r>
              <a:rPr lang="zh-CN" altLang="en-US" sz="1800" dirty="0">
                <a:latin typeface="Arial" panose="020B0604020202020204" pitchFamily="34" charset="0"/>
                <a:ea typeface="幼圆" panose="02010509060101010101" pitchFamily="49" charset="-122"/>
              </a:rPr>
              <a:t>胸壁深淋巴管→胸壁淋巴结</a:t>
            </a:r>
            <a:endParaRPr lang="zh-CN" altLang="en-US" sz="1800" dirty="0">
              <a:latin typeface="幼圆" panose="02010509060101010101" pitchFamily="49" charset="-122"/>
              <a:ea typeface="幼圆" panose="02010509060101010101" pitchFamily="49" charset="-122"/>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714B3C77-E058-4455-BB29-A116202982CA}"/>
              </a:ext>
            </a:extLst>
          </p:cNvPr>
          <p:cNvSpPr>
            <a:spLocks noChangeArrowheads="1"/>
          </p:cNvSpPr>
          <p:nvPr/>
        </p:nvSpPr>
        <p:spPr bwMode="auto">
          <a:xfrm>
            <a:off x="265113" y="481013"/>
            <a:ext cx="4124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（二）胸腔器官淋巴结</a:t>
            </a:r>
            <a:endParaRPr lang="zh-CN" altLang="en-US" b="0" dirty="0">
              <a:latin typeface="Arial" panose="020B0604020202020204" pitchFamily="34" charset="0"/>
              <a:ea typeface="幼圆" panose="02010509060101010101" pitchFamily="49" charset="-122"/>
            </a:endParaRPr>
          </a:p>
        </p:txBody>
      </p:sp>
      <p:sp>
        <p:nvSpPr>
          <p:cNvPr id="25603" name="Rectangle 4">
            <a:extLst>
              <a:ext uri="{FF2B5EF4-FFF2-40B4-BE49-F238E27FC236}">
                <a16:creationId xmlns:a16="http://schemas.microsoft.com/office/drawing/2014/main" id="{6EF50591-2902-4E8D-B657-91C7835B671B}"/>
              </a:ext>
            </a:extLst>
          </p:cNvPr>
          <p:cNvSpPr>
            <a:spLocks noChangeArrowheads="1"/>
          </p:cNvSpPr>
          <p:nvPr/>
        </p:nvSpPr>
        <p:spPr bwMode="auto">
          <a:xfrm>
            <a:off x="1147764" y="1320800"/>
            <a:ext cx="238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tabLst>
                <a:tab pos="88900" algn="l"/>
              </a:tabLst>
              <a:defRPr sz="2400" b="1">
                <a:solidFill>
                  <a:schemeClr val="tx1"/>
                </a:solidFill>
                <a:latin typeface="Edwardian Script ITC" panose="030303020407070D0804" pitchFamily="66" charset="0"/>
                <a:ea typeface="华文细黑" panose="02010600040101010101" pitchFamily="2" charset="-122"/>
              </a:defRPr>
            </a:lvl1pPr>
            <a:lvl2pPr>
              <a:tabLst>
                <a:tab pos="88900" algn="l"/>
              </a:tabLst>
              <a:defRPr sz="2400" b="1">
                <a:solidFill>
                  <a:schemeClr val="tx1"/>
                </a:solidFill>
                <a:latin typeface="Edwardian Script ITC" panose="030303020407070D0804" pitchFamily="66" charset="0"/>
                <a:ea typeface="华文细黑" panose="02010600040101010101" pitchFamily="2" charset="-122"/>
              </a:defRPr>
            </a:lvl2pPr>
            <a:lvl3pPr>
              <a:tabLst>
                <a:tab pos="88900" algn="l"/>
              </a:tabLst>
              <a:defRPr sz="2400" b="1">
                <a:solidFill>
                  <a:schemeClr val="tx1"/>
                </a:solidFill>
                <a:latin typeface="Edwardian Script ITC" panose="030303020407070D0804" pitchFamily="66" charset="0"/>
                <a:ea typeface="华文细黑" panose="02010600040101010101" pitchFamily="2" charset="-122"/>
              </a:defRPr>
            </a:lvl3pPr>
            <a:lvl4pPr>
              <a:tabLst>
                <a:tab pos="88900" algn="l"/>
              </a:tabLst>
              <a:defRPr sz="2400" b="1">
                <a:solidFill>
                  <a:schemeClr val="tx1"/>
                </a:solidFill>
                <a:latin typeface="Edwardian Script ITC" panose="030303020407070D0804" pitchFamily="66" charset="0"/>
                <a:ea typeface="华文细黑" panose="02010600040101010101" pitchFamily="2" charset="-122"/>
              </a:defRPr>
            </a:lvl4pPr>
            <a:lvl5pPr>
              <a:tabLst>
                <a:tab pos="889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solidFill>
                  <a:srgbClr val="C00000"/>
                </a:solidFill>
                <a:latin typeface="Arial" panose="020B0604020202020204" pitchFamily="34" charset="0"/>
                <a:ea typeface="幼圆" panose="02010509060101010101" pitchFamily="49" charset="-122"/>
              </a:rPr>
              <a:t>胸骨旁淋巴结</a:t>
            </a:r>
          </a:p>
        </p:txBody>
      </p:sp>
      <p:sp>
        <p:nvSpPr>
          <p:cNvPr id="25604" name="Rectangle 5">
            <a:extLst>
              <a:ext uri="{FF2B5EF4-FFF2-40B4-BE49-F238E27FC236}">
                <a16:creationId xmlns:a16="http://schemas.microsoft.com/office/drawing/2014/main" id="{4B5BC7C3-E913-499A-9C1F-31B7D1AC045A}"/>
              </a:ext>
            </a:extLst>
          </p:cNvPr>
          <p:cNvSpPr>
            <a:spLocks noChangeArrowheads="1"/>
          </p:cNvSpPr>
          <p:nvPr/>
        </p:nvSpPr>
        <p:spPr bwMode="auto">
          <a:xfrm>
            <a:off x="1033463" y="2035145"/>
            <a:ext cx="2501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sz="2000" dirty="0">
                <a:latin typeface="幼圆" panose="02010509060101010101" pitchFamily="49" charset="-122"/>
                <a:ea typeface="幼圆" panose="02010509060101010101" pitchFamily="49" charset="-122"/>
              </a:rPr>
              <a:t>1</a:t>
            </a:r>
            <a:r>
              <a:rPr lang="zh-CN" altLang="en-US" sz="2000" dirty="0">
                <a:latin typeface="幼圆" panose="02010509060101010101" pitchFamily="49" charset="-122"/>
                <a:ea typeface="幼圆" panose="02010509060101010101" pitchFamily="49" charset="-122"/>
              </a:rPr>
              <a:t>．</a:t>
            </a:r>
            <a:r>
              <a:rPr lang="zh-CN" altLang="en-US" sz="2000" dirty="0">
                <a:solidFill>
                  <a:srgbClr val="C00000"/>
                </a:solidFill>
                <a:latin typeface="幼圆" panose="02010509060101010101" pitchFamily="49" charset="-122"/>
                <a:ea typeface="幼圆" panose="02010509060101010101" pitchFamily="49" charset="-122"/>
              </a:rPr>
              <a:t>纵隔前淋巴结</a:t>
            </a:r>
          </a:p>
        </p:txBody>
      </p:sp>
      <p:sp>
        <p:nvSpPr>
          <p:cNvPr id="25605" name="Text Box 6" descr="90%">
            <a:extLst>
              <a:ext uri="{FF2B5EF4-FFF2-40B4-BE49-F238E27FC236}">
                <a16:creationId xmlns:a16="http://schemas.microsoft.com/office/drawing/2014/main" id="{CC879CED-D946-4804-8965-8EF5B92A2F6A}"/>
              </a:ext>
            </a:extLst>
          </p:cNvPr>
          <p:cNvSpPr txBox="1">
            <a:spLocks noChangeArrowheads="1"/>
          </p:cNvSpPr>
          <p:nvPr/>
        </p:nvSpPr>
        <p:spPr bwMode="auto">
          <a:xfrm>
            <a:off x="269558" y="1978025"/>
            <a:ext cx="492443" cy="2184400"/>
          </a:xfrm>
          <a:prstGeom prst="rect">
            <a:avLst/>
          </a:prstGeom>
          <a:solidFill>
            <a:schemeClr val="accent5">
              <a:lumMod val="90000"/>
            </a:schemeClr>
          </a:solidFill>
          <a:ln>
            <a:noFill/>
          </a:ln>
          <a:extLst/>
        </p:spPr>
        <p:txBody>
          <a:bodyPr vert="eaVert">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2000" dirty="0">
                <a:latin typeface="Arial" panose="020B0604020202020204" pitchFamily="34" charset="0"/>
                <a:ea typeface="幼圆" panose="02010509060101010101" pitchFamily="49" charset="-122"/>
              </a:rPr>
              <a:t>左右支气管纵隔干</a:t>
            </a:r>
          </a:p>
        </p:txBody>
      </p:sp>
      <p:sp>
        <p:nvSpPr>
          <p:cNvPr id="25606" name="Line 7">
            <a:extLst>
              <a:ext uri="{FF2B5EF4-FFF2-40B4-BE49-F238E27FC236}">
                <a16:creationId xmlns:a16="http://schemas.microsoft.com/office/drawing/2014/main" id="{3F45D173-B50D-47F4-B264-C5909D333E56}"/>
              </a:ext>
            </a:extLst>
          </p:cNvPr>
          <p:cNvSpPr>
            <a:spLocks noChangeShapeType="1"/>
          </p:cNvSpPr>
          <p:nvPr/>
        </p:nvSpPr>
        <p:spPr bwMode="auto">
          <a:xfrm>
            <a:off x="2882900" y="4114800"/>
            <a:ext cx="0" cy="2413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5607" name="Line 8">
            <a:extLst>
              <a:ext uri="{FF2B5EF4-FFF2-40B4-BE49-F238E27FC236}">
                <a16:creationId xmlns:a16="http://schemas.microsoft.com/office/drawing/2014/main" id="{A67AE43B-150B-419B-86E1-CD76E7F393A5}"/>
              </a:ext>
            </a:extLst>
          </p:cNvPr>
          <p:cNvSpPr>
            <a:spLocks noChangeShapeType="1"/>
          </p:cNvSpPr>
          <p:nvPr/>
        </p:nvSpPr>
        <p:spPr bwMode="auto">
          <a:xfrm>
            <a:off x="2895600" y="4660900"/>
            <a:ext cx="0" cy="2540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5608" name="Line 9">
            <a:extLst>
              <a:ext uri="{FF2B5EF4-FFF2-40B4-BE49-F238E27FC236}">
                <a16:creationId xmlns:a16="http://schemas.microsoft.com/office/drawing/2014/main" id="{E987A7F5-C8A9-4FD0-92A4-B187A94DA950}"/>
              </a:ext>
            </a:extLst>
          </p:cNvPr>
          <p:cNvSpPr>
            <a:spLocks noChangeShapeType="1"/>
          </p:cNvSpPr>
          <p:nvPr/>
        </p:nvSpPr>
        <p:spPr bwMode="auto">
          <a:xfrm>
            <a:off x="2895600" y="5181600"/>
            <a:ext cx="0" cy="3429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5609" name="Line 10">
            <a:extLst>
              <a:ext uri="{FF2B5EF4-FFF2-40B4-BE49-F238E27FC236}">
                <a16:creationId xmlns:a16="http://schemas.microsoft.com/office/drawing/2014/main" id="{39ED1C49-0BC7-49FF-B55B-7DC209212EC3}"/>
              </a:ext>
            </a:extLst>
          </p:cNvPr>
          <p:cNvSpPr>
            <a:spLocks noChangeShapeType="1"/>
          </p:cNvSpPr>
          <p:nvPr/>
        </p:nvSpPr>
        <p:spPr bwMode="auto">
          <a:xfrm>
            <a:off x="469900" y="1574800"/>
            <a:ext cx="72390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5610" name="Line 11">
            <a:extLst>
              <a:ext uri="{FF2B5EF4-FFF2-40B4-BE49-F238E27FC236}">
                <a16:creationId xmlns:a16="http://schemas.microsoft.com/office/drawing/2014/main" id="{14A6FF6F-F2F3-474C-9945-324C1D16D14F}"/>
              </a:ext>
            </a:extLst>
          </p:cNvPr>
          <p:cNvSpPr>
            <a:spLocks noChangeShapeType="1"/>
          </p:cNvSpPr>
          <p:nvPr/>
        </p:nvSpPr>
        <p:spPr bwMode="auto">
          <a:xfrm>
            <a:off x="482600" y="1574800"/>
            <a:ext cx="0" cy="393700"/>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5611" name="Line 12">
            <a:extLst>
              <a:ext uri="{FF2B5EF4-FFF2-40B4-BE49-F238E27FC236}">
                <a16:creationId xmlns:a16="http://schemas.microsoft.com/office/drawing/2014/main" id="{A679418A-2A45-409E-8AFC-BEC46E357B87}"/>
              </a:ext>
            </a:extLst>
          </p:cNvPr>
          <p:cNvSpPr>
            <a:spLocks noChangeShapeType="1"/>
          </p:cNvSpPr>
          <p:nvPr/>
        </p:nvSpPr>
        <p:spPr bwMode="auto">
          <a:xfrm flipH="1">
            <a:off x="749300" y="2260600"/>
            <a:ext cx="330200" cy="0"/>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5612" name="Line 13">
            <a:extLst>
              <a:ext uri="{FF2B5EF4-FFF2-40B4-BE49-F238E27FC236}">
                <a16:creationId xmlns:a16="http://schemas.microsoft.com/office/drawing/2014/main" id="{493379EC-BB25-4EB5-A149-BE8B3B183AC3}"/>
              </a:ext>
            </a:extLst>
          </p:cNvPr>
          <p:cNvSpPr>
            <a:spLocks noChangeShapeType="1"/>
          </p:cNvSpPr>
          <p:nvPr/>
        </p:nvSpPr>
        <p:spPr bwMode="auto">
          <a:xfrm flipH="1">
            <a:off x="469900" y="5664200"/>
            <a:ext cx="132080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5613" name="Line 14">
            <a:extLst>
              <a:ext uri="{FF2B5EF4-FFF2-40B4-BE49-F238E27FC236}">
                <a16:creationId xmlns:a16="http://schemas.microsoft.com/office/drawing/2014/main" id="{3F17FCFB-1BB1-4AB2-A796-2BB6883682D9}"/>
              </a:ext>
            </a:extLst>
          </p:cNvPr>
          <p:cNvSpPr>
            <a:spLocks noChangeShapeType="1"/>
          </p:cNvSpPr>
          <p:nvPr/>
        </p:nvSpPr>
        <p:spPr bwMode="auto">
          <a:xfrm flipV="1">
            <a:off x="482600" y="4152900"/>
            <a:ext cx="0" cy="1524000"/>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5623" name="Rectangle 24">
            <a:extLst>
              <a:ext uri="{FF2B5EF4-FFF2-40B4-BE49-F238E27FC236}">
                <a16:creationId xmlns:a16="http://schemas.microsoft.com/office/drawing/2014/main" id="{9A26A268-8A15-4B6B-BA47-42742E7446B5}"/>
              </a:ext>
            </a:extLst>
          </p:cNvPr>
          <p:cNvSpPr>
            <a:spLocks noChangeArrowheads="1"/>
          </p:cNvSpPr>
          <p:nvPr/>
        </p:nvSpPr>
        <p:spPr bwMode="auto">
          <a:xfrm>
            <a:off x="1023938" y="2708245"/>
            <a:ext cx="4667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tabLst>
                <a:tab pos="444500" algn="l"/>
              </a:tabLst>
              <a:defRPr sz="2400" b="1">
                <a:solidFill>
                  <a:schemeClr val="tx1"/>
                </a:solidFill>
                <a:latin typeface="Edwardian Script ITC" panose="030303020407070D0804" pitchFamily="66" charset="0"/>
                <a:ea typeface="华文细黑" panose="02010600040101010101" pitchFamily="2" charset="-122"/>
              </a:defRPr>
            </a:lvl1pPr>
            <a:lvl2pPr>
              <a:tabLst>
                <a:tab pos="444500" algn="l"/>
              </a:tabLst>
              <a:defRPr sz="2400" b="1">
                <a:solidFill>
                  <a:schemeClr val="tx1"/>
                </a:solidFill>
                <a:latin typeface="Edwardian Script ITC" panose="030303020407070D0804" pitchFamily="66" charset="0"/>
                <a:ea typeface="华文细黑" panose="02010600040101010101" pitchFamily="2" charset="-122"/>
              </a:defRPr>
            </a:lvl2pPr>
            <a:lvl3pPr>
              <a:tabLst>
                <a:tab pos="444500" algn="l"/>
              </a:tabLst>
              <a:defRPr sz="2400" b="1">
                <a:solidFill>
                  <a:schemeClr val="tx1"/>
                </a:solidFill>
                <a:latin typeface="Edwardian Script ITC" panose="030303020407070D0804" pitchFamily="66" charset="0"/>
                <a:ea typeface="华文细黑" panose="02010600040101010101" pitchFamily="2" charset="-122"/>
              </a:defRPr>
            </a:lvl3pPr>
            <a:lvl4pPr>
              <a:tabLst>
                <a:tab pos="444500" algn="l"/>
              </a:tabLst>
              <a:defRPr sz="2400" b="1">
                <a:solidFill>
                  <a:schemeClr val="tx1"/>
                </a:solidFill>
                <a:latin typeface="Edwardian Script ITC" panose="030303020407070D0804" pitchFamily="66" charset="0"/>
                <a:ea typeface="华文细黑" panose="02010600040101010101" pitchFamily="2" charset="-122"/>
              </a:defRPr>
            </a:lvl4pPr>
            <a:lvl5pPr>
              <a:tabLst>
                <a:tab pos="4445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4445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4445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4445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444500" algn="l"/>
              </a:tabLst>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sz="2000" dirty="0">
                <a:latin typeface="幼圆" panose="02010509060101010101" pitchFamily="49" charset="-122"/>
                <a:ea typeface="幼圆" panose="02010509060101010101" pitchFamily="49" charset="-122"/>
              </a:rPr>
              <a:t>2</a:t>
            </a:r>
            <a:r>
              <a:rPr lang="zh-CN" altLang="en-US" sz="2000" dirty="0">
                <a:latin typeface="幼圆" panose="02010509060101010101" pitchFamily="49" charset="-122"/>
                <a:ea typeface="幼圆" panose="02010509060101010101" pitchFamily="49" charset="-122"/>
              </a:rPr>
              <a:t>．纵隔后淋巴结</a:t>
            </a:r>
            <a:r>
              <a:rPr lang="zh-CN" altLang="en-US" sz="2000" dirty="0">
                <a:latin typeface="Arial" panose="020B0604020202020204" pitchFamily="34" charset="0"/>
                <a:ea typeface="幼圆" panose="02010509060101010101" pitchFamily="49" charset="-122"/>
              </a:rPr>
              <a:t>→胸导管</a:t>
            </a:r>
          </a:p>
        </p:txBody>
      </p:sp>
      <p:sp>
        <p:nvSpPr>
          <p:cNvPr id="25624" name="Rectangle 25">
            <a:extLst>
              <a:ext uri="{FF2B5EF4-FFF2-40B4-BE49-F238E27FC236}">
                <a16:creationId xmlns:a16="http://schemas.microsoft.com/office/drawing/2014/main" id="{E98CF2BC-A6A2-40CC-AEED-4E317604D17F}"/>
              </a:ext>
            </a:extLst>
          </p:cNvPr>
          <p:cNvSpPr>
            <a:spLocks noChangeArrowheads="1"/>
          </p:cNvSpPr>
          <p:nvPr/>
        </p:nvSpPr>
        <p:spPr bwMode="auto">
          <a:xfrm>
            <a:off x="1660525" y="3790434"/>
            <a:ext cx="3141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1800" dirty="0">
                <a:latin typeface="幼圆" panose="02010509060101010101" pitchFamily="49" charset="-122"/>
                <a:ea typeface="幼圆" panose="02010509060101010101" pitchFamily="49" charset="-122"/>
              </a:rPr>
              <a:t>（</a:t>
            </a:r>
            <a:r>
              <a:rPr lang="en-US" altLang="zh-CN" sz="1800" dirty="0">
                <a:latin typeface="幼圆" panose="02010509060101010101" pitchFamily="49" charset="-122"/>
                <a:ea typeface="幼圆" panose="02010509060101010101" pitchFamily="49" charset="-122"/>
              </a:rPr>
              <a:t>1</a:t>
            </a:r>
            <a:r>
              <a:rPr lang="zh-CN" altLang="en-US" sz="1800" dirty="0">
                <a:latin typeface="幼圆" panose="02010509060101010101" pitchFamily="49" charset="-122"/>
                <a:ea typeface="幼圆" panose="02010509060101010101" pitchFamily="49" charset="-122"/>
              </a:rPr>
              <a:t>）肺淋巴结</a:t>
            </a:r>
          </a:p>
        </p:txBody>
      </p:sp>
      <p:sp>
        <p:nvSpPr>
          <p:cNvPr id="25625" name="Rectangle 26">
            <a:extLst>
              <a:ext uri="{FF2B5EF4-FFF2-40B4-BE49-F238E27FC236}">
                <a16:creationId xmlns:a16="http://schemas.microsoft.com/office/drawing/2014/main" id="{2A7DE09D-341D-423F-BF5E-B9DC71A1D1DC}"/>
              </a:ext>
            </a:extLst>
          </p:cNvPr>
          <p:cNvSpPr>
            <a:spLocks noChangeArrowheads="1"/>
          </p:cNvSpPr>
          <p:nvPr/>
        </p:nvSpPr>
        <p:spPr bwMode="auto">
          <a:xfrm>
            <a:off x="1644650" y="4298434"/>
            <a:ext cx="2989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1800" dirty="0">
                <a:latin typeface="幼圆" panose="02010509060101010101" pitchFamily="49" charset="-122"/>
                <a:ea typeface="幼圆" panose="02010509060101010101" pitchFamily="49" charset="-122"/>
              </a:rPr>
              <a:t>（</a:t>
            </a:r>
            <a:r>
              <a:rPr lang="en-US" altLang="zh-CN" sz="1800" dirty="0">
                <a:latin typeface="幼圆" panose="02010509060101010101" pitchFamily="49" charset="-122"/>
                <a:ea typeface="幼圆" panose="02010509060101010101" pitchFamily="49" charset="-122"/>
              </a:rPr>
              <a:t>2</a:t>
            </a:r>
            <a:r>
              <a:rPr lang="zh-CN" altLang="en-US" sz="1800" dirty="0">
                <a:latin typeface="幼圆" panose="02010509060101010101" pitchFamily="49" charset="-122"/>
                <a:ea typeface="幼圆" panose="02010509060101010101" pitchFamily="49" charset="-122"/>
              </a:rPr>
              <a:t>）支气管肺淋巴结</a:t>
            </a:r>
          </a:p>
        </p:txBody>
      </p:sp>
      <p:sp>
        <p:nvSpPr>
          <p:cNvPr id="25626" name="Rectangle 27">
            <a:extLst>
              <a:ext uri="{FF2B5EF4-FFF2-40B4-BE49-F238E27FC236}">
                <a16:creationId xmlns:a16="http://schemas.microsoft.com/office/drawing/2014/main" id="{69941756-F1CB-47F3-9E32-864C82134E10}"/>
              </a:ext>
            </a:extLst>
          </p:cNvPr>
          <p:cNvSpPr>
            <a:spLocks noChangeArrowheads="1"/>
          </p:cNvSpPr>
          <p:nvPr/>
        </p:nvSpPr>
        <p:spPr bwMode="auto">
          <a:xfrm>
            <a:off x="1652588" y="4819134"/>
            <a:ext cx="345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1800" dirty="0">
                <a:latin typeface="幼圆" panose="02010509060101010101" pitchFamily="49" charset="-122"/>
                <a:ea typeface="幼圆" panose="02010509060101010101" pitchFamily="49" charset="-122"/>
              </a:rPr>
              <a:t>（</a:t>
            </a:r>
            <a:r>
              <a:rPr lang="en-US" altLang="zh-CN" sz="1800" dirty="0">
                <a:latin typeface="幼圆" panose="02010509060101010101" pitchFamily="49" charset="-122"/>
                <a:ea typeface="幼圆" panose="02010509060101010101" pitchFamily="49" charset="-122"/>
              </a:rPr>
              <a:t>3</a:t>
            </a:r>
            <a:r>
              <a:rPr lang="zh-CN" altLang="en-US" sz="1800" dirty="0">
                <a:latin typeface="幼圆" panose="02010509060101010101" pitchFamily="49" charset="-122"/>
                <a:ea typeface="幼圆" panose="02010509060101010101" pitchFamily="49" charset="-122"/>
              </a:rPr>
              <a:t>）气管支气管淋巴结 </a:t>
            </a:r>
          </a:p>
        </p:txBody>
      </p:sp>
      <p:sp>
        <p:nvSpPr>
          <p:cNvPr id="25627" name="Rectangle 28">
            <a:extLst>
              <a:ext uri="{FF2B5EF4-FFF2-40B4-BE49-F238E27FC236}">
                <a16:creationId xmlns:a16="http://schemas.microsoft.com/office/drawing/2014/main" id="{D6DBC4C1-CF9A-4F6A-B188-9B527AB2E465}"/>
              </a:ext>
            </a:extLst>
          </p:cNvPr>
          <p:cNvSpPr>
            <a:spLocks noChangeArrowheads="1"/>
          </p:cNvSpPr>
          <p:nvPr/>
        </p:nvSpPr>
        <p:spPr bwMode="auto">
          <a:xfrm>
            <a:off x="1628775" y="5413522"/>
            <a:ext cx="3005136" cy="44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10000"/>
              </a:lnSpc>
            </a:pPr>
            <a:r>
              <a:rPr lang="zh-CN" altLang="en-US" dirty="0">
                <a:latin typeface="幼圆" panose="02010509060101010101" pitchFamily="49" charset="-122"/>
                <a:ea typeface="幼圆" panose="02010509060101010101" pitchFamily="49" charset="-122"/>
              </a:rPr>
              <a:t>（</a:t>
            </a:r>
            <a:r>
              <a:rPr lang="en-US" altLang="zh-CN" dirty="0">
                <a:latin typeface="幼圆" panose="02010509060101010101" pitchFamily="49" charset="-122"/>
                <a:ea typeface="幼圆" panose="02010509060101010101" pitchFamily="49" charset="-122"/>
              </a:rPr>
              <a:t>4</a:t>
            </a:r>
            <a:r>
              <a:rPr lang="zh-CN" altLang="en-US" dirty="0">
                <a:latin typeface="幼圆" panose="02010509060101010101" pitchFamily="49" charset="-122"/>
                <a:ea typeface="幼圆" panose="02010509060101010101" pitchFamily="49" charset="-122"/>
              </a:rPr>
              <a:t>）</a:t>
            </a:r>
            <a:r>
              <a:rPr lang="zh-CN" altLang="en-US" dirty="0">
                <a:solidFill>
                  <a:srgbClr val="C00000"/>
                </a:solidFill>
                <a:latin typeface="幼圆" panose="02010509060101010101" pitchFamily="49" charset="-122"/>
                <a:ea typeface="幼圆" panose="02010509060101010101" pitchFamily="49" charset="-122"/>
              </a:rPr>
              <a:t>气管旁淋巴结</a:t>
            </a:r>
            <a:endParaRPr lang="zh-CN" altLang="en-US" b="0" dirty="0">
              <a:solidFill>
                <a:srgbClr val="C00000"/>
              </a:solidFill>
              <a:latin typeface="幼圆" panose="02010509060101010101" pitchFamily="49" charset="-122"/>
              <a:ea typeface="幼圆" panose="02010509060101010101" pitchFamily="49" charset="-122"/>
            </a:endParaRPr>
          </a:p>
        </p:txBody>
      </p:sp>
      <p:sp>
        <p:nvSpPr>
          <p:cNvPr id="25628" name="Rectangle 29">
            <a:extLst>
              <a:ext uri="{FF2B5EF4-FFF2-40B4-BE49-F238E27FC236}">
                <a16:creationId xmlns:a16="http://schemas.microsoft.com/office/drawing/2014/main" id="{5D796909-0B6A-4173-80F3-56766F1A2CF4}"/>
              </a:ext>
            </a:extLst>
          </p:cNvPr>
          <p:cNvSpPr>
            <a:spLocks noChangeArrowheads="1"/>
          </p:cNvSpPr>
          <p:nvPr/>
        </p:nvSpPr>
        <p:spPr bwMode="auto">
          <a:xfrm>
            <a:off x="1003300" y="3355945"/>
            <a:ext cx="5402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sz="2000" dirty="0">
                <a:latin typeface="幼圆" panose="02010509060101010101" pitchFamily="49" charset="-122"/>
                <a:ea typeface="幼圆" panose="02010509060101010101" pitchFamily="49" charset="-122"/>
              </a:rPr>
              <a:t>3</a:t>
            </a:r>
            <a:r>
              <a:rPr lang="zh-CN" altLang="en-US" sz="2000" dirty="0">
                <a:latin typeface="幼圆" panose="02010509060101010101" pitchFamily="49" charset="-122"/>
                <a:ea typeface="幼圆" panose="02010509060101010101" pitchFamily="49" charset="-122"/>
              </a:rPr>
              <a:t>．气管、支气管和肺的淋巴结 </a:t>
            </a:r>
          </a:p>
        </p:txBody>
      </p:sp>
      <p:grpSp>
        <p:nvGrpSpPr>
          <p:cNvPr id="2" name="组合 1">
            <a:extLst>
              <a:ext uri="{FF2B5EF4-FFF2-40B4-BE49-F238E27FC236}">
                <a16:creationId xmlns:a16="http://schemas.microsoft.com/office/drawing/2014/main" id="{5DA01528-8DEB-4C97-81E4-2B9A7ED34E43}"/>
              </a:ext>
            </a:extLst>
          </p:cNvPr>
          <p:cNvGrpSpPr/>
          <p:nvPr/>
        </p:nvGrpSpPr>
        <p:grpSpPr>
          <a:xfrm>
            <a:off x="5237164" y="518319"/>
            <a:ext cx="3881437" cy="5618162"/>
            <a:chOff x="5084762" y="304800"/>
            <a:chExt cx="3881437" cy="5618162"/>
          </a:xfrm>
        </p:grpSpPr>
        <p:pic>
          <p:nvPicPr>
            <p:cNvPr id="161815" name="Picture 23" descr="Snap3">
              <a:extLst>
                <a:ext uri="{FF2B5EF4-FFF2-40B4-BE49-F238E27FC236}">
                  <a16:creationId xmlns:a16="http://schemas.microsoft.com/office/drawing/2014/main" id="{AF34FDB6-4913-4D3C-8BC4-B5581A9C8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435" r="9267" b="2121"/>
            <a:stretch>
              <a:fillRect/>
            </a:stretch>
          </p:blipFill>
          <p:spPr bwMode="auto">
            <a:xfrm>
              <a:off x="5084762" y="674687"/>
              <a:ext cx="3881437"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6" name="Text Box 17">
              <a:extLst>
                <a:ext uri="{FF2B5EF4-FFF2-40B4-BE49-F238E27FC236}">
                  <a16:creationId xmlns:a16="http://schemas.microsoft.com/office/drawing/2014/main" id="{6416642D-8A05-48A7-AEE4-F905CE20257A}"/>
                </a:ext>
              </a:extLst>
            </p:cNvPr>
            <p:cNvSpPr txBox="1">
              <a:spLocks noChangeArrowheads="1"/>
            </p:cNvSpPr>
            <p:nvPr/>
          </p:nvSpPr>
          <p:spPr bwMode="auto">
            <a:xfrm>
              <a:off x="7085431" y="3212515"/>
              <a:ext cx="5699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sz="2000" dirty="0">
                  <a:latin typeface="幼圆" panose="02010509060101010101" pitchFamily="49" charset="-122"/>
                  <a:ea typeface="幼圆" panose="02010509060101010101" pitchFamily="49" charset="-122"/>
                </a:rPr>
                <a:t>(2)</a:t>
              </a:r>
            </a:p>
          </p:txBody>
        </p:sp>
        <p:sp>
          <p:nvSpPr>
            <p:cNvPr id="25617" name="Text Box 18">
              <a:extLst>
                <a:ext uri="{FF2B5EF4-FFF2-40B4-BE49-F238E27FC236}">
                  <a16:creationId xmlns:a16="http://schemas.microsoft.com/office/drawing/2014/main" id="{6070657E-2992-4BEE-8C0E-23702E153546}"/>
                </a:ext>
              </a:extLst>
            </p:cNvPr>
            <p:cNvSpPr txBox="1">
              <a:spLocks noChangeArrowheads="1"/>
            </p:cNvSpPr>
            <p:nvPr/>
          </p:nvSpPr>
          <p:spPr bwMode="auto">
            <a:xfrm>
              <a:off x="6452813" y="3014077"/>
              <a:ext cx="5699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sz="2000" dirty="0">
                  <a:latin typeface="幼圆" panose="02010509060101010101" pitchFamily="49" charset="-122"/>
                  <a:ea typeface="幼圆" panose="02010509060101010101" pitchFamily="49" charset="-122"/>
                </a:rPr>
                <a:t>(3)</a:t>
              </a:r>
            </a:p>
          </p:txBody>
        </p:sp>
        <p:sp>
          <p:nvSpPr>
            <p:cNvPr id="161822" name="Rectangle 30">
              <a:extLst>
                <a:ext uri="{FF2B5EF4-FFF2-40B4-BE49-F238E27FC236}">
                  <a16:creationId xmlns:a16="http://schemas.microsoft.com/office/drawing/2014/main" id="{25A77885-2261-4BEF-B6EB-A72A80E0EDD8}"/>
                </a:ext>
              </a:extLst>
            </p:cNvPr>
            <p:cNvSpPr>
              <a:spLocks noChangeArrowheads="1"/>
            </p:cNvSpPr>
            <p:nvPr/>
          </p:nvSpPr>
          <p:spPr bwMode="auto">
            <a:xfrm>
              <a:off x="5283200" y="4097881"/>
              <a:ext cx="954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2000" dirty="0">
                  <a:latin typeface="幼圆" panose="02010509060101010101" pitchFamily="49" charset="-122"/>
                  <a:ea typeface="幼圆" panose="02010509060101010101" pitchFamily="49" charset="-122"/>
                </a:rPr>
                <a:t>（</a:t>
              </a:r>
              <a:r>
                <a:rPr lang="en-US" altLang="zh-CN" sz="2000" dirty="0">
                  <a:latin typeface="幼圆" panose="02010509060101010101" pitchFamily="49" charset="-122"/>
                  <a:ea typeface="幼圆" panose="02010509060101010101" pitchFamily="49" charset="-122"/>
                </a:rPr>
                <a:t>1</a:t>
              </a:r>
              <a:r>
                <a:rPr lang="zh-CN" altLang="en-US" sz="2000" dirty="0">
                  <a:latin typeface="幼圆" panose="02010509060101010101" pitchFamily="49" charset="-122"/>
                  <a:ea typeface="幼圆" panose="02010509060101010101" pitchFamily="49" charset="-122"/>
                </a:rPr>
                <a:t>）</a:t>
              </a:r>
            </a:p>
          </p:txBody>
        </p:sp>
        <p:sp>
          <p:nvSpPr>
            <p:cNvPr id="161825" name="Rectangle 33">
              <a:extLst>
                <a:ext uri="{FF2B5EF4-FFF2-40B4-BE49-F238E27FC236}">
                  <a16:creationId xmlns:a16="http://schemas.microsoft.com/office/drawing/2014/main" id="{EBFD075B-AFD3-4ECA-A31D-C36C1D7662DF}"/>
                </a:ext>
              </a:extLst>
            </p:cNvPr>
            <p:cNvSpPr>
              <a:spLocks noChangeArrowheads="1"/>
            </p:cNvSpPr>
            <p:nvPr/>
          </p:nvSpPr>
          <p:spPr bwMode="auto">
            <a:xfrm>
              <a:off x="6452813" y="2093913"/>
              <a:ext cx="911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2000" dirty="0">
                  <a:latin typeface="幼圆" panose="02010509060101010101" pitchFamily="49" charset="-122"/>
                  <a:ea typeface="幼圆" panose="02010509060101010101" pitchFamily="49" charset="-122"/>
                </a:rPr>
                <a:t>（</a:t>
              </a:r>
              <a:r>
                <a:rPr lang="en-US" altLang="zh-CN" sz="2000" dirty="0">
                  <a:latin typeface="幼圆" panose="02010509060101010101" pitchFamily="49" charset="-122"/>
                  <a:ea typeface="幼圆" panose="02010509060101010101" pitchFamily="49" charset="-122"/>
                </a:rPr>
                <a:t>4</a:t>
              </a:r>
              <a:r>
                <a:rPr lang="zh-CN" altLang="en-US" sz="2000" dirty="0">
                  <a:latin typeface="幼圆" panose="02010509060101010101" pitchFamily="49" charset="-122"/>
                  <a:ea typeface="幼圆" panose="02010509060101010101" pitchFamily="49" charset="-122"/>
                </a:rPr>
                <a:t>）</a:t>
              </a:r>
            </a:p>
          </p:txBody>
        </p:sp>
        <p:sp>
          <p:nvSpPr>
            <p:cNvPr id="161826" name="Rectangle 34">
              <a:extLst>
                <a:ext uri="{FF2B5EF4-FFF2-40B4-BE49-F238E27FC236}">
                  <a16:creationId xmlns:a16="http://schemas.microsoft.com/office/drawing/2014/main" id="{4816A92F-1AB8-442E-9E6C-705731FAE956}"/>
                </a:ext>
              </a:extLst>
            </p:cNvPr>
            <p:cNvSpPr>
              <a:spLocks noChangeArrowheads="1"/>
            </p:cNvSpPr>
            <p:nvPr/>
          </p:nvSpPr>
          <p:spPr bwMode="auto">
            <a:xfrm>
              <a:off x="5478463" y="304800"/>
              <a:ext cx="2441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dirty="0">
                  <a:latin typeface="Arial" panose="020B0604020202020204" pitchFamily="34" charset="0"/>
                  <a:ea typeface="幼圆" panose="02010509060101010101" pitchFamily="49" charset="-122"/>
                </a:rPr>
                <a:t>支气管纵隔干</a:t>
              </a:r>
            </a:p>
          </p:txBody>
        </p:sp>
        <p:sp>
          <p:nvSpPr>
            <p:cNvPr id="161827" name="Line 35">
              <a:extLst>
                <a:ext uri="{FF2B5EF4-FFF2-40B4-BE49-F238E27FC236}">
                  <a16:creationId xmlns:a16="http://schemas.microsoft.com/office/drawing/2014/main" id="{A1774AB8-96F2-4E00-9DC1-09EF14D6A083}"/>
                </a:ext>
              </a:extLst>
            </p:cNvPr>
            <p:cNvSpPr>
              <a:spLocks noChangeShapeType="1"/>
            </p:cNvSpPr>
            <p:nvPr/>
          </p:nvSpPr>
          <p:spPr bwMode="auto">
            <a:xfrm>
              <a:off x="7264400" y="711200"/>
              <a:ext cx="0" cy="13462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61828" name="Line 36">
              <a:extLst>
                <a:ext uri="{FF2B5EF4-FFF2-40B4-BE49-F238E27FC236}">
                  <a16:creationId xmlns:a16="http://schemas.microsoft.com/office/drawing/2014/main" id="{EC6538D2-3AA7-453B-83B9-D2E67665EF17}"/>
                </a:ext>
              </a:extLst>
            </p:cNvPr>
            <p:cNvSpPr>
              <a:spLocks noChangeShapeType="1"/>
            </p:cNvSpPr>
            <p:nvPr/>
          </p:nvSpPr>
          <p:spPr bwMode="auto">
            <a:xfrm>
              <a:off x="6096000" y="711200"/>
              <a:ext cx="0" cy="13843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ransition>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BC8002D-547A-4EBD-8764-D74D54F037D6}"/>
              </a:ext>
            </a:extLst>
          </p:cNvPr>
          <p:cNvSpPr>
            <a:spLocks noChangeArrowheads="1"/>
          </p:cNvSpPr>
          <p:nvPr/>
        </p:nvSpPr>
        <p:spPr bwMode="auto">
          <a:xfrm>
            <a:off x="189587" y="683255"/>
            <a:ext cx="5243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800" b="0" dirty="0">
                <a:latin typeface="华文中宋" panose="02010600040101010101" pitchFamily="2" charset="-122"/>
                <a:ea typeface="华文中宋" panose="02010600040101010101" pitchFamily="2" charset="-122"/>
              </a:rPr>
              <a:t>四、</a:t>
            </a:r>
            <a:r>
              <a:rPr lang="zh-CN" altLang="en-US" sz="2800" b="0" dirty="0">
                <a:solidFill>
                  <a:srgbClr val="C00000"/>
                </a:solidFill>
                <a:latin typeface="华文中宋" panose="02010600040101010101" pitchFamily="2" charset="-122"/>
                <a:ea typeface="华文中宋" panose="02010600040101010101" pitchFamily="2" charset="-122"/>
              </a:rPr>
              <a:t>下肢淋巴管和淋巴结</a:t>
            </a:r>
          </a:p>
        </p:txBody>
      </p:sp>
      <p:pic>
        <p:nvPicPr>
          <p:cNvPr id="6" name="图片 5">
            <a:extLst>
              <a:ext uri="{FF2B5EF4-FFF2-40B4-BE49-F238E27FC236}">
                <a16:creationId xmlns:a16="http://schemas.microsoft.com/office/drawing/2014/main" id="{8B325750-4E32-46FE-A612-A8D0E210FFC4}"/>
              </a:ext>
            </a:extLst>
          </p:cNvPr>
          <p:cNvPicPr>
            <a:picLocks noChangeAspect="1"/>
          </p:cNvPicPr>
          <p:nvPr/>
        </p:nvPicPr>
        <p:blipFill rotWithShape="1">
          <a:blip r:embed="rId2">
            <a:extLst>
              <a:ext uri="{28A0092B-C50C-407E-A947-70E740481C1C}">
                <a14:useLocalDpi xmlns:a14="http://schemas.microsoft.com/office/drawing/2010/main" val="0"/>
              </a:ext>
            </a:extLst>
          </a:blip>
          <a:srcRect l="6093" r="9056"/>
          <a:stretch/>
        </p:blipFill>
        <p:spPr>
          <a:xfrm>
            <a:off x="5931569" y="1233334"/>
            <a:ext cx="2755231" cy="4791113"/>
          </a:xfrm>
          <a:prstGeom prst="rect">
            <a:avLst/>
          </a:prstGeom>
        </p:spPr>
      </p:pic>
      <p:pic>
        <p:nvPicPr>
          <p:cNvPr id="8" name="图片 7">
            <a:extLst>
              <a:ext uri="{FF2B5EF4-FFF2-40B4-BE49-F238E27FC236}">
                <a16:creationId xmlns:a16="http://schemas.microsoft.com/office/drawing/2014/main" id="{BD9D78CD-CB77-419F-9CC8-1F81A4410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697" y="1233334"/>
            <a:ext cx="4183303" cy="4241034"/>
          </a:xfrm>
          <a:prstGeom prst="rect">
            <a:avLst/>
          </a:prstGeom>
        </p:spPr>
      </p:pic>
      <p:sp>
        <p:nvSpPr>
          <p:cNvPr id="4" name="文本框 3">
            <a:extLst>
              <a:ext uri="{FF2B5EF4-FFF2-40B4-BE49-F238E27FC236}">
                <a16:creationId xmlns:a16="http://schemas.microsoft.com/office/drawing/2014/main" id="{389B915F-04CA-409B-A1BE-7284132C0275}"/>
              </a:ext>
            </a:extLst>
          </p:cNvPr>
          <p:cNvSpPr txBox="1"/>
          <p:nvPr/>
        </p:nvSpPr>
        <p:spPr>
          <a:xfrm>
            <a:off x="410915" y="1634150"/>
            <a:ext cx="5022184" cy="3990516"/>
          </a:xfrm>
          <a:prstGeom prst="rect">
            <a:avLst/>
          </a:prstGeom>
          <a:noFill/>
        </p:spPr>
        <p:txBody>
          <a:bodyPr wrap="square" rtlCol="0">
            <a:spAutoFit/>
          </a:bodyPr>
          <a:lstStyle/>
          <a:p>
            <a:pPr>
              <a:lnSpc>
                <a:spcPct val="150000"/>
              </a:lnSpc>
            </a:pPr>
            <a:r>
              <a:rPr lang="en-US" altLang="zh-CN" dirty="0">
                <a:latin typeface="幼圆" panose="02010509060101010101" pitchFamily="49" charset="-122"/>
                <a:ea typeface="幼圆" panose="02010509060101010101" pitchFamily="49" charset="-122"/>
              </a:rPr>
              <a:t>1.</a:t>
            </a:r>
            <a:r>
              <a:rPr lang="zh-CN" altLang="en-US" dirty="0">
                <a:latin typeface="幼圆" panose="02010509060101010101" pitchFamily="49" charset="-122"/>
                <a:ea typeface="幼圆" panose="02010509060101010101" pitchFamily="49" charset="-122"/>
              </a:rPr>
              <a:t>腘淋巴结</a:t>
            </a:r>
            <a:endParaRPr lang="en-US" altLang="zh-CN" dirty="0">
              <a:latin typeface="幼圆" panose="02010509060101010101" pitchFamily="49" charset="-122"/>
              <a:ea typeface="幼圆" panose="02010509060101010101" pitchFamily="49" charset="-122"/>
            </a:endParaRPr>
          </a:p>
          <a:p>
            <a:pPr>
              <a:lnSpc>
                <a:spcPct val="150000"/>
              </a:lnSpc>
            </a:pPr>
            <a:r>
              <a:rPr lang="en-US" altLang="zh-CN" dirty="0">
                <a:latin typeface="幼圆" panose="02010509060101010101" pitchFamily="49" charset="-122"/>
                <a:ea typeface="幼圆" panose="02010509060101010101" pitchFamily="49" charset="-122"/>
              </a:rPr>
              <a:t>2.</a:t>
            </a:r>
            <a:r>
              <a:rPr lang="zh-CN" altLang="en-US" dirty="0">
                <a:solidFill>
                  <a:srgbClr val="C00000"/>
                </a:solidFill>
                <a:latin typeface="幼圆" panose="02010509060101010101" pitchFamily="49" charset="-122"/>
                <a:ea typeface="幼圆" panose="02010509060101010101" pitchFamily="49" charset="-122"/>
              </a:rPr>
              <a:t>腹股沟淋巴结</a:t>
            </a:r>
            <a:r>
              <a:rPr lang="zh-CN" altLang="en-US" dirty="0">
                <a:latin typeface="幼圆" panose="02010509060101010101" pitchFamily="49" charset="-122"/>
                <a:ea typeface="幼圆" panose="02010509060101010101" pitchFamily="49" charset="-122"/>
              </a:rPr>
              <a:t>：</a:t>
            </a:r>
            <a:endParaRPr lang="en-US" altLang="zh-CN" dirty="0">
              <a:latin typeface="幼圆" panose="02010509060101010101" pitchFamily="49" charset="-122"/>
              <a:ea typeface="幼圆" panose="02010509060101010101" pitchFamily="49" charset="-122"/>
            </a:endParaRPr>
          </a:p>
          <a:p>
            <a:pPr>
              <a:lnSpc>
                <a:spcPct val="150000"/>
              </a:lnSpc>
            </a:pPr>
            <a:r>
              <a:rPr lang="en-US" altLang="zh-CN" sz="2000" dirty="0">
                <a:latin typeface="幼圆" panose="02010509060101010101" pitchFamily="49" charset="-122"/>
                <a:ea typeface="幼圆" panose="02010509060101010101" pitchFamily="49" charset="-122"/>
              </a:rPr>
              <a:t>  </a:t>
            </a:r>
            <a:r>
              <a:rPr lang="zh-CN" altLang="en-US" dirty="0">
                <a:latin typeface="幼圆" panose="02010509060101010101" pitchFamily="49" charset="-122"/>
                <a:ea typeface="幼圆" panose="02010509060101010101" pitchFamily="49" charset="-122"/>
              </a:rPr>
              <a:t>（</a:t>
            </a:r>
            <a:r>
              <a:rPr lang="en-US" altLang="zh-CN" dirty="0">
                <a:latin typeface="幼圆" panose="02010509060101010101" pitchFamily="49" charset="-122"/>
                <a:ea typeface="幼圆" panose="02010509060101010101" pitchFamily="49" charset="-122"/>
              </a:rPr>
              <a:t>1</a:t>
            </a:r>
            <a:r>
              <a:rPr lang="zh-CN" altLang="en-US" dirty="0">
                <a:latin typeface="幼圆" panose="02010509060101010101" pitchFamily="49" charset="-122"/>
                <a:ea typeface="幼圆" panose="02010509060101010101" pitchFamily="49" charset="-122"/>
              </a:rPr>
              <a:t>）</a:t>
            </a:r>
            <a:r>
              <a:rPr lang="zh-CN" altLang="en-US" dirty="0">
                <a:solidFill>
                  <a:srgbClr val="C00000"/>
                </a:solidFill>
                <a:latin typeface="幼圆" panose="02010509060101010101" pitchFamily="49" charset="-122"/>
                <a:ea typeface="幼圆" panose="02010509060101010101" pitchFamily="49" charset="-122"/>
              </a:rPr>
              <a:t>腹股沟浅淋巴结</a:t>
            </a:r>
            <a:r>
              <a:rPr lang="en-US" altLang="zh-CN" dirty="0">
                <a:latin typeface="幼圆" panose="02010509060101010101" pitchFamily="49" charset="-122"/>
                <a:ea typeface="幼圆" panose="02010509060101010101" pitchFamily="49" charset="-122"/>
              </a:rPr>
              <a:t>—</a:t>
            </a:r>
            <a:endParaRPr lang="en-US" altLang="zh-CN" sz="20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分上、下两群</a:t>
            </a:r>
            <a:endParaRPr lang="en-US" altLang="zh-CN" sz="20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上群与腹股沟韧带平行排列</a:t>
            </a:r>
            <a:endParaRPr lang="en-US" altLang="zh-CN" sz="20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下群沿大隐静脉末端分布</a:t>
            </a:r>
            <a:endParaRPr lang="en-US" altLang="zh-CN" sz="20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输出淋巴管注入腹股沟深淋巴结或</a:t>
            </a:r>
            <a:endParaRPr lang="en-US" altLang="zh-CN" sz="2000" dirty="0">
              <a:latin typeface="幼圆" panose="02010509060101010101" pitchFamily="49" charset="-122"/>
              <a:ea typeface="幼圆" panose="02010509060101010101" pitchFamily="49" charset="-122"/>
            </a:endParaRPr>
          </a:p>
          <a:p>
            <a:pPr lvl="1">
              <a:lnSpc>
                <a:spcPct val="150000"/>
              </a:lnSpc>
            </a:pPr>
            <a:r>
              <a:rPr lang="zh-CN" altLang="en-US" sz="2000" dirty="0">
                <a:latin typeface="幼圆" panose="02010509060101010101" pitchFamily="49" charset="-122"/>
                <a:ea typeface="幼圆" panose="02010509060101010101" pitchFamily="49" charset="-122"/>
              </a:rPr>
              <a:t> 髂外淋巴结</a:t>
            </a:r>
          </a:p>
        </p:txBody>
      </p:sp>
    </p:spTree>
    <p:extLst>
      <p:ext uri="{BB962C8B-B14F-4D97-AF65-F5344CB8AC3E}">
        <p14:creationId xmlns:p14="http://schemas.microsoft.com/office/powerpoint/2010/main" val="259018478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6" presetClass="entr" presetSubtype="42"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outHorizont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89B915F-04CA-409B-A1BE-7284132C0275}"/>
              </a:ext>
            </a:extLst>
          </p:cNvPr>
          <p:cNvSpPr txBox="1"/>
          <p:nvPr/>
        </p:nvSpPr>
        <p:spPr>
          <a:xfrm>
            <a:off x="108282" y="833553"/>
            <a:ext cx="5955633" cy="1959191"/>
          </a:xfrm>
          <a:prstGeom prst="rect">
            <a:avLst/>
          </a:prstGeom>
          <a:noFill/>
        </p:spPr>
        <p:txBody>
          <a:bodyPr wrap="square" rtlCol="0">
            <a:spAutoFit/>
          </a:bodyPr>
          <a:lstStyle/>
          <a:p>
            <a:pPr>
              <a:lnSpc>
                <a:spcPct val="150000"/>
              </a:lnSpc>
            </a:pPr>
            <a:r>
              <a:rPr lang="zh-CN" altLang="en-US" dirty="0">
                <a:latin typeface="幼圆" panose="02010509060101010101" pitchFamily="49" charset="-122"/>
                <a:ea typeface="幼圆" panose="02010509060101010101" pitchFamily="49" charset="-122"/>
              </a:rPr>
              <a:t>（</a:t>
            </a:r>
            <a:r>
              <a:rPr lang="en-US" altLang="zh-CN" dirty="0">
                <a:latin typeface="幼圆" panose="02010509060101010101" pitchFamily="49" charset="-122"/>
                <a:ea typeface="幼圆" panose="02010509060101010101" pitchFamily="49" charset="-122"/>
              </a:rPr>
              <a:t>2</a:t>
            </a:r>
            <a:r>
              <a:rPr lang="zh-CN" altLang="en-US" dirty="0">
                <a:latin typeface="幼圆" panose="02010509060101010101" pitchFamily="49" charset="-122"/>
                <a:ea typeface="幼圆" panose="02010509060101010101" pitchFamily="49" charset="-122"/>
              </a:rPr>
              <a:t>）</a:t>
            </a:r>
            <a:r>
              <a:rPr lang="zh-CN" altLang="en-US" dirty="0">
                <a:solidFill>
                  <a:srgbClr val="C00000"/>
                </a:solidFill>
                <a:latin typeface="幼圆" panose="02010509060101010101" pitchFamily="49" charset="-122"/>
                <a:ea typeface="幼圆" panose="02010509060101010101" pitchFamily="49" charset="-122"/>
              </a:rPr>
              <a:t>腹股沟深淋巴结</a:t>
            </a:r>
            <a:r>
              <a:rPr lang="en-US" altLang="zh-CN" dirty="0">
                <a:latin typeface="幼圆" panose="02010509060101010101" pitchFamily="49" charset="-122"/>
                <a:ea typeface="幼圆" panose="02010509060101010101" pitchFamily="49" charset="-122"/>
              </a:rPr>
              <a:t>—</a:t>
            </a:r>
          </a:p>
          <a:p>
            <a:pPr marL="541338" lvl="1" indent="-84138">
              <a:lnSpc>
                <a:spcPct val="15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位于股静脉周围和股管内</a:t>
            </a:r>
            <a:endParaRPr lang="en-US" altLang="zh-CN" sz="20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收纳腘淋巴结、腹股沟浅淋巴结的输出淋巴管</a:t>
            </a:r>
            <a:endParaRPr lang="en-US" altLang="zh-CN" sz="20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本身的输出淋巴管注入髂外淋巴结</a:t>
            </a:r>
          </a:p>
        </p:txBody>
      </p:sp>
      <p:pic>
        <p:nvPicPr>
          <p:cNvPr id="9" name="Picture 16" descr="Snap9">
            <a:extLst>
              <a:ext uri="{FF2B5EF4-FFF2-40B4-BE49-F238E27FC236}">
                <a16:creationId xmlns:a16="http://schemas.microsoft.com/office/drawing/2014/main" id="{E23EE6DA-E1D4-4672-BDD4-0B29E2F3D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546"/>
          <a:stretch>
            <a:fillRect/>
          </a:stretch>
        </p:blipFill>
        <p:spPr bwMode="auto">
          <a:xfrm>
            <a:off x="6172201" y="984902"/>
            <a:ext cx="2863518" cy="505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a:extLst>
              <a:ext uri="{FF2B5EF4-FFF2-40B4-BE49-F238E27FC236}">
                <a16:creationId xmlns:a16="http://schemas.microsoft.com/office/drawing/2014/main" id="{C0051414-860A-4C11-8B6F-2994AC4E418A}"/>
              </a:ext>
            </a:extLst>
          </p:cNvPr>
          <p:cNvGrpSpPr/>
          <p:nvPr/>
        </p:nvGrpSpPr>
        <p:grpSpPr>
          <a:xfrm>
            <a:off x="802189" y="3441315"/>
            <a:ext cx="3939211" cy="2583132"/>
            <a:chOff x="525463" y="1921594"/>
            <a:chExt cx="3939211" cy="2583132"/>
          </a:xfrm>
        </p:grpSpPr>
        <p:sp>
          <p:nvSpPr>
            <p:cNvPr id="10" name="Rectangle 3">
              <a:extLst>
                <a:ext uri="{FF2B5EF4-FFF2-40B4-BE49-F238E27FC236}">
                  <a16:creationId xmlns:a16="http://schemas.microsoft.com/office/drawing/2014/main" id="{F4326D40-C2A8-42E9-B545-470C61B14D18}"/>
                </a:ext>
              </a:extLst>
            </p:cNvPr>
            <p:cNvSpPr>
              <a:spLocks noChangeArrowheads="1"/>
            </p:cNvSpPr>
            <p:nvPr/>
          </p:nvSpPr>
          <p:spPr bwMode="auto">
            <a:xfrm>
              <a:off x="985838" y="1921594"/>
              <a:ext cx="1781425"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tabLst>
                  <a:tab pos="762000" algn="l"/>
                </a:tabLst>
                <a:defRPr sz="2400" b="1">
                  <a:solidFill>
                    <a:schemeClr val="tx1"/>
                  </a:solidFill>
                  <a:latin typeface="Edwardian Script ITC" panose="030303020407070D0804" pitchFamily="66" charset="0"/>
                  <a:ea typeface="华文细黑" panose="02010600040101010101" pitchFamily="2" charset="-122"/>
                </a:defRPr>
              </a:lvl1pPr>
              <a:lvl2pPr>
                <a:tabLst>
                  <a:tab pos="762000" algn="l"/>
                </a:tabLst>
                <a:defRPr sz="2400" b="1">
                  <a:solidFill>
                    <a:schemeClr val="tx1"/>
                  </a:solidFill>
                  <a:latin typeface="Edwardian Script ITC" panose="030303020407070D0804" pitchFamily="66" charset="0"/>
                  <a:ea typeface="华文细黑" panose="02010600040101010101" pitchFamily="2" charset="-122"/>
                </a:defRPr>
              </a:lvl2pPr>
              <a:lvl3pPr>
                <a:tabLst>
                  <a:tab pos="762000" algn="l"/>
                </a:tabLst>
                <a:defRPr sz="2400" b="1">
                  <a:solidFill>
                    <a:schemeClr val="tx1"/>
                  </a:solidFill>
                  <a:latin typeface="Edwardian Script ITC" panose="030303020407070D0804" pitchFamily="66" charset="0"/>
                  <a:ea typeface="华文细黑" panose="02010600040101010101" pitchFamily="2" charset="-122"/>
                </a:defRPr>
              </a:lvl3pPr>
              <a:lvl4pPr>
                <a:tabLst>
                  <a:tab pos="762000" algn="l"/>
                </a:tabLst>
                <a:defRPr sz="2400" b="1">
                  <a:solidFill>
                    <a:schemeClr val="tx1"/>
                  </a:solidFill>
                  <a:latin typeface="Edwardian Script ITC" panose="030303020407070D0804" pitchFamily="66" charset="0"/>
                  <a:ea typeface="华文细黑" panose="02010600040101010101" pitchFamily="2" charset="-122"/>
                </a:defRPr>
              </a:lvl4pPr>
              <a:lvl5pPr>
                <a:tabLst>
                  <a:tab pos="7620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9pPr>
            </a:lstStyle>
            <a:p>
              <a:pPr>
                <a:lnSpc>
                  <a:spcPct val="110000"/>
                </a:lnSpc>
              </a:pPr>
              <a:r>
                <a:rPr lang="zh-CN" altLang="en-US" sz="2000" dirty="0">
                  <a:latin typeface="幼圆" panose="02010509060101010101" pitchFamily="49" charset="-122"/>
                  <a:ea typeface="幼圆" panose="02010509060101010101" pitchFamily="49" charset="-122"/>
                </a:rPr>
                <a:t>腘淋巴结</a:t>
              </a:r>
              <a:endParaRPr lang="zh-CN" altLang="en-US" sz="2000" b="0" dirty="0">
                <a:latin typeface="幼圆" panose="02010509060101010101" pitchFamily="49" charset="-122"/>
                <a:ea typeface="幼圆" panose="02010509060101010101" pitchFamily="49" charset="-122"/>
              </a:endParaRPr>
            </a:p>
          </p:txBody>
        </p:sp>
        <p:grpSp>
          <p:nvGrpSpPr>
            <p:cNvPr id="11" name="组合 10">
              <a:extLst>
                <a:ext uri="{FF2B5EF4-FFF2-40B4-BE49-F238E27FC236}">
                  <a16:creationId xmlns:a16="http://schemas.microsoft.com/office/drawing/2014/main" id="{DDC53A85-44A9-4AA7-8800-C6DE9497DC94}"/>
                </a:ext>
              </a:extLst>
            </p:cNvPr>
            <p:cNvGrpSpPr/>
            <p:nvPr/>
          </p:nvGrpSpPr>
          <p:grpSpPr>
            <a:xfrm>
              <a:off x="2630990" y="3702712"/>
              <a:ext cx="950410" cy="802014"/>
              <a:chOff x="3186113" y="3947186"/>
              <a:chExt cx="950410" cy="802014"/>
            </a:xfrm>
          </p:grpSpPr>
          <p:sp>
            <p:nvSpPr>
              <p:cNvPr id="18" name="Text Box 6">
                <a:extLst>
                  <a:ext uri="{FF2B5EF4-FFF2-40B4-BE49-F238E27FC236}">
                    <a16:creationId xmlns:a16="http://schemas.microsoft.com/office/drawing/2014/main" id="{48FC9D4E-6200-4358-BB1C-0709EEFB62AD}"/>
                  </a:ext>
                </a:extLst>
              </p:cNvPr>
              <p:cNvSpPr txBox="1">
                <a:spLocks noChangeArrowheads="1"/>
              </p:cNvSpPr>
              <p:nvPr/>
            </p:nvSpPr>
            <p:spPr bwMode="auto">
              <a:xfrm>
                <a:off x="3187198" y="3947186"/>
                <a:ext cx="949325" cy="80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上群</a:t>
                </a:r>
              </a:p>
              <a:p>
                <a:pPr>
                  <a:lnSpc>
                    <a:spcPct val="150000"/>
                  </a:lnSpc>
                </a:pPr>
                <a:r>
                  <a:rPr lang="zh-CN" altLang="en-US" sz="2000" dirty="0">
                    <a:latin typeface="Arial" panose="020B0604020202020204" pitchFamily="34" charset="0"/>
                    <a:ea typeface="幼圆" panose="02010509060101010101" pitchFamily="49" charset="-122"/>
                  </a:rPr>
                  <a:t>下群</a:t>
                </a:r>
              </a:p>
            </p:txBody>
          </p:sp>
          <p:sp>
            <p:nvSpPr>
              <p:cNvPr id="19" name="AutoShape 7">
                <a:extLst>
                  <a:ext uri="{FF2B5EF4-FFF2-40B4-BE49-F238E27FC236}">
                    <a16:creationId xmlns:a16="http://schemas.microsoft.com/office/drawing/2014/main" id="{854A77F1-B86C-4116-8590-FE4C34716193}"/>
                  </a:ext>
                </a:extLst>
              </p:cNvPr>
              <p:cNvSpPr>
                <a:spLocks/>
              </p:cNvSpPr>
              <p:nvPr/>
            </p:nvSpPr>
            <p:spPr bwMode="auto">
              <a:xfrm flipH="1">
                <a:off x="3186113" y="4148138"/>
                <a:ext cx="110628" cy="400110"/>
              </a:xfrm>
              <a:prstGeom prst="rightBrace">
                <a:avLst>
                  <a:gd name="adj1" fmla="val 36344"/>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endParaRPr lang="zh-CN" altLang="en-US" sz="2000"/>
              </a:p>
            </p:txBody>
          </p:sp>
        </p:grpSp>
        <p:sp>
          <p:nvSpPr>
            <p:cNvPr id="12" name="Text Box 8">
              <a:extLst>
                <a:ext uri="{FF2B5EF4-FFF2-40B4-BE49-F238E27FC236}">
                  <a16:creationId xmlns:a16="http://schemas.microsoft.com/office/drawing/2014/main" id="{149318C1-4FA7-45B7-85D6-3A3D30A79EE6}"/>
                </a:ext>
              </a:extLst>
            </p:cNvPr>
            <p:cNvSpPr txBox="1">
              <a:spLocks noChangeArrowheads="1"/>
            </p:cNvSpPr>
            <p:nvPr/>
          </p:nvSpPr>
          <p:spPr bwMode="auto">
            <a:xfrm>
              <a:off x="654131" y="3903664"/>
              <a:ext cx="2102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solidFill>
                    <a:srgbClr val="C00000"/>
                  </a:solidFill>
                  <a:latin typeface="Arial" panose="020B0604020202020204" pitchFamily="34" charset="0"/>
                  <a:ea typeface="幼圆" panose="02010509060101010101" pitchFamily="49" charset="-122"/>
                </a:rPr>
                <a:t>腹股沟浅淋巴结</a:t>
              </a:r>
            </a:p>
          </p:txBody>
        </p:sp>
        <p:sp>
          <p:nvSpPr>
            <p:cNvPr id="13" name="Text Box 9">
              <a:extLst>
                <a:ext uri="{FF2B5EF4-FFF2-40B4-BE49-F238E27FC236}">
                  <a16:creationId xmlns:a16="http://schemas.microsoft.com/office/drawing/2014/main" id="{44DA8940-E8DA-43EF-8074-303114C2DC5F}"/>
                </a:ext>
              </a:extLst>
            </p:cNvPr>
            <p:cNvSpPr txBox="1">
              <a:spLocks noChangeArrowheads="1"/>
            </p:cNvSpPr>
            <p:nvPr/>
          </p:nvSpPr>
          <p:spPr bwMode="auto">
            <a:xfrm>
              <a:off x="525463" y="2828925"/>
              <a:ext cx="3055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solidFill>
                    <a:srgbClr val="C00000"/>
                  </a:solidFill>
                  <a:latin typeface="Arial" panose="020B0604020202020204" pitchFamily="34" charset="0"/>
                  <a:ea typeface="幼圆" panose="02010509060101010101" pitchFamily="49" charset="-122"/>
                </a:rPr>
                <a:t>腹股沟深淋巴结</a:t>
              </a:r>
            </a:p>
          </p:txBody>
        </p:sp>
        <p:sp>
          <p:nvSpPr>
            <p:cNvPr id="14" name="Line 10">
              <a:extLst>
                <a:ext uri="{FF2B5EF4-FFF2-40B4-BE49-F238E27FC236}">
                  <a16:creationId xmlns:a16="http://schemas.microsoft.com/office/drawing/2014/main" id="{5F6C6920-B149-44CC-935F-BFD050A3975C}"/>
                </a:ext>
              </a:extLst>
            </p:cNvPr>
            <p:cNvSpPr>
              <a:spLocks noChangeShapeType="1"/>
            </p:cNvSpPr>
            <p:nvPr/>
          </p:nvSpPr>
          <p:spPr bwMode="auto">
            <a:xfrm flipH="1">
              <a:off x="1758198" y="2331702"/>
              <a:ext cx="0" cy="492461"/>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15" name="Line 11">
              <a:extLst>
                <a:ext uri="{FF2B5EF4-FFF2-40B4-BE49-F238E27FC236}">
                  <a16:creationId xmlns:a16="http://schemas.microsoft.com/office/drawing/2014/main" id="{8BF36A0F-FA78-4420-BB33-F0B2D7994C6A}"/>
                </a:ext>
              </a:extLst>
            </p:cNvPr>
            <p:cNvSpPr>
              <a:spLocks noChangeShapeType="1"/>
            </p:cNvSpPr>
            <p:nvPr/>
          </p:nvSpPr>
          <p:spPr bwMode="auto">
            <a:xfrm flipH="1">
              <a:off x="1758198" y="3241113"/>
              <a:ext cx="0" cy="625914"/>
            </a:xfrm>
            <a:prstGeom prst="line">
              <a:avLst/>
            </a:prstGeom>
            <a:noFill/>
            <a:ln w="28575">
              <a:solidFill>
                <a:srgbClr val="0066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sz="2000"/>
            </a:p>
          </p:txBody>
        </p:sp>
        <p:sp>
          <p:nvSpPr>
            <p:cNvPr id="16" name="Line 12">
              <a:extLst>
                <a:ext uri="{FF2B5EF4-FFF2-40B4-BE49-F238E27FC236}">
                  <a16:creationId xmlns:a16="http://schemas.microsoft.com/office/drawing/2014/main" id="{29715A10-6BC2-423E-B2FA-BA77C4D30A52}"/>
                </a:ext>
              </a:extLst>
            </p:cNvPr>
            <p:cNvSpPr>
              <a:spLocks noChangeShapeType="1"/>
            </p:cNvSpPr>
            <p:nvPr/>
          </p:nvSpPr>
          <p:spPr bwMode="auto">
            <a:xfrm>
              <a:off x="2514600" y="3056021"/>
              <a:ext cx="421105" cy="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17" name="Text Box 13">
              <a:extLst>
                <a:ext uri="{FF2B5EF4-FFF2-40B4-BE49-F238E27FC236}">
                  <a16:creationId xmlns:a16="http://schemas.microsoft.com/office/drawing/2014/main" id="{1992DC06-B809-4313-8836-C01FBF1EA330}"/>
                </a:ext>
              </a:extLst>
            </p:cNvPr>
            <p:cNvSpPr txBox="1">
              <a:spLocks noChangeArrowheads="1"/>
            </p:cNvSpPr>
            <p:nvPr/>
          </p:nvSpPr>
          <p:spPr bwMode="auto">
            <a:xfrm>
              <a:off x="2996613" y="2841002"/>
              <a:ext cx="1468061" cy="40011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2000" dirty="0">
                  <a:latin typeface="Arial" panose="020B0604020202020204" pitchFamily="34" charset="0"/>
                  <a:ea typeface="幼圆" panose="02010509060101010101" pitchFamily="49" charset="-122"/>
                </a:rPr>
                <a:t>髂外淋巴结</a:t>
              </a:r>
            </a:p>
          </p:txBody>
        </p:sp>
      </p:grpSp>
    </p:spTree>
    <p:extLst>
      <p:ext uri="{BB962C8B-B14F-4D97-AF65-F5344CB8AC3E}">
        <p14:creationId xmlns:p14="http://schemas.microsoft.com/office/powerpoint/2010/main" val="103938281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21D60E7-8AD8-4F37-8BB5-E2090F4645DA}"/>
              </a:ext>
            </a:extLst>
          </p:cNvPr>
          <p:cNvGrpSpPr/>
          <p:nvPr/>
        </p:nvGrpSpPr>
        <p:grpSpPr>
          <a:xfrm>
            <a:off x="360489" y="2075322"/>
            <a:ext cx="4641850" cy="1884362"/>
            <a:chOff x="338932" y="2338054"/>
            <a:chExt cx="4641850" cy="1884362"/>
          </a:xfrm>
        </p:grpSpPr>
        <p:sp>
          <p:nvSpPr>
            <p:cNvPr id="27651" name="Rectangle 4">
              <a:extLst>
                <a:ext uri="{FF2B5EF4-FFF2-40B4-BE49-F238E27FC236}">
                  <a16:creationId xmlns:a16="http://schemas.microsoft.com/office/drawing/2014/main" id="{A6F8A067-7DE6-4792-8AA1-EBA26D85B77E}"/>
                </a:ext>
              </a:extLst>
            </p:cNvPr>
            <p:cNvSpPr>
              <a:spLocks noChangeArrowheads="1"/>
            </p:cNvSpPr>
            <p:nvPr/>
          </p:nvSpPr>
          <p:spPr bwMode="auto">
            <a:xfrm>
              <a:off x="377032" y="3066716"/>
              <a:ext cx="2733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tabLst>
                  <a:tab pos="685800" algn="l"/>
                </a:tabLst>
                <a:defRPr sz="2400" b="1">
                  <a:solidFill>
                    <a:schemeClr val="tx1"/>
                  </a:solidFill>
                  <a:latin typeface="Edwardian Script ITC" panose="030303020407070D0804" pitchFamily="66" charset="0"/>
                  <a:ea typeface="华文细黑" panose="02010600040101010101" pitchFamily="2" charset="-122"/>
                </a:defRPr>
              </a:lvl1pPr>
              <a:lvl2pPr>
                <a:tabLst>
                  <a:tab pos="685800" algn="l"/>
                </a:tabLst>
                <a:defRPr sz="2400" b="1">
                  <a:solidFill>
                    <a:schemeClr val="tx1"/>
                  </a:solidFill>
                  <a:latin typeface="Edwardian Script ITC" panose="030303020407070D0804" pitchFamily="66" charset="0"/>
                  <a:ea typeface="华文细黑" panose="02010600040101010101" pitchFamily="2" charset="-122"/>
                </a:defRPr>
              </a:lvl2pPr>
              <a:lvl3pPr>
                <a:tabLst>
                  <a:tab pos="685800" algn="l"/>
                </a:tabLst>
                <a:defRPr sz="2400" b="1">
                  <a:solidFill>
                    <a:schemeClr val="tx1"/>
                  </a:solidFill>
                  <a:latin typeface="Edwardian Script ITC" panose="030303020407070D0804" pitchFamily="66" charset="0"/>
                  <a:ea typeface="华文细黑" panose="02010600040101010101" pitchFamily="2" charset="-122"/>
                </a:defRPr>
              </a:lvl3pPr>
              <a:lvl4pPr>
                <a:tabLst>
                  <a:tab pos="685800" algn="l"/>
                </a:tabLst>
                <a:defRPr sz="2400" b="1">
                  <a:solidFill>
                    <a:schemeClr val="tx1"/>
                  </a:solidFill>
                  <a:latin typeface="Edwardian Script ITC" panose="030303020407070D0804" pitchFamily="66" charset="0"/>
                  <a:ea typeface="华文细黑" panose="02010600040101010101" pitchFamily="2" charset="-122"/>
                </a:defRPr>
              </a:lvl4pPr>
              <a:lvl5pPr>
                <a:tabLst>
                  <a:tab pos="6858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２</a:t>
              </a:r>
              <a:r>
                <a:rPr lang="en-US" altLang="zh-CN" dirty="0">
                  <a:latin typeface="Arial" panose="020B0604020202020204" pitchFamily="34" charset="0"/>
                  <a:ea typeface="幼圆" panose="02010509060101010101" pitchFamily="49" charset="-122"/>
                </a:rPr>
                <a:t>.</a:t>
              </a:r>
              <a:r>
                <a:rPr lang="zh-CN" altLang="en-US" dirty="0">
                  <a:latin typeface="Arial" panose="020B0604020202020204" pitchFamily="34" charset="0"/>
                  <a:ea typeface="幼圆" panose="02010509060101010101" pitchFamily="49" charset="-122"/>
                </a:rPr>
                <a:t>骶淋巴结</a:t>
              </a:r>
            </a:p>
          </p:txBody>
        </p:sp>
        <p:sp>
          <p:nvSpPr>
            <p:cNvPr id="27652" name="Rectangle 5">
              <a:extLst>
                <a:ext uri="{FF2B5EF4-FFF2-40B4-BE49-F238E27FC236}">
                  <a16:creationId xmlns:a16="http://schemas.microsoft.com/office/drawing/2014/main" id="{1D2BD51D-C855-4371-ACD4-6CEA0358A25D}"/>
                </a:ext>
              </a:extLst>
            </p:cNvPr>
            <p:cNvSpPr>
              <a:spLocks noChangeArrowheads="1"/>
            </p:cNvSpPr>
            <p:nvPr/>
          </p:nvSpPr>
          <p:spPr bwMode="auto">
            <a:xfrm>
              <a:off x="351632" y="2380916"/>
              <a:ext cx="2849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tabLst>
                  <a:tab pos="685800" algn="l"/>
                </a:tabLst>
                <a:defRPr sz="2400" b="1">
                  <a:solidFill>
                    <a:schemeClr val="tx1"/>
                  </a:solidFill>
                  <a:latin typeface="Edwardian Script ITC" panose="030303020407070D0804" pitchFamily="66" charset="0"/>
                  <a:ea typeface="华文细黑" panose="02010600040101010101" pitchFamily="2" charset="-122"/>
                </a:defRPr>
              </a:lvl1pPr>
              <a:lvl2pPr>
                <a:tabLst>
                  <a:tab pos="685800" algn="l"/>
                </a:tabLst>
                <a:defRPr sz="2400" b="1">
                  <a:solidFill>
                    <a:schemeClr val="tx1"/>
                  </a:solidFill>
                  <a:latin typeface="Edwardian Script ITC" panose="030303020407070D0804" pitchFamily="66" charset="0"/>
                  <a:ea typeface="华文细黑" panose="02010600040101010101" pitchFamily="2" charset="-122"/>
                </a:defRPr>
              </a:lvl2pPr>
              <a:lvl3pPr>
                <a:tabLst>
                  <a:tab pos="685800" algn="l"/>
                </a:tabLst>
                <a:defRPr sz="2400" b="1">
                  <a:solidFill>
                    <a:schemeClr val="tx1"/>
                  </a:solidFill>
                  <a:latin typeface="Edwardian Script ITC" panose="030303020407070D0804" pitchFamily="66" charset="0"/>
                  <a:ea typeface="华文细黑" panose="02010600040101010101" pitchFamily="2" charset="-122"/>
                </a:defRPr>
              </a:lvl3pPr>
              <a:lvl4pPr>
                <a:tabLst>
                  <a:tab pos="685800" algn="l"/>
                </a:tabLst>
                <a:defRPr sz="2400" b="1">
                  <a:solidFill>
                    <a:schemeClr val="tx1"/>
                  </a:solidFill>
                  <a:latin typeface="Edwardian Script ITC" panose="030303020407070D0804" pitchFamily="66" charset="0"/>
                  <a:ea typeface="华文细黑" panose="02010600040101010101" pitchFamily="2" charset="-122"/>
                </a:defRPr>
              </a:lvl4pPr>
              <a:lvl5pPr>
                <a:tabLst>
                  <a:tab pos="6858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１</a:t>
              </a:r>
              <a:r>
                <a:rPr lang="en-US" altLang="zh-CN" dirty="0">
                  <a:latin typeface="Arial" panose="020B0604020202020204" pitchFamily="34" charset="0"/>
                  <a:ea typeface="幼圆" panose="02010509060101010101" pitchFamily="49" charset="-122"/>
                </a:rPr>
                <a:t>.</a:t>
              </a:r>
              <a:r>
                <a:rPr lang="zh-CN" altLang="en-US" dirty="0">
                  <a:latin typeface="Arial" panose="020B0604020202020204" pitchFamily="34" charset="0"/>
                  <a:ea typeface="幼圆" panose="02010509060101010101" pitchFamily="49" charset="-122"/>
                </a:rPr>
                <a:t>髂内淋巴结</a:t>
              </a:r>
            </a:p>
          </p:txBody>
        </p:sp>
        <p:sp>
          <p:nvSpPr>
            <p:cNvPr id="27653" name="Rectangle 6">
              <a:extLst>
                <a:ext uri="{FF2B5EF4-FFF2-40B4-BE49-F238E27FC236}">
                  <a16:creationId xmlns:a16="http://schemas.microsoft.com/office/drawing/2014/main" id="{D3329DA0-604F-4F44-9FFA-15167F847677}"/>
                </a:ext>
              </a:extLst>
            </p:cNvPr>
            <p:cNvSpPr>
              <a:spLocks noChangeArrowheads="1"/>
            </p:cNvSpPr>
            <p:nvPr/>
          </p:nvSpPr>
          <p:spPr bwMode="auto">
            <a:xfrm>
              <a:off x="338932" y="3765216"/>
              <a:ext cx="3040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tabLst>
                  <a:tab pos="685800" algn="l"/>
                </a:tabLst>
                <a:defRPr sz="2400" b="1">
                  <a:solidFill>
                    <a:schemeClr val="tx1"/>
                  </a:solidFill>
                  <a:latin typeface="Edwardian Script ITC" panose="030303020407070D0804" pitchFamily="66" charset="0"/>
                  <a:ea typeface="华文细黑" panose="02010600040101010101" pitchFamily="2" charset="-122"/>
                </a:defRPr>
              </a:lvl1pPr>
              <a:lvl2pPr>
                <a:tabLst>
                  <a:tab pos="685800" algn="l"/>
                </a:tabLst>
                <a:defRPr sz="2400" b="1">
                  <a:solidFill>
                    <a:schemeClr val="tx1"/>
                  </a:solidFill>
                  <a:latin typeface="Edwardian Script ITC" panose="030303020407070D0804" pitchFamily="66" charset="0"/>
                  <a:ea typeface="华文细黑" panose="02010600040101010101" pitchFamily="2" charset="-122"/>
                </a:defRPr>
              </a:lvl2pPr>
              <a:lvl3pPr>
                <a:tabLst>
                  <a:tab pos="685800" algn="l"/>
                </a:tabLst>
                <a:defRPr sz="2400" b="1">
                  <a:solidFill>
                    <a:schemeClr val="tx1"/>
                  </a:solidFill>
                  <a:latin typeface="Edwardian Script ITC" panose="030303020407070D0804" pitchFamily="66" charset="0"/>
                  <a:ea typeface="华文细黑" panose="02010600040101010101" pitchFamily="2" charset="-122"/>
                </a:defRPr>
              </a:lvl3pPr>
              <a:lvl4pPr>
                <a:tabLst>
                  <a:tab pos="685800" algn="l"/>
                </a:tabLst>
                <a:defRPr sz="2400" b="1">
                  <a:solidFill>
                    <a:schemeClr val="tx1"/>
                  </a:solidFill>
                  <a:latin typeface="Edwardian Script ITC" panose="030303020407070D0804" pitchFamily="66" charset="0"/>
                  <a:ea typeface="华文细黑" panose="02010600040101010101" pitchFamily="2" charset="-122"/>
                </a:defRPr>
              </a:lvl4pPr>
              <a:lvl5pPr>
                <a:tabLst>
                  <a:tab pos="6858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３</a:t>
              </a:r>
              <a:r>
                <a:rPr lang="en-US" altLang="zh-CN" dirty="0">
                  <a:latin typeface="Arial" panose="020B0604020202020204" pitchFamily="34" charset="0"/>
                  <a:ea typeface="幼圆" panose="02010509060101010101" pitchFamily="49" charset="-122"/>
                </a:rPr>
                <a:t>.</a:t>
              </a:r>
              <a:r>
                <a:rPr lang="zh-CN" altLang="en-US" dirty="0">
                  <a:latin typeface="Arial" panose="020B0604020202020204" pitchFamily="34" charset="0"/>
                  <a:ea typeface="幼圆" panose="02010509060101010101" pitchFamily="49" charset="-122"/>
                </a:rPr>
                <a:t>髂外淋巴结</a:t>
              </a:r>
            </a:p>
          </p:txBody>
        </p:sp>
        <p:sp>
          <p:nvSpPr>
            <p:cNvPr id="27654" name="Text Box 7">
              <a:extLst>
                <a:ext uri="{FF2B5EF4-FFF2-40B4-BE49-F238E27FC236}">
                  <a16:creationId xmlns:a16="http://schemas.microsoft.com/office/drawing/2014/main" id="{AF157232-83B6-4BC9-B82E-A5A8CA8F3665}"/>
                </a:ext>
              </a:extLst>
            </p:cNvPr>
            <p:cNvSpPr txBox="1">
              <a:spLocks noChangeArrowheads="1"/>
            </p:cNvSpPr>
            <p:nvPr/>
          </p:nvSpPr>
          <p:spPr bwMode="auto">
            <a:xfrm>
              <a:off x="2615407" y="3087354"/>
              <a:ext cx="2365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４</a:t>
              </a:r>
              <a:r>
                <a:rPr lang="en-US" altLang="zh-CN" dirty="0">
                  <a:latin typeface="Arial" panose="020B0604020202020204" pitchFamily="34" charset="0"/>
                  <a:ea typeface="幼圆" panose="02010509060101010101" pitchFamily="49" charset="-122"/>
                </a:rPr>
                <a:t>.</a:t>
              </a:r>
              <a:r>
                <a:rPr lang="zh-CN" altLang="en-US" dirty="0">
                  <a:latin typeface="Arial" panose="020B0604020202020204" pitchFamily="34" charset="0"/>
                  <a:ea typeface="幼圆" panose="02010509060101010101" pitchFamily="49" charset="-122"/>
                </a:rPr>
                <a:t>髂总淋巴结</a:t>
              </a:r>
            </a:p>
          </p:txBody>
        </p:sp>
        <p:grpSp>
          <p:nvGrpSpPr>
            <p:cNvPr id="27655" name="Group 8">
              <a:extLst>
                <a:ext uri="{FF2B5EF4-FFF2-40B4-BE49-F238E27FC236}">
                  <a16:creationId xmlns:a16="http://schemas.microsoft.com/office/drawing/2014/main" id="{1A839C4A-468E-449E-8C3E-AF3B5C7DBB02}"/>
                </a:ext>
              </a:extLst>
            </p:cNvPr>
            <p:cNvGrpSpPr>
              <a:grpSpLocks/>
            </p:cNvGrpSpPr>
            <p:nvPr/>
          </p:nvGrpSpPr>
          <p:grpSpPr bwMode="auto">
            <a:xfrm>
              <a:off x="2151857" y="2622216"/>
              <a:ext cx="603250" cy="1397000"/>
              <a:chOff x="1892" y="1280"/>
              <a:chExt cx="380" cy="880"/>
            </a:xfrm>
          </p:grpSpPr>
          <p:sp>
            <p:nvSpPr>
              <p:cNvPr id="27656" name="Line 9">
                <a:extLst>
                  <a:ext uri="{FF2B5EF4-FFF2-40B4-BE49-F238E27FC236}">
                    <a16:creationId xmlns:a16="http://schemas.microsoft.com/office/drawing/2014/main" id="{DEC78801-0D6A-4BC1-A47D-4D04D51690CB}"/>
                  </a:ext>
                </a:extLst>
              </p:cNvPr>
              <p:cNvSpPr>
                <a:spLocks noChangeShapeType="1"/>
              </p:cNvSpPr>
              <p:nvPr/>
            </p:nvSpPr>
            <p:spPr bwMode="auto">
              <a:xfrm>
                <a:off x="2152" y="1280"/>
                <a:ext cx="0" cy="88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57" name="Line 10">
                <a:extLst>
                  <a:ext uri="{FF2B5EF4-FFF2-40B4-BE49-F238E27FC236}">
                    <a16:creationId xmlns:a16="http://schemas.microsoft.com/office/drawing/2014/main" id="{443C5068-7C12-402F-BF5B-3D1754D0EB11}"/>
                  </a:ext>
                </a:extLst>
              </p:cNvPr>
              <p:cNvSpPr>
                <a:spLocks noChangeShapeType="1"/>
              </p:cNvSpPr>
              <p:nvPr/>
            </p:nvSpPr>
            <p:spPr bwMode="auto">
              <a:xfrm>
                <a:off x="2040" y="1280"/>
                <a:ext cx="120"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58" name="Line 11">
                <a:extLst>
                  <a:ext uri="{FF2B5EF4-FFF2-40B4-BE49-F238E27FC236}">
                    <a16:creationId xmlns:a16="http://schemas.microsoft.com/office/drawing/2014/main" id="{1986AC78-2B64-4A31-8809-9AF932B1E6C8}"/>
                  </a:ext>
                </a:extLst>
              </p:cNvPr>
              <p:cNvSpPr>
                <a:spLocks noChangeShapeType="1"/>
              </p:cNvSpPr>
              <p:nvPr/>
            </p:nvSpPr>
            <p:spPr bwMode="auto">
              <a:xfrm>
                <a:off x="1892" y="1732"/>
                <a:ext cx="380" cy="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7659" name="Line 12">
                <a:extLst>
                  <a:ext uri="{FF2B5EF4-FFF2-40B4-BE49-F238E27FC236}">
                    <a16:creationId xmlns:a16="http://schemas.microsoft.com/office/drawing/2014/main" id="{F1A531A5-F5D8-4FAB-AC95-A2688B9A98F6}"/>
                  </a:ext>
                </a:extLst>
              </p:cNvPr>
              <p:cNvSpPr>
                <a:spLocks noChangeShapeType="1"/>
              </p:cNvSpPr>
              <p:nvPr/>
            </p:nvSpPr>
            <p:spPr bwMode="auto">
              <a:xfrm>
                <a:off x="2044" y="2156"/>
                <a:ext cx="116"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
          <p:nvSpPr>
            <p:cNvPr id="27660" name="Line 13">
              <a:extLst>
                <a:ext uri="{FF2B5EF4-FFF2-40B4-BE49-F238E27FC236}">
                  <a16:creationId xmlns:a16="http://schemas.microsoft.com/office/drawing/2014/main" id="{76F69A9A-2446-4FA2-8EE9-819152DAFF4F}"/>
                </a:ext>
              </a:extLst>
            </p:cNvPr>
            <p:cNvSpPr>
              <a:spLocks noChangeShapeType="1"/>
            </p:cNvSpPr>
            <p:nvPr/>
          </p:nvSpPr>
          <p:spPr bwMode="auto">
            <a:xfrm flipV="1">
              <a:off x="3883819" y="2838116"/>
              <a:ext cx="0" cy="3175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7661" name="Text Box 14">
              <a:extLst>
                <a:ext uri="{FF2B5EF4-FFF2-40B4-BE49-F238E27FC236}">
                  <a16:creationId xmlns:a16="http://schemas.microsoft.com/office/drawing/2014/main" id="{340119AB-A690-4ADE-8339-6EF05B405193}"/>
                </a:ext>
              </a:extLst>
            </p:cNvPr>
            <p:cNvSpPr txBox="1">
              <a:spLocks noChangeArrowheads="1"/>
            </p:cNvSpPr>
            <p:nvPr/>
          </p:nvSpPr>
          <p:spPr bwMode="auto">
            <a:xfrm>
              <a:off x="3105944" y="2338054"/>
              <a:ext cx="1498600" cy="461665"/>
            </a:xfrm>
            <a:prstGeom prst="rect">
              <a:avLst/>
            </a:prstGeom>
            <a:noFill/>
            <a:ln w="28575">
              <a:solidFill>
                <a:srgbClr val="3399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dirty="0">
                  <a:latin typeface="Arial" panose="020B0604020202020204" pitchFamily="34" charset="0"/>
                  <a:ea typeface="幼圆" panose="02010509060101010101" pitchFamily="49" charset="-122"/>
                </a:rPr>
                <a:t>腰淋巴结</a:t>
              </a:r>
            </a:p>
          </p:txBody>
        </p:sp>
      </p:grpSp>
      <p:grpSp>
        <p:nvGrpSpPr>
          <p:cNvPr id="2" name="组合 1">
            <a:extLst>
              <a:ext uri="{FF2B5EF4-FFF2-40B4-BE49-F238E27FC236}">
                <a16:creationId xmlns:a16="http://schemas.microsoft.com/office/drawing/2014/main" id="{3CDE926C-AF59-4F53-9697-A7BFE71AD059}"/>
              </a:ext>
            </a:extLst>
          </p:cNvPr>
          <p:cNvGrpSpPr/>
          <p:nvPr/>
        </p:nvGrpSpPr>
        <p:grpSpPr>
          <a:xfrm>
            <a:off x="5265611" y="991059"/>
            <a:ext cx="3505200" cy="4581525"/>
            <a:chOff x="5638800" y="725488"/>
            <a:chExt cx="3505200" cy="4581525"/>
          </a:xfrm>
        </p:grpSpPr>
        <p:pic>
          <p:nvPicPr>
            <p:cNvPr id="27650" name="Picture 3" descr="Snap11">
              <a:extLst>
                <a:ext uri="{FF2B5EF4-FFF2-40B4-BE49-F238E27FC236}">
                  <a16:creationId xmlns:a16="http://schemas.microsoft.com/office/drawing/2014/main" id="{52E36FA3-0605-4696-A937-02481F43D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121" r="8470" b="18336"/>
            <a:stretch>
              <a:fillRect/>
            </a:stretch>
          </p:blipFill>
          <p:spPr bwMode="auto">
            <a:xfrm>
              <a:off x="5638800" y="725488"/>
              <a:ext cx="35052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Text Box 15">
              <a:extLst>
                <a:ext uri="{FF2B5EF4-FFF2-40B4-BE49-F238E27FC236}">
                  <a16:creationId xmlns:a16="http://schemas.microsoft.com/office/drawing/2014/main" id="{E52D3783-89D3-42B1-A1B7-62183D0520E9}"/>
                </a:ext>
              </a:extLst>
            </p:cNvPr>
            <p:cNvSpPr txBox="1">
              <a:spLocks noChangeArrowheads="1"/>
            </p:cNvSpPr>
            <p:nvPr/>
          </p:nvSpPr>
          <p:spPr bwMode="auto">
            <a:xfrm>
              <a:off x="7362825" y="2865438"/>
              <a:ext cx="490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dirty="0">
                  <a:solidFill>
                    <a:srgbClr val="66FF33"/>
                  </a:solidFill>
                  <a:latin typeface="幼圆" panose="02010509060101010101" pitchFamily="49" charset="-122"/>
                  <a:ea typeface="幼圆" panose="02010509060101010101" pitchFamily="49" charset="-122"/>
                </a:rPr>
                <a:t>１</a:t>
              </a:r>
            </a:p>
          </p:txBody>
        </p:sp>
        <p:sp>
          <p:nvSpPr>
            <p:cNvPr id="27663" name="Text Box 16">
              <a:extLst>
                <a:ext uri="{FF2B5EF4-FFF2-40B4-BE49-F238E27FC236}">
                  <a16:creationId xmlns:a16="http://schemas.microsoft.com/office/drawing/2014/main" id="{CD3642C6-99F7-4471-8897-513DF62CBA86}"/>
                </a:ext>
              </a:extLst>
            </p:cNvPr>
            <p:cNvSpPr txBox="1">
              <a:spLocks noChangeArrowheads="1"/>
            </p:cNvSpPr>
            <p:nvPr/>
          </p:nvSpPr>
          <p:spPr bwMode="auto">
            <a:xfrm>
              <a:off x="7820025" y="2509838"/>
              <a:ext cx="490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dirty="0">
                  <a:solidFill>
                    <a:srgbClr val="66FF33"/>
                  </a:solidFill>
                  <a:latin typeface="幼圆" panose="02010509060101010101" pitchFamily="49" charset="-122"/>
                  <a:ea typeface="幼圆" panose="02010509060101010101" pitchFamily="49" charset="-122"/>
                </a:rPr>
                <a:t>２</a:t>
              </a:r>
            </a:p>
          </p:txBody>
        </p:sp>
        <p:sp>
          <p:nvSpPr>
            <p:cNvPr id="27664" name="Text Box 17">
              <a:extLst>
                <a:ext uri="{FF2B5EF4-FFF2-40B4-BE49-F238E27FC236}">
                  <a16:creationId xmlns:a16="http://schemas.microsoft.com/office/drawing/2014/main" id="{254AA90B-0C46-4FD0-974E-85B4178E1CED}"/>
                </a:ext>
              </a:extLst>
            </p:cNvPr>
            <p:cNvSpPr txBox="1">
              <a:spLocks noChangeArrowheads="1"/>
            </p:cNvSpPr>
            <p:nvPr/>
          </p:nvSpPr>
          <p:spPr bwMode="auto">
            <a:xfrm>
              <a:off x="6207125" y="2662238"/>
              <a:ext cx="490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dirty="0">
                  <a:solidFill>
                    <a:srgbClr val="66FF33"/>
                  </a:solidFill>
                  <a:latin typeface="幼圆" panose="02010509060101010101" pitchFamily="49" charset="-122"/>
                  <a:ea typeface="幼圆" panose="02010509060101010101" pitchFamily="49" charset="-122"/>
                </a:rPr>
                <a:t>３</a:t>
              </a:r>
            </a:p>
          </p:txBody>
        </p:sp>
        <p:sp>
          <p:nvSpPr>
            <p:cNvPr id="27665" name="Text Box 18">
              <a:extLst>
                <a:ext uri="{FF2B5EF4-FFF2-40B4-BE49-F238E27FC236}">
                  <a16:creationId xmlns:a16="http://schemas.microsoft.com/office/drawing/2014/main" id="{F1DECB2A-708A-437B-A093-C039D2014676}"/>
                </a:ext>
              </a:extLst>
            </p:cNvPr>
            <p:cNvSpPr txBox="1">
              <a:spLocks noChangeArrowheads="1"/>
            </p:cNvSpPr>
            <p:nvPr/>
          </p:nvSpPr>
          <p:spPr bwMode="auto">
            <a:xfrm>
              <a:off x="6778625" y="1544638"/>
              <a:ext cx="490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dirty="0">
                  <a:solidFill>
                    <a:srgbClr val="66FF33"/>
                  </a:solidFill>
                  <a:latin typeface="幼圆" panose="02010509060101010101" pitchFamily="49" charset="-122"/>
                  <a:ea typeface="幼圆" panose="02010509060101010101" pitchFamily="49" charset="-122"/>
                </a:rPr>
                <a:t>４</a:t>
              </a:r>
            </a:p>
          </p:txBody>
        </p:sp>
      </p:grpSp>
      <p:sp>
        <p:nvSpPr>
          <p:cNvPr id="20" name="Rectangle 2">
            <a:extLst>
              <a:ext uri="{FF2B5EF4-FFF2-40B4-BE49-F238E27FC236}">
                <a16:creationId xmlns:a16="http://schemas.microsoft.com/office/drawing/2014/main" id="{FD43D41C-C75C-4747-A2CD-CDFB39BA34EC}"/>
              </a:ext>
            </a:extLst>
          </p:cNvPr>
          <p:cNvSpPr>
            <a:spLocks noChangeArrowheads="1"/>
          </p:cNvSpPr>
          <p:nvPr/>
        </p:nvSpPr>
        <p:spPr bwMode="auto">
          <a:xfrm>
            <a:off x="262856" y="684380"/>
            <a:ext cx="5129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800" b="0" dirty="0">
                <a:latin typeface="华文中宋" panose="02010600040101010101" pitchFamily="2" charset="-122"/>
                <a:ea typeface="华文中宋" panose="02010600040101010101" pitchFamily="2" charset="-122"/>
              </a:rPr>
              <a:t>五、盆部淋巴管和淋巴结</a:t>
            </a:r>
          </a:p>
        </p:txBody>
      </p:sp>
    </p:spTree>
  </p:cSld>
  <p:clrMapOvr>
    <a:masterClrMapping/>
  </p:clrMapOvr>
  <p:transition>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a:extLst>
              <a:ext uri="{FF2B5EF4-FFF2-40B4-BE49-F238E27FC236}">
                <a16:creationId xmlns:a16="http://schemas.microsoft.com/office/drawing/2014/main" id="{4BB25AC0-B21E-47A7-942E-38C17865D4BF}"/>
              </a:ext>
            </a:extLst>
          </p:cNvPr>
          <p:cNvSpPr>
            <a:spLocks noChangeArrowheads="1"/>
          </p:cNvSpPr>
          <p:nvPr/>
        </p:nvSpPr>
        <p:spPr bwMode="auto">
          <a:xfrm>
            <a:off x="209550" y="640933"/>
            <a:ext cx="5129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800" b="0" dirty="0">
                <a:latin typeface="华文中宋" panose="02010600040101010101" pitchFamily="2" charset="-122"/>
                <a:ea typeface="华文中宋" panose="02010600040101010101" pitchFamily="2" charset="-122"/>
              </a:rPr>
              <a:t>六、腹部淋巴管和淋巴结</a:t>
            </a:r>
          </a:p>
        </p:txBody>
      </p:sp>
      <p:sp>
        <p:nvSpPr>
          <p:cNvPr id="23" name="Rectangle 4">
            <a:extLst>
              <a:ext uri="{FF2B5EF4-FFF2-40B4-BE49-F238E27FC236}">
                <a16:creationId xmlns:a16="http://schemas.microsoft.com/office/drawing/2014/main" id="{D422D626-00D6-4DFE-BF14-BCC2E32C8844}"/>
              </a:ext>
            </a:extLst>
          </p:cNvPr>
          <p:cNvSpPr>
            <a:spLocks noChangeArrowheads="1"/>
          </p:cNvSpPr>
          <p:nvPr/>
        </p:nvSpPr>
        <p:spPr bwMode="auto">
          <a:xfrm>
            <a:off x="209550" y="1490579"/>
            <a:ext cx="3689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tabLst>
                <a:tab pos="762000" algn="l"/>
              </a:tabLst>
              <a:defRPr sz="2400" b="1">
                <a:solidFill>
                  <a:schemeClr val="tx1"/>
                </a:solidFill>
                <a:latin typeface="Edwardian Script ITC" panose="030303020407070D0804" pitchFamily="66" charset="0"/>
                <a:ea typeface="华文细黑" panose="02010600040101010101" pitchFamily="2" charset="-122"/>
              </a:defRPr>
            </a:lvl1pPr>
            <a:lvl2pPr>
              <a:tabLst>
                <a:tab pos="762000" algn="l"/>
              </a:tabLst>
              <a:defRPr sz="2400" b="1">
                <a:solidFill>
                  <a:schemeClr val="tx1"/>
                </a:solidFill>
                <a:latin typeface="Edwardian Script ITC" panose="030303020407070D0804" pitchFamily="66" charset="0"/>
                <a:ea typeface="华文细黑" panose="02010600040101010101" pitchFamily="2" charset="-122"/>
              </a:defRPr>
            </a:lvl2pPr>
            <a:lvl3pPr>
              <a:tabLst>
                <a:tab pos="762000" algn="l"/>
              </a:tabLst>
              <a:defRPr sz="2400" b="1">
                <a:solidFill>
                  <a:schemeClr val="tx1"/>
                </a:solidFill>
                <a:latin typeface="Edwardian Script ITC" panose="030303020407070D0804" pitchFamily="66" charset="0"/>
                <a:ea typeface="华文细黑" panose="02010600040101010101" pitchFamily="2" charset="-122"/>
              </a:defRPr>
            </a:lvl3pPr>
            <a:lvl4pPr>
              <a:tabLst>
                <a:tab pos="762000" algn="l"/>
              </a:tabLst>
              <a:defRPr sz="2400" b="1">
                <a:solidFill>
                  <a:schemeClr val="tx1"/>
                </a:solidFill>
                <a:latin typeface="Edwardian Script ITC" panose="030303020407070D0804" pitchFamily="66" charset="0"/>
                <a:ea typeface="华文细黑" panose="02010600040101010101" pitchFamily="2" charset="-122"/>
              </a:defRPr>
            </a:lvl4pPr>
            <a:lvl5pPr>
              <a:tabLst>
                <a:tab pos="7620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（一）腹壁淋巴结</a:t>
            </a:r>
            <a:endParaRPr lang="zh-CN" altLang="en-US" sz="1800" b="0" dirty="0">
              <a:latin typeface="Arial" panose="020B0604020202020204" pitchFamily="34" charset="0"/>
              <a:ea typeface="宋体" panose="02010600030101010101" pitchFamily="2" charset="-122"/>
            </a:endParaRPr>
          </a:p>
        </p:txBody>
      </p:sp>
      <p:sp>
        <p:nvSpPr>
          <p:cNvPr id="24" name="Text Box 5">
            <a:extLst>
              <a:ext uri="{FF2B5EF4-FFF2-40B4-BE49-F238E27FC236}">
                <a16:creationId xmlns:a16="http://schemas.microsoft.com/office/drawing/2014/main" id="{92FD8EC4-D51A-4F7B-96BA-1DEDD8E51677}"/>
              </a:ext>
            </a:extLst>
          </p:cNvPr>
          <p:cNvSpPr txBox="1">
            <a:spLocks noChangeArrowheads="1"/>
          </p:cNvSpPr>
          <p:nvPr/>
        </p:nvSpPr>
        <p:spPr bwMode="auto">
          <a:xfrm>
            <a:off x="655806" y="2278313"/>
            <a:ext cx="36274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腹前外侧壁的淋巴引流（略）</a:t>
            </a:r>
          </a:p>
        </p:txBody>
      </p:sp>
      <p:pic>
        <p:nvPicPr>
          <p:cNvPr id="5" name="图片 4">
            <a:extLst>
              <a:ext uri="{FF2B5EF4-FFF2-40B4-BE49-F238E27FC236}">
                <a16:creationId xmlns:a16="http://schemas.microsoft.com/office/drawing/2014/main" id="{17B30C1A-45AA-40D3-9BB3-053F76204845}"/>
              </a:ext>
            </a:extLst>
          </p:cNvPr>
          <p:cNvPicPr>
            <a:picLocks noChangeAspect="1"/>
          </p:cNvPicPr>
          <p:nvPr/>
        </p:nvPicPr>
        <p:blipFill rotWithShape="1">
          <a:blip r:embed="rId2">
            <a:extLst>
              <a:ext uri="{28A0092B-C50C-407E-A947-70E740481C1C}">
                <a14:useLocalDpi xmlns:a14="http://schemas.microsoft.com/office/drawing/2010/main" val="0"/>
              </a:ext>
            </a:extLst>
          </a:blip>
          <a:srcRect l="20152" r="26735" b="24547"/>
          <a:stretch/>
        </p:blipFill>
        <p:spPr>
          <a:xfrm>
            <a:off x="5461347" y="1490579"/>
            <a:ext cx="3682653" cy="5356818"/>
          </a:xfrm>
          <a:prstGeom prst="rect">
            <a:avLst/>
          </a:prstGeom>
        </p:spPr>
      </p:pic>
      <p:sp>
        <p:nvSpPr>
          <p:cNvPr id="27" name="Text Box 16">
            <a:extLst>
              <a:ext uri="{FF2B5EF4-FFF2-40B4-BE49-F238E27FC236}">
                <a16:creationId xmlns:a16="http://schemas.microsoft.com/office/drawing/2014/main" id="{B8716CE3-5252-4600-8909-B9C1C025A67B}"/>
              </a:ext>
            </a:extLst>
          </p:cNvPr>
          <p:cNvSpPr txBox="1">
            <a:spLocks noChangeArrowheads="1"/>
          </p:cNvSpPr>
          <p:nvPr/>
        </p:nvSpPr>
        <p:spPr bwMode="auto">
          <a:xfrm>
            <a:off x="6151133" y="1139784"/>
            <a:ext cx="9242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腰干</a:t>
            </a:r>
          </a:p>
        </p:txBody>
      </p:sp>
      <p:sp>
        <p:nvSpPr>
          <p:cNvPr id="28" name="Line 17">
            <a:extLst>
              <a:ext uri="{FF2B5EF4-FFF2-40B4-BE49-F238E27FC236}">
                <a16:creationId xmlns:a16="http://schemas.microsoft.com/office/drawing/2014/main" id="{6CE7AC4E-BD35-4DCE-9794-CCA93E8C59CA}"/>
              </a:ext>
            </a:extLst>
          </p:cNvPr>
          <p:cNvSpPr>
            <a:spLocks noChangeShapeType="1"/>
          </p:cNvSpPr>
          <p:nvPr/>
        </p:nvSpPr>
        <p:spPr bwMode="auto">
          <a:xfrm>
            <a:off x="6512999" y="1490579"/>
            <a:ext cx="827253" cy="129019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9" name="文本框 28">
            <a:extLst>
              <a:ext uri="{FF2B5EF4-FFF2-40B4-BE49-F238E27FC236}">
                <a16:creationId xmlns:a16="http://schemas.microsoft.com/office/drawing/2014/main" id="{E53B39A0-68BE-43D7-B765-E3F660AAE6A6}"/>
              </a:ext>
            </a:extLst>
          </p:cNvPr>
          <p:cNvSpPr txBox="1"/>
          <p:nvPr/>
        </p:nvSpPr>
        <p:spPr>
          <a:xfrm>
            <a:off x="655806" y="2938104"/>
            <a:ext cx="4682957" cy="2960426"/>
          </a:xfrm>
          <a:prstGeom prst="rect">
            <a:avLst/>
          </a:prstGeom>
          <a:noFill/>
        </p:spPr>
        <p:txBody>
          <a:bodyPr wrap="square" rtlCol="0">
            <a:spAutoFit/>
          </a:bodyPr>
          <a:lstStyle/>
          <a:p>
            <a:pPr>
              <a:lnSpc>
                <a:spcPct val="150000"/>
              </a:lnSpc>
            </a:pPr>
            <a:r>
              <a:rPr lang="zh-CN" altLang="en-US" dirty="0">
                <a:solidFill>
                  <a:srgbClr val="C00000"/>
                </a:solidFill>
                <a:latin typeface="幼圆" panose="02010509060101010101" pitchFamily="49" charset="-122"/>
                <a:ea typeface="幼圆" panose="02010509060101010101" pitchFamily="49" charset="-122"/>
              </a:rPr>
              <a:t>腰淋巴结</a:t>
            </a:r>
            <a:r>
              <a:rPr lang="zh-CN" altLang="en-US" dirty="0">
                <a:latin typeface="幼圆" panose="02010509060101010101" pitchFamily="49" charset="-122"/>
                <a:ea typeface="幼圆" panose="02010509060101010101" pitchFamily="49" charset="-122"/>
              </a:rPr>
              <a:t>：</a:t>
            </a:r>
            <a:endParaRPr lang="en-US" altLang="zh-CN" sz="20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沿腹主动脉和下腔静脉分布</a:t>
            </a:r>
            <a:endParaRPr lang="en-US" altLang="zh-CN" sz="20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引流腹后壁深层和腹腔成对脏器的淋巴</a:t>
            </a:r>
            <a:endParaRPr lang="en-US" altLang="zh-CN" sz="20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收纳髂总淋巴结的输出淋巴管</a:t>
            </a:r>
            <a:endParaRPr lang="en-US" altLang="zh-CN" sz="2000" dirty="0">
              <a:latin typeface="幼圆" panose="02010509060101010101" pitchFamily="49" charset="-122"/>
              <a:ea typeface="幼圆" panose="02010509060101010101" pitchFamily="49" charset="-122"/>
            </a:endParaRPr>
          </a:p>
          <a:p>
            <a:pPr marL="541338" lvl="1" indent="-84138">
              <a:lnSpc>
                <a:spcPct val="150000"/>
              </a:lnSpc>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本身的输出淋巴管合成</a:t>
            </a:r>
            <a:r>
              <a:rPr lang="zh-CN" altLang="en-US" dirty="0">
                <a:solidFill>
                  <a:srgbClr val="C00000"/>
                </a:solidFill>
                <a:latin typeface="幼圆" panose="02010509060101010101" pitchFamily="49" charset="-122"/>
                <a:ea typeface="幼圆" panose="02010509060101010101" pitchFamily="49" charset="-122"/>
              </a:rPr>
              <a:t>左右腰干</a:t>
            </a:r>
            <a:endParaRPr lang="zh-CN" altLang="en-US" sz="2000" dirty="0">
              <a:solidFill>
                <a:srgbClr val="C00000"/>
              </a:solidFill>
              <a:latin typeface="幼圆" panose="02010509060101010101" pitchFamily="49" charset="-122"/>
              <a:ea typeface="幼圆" panose="02010509060101010101" pitchFamily="49" charset="-122"/>
            </a:endParaRPr>
          </a:p>
        </p:txBody>
      </p:sp>
    </p:spTree>
  </p:cSld>
  <p:clrMapOvr>
    <a:masterClrMapping/>
  </p:clrMapOvr>
  <p:transition>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1690085-2DCA-4ED5-85A4-F441D4A9CD6D}"/>
              </a:ext>
            </a:extLst>
          </p:cNvPr>
          <p:cNvSpPr txBox="1"/>
          <p:nvPr/>
        </p:nvSpPr>
        <p:spPr>
          <a:xfrm>
            <a:off x="2272025" y="492607"/>
            <a:ext cx="4599949" cy="584775"/>
          </a:xfrm>
          <a:prstGeom prst="rect">
            <a:avLst/>
          </a:prstGeom>
          <a:noFill/>
        </p:spPr>
        <p:txBody>
          <a:bodyPr wrap="square" rtlCol="0">
            <a:spAutoFit/>
          </a:bodyPr>
          <a:lstStyle/>
          <a:p>
            <a:pPr algn="ctr"/>
            <a:r>
              <a:rPr lang="zh-CN" altLang="en-US" sz="3200" b="0" dirty="0">
                <a:latin typeface="华文中宋" panose="02010600040101010101" pitchFamily="2" charset="-122"/>
                <a:ea typeface="华文中宋" panose="02010600040101010101" pitchFamily="2" charset="-122"/>
              </a:rPr>
              <a:t>腰干的形成及引流范围</a:t>
            </a:r>
          </a:p>
        </p:txBody>
      </p:sp>
      <p:sp>
        <p:nvSpPr>
          <p:cNvPr id="3" name="Text Box 7">
            <a:extLst>
              <a:ext uri="{FF2B5EF4-FFF2-40B4-BE49-F238E27FC236}">
                <a16:creationId xmlns:a16="http://schemas.microsoft.com/office/drawing/2014/main" id="{FCE21435-1DA2-4A99-9290-8A82E9C55B09}"/>
              </a:ext>
            </a:extLst>
          </p:cNvPr>
          <p:cNvSpPr txBox="1">
            <a:spLocks noChangeArrowheads="1"/>
          </p:cNvSpPr>
          <p:nvPr/>
        </p:nvSpPr>
        <p:spPr bwMode="auto">
          <a:xfrm>
            <a:off x="-140114" y="1618067"/>
            <a:ext cx="24613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r"/>
            <a:r>
              <a:rPr lang="zh-CN" altLang="en-US" sz="1800" dirty="0">
                <a:latin typeface="幼圆" panose="02010509060101010101" pitchFamily="49" charset="-122"/>
                <a:ea typeface="幼圆" panose="02010509060101010101" pitchFamily="49" charset="-122"/>
              </a:rPr>
              <a:t>腹后壁深层的淋巴</a:t>
            </a:r>
            <a:endParaRPr lang="en-US" altLang="zh-CN" sz="1800" dirty="0">
              <a:latin typeface="幼圆" panose="02010509060101010101" pitchFamily="49" charset="-122"/>
              <a:ea typeface="幼圆" panose="02010509060101010101" pitchFamily="49" charset="-122"/>
            </a:endParaRPr>
          </a:p>
          <a:p>
            <a:pPr algn="r"/>
            <a:r>
              <a:rPr lang="zh-CN" altLang="en-US" sz="1800" dirty="0">
                <a:latin typeface="幼圆" panose="02010509060101010101" pitchFamily="49" charset="-122"/>
                <a:ea typeface="幼圆" panose="02010509060101010101" pitchFamily="49" charset="-122"/>
              </a:rPr>
              <a:t>腹腔成对脏器的淋巴</a:t>
            </a:r>
          </a:p>
        </p:txBody>
      </p:sp>
      <p:sp>
        <p:nvSpPr>
          <p:cNvPr id="4" name="Rectangle 8">
            <a:extLst>
              <a:ext uri="{FF2B5EF4-FFF2-40B4-BE49-F238E27FC236}">
                <a16:creationId xmlns:a16="http://schemas.microsoft.com/office/drawing/2014/main" id="{F78CA239-1399-4054-BBA3-385F1587D77F}"/>
              </a:ext>
            </a:extLst>
          </p:cNvPr>
          <p:cNvSpPr>
            <a:spLocks noChangeArrowheads="1"/>
          </p:cNvSpPr>
          <p:nvPr/>
        </p:nvSpPr>
        <p:spPr bwMode="auto">
          <a:xfrm>
            <a:off x="2756255" y="1710401"/>
            <a:ext cx="1536700" cy="461665"/>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tabLst>
                <a:tab pos="762000" algn="l"/>
              </a:tabLst>
              <a:defRPr sz="2400" b="1">
                <a:solidFill>
                  <a:schemeClr val="tx1"/>
                </a:solidFill>
                <a:latin typeface="Edwardian Script ITC" panose="030303020407070D0804" pitchFamily="66" charset="0"/>
                <a:ea typeface="华文细黑" panose="02010600040101010101" pitchFamily="2" charset="-122"/>
              </a:defRPr>
            </a:lvl1pPr>
            <a:lvl2pPr>
              <a:tabLst>
                <a:tab pos="762000" algn="l"/>
              </a:tabLst>
              <a:defRPr sz="2400" b="1">
                <a:solidFill>
                  <a:schemeClr val="tx1"/>
                </a:solidFill>
                <a:latin typeface="Edwardian Script ITC" panose="030303020407070D0804" pitchFamily="66" charset="0"/>
                <a:ea typeface="华文细黑" panose="02010600040101010101" pitchFamily="2" charset="-122"/>
              </a:defRPr>
            </a:lvl2pPr>
            <a:lvl3pPr>
              <a:tabLst>
                <a:tab pos="762000" algn="l"/>
              </a:tabLst>
              <a:defRPr sz="2400" b="1">
                <a:solidFill>
                  <a:schemeClr val="tx1"/>
                </a:solidFill>
                <a:latin typeface="Edwardian Script ITC" panose="030303020407070D0804" pitchFamily="66" charset="0"/>
                <a:ea typeface="华文细黑" panose="02010600040101010101" pitchFamily="2" charset="-122"/>
              </a:defRPr>
            </a:lvl3pPr>
            <a:lvl4pPr>
              <a:tabLst>
                <a:tab pos="762000" algn="l"/>
              </a:tabLst>
              <a:defRPr sz="2400" b="1">
                <a:solidFill>
                  <a:schemeClr val="tx1"/>
                </a:solidFill>
                <a:latin typeface="Edwardian Script ITC" panose="030303020407070D0804" pitchFamily="66" charset="0"/>
                <a:ea typeface="华文细黑" panose="02010600040101010101" pitchFamily="2" charset="-122"/>
              </a:defRPr>
            </a:lvl4pPr>
            <a:lvl5pPr>
              <a:tabLst>
                <a:tab pos="7620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dirty="0">
                <a:solidFill>
                  <a:srgbClr val="C00000"/>
                </a:solidFill>
                <a:latin typeface="幼圆" panose="02010509060101010101" pitchFamily="49" charset="-122"/>
                <a:ea typeface="幼圆" panose="02010509060101010101" pitchFamily="49" charset="-122"/>
              </a:rPr>
              <a:t>腰淋巴结</a:t>
            </a:r>
          </a:p>
        </p:txBody>
      </p:sp>
      <p:sp>
        <p:nvSpPr>
          <p:cNvPr id="5" name="Line 9">
            <a:extLst>
              <a:ext uri="{FF2B5EF4-FFF2-40B4-BE49-F238E27FC236}">
                <a16:creationId xmlns:a16="http://schemas.microsoft.com/office/drawing/2014/main" id="{C469D6D2-C2C5-4697-B92A-45AFEF9FB997}"/>
              </a:ext>
            </a:extLst>
          </p:cNvPr>
          <p:cNvSpPr>
            <a:spLocks noChangeShapeType="1"/>
          </p:cNvSpPr>
          <p:nvPr/>
        </p:nvSpPr>
        <p:spPr bwMode="auto">
          <a:xfrm>
            <a:off x="2241905" y="1966633"/>
            <a:ext cx="495300" cy="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latin typeface="幼圆" panose="02010509060101010101" pitchFamily="49" charset="-122"/>
              <a:ea typeface="幼圆" panose="02010509060101010101" pitchFamily="49" charset="-122"/>
            </a:endParaRPr>
          </a:p>
        </p:txBody>
      </p:sp>
      <p:sp>
        <p:nvSpPr>
          <p:cNvPr id="6" name="Line 10">
            <a:extLst>
              <a:ext uri="{FF2B5EF4-FFF2-40B4-BE49-F238E27FC236}">
                <a16:creationId xmlns:a16="http://schemas.microsoft.com/office/drawing/2014/main" id="{18E4F135-D88E-4F23-845E-092191FE526D}"/>
              </a:ext>
            </a:extLst>
          </p:cNvPr>
          <p:cNvSpPr>
            <a:spLocks noChangeShapeType="1"/>
          </p:cNvSpPr>
          <p:nvPr/>
        </p:nvSpPr>
        <p:spPr bwMode="auto">
          <a:xfrm flipV="1">
            <a:off x="3410305" y="2182533"/>
            <a:ext cx="0" cy="3429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latin typeface="幼圆" panose="02010509060101010101" pitchFamily="49" charset="-122"/>
              <a:ea typeface="幼圆" panose="02010509060101010101" pitchFamily="49" charset="-122"/>
            </a:endParaRPr>
          </a:p>
        </p:txBody>
      </p:sp>
      <p:sp>
        <p:nvSpPr>
          <p:cNvPr id="8" name="Text Box 12" descr="90%">
            <a:extLst>
              <a:ext uri="{FF2B5EF4-FFF2-40B4-BE49-F238E27FC236}">
                <a16:creationId xmlns:a16="http://schemas.microsoft.com/office/drawing/2014/main" id="{E24DB931-129E-48FE-BC34-7B309A6879A0}"/>
              </a:ext>
            </a:extLst>
          </p:cNvPr>
          <p:cNvSpPr txBox="1">
            <a:spLocks noChangeArrowheads="1"/>
          </p:cNvSpPr>
          <p:nvPr/>
        </p:nvSpPr>
        <p:spPr bwMode="auto">
          <a:xfrm>
            <a:off x="4727930" y="1695171"/>
            <a:ext cx="1038225" cy="461665"/>
          </a:xfrm>
          <a:prstGeom prst="rect">
            <a:avLst/>
          </a:prstGeom>
          <a:solidFill>
            <a:schemeClr val="accent5">
              <a:lumMod val="90000"/>
            </a:schemeClr>
          </a:solidFill>
          <a:ln>
            <a:noFill/>
          </a:ln>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dirty="0">
                <a:solidFill>
                  <a:srgbClr val="C00000"/>
                </a:solidFill>
                <a:latin typeface="幼圆" panose="02010509060101010101" pitchFamily="49" charset="-122"/>
                <a:ea typeface="幼圆" panose="02010509060101010101" pitchFamily="49" charset="-122"/>
              </a:rPr>
              <a:t>腰干</a:t>
            </a:r>
          </a:p>
        </p:txBody>
      </p:sp>
      <p:sp>
        <p:nvSpPr>
          <p:cNvPr id="9" name="Line 13">
            <a:extLst>
              <a:ext uri="{FF2B5EF4-FFF2-40B4-BE49-F238E27FC236}">
                <a16:creationId xmlns:a16="http://schemas.microsoft.com/office/drawing/2014/main" id="{F49AAC59-08DF-414B-8727-F45CC5EA4D36}"/>
              </a:ext>
            </a:extLst>
          </p:cNvPr>
          <p:cNvSpPr>
            <a:spLocks noChangeShapeType="1"/>
          </p:cNvSpPr>
          <p:nvPr/>
        </p:nvSpPr>
        <p:spPr bwMode="auto">
          <a:xfrm>
            <a:off x="4299305" y="1941233"/>
            <a:ext cx="406400" cy="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latin typeface="幼圆" panose="02010509060101010101" pitchFamily="49" charset="-122"/>
              <a:ea typeface="幼圆" panose="02010509060101010101" pitchFamily="49" charset="-122"/>
            </a:endParaRPr>
          </a:p>
        </p:txBody>
      </p:sp>
      <p:sp>
        <p:nvSpPr>
          <p:cNvPr id="10" name="Line 14">
            <a:extLst>
              <a:ext uri="{FF2B5EF4-FFF2-40B4-BE49-F238E27FC236}">
                <a16:creationId xmlns:a16="http://schemas.microsoft.com/office/drawing/2014/main" id="{DB12D9AE-131B-4252-AA61-78FFD445EFAF}"/>
              </a:ext>
            </a:extLst>
          </p:cNvPr>
          <p:cNvSpPr>
            <a:spLocks noChangeShapeType="1"/>
          </p:cNvSpPr>
          <p:nvPr/>
        </p:nvSpPr>
        <p:spPr bwMode="auto">
          <a:xfrm>
            <a:off x="5860570" y="1895226"/>
            <a:ext cx="732736" cy="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latin typeface="幼圆" panose="02010509060101010101" pitchFamily="49" charset="-122"/>
              <a:ea typeface="幼圆" panose="02010509060101010101" pitchFamily="49" charset="-122"/>
            </a:endParaRPr>
          </a:p>
        </p:txBody>
      </p:sp>
      <p:sp>
        <p:nvSpPr>
          <p:cNvPr id="11" name="Text Box 15">
            <a:extLst>
              <a:ext uri="{FF2B5EF4-FFF2-40B4-BE49-F238E27FC236}">
                <a16:creationId xmlns:a16="http://schemas.microsoft.com/office/drawing/2014/main" id="{44F702FF-D6C3-4573-977E-49F82E29249F}"/>
              </a:ext>
            </a:extLst>
          </p:cNvPr>
          <p:cNvSpPr txBox="1">
            <a:spLocks noChangeArrowheads="1"/>
          </p:cNvSpPr>
          <p:nvPr/>
        </p:nvSpPr>
        <p:spPr bwMode="auto">
          <a:xfrm>
            <a:off x="6463996" y="1633617"/>
            <a:ext cx="1328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幼圆" panose="02010509060101010101" pitchFamily="49" charset="-122"/>
                <a:ea typeface="幼圆" panose="02010509060101010101" pitchFamily="49" charset="-122"/>
              </a:rPr>
              <a:t>乳糜池</a:t>
            </a:r>
          </a:p>
        </p:txBody>
      </p:sp>
      <p:grpSp>
        <p:nvGrpSpPr>
          <p:cNvPr id="40" name="组合 39">
            <a:extLst>
              <a:ext uri="{FF2B5EF4-FFF2-40B4-BE49-F238E27FC236}">
                <a16:creationId xmlns:a16="http://schemas.microsoft.com/office/drawing/2014/main" id="{B81CCC08-FE6B-4748-94CA-9BBB7DDAB544}"/>
              </a:ext>
            </a:extLst>
          </p:cNvPr>
          <p:cNvGrpSpPr/>
          <p:nvPr/>
        </p:nvGrpSpPr>
        <p:grpSpPr>
          <a:xfrm>
            <a:off x="2391130" y="2457171"/>
            <a:ext cx="3268775" cy="2691458"/>
            <a:chOff x="2391130" y="2457171"/>
            <a:chExt cx="3268775" cy="2691458"/>
          </a:xfrm>
        </p:grpSpPr>
        <p:sp>
          <p:nvSpPr>
            <p:cNvPr id="7" name="Text Box 11">
              <a:extLst>
                <a:ext uri="{FF2B5EF4-FFF2-40B4-BE49-F238E27FC236}">
                  <a16:creationId xmlns:a16="http://schemas.microsoft.com/office/drawing/2014/main" id="{04C858BB-1693-499D-91EE-D3171FCA7BF7}"/>
                </a:ext>
              </a:extLst>
            </p:cNvPr>
            <p:cNvSpPr txBox="1">
              <a:spLocks noChangeArrowheads="1"/>
            </p:cNvSpPr>
            <p:nvPr/>
          </p:nvSpPr>
          <p:spPr bwMode="auto">
            <a:xfrm>
              <a:off x="2391130" y="2457171"/>
              <a:ext cx="20589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2000" dirty="0">
                  <a:latin typeface="幼圆" panose="02010509060101010101" pitchFamily="49" charset="-122"/>
                  <a:ea typeface="幼圆" panose="02010509060101010101" pitchFamily="49" charset="-122"/>
                </a:rPr>
                <a:t>髂总淋巴结</a:t>
              </a:r>
            </a:p>
          </p:txBody>
        </p:sp>
        <p:sp>
          <p:nvSpPr>
            <p:cNvPr id="13" name="Rectangle 4">
              <a:extLst>
                <a:ext uri="{FF2B5EF4-FFF2-40B4-BE49-F238E27FC236}">
                  <a16:creationId xmlns:a16="http://schemas.microsoft.com/office/drawing/2014/main" id="{2E3D378E-9093-4D00-8A16-CE400416AD0A}"/>
                </a:ext>
              </a:extLst>
            </p:cNvPr>
            <p:cNvSpPr>
              <a:spLocks noChangeArrowheads="1"/>
            </p:cNvSpPr>
            <p:nvPr/>
          </p:nvSpPr>
          <p:spPr bwMode="auto">
            <a:xfrm>
              <a:off x="3897662" y="3378396"/>
              <a:ext cx="14230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tabLst>
                  <a:tab pos="685800" algn="l"/>
                </a:tabLst>
                <a:defRPr sz="2400" b="1">
                  <a:solidFill>
                    <a:schemeClr val="tx1"/>
                  </a:solidFill>
                  <a:latin typeface="Edwardian Script ITC" panose="030303020407070D0804" pitchFamily="66" charset="0"/>
                  <a:ea typeface="华文细黑" panose="02010600040101010101" pitchFamily="2" charset="-122"/>
                </a:defRPr>
              </a:lvl1pPr>
              <a:lvl2pPr>
                <a:tabLst>
                  <a:tab pos="685800" algn="l"/>
                </a:tabLst>
                <a:defRPr sz="2400" b="1">
                  <a:solidFill>
                    <a:schemeClr val="tx1"/>
                  </a:solidFill>
                  <a:latin typeface="Edwardian Script ITC" panose="030303020407070D0804" pitchFamily="66" charset="0"/>
                  <a:ea typeface="华文细黑" panose="02010600040101010101" pitchFamily="2" charset="-122"/>
                </a:defRPr>
              </a:lvl2pPr>
              <a:lvl3pPr>
                <a:tabLst>
                  <a:tab pos="685800" algn="l"/>
                </a:tabLst>
                <a:defRPr sz="2400" b="1">
                  <a:solidFill>
                    <a:schemeClr val="tx1"/>
                  </a:solidFill>
                  <a:latin typeface="Edwardian Script ITC" panose="030303020407070D0804" pitchFamily="66" charset="0"/>
                  <a:ea typeface="华文细黑" panose="02010600040101010101" pitchFamily="2" charset="-122"/>
                </a:defRPr>
              </a:lvl3pPr>
              <a:lvl4pPr>
                <a:tabLst>
                  <a:tab pos="685800" algn="l"/>
                </a:tabLst>
                <a:defRPr sz="2400" b="1">
                  <a:solidFill>
                    <a:schemeClr val="tx1"/>
                  </a:solidFill>
                  <a:latin typeface="Edwardian Script ITC" panose="030303020407070D0804" pitchFamily="66" charset="0"/>
                  <a:ea typeface="华文细黑" panose="02010600040101010101" pitchFamily="2" charset="-122"/>
                </a:defRPr>
              </a:lvl4pPr>
              <a:lvl5pPr>
                <a:tabLst>
                  <a:tab pos="6858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骶淋巴结</a:t>
              </a:r>
            </a:p>
          </p:txBody>
        </p:sp>
        <p:sp>
          <p:nvSpPr>
            <p:cNvPr id="14" name="Rectangle 5">
              <a:extLst>
                <a:ext uri="{FF2B5EF4-FFF2-40B4-BE49-F238E27FC236}">
                  <a16:creationId xmlns:a16="http://schemas.microsoft.com/office/drawing/2014/main" id="{B926B000-59B9-4D7D-A7EF-54466393F3AC}"/>
                </a:ext>
              </a:extLst>
            </p:cNvPr>
            <p:cNvSpPr>
              <a:spLocks noChangeArrowheads="1"/>
            </p:cNvSpPr>
            <p:nvPr/>
          </p:nvSpPr>
          <p:spPr bwMode="auto">
            <a:xfrm>
              <a:off x="3909977" y="4748519"/>
              <a:ext cx="16879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tabLst>
                  <a:tab pos="685800" algn="l"/>
                </a:tabLst>
                <a:defRPr sz="2400" b="1">
                  <a:solidFill>
                    <a:schemeClr val="tx1"/>
                  </a:solidFill>
                  <a:latin typeface="Edwardian Script ITC" panose="030303020407070D0804" pitchFamily="66" charset="0"/>
                  <a:ea typeface="华文细黑" panose="02010600040101010101" pitchFamily="2" charset="-122"/>
                </a:defRPr>
              </a:lvl1pPr>
              <a:lvl2pPr>
                <a:tabLst>
                  <a:tab pos="685800" algn="l"/>
                </a:tabLst>
                <a:defRPr sz="2400" b="1">
                  <a:solidFill>
                    <a:schemeClr val="tx1"/>
                  </a:solidFill>
                  <a:latin typeface="Edwardian Script ITC" panose="030303020407070D0804" pitchFamily="66" charset="0"/>
                  <a:ea typeface="华文细黑" panose="02010600040101010101" pitchFamily="2" charset="-122"/>
                </a:defRPr>
              </a:lvl2pPr>
              <a:lvl3pPr>
                <a:tabLst>
                  <a:tab pos="685800" algn="l"/>
                </a:tabLst>
                <a:defRPr sz="2400" b="1">
                  <a:solidFill>
                    <a:schemeClr val="tx1"/>
                  </a:solidFill>
                  <a:latin typeface="Edwardian Script ITC" panose="030303020407070D0804" pitchFamily="66" charset="0"/>
                  <a:ea typeface="华文细黑" panose="02010600040101010101" pitchFamily="2" charset="-122"/>
                </a:defRPr>
              </a:lvl3pPr>
              <a:lvl4pPr>
                <a:tabLst>
                  <a:tab pos="685800" algn="l"/>
                </a:tabLst>
                <a:defRPr sz="2400" b="1">
                  <a:solidFill>
                    <a:schemeClr val="tx1"/>
                  </a:solidFill>
                  <a:latin typeface="Edwardian Script ITC" panose="030303020407070D0804" pitchFamily="66" charset="0"/>
                  <a:ea typeface="华文细黑" panose="02010600040101010101" pitchFamily="2" charset="-122"/>
                </a:defRPr>
              </a:lvl4pPr>
              <a:lvl5pPr>
                <a:tabLst>
                  <a:tab pos="6858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髂内淋巴结</a:t>
              </a:r>
            </a:p>
          </p:txBody>
        </p:sp>
        <p:sp>
          <p:nvSpPr>
            <p:cNvPr id="15" name="Rectangle 6">
              <a:extLst>
                <a:ext uri="{FF2B5EF4-FFF2-40B4-BE49-F238E27FC236}">
                  <a16:creationId xmlns:a16="http://schemas.microsoft.com/office/drawing/2014/main" id="{C29A7F1A-1D53-4E16-B646-43059F8ED587}"/>
                </a:ext>
              </a:extLst>
            </p:cNvPr>
            <p:cNvSpPr>
              <a:spLocks noChangeArrowheads="1"/>
            </p:cNvSpPr>
            <p:nvPr/>
          </p:nvSpPr>
          <p:spPr bwMode="auto">
            <a:xfrm>
              <a:off x="3913329" y="4052694"/>
              <a:ext cx="1746576" cy="40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tabLst>
                  <a:tab pos="685800" algn="l"/>
                </a:tabLst>
                <a:defRPr sz="2400" b="1">
                  <a:solidFill>
                    <a:schemeClr val="tx1"/>
                  </a:solidFill>
                  <a:latin typeface="Edwardian Script ITC" panose="030303020407070D0804" pitchFamily="66" charset="0"/>
                  <a:ea typeface="华文细黑" panose="02010600040101010101" pitchFamily="2" charset="-122"/>
                </a:defRPr>
              </a:lvl1pPr>
              <a:lvl2pPr>
                <a:tabLst>
                  <a:tab pos="685800" algn="l"/>
                </a:tabLst>
                <a:defRPr sz="2400" b="1">
                  <a:solidFill>
                    <a:schemeClr val="tx1"/>
                  </a:solidFill>
                  <a:latin typeface="Edwardian Script ITC" panose="030303020407070D0804" pitchFamily="66" charset="0"/>
                  <a:ea typeface="华文细黑" panose="02010600040101010101" pitchFamily="2" charset="-122"/>
                </a:defRPr>
              </a:lvl2pPr>
              <a:lvl3pPr>
                <a:tabLst>
                  <a:tab pos="685800" algn="l"/>
                </a:tabLst>
                <a:defRPr sz="2400" b="1">
                  <a:solidFill>
                    <a:schemeClr val="tx1"/>
                  </a:solidFill>
                  <a:latin typeface="Edwardian Script ITC" panose="030303020407070D0804" pitchFamily="66" charset="0"/>
                  <a:ea typeface="华文细黑" panose="02010600040101010101" pitchFamily="2" charset="-122"/>
                </a:defRPr>
              </a:lvl3pPr>
              <a:lvl4pPr>
                <a:tabLst>
                  <a:tab pos="685800" algn="l"/>
                </a:tabLst>
                <a:defRPr sz="2400" b="1">
                  <a:solidFill>
                    <a:schemeClr val="tx1"/>
                  </a:solidFill>
                  <a:latin typeface="Edwardian Script ITC" panose="030303020407070D0804" pitchFamily="66" charset="0"/>
                  <a:ea typeface="华文细黑" panose="02010600040101010101" pitchFamily="2" charset="-122"/>
                </a:defRPr>
              </a:lvl4pPr>
              <a:lvl5pPr>
                <a:tabLst>
                  <a:tab pos="6858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685800" algn="l"/>
                </a:tabLst>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髂外淋巴结</a:t>
              </a:r>
            </a:p>
          </p:txBody>
        </p:sp>
        <p:grpSp>
          <p:nvGrpSpPr>
            <p:cNvPr id="35" name="组合 34">
              <a:extLst>
                <a:ext uri="{FF2B5EF4-FFF2-40B4-BE49-F238E27FC236}">
                  <a16:creationId xmlns:a16="http://schemas.microsoft.com/office/drawing/2014/main" id="{D9DA4371-029D-4CCC-856F-1DD557EC8903}"/>
                </a:ext>
              </a:extLst>
            </p:cNvPr>
            <p:cNvGrpSpPr/>
            <p:nvPr/>
          </p:nvGrpSpPr>
          <p:grpSpPr>
            <a:xfrm>
              <a:off x="3392905" y="2860034"/>
              <a:ext cx="568333" cy="2147240"/>
              <a:chOff x="3392905" y="2860034"/>
              <a:chExt cx="568333" cy="2147240"/>
            </a:xfrm>
          </p:grpSpPr>
          <p:sp>
            <p:nvSpPr>
              <p:cNvPr id="20" name="Line 9">
                <a:extLst>
                  <a:ext uri="{FF2B5EF4-FFF2-40B4-BE49-F238E27FC236}">
                    <a16:creationId xmlns:a16="http://schemas.microsoft.com/office/drawing/2014/main" id="{34C37226-32E8-47A5-B95E-8F255C949EFB}"/>
                  </a:ext>
                </a:extLst>
              </p:cNvPr>
              <p:cNvSpPr>
                <a:spLocks noChangeShapeType="1"/>
              </p:cNvSpPr>
              <p:nvPr/>
            </p:nvSpPr>
            <p:spPr bwMode="auto">
              <a:xfrm rot="10800000">
                <a:off x="3783438" y="3610274"/>
                <a:ext cx="0" cy="139700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1" name="Line 10">
                <a:extLst>
                  <a:ext uri="{FF2B5EF4-FFF2-40B4-BE49-F238E27FC236}">
                    <a16:creationId xmlns:a16="http://schemas.microsoft.com/office/drawing/2014/main" id="{4C880034-FFAC-487A-BF54-4BE54E63EE3E}"/>
                  </a:ext>
                </a:extLst>
              </p:cNvPr>
              <p:cNvSpPr>
                <a:spLocks noChangeShapeType="1"/>
              </p:cNvSpPr>
              <p:nvPr/>
            </p:nvSpPr>
            <p:spPr bwMode="auto">
              <a:xfrm rot="10800000">
                <a:off x="3770738" y="5007274"/>
                <a:ext cx="190500"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2" name="Line 11">
                <a:extLst>
                  <a:ext uri="{FF2B5EF4-FFF2-40B4-BE49-F238E27FC236}">
                    <a16:creationId xmlns:a16="http://schemas.microsoft.com/office/drawing/2014/main" id="{B13F750C-7D37-450E-A49E-1DD857F50E21}"/>
                  </a:ext>
                </a:extLst>
              </p:cNvPr>
              <p:cNvSpPr>
                <a:spLocks noChangeShapeType="1"/>
              </p:cNvSpPr>
              <p:nvPr/>
            </p:nvSpPr>
            <p:spPr bwMode="auto">
              <a:xfrm rot="10800000">
                <a:off x="3392905" y="4277677"/>
                <a:ext cx="547688" cy="0"/>
              </a:xfrm>
              <a:prstGeom prst="line">
                <a:avLst/>
              </a:prstGeom>
              <a:noFill/>
              <a:ln w="28575">
                <a:solidFill>
                  <a:srgbClr val="006600"/>
                </a:solidFill>
                <a:round/>
                <a:headEnd type="none" w="med" len="med"/>
                <a:tailEnd type="none" w="med" len="med"/>
              </a:ln>
              <a:extLst>
                <a:ext uri="{909E8E84-426E-40DD-AFC4-6F175D3DCCD1}">
                  <a14:hiddenFill xmlns:a14="http://schemas.microsoft.com/office/drawing/2010/main">
                    <a:noFill/>
                  </a14:hiddenFill>
                </a:ext>
              </a:extLst>
            </p:spPr>
            <p:txBody>
              <a:bodyPr/>
              <a:lstStyle/>
              <a:p>
                <a:endParaRPr lang="zh-CN" altLang="en-US" sz="2000" dirty="0"/>
              </a:p>
            </p:txBody>
          </p:sp>
          <p:sp>
            <p:nvSpPr>
              <p:cNvPr id="23" name="Line 12">
                <a:extLst>
                  <a:ext uri="{FF2B5EF4-FFF2-40B4-BE49-F238E27FC236}">
                    <a16:creationId xmlns:a16="http://schemas.microsoft.com/office/drawing/2014/main" id="{DD83DBA2-4A54-460F-A878-4E7D59AA48D5}"/>
                  </a:ext>
                </a:extLst>
              </p:cNvPr>
              <p:cNvSpPr>
                <a:spLocks noChangeShapeType="1"/>
              </p:cNvSpPr>
              <p:nvPr/>
            </p:nvSpPr>
            <p:spPr bwMode="auto">
              <a:xfrm rot="10800000">
                <a:off x="3770738" y="3616624"/>
                <a:ext cx="184150"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18" name="Line 13">
                <a:extLst>
                  <a:ext uri="{FF2B5EF4-FFF2-40B4-BE49-F238E27FC236}">
                    <a16:creationId xmlns:a16="http://schemas.microsoft.com/office/drawing/2014/main" id="{01A47ED5-5641-48CC-8B3F-0425BEDDF32D}"/>
                  </a:ext>
                </a:extLst>
              </p:cNvPr>
              <p:cNvSpPr>
                <a:spLocks noChangeShapeType="1"/>
              </p:cNvSpPr>
              <p:nvPr/>
            </p:nvSpPr>
            <p:spPr bwMode="auto">
              <a:xfrm flipV="1">
                <a:off x="3392905" y="2860034"/>
                <a:ext cx="17399" cy="143524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grpSp>
      </p:grpSp>
      <p:grpSp>
        <p:nvGrpSpPr>
          <p:cNvPr id="39" name="组合 38">
            <a:extLst>
              <a:ext uri="{FF2B5EF4-FFF2-40B4-BE49-F238E27FC236}">
                <a16:creationId xmlns:a16="http://schemas.microsoft.com/office/drawing/2014/main" id="{F82BB9B3-CA10-40F5-BA23-31B7518BD4FE}"/>
              </a:ext>
            </a:extLst>
          </p:cNvPr>
          <p:cNvGrpSpPr/>
          <p:nvPr/>
        </p:nvGrpSpPr>
        <p:grpSpPr>
          <a:xfrm>
            <a:off x="5789796" y="3299321"/>
            <a:ext cx="2241800" cy="1879191"/>
            <a:chOff x="5789796" y="3299321"/>
            <a:chExt cx="2241800" cy="1879191"/>
          </a:xfrm>
        </p:grpSpPr>
        <p:sp>
          <p:nvSpPr>
            <p:cNvPr id="25" name="Rectangle 3">
              <a:extLst>
                <a:ext uri="{FF2B5EF4-FFF2-40B4-BE49-F238E27FC236}">
                  <a16:creationId xmlns:a16="http://schemas.microsoft.com/office/drawing/2014/main" id="{F22F5B1C-E158-4031-9579-46ACF20799A5}"/>
                </a:ext>
              </a:extLst>
            </p:cNvPr>
            <p:cNvSpPr>
              <a:spLocks noChangeArrowheads="1"/>
            </p:cNvSpPr>
            <p:nvPr/>
          </p:nvSpPr>
          <p:spPr bwMode="auto">
            <a:xfrm>
              <a:off x="6181449" y="3299321"/>
              <a:ext cx="1781425"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tabLst>
                  <a:tab pos="762000" algn="l"/>
                </a:tabLst>
                <a:defRPr sz="2400" b="1">
                  <a:solidFill>
                    <a:schemeClr val="tx1"/>
                  </a:solidFill>
                  <a:latin typeface="Edwardian Script ITC" panose="030303020407070D0804" pitchFamily="66" charset="0"/>
                  <a:ea typeface="华文细黑" panose="02010600040101010101" pitchFamily="2" charset="-122"/>
                </a:defRPr>
              </a:lvl1pPr>
              <a:lvl2pPr>
                <a:tabLst>
                  <a:tab pos="762000" algn="l"/>
                </a:tabLst>
                <a:defRPr sz="2400" b="1">
                  <a:solidFill>
                    <a:schemeClr val="tx1"/>
                  </a:solidFill>
                  <a:latin typeface="Edwardian Script ITC" panose="030303020407070D0804" pitchFamily="66" charset="0"/>
                  <a:ea typeface="华文细黑" panose="02010600040101010101" pitchFamily="2" charset="-122"/>
                </a:defRPr>
              </a:lvl2pPr>
              <a:lvl3pPr>
                <a:tabLst>
                  <a:tab pos="762000" algn="l"/>
                </a:tabLst>
                <a:defRPr sz="2400" b="1">
                  <a:solidFill>
                    <a:schemeClr val="tx1"/>
                  </a:solidFill>
                  <a:latin typeface="Edwardian Script ITC" panose="030303020407070D0804" pitchFamily="66" charset="0"/>
                  <a:ea typeface="华文细黑" panose="02010600040101010101" pitchFamily="2" charset="-122"/>
                </a:defRPr>
              </a:lvl3pPr>
              <a:lvl4pPr>
                <a:tabLst>
                  <a:tab pos="762000" algn="l"/>
                </a:tabLst>
                <a:defRPr sz="2400" b="1">
                  <a:solidFill>
                    <a:schemeClr val="tx1"/>
                  </a:solidFill>
                  <a:latin typeface="Edwardian Script ITC" panose="030303020407070D0804" pitchFamily="66" charset="0"/>
                  <a:ea typeface="华文细黑" panose="02010600040101010101" pitchFamily="2" charset="-122"/>
                </a:defRPr>
              </a:lvl4pPr>
              <a:lvl5pPr>
                <a:tabLst>
                  <a:tab pos="7620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762000" algn="l"/>
                </a:tabLst>
                <a:defRPr sz="2400" b="1">
                  <a:solidFill>
                    <a:schemeClr val="tx1"/>
                  </a:solidFill>
                  <a:latin typeface="Edwardian Script ITC" panose="030303020407070D0804" pitchFamily="66" charset="0"/>
                  <a:ea typeface="华文细黑" panose="02010600040101010101" pitchFamily="2" charset="-122"/>
                </a:defRPr>
              </a:lvl9pPr>
            </a:lstStyle>
            <a:p>
              <a:pPr>
                <a:lnSpc>
                  <a:spcPct val="110000"/>
                </a:lnSpc>
              </a:pPr>
              <a:r>
                <a:rPr lang="zh-CN" altLang="en-US" sz="2000" dirty="0">
                  <a:latin typeface="幼圆" panose="02010509060101010101" pitchFamily="49" charset="-122"/>
                  <a:ea typeface="幼圆" panose="02010509060101010101" pitchFamily="49" charset="-122"/>
                </a:rPr>
                <a:t>腘淋巴结</a:t>
              </a:r>
              <a:endParaRPr lang="zh-CN" altLang="en-US" sz="2000" b="0" dirty="0">
                <a:latin typeface="幼圆" panose="02010509060101010101" pitchFamily="49" charset="-122"/>
                <a:ea typeface="幼圆" panose="02010509060101010101" pitchFamily="49" charset="-122"/>
              </a:endParaRPr>
            </a:p>
          </p:txBody>
        </p:sp>
        <p:sp>
          <p:nvSpPr>
            <p:cNvPr id="27" name="Text Box 8">
              <a:extLst>
                <a:ext uri="{FF2B5EF4-FFF2-40B4-BE49-F238E27FC236}">
                  <a16:creationId xmlns:a16="http://schemas.microsoft.com/office/drawing/2014/main" id="{BBE4C580-FEAC-4A45-879F-139465D0EB7B}"/>
                </a:ext>
              </a:extLst>
            </p:cNvPr>
            <p:cNvSpPr txBox="1">
              <a:spLocks noChangeArrowheads="1"/>
            </p:cNvSpPr>
            <p:nvPr/>
          </p:nvSpPr>
          <p:spPr bwMode="auto">
            <a:xfrm>
              <a:off x="5789796" y="4778402"/>
              <a:ext cx="2102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腹股沟浅淋巴结</a:t>
              </a:r>
            </a:p>
          </p:txBody>
        </p:sp>
        <p:sp>
          <p:nvSpPr>
            <p:cNvPr id="28" name="Text Box 9">
              <a:extLst>
                <a:ext uri="{FF2B5EF4-FFF2-40B4-BE49-F238E27FC236}">
                  <a16:creationId xmlns:a16="http://schemas.microsoft.com/office/drawing/2014/main" id="{C6ACB55D-7E6B-4A01-9C29-D505BEAB2E8A}"/>
                </a:ext>
              </a:extLst>
            </p:cNvPr>
            <p:cNvSpPr txBox="1">
              <a:spLocks noChangeArrowheads="1"/>
            </p:cNvSpPr>
            <p:nvPr/>
          </p:nvSpPr>
          <p:spPr bwMode="auto">
            <a:xfrm>
              <a:off x="5789796" y="4047894"/>
              <a:ext cx="2241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腹股沟深淋巴结</a:t>
              </a:r>
            </a:p>
          </p:txBody>
        </p:sp>
        <p:sp>
          <p:nvSpPr>
            <p:cNvPr id="29" name="Line 10">
              <a:extLst>
                <a:ext uri="{FF2B5EF4-FFF2-40B4-BE49-F238E27FC236}">
                  <a16:creationId xmlns:a16="http://schemas.microsoft.com/office/drawing/2014/main" id="{DD97FD6B-01BD-42D9-960E-FF0E5FBF3414}"/>
                </a:ext>
              </a:extLst>
            </p:cNvPr>
            <p:cNvSpPr>
              <a:spLocks noChangeShapeType="1"/>
            </p:cNvSpPr>
            <p:nvPr/>
          </p:nvSpPr>
          <p:spPr bwMode="auto">
            <a:xfrm flipH="1">
              <a:off x="6871974" y="3688851"/>
              <a:ext cx="0" cy="402806"/>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30" name="Line 11">
              <a:extLst>
                <a:ext uri="{FF2B5EF4-FFF2-40B4-BE49-F238E27FC236}">
                  <a16:creationId xmlns:a16="http://schemas.microsoft.com/office/drawing/2014/main" id="{C15ECA5E-5FF2-4727-B32A-12311CD3CB3E}"/>
                </a:ext>
              </a:extLst>
            </p:cNvPr>
            <p:cNvSpPr>
              <a:spLocks noChangeShapeType="1"/>
            </p:cNvSpPr>
            <p:nvPr/>
          </p:nvSpPr>
          <p:spPr bwMode="auto">
            <a:xfrm>
              <a:off x="6871974" y="4448004"/>
              <a:ext cx="0" cy="359043"/>
            </a:xfrm>
            <a:prstGeom prst="line">
              <a:avLst/>
            </a:prstGeom>
            <a:noFill/>
            <a:ln w="28575">
              <a:solidFill>
                <a:srgbClr val="00660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sz="2000"/>
            </a:p>
          </p:txBody>
        </p:sp>
      </p:grpSp>
      <p:sp>
        <p:nvSpPr>
          <p:cNvPr id="31" name="Line 12">
            <a:extLst>
              <a:ext uri="{FF2B5EF4-FFF2-40B4-BE49-F238E27FC236}">
                <a16:creationId xmlns:a16="http://schemas.microsoft.com/office/drawing/2014/main" id="{78EFE2B8-2436-467B-AC4A-D5D922BC3CF1}"/>
              </a:ext>
            </a:extLst>
          </p:cNvPr>
          <p:cNvSpPr>
            <a:spLocks noChangeShapeType="1"/>
          </p:cNvSpPr>
          <p:nvPr/>
        </p:nvSpPr>
        <p:spPr bwMode="auto">
          <a:xfrm flipH="1">
            <a:off x="5303419" y="4277677"/>
            <a:ext cx="557151" cy="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42" name="Text Box 17" descr="90%">
            <a:extLst>
              <a:ext uri="{FF2B5EF4-FFF2-40B4-BE49-F238E27FC236}">
                <a16:creationId xmlns:a16="http://schemas.microsoft.com/office/drawing/2014/main" id="{205B2B3B-1D99-4F3E-BBD4-B25CF1C26C64}"/>
              </a:ext>
            </a:extLst>
          </p:cNvPr>
          <p:cNvSpPr txBox="1">
            <a:spLocks noChangeArrowheads="1"/>
          </p:cNvSpPr>
          <p:nvPr/>
        </p:nvSpPr>
        <p:spPr bwMode="auto">
          <a:xfrm>
            <a:off x="6097229" y="5441468"/>
            <a:ext cx="1973262" cy="400050"/>
          </a:xfrm>
          <a:prstGeom prst="rect">
            <a:avLst/>
          </a:prstGeom>
          <a:solidFill>
            <a:schemeClr val="accent5">
              <a:lumMod val="90000"/>
            </a:schemeClr>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2000" dirty="0">
                <a:latin typeface="Arial" panose="020B0604020202020204" pitchFamily="34" charset="0"/>
                <a:ea typeface="幼圆" panose="02010509060101010101" pitchFamily="49" charset="-122"/>
              </a:rPr>
              <a:t>双下肢的淋巴</a:t>
            </a:r>
          </a:p>
        </p:txBody>
      </p:sp>
      <p:sp>
        <p:nvSpPr>
          <p:cNvPr id="43" name="Text Box 17" descr="90%">
            <a:extLst>
              <a:ext uri="{FF2B5EF4-FFF2-40B4-BE49-F238E27FC236}">
                <a16:creationId xmlns:a16="http://schemas.microsoft.com/office/drawing/2014/main" id="{E7C305A0-A713-4F41-8064-0E657B636873}"/>
              </a:ext>
            </a:extLst>
          </p:cNvPr>
          <p:cNvSpPr txBox="1">
            <a:spLocks noChangeArrowheads="1"/>
          </p:cNvSpPr>
          <p:nvPr/>
        </p:nvSpPr>
        <p:spPr bwMode="auto">
          <a:xfrm>
            <a:off x="1645584" y="4572578"/>
            <a:ext cx="1687941" cy="400050"/>
          </a:xfrm>
          <a:prstGeom prst="rect">
            <a:avLst/>
          </a:prstGeom>
          <a:solidFill>
            <a:schemeClr val="accent5">
              <a:lumMod val="90000"/>
            </a:schemeClr>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2000" dirty="0">
                <a:latin typeface="Arial" panose="020B0604020202020204" pitchFamily="34" charset="0"/>
                <a:ea typeface="幼圆" panose="02010509060101010101" pitchFamily="49" charset="-122"/>
              </a:rPr>
              <a:t>盆部的淋巴</a:t>
            </a:r>
          </a:p>
        </p:txBody>
      </p:sp>
    </p:spTree>
    <p:extLst>
      <p:ext uri="{BB962C8B-B14F-4D97-AF65-F5344CB8AC3E}">
        <p14:creationId xmlns:p14="http://schemas.microsoft.com/office/powerpoint/2010/main" val="110540599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arn(outVertical)">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0" fill="hold"/>
                                        <p:tgtEl>
                                          <p:spTgt spid="40"/>
                                        </p:tgtEl>
                                        <p:attrNameLst>
                                          <p:attrName>ppt_w</p:attrName>
                                        </p:attrNameLst>
                                      </p:cBhvr>
                                      <p:tavLst>
                                        <p:tav tm="0">
                                          <p:val>
                                            <p:fltVal val="0"/>
                                          </p:val>
                                        </p:tav>
                                        <p:tav tm="100000">
                                          <p:val>
                                            <p:strVal val="#ppt_w"/>
                                          </p:val>
                                        </p:tav>
                                      </p:tavLst>
                                    </p:anim>
                                    <p:anim calcmode="lin" valueType="num">
                                      <p:cBhvr>
                                        <p:cTn id="23" dur="500" fill="hold"/>
                                        <p:tgtEl>
                                          <p:spTgt spid="40"/>
                                        </p:tgtEl>
                                        <p:attrNameLst>
                                          <p:attrName>ppt_h</p:attrName>
                                        </p:attrNameLst>
                                      </p:cBhvr>
                                      <p:tavLst>
                                        <p:tav tm="0">
                                          <p:val>
                                            <p:fltVal val="0"/>
                                          </p:val>
                                        </p:tav>
                                        <p:tav tm="100000">
                                          <p:val>
                                            <p:strVal val="#ppt_h"/>
                                          </p:val>
                                        </p:tav>
                                      </p:tavLst>
                                    </p:anim>
                                    <p:animEffect transition="in" filter="fade">
                                      <p:cBhvr>
                                        <p:cTn id="24" dur="500"/>
                                        <p:tgtEl>
                                          <p:spTgt spid="40"/>
                                        </p:tgtEl>
                                      </p:cBhvr>
                                    </p:animEffect>
                                  </p:childTnLst>
                                </p:cTn>
                              </p:par>
                            </p:childTnLst>
                          </p:cTn>
                        </p:par>
                        <p:par>
                          <p:cTn id="25" fill="hold">
                            <p:stCondLst>
                              <p:cond delay="1000"/>
                            </p:stCondLst>
                            <p:childTnLst>
                              <p:par>
                                <p:cTn id="26" presetID="16" presetClass="entr" presetSubtype="37" fill="hold" grpId="0" nodeType="after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outVertical)">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par>
                          <p:cTn id="34" fill="hold">
                            <p:stCondLst>
                              <p:cond delay="500"/>
                            </p:stCondLst>
                            <p:childTnLst>
                              <p:par>
                                <p:cTn id="35" presetID="16" presetClass="entr" presetSubtype="37"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out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par>
                          <p:cTn id="60" fill="hold">
                            <p:stCondLst>
                              <p:cond delay="1500"/>
                            </p:stCondLst>
                            <p:childTnLst>
                              <p:par>
                                <p:cTn id="61" presetID="22" presetClass="entr" presetSubtype="8"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8" grpId="0" animBg="1"/>
      <p:bldP spid="9" grpId="0" animBg="1"/>
      <p:bldP spid="10" grpId="0" animBg="1"/>
      <p:bldP spid="11" grpId="0"/>
      <p:bldP spid="31" grpId="0" animBg="1"/>
      <p:bldP spid="42"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 descr="Snap39">
            <a:extLst>
              <a:ext uri="{FF2B5EF4-FFF2-40B4-BE49-F238E27FC236}">
                <a16:creationId xmlns:a16="http://schemas.microsoft.com/office/drawing/2014/main" id="{7FC8BE4E-EA24-4083-9A53-72314BF9D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050" y="1253392"/>
            <a:ext cx="3419475" cy="514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Rectangle 3">
            <a:extLst>
              <a:ext uri="{FF2B5EF4-FFF2-40B4-BE49-F238E27FC236}">
                <a16:creationId xmlns:a16="http://schemas.microsoft.com/office/drawing/2014/main" id="{8C4A204C-A0F2-4684-9B73-DBF8B604B1A7}"/>
              </a:ext>
            </a:extLst>
          </p:cNvPr>
          <p:cNvSpPr>
            <a:spLocks noChangeArrowheads="1"/>
          </p:cNvSpPr>
          <p:nvPr/>
        </p:nvSpPr>
        <p:spPr bwMode="auto">
          <a:xfrm>
            <a:off x="2943226" y="529320"/>
            <a:ext cx="3781425" cy="814325"/>
          </a:xfrm>
          <a:prstGeom prst="rect">
            <a:avLst/>
          </a:prstGeom>
          <a:noFill/>
          <a:ln w="28575" algn="ctr">
            <a:noFill/>
            <a:miter lim="800000"/>
          </a:ln>
          <a:effectLst/>
        </p:spPr>
        <p:txBody>
          <a:bodyPr anchor="ctr">
            <a:spAutoFit/>
          </a:bodyPr>
          <a:lstStyle/>
          <a:p>
            <a:pPr>
              <a:lnSpc>
                <a:spcPct val="130000"/>
              </a:lnSpc>
              <a:buFontTx/>
              <a:buNone/>
              <a:defRPr/>
            </a:pPr>
            <a:r>
              <a:rPr kumimoji="1" lang="zh-CN" altLang="en-US" sz="4000" b="0" dirty="0">
                <a:latin typeface="华文中宋" panose="02010600040101010101" pitchFamily="2" charset="-122"/>
                <a:ea typeface="华文中宋" panose="02010600040101010101" pitchFamily="2" charset="-122"/>
              </a:rPr>
              <a:t>第一节</a:t>
            </a:r>
            <a:r>
              <a:rPr kumimoji="1" lang="zh-CN" altLang="en-US" sz="4000" b="0" dirty="0">
                <a:solidFill>
                  <a:srgbClr val="C00000"/>
                </a:solidFill>
                <a:latin typeface="华文中宋" panose="02010600040101010101" pitchFamily="2" charset="-122"/>
                <a:ea typeface="华文中宋" panose="02010600040101010101" pitchFamily="2" charset="-122"/>
              </a:rPr>
              <a:t>  总论 </a:t>
            </a:r>
          </a:p>
        </p:txBody>
      </p:sp>
      <p:sp>
        <p:nvSpPr>
          <p:cNvPr id="8195" name="Text Box 4">
            <a:extLst>
              <a:ext uri="{FF2B5EF4-FFF2-40B4-BE49-F238E27FC236}">
                <a16:creationId xmlns:a16="http://schemas.microsoft.com/office/drawing/2014/main" id="{37CE603F-3EBA-45AA-BA40-F845860D7121}"/>
              </a:ext>
            </a:extLst>
          </p:cNvPr>
          <p:cNvSpPr txBox="1">
            <a:spLocks noChangeArrowheads="1"/>
          </p:cNvSpPr>
          <p:nvPr/>
        </p:nvSpPr>
        <p:spPr bwMode="auto">
          <a:xfrm>
            <a:off x="347663" y="1647825"/>
            <a:ext cx="3419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幼圆" panose="02010509060101010101" pitchFamily="49" charset="-122"/>
                <a:ea typeface="幼圆" panose="02010509060101010101" pitchFamily="49" charset="-122"/>
              </a:rPr>
              <a:t>淋巴系统的组成：</a:t>
            </a:r>
          </a:p>
        </p:txBody>
      </p:sp>
      <p:sp>
        <p:nvSpPr>
          <p:cNvPr id="8196" name="Rectangle 5">
            <a:extLst>
              <a:ext uri="{FF2B5EF4-FFF2-40B4-BE49-F238E27FC236}">
                <a16:creationId xmlns:a16="http://schemas.microsoft.com/office/drawing/2014/main" id="{01AF3EF8-8E44-4105-A2FB-820FD1CEC207}"/>
              </a:ext>
            </a:extLst>
          </p:cNvPr>
          <p:cNvSpPr>
            <a:spLocks noChangeArrowheads="1"/>
          </p:cNvSpPr>
          <p:nvPr/>
        </p:nvSpPr>
        <p:spPr bwMode="auto">
          <a:xfrm>
            <a:off x="677863" y="2697163"/>
            <a:ext cx="2846388"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buFont typeface="Wingdings" panose="05000000000000000000" pitchFamily="2" charset="2"/>
              <a:buChar char="Ø"/>
            </a:pPr>
            <a:r>
              <a:rPr lang="en-US" altLang="zh-CN" dirty="0">
                <a:latin typeface="幼圆" panose="02010509060101010101" pitchFamily="49" charset="-122"/>
                <a:ea typeface="幼圆" panose="02010509060101010101" pitchFamily="49" charset="-122"/>
              </a:rPr>
              <a:t> </a:t>
            </a:r>
            <a:r>
              <a:rPr lang="zh-CN" altLang="en-US" dirty="0">
                <a:solidFill>
                  <a:srgbClr val="C00000"/>
                </a:solidFill>
                <a:latin typeface="幼圆" panose="02010509060101010101" pitchFamily="49" charset="-122"/>
                <a:ea typeface="幼圆" panose="02010509060101010101" pitchFamily="49" charset="-122"/>
              </a:rPr>
              <a:t>淋巴管道</a:t>
            </a:r>
          </a:p>
          <a:p>
            <a:pPr>
              <a:lnSpc>
                <a:spcPct val="150000"/>
              </a:lnSpc>
              <a:buFont typeface="Wingdings" panose="05000000000000000000" pitchFamily="2" charset="2"/>
              <a:buChar char="Ø"/>
            </a:pPr>
            <a:endParaRPr lang="zh-CN" altLang="en-US" dirty="0">
              <a:latin typeface="幼圆" panose="02010509060101010101" pitchFamily="49" charset="-122"/>
              <a:ea typeface="幼圆" panose="02010509060101010101" pitchFamily="49" charset="-122"/>
            </a:endParaRPr>
          </a:p>
          <a:p>
            <a:pPr>
              <a:lnSpc>
                <a:spcPct val="200000"/>
              </a:lnSpc>
              <a:buFont typeface="Wingdings" panose="05000000000000000000" pitchFamily="2" charset="2"/>
              <a:buChar char="Ø"/>
            </a:pPr>
            <a:r>
              <a:rPr lang="zh-CN" altLang="en-US" dirty="0">
                <a:latin typeface="幼圆" panose="02010509060101010101" pitchFamily="49" charset="-122"/>
                <a:ea typeface="幼圆" panose="02010509060101010101" pitchFamily="49" charset="-122"/>
              </a:rPr>
              <a:t> </a:t>
            </a:r>
            <a:r>
              <a:rPr lang="zh-CN" altLang="en-US" dirty="0">
                <a:solidFill>
                  <a:srgbClr val="C00000"/>
                </a:solidFill>
                <a:latin typeface="幼圆" panose="02010509060101010101" pitchFamily="49" charset="-122"/>
                <a:ea typeface="幼圆" panose="02010509060101010101" pitchFamily="49" charset="-122"/>
              </a:rPr>
              <a:t>淋巴组织</a:t>
            </a:r>
          </a:p>
          <a:p>
            <a:pPr>
              <a:lnSpc>
                <a:spcPct val="150000"/>
              </a:lnSpc>
              <a:buFont typeface="Wingdings" panose="05000000000000000000" pitchFamily="2" charset="2"/>
              <a:buChar char="Ø"/>
            </a:pPr>
            <a:endParaRPr lang="zh-CN" altLang="en-US" dirty="0">
              <a:latin typeface="幼圆" panose="02010509060101010101" pitchFamily="49" charset="-122"/>
              <a:ea typeface="幼圆" panose="02010509060101010101" pitchFamily="49" charset="-122"/>
            </a:endParaRPr>
          </a:p>
          <a:p>
            <a:pPr>
              <a:lnSpc>
                <a:spcPct val="150000"/>
              </a:lnSpc>
              <a:buFont typeface="Wingdings" panose="05000000000000000000" pitchFamily="2" charset="2"/>
              <a:buChar char="Ø"/>
            </a:pPr>
            <a:r>
              <a:rPr lang="zh-CN" altLang="en-US" dirty="0">
                <a:latin typeface="幼圆" panose="02010509060101010101" pitchFamily="49" charset="-122"/>
                <a:ea typeface="幼圆" panose="02010509060101010101" pitchFamily="49" charset="-122"/>
              </a:rPr>
              <a:t> 淋巴器官</a:t>
            </a:r>
          </a:p>
        </p:txBody>
      </p:sp>
      <p:sp>
        <p:nvSpPr>
          <p:cNvPr id="8197" name="AutoShape 6">
            <a:extLst>
              <a:ext uri="{FF2B5EF4-FFF2-40B4-BE49-F238E27FC236}">
                <a16:creationId xmlns:a16="http://schemas.microsoft.com/office/drawing/2014/main" id="{E15CD4B2-8B61-4EED-872E-34E8AD041290}"/>
              </a:ext>
            </a:extLst>
          </p:cNvPr>
          <p:cNvSpPr>
            <a:spLocks/>
          </p:cNvSpPr>
          <p:nvPr/>
        </p:nvSpPr>
        <p:spPr bwMode="auto">
          <a:xfrm>
            <a:off x="2528888" y="2528888"/>
            <a:ext cx="131763" cy="1089025"/>
          </a:xfrm>
          <a:prstGeom prst="leftBrace">
            <a:avLst>
              <a:gd name="adj1" fmla="val 68837"/>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endParaRPr lang="zh-CN" altLang="en-US"/>
          </a:p>
        </p:txBody>
      </p:sp>
      <p:sp>
        <p:nvSpPr>
          <p:cNvPr id="8198" name="Text Box 7">
            <a:extLst>
              <a:ext uri="{FF2B5EF4-FFF2-40B4-BE49-F238E27FC236}">
                <a16:creationId xmlns:a16="http://schemas.microsoft.com/office/drawing/2014/main" id="{F49A4605-337A-4D79-B894-B1459AED34C3}"/>
              </a:ext>
            </a:extLst>
          </p:cNvPr>
          <p:cNvSpPr txBox="1">
            <a:spLocks noChangeArrowheads="1"/>
          </p:cNvSpPr>
          <p:nvPr/>
        </p:nvSpPr>
        <p:spPr bwMode="auto">
          <a:xfrm>
            <a:off x="2611438" y="2298700"/>
            <a:ext cx="2632075" cy="152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20000"/>
              </a:lnSpc>
            </a:pPr>
            <a:r>
              <a:rPr lang="zh-CN" altLang="en-US" sz="2000" dirty="0">
                <a:latin typeface="幼圆" panose="02010509060101010101" pitchFamily="49" charset="-122"/>
                <a:ea typeface="幼圆" panose="02010509060101010101" pitchFamily="49" charset="-122"/>
              </a:rPr>
              <a:t>毛细淋巴管</a:t>
            </a:r>
          </a:p>
          <a:p>
            <a:pPr>
              <a:lnSpc>
                <a:spcPct val="120000"/>
              </a:lnSpc>
            </a:pPr>
            <a:r>
              <a:rPr lang="zh-CN" altLang="en-US" sz="2000" dirty="0">
                <a:latin typeface="幼圆" panose="02010509060101010101" pitchFamily="49" charset="-122"/>
                <a:ea typeface="幼圆" panose="02010509060101010101" pitchFamily="49" charset="-122"/>
              </a:rPr>
              <a:t>淋巴管</a:t>
            </a:r>
          </a:p>
          <a:p>
            <a:pPr>
              <a:lnSpc>
                <a:spcPct val="120000"/>
              </a:lnSpc>
            </a:pPr>
            <a:r>
              <a:rPr lang="zh-CN" altLang="en-US" sz="2000" dirty="0">
                <a:latin typeface="幼圆" panose="02010509060101010101" pitchFamily="49" charset="-122"/>
                <a:ea typeface="幼圆" panose="02010509060101010101" pitchFamily="49" charset="-122"/>
              </a:rPr>
              <a:t>淋巴干（</a:t>
            </a:r>
            <a:r>
              <a:rPr lang="en-US" altLang="zh-CN" sz="2000" dirty="0">
                <a:latin typeface="幼圆" panose="02010509060101010101" pitchFamily="49" charset="-122"/>
                <a:ea typeface="幼圆" panose="02010509060101010101" pitchFamily="49" charset="-122"/>
              </a:rPr>
              <a:t>9</a:t>
            </a:r>
            <a:r>
              <a:rPr lang="zh-CN" altLang="en-US" sz="2000" dirty="0">
                <a:latin typeface="幼圆" panose="02010509060101010101" pitchFamily="49" charset="-122"/>
                <a:ea typeface="幼圆" panose="02010509060101010101" pitchFamily="49" charset="-122"/>
              </a:rPr>
              <a:t>）</a:t>
            </a:r>
          </a:p>
          <a:p>
            <a:pPr>
              <a:lnSpc>
                <a:spcPct val="120000"/>
              </a:lnSpc>
            </a:pPr>
            <a:r>
              <a:rPr lang="zh-CN" altLang="en-US" sz="2000" dirty="0">
                <a:latin typeface="幼圆" panose="02010509060101010101" pitchFamily="49" charset="-122"/>
                <a:ea typeface="幼圆" panose="02010509060101010101" pitchFamily="49" charset="-122"/>
              </a:rPr>
              <a:t>淋巴导管（</a:t>
            </a:r>
            <a:r>
              <a:rPr lang="en-US" altLang="zh-CN" sz="2000" dirty="0">
                <a:latin typeface="幼圆" panose="02010509060101010101" pitchFamily="49" charset="-122"/>
                <a:ea typeface="幼圆" panose="02010509060101010101" pitchFamily="49" charset="-122"/>
              </a:rPr>
              <a:t>2</a:t>
            </a:r>
            <a:r>
              <a:rPr lang="zh-CN" altLang="en-US" sz="2000" dirty="0">
                <a:latin typeface="幼圆" panose="02010509060101010101" pitchFamily="49" charset="-122"/>
                <a:ea typeface="幼圆" panose="02010509060101010101" pitchFamily="49" charset="-122"/>
              </a:rPr>
              <a:t>）</a:t>
            </a:r>
            <a:endParaRPr lang="zh-CN" altLang="en-US" dirty="0">
              <a:latin typeface="幼圆" panose="02010509060101010101" pitchFamily="49" charset="-122"/>
              <a:ea typeface="幼圆" panose="02010509060101010101" pitchFamily="49" charset="-122"/>
            </a:endParaRPr>
          </a:p>
        </p:txBody>
      </p:sp>
      <p:sp>
        <p:nvSpPr>
          <p:cNvPr id="8199" name="AutoShape 8">
            <a:extLst>
              <a:ext uri="{FF2B5EF4-FFF2-40B4-BE49-F238E27FC236}">
                <a16:creationId xmlns:a16="http://schemas.microsoft.com/office/drawing/2014/main" id="{F686CADF-93DC-4989-8A52-EFE620F28AB1}"/>
              </a:ext>
            </a:extLst>
          </p:cNvPr>
          <p:cNvSpPr>
            <a:spLocks/>
          </p:cNvSpPr>
          <p:nvPr/>
        </p:nvSpPr>
        <p:spPr bwMode="auto">
          <a:xfrm>
            <a:off x="2540001" y="3968750"/>
            <a:ext cx="149225" cy="549275"/>
          </a:xfrm>
          <a:prstGeom prst="leftBrace">
            <a:avLst>
              <a:gd name="adj1" fmla="val 30657"/>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endParaRPr lang="zh-CN" altLang="en-US"/>
          </a:p>
        </p:txBody>
      </p:sp>
      <p:sp>
        <p:nvSpPr>
          <p:cNvPr id="8200" name="Text Box 9">
            <a:extLst>
              <a:ext uri="{FF2B5EF4-FFF2-40B4-BE49-F238E27FC236}">
                <a16:creationId xmlns:a16="http://schemas.microsoft.com/office/drawing/2014/main" id="{A688B87E-2534-4038-99CA-EAB1803FB1F0}"/>
              </a:ext>
            </a:extLst>
          </p:cNvPr>
          <p:cNvSpPr txBox="1">
            <a:spLocks noChangeArrowheads="1"/>
          </p:cNvSpPr>
          <p:nvPr/>
        </p:nvSpPr>
        <p:spPr bwMode="auto">
          <a:xfrm>
            <a:off x="2611438" y="3824288"/>
            <a:ext cx="2259013" cy="78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20000"/>
              </a:lnSpc>
            </a:pPr>
            <a:r>
              <a:rPr lang="zh-CN" altLang="en-US" sz="2000" dirty="0">
                <a:latin typeface="幼圆" panose="02010509060101010101" pitchFamily="49" charset="-122"/>
                <a:ea typeface="幼圆" panose="02010509060101010101" pitchFamily="49" charset="-122"/>
              </a:rPr>
              <a:t>弥散淋巴组织</a:t>
            </a:r>
          </a:p>
          <a:p>
            <a:pPr>
              <a:lnSpc>
                <a:spcPct val="120000"/>
              </a:lnSpc>
            </a:pPr>
            <a:r>
              <a:rPr lang="zh-CN" altLang="en-US" sz="2000" dirty="0">
                <a:latin typeface="幼圆" panose="02010509060101010101" pitchFamily="49" charset="-122"/>
                <a:ea typeface="幼圆" panose="02010509060101010101" pitchFamily="49" charset="-122"/>
              </a:rPr>
              <a:t>淋巴小结</a:t>
            </a:r>
          </a:p>
        </p:txBody>
      </p:sp>
      <p:sp>
        <p:nvSpPr>
          <p:cNvPr id="8201" name="AutoShape 10">
            <a:extLst>
              <a:ext uri="{FF2B5EF4-FFF2-40B4-BE49-F238E27FC236}">
                <a16:creationId xmlns:a16="http://schemas.microsoft.com/office/drawing/2014/main" id="{94EC49A6-ACB3-403C-B0D1-93C20DDF59E9}"/>
              </a:ext>
            </a:extLst>
          </p:cNvPr>
          <p:cNvSpPr>
            <a:spLocks/>
          </p:cNvSpPr>
          <p:nvPr/>
        </p:nvSpPr>
        <p:spPr bwMode="auto">
          <a:xfrm>
            <a:off x="2540001" y="4878388"/>
            <a:ext cx="103187" cy="1163637"/>
          </a:xfrm>
          <a:prstGeom prst="leftBrace">
            <a:avLst>
              <a:gd name="adj1" fmla="val 93923"/>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endParaRPr lang="zh-CN" altLang="en-US"/>
          </a:p>
        </p:txBody>
      </p:sp>
      <p:sp>
        <p:nvSpPr>
          <p:cNvPr id="8202" name="Text Box 11">
            <a:extLst>
              <a:ext uri="{FF2B5EF4-FFF2-40B4-BE49-F238E27FC236}">
                <a16:creationId xmlns:a16="http://schemas.microsoft.com/office/drawing/2014/main" id="{C076DA5C-618F-4299-BF13-7F8283B3254D}"/>
              </a:ext>
            </a:extLst>
          </p:cNvPr>
          <p:cNvSpPr txBox="1">
            <a:spLocks noChangeArrowheads="1"/>
          </p:cNvSpPr>
          <p:nvPr/>
        </p:nvSpPr>
        <p:spPr bwMode="auto">
          <a:xfrm>
            <a:off x="2624138" y="4651375"/>
            <a:ext cx="1563688" cy="152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20000"/>
              </a:lnSpc>
            </a:pPr>
            <a:r>
              <a:rPr lang="zh-CN" altLang="en-US" sz="2000" dirty="0">
                <a:latin typeface="幼圆" panose="02010509060101010101" pitchFamily="49" charset="-122"/>
                <a:ea typeface="幼圆" panose="02010509060101010101" pitchFamily="49" charset="-122"/>
              </a:rPr>
              <a:t>淋巴结</a:t>
            </a:r>
          </a:p>
          <a:p>
            <a:pPr>
              <a:lnSpc>
                <a:spcPct val="120000"/>
              </a:lnSpc>
            </a:pPr>
            <a:r>
              <a:rPr lang="zh-CN" altLang="en-US" sz="2000" dirty="0">
                <a:latin typeface="幼圆" panose="02010509060101010101" pitchFamily="49" charset="-122"/>
                <a:ea typeface="幼圆" panose="02010509060101010101" pitchFamily="49" charset="-122"/>
              </a:rPr>
              <a:t>脾</a:t>
            </a:r>
          </a:p>
          <a:p>
            <a:pPr>
              <a:lnSpc>
                <a:spcPct val="120000"/>
              </a:lnSpc>
            </a:pPr>
            <a:r>
              <a:rPr lang="zh-CN" altLang="en-US" sz="2000" dirty="0">
                <a:latin typeface="幼圆" panose="02010509060101010101" pitchFamily="49" charset="-122"/>
                <a:ea typeface="幼圆" panose="02010509060101010101" pitchFamily="49" charset="-122"/>
              </a:rPr>
              <a:t>胸腺</a:t>
            </a:r>
          </a:p>
          <a:p>
            <a:pPr>
              <a:lnSpc>
                <a:spcPct val="120000"/>
              </a:lnSpc>
            </a:pPr>
            <a:r>
              <a:rPr lang="zh-CN" altLang="en-US" sz="2000" dirty="0">
                <a:latin typeface="幼圆" panose="02010509060101010101" pitchFamily="49" charset="-122"/>
                <a:ea typeface="幼圆" panose="02010509060101010101" pitchFamily="49" charset="-122"/>
              </a:rPr>
              <a:t>扁桃体</a:t>
            </a:r>
          </a:p>
        </p:txBody>
      </p:sp>
    </p:spTree>
  </p:cSld>
  <p:clrMapOvr>
    <a:masterClrMapping/>
  </p:clrMapOvr>
  <p:transition>
    <p:circl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Snap6">
            <a:extLst>
              <a:ext uri="{FF2B5EF4-FFF2-40B4-BE49-F238E27FC236}">
                <a16:creationId xmlns:a16="http://schemas.microsoft.com/office/drawing/2014/main" id="{3A86D923-0D5A-43C3-B973-92978426C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075" t="8234" r="9492" b="12350"/>
          <a:stretch>
            <a:fillRect/>
          </a:stretch>
        </p:blipFill>
        <p:spPr bwMode="auto">
          <a:xfrm>
            <a:off x="5353050" y="855663"/>
            <a:ext cx="3549650"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a:extLst>
              <a:ext uri="{FF2B5EF4-FFF2-40B4-BE49-F238E27FC236}">
                <a16:creationId xmlns:a16="http://schemas.microsoft.com/office/drawing/2014/main" id="{84D6D1F2-D321-49D7-AA47-4DC3BCF43AF2}"/>
              </a:ext>
            </a:extLst>
          </p:cNvPr>
          <p:cNvGrpSpPr/>
          <p:nvPr/>
        </p:nvGrpSpPr>
        <p:grpSpPr>
          <a:xfrm>
            <a:off x="-25400" y="1737203"/>
            <a:ext cx="5378450" cy="4324666"/>
            <a:chOff x="0" y="1279496"/>
            <a:chExt cx="5378450" cy="4324666"/>
          </a:xfrm>
        </p:grpSpPr>
        <p:sp>
          <p:nvSpPr>
            <p:cNvPr id="29698" name="Text Box 3">
              <a:extLst>
                <a:ext uri="{FF2B5EF4-FFF2-40B4-BE49-F238E27FC236}">
                  <a16:creationId xmlns:a16="http://schemas.microsoft.com/office/drawing/2014/main" id="{61BE28CF-B778-4074-8F1A-06F7DD7AADD2}"/>
                </a:ext>
              </a:extLst>
            </p:cNvPr>
            <p:cNvSpPr txBox="1">
              <a:spLocks noChangeArrowheads="1"/>
            </p:cNvSpPr>
            <p:nvPr/>
          </p:nvSpPr>
          <p:spPr bwMode="auto">
            <a:xfrm>
              <a:off x="543719" y="1279496"/>
              <a:ext cx="4206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2000" dirty="0">
                  <a:latin typeface="Arial" panose="020B0604020202020204" pitchFamily="34" charset="0"/>
                  <a:ea typeface="幼圆" panose="02010509060101010101" pitchFamily="49" charset="-122"/>
                </a:rPr>
                <a:t>腹腔</a:t>
              </a:r>
              <a:r>
                <a:rPr lang="zh-CN" altLang="en-US" sz="2000" dirty="0">
                  <a:solidFill>
                    <a:srgbClr val="C00000"/>
                  </a:solidFill>
                  <a:latin typeface="Arial" panose="020B0604020202020204" pitchFamily="34" charset="0"/>
                  <a:ea typeface="幼圆" panose="02010509060101010101" pitchFamily="49" charset="-122"/>
                </a:rPr>
                <a:t>不成对脏器</a:t>
              </a:r>
              <a:r>
                <a:rPr lang="zh-CN" altLang="en-US" sz="2000" dirty="0">
                  <a:latin typeface="Arial" panose="020B0604020202020204" pitchFamily="34" charset="0"/>
                  <a:ea typeface="幼圆" panose="02010509060101010101" pitchFamily="49" charset="-122"/>
                </a:rPr>
                <a:t>淋巴回流</a:t>
              </a:r>
            </a:p>
          </p:txBody>
        </p:sp>
        <p:sp>
          <p:nvSpPr>
            <p:cNvPr id="29699" name="Text Box 4">
              <a:extLst>
                <a:ext uri="{FF2B5EF4-FFF2-40B4-BE49-F238E27FC236}">
                  <a16:creationId xmlns:a16="http://schemas.microsoft.com/office/drawing/2014/main" id="{1532EDCD-5A52-4FD2-9B1B-E629A63B2653}"/>
                </a:ext>
              </a:extLst>
            </p:cNvPr>
            <p:cNvSpPr txBox="1">
              <a:spLocks noChangeArrowheads="1"/>
            </p:cNvSpPr>
            <p:nvPr/>
          </p:nvSpPr>
          <p:spPr bwMode="auto">
            <a:xfrm>
              <a:off x="0" y="2008188"/>
              <a:ext cx="1381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1800" dirty="0">
                  <a:latin typeface="Arial" panose="020B0604020202020204" pitchFamily="34" charset="0"/>
                  <a:ea typeface="幼圆" panose="02010509060101010101" pitchFamily="49" charset="-122"/>
                </a:rPr>
                <a:t>沿腹腔干</a:t>
              </a:r>
            </a:p>
            <a:p>
              <a:pPr algn="ctr"/>
              <a:r>
                <a:rPr lang="zh-CN" altLang="en-US" sz="1800" dirty="0">
                  <a:latin typeface="Arial" panose="020B0604020202020204" pitchFamily="34" charset="0"/>
                  <a:ea typeface="幼圆" panose="02010509060101010101" pitchFamily="49" charset="-122"/>
                </a:rPr>
                <a:t>分支排列</a:t>
              </a:r>
            </a:p>
          </p:txBody>
        </p:sp>
        <p:sp>
          <p:nvSpPr>
            <p:cNvPr id="29700" name="Text Box 5">
              <a:extLst>
                <a:ext uri="{FF2B5EF4-FFF2-40B4-BE49-F238E27FC236}">
                  <a16:creationId xmlns:a16="http://schemas.microsoft.com/office/drawing/2014/main" id="{3C590084-D77E-439D-96B2-0AF2B7181806}"/>
                </a:ext>
              </a:extLst>
            </p:cNvPr>
            <p:cNvSpPr txBox="1">
              <a:spLocks noChangeArrowheads="1"/>
            </p:cNvSpPr>
            <p:nvPr/>
          </p:nvSpPr>
          <p:spPr bwMode="auto">
            <a:xfrm>
              <a:off x="1558925" y="1951038"/>
              <a:ext cx="1949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1800" dirty="0">
                  <a:latin typeface="Arial" panose="020B0604020202020204" pitchFamily="34" charset="0"/>
                  <a:ea typeface="幼圆" panose="02010509060101010101" pitchFamily="49" charset="-122"/>
                </a:rPr>
                <a:t>沿肠系膜上</a:t>
              </a:r>
            </a:p>
            <a:p>
              <a:pPr algn="ctr"/>
              <a:r>
                <a:rPr lang="zh-CN" altLang="en-US" sz="1800" dirty="0">
                  <a:latin typeface="Arial" panose="020B0604020202020204" pitchFamily="34" charset="0"/>
                  <a:ea typeface="幼圆" panose="02010509060101010101" pitchFamily="49" charset="-122"/>
                </a:rPr>
                <a:t>动脉分支排列</a:t>
              </a:r>
            </a:p>
          </p:txBody>
        </p:sp>
        <p:sp>
          <p:nvSpPr>
            <p:cNvPr id="29701" name="Text Box 6">
              <a:extLst>
                <a:ext uri="{FF2B5EF4-FFF2-40B4-BE49-F238E27FC236}">
                  <a16:creationId xmlns:a16="http://schemas.microsoft.com/office/drawing/2014/main" id="{629A5D16-823C-4C99-A349-4D6A8AD31E03}"/>
                </a:ext>
              </a:extLst>
            </p:cNvPr>
            <p:cNvSpPr txBox="1">
              <a:spLocks noChangeArrowheads="1"/>
            </p:cNvSpPr>
            <p:nvPr/>
          </p:nvSpPr>
          <p:spPr bwMode="auto">
            <a:xfrm>
              <a:off x="3457575" y="1949450"/>
              <a:ext cx="1920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1800" dirty="0">
                  <a:latin typeface="Arial" panose="020B0604020202020204" pitchFamily="34" charset="0"/>
                  <a:ea typeface="幼圆" panose="02010509060101010101" pitchFamily="49" charset="-122"/>
                </a:rPr>
                <a:t>沿肠系膜下</a:t>
              </a:r>
            </a:p>
            <a:p>
              <a:pPr algn="ctr"/>
              <a:r>
                <a:rPr lang="zh-CN" altLang="en-US" sz="1800" dirty="0">
                  <a:latin typeface="Arial" panose="020B0604020202020204" pitchFamily="34" charset="0"/>
                  <a:ea typeface="幼圆" panose="02010509060101010101" pitchFamily="49" charset="-122"/>
                </a:rPr>
                <a:t>动脉分支排列</a:t>
              </a:r>
            </a:p>
          </p:txBody>
        </p:sp>
        <p:sp>
          <p:nvSpPr>
            <p:cNvPr id="29702" name="Text Box 7">
              <a:extLst>
                <a:ext uri="{FF2B5EF4-FFF2-40B4-BE49-F238E27FC236}">
                  <a16:creationId xmlns:a16="http://schemas.microsoft.com/office/drawing/2014/main" id="{D29BCEC3-60AC-4CE4-A096-B1E8346EC8DF}"/>
                </a:ext>
              </a:extLst>
            </p:cNvPr>
            <p:cNvSpPr txBox="1">
              <a:spLocks noChangeArrowheads="1"/>
            </p:cNvSpPr>
            <p:nvPr/>
          </p:nvSpPr>
          <p:spPr bwMode="auto">
            <a:xfrm>
              <a:off x="229937" y="3807590"/>
              <a:ext cx="1121569" cy="707886"/>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2000" dirty="0">
                  <a:latin typeface="Arial" panose="020B0604020202020204" pitchFamily="34" charset="0"/>
                  <a:ea typeface="幼圆" panose="02010509060101010101" pitchFamily="49" charset="-122"/>
                </a:rPr>
                <a:t>１</a:t>
              </a:r>
              <a:r>
                <a:rPr lang="zh-CN" altLang="en-US" sz="2000" dirty="0">
                  <a:solidFill>
                    <a:srgbClr val="C00000"/>
                  </a:solidFill>
                  <a:latin typeface="Arial" panose="020B0604020202020204" pitchFamily="34" charset="0"/>
                  <a:ea typeface="幼圆" panose="02010509060101010101" pitchFamily="49" charset="-122"/>
                </a:rPr>
                <a:t>腹腔</a:t>
              </a:r>
            </a:p>
            <a:p>
              <a:pPr algn="ctr"/>
              <a:r>
                <a:rPr lang="zh-CN" altLang="en-US" sz="2000" dirty="0">
                  <a:solidFill>
                    <a:srgbClr val="C00000"/>
                  </a:solidFill>
                  <a:latin typeface="Arial" panose="020B0604020202020204" pitchFamily="34" charset="0"/>
                  <a:ea typeface="幼圆" panose="02010509060101010101" pitchFamily="49" charset="-122"/>
                </a:rPr>
                <a:t>淋巴结</a:t>
              </a:r>
            </a:p>
          </p:txBody>
        </p:sp>
        <p:sp>
          <p:nvSpPr>
            <p:cNvPr id="29703" name="Rectangle 8">
              <a:extLst>
                <a:ext uri="{FF2B5EF4-FFF2-40B4-BE49-F238E27FC236}">
                  <a16:creationId xmlns:a16="http://schemas.microsoft.com/office/drawing/2014/main" id="{43CE8B46-AA0C-4A62-95EC-BF4C08CEC576}"/>
                </a:ext>
              </a:extLst>
            </p:cNvPr>
            <p:cNvSpPr>
              <a:spLocks noChangeArrowheads="1"/>
            </p:cNvSpPr>
            <p:nvPr/>
          </p:nvSpPr>
          <p:spPr bwMode="auto">
            <a:xfrm>
              <a:off x="1901700" y="3790731"/>
              <a:ext cx="1319755" cy="707886"/>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2000" dirty="0">
                  <a:latin typeface="Arial" panose="020B0604020202020204" pitchFamily="34" charset="0"/>
                  <a:ea typeface="幼圆" panose="02010509060101010101" pitchFamily="49" charset="-122"/>
                </a:rPr>
                <a:t>２</a:t>
              </a:r>
              <a:r>
                <a:rPr lang="zh-CN" altLang="en-US" sz="2000" dirty="0">
                  <a:solidFill>
                    <a:srgbClr val="C00000"/>
                  </a:solidFill>
                  <a:latin typeface="Arial" panose="020B0604020202020204" pitchFamily="34" charset="0"/>
                  <a:ea typeface="幼圆" panose="02010509060101010101" pitchFamily="49" charset="-122"/>
                </a:rPr>
                <a:t>肠系膜</a:t>
              </a:r>
            </a:p>
            <a:p>
              <a:pPr algn="ctr"/>
              <a:r>
                <a:rPr lang="zh-CN" altLang="en-US" sz="2000" dirty="0">
                  <a:solidFill>
                    <a:srgbClr val="C00000"/>
                  </a:solidFill>
                  <a:latin typeface="Arial" panose="020B0604020202020204" pitchFamily="34" charset="0"/>
                  <a:ea typeface="幼圆" panose="02010509060101010101" pitchFamily="49" charset="-122"/>
                </a:rPr>
                <a:t>上淋巴结</a:t>
              </a:r>
            </a:p>
          </p:txBody>
        </p:sp>
        <p:sp>
          <p:nvSpPr>
            <p:cNvPr id="29704" name="Rectangle 9">
              <a:extLst>
                <a:ext uri="{FF2B5EF4-FFF2-40B4-BE49-F238E27FC236}">
                  <a16:creationId xmlns:a16="http://schemas.microsoft.com/office/drawing/2014/main" id="{2AD745A8-DE70-40E3-AD8A-00CDD0907CE6}"/>
                </a:ext>
              </a:extLst>
            </p:cNvPr>
            <p:cNvSpPr>
              <a:spLocks noChangeArrowheads="1"/>
            </p:cNvSpPr>
            <p:nvPr/>
          </p:nvSpPr>
          <p:spPr bwMode="auto">
            <a:xfrm>
              <a:off x="3758136" y="3790731"/>
              <a:ext cx="1319751" cy="707886"/>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sz="2000" dirty="0">
                  <a:latin typeface="Arial" panose="020B0604020202020204" pitchFamily="34" charset="0"/>
                  <a:ea typeface="幼圆" panose="02010509060101010101" pitchFamily="49" charset="-122"/>
                </a:rPr>
                <a:t>３</a:t>
              </a:r>
              <a:r>
                <a:rPr lang="zh-CN" altLang="en-US" sz="2000" dirty="0">
                  <a:solidFill>
                    <a:srgbClr val="C00000"/>
                  </a:solidFill>
                  <a:latin typeface="Arial" panose="020B0604020202020204" pitchFamily="34" charset="0"/>
                  <a:ea typeface="幼圆" panose="02010509060101010101" pitchFamily="49" charset="-122"/>
                </a:rPr>
                <a:t>肠系膜</a:t>
              </a:r>
            </a:p>
            <a:p>
              <a:pPr algn="ctr"/>
              <a:r>
                <a:rPr lang="zh-CN" altLang="en-US" sz="2000" dirty="0">
                  <a:solidFill>
                    <a:srgbClr val="C00000"/>
                  </a:solidFill>
                  <a:latin typeface="Arial" panose="020B0604020202020204" pitchFamily="34" charset="0"/>
                  <a:ea typeface="幼圆" panose="02010509060101010101" pitchFamily="49" charset="-122"/>
                </a:rPr>
                <a:t>下淋巴结</a:t>
              </a:r>
            </a:p>
          </p:txBody>
        </p:sp>
        <p:sp>
          <p:nvSpPr>
            <p:cNvPr id="29705" name="Line 10">
              <a:extLst>
                <a:ext uri="{FF2B5EF4-FFF2-40B4-BE49-F238E27FC236}">
                  <a16:creationId xmlns:a16="http://schemas.microsoft.com/office/drawing/2014/main" id="{16C8EC69-DE60-4B3A-B816-2C17BAE16214}"/>
                </a:ext>
              </a:extLst>
            </p:cNvPr>
            <p:cNvSpPr>
              <a:spLocks noChangeShapeType="1"/>
            </p:cNvSpPr>
            <p:nvPr/>
          </p:nvSpPr>
          <p:spPr bwMode="auto">
            <a:xfrm flipH="1">
              <a:off x="774700" y="1639888"/>
              <a:ext cx="444500" cy="4064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29706" name="Line 11">
              <a:extLst>
                <a:ext uri="{FF2B5EF4-FFF2-40B4-BE49-F238E27FC236}">
                  <a16:creationId xmlns:a16="http://schemas.microsoft.com/office/drawing/2014/main" id="{A6E1E1F4-E84E-4FF9-9331-5C0D3FAF257D}"/>
                </a:ext>
              </a:extLst>
            </p:cNvPr>
            <p:cNvSpPr>
              <a:spLocks noChangeShapeType="1"/>
            </p:cNvSpPr>
            <p:nvPr/>
          </p:nvSpPr>
          <p:spPr bwMode="auto">
            <a:xfrm>
              <a:off x="2501900" y="1639888"/>
              <a:ext cx="0" cy="3810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29707" name="Line 12">
              <a:extLst>
                <a:ext uri="{FF2B5EF4-FFF2-40B4-BE49-F238E27FC236}">
                  <a16:creationId xmlns:a16="http://schemas.microsoft.com/office/drawing/2014/main" id="{E52B8294-BBDE-4EF0-9054-49626A44C667}"/>
                </a:ext>
              </a:extLst>
            </p:cNvPr>
            <p:cNvSpPr>
              <a:spLocks noChangeShapeType="1"/>
            </p:cNvSpPr>
            <p:nvPr/>
          </p:nvSpPr>
          <p:spPr bwMode="auto">
            <a:xfrm>
              <a:off x="4064000" y="1627188"/>
              <a:ext cx="355600" cy="3683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29708" name="Line 13">
              <a:extLst>
                <a:ext uri="{FF2B5EF4-FFF2-40B4-BE49-F238E27FC236}">
                  <a16:creationId xmlns:a16="http://schemas.microsoft.com/office/drawing/2014/main" id="{7F5E9882-4715-470F-9633-6084270EA771}"/>
                </a:ext>
              </a:extLst>
            </p:cNvPr>
            <p:cNvSpPr>
              <a:spLocks noChangeShapeType="1"/>
            </p:cNvSpPr>
            <p:nvPr/>
          </p:nvSpPr>
          <p:spPr bwMode="auto">
            <a:xfrm>
              <a:off x="831850" y="2722563"/>
              <a:ext cx="0" cy="1004887"/>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29709" name="Line 14">
              <a:extLst>
                <a:ext uri="{FF2B5EF4-FFF2-40B4-BE49-F238E27FC236}">
                  <a16:creationId xmlns:a16="http://schemas.microsoft.com/office/drawing/2014/main" id="{A4F5470F-5399-4226-A2DA-A3C69D6D765B}"/>
                </a:ext>
              </a:extLst>
            </p:cNvPr>
            <p:cNvSpPr>
              <a:spLocks noChangeShapeType="1"/>
            </p:cNvSpPr>
            <p:nvPr/>
          </p:nvSpPr>
          <p:spPr bwMode="auto">
            <a:xfrm>
              <a:off x="2584450" y="2673350"/>
              <a:ext cx="0" cy="10414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29710" name="Line 15">
              <a:extLst>
                <a:ext uri="{FF2B5EF4-FFF2-40B4-BE49-F238E27FC236}">
                  <a16:creationId xmlns:a16="http://schemas.microsoft.com/office/drawing/2014/main" id="{49565EE5-BFDD-446E-B54D-458AA5B9C430}"/>
                </a:ext>
              </a:extLst>
            </p:cNvPr>
            <p:cNvSpPr>
              <a:spLocks noChangeShapeType="1"/>
            </p:cNvSpPr>
            <p:nvPr/>
          </p:nvSpPr>
          <p:spPr bwMode="auto">
            <a:xfrm>
              <a:off x="4438650" y="2630488"/>
              <a:ext cx="0" cy="1058862"/>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29711" name="Text Box 16" descr="90%">
              <a:extLst>
                <a:ext uri="{FF2B5EF4-FFF2-40B4-BE49-F238E27FC236}">
                  <a16:creationId xmlns:a16="http://schemas.microsoft.com/office/drawing/2014/main" id="{981592F1-BF4C-4F3F-8E03-1E300D768FE5}"/>
                </a:ext>
              </a:extLst>
            </p:cNvPr>
            <p:cNvSpPr txBox="1">
              <a:spLocks noChangeArrowheads="1"/>
            </p:cNvSpPr>
            <p:nvPr/>
          </p:nvSpPr>
          <p:spPr bwMode="auto">
            <a:xfrm>
              <a:off x="2028825" y="5138738"/>
              <a:ext cx="987425" cy="461665"/>
            </a:xfrm>
            <a:prstGeom prst="rect">
              <a:avLst/>
            </a:prstGeom>
            <a:solidFill>
              <a:schemeClr val="accent5">
                <a:lumMod val="75000"/>
              </a:schemeClr>
            </a:solidFill>
            <a:ln>
              <a:noFill/>
            </a:ln>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dirty="0">
                  <a:solidFill>
                    <a:srgbClr val="C00000"/>
                  </a:solidFill>
                  <a:latin typeface="Arial" panose="020B0604020202020204" pitchFamily="34" charset="0"/>
                  <a:ea typeface="幼圆" panose="02010509060101010101" pitchFamily="49" charset="-122"/>
                </a:rPr>
                <a:t>肠干</a:t>
              </a:r>
            </a:p>
          </p:txBody>
        </p:sp>
        <p:grpSp>
          <p:nvGrpSpPr>
            <p:cNvPr id="29712" name="Group 17">
              <a:extLst>
                <a:ext uri="{FF2B5EF4-FFF2-40B4-BE49-F238E27FC236}">
                  <a16:creationId xmlns:a16="http://schemas.microsoft.com/office/drawing/2014/main" id="{E0779CE3-3B7E-4CDB-A054-68FEEB52E1DC}"/>
                </a:ext>
              </a:extLst>
            </p:cNvPr>
            <p:cNvGrpSpPr>
              <a:grpSpLocks/>
            </p:cNvGrpSpPr>
            <p:nvPr/>
          </p:nvGrpSpPr>
          <p:grpSpPr bwMode="auto">
            <a:xfrm>
              <a:off x="857250" y="4501625"/>
              <a:ext cx="3454400" cy="527050"/>
              <a:chOff x="464" y="3368"/>
              <a:chExt cx="2176" cy="332"/>
            </a:xfrm>
          </p:grpSpPr>
          <p:sp>
            <p:nvSpPr>
              <p:cNvPr id="29713" name="Line 18">
                <a:extLst>
                  <a:ext uri="{FF2B5EF4-FFF2-40B4-BE49-F238E27FC236}">
                    <a16:creationId xmlns:a16="http://schemas.microsoft.com/office/drawing/2014/main" id="{3D5DE78C-EE18-4D7D-8D5D-1FBE198B32E8}"/>
                  </a:ext>
                </a:extLst>
              </p:cNvPr>
              <p:cNvSpPr>
                <a:spLocks noChangeShapeType="1"/>
              </p:cNvSpPr>
              <p:nvPr/>
            </p:nvSpPr>
            <p:spPr bwMode="auto">
              <a:xfrm>
                <a:off x="464" y="3616"/>
                <a:ext cx="2176"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9714" name="Line 19">
                <a:extLst>
                  <a:ext uri="{FF2B5EF4-FFF2-40B4-BE49-F238E27FC236}">
                    <a16:creationId xmlns:a16="http://schemas.microsoft.com/office/drawing/2014/main" id="{AAAD866D-8BC0-41C5-B8A5-2A93C394C597}"/>
                  </a:ext>
                </a:extLst>
              </p:cNvPr>
              <p:cNvSpPr>
                <a:spLocks noChangeShapeType="1"/>
              </p:cNvSpPr>
              <p:nvPr/>
            </p:nvSpPr>
            <p:spPr bwMode="auto">
              <a:xfrm flipV="1">
                <a:off x="472" y="3400"/>
                <a:ext cx="0" cy="20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9715" name="Line 20">
                <a:extLst>
                  <a:ext uri="{FF2B5EF4-FFF2-40B4-BE49-F238E27FC236}">
                    <a16:creationId xmlns:a16="http://schemas.microsoft.com/office/drawing/2014/main" id="{4ED6BCCD-D9E4-4678-A375-469B7761FF7D}"/>
                  </a:ext>
                </a:extLst>
              </p:cNvPr>
              <p:cNvSpPr>
                <a:spLocks noChangeShapeType="1"/>
              </p:cNvSpPr>
              <p:nvPr/>
            </p:nvSpPr>
            <p:spPr bwMode="auto">
              <a:xfrm flipV="1">
                <a:off x="2632" y="3384"/>
                <a:ext cx="0" cy="228"/>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sz="2000"/>
              </a:p>
            </p:txBody>
          </p:sp>
          <p:sp>
            <p:nvSpPr>
              <p:cNvPr id="29716" name="Line 21">
                <a:extLst>
                  <a:ext uri="{FF2B5EF4-FFF2-40B4-BE49-F238E27FC236}">
                    <a16:creationId xmlns:a16="http://schemas.microsoft.com/office/drawing/2014/main" id="{5CA2A999-63D9-4AC0-A4BD-926C038C1959}"/>
                  </a:ext>
                </a:extLst>
              </p:cNvPr>
              <p:cNvSpPr>
                <a:spLocks noChangeShapeType="1"/>
              </p:cNvSpPr>
              <p:nvPr/>
            </p:nvSpPr>
            <p:spPr bwMode="auto">
              <a:xfrm>
                <a:off x="1584" y="3368"/>
                <a:ext cx="0" cy="332"/>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grpSp>
        <p:sp>
          <p:nvSpPr>
            <p:cNvPr id="29717" name="Line 22">
              <a:extLst>
                <a:ext uri="{FF2B5EF4-FFF2-40B4-BE49-F238E27FC236}">
                  <a16:creationId xmlns:a16="http://schemas.microsoft.com/office/drawing/2014/main" id="{13FF0FBD-5141-45A4-802B-B0F3D8142516}"/>
                </a:ext>
              </a:extLst>
            </p:cNvPr>
            <p:cNvSpPr>
              <a:spLocks noChangeShapeType="1"/>
            </p:cNvSpPr>
            <p:nvPr/>
          </p:nvSpPr>
          <p:spPr bwMode="auto">
            <a:xfrm>
              <a:off x="3028950" y="5378450"/>
              <a:ext cx="368300" cy="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2000"/>
            </a:p>
          </p:txBody>
        </p:sp>
        <p:sp>
          <p:nvSpPr>
            <p:cNvPr id="29718" name="Text Box 23">
              <a:extLst>
                <a:ext uri="{FF2B5EF4-FFF2-40B4-BE49-F238E27FC236}">
                  <a16:creationId xmlns:a16="http://schemas.microsoft.com/office/drawing/2014/main" id="{9D2864BF-BDF8-4F0B-88C2-18B233976FF8}"/>
                </a:ext>
              </a:extLst>
            </p:cNvPr>
            <p:cNvSpPr txBox="1">
              <a:spLocks noChangeArrowheads="1"/>
            </p:cNvSpPr>
            <p:nvPr/>
          </p:nvSpPr>
          <p:spPr bwMode="auto">
            <a:xfrm>
              <a:off x="3306283" y="5204052"/>
              <a:ext cx="15351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000" dirty="0">
                  <a:latin typeface="Arial" panose="020B0604020202020204" pitchFamily="34" charset="0"/>
                  <a:ea typeface="幼圆" panose="02010509060101010101" pitchFamily="49" charset="-122"/>
                </a:rPr>
                <a:t>乳糜池</a:t>
              </a:r>
            </a:p>
          </p:txBody>
        </p:sp>
      </p:grpSp>
      <p:sp>
        <p:nvSpPr>
          <p:cNvPr id="165912" name="Text Box 24">
            <a:extLst>
              <a:ext uri="{FF2B5EF4-FFF2-40B4-BE49-F238E27FC236}">
                <a16:creationId xmlns:a16="http://schemas.microsoft.com/office/drawing/2014/main" id="{68098737-5203-4D8C-B899-8B727C9D7C54}"/>
              </a:ext>
            </a:extLst>
          </p:cNvPr>
          <p:cNvSpPr txBox="1">
            <a:spLocks noChangeArrowheads="1"/>
          </p:cNvSpPr>
          <p:nvPr/>
        </p:nvSpPr>
        <p:spPr bwMode="auto">
          <a:xfrm>
            <a:off x="6804025" y="2027238"/>
            <a:ext cx="490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dirty="0">
                <a:solidFill>
                  <a:srgbClr val="66FF33"/>
                </a:solidFill>
                <a:latin typeface="Arial" panose="020B0604020202020204" pitchFamily="34" charset="0"/>
                <a:ea typeface="幼圆" panose="02010509060101010101" pitchFamily="49" charset="-122"/>
              </a:rPr>
              <a:t>２</a:t>
            </a:r>
          </a:p>
        </p:txBody>
      </p:sp>
      <p:sp>
        <p:nvSpPr>
          <p:cNvPr id="165913" name="Text Box 25">
            <a:extLst>
              <a:ext uri="{FF2B5EF4-FFF2-40B4-BE49-F238E27FC236}">
                <a16:creationId xmlns:a16="http://schemas.microsoft.com/office/drawing/2014/main" id="{CE5DF57C-6463-4DD7-9319-5C89050D6F88}"/>
              </a:ext>
            </a:extLst>
          </p:cNvPr>
          <p:cNvSpPr txBox="1">
            <a:spLocks noChangeArrowheads="1"/>
          </p:cNvSpPr>
          <p:nvPr/>
        </p:nvSpPr>
        <p:spPr bwMode="auto">
          <a:xfrm>
            <a:off x="7019925" y="2979738"/>
            <a:ext cx="490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dirty="0">
                <a:solidFill>
                  <a:srgbClr val="66FF33"/>
                </a:solidFill>
                <a:latin typeface="Arial" panose="020B0604020202020204" pitchFamily="34" charset="0"/>
                <a:ea typeface="幼圆" panose="02010509060101010101" pitchFamily="49" charset="-122"/>
              </a:rPr>
              <a:t>３</a:t>
            </a:r>
          </a:p>
        </p:txBody>
      </p:sp>
      <p:pic>
        <p:nvPicPr>
          <p:cNvPr id="165914" name="Picture 26" descr="Snap1">
            <a:extLst>
              <a:ext uri="{FF2B5EF4-FFF2-40B4-BE49-F238E27FC236}">
                <a16:creationId xmlns:a16="http://schemas.microsoft.com/office/drawing/2014/main" id="{6A75657B-0FF8-44A1-B18E-498487ED7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200" t="39381" r="21179" b="6750"/>
          <a:stretch>
            <a:fillRect/>
          </a:stretch>
        </p:blipFill>
        <p:spPr bwMode="auto">
          <a:xfrm>
            <a:off x="5278438" y="969963"/>
            <a:ext cx="3700462"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15" name="Text Box 27">
            <a:extLst>
              <a:ext uri="{FF2B5EF4-FFF2-40B4-BE49-F238E27FC236}">
                <a16:creationId xmlns:a16="http://schemas.microsoft.com/office/drawing/2014/main" id="{BEA3E62E-5870-4282-98F6-056CEAAB2DA6}"/>
              </a:ext>
            </a:extLst>
          </p:cNvPr>
          <p:cNvSpPr txBox="1">
            <a:spLocks noChangeArrowheads="1"/>
          </p:cNvSpPr>
          <p:nvPr/>
        </p:nvSpPr>
        <p:spPr bwMode="auto">
          <a:xfrm>
            <a:off x="6626225" y="1608138"/>
            <a:ext cx="490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dirty="0">
                <a:solidFill>
                  <a:srgbClr val="66FF33"/>
                </a:solidFill>
                <a:latin typeface="Arial" panose="020B0604020202020204" pitchFamily="34" charset="0"/>
                <a:ea typeface="幼圆" panose="02010509060101010101" pitchFamily="49" charset="-122"/>
              </a:rPr>
              <a:t>１</a:t>
            </a:r>
          </a:p>
        </p:txBody>
      </p:sp>
      <p:sp>
        <p:nvSpPr>
          <p:cNvPr id="165916" name="Line 28">
            <a:extLst>
              <a:ext uri="{FF2B5EF4-FFF2-40B4-BE49-F238E27FC236}">
                <a16:creationId xmlns:a16="http://schemas.microsoft.com/office/drawing/2014/main" id="{A5B9ADE3-D2CA-4A8F-ADB7-02D6E4C1214E}"/>
              </a:ext>
            </a:extLst>
          </p:cNvPr>
          <p:cNvSpPr>
            <a:spLocks noChangeShapeType="1"/>
          </p:cNvSpPr>
          <p:nvPr/>
        </p:nvSpPr>
        <p:spPr bwMode="auto">
          <a:xfrm flipH="1">
            <a:off x="6654800" y="647700"/>
            <a:ext cx="12700" cy="1574800"/>
          </a:xfrm>
          <a:prstGeom prst="line">
            <a:avLst/>
          </a:prstGeom>
          <a:noFill/>
          <a:ln w="28575">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65917" name="Text Box 29">
            <a:extLst>
              <a:ext uri="{FF2B5EF4-FFF2-40B4-BE49-F238E27FC236}">
                <a16:creationId xmlns:a16="http://schemas.microsoft.com/office/drawing/2014/main" id="{CC41D835-115B-45A5-B2DE-957A44761D2D}"/>
              </a:ext>
            </a:extLst>
          </p:cNvPr>
          <p:cNvSpPr txBox="1">
            <a:spLocks noChangeArrowheads="1"/>
          </p:cNvSpPr>
          <p:nvPr/>
        </p:nvSpPr>
        <p:spPr bwMode="auto">
          <a:xfrm>
            <a:off x="6245225" y="249238"/>
            <a:ext cx="1152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肠干</a:t>
            </a:r>
          </a:p>
        </p:txBody>
      </p:sp>
      <p:sp>
        <p:nvSpPr>
          <p:cNvPr id="30" name="Rectangle 6">
            <a:extLst>
              <a:ext uri="{FF2B5EF4-FFF2-40B4-BE49-F238E27FC236}">
                <a16:creationId xmlns:a16="http://schemas.microsoft.com/office/drawing/2014/main" id="{252EBFF7-408D-4A64-8B81-2719EC4FDA0B}"/>
              </a:ext>
            </a:extLst>
          </p:cNvPr>
          <p:cNvSpPr>
            <a:spLocks noChangeArrowheads="1"/>
          </p:cNvSpPr>
          <p:nvPr/>
        </p:nvSpPr>
        <p:spPr bwMode="auto">
          <a:xfrm>
            <a:off x="58738" y="679601"/>
            <a:ext cx="4113212"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90000"/>
              </a:lnSpc>
            </a:pPr>
            <a:r>
              <a:rPr lang="zh-CN" altLang="en-US" dirty="0">
                <a:latin typeface="Arial" panose="020B0604020202020204" pitchFamily="34" charset="0"/>
                <a:ea typeface="幼圆" panose="02010509060101010101" pitchFamily="49" charset="-122"/>
              </a:rPr>
              <a:t>（二）腹腔器官的淋巴结</a:t>
            </a:r>
            <a:endParaRPr lang="zh-CN" altLang="en-US" sz="1800" b="0" dirty="0">
              <a:latin typeface="Arial" panose="020B0604020202020204" pitchFamily="34" charset="0"/>
              <a:ea typeface="宋体" panose="02010600030101010101" pitchFamily="2" charset="-122"/>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6589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59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5912"/>
                                        </p:tgtEl>
                                        <p:attrNameLst>
                                          <p:attrName>style.visibility</p:attrName>
                                        </p:attrNameLst>
                                      </p:cBhvr>
                                      <p:to>
                                        <p:strVal val="hidden"/>
                                      </p:to>
                                    </p:set>
                                  </p:childTnLst>
                                </p:cTn>
                              </p:par>
                            </p:childTnLst>
                          </p:cTn>
                        </p:par>
                        <p:par>
                          <p:cTn id="11" fill="hold" nodeType="afterGroup">
                            <p:stCondLst>
                              <p:cond delay="1"/>
                            </p:stCondLst>
                            <p:childTnLst>
                              <p:par>
                                <p:cTn id="12" presetID="22" presetClass="entr" presetSubtype="1" fill="hold" nodeType="afterEffect">
                                  <p:stCondLst>
                                    <p:cond delay="0"/>
                                  </p:stCondLst>
                                  <p:childTnLst>
                                    <p:set>
                                      <p:cBhvr>
                                        <p:cTn id="13" dur="1" fill="hold">
                                          <p:stCondLst>
                                            <p:cond delay="0"/>
                                          </p:stCondLst>
                                        </p:cTn>
                                        <p:tgtEl>
                                          <p:spTgt spid="165914"/>
                                        </p:tgtEl>
                                        <p:attrNameLst>
                                          <p:attrName>style.visibility</p:attrName>
                                        </p:attrNameLst>
                                      </p:cBhvr>
                                      <p:to>
                                        <p:strVal val="visible"/>
                                      </p:to>
                                    </p:set>
                                    <p:animEffect transition="in" filter="wipe(up)">
                                      <p:cBhvr>
                                        <p:cTn id="14" dur="500"/>
                                        <p:tgtEl>
                                          <p:spTgt spid="165914"/>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5915"/>
                                        </p:tgtEl>
                                        <p:attrNameLst>
                                          <p:attrName>style.visibility</p:attrName>
                                        </p:attrNameLst>
                                      </p:cBhvr>
                                      <p:to>
                                        <p:strVal val="visible"/>
                                      </p:to>
                                    </p:set>
                                    <p:animEffect transition="in" filter="wipe(up)">
                                      <p:cBhvr>
                                        <p:cTn id="17" dur="500"/>
                                        <p:tgtEl>
                                          <p:spTgt spid="165915"/>
                                        </p:tgtEl>
                                      </p:cBhvr>
                                    </p:animEffect>
                                  </p:childTnLst>
                                </p:cTn>
                              </p:par>
                              <p:par>
                                <p:cTn id="18" presetID="22" presetClass="entr" presetSubtype="1" fill="hold" nodeType="withEffect">
                                  <p:stCondLst>
                                    <p:cond delay="0"/>
                                  </p:stCondLst>
                                  <p:childTnLst>
                                    <p:set>
                                      <p:cBhvr>
                                        <p:cTn id="19" dur="1" fill="hold">
                                          <p:stCondLst>
                                            <p:cond delay="0"/>
                                          </p:stCondLst>
                                        </p:cTn>
                                        <p:tgtEl>
                                          <p:spTgt spid="165916"/>
                                        </p:tgtEl>
                                        <p:attrNameLst>
                                          <p:attrName>style.visibility</p:attrName>
                                        </p:attrNameLst>
                                      </p:cBhvr>
                                      <p:to>
                                        <p:strVal val="visible"/>
                                      </p:to>
                                    </p:set>
                                    <p:animEffect transition="in" filter="wipe(up)">
                                      <p:cBhvr>
                                        <p:cTn id="20" dur="500"/>
                                        <p:tgtEl>
                                          <p:spTgt spid="16591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5917"/>
                                        </p:tgtEl>
                                        <p:attrNameLst>
                                          <p:attrName>style.visibility</p:attrName>
                                        </p:attrNameLst>
                                      </p:cBhvr>
                                      <p:to>
                                        <p:strVal val="visible"/>
                                      </p:to>
                                    </p:set>
                                    <p:animEffect transition="in" filter="wipe(up)">
                                      <p:cBhvr>
                                        <p:cTn id="23" dur="500"/>
                                        <p:tgtEl>
                                          <p:spTgt spid="165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12" grpId="0"/>
      <p:bldP spid="165913" grpId="0"/>
      <p:bldP spid="165915" grpId="0"/>
      <p:bldP spid="1659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00DEA12C-FC33-47FA-B8CC-903274F29FEE}"/>
              </a:ext>
            </a:extLst>
          </p:cNvPr>
          <p:cNvSpPr>
            <a:spLocks noChangeArrowheads="1"/>
          </p:cNvSpPr>
          <p:nvPr/>
        </p:nvSpPr>
        <p:spPr bwMode="auto">
          <a:xfrm>
            <a:off x="1630363" y="371475"/>
            <a:ext cx="6353175" cy="579438"/>
          </a:xfrm>
          <a:prstGeom prst="rect">
            <a:avLst/>
          </a:prstGeom>
          <a:noFill/>
          <a:ln w="28575" algn="ctr">
            <a:noFill/>
            <a:miter lim="800000"/>
          </a:ln>
          <a:effectLst/>
        </p:spPr>
        <p:txBody>
          <a:bodyPr anchor="ctr">
            <a:spAutoFit/>
          </a:bodyPr>
          <a:lstStyle/>
          <a:p>
            <a:pPr>
              <a:buFontTx/>
              <a:buNone/>
              <a:defRPr/>
            </a:pPr>
            <a:r>
              <a:rPr kumimoji="1" lang="zh-CN" altLang="en-US" sz="3200" b="0" dirty="0">
                <a:latin typeface="华文中宋" panose="02010600040101010101" pitchFamily="2" charset="-122"/>
                <a:ea typeface="华文中宋" panose="02010600040101010101" pitchFamily="2" charset="-122"/>
              </a:rPr>
              <a:t>第四节  部分器官的淋巴引流</a:t>
            </a:r>
            <a:endParaRPr lang="zh-CN" altLang="en-US" sz="3200" b="0" dirty="0">
              <a:latin typeface="华文中宋" panose="02010600040101010101" pitchFamily="2" charset="-122"/>
              <a:ea typeface="华文中宋" panose="02010600040101010101" pitchFamily="2" charset="-122"/>
            </a:endParaRPr>
          </a:p>
        </p:txBody>
      </p:sp>
      <p:pic>
        <p:nvPicPr>
          <p:cNvPr id="30722" name="Picture 3" descr="Snap5">
            <a:extLst>
              <a:ext uri="{FF2B5EF4-FFF2-40B4-BE49-F238E27FC236}">
                <a16:creationId xmlns:a16="http://schemas.microsoft.com/office/drawing/2014/main" id="{AE7F1F39-C942-4D87-8474-EC6074B36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554" t="8492" r="8070" b="12851"/>
          <a:stretch>
            <a:fillRect/>
          </a:stretch>
        </p:blipFill>
        <p:spPr bwMode="auto">
          <a:xfrm>
            <a:off x="4873625" y="2081213"/>
            <a:ext cx="427037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4">
            <a:extLst>
              <a:ext uri="{FF2B5EF4-FFF2-40B4-BE49-F238E27FC236}">
                <a16:creationId xmlns:a16="http://schemas.microsoft.com/office/drawing/2014/main" id="{1B4D56FB-C3B8-4B8A-90A0-0CB998399D6A}"/>
              </a:ext>
            </a:extLst>
          </p:cNvPr>
          <p:cNvSpPr>
            <a:spLocks noChangeArrowheads="1"/>
          </p:cNvSpPr>
          <p:nvPr/>
        </p:nvSpPr>
        <p:spPr bwMode="auto">
          <a:xfrm>
            <a:off x="334963" y="1302601"/>
            <a:ext cx="2913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solidFill>
                  <a:srgbClr val="C00000"/>
                </a:solidFill>
                <a:latin typeface="幼圆" panose="02010509060101010101" pitchFamily="49" charset="-122"/>
                <a:ea typeface="幼圆" panose="02010509060101010101" pitchFamily="49" charset="-122"/>
              </a:rPr>
              <a:t>胃的淋巴引流 </a:t>
            </a:r>
          </a:p>
        </p:txBody>
      </p:sp>
      <p:sp>
        <p:nvSpPr>
          <p:cNvPr id="30724" name="Rectangle 5">
            <a:extLst>
              <a:ext uri="{FF2B5EF4-FFF2-40B4-BE49-F238E27FC236}">
                <a16:creationId xmlns:a16="http://schemas.microsoft.com/office/drawing/2014/main" id="{20E952AD-E9F1-4184-AA7F-9D3B0A81436F}"/>
              </a:ext>
            </a:extLst>
          </p:cNvPr>
          <p:cNvSpPr>
            <a:spLocks noChangeArrowheads="1"/>
          </p:cNvSpPr>
          <p:nvPr/>
        </p:nvSpPr>
        <p:spPr bwMode="auto">
          <a:xfrm>
            <a:off x="334963" y="2111489"/>
            <a:ext cx="4511675" cy="377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pPr>
            <a:r>
              <a:rPr lang="en-US" altLang="zh-CN" sz="1800" dirty="0">
                <a:latin typeface="Arial" panose="020B0604020202020204" pitchFamily="34" charset="0"/>
                <a:ea typeface="幼圆" panose="02010509060101010101" pitchFamily="49" charset="-122"/>
              </a:rPr>
              <a:t>①</a:t>
            </a:r>
            <a:r>
              <a:rPr lang="zh-CN" altLang="en-US" sz="1800" dirty="0">
                <a:latin typeface="Arial" panose="020B0604020202020204" pitchFamily="34" charset="0"/>
                <a:ea typeface="幼圆" panose="02010509060101010101" pitchFamily="49" charset="-122"/>
              </a:rPr>
              <a:t>胃底右侧部、贲门部和胃体小弯侧的淋巴注入胃上淋巴结；</a:t>
            </a:r>
          </a:p>
          <a:p>
            <a:pPr>
              <a:lnSpc>
                <a:spcPct val="150000"/>
              </a:lnSpc>
            </a:pPr>
            <a:r>
              <a:rPr lang="zh-CN" altLang="en-US" sz="1800" dirty="0">
                <a:latin typeface="Arial" panose="020B0604020202020204" pitchFamily="34" charset="0"/>
                <a:ea typeface="幼圆" panose="02010509060101010101" pitchFamily="49" charset="-122"/>
              </a:rPr>
              <a:t>②幽门部小弯侧的淋巴注入幽门上淋巴结；</a:t>
            </a:r>
          </a:p>
          <a:p>
            <a:pPr>
              <a:lnSpc>
                <a:spcPct val="150000"/>
              </a:lnSpc>
            </a:pPr>
            <a:r>
              <a:rPr lang="zh-CN" altLang="en-US" sz="1800" dirty="0">
                <a:latin typeface="Arial" panose="020B0604020202020204" pitchFamily="34" charset="0"/>
                <a:ea typeface="幼圆" panose="02010509060101010101" pitchFamily="49" charset="-122"/>
              </a:rPr>
              <a:t>③胃底左侧部、胃体大弯侧左侧部的淋巴注入胃网膜左淋巴结、胰淋巴结和脾淋巴结；</a:t>
            </a:r>
          </a:p>
          <a:p>
            <a:pPr>
              <a:lnSpc>
                <a:spcPct val="150000"/>
              </a:lnSpc>
            </a:pPr>
            <a:r>
              <a:rPr lang="zh-CN" altLang="en-US" sz="1800" dirty="0">
                <a:latin typeface="Arial" panose="020B0604020202020204" pitchFamily="34" charset="0"/>
                <a:ea typeface="幼圆" panose="02010509060101010101" pitchFamily="49" charset="-122"/>
              </a:rPr>
              <a:t>④胃体大弯侧右侧部和幽门部大弯侧淋巴注入胃网膜右淋巴结和幽门下淋巴结。</a:t>
            </a:r>
          </a:p>
          <a:p>
            <a:pPr>
              <a:lnSpc>
                <a:spcPct val="150000"/>
              </a:lnSpc>
            </a:pPr>
            <a:r>
              <a:rPr lang="zh-CN" altLang="en-US" sz="1800" dirty="0">
                <a:latin typeface="Arial" panose="020B0604020202020204" pitchFamily="34" charset="0"/>
                <a:ea typeface="幼圆" panose="02010509060101010101" pitchFamily="49" charset="-122"/>
              </a:rPr>
              <a:t>上述各淋巴管之间存在丰富的交通。</a:t>
            </a:r>
            <a:endParaRPr lang="zh-CN" altLang="en-US" sz="1800" b="0" dirty="0">
              <a:latin typeface="Arial" panose="020B0604020202020204" pitchFamily="34" charset="0"/>
              <a:ea typeface="幼圆" panose="02010509060101010101" pitchFamily="49" charset="-122"/>
            </a:endParaRPr>
          </a:p>
        </p:txBody>
      </p:sp>
    </p:spTree>
  </p:cSld>
  <p:clrMapOvr>
    <a:masterClrMapping/>
  </p:clrMapOvr>
  <p:transition>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7DDABF5A-D1C7-4727-8BE3-845D48F523AD}"/>
              </a:ext>
            </a:extLst>
          </p:cNvPr>
          <p:cNvSpPr>
            <a:spLocks noChangeArrowheads="1"/>
          </p:cNvSpPr>
          <p:nvPr/>
        </p:nvSpPr>
        <p:spPr bwMode="auto">
          <a:xfrm>
            <a:off x="249989" y="680551"/>
            <a:ext cx="318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solidFill>
                  <a:srgbClr val="C00000"/>
                </a:solidFill>
                <a:latin typeface="Arial" panose="020B0604020202020204" pitchFamily="34" charset="0"/>
                <a:ea typeface="幼圆" panose="02010509060101010101" pitchFamily="49" charset="-122"/>
              </a:rPr>
              <a:t>子宫的淋巴引流 </a:t>
            </a:r>
          </a:p>
        </p:txBody>
      </p:sp>
      <p:sp>
        <p:nvSpPr>
          <p:cNvPr id="31746" name="Rectangle 3">
            <a:extLst>
              <a:ext uri="{FF2B5EF4-FFF2-40B4-BE49-F238E27FC236}">
                <a16:creationId xmlns:a16="http://schemas.microsoft.com/office/drawing/2014/main" id="{878A02A3-3AB6-40F5-AF01-782F1160039D}"/>
              </a:ext>
            </a:extLst>
          </p:cNvPr>
          <p:cNvSpPr>
            <a:spLocks noChangeArrowheads="1"/>
          </p:cNvSpPr>
          <p:nvPr/>
        </p:nvSpPr>
        <p:spPr bwMode="auto">
          <a:xfrm>
            <a:off x="346074" y="1557444"/>
            <a:ext cx="4779378" cy="418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buFont typeface="Wingdings" panose="05000000000000000000" pitchFamily="2" charset="2"/>
              <a:buChar char="Ø"/>
            </a:pPr>
            <a:r>
              <a:rPr lang="zh-CN" altLang="en-US" sz="1800" dirty="0">
                <a:latin typeface="幼圆" panose="02010509060101010101" pitchFamily="49" charset="-122"/>
                <a:ea typeface="幼圆" panose="02010509060101010101" pitchFamily="49" charset="-122"/>
              </a:rPr>
              <a:t>子宫底和子宫体上部的淋巴管： </a:t>
            </a:r>
          </a:p>
          <a:p>
            <a:pPr>
              <a:lnSpc>
                <a:spcPct val="150000"/>
              </a:lnSpc>
            </a:pPr>
            <a:r>
              <a:rPr lang="zh-CN" altLang="en-US" sz="1800" dirty="0">
                <a:latin typeface="幼圆" panose="02010509060101010101" pitchFamily="49" charset="-122"/>
                <a:ea typeface="幼圆" panose="02010509060101010101" pitchFamily="49" charset="-122"/>
              </a:rPr>
              <a:t>  沿卵巢血管上行，注入腰淋巴结；</a:t>
            </a:r>
          </a:p>
          <a:p>
            <a:pPr>
              <a:lnSpc>
                <a:spcPct val="150000"/>
              </a:lnSpc>
            </a:pPr>
            <a:r>
              <a:rPr lang="zh-CN" altLang="en-US" sz="1800" dirty="0">
                <a:latin typeface="幼圆" panose="02010509060101010101" pitchFamily="49" charset="-122"/>
                <a:ea typeface="幼圆" panose="02010509060101010101" pitchFamily="49" charset="-122"/>
              </a:rPr>
              <a:t>  沿子宫圆韧带穿腹股沟管，注入腹股沟浅淋巴结。 </a:t>
            </a:r>
          </a:p>
          <a:p>
            <a:pPr>
              <a:lnSpc>
                <a:spcPct val="150000"/>
              </a:lnSpc>
              <a:buFont typeface="Wingdings" panose="05000000000000000000" pitchFamily="2" charset="2"/>
              <a:buChar char="Ø"/>
            </a:pPr>
            <a:r>
              <a:rPr lang="zh-CN" altLang="en-US" sz="1800" dirty="0">
                <a:latin typeface="幼圆" panose="02010509060101010101" pitchFamily="49" charset="-122"/>
                <a:ea typeface="幼圆" panose="02010509060101010101" pitchFamily="49" charset="-122"/>
              </a:rPr>
              <a:t>子宫体下部和子宫颈的淋巴管：</a:t>
            </a:r>
          </a:p>
          <a:p>
            <a:pPr>
              <a:lnSpc>
                <a:spcPct val="150000"/>
              </a:lnSpc>
            </a:pPr>
            <a:r>
              <a:rPr lang="zh-CN" altLang="en-US" sz="1800" dirty="0">
                <a:latin typeface="幼圆" panose="02010509060101010101" pitchFamily="49" charset="-122"/>
                <a:ea typeface="幼圆" panose="02010509060101010101" pitchFamily="49" charset="-122"/>
              </a:rPr>
              <a:t>  沿子宫血管行向两侧，注入髂内、外淋巴结；</a:t>
            </a:r>
          </a:p>
          <a:p>
            <a:pPr>
              <a:lnSpc>
                <a:spcPct val="150000"/>
              </a:lnSpc>
            </a:pPr>
            <a:r>
              <a:rPr lang="zh-CN" altLang="en-US" sz="1800" dirty="0">
                <a:latin typeface="幼圆" panose="02010509060101010101" pitchFamily="49" charset="-122"/>
                <a:ea typeface="幼圆" panose="02010509060101010101" pitchFamily="49" charset="-122"/>
              </a:rPr>
              <a:t>  经子宫主韧带注入沿闭孔血管排列的闭孔淋巴结；</a:t>
            </a:r>
          </a:p>
          <a:p>
            <a:pPr>
              <a:lnSpc>
                <a:spcPct val="150000"/>
              </a:lnSpc>
            </a:pPr>
            <a:r>
              <a:rPr lang="zh-CN" altLang="en-US" sz="1800" dirty="0">
                <a:latin typeface="幼圆" panose="02010509060101010101" pitchFamily="49" charset="-122"/>
                <a:ea typeface="幼圆" panose="02010509060101010101" pitchFamily="49" charset="-122"/>
              </a:rPr>
              <a:t>  沿骶子宫韧带向后注入骶淋巴结。</a:t>
            </a:r>
            <a:endParaRPr lang="zh-CN" altLang="en-US" sz="1800" b="0" dirty="0">
              <a:latin typeface="幼圆" panose="02010509060101010101" pitchFamily="49" charset="-122"/>
              <a:ea typeface="幼圆" panose="02010509060101010101" pitchFamily="49" charset="-122"/>
            </a:endParaRPr>
          </a:p>
        </p:txBody>
      </p:sp>
      <p:pic>
        <p:nvPicPr>
          <p:cNvPr id="31747" name="Picture 4" descr="Snap1">
            <a:extLst>
              <a:ext uri="{FF2B5EF4-FFF2-40B4-BE49-F238E27FC236}">
                <a16:creationId xmlns:a16="http://schemas.microsoft.com/office/drawing/2014/main" id="{3CBFCD1E-15E6-4918-B5BB-A106705EB7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5452" y="1118193"/>
            <a:ext cx="4018547" cy="526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12-8">
            <a:extLst>
              <a:ext uri="{FF2B5EF4-FFF2-40B4-BE49-F238E27FC236}">
                <a16:creationId xmlns:a16="http://schemas.microsoft.com/office/drawing/2014/main" id="{2EC01C8B-E9D5-4D3B-ABBC-3697DF5D1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838" y="2563813"/>
            <a:ext cx="7129462"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3">
            <a:extLst>
              <a:ext uri="{FF2B5EF4-FFF2-40B4-BE49-F238E27FC236}">
                <a16:creationId xmlns:a16="http://schemas.microsoft.com/office/drawing/2014/main" id="{1076FF9C-41AF-488F-9208-0E530FED5D84}"/>
              </a:ext>
            </a:extLst>
          </p:cNvPr>
          <p:cNvSpPr>
            <a:spLocks noChangeArrowheads="1"/>
          </p:cNvSpPr>
          <p:nvPr/>
        </p:nvSpPr>
        <p:spPr bwMode="auto">
          <a:xfrm>
            <a:off x="245979" y="408406"/>
            <a:ext cx="378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solidFill>
                  <a:srgbClr val="C00000"/>
                </a:solidFill>
                <a:latin typeface="Arial" panose="020B0604020202020204" pitchFamily="34" charset="0"/>
                <a:ea typeface="幼圆" panose="02010509060101010101" pitchFamily="49" charset="-122"/>
              </a:rPr>
              <a:t>乳房的淋巴引流 </a:t>
            </a:r>
          </a:p>
        </p:txBody>
      </p:sp>
      <p:sp>
        <p:nvSpPr>
          <p:cNvPr id="32771" name="Rectangle 4">
            <a:extLst>
              <a:ext uri="{FF2B5EF4-FFF2-40B4-BE49-F238E27FC236}">
                <a16:creationId xmlns:a16="http://schemas.microsoft.com/office/drawing/2014/main" id="{F35DD95F-E10C-4096-A75F-5B54C1529F93}"/>
              </a:ext>
            </a:extLst>
          </p:cNvPr>
          <p:cNvSpPr>
            <a:spLocks noChangeArrowheads="1"/>
          </p:cNvSpPr>
          <p:nvPr/>
        </p:nvSpPr>
        <p:spPr bwMode="auto">
          <a:xfrm>
            <a:off x="759410" y="1030121"/>
            <a:ext cx="593566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pPr>
            <a:r>
              <a:rPr lang="zh-CN" altLang="en-US" sz="2000" dirty="0">
                <a:latin typeface="幼圆" panose="02010509060101010101" pitchFamily="49" charset="-122"/>
                <a:ea typeface="幼圆" panose="02010509060101010101" pitchFamily="49" charset="-122"/>
              </a:rPr>
              <a:t>主要注入腋淋巴结</a:t>
            </a:r>
          </a:p>
          <a:p>
            <a:pPr>
              <a:lnSpc>
                <a:spcPct val="150000"/>
              </a:lnSpc>
            </a:pPr>
            <a:r>
              <a:rPr lang="zh-CN" altLang="en-US" sz="2000" dirty="0">
                <a:latin typeface="幼圆" panose="02010509060101010101" pitchFamily="49" charset="-122"/>
                <a:ea typeface="幼圆" panose="02010509060101010101" pitchFamily="49" charset="-122"/>
              </a:rPr>
              <a:t>①乳房外侧部和中央部的淋巴管注入胸肌淋巴结； </a:t>
            </a:r>
          </a:p>
          <a:p>
            <a:pPr>
              <a:lnSpc>
                <a:spcPct val="150000"/>
              </a:lnSpc>
            </a:pPr>
            <a:r>
              <a:rPr lang="zh-CN" altLang="en-US" sz="2000" dirty="0">
                <a:latin typeface="幼圆" panose="02010509060101010101" pitchFamily="49" charset="-122"/>
                <a:ea typeface="幼圆" panose="02010509060101010101" pitchFamily="49" charset="-122"/>
              </a:rPr>
              <a:t>②上部的淋巴管注入尖淋巴结和锁骨上淋巴结；</a:t>
            </a:r>
          </a:p>
          <a:p>
            <a:pPr>
              <a:lnSpc>
                <a:spcPct val="150000"/>
              </a:lnSpc>
            </a:pPr>
            <a:r>
              <a:rPr lang="zh-CN" altLang="en-US" sz="2000" dirty="0">
                <a:latin typeface="幼圆" panose="02010509060101010101" pitchFamily="49" charset="-122"/>
                <a:ea typeface="幼圆" panose="02010509060101010101" pitchFamily="49" charset="-122"/>
              </a:rPr>
              <a:t>③内侧部的淋巴管注入胸骨旁淋巴结</a:t>
            </a:r>
          </a:p>
        </p:txBody>
      </p:sp>
    </p:spTree>
  </p:cSld>
  <p:clrMapOvr>
    <a:masterClrMapping/>
  </p:clrMapOvr>
  <p:transition>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82D3057E-601D-43ED-8578-FB4D2945E423}"/>
              </a:ext>
            </a:extLst>
          </p:cNvPr>
          <p:cNvSpPr>
            <a:spLocks noChangeArrowheads="1"/>
          </p:cNvSpPr>
          <p:nvPr/>
        </p:nvSpPr>
        <p:spPr bwMode="auto">
          <a:xfrm>
            <a:off x="2640013" y="371475"/>
            <a:ext cx="3497262" cy="579438"/>
          </a:xfrm>
          <a:prstGeom prst="rect">
            <a:avLst/>
          </a:prstGeom>
          <a:noFill/>
          <a:ln w="28575" algn="ctr">
            <a:noFill/>
            <a:miter lim="800000"/>
          </a:ln>
          <a:effectLst/>
        </p:spPr>
        <p:txBody>
          <a:bodyPr anchor="ctr">
            <a:spAutoFit/>
          </a:bodyPr>
          <a:lstStyle/>
          <a:p>
            <a:pPr>
              <a:buFontTx/>
              <a:buNone/>
              <a:defRPr/>
            </a:pPr>
            <a:r>
              <a:rPr kumimoji="1" lang="zh-CN" altLang="en-US" sz="3200" b="0" dirty="0">
                <a:latin typeface="华文中宋" panose="02010600040101010101" pitchFamily="2" charset="-122"/>
                <a:ea typeface="华文中宋" panose="02010600040101010101" pitchFamily="2" charset="-122"/>
              </a:rPr>
              <a:t>第五节  胸腺</a:t>
            </a:r>
            <a:endParaRPr lang="zh-CN" altLang="en-US" sz="3200" b="0" dirty="0">
              <a:latin typeface="华文中宋" panose="02010600040101010101" pitchFamily="2" charset="-122"/>
              <a:ea typeface="华文中宋" panose="02010600040101010101" pitchFamily="2" charset="-122"/>
            </a:endParaRPr>
          </a:p>
        </p:txBody>
      </p:sp>
      <p:sp>
        <p:nvSpPr>
          <p:cNvPr id="33794" name="Rectangle 3">
            <a:extLst>
              <a:ext uri="{FF2B5EF4-FFF2-40B4-BE49-F238E27FC236}">
                <a16:creationId xmlns:a16="http://schemas.microsoft.com/office/drawing/2014/main" id="{A3F3809E-8F40-4E49-9382-ECB68476B247}"/>
              </a:ext>
            </a:extLst>
          </p:cNvPr>
          <p:cNvSpPr>
            <a:spLocks noChangeArrowheads="1"/>
          </p:cNvSpPr>
          <p:nvPr/>
        </p:nvSpPr>
        <p:spPr bwMode="auto">
          <a:xfrm>
            <a:off x="469900" y="1056017"/>
            <a:ext cx="8166100" cy="111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pPr>
            <a:r>
              <a:rPr lang="zh-CN" altLang="en-US" dirty="0">
                <a:latin typeface="幼圆" panose="02010509060101010101" pitchFamily="49" charset="-122"/>
                <a:ea typeface="幼圆" panose="02010509060101010101" pitchFamily="49" charset="-122"/>
              </a:rPr>
              <a:t>是中枢淋巴器官，培育、选择和向周围淋巴器官（淋巴结、脾和扁桃体）和淋巴组织（淋巴小结）输送</a:t>
            </a:r>
            <a:r>
              <a:rPr lang="en-US" altLang="zh-CN" dirty="0">
                <a:latin typeface="幼圆" panose="02010509060101010101" pitchFamily="49" charset="-122"/>
                <a:ea typeface="幼圆" panose="02010509060101010101" pitchFamily="49" charset="-122"/>
              </a:rPr>
              <a:t>T</a:t>
            </a:r>
            <a:r>
              <a:rPr lang="zh-CN" altLang="en-US" dirty="0">
                <a:latin typeface="幼圆" panose="02010509060101010101" pitchFamily="49" charset="-122"/>
                <a:ea typeface="幼圆" panose="02010509060101010101" pitchFamily="49" charset="-122"/>
              </a:rPr>
              <a:t>淋巴细胞。 </a:t>
            </a:r>
          </a:p>
        </p:txBody>
      </p:sp>
      <p:graphicFrame>
        <p:nvGraphicFramePr>
          <p:cNvPr id="33795" name="Object 4">
            <a:extLst>
              <a:ext uri="{FF2B5EF4-FFF2-40B4-BE49-F238E27FC236}">
                <a16:creationId xmlns:a16="http://schemas.microsoft.com/office/drawing/2014/main" id="{42A0D4E8-C172-4AC8-892D-21C27BAE5953}"/>
              </a:ext>
            </a:extLst>
          </p:cNvPr>
          <p:cNvGraphicFramePr>
            <a:graphicFrameLocks/>
          </p:cNvGraphicFramePr>
          <p:nvPr/>
        </p:nvGraphicFramePr>
        <p:xfrm>
          <a:off x="395288" y="2555875"/>
          <a:ext cx="8388350" cy="4302125"/>
        </p:xfrm>
        <a:graphic>
          <a:graphicData uri="http://schemas.openxmlformats.org/presentationml/2006/ole">
            <mc:AlternateContent xmlns:mc="http://schemas.openxmlformats.org/markup-compatibility/2006">
              <mc:Choice xmlns:v="urn:schemas-microsoft-com:vml" Requires="v">
                <p:oleObj spid="_x0000_s33819" r:id="rId3" imgW="5961395" imgH="3401287" progId="Photoshop.Image.7">
                  <p:embed/>
                </p:oleObj>
              </mc:Choice>
              <mc:Fallback>
                <p:oleObj r:id="rId3" imgW="5961395" imgH="3401287" progId="Photoshop.Image.7">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b="10130"/>
                      <a:stretch>
                        <a:fillRect/>
                      </a:stretch>
                    </p:blipFill>
                    <p:spPr bwMode="auto">
                      <a:xfrm>
                        <a:off x="395288" y="2555875"/>
                        <a:ext cx="838835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p:transition>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0B701956-EA41-4060-B3CE-47DFE504C469}"/>
              </a:ext>
            </a:extLst>
          </p:cNvPr>
          <p:cNvSpPr>
            <a:spLocks noChangeArrowheads="1"/>
          </p:cNvSpPr>
          <p:nvPr/>
        </p:nvSpPr>
        <p:spPr bwMode="auto">
          <a:xfrm>
            <a:off x="3556000" y="246063"/>
            <a:ext cx="3671888" cy="579437"/>
          </a:xfrm>
          <a:prstGeom prst="rect">
            <a:avLst/>
          </a:prstGeom>
          <a:noFill/>
          <a:ln w="9525">
            <a:noFill/>
            <a:miter lim="800000"/>
          </a:ln>
          <a:effectLst/>
        </p:spPr>
        <p:txBody>
          <a:bodyPr anchor="ctr">
            <a:spAutoFit/>
          </a:bodyPr>
          <a:lstStyle/>
          <a:p>
            <a:pPr>
              <a:buFontTx/>
              <a:buNone/>
              <a:defRPr/>
            </a:pPr>
            <a:r>
              <a:rPr lang="zh-CN" altLang="en-US" sz="3200" b="0" dirty="0">
                <a:latin typeface="华文中宋" panose="02010600040101010101" pitchFamily="2" charset="-122"/>
                <a:ea typeface="华文中宋" panose="02010600040101010101" pitchFamily="2" charset="-122"/>
              </a:rPr>
              <a:t>第六节  脾    </a:t>
            </a:r>
          </a:p>
        </p:txBody>
      </p:sp>
      <p:sp>
        <p:nvSpPr>
          <p:cNvPr id="34818" name="Rectangle 3">
            <a:extLst>
              <a:ext uri="{FF2B5EF4-FFF2-40B4-BE49-F238E27FC236}">
                <a16:creationId xmlns:a16="http://schemas.microsoft.com/office/drawing/2014/main" id="{6FB75F63-BF68-4B7B-86A4-771A7186828A}"/>
              </a:ext>
            </a:extLst>
          </p:cNvPr>
          <p:cNvSpPr>
            <a:spLocks noChangeArrowheads="1"/>
          </p:cNvSpPr>
          <p:nvPr/>
        </p:nvSpPr>
        <p:spPr bwMode="auto">
          <a:xfrm>
            <a:off x="182563" y="925512"/>
            <a:ext cx="50355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40000"/>
              </a:lnSpc>
              <a:buFont typeface="Wingdings" panose="05000000000000000000" pitchFamily="2" charset="2"/>
              <a:buChar char="Ø"/>
            </a:pPr>
            <a:r>
              <a:rPr lang="en-US" altLang="zh-CN" sz="2000" dirty="0">
                <a:latin typeface="幼圆" panose="02010509060101010101" pitchFamily="49" charset="-122"/>
                <a:ea typeface="幼圆" panose="02010509060101010101" pitchFamily="49" charset="-122"/>
              </a:rPr>
              <a:t> </a:t>
            </a:r>
            <a:r>
              <a:rPr lang="zh-CN" altLang="en-US" sz="2000" dirty="0">
                <a:latin typeface="幼圆" panose="02010509060101010101" pitchFamily="49" charset="-122"/>
                <a:ea typeface="幼圆" panose="02010509060101010101" pitchFamily="49" charset="-122"/>
              </a:rPr>
              <a:t>是人体最大的淋巴器官</a:t>
            </a:r>
          </a:p>
          <a:p>
            <a:pPr>
              <a:lnSpc>
                <a:spcPct val="140000"/>
              </a:lnSpc>
              <a:buFont typeface="Wingdings" panose="05000000000000000000" pitchFamily="2" charset="2"/>
              <a:buChar char="Ø"/>
            </a:pPr>
            <a:r>
              <a:rPr lang="zh-CN" altLang="en-US" sz="2000" dirty="0">
                <a:latin typeface="幼圆" panose="02010509060101010101" pitchFamily="49" charset="-122"/>
                <a:ea typeface="幼圆" panose="02010509060101010101" pitchFamily="49" charset="-122"/>
              </a:rPr>
              <a:t> 位于左季肋部，第</a:t>
            </a:r>
            <a:r>
              <a:rPr lang="en-US" altLang="zh-CN" sz="2000" dirty="0">
                <a:latin typeface="幼圆" panose="02010509060101010101" pitchFamily="49" charset="-122"/>
                <a:ea typeface="幼圆" panose="02010509060101010101" pitchFamily="49" charset="-122"/>
              </a:rPr>
              <a:t>9-11</a:t>
            </a:r>
            <a:r>
              <a:rPr lang="zh-CN" altLang="en-US" sz="2000" dirty="0">
                <a:latin typeface="幼圆" panose="02010509060101010101" pitchFamily="49" charset="-122"/>
                <a:ea typeface="幼圆" panose="02010509060101010101" pitchFamily="49" charset="-122"/>
              </a:rPr>
              <a:t>肋的深面，长轴</a:t>
            </a:r>
            <a:endParaRPr lang="en-US" altLang="zh-CN" sz="2000" dirty="0">
              <a:latin typeface="幼圆" panose="02010509060101010101" pitchFamily="49" charset="-122"/>
              <a:ea typeface="幼圆" panose="02010509060101010101" pitchFamily="49" charset="-122"/>
            </a:endParaRPr>
          </a:p>
          <a:p>
            <a:pPr>
              <a:lnSpc>
                <a:spcPct val="140000"/>
              </a:lnSpc>
            </a:pPr>
            <a:r>
              <a:rPr lang="en-US" altLang="zh-CN" sz="2000" dirty="0">
                <a:latin typeface="幼圆" panose="02010509060101010101" pitchFamily="49" charset="-122"/>
                <a:ea typeface="幼圆" panose="02010509060101010101" pitchFamily="49" charset="-122"/>
              </a:rPr>
              <a:t>   </a:t>
            </a:r>
            <a:r>
              <a:rPr lang="zh-CN" altLang="en-US" sz="2000" dirty="0">
                <a:latin typeface="幼圆" panose="02010509060101010101" pitchFamily="49" charset="-122"/>
                <a:ea typeface="幼圆" panose="02010509060101010101" pitchFamily="49" charset="-122"/>
              </a:rPr>
              <a:t>与第</a:t>
            </a:r>
            <a:r>
              <a:rPr lang="en-US" altLang="zh-CN" sz="2000" dirty="0">
                <a:latin typeface="幼圆" panose="02010509060101010101" pitchFamily="49" charset="-122"/>
                <a:ea typeface="幼圆" panose="02010509060101010101" pitchFamily="49" charset="-122"/>
              </a:rPr>
              <a:t>10</a:t>
            </a:r>
            <a:r>
              <a:rPr lang="zh-CN" altLang="en-US" sz="2000" dirty="0">
                <a:latin typeface="幼圆" panose="02010509060101010101" pitchFamily="49" charset="-122"/>
                <a:ea typeface="幼圆" panose="02010509060101010101" pitchFamily="49" charset="-122"/>
              </a:rPr>
              <a:t>肋一致。</a:t>
            </a:r>
          </a:p>
          <a:p>
            <a:pPr>
              <a:lnSpc>
                <a:spcPct val="140000"/>
              </a:lnSpc>
              <a:buFont typeface="Wingdings" panose="05000000000000000000" pitchFamily="2" charset="2"/>
              <a:buChar char="Ø"/>
            </a:pPr>
            <a:r>
              <a:rPr lang="zh-CN" altLang="en-US" sz="2000" dirty="0">
                <a:latin typeface="幼圆" panose="02010509060101010101" pitchFamily="49" charset="-122"/>
                <a:ea typeface="幼圆" panose="02010509060101010101" pitchFamily="49" charset="-122"/>
              </a:rPr>
              <a:t> 形态：    </a:t>
            </a:r>
          </a:p>
        </p:txBody>
      </p:sp>
      <p:sp>
        <p:nvSpPr>
          <p:cNvPr id="34819" name="Rectangle 4">
            <a:extLst>
              <a:ext uri="{FF2B5EF4-FFF2-40B4-BE49-F238E27FC236}">
                <a16:creationId xmlns:a16="http://schemas.microsoft.com/office/drawing/2014/main" id="{CF7CE830-387C-4088-A152-EE2EAF975F5D}"/>
              </a:ext>
            </a:extLst>
          </p:cNvPr>
          <p:cNvSpPr>
            <a:spLocks noChangeArrowheads="1"/>
          </p:cNvSpPr>
          <p:nvPr/>
        </p:nvSpPr>
        <p:spPr bwMode="auto">
          <a:xfrm>
            <a:off x="658813" y="2825750"/>
            <a:ext cx="4519612"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40000"/>
              </a:lnSpc>
              <a:buClr>
                <a:srgbClr val="FF3300"/>
              </a:buClr>
              <a:buFont typeface="Arial" panose="020B0604020202020204" pitchFamily="34" charset="0"/>
              <a:buChar char="•"/>
            </a:pPr>
            <a:r>
              <a:rPr lang="en-US" altLang="zh-CN" sz="2000" dirty="0">
                <a:latin typeface="幼圆" panose="02010509060101010101" pitchFamily="49" charset="-122"/>
                <a:ea typeface="幼圆" panose="02010509060101010101" pitchFamily="49" charset="-122"/>
              </a:rPr>
              <a:t> </a:t>
            </a:r>
            <a:r>
              <a:rPr lang="zh-CN" altLang="en-US" sz="2000" dirty="0">
                <a:latin typeface="幼圆" panose="02010509060101010101" pitchFamily="49" charset="-122"/>
                <a:ea typeface="幼圆" panose="02010509060101010101" pitchFamily="49" charset="-122"/>
              </a:rPr>
              <a:t>两面（膈面、脏面）</a:t>
            </a:r>
          </a:p>
          <a:p>
            <a:pPr>
              <a:lnSpc>
                <a:spcPct val="140000"/>
              </a:lnSpc>
              <a:buClr>
                <a:srgbClr val="FF3300"/>
              </a:buClr>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 两端（前端、后端）</a:t>
            </a:r>
          </a:p>
          <a:p>
            <a:pPr>
              <a:lnSpc>
                <a:spcPct val="140000"/>
              </a:lnSpc>
              <a:buClr>
                <a:srgbClr val="FF3300"/>
              </a:buClr>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 两缘（上缘、下缘）</a:t>
            </a:r>
          </a:p>
          <a:p>
            <a:pPr>
              <a:lnSpc>
                <a:spcPct val="140000"/>
              </a:lnSpc>
              <a:buClr>
                <a:srgbClr val="FF3300"/>
              </a:buClr>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 脏面中央有凹陷的脾门，是脾动、静脉，神经，淋巴管出入之处。</a:t>
            </a:r>
          </a:p>
          <a:p>
            <a:pPr eaLnBrk="0" hangingPunct="0">
              <a:lnSpc>
                <a:spcPct val="140000"/>
              </a:lnSpc>
              <a:buClr>
                <a:srgbClr val="FF3300"/>
              </a:buClr>
              <a:buFont typeface="Arial" panose="020B0604020202020204" pitchFamily="34" charset="0"/>
              <a:buChar char="•"/>
            </a:pPr>
            <a:r>
              <a:rPr lang="zh-CN" altLang="en-US" sz="2000" dirty="0">
                <a:latin typeface="幼圆" panose="02010509060101010101" pitchFamily="49" charset="-122"/>
                <a:ea typeface="幼圆" panose="02010509060101010101" pitchFamily="49" charset="-122"/>
              </a:rPr>
              <a:t> 上缘有</a:t>
            </a:r>
            <a:r>
              <a:rPr lang="en-US" altLang="zh-CN" sz="2000" dirty="0">
                <a:latin typeface="幼圆" panose="02010509060101010101" pitchFamily="49" charset="-122"/>
                <a:ea typeface="幼圆" panose="02010509060101010101" pitchFamily="49" charset="-122"/>
              </a:rPr>
              <a:t>2-3</a:t>
            </a:r>
            <a:r>
              <a:rPr lang="zh-CN" altLang="en-US" sz="2000" dirty="0">
                <a:latin typeface="幼圆" panose="02010509060101010101" pitchFamily="49" charset="-122"/>
                <a:ea typeface="幼圆" panose="02010509060101010101" pitchFamily="49" charset="-122"/>
              </a:rPr>
              <a:t>个脾切迹</a:t>
            </a:r>
          </a:p>
        </p:txBody>
      </p:sp>
      <p:pic>
        <p:nvPicPr>
          <p:cNvPr id="171013" name="Picture 5" descr="脾的位置">
            <a:extLst>
              <a:ext uri="{FF2B5EF4-FFF2-40B4-BE49-F238E27FC236}">
                <a16:creationId xmlns:a16="http://schemas.microsoft.com/office/drawing/2014/main" id="{5C4F2965-B7FE-4CD9-BF5D-A22A71CFD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361" t="15660" r="6219" b="16881"/>
          <a:stretch>
            <a:fillRect/>
          </a:stretch>
        </p:blipFill>
        <p:spPr bwMode="auto">
          <a:xfrm>
            <a:off x="5499100" y="1090613"/>
            <a:ext cx="2919413"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a:extLst>
              <a:ext uri="{FF2B5EF4-FFF2-40B4-BE49-F238E27FC236}">
                <a16:creationId xmlns:a16="http://schemas.microsoft.com/office/drawing/2014/main" id="{8A6294B6-9F24-4955-B942-51FE90AB0A5E}"/>
              </a:ext>
            </a:extLst>
          </p:cNvPr>
          <p:cNvGrpSpPr>
            <a:grpSpLocks/>
          </p:cNvGrpSpPr>
          <p:nvPr/>
        </p:nvGrpSpPr>
        <p:grpSpPr bwMode="auto">
          <a:xfrm>
            <a:off x="4049713" y="985838"/>
            <a:ext cx="5094287" cy="5872162"/>
            <a:chOff x="2202" y="301"/>
            <a:chExt cx="3209" cy="3699"/>
          </a:xfrm>
        </p:grpSpPr>
        <p:pic>
          <p:nvPicPr>
            <p:cNvPr id="34822" name="Picture 7" descr="p137">
              <a:extLst>
                <a:ext uri="{FF2B5EF4-FFF2-40B4-BE49-F238E27FC236}">
                  <a16:creationId xmlns:a16="http://schemas.microsoft.com/office/drawing/2014/main" id="{262977D9-CACD-4D5B-A469-41EB3B6D0FB5}"/>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3795" t="6526" r="5853" b="7814"/>
            <a:stretch>
              <a:fillRect/>
            </a:stretch>
          </p:blipFill>
          <p:spPr bwMode="auto">
            <a:xfrm>
              <a:off x="3203" y="301"/>
              <a:ext cx="1976" cy="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8" descr="p137-">
              <a:extLst>
                <a:ext uri="{FF2B5EF4-FFF2-40B4-BE49-F238E27FC236}">
                  <a16:creationId xmlns:a16="http://schemas.microsoft.com/office/drawing/2014/main" id="{BD0E53BB-7B0E-45F0-9A32-C04AE9C71F7D}"/>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l="4112" t="4854" r="4068" b="3107"/>
            <a:stretch>
              <a:fillRect/>
            </a:stretch>
          </p:blipFill>
          <p:spPr bwMode="auto">
            <a:xfrm>
              <a:off x="2991" y="2104"/>
              <a:ext cx="2054" cy="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Line 9">
              <a:extLst>
                <a:ext uri="{FF2B5EF4-FFF2-40B4-BE49-F238E27FC236}">
                  <a16:creationId xmlns:a16="http://schemas.microsoft.com/office/drawing/2014/main" id="{8EC5160E-437F-4041-B6AD-B898461F9D1B}"/>
                </a:ext>
              </a:extLst>
            </p:cNvPr>
            <p:cNvSpPr>
              <a:spLocks noChangeShapeType="1"/>
            </p:cNvSpPr>
            <p:nvPr/>
          </p:nvSpPr>
          <p:spPr bwMode="auto">
            <a:xfrm flipH="1" flipV="1">
              <a:off x="3733" y="683"/>
              <a:ext cx="144" cy="192"/>
            </a:xfrm>
            <a:prstGeom prst="line">
              <a:avLst/>
            </a:prstGeom>
            <a:noFill/>
            <a:ln w="28575">
              <a:solidFill>
                <a:srgbClr val="FF33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4825" name="Text Box 10">
              <a:extLst>
                <a:ext uri="{FF2B5EF4-FFF2-40B4-BE49-F238E27FC236}">
                  <a16:creationId xmlns:a16="http://schemas.microsoft.com/office/drawing/2014/main" id="{8C429DEE-9F8F-4A02-BC16-BEE6AB72B93E}"/>
                </a:ext>
              </a:extLst>
            </p:cNvPr>
            <p:cNvSpPr txBox="1">
              <a:spLocks noChangeArrowheads="1"/>
            </p:cNvSpPr>
            <p:nvPr/>
          </p:nvSpPr>
          <p:spPr bwMode="auto">
            <a:xfrm>
              <a:off x="3102" y="527"/>
              <a:ext cx="7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幼圆" panose="02010509060101010101" pitchFamily="49" charset="-122"/>
                  <a:ea typeface="幼圆" panose="02010509060101010101" pitchFamily="49" charset="-122"/>
                </a:rPr>
                <a:t>脾切迹 </a:t>
              </a:r>
              <a:endParaRPr lang="zh-CN" altLang="en-US" dirty="0">
                <a:latin typeface="Arial" panose="020B0604020202020204" pitchFamily="34" charset="0"/>
                <a:ea typeface="幼圆" panose="02010509060101010101" pitchFamily="49" charset="-122"/>
              </a:endParaRPr>
            </a:p>
          </p:txBody>
        </p:sp>
        <p:sp>
          <p:nvSpPr>
            <p:cNvPr id="34826" name="Line 11">
              <a:extLst>
                <a:ext uri="{FF2B5EF4-FFF2-40B4-BE49-F238E27FC236}">
                  <a16:creationId xmlns:a16="http://schemas.microsoft.com/office/drawing/2014/main" id="{FB2D1C47-BAAB-4FD5-8454-CBAB60497FA5}"/>
                </a:ext>
              </a:extLst>
            </p:cNvPr>
            <p:cNvSpPr>
              <a:spLocks noChangeShapeType="1"/>
            </p:cNvSpPr>
            <p:nvPr/>
          </p:nvSpPr>
          <p:spPr bwMode="auto">
            <a:xfrm flipV="1">
              <a:off x="4051" y="2676"/>
              <a:ext cx="720" cy="480"/>
            </a:xfrm>
            <a:prstGeom prst="line">
              <a:avLst/>
            </a:prstGeom>
            <a:noFill/>
            <a:ln w="28575">
              <a:solidFill>
                <a:srgbClr val="FF33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4827" name="Text Box 12">
              <a:extLst>
                <a:ext uri="{FF2B5EF4-FFF2-40B4-BE49-F238E27FC236}">
                  <a16:creationId xmlns:a16="http://schemas.microsoft.com/office/drawing/2014/main" id="{ECF71295-F2EA-461B-A4CA-402128AB74E3}"/>
                </a:ext>
              </a:extLst>
            </p:cNvPr>
            <p:cNvSpPr txBox="1">
              <a:spLocks noChangeArrowheads="1"/>
            </p:cNvSpPr>
            <p:nvPr/>
          </p:nvSpPr>
          <p:spPr bwMode="auto">
            <a:xfrm>
              <a:off x="4739" y="2522"/>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幼圆" panose="02010509060101010101" pitchFamily="49" charset="-122"/>
                  <a:ea typeface="幼圆" panose="02010509060101010101" pitchFamily="49" charset="-122"/>
                </a:rPr>
                <a:t>脾门 </a:t>
              </a:r>
              <a:endParaRPr lang="zh-CN" altLang="en-US" dirty="0">
                <a:latin typeface="Arial" panose="020B0604020202020204" pitchFamily="34" charset="0"/>
                <a:ea typeface="幼圆" panose="02010509060101010101" pitchFamily="49" charset="-122"/>
              </a:endParaRPr>
            </a:p>
          </p:txBody>
        </p:sp>
        <p:sp>
          <p:nvSpPr>
            <p:cNvPr id="34828" name="Line 13">
              <a:extLst>
                <a:ext uri="{FF2B5EF4-FFF2-40B4-BE49-F238E27FC236}">
                  <a16:creationId xmlns:a16="http://schemas.microsoft.com/office/drawing/2014/main" id="{D7ADF8DB-BF2F-4C98-9E46-D8102037832C}"/>
                </a:ext>
              </a:extLst>
            </p:cNvPr>
            <p:cNvSpPr>
              <a:spLocks noChangeShapeType="1"/>
            </p:cNvSpPr>
            <p:nvPr/>
          </p:nvSpPr>
          <p:spPr bwMode="auto">
            <a:xfrm flipV="1">
              <a:off x="4243" y="2484"/>
              <a:ext cx="144" cy="96"/>
            </a:xfrm>
            <a:prstGeom prst="line">
              <a:avLst/>
            </a:prstGeom>
            <a:noFill/>
            <a:ln w="28575">
              <a:solidFill>
                <a:srgbClr val="FF33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4829" name="Text Box 14">
              <a:extLst>
                <a:ext uri="{FF2B5EF4-FFF2-40B4-BE49-F238E27FC236}">
                  <a16:creationId xmlns:a16="http://schemas.microsoft.com/office/drawing/2014/main" id="{C43C4CF0-8164-4E09-95F3-1BEC3D49871D}"/>
                </a:ext>
              </a:extLst>
            </p:cNvPr>
            <p:cNvSpPr txBox="1">
              <a:spLocks noChangeArrowheads="1"/>
            </p:cNvSpPr>
            <p:nvPr/>
          </p:nvSpPr>
          <p:spPr bwMode="auto">
            <a:xfrm>
              <a:off x="4331" y="2308"/>
              <a:ext cx="81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幼圆" panose="02010509060101010101" pitchFamily="49" charset="-122"/>
                  <a:ea typeface="幼圆" panose="02010509060101010101" pitchFamily="49" charset="-122"/>
                </a:rPr>
                <a:t>脾切迹</a:t>
              </a:r>
              <a:endParaRPr lang="zh-CN" altLang="en-US" dirty="0">
                <a:latin typeface="Arial" panose="020B0604020202020204" pitchFamily="34" charset="0"/>
                <a:ea typeface="幼圆" panose="02010509060101010101" pitchFamily="49" charset="-122"/>
              </a:endParaRPr>
            </a:p>
          </p:txBody>
        </p:sp>
        <p:sp>
          <p:nvSpPr>
            <p:cNvPr id="34830" name="Line 15">
              <a:extLst>
                <a:ext uri="{FF2B5EF4-FFF2-40B4-BE49-F238E27FC236}">
                  <a16:creationId xmlns:a16="http://schemas.microsoft.com/office/drawing/2014/main" id="{CCD4F0E8-CC69-49E0-B55B-1F42047675F8}"/>
                </a:ext>
              </a:extLst>
            </p:cNvPr>
            <p:cNvSpPr>
              <a:spLocks noChangeShapeType="1"/>
            </p:cNvSpPr>
            <p:nvPr/>
          </p:nvSpPr>
          <p:spPr bwMode="auto">
            <a:xfrm flipV="1">
              <a:off x="3235" y="3204"/>
              <a:ext cx="528" cy="288"/>
            </a:xfrm>
            <a:prstGeom prst="line">
              <a:avLst/>
            </a:prstGeom>
            <a:noFill/>
            <a:ln w="28575">
              <a:solidFill>
                <a:srgbClr val="FF33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4831" name="Line 16">
              <a:extLst>
                <a:ext uri="{FF2B5EF4-FFF2-40B4-BE49-F238E27FC236}">
                  <a16:creationId xmlns:a16="http://schemas.microsoft.com/office/drawing/2014/main" id="{7C1E1A99-401F-42FA-BF66-92C36C137726}"/>
                </a:ext>
              </a:extLst>
            </p:cNvPr>
            <p:cNvSpPr>
              <a:spLocks noChangeShapeType="1"/>
            </p:cNvSpPr>
            <p:nvPr/>
          </p:nvSpPr>
          <p:spPr bwMode="auto">
            <a:xfrm flipV="1">
              <a:off x="3227" y="3252"/>
              <a:ext cx="776" cy="243"/>
            </a:xfrm>
            <a:prstGeom prst="line">
              <a:avLst/>
            </a:prstGeom>
            <a:noFill/>
            <a:ln w="28575">
              <a:solidFill>
                <a:srgbClr val="FF33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4832" name="Text Box 17">
              <a:extLst>
                <a:ext uri="{FF2B5EF4-FFF2-40B4-BE49-F238E27FC236}">
                  <a16:creationId xmlns:a16="http://schemas.microsoft.com/office/drawing/2014/main" id="{C1F44D22-0F5B-4CD3-816D-BDFD64EFC6E2}"/>
                </a:ext>
              </a:extLst>
            </p:cNvPr>
            <p:cNvSpPr txBox="1">
              <a:spLocks noChangeArrowheads="1"/>
            </p:cNvSpPr>
            <p:nvPr/>
          </p:nvSpPr>
          <p:spPr bwMode="auto">
            <a:xfrm>
              <a:off x="2202" y="3332"/>
              <a:ext cx="14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幼圆" panose="02010509060101010101" pitchFamily="49" charset="-122"/>
                  <a:ea typeface="幼圆" panose="02010509060101010101" pitchFamily="49" charset="-122"/>
                </a:rPr>
                <a:t>脾动、静脉</a:t>
              </a:r>
              <a:endParaRPr lang="zh-CN" altLang="en-US" dirty="0">
                <a:latin typeface="Arial" panose="020B0604020202020204" pitchFamily="34" charset="0"/>
                <a:ea typeface="幼圆" panose="02010509060101010101" pitchFamily="49" charset="-122"/>
              </a:endParaRPr>
            </a:p>
          </p:txBody>
        </p:sp>
        <p:sp>
          <p:nvSpPr>
            <p:cNvPr id="34833" name="Line 18">
              <a:extLst>
                <a:ext uri="{FF2B5EF4-FFF2-40B4-BE49-F238E27FC236}">
                  <a16:creationId xmlns:a16="http://schemas.microsoft.com/office/drawing/2014/main" id="{D9101D8B-ADC8-4FD9-9A06-A126AE0FF113}"/>
                </a:ext>
              </a:extLst>
            </p:cNvPr>
            <p:cNvSpPr>
              <a:spLocks noChangeShapeType="1"/>
            </p:cNvSpPr>
            <p:nvPr/>
          </p:nvSpPr>
          <p:spPr bwMode="auto">
            <a:xfrm flipH="1" flipV="1">
              <a:off x="4098" y="488"/>
              <a:ext cx="208" cy="312"/>
            </a:xfrm>
            <a:prstGeom prst="line">
              <a:avLst/>
            </a:prstGeom>
            <a:noFill/>
            <a:ln w="28575">
              <a:solidFill>
                <a:srgbClr val="FF33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4834" name="Text Box 19">
              <a:extLst>
                <a:ext uri="{FF2B5EF4-FFF2-40B4-BE49-F238E27FC236}">
                  <a16:creationId xmlns:a16="http://schemas.microsoft.com/office/drawing/2014/main" id="{833DCD3D-17CB-4E18-A1A4-42BF3CE0444B}"/>
                </a:ext>
              </a:extLst>
            </p:cNvPr>
            <p:cNvSpPr txBox="1">
              <a:spLocks noChangeArrowheads="1"/>
            </p:cNvSpPr>
            <p:nvPr/>
          </p:nvSpPr>
          <p:spPr bwMode="auto">
            <a:xfrm>
              <a:off x="3667" y="308"/>
              <a:ext cx="64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幼圆" panose="02010509060101010101" pitchFamily="49" charset="-122"/>
                  <a:ea typeface="幼圆" panose="02010509060101010101" pitchFamily="49" charset="-122"/>
                </a:rPr>
                <a:t>膈面 </a:t>
              </a:r>
              <a:endParaRPr lang="zh-CN" altLang="en-US" dirty="0">
                <a:latin typeface="Arial" panose="020B0604020202020204" pitchFamily="34" charset="0"/>
                <a:ea typeface="幼圆" panose="02010509060101010101" pitchFamily="49" charset="-122"/>
              </a:endParaRPr>
            </a:p>
          </p:txBody>
        </p:sp>
      </p:grpSp>
    </p:spTree>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71013"/>
                                        </p:tgtEl>
                                        <p:attrNameLst>
                                          <p:attrName>style.visibility</p:attrName>
                                        </p:attrNameLst>
                                      </p:cBhvr>
                                      <p:to>
                                        <p:strVal val="hidden"/>
                                      </p:to>
                                    </p:set>
                                  </p:childTnLst>
                                </p:cTn>
                              </p:par>
                            </p:childTnLst>
                          </p:cTn>
                        </p:par>
                        <p:par>
                          <p:cTn id="7" fill="hold" nodeType="afterGroup">
                            <p:stCondLst>
                              <p:cond delay="1"/>
                            </p:stCondLst>
                            <p:childTnLst>
                              <p:par>
                                <p:cTn id="8" presetID="9"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DBAA4D94-1759-4E7D-8188-9F8E4CF0A6F6}"/>
              </a:ext>
            </a:extLst>
          </p:cNvPr>
          <p:cNvSpPr>
            <a:spLocks noGrp="1" noChangeArrowheads="1"/>
          </p:cNvSpPr>
          <p:nvPr>
            <p:ph type="ctrTitle"/>
          </p:nvPr>
        </p:nvSpPr>
        <p:spPr>
          <a:xfrm>
            <a:off x="1101725" y="2386013"/>
            <a:ext cx="6940550" cy="1646237"/>
          </a:xfrm>
        </p:spPr>
        <p:txBody>
          <a:bodyPr>
            <a:noAutofit/>
          </a:bodyPr>
          <a:lstStyle/>
          <a:p>
            <a:pPr fontAlgn="auto">
              <a:lnSpc>
                <a:spcPct val="150000"/>
              </a:lnSpc>
              <a:spcAft>
                <a:spcPts val="0"/>
              </a:spcAft>
              <a:defRPr/>
            </a:pPr>
            <a:r>
              <a:rPr lang="en-US" altLang="zh-CN" sz="5400" dirty="0">
                <a:solidFill>
                  <a:schemeClr val="accent2">
                    <a:lumMod val="50000"/>
                  </a:schemeClr>
                </a:solidFill>
                <a:latin typeface="Gill Sans Ultra Bold Condensed" panose="020B0A06020104020203" pitchFamily="34" charset="0"/>
                <a:cs typeface="Aharoni" panose="02010803020104030203" pitchFamily="2" charset="-79"/>
              </a:rPr>
              <a:t>That’s  over</a:t>
            </a:r>
            <a:endParaRPr lang="zh-CN" altLang="en-US" sz="5400" dirty="0">
              <a:solidFill>
                <a:schemeClr val="accent2">
                  <a:lumMod val="50000"/>
                </a:schemeClr>
              </a:solidFill>
              <a:latin typeface="Gill Sans Ultra Bold Condensed" panose="020B0A06020104020203" pitchFamily="34" charset="0"/>
              <a:cs typeface="Aharoni" panose="02010803020104030203" pitchFamily="2" charset="-79"/>
            </a:endParaRPr>
          </a:p>
        </p:txBody>
      </p:sp>
    </p:spTree>
    <p:extLst>
      <p:ext uri="{BB962C8B-B14F-4D97-AF65-F5344CB8AC3E}">
        <p14:creationId xmlns:p14="http://schemas.microsoft.com/office/powerpoint/2010/main" val="927495640"/>
      </p:ext>
    </p:extLst>
  </p:cSld>
  <p:clrMapOvr>
    <a:masterClrMapping/>
  </p:clrMapOvr>
  <p:transition>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A2D81B52-F1FD-4FCD-BEF9-EA7F599161FC}"/>
              </a:ext>
            </a:extLst>
          </p:cNvPr>
          <p:cNvSpPr>
            <a:spLocks noChangeArrowheads="1"/>
          </p:cNvSpPr>
          <p:nvPr/>
        </p:nvSpPr>
        <p:spPr bwMode="auto">
          <a:xfrm>
            <a:off x="791639" y="5414827"/>
            <a:ext cx="7752808" cy="94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buFont typeface="Wingdings" panose="05000000000000000000" pitchFamily="2" charset="2"/>
              <a:buNone/>
            </a:pPr>
            <a:r>
              <a:rPr lang="zh-CN" altLang="en-US" sz="2000" dirty="0">
                <a:latin typeface="幼圆" panose="02010509060101010101" pitchFamily="49" charset="-122"/>
                <a:ea typeface="幼圆" panose="02010509060101010101" pitchFamily="49" charset="-122"/>
              </a:rPr>
              <a:t>组织液与细胞进行物质交换后，大部分经毛细血管静脉端吸收入静脉，小部分水份和大分子物质进入毛细淋巴管，形成淋巴</a:t>
            </a:r>
            <a:r>
              <a:rPr lang="zh-CN" altLang="en-US" sz="2000" b="0" dirty="0">
                <a:latin typeface="幼圆" panose="02010509060101010101" pitchFamily="49" charset="-122"/>
                <a:ea typeface="幼圆" panose="02010509060101010101" pitchFamily="49" charset="-122"/>
              </a:rPr>
              <a:t> </a:t>
            </a:r>
          </a:p>
        </p:txBody>
      </p:sp>
      <p:grpSp>
        <p:nvGrpSpPr>
          <p:cNvPr id="2" name="组合 1">
            <a:extLst>
              <a:ext uri="{FF2B5EF4-FFF2-40B4-BE49-F238E27FC236}">
                <a16:creationId xmlns:a16="http://schemas.microsoft.com/office/drawing/2014/main" id="{E67DDA87-FAF0-4A6B-A8CF-C2B1BA8E8860}"/>
              </a:ext>
            </a:extLst>
          </p:cNvPr>
          <p:cNvGrpSpPr/>
          <p:nvPr/>
        </p:nvGrpSpPr>
        <p:grpSpPr>
          <a:xfrm>
            <a:off x="1561306" y="1439727"/>
            <a:ext cx="6021387" cy="3975100"/>
            <a:chOff x="3122613" y="996950"/>
            <a:chExt cx="6021387" cy="3975100"/>
          </a:xfrm>
        </p:grpSpPr>
        <p:pic>
          <p:nvPicPr>
            <p:cNvPr id="9218" name="Picture 3" descr="p267">
              <a:extLst>
                <a:ext uri="{FF2B5EF4-FFF2-40B4-BE49-F238E27FC236}">
                  <a16:creationId xmlns:a16="http://schemas.microsoft.com/office/drawing/2014/main" id="{2ECF88EB-5ECE-45A8-9548-ABBAF7957A95}"/>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827588" y="996950"/>
              <a:ext cx="4316412" cy="381000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9" name="Line 4">
              <a:extLst>
                <a:ext uri="{FF2B5EF4-FFF2-40B4-BE49-F238E27FC236}">
                  <a16:creationId xmlns:a16="http://schemas.microsoft.com/office/drawing/2014/main" id="{1717AB65-C757-490F-9C31-CDDF44FED126}"/>
                </a:ext>
              </a:extLst>
            </p:cNvPr>
            <p:cNvSpPr>
              <a:spLocks noChangeShapeType="1"/>
            </p:cNvSpPr>
            <p:nvPr/>
          </p:nvSpPr>
          <p:spPr bwMode="auto">
            <a:xfrm>
              <a:off x="5467350" y="1571625"/>
              <a:ext cx="762000" cy="4763"/>
            </a:xfrm>
            <a:prstGeom prst="line">
              <a:avLst/>
            </a:prstGeom>
            <a:noFill/>
            <a:ln w="38100">
              <a:solidFill>
                <a:srgbClr val="0066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9220" name="Text Box 5">
              <a:extLst>
                <a:ext uri="{FF2B5EF4-FFF2-40B4-BE49-F238E27FC236}">
                  <a16:creationId xmlns:a16="http://schemas.microsoft.com/office/drawing/2014/main" id="{B211F36C-232C-4AED-92D4-DC77210D7B5F}"/>
                </a:ext>
              </a:extLst>
            </p:cNvPr>
            <p:cNvSpPr txBox="1">
              <a:spLocks noChangeArrowheads="1"/>
            </p:cNvSpPr>
            <p:nvPr/>
          </p:nvSpPr>
          <p:spPr bwMode="auto">
            <a:xfrm>
              <a:off x="3876675" y="1284288"/>
              <a:ext cx="1827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幼圆" panose="02010509060101010101" pitchFamily="49" charset="-122"/>
                  <a:ea typeface="幼圆" panose="02010509060101010101" pitchFamily="49" charset="-122"/>
                </a:rPr>
                <a:t>毛细淋巴管</a:t>
              </a:r>
            </a:p>
          </p:txBody>
        </p:sp>
        <p:sp>
          <p:nvSpPr>
            <p:cNvPr id="9221" name="Line 6">
              <a:extLst>
                <a:ext uri="{FF2B5EF4-FFF2-40B4-BE49-F238E27FC236}">
                  <a16:creationId xmlns:a16="http://schemas.microsoft.com/office/drawing/2014/main" id="{DEAF193A-942A-4D5A-A13A-0652CDFC128C}"/>
                </a:ext>
              </a:extLst>
            </p:cNvPr>
            <p:cNvSpPr>
              <a:spLocks noChangeShapeType="1"/>
            </p:cNvSpPr>
            <p:nvPr/>
          </p:nvSpPr>
          <p:spPr bwMode="auto">
            <a:xfrm>
              <a:off x="5194300" y="2981325"/>
              <a:ext cx="862013" cy="17463"/>
            </a:xfrm>
            <a:prstGeom prst="line">
              <a:avLst/>
            </a:prstGeom>
            <a:noFill/>
            <a:ln w="38100">
              <a:solidFill>
                <a:srgbClr val="0066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9222" name="Text Box 7">
              <a:extLst>
                <a:ext uri="{FF2B5EF4-FFF2-40B4-BE49-F238E27FC236}">
                  <a16:creationId xmlns:a16="http://schemas.microsoft.com/office/drawing/2014/main" id="{2C2F458C-62B6-4FB2-9948-8A5CA3F745DE}"/>
                </a:ext>
              </a:extLst>
            </p:cNvPr>
            <p:cNvSpPr txBox="1">
              <a:spLocks noChangeArrowheads="1"/>
            </p:cNvSpPr>
            <p:nvPr/>
          </p:nvSpPr>
          <p:spPr bwMode="auto">
            <a:xfrm>
              <a:off x="3868738" y="2743200"/>
              <a:ext cx="165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幼圆" panose="02010509060101010101" pitchFamily="49" charset="-122"/>
                  <a:ea typeface="幼圆" panose="02010509060101010101" pitchFamily="49" charset="-122"/>
                </a:rPr>
                <a:t>组织细胞</a:t>
              </a:r>
            </a:p>
          </p:txBody>
        </p:sp>
        <p:sp>
          <p:nvSpPr>
            <p:cNvPr id="9223" name="Line 8">
              <a:extLst>
                <a:ext uri="{FF2B5EF4-FFF2-40B4-BE49-F238E27FC236}">
                  <a16:creationId xmlns:a16="http://schemas.microsoft.com/office/drawing/2014/main" id="{E72336BA-7E81-4D13-B7E4-24D9BE805F54}"/>
                </a:ext>
              </a:extLst>
            </p:cNvPr>
            <p:cNvSpPr>
              <a:spLocks noChangeShapeType="1"/>
            </p:cNvSpPr>
            <p:nvPr/>
          </p:nvSpPr>
          <p:spPr bwMode="auto">
            <a:xfrm flipH="1" flipV="1">
              <a:off x="5219700" y="2289175"/>
              <a:ext cx="1616075" cy="215900"/>
            </a:xfrm>
            <a:prstGeom prst="line">
              <a:avLst/>
            </a:prstGeom>
            <a:noFill/>
            <a:ln w="38100">
              <a:solidFill>
                <a:srgbClr val="006600"/>
              </a:solidFill>
              <a:miter lim="800000"/>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9224" name="Text Box 9">
              <a:extLst>
                <a:ext uri="{FF2B5EF4-FFF2-40B4-BE49-F238E27FC236}">
                  <a16:creationId xmlns:a16="http://schemas.microsoft.com/office/drawing/2014/main" id="{7DC8B837-CC52-4AD4-8047-7380685CBD9F}"/>
                </a:ext>
              </a:extLst>
            </p:cNvPr>
            <p:cNvSpPr txBox="1">
              <a:spLocks noChangeArrowheads="1"/>
            </p:cNvSpPr>
            <p:nvPr/>
          </p:nvSpPr>
          <p:spPr bwMode="auto">
            <a:xfrm>
              <a:off x="4216400" y="2052638"/>
              <a:ext cx="130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幼圆" panose="02010509060101010101" pitchFamily="49" charset="-122"/>
                  <a:ea typeface="幼圆" panose="02010509060101010101" pitchFamily="49" charset="-122"/>
                </a:rPr>
                <a:t>组织液</a:t>
              </a:r>
            </a:p>
          </p:txBody>
        </p:sp>
        <p:sp>
          <p:nvSpPr>
            <p:cNvPr id="9225" name="Line 10">
              <a:extLst>
                <a:ext uri="{FF2B5EF4-FFF2-40B4-BE49-F238E27FC236}">
                  <a16:creationId xmlns:a16="http://schemas.microsoft.com/office/drawing/2014/main" id="{F0668AB1-A7C8-4DFB-842F-97E7628C326E}"/>
                </a:ext>
              </a:extLst>
            </p:cNvPr>
            <p:cNvSpPr>
              <a:spLocks noChangeShapeType="1"/>
            </p:cNvSpPr>
            <p:nvPr/>
          </p:nvSpPr>
          <p:spPr bwMode="auto">
            <a:xfrm flipH="1">
              <a:off x="7786688" y="4019550"/>
              <a:ext cx="687387" cy="303213"/>
            </a:xfrm>
            <a:prstGeom prst="line">
              <a:avLst/>
            </a:prstGeom>
            <a:noFill/>
            <a:ln w="38100">
              <a:solidFill>
                <a:srgbClr val="006600"/>
              </a:solidFill>
              <a:miter lim="800000"/>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9226" name="Text Box 11">
              <a:extLst>
                <a:ext uri="{FF2B5EF4-FFF2-40B4-BE49-F238E27FC236}">
                  <a16:creationId xmlns:a16="http://schemas.microsoft.com/office/drawing/2014/main" id="{AD48FD6F-2703-45F0-84C6-FED7E8AEED5A}"/>
                </a:ext>
              </a:extLst>
            </p:cNvPr>
            <p:cNvSpPr txBox="1">
              <a:spLocks noChangeArrowheads="1"/>
            </p:cNvSpPr>
            <p:nvPr/>
          </p:nvSpPr>
          <p:spPr bwMode="auto">
            <a:xfrm>
              <a:off x="6118225" y="4105275"/>
              <a:ext cx="20764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dirty="0">
                  <a:latin typeface="幼圆" panose="02010509060101010101" pitchFamily="49" charset="-122"/>
                  <a:ea typeface="幼圆" panose="02010509060101010101" pitchFamily="49" charset="-122"/>
                </a:rPr>
                <a:t>毛细血管</a:t>
              </a:r>
            </a:p>
            <a:p>
              <a:pPr algn="ctr"/>
              <a:r>
                <a:rPr lang="zh-CN" altLang="en-US" dirty="0">
                  <a:latin typeface="幼圆" panose="02010509060101010101" pitchFamily="49" charset="-122"/>
                  <a:ea typeface="幼圆" panose="02010509060101010101" pitchFamily="49" charset="-122"/>
                </a:rPr>
                <a:t>（静脉端）</a:t>
              </a:r>
            </a:p>
          </p:txBody>
        </p:sp>
        <p:sp>
          <p:nvSpPr>
            <p:cNvPr id="9227" name="Line 12">
              <a:extLst>
                <a:ext uri="{FF2B5EF4-FFF2-40B4-BE49-F238E27FC236}">
                  <a16:creationId xmlns:a16="http://schemas.microsoft.com/office/drawing/2014/main" id="{AE8EC3F8-B6FC-4FB4-B6BC-BA056688AA70}"/>
                </a:ext>
              </a:extLst>
            </p:cNvPr>
            <p:cNvSpPr>
              <a:spLocks noChangeShapeType="1"/>
            </p:cNvSpPr>
            <p:nvPr/>
          </p:nvSpPr>
          <p:spPr bwMode="auto">
            <a:xfrm flipV="1">
              <a:off x="4705350" y="3949700"/>
              <a:ext cx="646113" cy="0"/>
            </a:xfrm>
            <a:prstGeom prst="line">
              <a:avLst/>
            </a:prstGeom>
            <a:noFill/>
            <a:ln w="38100">
              <a:solidFill>
                <a:srgbClr val="0066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9228" name="Text Box 13">
              <a:extLst>
                <a:ext uri="{FF2B5EF4-FFF2-40B4-BE49-F238E27FC236}">
                  <a16:creationId xmlns:a16="http://schemas.microsoft.com/office/drawing/2014/main" id="{BE9C22BD-9CBD-465D-8EF4-19A918979BB7}"/>
                </a:ext>
              </a:extLst>
            </p:cNvPr>
            <p:cNvSpPr txBox="1">
              <a:spLocks noChangeArrowheads="1"/>
            </p:cNvSpPr>
            <p:nvPr/>
          </p:nvSpPr>
          <p:spPr bwMode="auto">
            <a:xfrm>
              <a:off x="3122613" y="3719513"/>
              <a:ext cx="1900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zh-CN" altLang="en-US" dirty="0">
                  <a:latin typeface="幼圆" panose="02010509060101010101" pitchFamily="49" charset="-122"/>
                  <a:ea typeface="幼圆" panose="02010509060101010101" pitchFamily="49" charset="-122"/>
                </a:rPr>
                <a:t>毛细血管（动脉端）</a:t>
              </a:r>
            </a:p>
          </p:txBody>
        </p:sp>
      </p:grpSp>
      <p:sp>
        <p:nvSpPr>
          <p:cNvPr id="3" name="文本框 2">
            <a:extLst>
              <a:ext uri="{FF2B5EF4-FFF2-40B4-BE49-F238E27FC236}">
                <a16:creationId xmlns:a16="http://schemas.microsoft.com/office/drawing/2014/main" id="{A7BFF7DE-24C1-4B42-998C-575000E38DBB}"/>
              </a:ext>
            </a:extLst>
          </p:cNvPr>
          <p:cNvSpPr txBox="1"/>
          <p:nvPr/>
        </p:nvSpPr>
        <p:spPr>
          <a:xfrm>
            <a:off x="3307555" y="432449"/>
            <a:ext cx="4599949" cy="646331"/>
          </a:xfrm>
          <a:prstGeom prst="rect">
            <a:avLst/>
          </a:prstGeom>
          <a:noFill/>
        </p:spPr>
        <p:txBody>
          <a:bodyPr wrap="square" rtlCol="0">
            <a:spAutoFit/>
          </a:bodyPr>
          <a:lstStyle/>
          <a:p>
            <a:r>
              <a:rPr lang="zh-CN" altLang="en-US" sz="3600" b="0" dirty="0">
                <a:latin typeface="华文中宋" panose="02010600040101010101" pitchFamily="2" charset="-122"/>
                <a:ea typeface="华文中宋" panose="02010600040101010101" pitchFamily="2" charset="-122"/>
              </a:rPr>
              <a:t>淋巴液的产生</a:t>
            </a:r>
          </a:p>
        </p:txBody>
      </p:sp>
    </p:spTree>
  </p:cSld>
  <p:clrMapOvr>
    <a:masterClrMapping/>
  </p:clrMapOvr>
  <p:transition>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E5836FC8-3ED9-4D62-B507-4C3057D5871C}"/>
              </a:ext>
            </a:extLst>
          </p:cNvPr>
          <p:cNvSpPr>
            <a:spLocks noChangeArrowheads="1"/>
          </p:cNvSpPr>
          <p:nvPr/>
        </p:nvSpPr>
        <p:spPr bwMode="auto">
          <a:xfrm>
            <a:off x="1674394" y="504579"/>
            <a:ext cx="65762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3200" b="0" dirty="0">
                <a:latin typeface="华文中宋" panose="02010600040101010101" pitchFamily="2" charset="-122"/>
                <a:ea typeface="华文中宋" panose="02010600040101010101" pitchFamily="2" charset="-122"/>
              </a:rPr>
              <a:t>一、</a:t>
            </a:r>
            <a:r>
              <a:rPr lang="zh-CN" altLang="en-US" sz="3200" b="0" dirty="0">
                <a:solidFill>
                  <a:srgbClr val="C00000"/>
                </a:solidFill>
                <a:latin typeface="华文中宋" panose="02010600040101010101" pitchFamily="2" charset="-122"/>
                <a:ea typeface="华文中宋" panose="02010600040101010101" pitchFamily="2" charset="-122"/>
              </a:rPr>
              <a:t>淋巴系统的组成和结构特点  </a:t>
            </a:r>
          </a:p>
        </p:txBody>
      </p:sp>
      <p:sp>
        <p:nvSpPr>
          <p:cNvPr id="10242" name="Rectangle 3">
            <a:extLst>
              <a:ext uri="{FF2B5EF4-FFF2-40B4-BE49-F238E27FC236}">
                <a16:creationId xmlns:a16="http://schemas.microsoft.com/office/drawing/2014/main" id="{8BF51479-A9AD-42AF-9B86-E27BA85B9B2B}"/>
              </a:ext>
            </a:extLst>
          </p:cNvPr>
          <p:cNvSpPr>
            <a:spLocks noChangeArrowheads="1"/>
          </p:cNvSpPr>
          <p:nvPr/>
        </p:nvSpPr>
        <p:spPr bwMode="auto">
          <a:xfrm>
            <a:off x="274638" y="1419225"/>
            <a:ext cx="3492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buFont typeface="Wingdings" panose="05000000000000000000" pitchFamily="2" charset="2"/>
              <a:buNone/>
            </a:pPr>
            <a:r>
              <a:rPr lang="zh-CN" altLang="en-US" dirty="0">
                <a:latin typeface="幼圆" panose="02010509060101010101" pitchFamily="49" charset="-122"/>
                <a:ea typeface="幼圆" panose="02010509060101010101" pitchFamily="49" charset="-122"/>
              </a:rPr>
              <a:t>（一）淋巴管道</a:t>
            </a:r>
            <a:endParaRPr lang="zh-CN" altLang="en-US" b="0" dirty="0">
              <a:latin typeface="幼圆" panose="02010509060101010101" pitchFamily="49" charset="-122"/>
              <a:ea typeface="幼圆" panose="02010509060101010101" pitchFamily="49" charset="-122"/>
            </a:endParaRPr>
          </a:p>
        </p:txBody>
      </p:sp>
      <p:sp>
        <p:nvSpPr>
          <p:cNvPr id="10243" name="Text Box 4">
            <a:extLst>
              <a:ext uri="{FF2B5EF4-FFF2-40B4-BE49-F238E27FC236}">
                <a16:creationId xmlns:a16="http://schemas.microsoft.com/office/drawing/2014/main" id="{83354DAA-F412-49C0-A21A-DA58AE2698D0}"/>
              </a:ext>
            </a:extLst>
          </p:cNvPr>
          <p:cNvSpPr txBox="1">
            <a:spLocks noChangeArrowheads="1"/>
          </p:cNvSpPr>
          <p:nvPr/>
        </p:nvSpPr>
        <p:spPr bwMode="auto">
          <a:xfrm>
            <a:off x="574675" y="2044700"/>
            <a:ext cx="3679825" cy="55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pPr>
            <a:r>
              <a:rPr lang="en-US" altLang="zh-CN" dirty="0">
                <a:latin typeface="幼圆" panose="02010509060101010101" pitchFamily="49" charset="-122"/>
                <a:ea typeface="幼圆" panose="02010509060101010101" pitchFamily="49" charset="-122"/>
              </a:rPr>
              <a:t>1</a:t>
            </a:r>
            <a:r>
              <a:rPr lang="zh-CN" altLang="en-US" dirty="0">
                <a:latin typeface="幼圆" panose="02010509060101010101" pitchFamily="49" charset="-122"/>
                <a:ea typeface="幼圆" panose="02010509060101010101" pitchFamily="49" charset="-122"/>
              </a:rPr>
              <a:t>．</a:t>
            </a:r>
            <a:r>
              <a:rPr lang="zh-CN" altLang="en-US" dirty="0">
                <a:solidFill>
                  <a:srgbClr val="C00000"/>
                </a:solidFill>
                <a:latin typeface="幼圆" panose="02010509060101010101" pitchFamily="49" charset="-122"/>
                <a:ea typeface="幼圆" panose="02010509060101010101" pitchFamily="49" charset="-122"/>
              </a:rPr>
              <a:t>毛细淋巴管</a:t>
            </a:r>
          </a:p>
        </p:txBody>
      </p:sp>
      <p:sp>
        <p:nvSpPr>
          <p:cNvPr id="10244" name="Rectangle 5">
            <a:extLst>
              <a:ext uri="{FF2B5EF4-FFF2-40B4-BE49-F238E27FC236}">
                <a16:creationId xmlns:a16="http://schemas.microsoft.com/office/drawing/2014/main" id="{B3C1695E-3F97-4067-9FEE-2398F37CCCE1}"/>
              </a:ext>
            </a:extLst>
          </p:cNvPr>
          <p:cNvSpPr>
            <a:spLocks noChangeArrowheads="1"/>
          </p:cNvSpPr>
          <p:nvPr/>
        </p:nvSpPr>
        <p:spPr bwMode="auto">
          <a:xfrm>
            <a:off x="528638" y="4043363"/>
            <a:ext cx="2846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tabLst>
                <a:tab pos="88900" algn="l"/>
              </a:tabLst>
              <a:defRPr sz="2400" b="1">
                <a:solidFill>
                  <a:schemeClr val="tx1"/>
                </a:solidFill>
                <a:latin typeface="Edwardian Script ITC" panose="030303020407070D0804" pitchFamily="66" charset="0"/>
                <a:ea typeface="华文细黑" panose="02010600040101010101" pitchFamily="2" charset="-122"/>
              </a:defRPr>
            </a:lvl1pPr>
            <a:lvl2pPr>
              <a:tabLst>
                <a:tab pos="88900" algn="l"/>
              </a:tabLst>
              <a:defRPr sz="2400" b="1">
                <a:solidFill>
                  <a:schemeClr val="tx1"/>
                </a:solidFill>
                <a:latin typeface="Edwardian Script ITC" panose="030303020407070D0804" pitchFamily="66" charset="0"/>
                <a:ea typeface="华文细黑" panose="02010600040101010101" pitchFamily="2" charset="-122"/>
              </a:defRPr>
            </a:lvl2pPr>
            <a:lvl3pPr>
              <a:tabLst>
                <a:tab pos="88900" algn="l"/>
              </a:tabLst>
              <a:defRPr sz="2400" b="1">
                <a:solidFill>
                  <a:schemeClr val="tx1"/>
                </a:solidFill>
                <a:latin typeface="Edwardian Script ITC" panose="030303020407070D0804" pitchFamily="66" charset="0"/>
                <a:ea typeface="华文细黑" panose="02010600040101010101" pitchFamily="2" charset="-122"/>
              </a:defRPr>
            </a:lvl3pPr>
            <a:lvl4pPr>
              <a:tabLst>
                <a:tab pos="88900" algn="l"/>
              </a:tabLst>
              <a:defRPr sz="2400" b="1">
                <a:solidFill>
                  <a:schemeClr val="tx1"/>
                </a:solidFill>
                <a:latin typeface="Edwardian Script ITC" panose="030303020407070D0804" pitchFamily="66" charset="0"/>
                <a:ea typeface="华文细黑" panose="02010600040101010101" pitchFamily="2" charset="-122"/>
              </a:defRPr>
            </a:lvl4pPr>
            <a:lvl5pPr>
              <a:tabLst>
                <a:tab pos="88900" algn="l"/>
              </a:tabLst>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tabLst>
                <a:tab pos="88900" algn="l"/>
              </a:tabLst>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dirty="0">
                <a:latin typeface="幼圆" panose="02010509060101010101" pitchFamily="49" charset="-122"/>
                <a:ea typeface="幼圆" panose="02010509060101010101" pitchFamily="49" charset="-122"/>
              </a:rPr>
              <a:t>2</a:t>
            </a:r>
            <a:r>
              <a:rPr lang="zh-CN" altLang="en-US" dirty="0">
                <a:latin typeface="幼圆" panose="02010509060101010101" pitchFamily="49" charset="-122"/>
                <a:ea typeface="幼圆" panose="02010509060101010101" pitchFamily="49" charset="-122"/>
              </a:rPr>
              <a:t>．</a:t>
            </a:r>
            <a:r>
              <a:rPr lang="zh-CN" altLang="en-US" dirty="0">
                <a:solidFill>
                  <a:srgbClr val="C00000"/>
                </a:solidFill>
                <a:latin typeface="幼圆" panose="02010509060101010101" pitchFamily="49" charset="-122"/>
                <a:ea typeface="幼圆" panose="02010509060101010101" pitchFamily="49" charset="-122"/>
              </a:rPr>
              <a:t>淋巴管</a:t>
            </a:r>
            <a:r>
              <a:rPr lang="zh-CN" altLang="en-US" dirty="0">
                <a:latin typeface="幼圆" panose="02010509060101010101" pitchFamily="49" charset="-122"/>
                <a:ea typeface="幼圆" panose="02010509060101010101" pitchFamily="49" charset="-122"/>
              </a:rPr>
              <a:t>：</a:t>
            </a:r>
            <a:endParaRPr lang="zh-CN" altLang="en-US" dirty="0">
              <a:latin typeface="Arial" panose="020B0604020202020204" pitchFamily="34" charset="0"/>
              <a:ea typeface="幼圆" panose="02010509060101010101" pitchFamily="49" charset="-122"/>
            </a:endParaRPr>
          </a:p>
        </p:txBody>
      </p:sp>
      <p:sp>
        <p:nvSpPr>
          <p:cNvPr id="10245" name="Rectangle 6">
            <a:extLst>
              <a:ext uri="{FF2B5EF4-FFF2-40B4-BE49-F238E27FC236}">
                <a16:creationId xmlns:a16="http://schemas.microsoft.com/office/drawing/2014/main" id="{00EEE362-521F-4F26-AB21-CC3697901118}"/>
              </a:ext>
            </a:extLst>
          </p:cNvPr>
          <p:cNvSpPr>
            <a:spLocks noChangeArrowheads="1"/>
          </p:cNvSpPr>
          <p:nvPr/>
        </p:nvSpPr>
        <p:spPr bwMode="auto">
          <a:xfrm>
            <a:off x="1009650" y="4654880"/>
            <a:ext cx="2679700" cy="111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buFont typeface="Wingdings" panose="05000000000000000000" pitchFamily="2" charset="2"/>
              <a:buChar char="Ø"/>
            </a:pPr>
            <a:r>
              <a:rPr lang="en-US" altLang="zh-CN" dirty="0">
                <a:latin typeface="幼圆" panose="02010509060101010101" pitchFamily="49" charset="-122"/>
                <a:ea typeface="幼圆" panose="02010509060101010101" pitchFamily="49" charset="-122"/>
              </a:rPr>
              <a:t> </a:t>
            </a:r>
            <a:r>
              <a:rPr lang="zh-CN" altLang="en-US" dirty="0">
                <a:latin typeface="幼圆" panose="02010509060101010101" pitchFamily="49" charset="-122"/>
                <a:ea typeface="幼圆" panose="02010509060101010101" pitchFamily="49" charset="-122"/>
              </a:rPr>
              <a:t>浅淋巴管</a:t>
            </a:r>
            <a:endParaRPr lang="zh-CN" altLang="en-US" b="0" dirty="0">
              <a:latin typeface="幼圆" panose="02010509060101010101" pitchFamily="49" charset="-122"/>
              <a:ea typeface="幼圆" panose="02010509060101010101" pitchFamily="49" charset="-122"/>
            </a:endParaRPr>
          </a:p>
          <a:p>
            <a:pPr>
              <a:lnSpc>
                <a:spcPct val="150000"/>
              </a:lnSpc>
              <a:buFont typeface="Wingdings" panose="05000000000000000000" pitchFamily="2" charset="2"/>
              <a:buChar char="Ø"/>
            </a:pPr>
            <a:r>
              <a:rPr lang="zh-CN" altLang="en-US" dirty="0">
                <a:latin typeface="幼圆" panose="02010509060101010101" pitchFamily="49" charset="-122"/>
                <a:ea typeface="幼圆" panose="02010509060101010101" pitchFamily="49" charset="-122"/>
              </a:rPr>
              <a:t> 深淋巴管</a:t>
            </a:r>
          </a:p>
        </p:txBody>
      </p:sp>
      <p:sp>
        <p:nvSpPr>
          <p:cNvPr id="10246" name="Rectangle 7">
            <a:extLst>
              <a:ext uri="{FF2B5EF4-FFF2-40B4-BE49-F238E27FC236}">
                <a16:creationId xmlns:a16="http://schemas.microsoft.com/office/drawing/2014/main" id="{75360D7F-1E5A-4FD4-8396-EC18C438420B}"/>
              </a:ext>
            </a:extLst>
          </p:cNvPr>
          <p:cNvSpPr>
            <a:spLocks noChangeArrowheads="1"/>
          </p:cNvSpPr>
          <p:nvPr/>
        </p:nvSpPr>
        <p:spPr bwMode="auto">
          <a:xfrm>
            <a:off x="1067511" y="2832201"/>
            <a:ext cx="3554496" cy="84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30000"/>
              </a:lnSpc>
            </a:pPr>
            <a:r>
              <a:rPr lang="zh-CN" altLang="en-US" sz="2000" dirty="0">
                <a:latin typeface="Arial" panose="020B0604020202020204" pitchFamily="34" charset="0"/>
                <a:ea typeface="幼圆" panose="02010509060101010101" pitchFamily="49" charset="-122"/>
              </a:rPr>
              <a:t>上皮、角膜、晶状体、软骨、</a:t>
            </a:r>
          </a:p>
          <a:p>
            <a:pPr>
              <a:lnSpc>
                <a:spcPct val="130000"/>
              </a:lnSpc>
            </a:pPr>
            <a:r>
              <a:rPr lang="zh-CN" altLang="en-US" sz="2000" dirty="0">
                <a:latin typeface="Arial" panose="020B0604020202020204" pitchFamily="34" charset="0"/>
                <a:ea typeface="幼圆" panose="02010509060101010101" pitchFamily="49" charset="-122"/>
              </a:rPr>
              <a:t>脑、脊髓等处无毛细淋巴管</a:t>
            </a:r>
          </a:p>
        </p:txBody>
      </p:sp>
      <p:pic>
        <p:nvPicPr>
          <p:cNvPr id="10247" name="Picture 8" descr="Snap2">
            <a:extLst>
              <a:ext uri="{FF2B5EF4-FFF2-40B4-BE49-F238E27FC236}">
                <a16:creationId xmlns:a16="http://schemas.microsoft.com/office/drawing/2014/main" id="{7DC63AA6-80CB-4AE5-82A3-C235FBEB6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9513" y="1671638"/>
            <a:ext cx="3979862"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9">
            <a:extLst>
              <a:ext uri="{FF2B5EF4-FFF2-40B4-BE49-F238E27FC236}">
                <a16:creationId xmlns:a16="http://schemas.microsoft.com/office/drawing/2014/main" id="{82FFE3D5-F06D-40BA-841A-835AC8C96740}"/>
              </a:ext>
            </a:extLst>
          </p:cNvPr>
          <p:cNvSpPr txBox="1">
            <a:spLocks noChangeArrowheads="1"/>
          </p:cNvSpPr>
          <p:nvPr/>
        </p:nvSpPr>
        <p:spPr bwMode="auto">
          <a:xfrm>
            <a:off x="5351463" y="5024438"/>
            <a:ext cx="37925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淋巴管内有许多瓣膜，</a:t>
            </a:r>
          </a:p>
          <a:p>
            <a:r>
              <a:rPr lang="zh-CN" altLang="en-US" dirty="0">
                <a:latin typeface="Arial" panose="020B0604020202020204" pitchFamily="34" charset="0"/>
                <a:ea typeface="幼圆" panose="02010509060101010101" pitchFamily="49" charset="-122"/>
              </a:rPr>
              <a:t>外观呈串珠状或藕节状。</a:t>
            </a:r>
          </a:p>
        </p:txBody>
      </p:sp>
    </p:spTree>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ABC3E456-9AAC-464B-B275-EFC974091DAD}"/>
              </a:ext>
            </a:extLst>
          </p:cNvPr>
          <p:cNvGrpSpPr/>
          <p:nvPr/>
        </p:nvGrpSpPr>
        <p:grpSpPr>
          <a:xfrm>
            <a:off x="5634038" y="0"/>
            <a:ext cx="3509962" cy="6858000"/>
            <a:chOff x="5634038" y="0"/>
            <a:chExt cx="3509962" cy="6858000"/>
          </a:xfrm>
        </p:grpSpPr>
        <p:pic>
          <p:nvPicPr>
            <p:cNvPr id="11265" name="Picture 2">
              <a:extLst>
                <a:ext uri="{FF2B5EF4-FFF2-40B4-BE49-F238E27FC236}">
                  <a16:creationId xmlns:a16="http://schemas.microsoft.com/office/drawing/2014/main" id="{C69744E7-1ED6-4CBE-B155-CB7FC09FC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54" b="1346"/>
            <a:stretch>
              <a:fillRect/>
            </a:stretch>
          </p:blipFill>
          <p:spPr bwMode="auto">
            <a:xfrm>
              <a:off x="5634038" y="0"/>
              <a:ext cx="3509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1295" name="Rectangle 32">
              <a:extLst>
                <a:ext uri="{FF2B5EF4-FFF2-40B4-BE49-F238E27FC236}">
                  <a16:creationId xmlns:a16="http://schemas.microsoft.com/office/drawing/2014/main" id="{4E35859A-EF69-4E07-90E7-158D8FA0ED61}"/>
                </a:ext>
              </a:extLst>
            </p:cNvPr>
            <p:cNvSpPr>
              <a:spLocks noChangeArrowheads="1"/>
            </p:cNvSpPr>
            <p:nvPr/>
          </p:nvSpPr>
          <p:spPr bwMode="auto">
            <a:xfrm>
              <a:off x="6181725" y="395288"/>
              <a:ext cx="439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sz="2000" dirty="0">
                  <a:solidFill>
                    <a:srgbClr val="FF3300"/>
                  </a:solidFill>
                  <a:latin typeface="Arial" panose="020B0604020202020204" pitchFamily="34" charset="0"/>
                  <a:ea typeface="幼圆" panose="02010509060101010101" pitchFamily="49" charset="-122"/>
                </a:rPr>
                <a:t>①</a:t>
              </a:r>
            </a:p>
          </p:txBody>
        </p:sp>
        <p:sp>
          <p:nvSpPr>
            <p:cNvPr id="11296" name="Rectangle 33">
              <a:extLst>
                <a:ext uri="{FF2B5EF4-FFF2-40B4-BE49-F238E27FC236}">
                  <a16:creationId xmlns:a16="http://schemas.microsoft.com/office/drawing/2014/main" id="{95DF74DF-1E7E-4237-92C6-4C4B1C38DE31}"/>
                </a:ext>
              </a:extLst>
            </p:cNvPr>
            <p:cNvSpPr>
              <a:spLocks noChangeArrowheads="1"/>
            </p:cNvSpPr>
            <p:nvPr/>
          </p:nvSpPr>
          <p:spPr bwMode="auto">
            <a:xfrm>
              <a:off x="5991225" y="969963"/>
              <a:ext cx="439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sz="2000" dirty="0">
                  <a:solidFill>
                    <a:srgbClr val="FF3300"/>
                  </a:solidFill>
                  <a:latin typeface="Arial" panose="020B0604020202020204" pitchFamily="34" charset="0"/>
                  <a:ea typeface="幼圆" panose="02010509060101010101" pitchFamily="49" charset="-122"/>
                </a:rPr>
                <a:t>②</a:t>
              </a:r>
            </a:p>
          </p:txBody>
        </p:sp>
        <p:sp>
          <p:nvSpPr>
            <p:cNvPr id="11297" name="Rectangle 34">
              <a:extLst>
                <a:ext uri="{FF2B5EF4-FFF2-40B4-BE49-F238E27FC236}">
                  <a16:creationId xmlns:a16="http://schemas.microsoft.com/office/drawing/2014/main" id="{893CEE7C-634D-4620-82E0-D0D690DC58DA}"/>
                </a:ext>
              </a:extLst>
            </p:cNvPr>
            <p:cNvSpPr>
              <a:spLocks noChangeArrowheads="1"/>
            </p:cNvSpPr>
            <p:nvPr/>
          </p:nvSpPr>
          <p:spPr bwMode="auto">
            <a:xfrm>
              <a:off x="6524625" y="1262063"/>
              <a:ext cx="439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sz="2000" dirty="0">
                  <a:solidFill>
                    <a:srgbClr val="FF3300"/>
                  </a:solidFill>
                  <a:latin typeface="Arial" panose="020B0604020202020204" pitchFamily="34" charset="0"/>
                  <a:ea typeface="幼圆" panose="02010509060101010101" pitchFamily="49" charset="-122"/>
                </a:rPr>
                <a:t>③</a:t>
              </a:r>
            </a:p>
          </p:txBody>
        </p:sp>
        <p:sp>
          <p:nvSpPr>
            <p:cNvPr id="11298" name="Rectangle 35">
              <a:extLst>
                <a:ext uri="{FF2B5EF4-FFF2-40B4-BE49-F238E27FC236}">
                  <a16:creationId xmlns:a16="http://schemas.microsoft.com/office/drawing/2014/main" id="{DBBFB01D-2B16-4A1B-A276-62A5AAC6F53C}"/>
                </a:ext>
              </a:extLst>
            </p:cNvPr>
            <p:cNvSpPr>
              <a:spLocks noChangeArrowheads="1"/>
            </p:cNvSpPr>
            <p:nvPr/>
          </p:nvSpPr>
          <p:spPr bwMode="auto">
            <a:xfrm>
              <a:off x="8035925" y="271463"/>
              <a:ext cx="439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sz="2000" dirty="0">
                  <a:solidFill>
                    <a:srgbClr val="FF3300"/>
                  </a:solidFill>
                  <a:latin typeface="Arial" panose="020B0604020202020204" pitchFamily="34" charset="0"/>
                  <a:ea typeface="幼圆" panose="02010509060101010101" pitchFamily="49" charset="-122"/>
                </a:rPr>
                <a:t>④</a:t>
              </a:r>
            </a:p>
          </p:txBody>
        </p:sp>
        <p:sp>
          <p:nvSpPr>
            <p:cNvPr id="11299" name="Rectangle 36">
              <a:extLst>
                <a:ext uri="{FF2B5EF4-FFF2-40B4-BE49-F238E27FC236}">
                  <a16:creationId xmlns:a16="http://schemas.microsoft.com/office/drawing/2014/main" id="{CB67404C-88DB-4A23-B9F3-6479400784B5}"/>
                </a:ext>
              </a:extLst>
            </p:cNvPr>
            <p:cNvSpPr>
              <a:spLocks noChangeArrowheads="1"/>
            </p:cNvSpPr>
            <p:nvPr/>
          </p:nvSpPr>
          <p:spPr bwMode="auto">
            <a:xfrm>
              <a:off x="8188325" y="779463"/>
              <a:ext cx="439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sz="2000" dirty="0">
                  <a:solidFill>
                    <a:srgbClr val="FF3300"/>
                  </a:solidFill>
                  <a:latin typeface="Arial" panose="020B0604020202020204" pitchFamily="34" charset="0"/>
                  <a:ea typeface="幼圆" panose="02010509060101010101" pitchFamily="49" charset="-122"/>
                </a:rPr>
                <a:t>⑤</a:t>
              </a:r>
            </a:p>
          </p:txBody>
        </p:sp>
        <p:sp>
          <p:nvSpPr>
            <p:cNvPr id="11300" name="Rectangle 37">
              <a:extLst>
                <a:ext uri="{FF2B5EF4-FFF2-40B4-BE49-F238E27FC236}">
                  <a16:creationId xmlns:a16="http://schemas.microsoft.com/office/drawing/2014/main" id="{AEADDBAD-4B4F-45FF-87FE-EABE13660B50}"/>
                </a:ext>
              </a:extLst>
            </p:cNvPr>
            <p:cNvSpPr>
              <a:spLocks noChangeArrowheads="1"/>
            </p:cNvSpPr>
            <p:nvPr/>
          </p:nvSpPr>
          <p:spPr bwMode="auto">
            <a:xfrm>
              <a:off x="7883525" y="969963"/>
              <a:ext cx="439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sz="2000" dirty="0">
                  <a:solidFill>
                    <a:srgbClr val="FF3300"/>
                  </a:solidFill>
                  <a:latin typeface="Arial" panose="020B0604020202020204" pitchFamily="34" charset="0"/>
                  <a:ea typeface="幼圆" panose="02010509060101010101" pitchFamily="49" charset="-122"/>
                </a:rPr>
                <a:t>⑥</a:t>
              </a:r>
            </a:p>
          </p:txBody>
        </p:sp>
        <p:sp>
          <p:nvSpPr>
            <p:cNvPr id="11301" name="Rectangle 38">
              <a:extLst>
                <a:ext uri="{FF2B5EF4-FFF2-40B4-BE49-F238E27FC236}">
                  <a16:creationId xmlns:a16="http://schemas.microsoft.com/office/drawing/2014/main" id="{EBC8213E-FC50-46AE-810B-5F81A5E4E160}"/>
                </a:ext>
              </a:extLst>
            </p:cNvPr>
            <p:cNvSpPr>
              <a:spLocks noChangeArrowheads="1"/>
            </p:cNvSpPr>
            <p:nvPr/>
          </p:nvSpPr>
          <p:spPr bwMode="auto">
            <a:xfrm>
              <a:off x="7604125" y="4437063"/>
              <a:ext cx="439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sz="2000" dirty="0">
                  <a:solidFill>
                    <a:srgbClr val="FF3300"/>
                  </a:solidFill>
                  <a:latin typeface="Arial" panose="020B0604020202020204" pitchFamily="34" charset="0"/>
                  <a:ea typeface="幼圆" panose="02010509060101010101" pitchFamily="49" charset="-122"/>
                </a:rPr>
                <a:t>⑦</a:t>
              </a:r>
            </a:p>
          </p:txBody>
        </p:sp>
        <p:sp>
          <p:nvSpPr>
            <p:cNvPr id="11302" name="Rectangle 39">
              <a:extLst>
                <a:ext uri="{FF2B5EF4-FFF2-40B4-BE49-F238E27FC236}">
                  <a16:creationId xmlns:a16="http://schemas.microsoft.com/office/drawing/2014/main" id="{26978BEC-23D0-49BD-8817-8D1B9A061A27}"/>
                </a:ext>
              </a:extLst>
            </p:cNvPr>
            <p:cNvSpPr>
              <a:spLocks noChangeArrowheads="1"/>
            </p:cNvSpPr>
            <p:nvPr/>
          </p:nvSpPr>
          <p:spPr bwMode="auto">
            <a:xfrm>
              <a:off x="7566025" y="4081463"/>
              <a:ext cx="439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sz="2000" dirty="0">
                  <a:solidFill>
                    <a:srgbClr val="FF3300"/>
                  </a:solidFill>
                  <a:latin typeface="Arial" panose="020B0604020202020204" pitchFamily="34" charset="0"/>
                  <a:ea typeface="幼圆" panose="02010509060101010101" pitchFamily="49" charset="-122"/>
                </a:rPr>
                <a:t>⑧</a:t>
              </a:r>
            </a:p>
          </p:txBody>
        </p:sp>
        <p:sp>
          <p:nvSpPr>
            <p:cNvPr id="11303" name="Rectangle 40">
              <a:extLst>
                <a:ext uri="{FF2B5EF4-FFF2-40B4-BE49-F238E27FC236}">
                  <a16:creationId xmlns:a16="http://schemas.microsoft.com/office/drawing/2014/main" id="{37E6634B-8B16-4E1F-BA74-3AAAA8839862}"/>
                </a:ext>
              </a:extLst>
            </p:cNvPr>
            <p:cNvSpPr>
              <a:spLocks noChangeArrowheads="1"/>
            </p:cNvSpPr>
            <p:nvPr/>
          </p:nvSpPr>
          <p:spPr bwMode="auto">
            <a:xfrm>
              <a:off x="7197725" y="4424363"/>
              <a:ext cx="439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sz="2000" dirty="0">
                  <a:solidFill>
                    <a:srgbClr val="FF3300"/>
                  </a:solidFill>
                  <a:latin typeface="Arial" panose="020B0604020202020204" pitchFamily="34" charset="0"/>
                  <a:ea typeface="幼圆" panose="02010509060101010101" pitchFamily="49" charset="-122"/>
                </a:rPr>
                <a:t>⑨</a:t>
              </a:r>
            </a:p>
          </p:txBody>
        </p:sp>
        <p:sp>
          <p:nvSpPr>
            <p:cNvPr id="11304" name="Rectangle 41">
              <a:extLst>
                <a:ext uri="{FF2B5EF4-FFF2-40B4-BE49-F238E27FC236}">
                  <a16:creationId xmlns:a16="http://schemas.microsoft.com/office/drawing/2014/main" id="{596E178F-25AD-48FD-BCE9-78C37B915AF9}"/>
                </a:ext>
              </a:extLst>
            </p:cNvPr>
            <p:cNvSpPr>
              <a:spLocks noChangeArrowheads="1"/>
            </p:cNvSpPr>
            <p:nvPr/>
          </p:nvSpPr>
          <p:spPr bwMode="auto">
            <a:xfrm>
              <a:off x="6524625" y="842963"/>
              <a:ext cx="439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sz="2000" dirty="0">
                  <a:solidFill>
                    <a:srgbClr val="FF3300"/>
                  </a:solidFill>
                  <a:latin typeface="Arial" panose="020B0604020202020204" pitchFamily="34" charset="0"/>
                  <a:ea typeface="幼圆" panose="02010509060101010101" pitchFamily="49" charset="-122"/>
                </a:rPr>
                <a:t>Ⅰ</a:t>
              </a:r>
            </a:p>
          </p:txBody>
        </p:sp>
        <p:sp>
          <p:nvSpPr>
            <p:cNvPr id="11305" name="Rectangle 42">
              <a:extLst>
                <a:ext uri="{FF2B5EF4-FFF2-40B4-BE49-F238E27FC236}">
                  <a16:creationId xmlns:a16="http://schemas.microsoft.com/office/drawing/2014/main" id="{53B7A201-6CA8-41EB-99A0-CFEADF561271}"/>
                </a:ext>
              </a:extLst>
            </p:cNvPr>
            <p:cNvSpPr>
              <a:spLocks noChangeArrowheads="1"/>
            </p:cNvSpPr>
            <p:nvPr/>
          </p:nvSpPr>
          <p:spPr bwMode="auto">
            <a:xfrm>
              <a:off x="7324725" y="1541463"/>
              <a:ext cx="439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sz="2000" dirty="0">
                  <a:solidFill>
                    <a:srgbClr val="FF3300"/>
                  </a:solidFill>
                  <a:latin typeface="Arial" panose="020B0604020202020204" pitchFamily="34" charset="0"/>
                  <a:ea typeface="幼圆" panose="02010509060101010101" pitchFamily="49" charset="-122"/>
                </a:rPr>
                <a:t>Ⅱ</a:t>
              </a:r>
            </a:p>
          </p:txBody>
        </p:sp>
        <p:sp>
          <p:nvSpPr>
            <p:cNvPr id="11306" name="Rectangle 43">
              <a:extLst>
                <a:ext uri="{FF2B5EF4-FFF2-40B4-BE49-F238E27FC236}">
                  <a16:creationId xmlns:a16="http://schemas.microsoft.com/office/drawing/2014/main" id="{BF4E08B5-ECA0-42B4-BA4F-1BAD69EA3FD9}"/>
                </a:ext>
              </a:extLst>
            </p:cNvPr>
            <p:cNvSpPr>
              <a:spLocks noChangeArrowheads="1"/>
            </p:cNvSpPr>
            <p:nvPr/>
          </p:nvSpPr>
          <p:spPr bwMode="auto">
            <a:xfrm>
              <a:off x="7286625" y="3929063"/>
              <a:ext cx="439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sz="2000" dirty="0">
                  <a:solidFill>
                    <a:srgbClr val="FF3300"/>
                  </a:solidFill>
                  <a:latin typeface="Arial" panose="020B0604020202020204" pitchFamily="34" charset="0"/>
                  <a:ea typeface="幼圆" panose="02010509060101010101" pitchFamily="49" charset="-122"/>
                </a:rPr>
                <a:t>Ⅲ</a:t>
              </a:r>
            </a:p>
          </p:txBody>
        </p:sp>
      </p:grpSp>
      <p:sp>
        <p:nvSpPr>
          <p:cNvPr id="11266" name="Rectangle 3">
            <a:extLst>
              <a:ext uri="{FF2B5EF4-FFF2-40B4-BE49-F238E27FC236}">
                <a16:creationId xmlns:a16="http://schemas.microsoft.com/office/drawing/2014/main" id="{B62FABF7-A59C-40D1-98CB-45560ABDD331}"/>
              </a:ext>
            </a:extLst>
          </p:cNvPr>
          <p:cNvSpPr>
            <a:spLocks noChangeArrowheads="1"/>
          </p:cNvSpPr>
          <p:nvPr/>
        </p:nvSpPr>
        <p:spPr bwMode="auto">
          <a:xfrm>
            <a:off x="280987" y="594519"/>
            <a:ext cx="2389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dirty="0">
                <a:latin typeface="幼圆" panose="02010509060101010101" pitchFamily="49" charset="-122"/>
                <a:ea typeface="幼圆" panose="02010509060101010101" pitchFamily="49" charset="-122"/>
              </a:rPr>
              <a:t>3</a:t>
            </a:r>
            <a:r>
              <a:rPr lang="en-US" altLang="en-US" dirty="0">
                <a:latin typeface="Arial" panose="020B0604020202020204" pitchFamily="34" charset="0"/>
                <a:ea typeface="幼圆" panose="02010509060101010101" pitchFamily="49" charset="-122"/>
              </a:rPr>
              <a:t>．</a:t>
            </a:r>
            <a:r>
              <a:rPr lang="zh-CN" altLang="en-US" dirty="0">
                <a:solidFill>
                  <a:srgbClr val="C00000"/>
                </a:solidFill>
                <a:latin typeface="幼圆" panose="02010509060101010101" pitchFamily="49" charset="-122"/>
                <a:ea typeface="幼圆" panose="02010509060101010101" pitchFamily="49" charset="-122"/>
              </a:rPr>
              <a:t>淋巴干</a:t>
            </a:r>
          </a:p>
        </p:txBody>
      </p:sp>
      <p:sp>
        <p:nvSpPr>
          <p:cNvPr id="11267" name="Rectangle 4">
            <a:extLst>
              <a:ext uri="{FF2B5EF4-FFF2-40B4-BE49-F238E27FC236}">
                <a16:creationId xmlns:a16="http://schemas.microsoft.com/office/drawing/2014/main" id="{30D985E8-52A3-4A24-8DCB-291739BCF232}"/>
              </a:ext>
            </a:extLst>
          </p:cNvPr>
          <p:cNvSpPr>
            <a:spLocks noChangeArrowheads="1"/>
          </p:cNvSpPr>
          <p:nvPr/>
        </p:nvSpPr>
        <p:spPr bwMode="auto">
          <a:xfrm>
            <a:off x="2597150" y="581819"/>
            <a:ext cx="2873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spcBef>
                <a:spcPct val="50000"/>
              </a:spcBef>
            </a:pPr>
            <a:r>
              <a:rPr lang="en-US" altLang="zh-CN" dirty="0">
                <a:latin typeface="幼圆" panose="02010509060101010101" pitchFamily="49" charset="-122"/>
                <a:ea typeface="幼圆" panose="02010509060101010101" pitchFamily="49" charset="-122"/>
              </a:rPr>
              <a:t>4</a:t>
            </a:r>
            <a:r>
              <a:rPr lang="zh-CN" altLang="en-US" dirty="0">
                <a:latin typeface="幼圆" panose="02010509060101010101" pitchFamily="49" charset="-122"/>
                <a:ea typeface="幼圆" panose="02010509060101010101" pitchFamily="49" charset="-122"/>
              </a:rPr>
              <a:t>．</a:t>
            </a:r>
            <a:r>
              <a:rPr lang="zh-CN" altLang="en-US" dirty="0">
                <a:solidFill>
                  <a:srgbClr val="C00000"/>
                </a:solidFill>
                <a:latin typeface="幼圆" panose="02010509060101010101" pitchFamily="49" charset="-122"/>
                <a:ea typeface="幼圆" panose="02010509060101010101" pitchFamily="49" charset="-122"/>
              </a:rPr>
              <a:t>淋巴导管</a:t>
            </a:r>
            <a:endParaRPr lang="zh-CN" altLang="en-US" sz="1800" b="0" dirty="0">
              <a:solidFill>
                <a:srgbClr val="C00000"/>
              </a:solidFill>
              <a:latin typeface="幼圆" panose="02010509060101010101" pitchFamily="49" charset="-122"/>
              <a:ea typeface="幼圆" panose="02010509060101010101" pitchFamily="49" charset="-122"/>
            </a:endParaRPr>
          </a:p>
        </p:txBody>
      </p:sp>
      <p:sp>
        <p:nvSpPr>
          <p:cNvPr id="11268" name="Text Box 5">
            <a:extLst>
              <a:ext uri="{FF2B5EF4-FFF2-40B4-BE49-F238E27FC236}">
                <a16:creationId xmlns:a16="http://schemas.microsoft.com/office/drawing/2014/main" id="{723BF993-8060-4E0B-8B67-2A30C1B795E6}"/>
              </a:ext>
            </a:extLst>
          </p:cNvPr>
          <p:cNvSpPr txBox="1">
            <a:spLocks noChangeArrowheads="1"/>
          </p:cNvSpPr>
          <p:nvPr/>
        </p:nvSpPr>
        <p:spPr bwMode="auto">
          <a:xfrm>
            <a:off x="1345114" y="1663700"/>
            <a:ext cx="168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右静脉角</a:t>
            </a:r>
          </a:p>
        </p:txBody>
      </p:sp>
      <p:sp>
        <p:nvSpPr>
          <p:cNvPr id="11269" name="Text Box 6">
            <a:extLst>
              <a:ext uri="{FF2B5EF4-FFF2-40B4-BE49-F238E27FC236}">
                <a16:creationId xmlns:a16="http://schemas.microsoft.com/office/drawing/2014/main" id="{D590C8CD-4EF7-4D57-9381-AA2F6DB3F22F}"/>
              </a:ext>
            </a:extLst>
          </p:cNvPr>
          <p:cNvSpPr txBox="1">
            <a:spLocks noChangeArrowheads="1"/>
          </p:cNvSpPr>
          <p:nvPr/>
        </p:nvSpPr>
        <p:spPr bwMode="auto">
          <a:xfrm>
            <a:off x="3237414" y="1663700"/>
            <a:ext cx="200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Arial" panose="020B0604020202020204" pitchFamily="34" charset="0"/>
                <a:ea typeface="幼圆" panose="02010509060101010101" pitchFamily="49" charset="-122"/>
              </a:rPr>
              <a:t>左静脉角</a:t>
            </a:r>
          </a:p>
        </p:txBody>
      </p:sp>
      <p:sp>
        <p:nvSpPr>
          <p:cNvPr id="11270" name="Text Box 7">
            <a:extLst>
              <a:ext uri="{FF2B5EF4-FFF2-40B4-BE49-F238E27FC236}">
                <a16:creationId xmlns:a16="http://schemas.microsoft.com/office/drawing/2014/main" id="{87BC794F-9A59-4B3C-9E77-F11146EE4FB0}"/>
              </a:ext>
            </a:extLst>
          </p:cNvPr>
          <p:cNvSpPr txBox="1">
            <a:spLocks noChangeArrowheads="1"/>
          </p:cNvSpPr>
          <p:nvPr/>
        </p:nvSpPr>
        <p:spPr bwMode="auto">
          <a:xfrm>
            <a:off x="1308602" y="3098800"/>
            <a:ext cx="173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dirty="0">
                <a:latin typeface="Arial" panose="020B0604020202020204" pitchFamily="34" charset="0"/>
                <a:ea typeface="幼圆" panose="02010509060101010101" pitchFamily="49" charset="-122"/>
              </a:rPr>
              <a:t>①</a:t>
            </a:r>
            <a:r>
              <a:rPr lang="zh-CN" altLang="en-US" dirty="0">
                <a:latin typeface="Arial" panose="020B0604020202020204" pitchFamily="34" charset="0"/>
                <a:ea typeface="幼圆" panose="02010509060101010101" pitchFamily="49" charset="-122"/>
              </a:rPr>
              <a:t>右颈干</a:t>
            </a:r>
          </a:p>
        </p:txBody>
      </p:sp>
      <p:sp>
        <p:nvSpPr>
          <p:cNvPr id="11271" name="Text Box 8">
            <a:extLst>
              <a:ext uri="{FF2B5EF4-FFF2-40B4-BE49-F238E27FC236}">
                <a16:creationId xmlns:a16="http://schemas.microsoft.com/office/drawing/2014/main" id="{C14E43B9-90C0-4B0E-A939-E7004F622BE1}"/>
              </a:ext>
            </a:extLst>
          </p:cNvPr>
          <p:cNvSpPr txBox="1">
            <a:spLocks noChangeArrowheads="1"/>
          </p:cNvSpPr>
          <p:nvPr/>
        </p:nvSpPr>
        <p:spPr bwMode="auto">
          <a:xfrm>
            <a:off x="2713539" y="5356225"/>
            <a:ext cx="166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FF3300"/>
                </a:solidFill>
                <a:latin typeface="Arial" panose="020B0604020202020204" pitchFamily="34" charset="0"/>
                <a:ea typeface="幼圆" panose="02010509060101010101" pitchFamily="49" charset="-122"/>
              </a:rPr>
              <a:t>Ⅲ</a:t>
            </a:r>
            <a:r>
              <a:rPr lang="zh-CN" altLang="en-US" dirty="0">
                <a:latin typeface="Tahoma" panose="020B0604030504040204" pitchFamily="34" charset="0"/>
                <a:ea typeface="幼圆" panose="02010509060101010101" pitchFamily="49" charset="-122"/>
              </a:rPr>
              <a:t>乳糜池</a:t>
            </a:r>
          </a:p>
        </p:txBody>
      </p:sp>
      <p:sp>
        <p:nvSpPr>
          <p:cNvPr id="11272" name="Rectangle 9">
            <a:extLst>
              <a:ext uri="{FF2B5EF4-FFF2-40B4-BE49-F238E27FC236}">
                <a16:creationId xmlns:a16="http://schemas.microsoft.com/office/drawing/2014/main" id="{00EECB38-74A2-458D-9117-217C87692431}"/>
              </a:ext>
            </a:extLst>
          </p:cNvPr>
          <p:cNvSpPr>
            <a:spLocks noChangeArrowheads="1"/>
          </p:cNvSpPr>
          <p:nvPr/>
        </p:nvSpPr>
        <p:spPr bwMode="auto">
          <a:xfrm>
            <a:off x="2919914" y="6005512"/>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dirty="0">
                <a:latin typeface="Arial" panose="020B0604020202020204" pitchFamily="34" charset="0"/>
                <a:ea typeface="幼圆" panose="02010509060101010101" pitchFamily="49" charset="-122"/>
              </a:rPr>
              <a:t>⑧</a:t>
            </a:r>
            <a:r>
              <a:rPr lang="zh-CN" altLang="en-US" dirty="0">
                <a:latin typeface="Arial" panose="020B0604020202020204" pitchFamily="34" charset="0"/>
                <a:ea typeface="幼圆" panose="02010509060101010101" pitchFamily="49" charset="-122"/>
              </a:rPr>
              <a:t>肠干</a:t>
            </a:r>
          </a:p>
        </p:txBody>
      </p:sp>
      <p:sp>
        <p:nvSpPr>
          <p:cNvPr id="11273" name="Rectangle 10">
            <a:extLst>
              <a:ext uri="{FF2B5EF4-FFF2-40B4-BE49-F238E27FC236}">
                <a16:creationId xmlns:a16="http://schemas.microsoft.com/office/drawing/2014/main" id="{A73455B6-C88B-4987-97FC-248E986EBD4F}"/>
              </a:ext>
            </a:extLst>
          </p:cNvPr>
          <p:cNvSpPr>
            <a:spLocks noChangeArrowheads="1"/>
          </p:cNvSpPr>
          <p:nvPr/>
        </p:nvSpPr>
        <p:spPr bwMode="auto">
          <a:xfrm>
            <a:off x="1573714" y="6005512"/>
            <a:ext cx="1614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dirty="0">
                <a:latin typeface="Arial" panose="020B0604020202020204" pitchFamily="34" charset="0"/>
                <a:ea typeface="幼圆" panose="02010509060101010101" pitchFamily="49" charset="-122"/>
              </a:rPr>
              <a:t>⑦</a:t>
            </a:r>
            <a:r>
              <a:rPr lang="zh-CN" altLang="en-US" dirty="0">
                <a:latin typeface="Arial" panose="020B0604020202020204" pitchFamily="34" charset="0"/>
                <a:ea typeface="幼圆" panose="02010509060101010101" pitchFamily="49" charset="-122"/>
              </a:rPr>
              <a:t>左腰干</a:t>
            </a:r>
          </a:p>
        </p:txBody>
      </p:sp>
      <p:sp>
        <p:nvSpPr>
          <p:cNvPr id="11274" name="Rectangle 11">
            <a:extLst>
              <a:ext uri="{FF2B5EF4-FFF2-40B4-BE49-F238E27FC236}">
                <a16:creationId xmlns:a16="http://schemas.microsoft.com/office/drawing/2014/main" id="{817155AE-E640-4F06-8B5D-95F597174925}"/>
              </a:ext>
            </a:extLst>
          </p:cNvPr>
          <p:cNvSpPr>
            <a:spLocks noChangeArrowheads="1"/>
          </p:cNvSpPr>
          <p:nvPr/>
        </p:nvSpPr>
        <p:spPr bwMode="auto">
          <a:xfrm>
            <a:off x="3948614" y="5992812"/>
            <a:ext cx="1749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dirty="0">
                <a:latin typeface="Arial" panose="020B0604020202020204" pitchFamily="34" charset="0"/>
                <a:ea typeface="幼圆" panose="02010509060101010101" pitchFamily="49" charset="-122"/>
              </a:rPr>
              <a:t>⑨</a:t>
            </a:r>
            <a:r>
              <a:rPr lang="zh-CN" altLang="en-US" dirty="0">
                <a:latin typeface="Arial" panose="020B0604020202020204" pitchFamily="34" charset="0"/>
                <a:ea typeface="幼圆" panose="02010509060101010101" pitchFamily="49" charset="-122"/>
              </a:rPr>
              <a:t>右腰干</a:t>
            </a:r>
          </a:p>
        </p:txBody>
      </p:sp>
      <p:sp>
        <p:nvSpPr>
          <p:cNvPr id="11275" name="Rectangle 12">
            <a:extLst>
              <a:ext uri="{FF2B5EF4-FFF2-40B4-BE49-F238E27FC236}">
                <a16:creationId xmlns:a16="http://schemas.microsoft.com/office/drawing/2014/main" id="{B533EEC8-B5A5-4CFF-8206-1129E6A78978}"/>
              </a:ext>
            </a:extLst>
          </p:cNvPr>
          <p:cNvSpPr>
            <a:spLocks noChangeArrowheads="1"/>
          </p:cNvSpPr>
          <p:nvPr/>
        </p:nvSpPr>
        <p:spPr bwMode="auto">
          <a:xfrm>
            <a:off x="3300914" y="2407592"/>
            <a:ext cx="1554163" cy="461665"/>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FF3300"/>
                </a:solidFill>
                <a:latin typeface="Arial" panose="020B0604020202020204" pitchFamily="34" charset="0"/>
                <a:ea typeface="幼圆" panose="02010509060101010101" pitchFamily="49" charset="-122"/>
              </a:rPr>
              <a:t>Ⅱ</a:t>
            </a:r>
            <a:r>
              <a:rPr lang="zh-CN" altLang="en-US" dirty="0">
                <a:latin typeface="Arial" panose="020B0604020202020204" pitchFamily="34" charset="0"/>
                <a:ea typeface="幼圆" panose="02010509060101010101" pitchFamily="49" charset="-122"/>
              </a:rPr>
              <a:t>胸导管</a:t>
            </a:r>
          </a:p>
        </p:txBody>
      </p:sp>
      <p:sp>
        <p:nvSpPr>
          <p:cNvPr id="11276" name="Rectangle 13">
            <a:extLst>
              <a:ext uri="{FF2B5EF4-FFF2-40B4-BE49-F238E27FC236}">
                <a16:creationId xmlns:a16="http://schemas.microsoft.com/office/drawing/2014/main" id="{F1AC91DC-E1F1-41F9-AC70-FD2EE0D3FF42}"/>
              </a:ext>
            </a:extLst>
          </p:cNvPr>
          <p:cNvSpPr>
            <a:spLocks noChangeArrowheads="1"/>
          </p:cNvSpPr>
          <p:nvPr/>
        </p:nvSpPr>
        <p:spPr bwMode="auto">
          <a:xfrm>
            <a:off x="1064127" y="2407592"/>
            <a:ext cx="2182812" cy="461665"/>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gn="ctr"/>
            <a:r>
              <a:rPr lang="en-US" altLang="zh-CN" dirty="0">
                <a:solidFill>
                  <a:srgbClr val="FF3300"/>
                </a:solidFill>
                <a:latin typeface="Arial" panose="020B0604020202020204" pitchFamily="34" charset="0"/>
                <a:ea typeface="幼圆" panose="02010509060101010101" pitchFamily="49" charset="-122"/>
              </a:rPr>
              <a:t>Ⅰ</a:t>
            </a:r>
            <a:r>
              <a:rPr lang="zh-CN" altLang="en-US" dirty="0">
                <a:latin typeface="Arial" panose="020B0604020202020204" pitchFamily="34" charset="0"/>
                <a:ea typeface="幼圆" panose="02010509060101010101" pitchFamily="49" charset="-122"/>
              </a:rPr>
              <a:t>右淋巴导管</a:t>
            </a:r>
          </a:p>
        </p:txBody>
      </p:sp>
      <p:sp>
        <p:nvSpPr>
          <p:cNvPr id="11277" name="Rectangle 14">
            <a:extLst>
              <a:ext uri="{FF2B5EF4-FFF2-40B4-BE49-F238E27FC236}">
                <a16:creationId xmlns:a16="http://schemas.microsoft.com/office/drawing/2014/main" id="{F5A83AEE-93E0-40EE-9D68-9AC43111B920}"/>
              </a:ext>
            </a:extLst>
          </p:cNvPr>
          <p:cNvSpPr>
            <a:spLocks noChangeArrowheads="1"/>
          </p:cNvSpPr>
          <p:nvPr/>
        </p:nvSpPr>
        <p:spPr bwMode="auto">
          <a:xfrm>
            <a:off x="646614" y="3684587"/>
            <a:ext cx="2503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dirty="0">
                <a:latin typeface="幼圆" panose="02010509060101010101" pitchFamily="49" charset="-122"/>
                <a:ea typeface="幼圆" panose="02010509060101010101" pitchFamily="49" charset="-122"/>
              </a:rPr>
              <a:t>②</a:t>
            </a:r>
            <a:r>
              <a:rPr lang="zh-CN" altLang="en-US" dirty="0">
                <a:latin typeface="幼圆" panose="02010509060101010101" pitchFamily="49" charset="-122"/>
                <a:ea typeface="幼圆" panose="02010509060101010101" pitchFamily="49" charset="-122"/>
              </a:rPr>
              <a:t>右锁骨下干</a:t>
            </a:r>
          </a:p>
        </p:txBody>
      </p:sp>
      <p:sp>
        <p:nvSpPr>
          <p:cNvPr id="11278" name="Rectangle 15">
            <a:extLst>
              <a:ext uri="{FF2B5EF4-FFF2-40B4-BE49-F238E27FC236}">
                <a16:creationId xmlns:a16="http://schemas.microsoft.com/office/drawing/2014/main" id="{939A7468-F8D1-4CFC-B7B7-34B8BDA066C1}"/>
              </a:ext>
            </a:extLst>
          </p:cNvPr>
          <p:cNvSpPr>
            <a:spLocks noChangeArrowheads="1"/>
          </p:cNvSpPr>
          <p:nvPr/>
        </p:nvSpPr>
        <p:spPr bwMode="auto">
          <a:xfrm>
            <a:off x="122739" y="4435475"/>
            <a:ext cx="2924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dirty="0">
                <a:latin typeface="Arial" panose="020B0604020202020204" pitchFamily="34" charset="0"/>
                <a:ea typeface="幼圆" panose="02010509060101010101" pitchFamily="49" charset="-122"/>
              </a:rPr>
              <a:t>③</a:t>
            </a:r>
            <a:r>
              <a:rPr lang="zh-CN" altLang="en-US" dirty="0">
                <a:latin typeface="幼圆" panose="02010509060101010101" pitchFamily="49" charset="-122"/>
                <a:ea typeface="幼圆" panose="02010509060101010101" pitchFamily="49" charset="-122"/>
              </a:rPr>
              <a:t>右支气管纵隔</a:t>
            </a:r>
            <a:r>
              <a:rPr lang="zh-CN" altLang="en-US" dirty="0">
                <a:latin typeface="Arial" panose="020B0604020202020204" pitchFamily="34" charset="0"/>
                <a:ea typeface="幼圆" panose="02010509060101010101" pitchFamily="49" charset="-122"/>
              </a:rPr>
              <a:t>干</a:t>
            </a:r>
          </a:p>
        </p:txBody>
      </p:sp>
      <p:sp>
        <p:nvSpPr>
          <p:cNvPr id="11283" name="Line 20">
            <a:extLst>
              <a:ext uri="{FF2B5EF4-FFF2-40B4-BE49-F238E27FC236}">
                <a16:creationId xmlns:a16="http://schemas.microsoft.com/office/drawing/2014/main" id="{6552F203-39B8-46AF-B5CC-F9195ED62B20}"/>
              </a:ext>
            </a:extLst>
          </p:cNvPr>
          <p:cNvSpPr>
            <a:spLocks noChangeShapeType="1"/>
          </p:cNvSpPr>
          <p:nvPr/>
        </p:nvSpPr>
        <p:spPr bwMode="auto">
          <a:xfrm flipV="1">
            <a:off x="2175377" y="2049462"/>
            <a:ext cx="1587" cy="344488"/>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284" name="Line 21">
            <a:extLst>
              <a:ext uri="{FF2B5EF4-FFF2-40B4-BE49-F238E27FC236}">
                <a16:creationId xmlns:a16="http://schemas.microsoft.com/office/drawing/2014/main" id="{7F6568C8-12FD-41DA-BAFA-EF9DB1060129}"/>
              </a:ext>
            </a:extLst>
          </p:cNvPr>
          <p:cNvSpPr>
            <a:spLocks noChangeShapeType="1"/>
          </p:cNvSpPr>
          <p:nvPr/>
        </p:nvSpPr>
        <p:spPr bwMode="auto">
          <a:xfrm flipV="1">
            <a:off x="3940677" y="2062162"/>
            <a:ext cx="1587" cy="320675"/>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286" name="Rectangle 23">
            <a:extLst>
              <a:ext uri="{FF2B5EF4-FFF2-40B4-BE49-F238E27FC236}">
                <a16:creationId xmlns:a16="http://schemas.microsoft.com/office/drawing/2014/main" id="{2B559A6A-DD53-40EE-B8AC-B9A170D761D7}"/>
              </a:ext>
            </a:extLst>
          </p:cNvPr>
          <p:cNvSpPr>
            <a:spLocks noChangeArrowheads="1"/>
          </p:cNvSpPr>
          <p:nvPr/>
        </p:nvSpPr>
        <p:spPr bwMode="auto">
          <a:xfrm>
            <a:off x="3694614" y="3071812"/>
            <a:ext cx="173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dirty="0">
                <a:latin typeface="Arial" panose="020B0604020202020204" pitchFamily="34" charset="0"/>
                <a:ea typeface="幼圆" panose="02010509060101010101" pitchFamily="49" charset="-122"/>
              </a:rPr>
              <a:t>④</a:t>
            </a:r>
            <a:r>
              <a:rPr lang="zh-CN" altLang="en-US" dirty="0">
                <a:latin typeface="Arial" panose="020B0604020202020204" pitchFamily="34" charset="0"/>
                <a:ea typeface="幼圆" panose="02010509060101010101" pitchFamily="49" charset="-122"/>
              </a:rPr>
              <a:t>左颈干</a:t>
            </a:r>
          </a:p>
        </p:txBody>
      </p:sp>
      <p:sp>
        <p:nvSpPr>
          <p:cNvPr id="11287" name="Rectangle 24">
            <a:extLst>
              <a:ext uri="{FF2B5EF4-FFF2-40B4-BE49-F238E27FC236}">
                <a16:creationId xmlns:a16="http://schemas.microsoft.com/office/drawing/2014/main" id="{2F5082D0-A184-4EE2-8899-5201F3DFDE4D}"/>
              </a:ext>
            </a:extLst>
          </p:cNvPr>
          <p:cNvSpPr>
            <a:spLocks noChangeArrowheads="1"/>
          </p:cNvSpPr>
          <p:nvPr/>
        </p:nvSpPr>
        <p:spPr bwMode="auto">
          <a:xfrm>
            <a:off x="3713664" y="4441825"/>
            <a:ext cx="3078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dirty="0">
                <a:latin typeface="幼圆" panose="02010509060101010101" pitchFamily="49" charset="-122"/>
                <a:ea typeface="幼圆" panose="02010509060101010101" pitchFamily="49" charset="-122"/>
              </a:rPr>
              <a:t>⑥</a:t>
            </a:r>
            <a:r>
              <a:rPr lang="zh-CN" altLang="en-US" dirty="0">
                <a:latin typeface="幼圆" panose="02010509060101010101" pitchFamily="49" charset="-122"/>
                <a:ea typeface="幼圆" panose="02010509060101010101" pitchFamily="49" charset="-122"/>
              </a:rPr>
              <a:t>左支气管纵隔干 </a:t>
            </a:r>
          </a:p>
        </p:txBody>
      </p:sp>
      <p:sp>
        <p:nvSpPr>
          <p:cNvPr id="11288" name="Text Box 25">
            <a:extLst>
              <a:ext uri="{FF2B5EF4-FFF2-40B4-BE49-F238E27FC236}">
                <a16:creationId xmlns:a16="http://schemas.microsoft.com/office/drawing/2014/main" id="{44D99AF3-7FFA-4E4C-9242-93126CD2BA9B}"/>
              </a:ext>
            </a:extLst>
          </p:cNvPr>
          <p:cNvSpPr txBox="1">
            <a:spLocks noChangeArrowheads="1"/>
          </p:cNvSpPr>
          <p:nvPr/>
        </p:nvSpPr>
        <p:spPr bwMode="auto">
          <a:xfrm>
            <a:off x="3710489" y="3676650"/>
            <a:ext cx="245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en-US" altLang="zh-CN" dirty="0">
                <a:latin typeface="Arial" panose="020B0604020202020204" pitchFamily="34" charset="0"/>
                <a:ea typeface="幼圆" panose="02010509060101010101" pitchFamily="49" charset="-122"/>
              </a:rPr>
              <a:t>⑤</a:t>
            </a:r>
            <a:r>
              <a:rPr lang="zh-CN" altLang="en-US" dirty="0">
                <a:latin typeface="幼圆" panose="02010509060101010101" pitchFamily="49" charset="-122"/>
                <a:ea typeface="幼圆" panose="02010509060101010101" pitchFamily="49" charset="-122"/>
              </a:rPr>
              <a:t>左锁骨下干</a:t>
            </a:r>
          </a:p>
        </p:txBody>
      </p:sp>
      <p:grpSp>
        <p:nvGrpSpPr>
          <p:cNvPr id="6" name="组合 5">
            <a:extLst>
              <a:ext uri="{FF2B5EF4-FFF2-40B4-BE49-F238E27FC236}">
                <a16:creationId xmlns:a16="http://schemas.microsoft.com/office/drawing/2014/main" id="{98D4A7A9-C526-4847-A5C3-B61C321082DF}"/>
              </a:ext>
            </a:extLst>
          </p:cNvPr>
          <p:cNvGrpSpPr/>
          <p:nvPr/>
        </p:nvGrpSpPr>
        <p:grpSpPr>
          <a:xfrm>
            <a:off x="2632577" y="2887662"/>
            <a:ext cx="284162" cy="1820863"/>
            <a:chOff x="2632577" y="2887662"/>
            <a:chExt cx="284162" cy="1820863"/>
          </a:xfrm>
        </p:grpSpPr>
        <p:sp>
          <p:nvSpPr>
            <p:cNvPr id="11279" name="Line 16">
              <a:extLst>
                <a:ext uri="{FF2B5EF4-FFF2-40B4-BE49-F238E27FC236}">
                  <a16:creationId xmlns:a16="http://schemas.microsoft.com/office/drawing/2014/main" id="{EE6C9872-5F85-46DA-AB6D-793E6D44B413}"/>
                </a:ext>
              </a:extLst>
            </p:cNvPr>
            <p:cNvSpPr>
              <a:spLocks noChangeShapeType="1"/>
            </p:cNvSpPr>
            <p:nvPr/>
          </p:nvSpPr>
          <p:spPr bwMode="auto">
            <a:xfrm flipV="1">
              <a:off x="2886577" y="2887662"/>
              <a:ext cx="1587" cy="1820863"/>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280" name="Line 17">
              <a:extLst>
                <a:ext uri="{FF2B5EF4-FFF2-40B4-BE49-F238E27FC236}">
                  <a16:creationId xmlns:a16="http://schemas.microsoft.com/office/drawing/2014/main" id="{C8A28BA6-D2A4-4745-9DF0-20FB9AFD28D7}"/>
                </a:ext>
              </a:extLst>
            </p:cNvPr>
            <p:cNvSpPr>
              <a:spLocks noChangeShapeType="1"/>
            </p:cNvSpPr>
            <p:nvPr/>
          </p:nvSpPr>
          <p:spPr bwMode="auto">
            <a:xfrm>
              <a:off x="2632577" y="4695825"/>
              <a:ext cx="249237" cy="1587"/>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281" name="Line 18">
              <a:extLst>
                <a:ext uri="{FF2B5EF4-FFF2-40B4-BE49-F238E27FC236}">
                  <a16:creationId xmlns:a16="http://schemas.microsoft.com/office/drawing/2014/main" id="{54602E72-BE79-40E3-B9A2-E01B4B749337}"/>
                </a:ext>
              </a:extLst>
            </p:cNvPr>
            <p:cNvSpPr>
              <a:spLocks noChangeShapeType="1"/>
            </p:cNvSpPr>
            <p:nvPr/>
          </p:nvSpPr>
          <p:spPr bwMode="auto">
            <a:xfrm>
              <a:off x="2632577" y="3903662"/>
              <a:ext cx="284162" cy="1588"/>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282" name="Line 19">
              <a:extLst>
                <a:ext uri="{FF2B5EF4-FFF2-40B4-BE49-F238E27FC236}">
                  <a16:creationId xmlns:a16="http://schemas.microsoft.com/office/drawing/2014/main" id="{5D718BB3-1B59-4ED6-8033-DA9181CDAB2A}"/>
                </a:ext>
              </a:extLst>
            </p:cNvPr>
            <p:cNvSpPr>
              <a:spLocks noChangeShapeType="1"/>
            </p:cNvSpPr>
            <p:nvPr/>
          </p:nvSpPr>
          <p:spPr bwMode="auto">
            <a:xfrm>
              <a:off x="2657977" y="3294062"/>
              <a:ext cx="254000" cy="1588"/>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grpSp>
        <p:nvGrpSpPr>
          <p:cNvPr id="5" name="组合 4">
            <a:extLst>
              <a:ext uri="{FF2B5EF4-FFF2-40B4-BE49-F238E27FC236}">
                <a16:creationId xmlns:a16="http://schemas.microsoft.com/office/drawing/2014/main" id="{9E07FB87-238A-422B-B8E2-1A42138F91F9}"/>
              </a:ext>
            </a:extLst>
          </p:cNvPr>
          <p:cNvGrpSpPr/>
          <p:nvPr/>
        </p:nvGrpSpPr>
        <p:grpSpPr>
          <a:xfrm>
            <a:off x="3432677" y="2874962"/>
            <a:ext cx="385762" cy="2546350"/>
            <a:chOff x="3432677" y="2874962"/>
            <a:chExt cx="385762" cy="2546350"/>
          </a:xfrm>
        </p:grpSpPr>
        <p:sp>
          <p:nvSpPr>
            <p:cNvPr id="11285" name="Line 22">
              <a:extLst>
                <a:ext uri="{FF2B5EF4-FFF2-40B4-BE49-F238E27FC236}">
                  <a16:creationId xmlns:a16="http://schemas.microsoft.com/office/drawing/2014/main" id="{D18709F0-5413-4DAE-BF13-D104901FFA3E}"/>
                </a:ext>
              </a:extLst>
            </p:cNvPr>
            <p:cNvSpPr>
              <a:spLocks noChangeShapeType="1"/>
            </p:cNvSpPr>
            <p:nvPr/>
          </p:nvSpPr>
          <p:spPr bwMode="auto">
            <a:xfrm flipV="1">
              <a:off x="3445377" y="2874962"/>
              <a:ext cx="1587" cy="2546350"/>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289" name="Line 26">
              <a:extLst>
                <a:ext uri="{FF2B5EF4-FFF2-40B4-BE49-F238E27FC236}">
                  <a16:creationId xmlns:a16="http://schemas.microsoft.com/office/drawing/2014/main" id="{21E9E603-1130-45B4-A3D6-CC138ADED1F6}"/>
                </a:ext>
              </a:extLst>
            </p:cNvPr>
            <p:cNvSpPr>
              <a:spLocks noChangeShapeType="1"/>
            </p:cNvSpPr>
            <p:nvPr/>
          </p:nvSpPr>
          <p:spPr bwMode="auto">
            <a:xfrm flipH="1">
              <a:off x="3459664" y="4679950"/>
              <a:ext cx="358775" cy="1587"/>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290" name="Line 27">
              <a:extLst>
                <a:ext uri="{FF2B5EF4-FFF2-40B4-BE49-F238E27FC236}">
                  <a16:creationId xmlns:a16="http://schemas.microsoft.com/office/drawing/2014/main" id="{6F9CF19F-5DB9-4ED6-AB25-C69CB905474F}"/>
                </a:ext>
              </a:extLst>
            </p:cNvPr>
            <p:cNvSpPr>
              <a:spLocks noChangeShapeType="1"/>
            </p:cNvSpPr>
            <p:nvPr/>
          </p:nvSpPr>
          <p:spPr bwMode="auto">
            <a:xfrm flipH="1">
              <a:off x="3445377" y="3903662"/>
              <a:ext cx="358775" cy="1588"/>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291" name="Line 28">
              <a:extLst>
                <a:ext uri="{FF2B5EF4-FFF2-40B4-BE49-F238E27FC236}">
                  <a16:creationId xmlns:a16="http://schemas.microsoft.com/office/drawing/2014/main" id="{4D014F7C-893C-4764-9CCB-A84902905ED5}"/>
                </a:ext>
              </a:extLst>
            </p:cNvPr>
            <p:cNvSpPr>
              <a:spLocks noChangeShapeType="1"/>
            </p:cNvSpPr>
            <p:nvPr/>
          </p:nvSpPr>
          <p:spPr bwMode="auto">
            <a:xfrm flipH="1">
              <a:off x="3432677" y="3294062"/>
              <a:ext cx="358775" cy="1588"/>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11292" name="Line 29">
            <a:extLst>
              <a:ext uri="{FF2B5EF4-FFF2-40B4-BE49-F238E27FC236}">
                <a16:creationId xmlns:a16="http://schemas.microsoft.com/office/drawing/2014/main" id="{1D32A57B-89F3-4218-9A83-D156E28B48C0}"/>
              </a:ext>
            </a:extLst>
          </p:cNvPr>
          <p:cNvSpPr>
            <a:spLocks noChangeShapeType="1"/>
          </p:cNvSpPr>
          <p:nvPr/>
        </p:nvSpPr>
        <p:spPr bwMode="auto">
          <a:xfrm flipV="1">
            <a:off x="3458077" y="5808662"/>
            <a:ext cx="1587" cy="258763"/>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293" name="Line 30">
            <a:extLst>
              <a:ext uri="{FF2B5EF4-FFF2-40B4-BE49-F238E27FC236}">
                <a16:creationId xmlns:a16="http://schemas.microsoft.com/office/drawing/2014/main" id="{EE3A3D4F-4E21-49D1-B59B-023F19DB4ABC}"/>
              </a:ext>
            </a:extLst>
          </p:cNvPr>
          <p:cNvSpPr>
            <a:spLocks noChangeShapeType="1"/>
          </p:cNvSpPr>
          <p:nvPr/>
        </p:nvSpPr>
        <p:spPr bwMode="auto">
          <a:xfrm flipV="1">
            <a:off x="2670677" y="5821362"/>
            <a:ext cx="493712" cy="258763"/>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294" name="Line 31">
            <a:extLst>
              <a:ext uri="{FF2B5EF4-FFF2-40B4-BE49-F238E27FC236}">
                <a16:creationId xmlns:a16="http://schemas.microsoft.com/office/drawing/2014/main" id="{F3CCA1E7-E7F7-4EC2-808D-B6EFE5F1979F}"/>
              </a:ext>
            </a:extLst>
          </p:cNvPr>
          <p:cNvSpPr>
            <a:spLocks noChangeShapeType="1"/>
          </p:cNvSpPr>
          <p:nvPr/>
        </p:nvSpPr>
        <p:spPr bwMode="auto">
          <a:xfrm flipH="1" flipV="1">
            <a:off x="3851777" y="5795962"/>
            <a:ext cx="433387" cy="271463"/>
          </a:xfrm>
          <a:prstGeom prst="line">
            <a:avLst/>
          </a:prstGeom>
          <a:noFill/>
          <a:ln w="38100">
            <a:solidFill>
              <a:srgbClr val="0066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barn(outVertical)">
                                      <p:cBhvr>
                                        <p:cTn id="7" dur="500"/>
                                        <p:tgtEl>
                                          <p:spTgt spid="1127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277"/>
                                        </p:tgtEl>
                                        <p:attrNameLst>
                                          <p:attrName>style.visibility</p:attrName>
                                        </p:attrNameLst>
                                      </p:cBhvr>
                                      <p:to>
                                        <p:strVal val="visible"/>
                                      </p:to>
                                    </p:set>
                                    <p:animEffect transition="in" filter="barn(outVertical)">
                                      <p:cBhvr>
                                        <p:cTn id="10" dur="500"/>
                                        <p:tgtEl>
                                          <p:spTgt spid="1127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1278"/>
                                        </p:tgtEl>
                                        <p:attrNameLst>
                                          <p:attrName>style.visibility</p:attrName>
                                        </p:attrNameLst>
                                      </p:cBhvr>
                                      <p:to>
                                        <p:strVal val="visible"/>
                                      </p:to>
                                    </p:set>
                                    <p:animEffect transition="in" filter="barn(outVertical)">
                                      <p:cBhvr>
                                        <p:cTn id="13" dur="500"/>
                                        <p:tgtEl>
                                          <p:spTgt spid="11278"/>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1286"/>
                                        </p:tgtEl>
                                        <p:attrNameLst>
                                          <p:attrName>style.visibility</p:attrName>
                                        </p:attrNameLst>
                                      </p:cBhvr>
                                      <p:to>
                                        <p:strVal val="visible"/>
                                      </p:to>
                                    </p:set>
                                    <p:animEffect transition="in" filter="barn(outVertical)">
                                      <p:cBhvr>
                                        <p:cTn id="16" dur="500"/>
                                        <p:tgtEl>
                                          <p:spTgt spid="11286"/>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1288"/>
                                        </p:tgtEl>
                                        <p:attrNameLst>
                                          <p:attrName>style.visibility</p:attrName>
                                        </p:attrNameLst>
                                      </p:cBhvr>
                                      <p:to>
                                        <p:strVal val="visible"/>
                                      </p:to>
                                    </p:set>
                                    <p:animEffect transition="in" filter="barn(outVertical)">
                                      <p:cBhvr>
                                        <p:cTn id="19" dur="500"/>
                                        <p:tgtEl>
                                          <p:spTgt spid="11288"/>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1287"/>
                                        </p:tgtEl>
                                        <p:attrNameLst>
                                          <p:attrName>style.visibility</p:attrName>
                                        </p:attrNameLst>
                                      </p:cBhvr>
                                      <p:to>
                                        <p:strVal val="visible"/>
                                      </p:to>
                                    </p:set>
                                    <p:animEffect transition="in" filter="barn(outVertical)">
                                      <p:cBhvr>
                                        <p:cTn id="22" dur="500"/>
                                        <p:tgtEl>
                                          <p:spTgt spid="11287"/>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1273"/>
                                        </p:tgtEl>
                                        <p:attrNameLst>
                                          <p:attrName>style.visibility</p:attrName>
                                        </p:attrNameLst>
                                      </p:cBhvr>
                                      <p:to>
                                        <p:strVal val="visible"/>
                                      </p:to>
                                    </p:set>
                                    <p:animEffect transition="in" filter="barn(outVertical)">
                                      <p:cBhvr>
                                        <p:cTn id="25" dur="500"/>
                                        <p:tgtEl>
                                          <p:spTgt spid="1127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1272"/>
                                        </p:tgtEl>
                                        <p:attrNameLst>
                                          <p:attrName>style.visibility</p:attrName>
                                        </p:attrNameLst>
                                      </p:cBhvr>
                                      <p:to>
                                        <p:strVal val="visible"/>
                                      </p:to>
                                    </p:set>
                                    <p:animEffect transition="in" filter="barn(outVertical)">
                                      <p:cBhvr>
                                        <p:cTn id="28" dur="500"/>
                                        <p:tgtEl>
                                          <p:spTgt spid="11272"/>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1274"/>
                                        </p:tgtEl>
                                        <p:attrNameLst>
                                          <p:attrName>style.visibility</p:attrName>
                                        </p:attrNameLst>
                                      </p:cBhvr>
                                      <p:to>
                                        <p:strVal val="visible"/>
                                      </p:to>
                                    </p:set>
                                    <p:animEffect transition="in" filter="barn(outVertical)">
                                      <p:cBhvr>
                                        <p:cTn id="31" dur="500"/>
                                        <p:tgtEl>
                                          <p:spTgt spid="1127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293"/>
                                        </p:tgtEl>
                                        <p:attrNameLst>
                                          <p:attrName>style.visibility</p:attrName>
                                        </p:attrNameLst>
                                      </p:cBhvr>
                                      <p:to>
                                        <p:strVal val="visible"/>
                                      </p:to>
                                    </p:set>
                                    <p:animEffect transition="in" filter="wipe(down)">
                                      <p:cBhvr>
                                        <p:cTn id="36" dur="500"/>
                                        <p:tgtEl>
                                          <p:spTgt spid="1129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1292"/>
                                        </p:tgtEl>
                                        <p:attrNameLst>
                                          <p:attrName>style.visibility</p:attrName>
                                        </p:attrNameLst>
                                      </p:cBhvr>
                                      <p:to>
                                        <p:strVal val="visible"/>
                                      </p:to>
                                    </p:set>
                                    <p:animEffect transition="in" filter="wipe(down)">
                                      <p:cBhvr>
                                        <p:cTn id="39" dur="500"/>
                                        <p:tgtEl>
                                          <p:spTgt spid="1129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294"/>
                                        </p:tgtEl>
                                        <p:attrNameLst>
                                          <p:attrName>style.visibility</p:attrName>
                                        </p:attrNameLst>
                                      </p:cBhvr>
                                      <p:to>
                                        <p:strVal val="visible"/>
                                      </p:to>
                                    </p:set>
                                    <p:animEffect transition="in" filter="wipe(down)">
                                      <p:cBhvr>
                                        <p:cTn id="42" dur="500"/>
                                        <p:tgtEl>
                                          <p:spTgt spid="1129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1271"/>
                                        </p:tgtEl>
                                        <p:attrNameLst>
                                          <p:attrName>style.visibility</p:attrName>
                                        </p:attrNameLst>
                                      </p:cBhvr>
                                      <p:to>
                                        <p:strVal val="visible"/>
                                      </p:to>
                                    </p:set>
                                    <p:animEffect transition="in" filter="wipe(down)">
                                      <p:cBhvr>
                                        <p:cTn id="45" dur="500"/>
                                        <p:tgtEl>
                                          <p:spTgt spid="112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cTn>
                              </p:par>
                            </p:childTnLst>
                          </p:cTn>
                        </p:par>
                        <p:par>
                          <p:cTn id="51" fill="hold">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11275"/>
                                        </p:tgtEl>
                                        <p:attrNameLst>
                                          <p:attrName>style.visibility</p:attrName>
                                        </p:attrNameLst>
                                      </p:cBhvr>
                                      <p:to>
                                        <p:strVal val="visible"/>
                                      </p:to>
                                    </p:set>
                                    <p:animEffect transition="in" filter="wipe(down)">
                                      <p:cBhvr>
                                        <p:cTn id="54" dur="500"/>
                                        <p:tgtEl>
                                          <p:spTgt spid="1127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1284"/>
                                        </p:tgtEl>
                                        <p:attrNameLst>
                                          <p:attrName>style.visibility</p:attrName>
                                        </p:attrNameLst>
                                      </p:cBhvr>
                                      <p:to>
                                        <p:strVal val="visible"/>
                                      </p:to>
                                    </p:set>
                                    <p:animEffect transition="in" filter="wipe(down)">
                                      <p:cBhvr>
                                        <p:cTn id="59" dur="500"/>
                                        <p:tgtEl>
                                          <p:spTgt spid="11284"/>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1269"/>
                                        </p:tgtEl>
                                        <p:attrNameLst>
                                          <p:attrName>style.visibility</p:attrName>
                                        </p:attrNameLst>
                                      </p:cBhvr>
                                      <p:to>
                                        <p:strVal val="visible"/>
                                      </p:to>
                                    </p:set>
                                    <p:animEffect transition="in" filter="wipe(down)">
                                      <p:cBhvr>
                                        <p:cTn id="62" dur="500"/>
                                        <p:tgtEl>
                                          <p:spTgt spid="1126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barn(inVertical)">
                                      <p:cBhvr>
                                        <p:cTn id="67" dur="500"/>
                                        <p:tgtEl>
                                          <p:spTgt spid="6"/>
                                        </p:tgtEl>
                                      </p:cBhvr>
                                    </p:animEffect>
                                  </p:childTnLst>
                                </p:cTn>
                              </p:par>
                            </p:childTnLst>
                          </p:cTn>
                        </p:par>
                        <p:par>
                          <p:cTn id="68" fill="hold">
                            <p:stCondLst>
                              <p:cond delay="500"/>
                            </p:stCondLst>
                            <p:childTnLst>
                              <p:par>
                                <p:cTn id="69" presetID="22" presetClass="entr" presetSubtype="4" fill="hold" grpId="0" nodeType="afterEffect">
                                  <p:stCondLst>
                                    <p:cond delay="0"/>
                                  </p:stCondLst>
                                  <p:childTnLst>
                                    <p:set>
                                      <p:cBhvr>
                                        <p:cTn id="70" dur="1" fill="hold">
                                          <p:stCondLst>
                                            <p:cond delay="0"/>
                                          </p:stCondLst>
                                        </p:cTn>
                                        <p:tgtEl>
                                          <p:spTgt spid="11276"/>
                                        </p:tgtEl>
                                        <p:attrNameLst>
                                          <p:attrName>style.visibility</p:attrName>
                                        </p:attrNameLst>
                                      </p:cBhvr>
                                      <p:to>
                                        <p:strVal val="visible"/>
                                      </p:to>
                                    </p:set>
                                    <p:animEffect transition="in" filter="wipe(down)">
                                      <p:cBhvr>
                                        <p:cTn id="71" dur="500"/>
                                        <p:tgtEl>
                                          <p:spTgt spid="1127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1283"/>
                                        </p:tgtEl>
                                        <p:attrNameLst>
                                          <p:attrName>style.visibility</p:attrName>
                                        </p:attrNameLst>
                                      </p:cBhvr>
                                      <p:to>
                                        <p:strVal val="visible"/>
                                      </p:to>
                                    </p:set>
                                    <p:animEffect transition="in" filter="wipe(down)">
                                      <p:cBhvr>
                                        <p:cTn id="76" dur="500"/>
                                        <p:tgtEl>
                                          <p:spTgt spid="11283"/>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11268"/>
                                        </p:tgtEl>
                                        <p:attrNameLst>
                                          <p:attrName>style.visibility</p:attrName>
                                        </p:attrNameLst>
                                      </p:cBhvr>
                                      <p:to>
                                        <p:strVal val="visible"/>
                                      </p:to>
                                    </p:set>
                                    <p:animEffect transition="in" filter="wipe(down)">
                                      <p:cBhvr>
                                        <p:cTn id="79"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p:bldP spid="11270" grpId="0"/>
      <p:bldP spid="11271" grpId="0"/>
      <p:bldP spid="11272" grpId="0"/>
      <p:bldP spid="11273" grpId="0"/>
      <p:bldP spid="11274" grpId="0"/>
      <p:bldP spid="11275" grpId="0" animBg="1"/>
      <p:bldP spid="11276" grpId="0" animBg="1"/>
      <p:bldP spid="11277" grpId="0"/>
      <p:bldP spid="11278" grpId="0"/>
      <p:bldP spid="11283" grpId="0" animBg="1"/>
      <p:bldP spid="11284" grpId="0" animBg="1"/>
      <p:bldP spid="11286" grpId="0"/>
      <p:bldP spid="11287" grpId="0"/>
      <p:bldP spid="11288" grpId="0"/>
      <p:bldP spid="11292" grpId="0" animBg="1"/>
      <p:bldP spid="11293" grpId="0" animBg="1"/>
      <p:bldP spid="112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BFA56E49-3B92-43F2-B4D4-11812444E5A7}"/>
              </a:ext>
            </a:extLst>
          </p:cNvPr>
          <p:cNvSpPr>
            <a:spLocks noChangeArrowheads="1"/>
          </p:cNvSpPr>
          <p:nvPr/>
        </p:nvSpPr>
        <p:spPr bwMode="auto">
          <a:xfrm>
            <a:off x="539750" y="1018769"/>
            <a:ext cx="7920038" cy="103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pPr>
            <a:r>
              <a:rPr lang="en-US" altLang="zh-CN" dirty="0">
                <a:latin typeface="幼圆" panose="02010509060101010101" pitchFamily="49" charset="-122"/>
                <a:ea typeface="幼圆" panose="02010509060101010101" pitchFamily="49" charset="-122"/>
              </a:rPr>
              <a:t>   </a:t>
            </a:r>
            <a:r>
              <a:rPr lang="zh-CN" altLang="en-US" sz="2000" dirty="0">
                <a:latin typeface="幼圆" panose="02010509060101010101" pitchFamily="49" charset="-122"/>
                <a:ea typeface="幼圆" panose="02010509060101010101" pitchFamily="49" charset="-122"/>
              </a:rPr>
              <a:t>除淋巴器官外，消化、呼吸、泌尿和生殖管道以及皮肤等处含有丰富的淋巴组织，起着防御屏障的作用</a:t>
            </a:r>
            <a:endParaRPr lang="zh-CN" altLang="en-US" dirty="0">
              <a:latin typeface="幼圆" panose="02010509060101010101" pitchFamily="49" charset="-122"/>
              <a:ea typeface="幼圆" panose="02010509060101010101" pitchFamily="49" charset="-122"/>
            </a:endParaRPr>
          </a:p>
        </p:txBody>
      </p:sp>
      <p:sp>
        <p:nvSpPr>
          <p:cNvPr id="12290" name="Rectangle 3">
            <a:extLst>
              <a:ext uri="{FF2B5EF4-FFF2-40B4-BE49-F238E27FC236}">
                <a16:creationId xmlns:a16="http://schemas.microsoft.com/office/drawing/2014/main" id="{18C1EAC3-CD73-4131-8563-F17229B020A7}"/>
              </a:ext>
            </a:extLst>
          </p:cNvPr>
          <p:cNvSpPr>
            <a:spLocks noChangeArrowheads="1"/>
          </p:cNvSpPr>
          <p:nvPr/>
        </p:nvSpPr>
        <p:spPr bwMode="auto">
          <a:xfrm>
            <a:off x="220663" y="506413"/>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幼圆" panose="02010509060101010101" pitchFamily="49" charset="-122"/>
                <a:ea typeface="幼圆" panose="02010509060101010101" pitchFamily="49" charset="-122"/>
              </a:rPr>
              <a:t>（二）淋巴组织  </a:t>
            </a:r>
          </a:p>
        </p:txBody>
      </p:sp>
      <p:sp>
        <p:nvSpPr>
          <p:cNvPr id="12291" name="Rectangle 4">
            <a:extLst>
              <a:ext uri="{FF2B5EF4-FFF2-40B4-BE49-F238E27FC236}">
                <a16:creationId xmlns:a16="http://schemas.microsoft.com/office/drawing/2014/main" id="{66C1F0C1-CF92-4F52-889A-54C20964F62D}"/>
              </a:ext>
            </a:extLst>
          </p:cNvPr>
          <p:cNvSpPr>
            <a:spLocks noChangeArrowheads="1"/>
          </p:cNvSpPr>
          <p:nvPr/>
        </p:nvSpPr>
        <p:spPr bwMode="auto">
          <a:xfrm>
            <a:off x="468313" y="2420938"/>
            <a:ext cx="6480175" cy="111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pPr>
            <a:r>
              <a:rPr lang="en-US" altLang="zh-CN" dirty="0">
                <a:latin typeface="幼圆" panose="02010509060101010101" pitchFamily="49" charset="-122"/>
                <a:ea typeface="幼圆" panose="02010509060101010101" pitchFamily="49" charset="-122"/>
              </a:rPr>
              <a:t>1</a:t>
            </a:r>
            <a:r>
              <a:rPr lang="zh-CN" altLang="en-US" dirty="0">
                <a:latin typeface="幼圆" panose="02010509060101010101" pitchFamily="49" charset="-122"/>
                <a:ea typeface="幼圆" panose="02010509060101010101" pitchFamily="49" charset="-122"/>
              </a:rPr>
              <a:t>．</a:t>
            </a:r>
            <a:r>
              <a:rPr lang="zh-CN" altLang="en-US" dirty="0">
                <a:solidFill>
                  <a:srgbClr val="C00000"/>
                </a:solidFill>
                <a:latin typeface="幼圆" panose="02010509060101010101" pitchFamily="49" charset="-122"/>
                <a:ea typeface="幼圆" panose="02010509060101010101" pitchFamily="49" charset="-122"/>
              </a:rPr>
              <a:t>弥散淋巴组织 </a:t>
            </a:r>
            <a:r>
              <a:rPr lang="zh-CN" altLang="en-US" dirty="0">
                <a:solidFill>
                  <a:srgbClr val="FF3300"/>
                </a:solidFill>
                <a:latin typeface="幼圆" panose="02010509060101010101" pitchFamily="49" charset="-122"/>
                <a:ea typeface="幼圆" panose="02010509060101010101" pitchFamily="49" charset="-122"/>
              </a:rPr>
              <a:t> </a:t>
            </a:r>
          </a:p>
          <a:p>
            <a:pPr>
              <a:lnSpc>
                <a:spcPct val="150000"/>
              </a:lnSpc>
            </a:pPr>
            <a:r>
              <a:rPr lang="zh-CN" altLang="en-US" dirty="0">
                <a:latin typeface="幼圆" panose="02010509060101010101" pitchFamily="49" charset="-122"/>
                <a:ea typeface="幼圆" panose="02010509060101010101" pitchFamily="49" charset="-122"/>
              </a:rPr>
              <a:t>   </a:t>
            </a:r>
            <a:r>
              <a:rPr lang="zh-CN" altLang="en-US" sz="2000" dirty="0">
                <a:latin typeface="幼圆" panose="02010509060101010101" pitchFamily="49" charset="-122"/>
                <a:ea typeface="幼圆" panose="02010509060101010101" pitchFamily="49" charset="-122"/>
              </a:rPr>
              <a:t>主要位于消化道和呼吸道的粘膜固有层</a:t>
            </a:r>
            <a:endParaRPr lang="zh-CN" altLang="en-US" dirty="0">
              <a:latin typeface="幼圆" panose="02010509060101010101" pitchFamily="49" charset="-122"/>
              <a:ea typeface="幼圆" panose="02010509060101010101" pitchFamily="49" charset="-122"/>
            </a:endParaRPr>
          </a:p>
        </p:txBody>
      </p:sp>
      <p:sp>
        <p:nvSpPr>
          <p:cNvPr id="12292" name="Rectangle 5">
            <a:extLst>
              <a:ext uri="{FF2B5EF4-FFF2-40B4-BE49-F238E27FC236}">
                <a16:creationId xmlns:a16="http://schemas.microsoft.com/office/drawing/2014/main" id="{A5BA8947-1A84-430C-B25D-BD5368B78F8C}"/>
              </a:ext>
            </a:extLst>
          </p:cNvPr>
          <p:cNvSpPr>
            <a:spLocks noChangeArrowheads="1"/>
          </p:cNvSpPr>
          <p:nvPr/>
        </p:nvSpPr>
        <p:spPr bwMode="auto">
          <a:xfrm>
            <a:off x="533400" y="3789363"/>
            <a:ext cx="7488238" cy="1589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pPr>
            <a:r>
              <a:rPr lang="en-US" altLang="zh-CN" dirty="0">
                <a:latin typeface="幼圆" panose="02010509060101010101" pitchFamily="49" charset="-122"/>
                <a:ea typeface="幼圆" panose="02010509060101010101" pitchFamily="49" charset="-122"/>
              </a:rPr>
              <a:t>2</a:t>
            </a:r>
            <a:r>
              <a:rPr lang="zh-CN" altLang="en-US" dirty="0">
                <a:latin typeface="幼圆" panose="02010509060101010101" pitchFamily="49" charset="-122"/>
                <a:ea typeface="幼圆" panose="02010509060101010101" pitchFamily="49" charset="-122"/>
              </a:rPr>
              <a:t>．</a:t>
            </a:r>
            <a:r>
              <a:rPr lang="zh-CN" altLang="en-US" dirty="0">
                <a:solidFill>
                  <a:srgbClr val="C00000"/>
                </a:solidFill>
                <a:latin typeface="幼圆" panose="02010509060101010101" pitchFamily="49" charset="-122"/>
                <a:ea typeface="幼圆" panose="02010509060101010101" pitchFamily="49" charset="-122"/>
              </a:rPr>
              <a:t>淋巴小结</a:t>
            </a:r>
            <a:r>
              <a:rPr lang="zh-CN" altLang="en-US" dirty="0">
                <a:latin typeface="幼圆" panose="02010509060101010101" pitchFamily="49" charset="-122"/>
                <a:ea typeface="幼圆" panose="02010509060101010101" pitchFamily="49" charset="-122"/>
              </a:rPr>
              <a:t>  </a:t>
            </a:r>
          </a:p>
          <a:p>
            <a:pPr>
              <a:lnSpc>
                <a:spcPct val="150000"/>
              </a:lnSpc>
            </a:pPr>
            <a:r>
              <a:rPr lang="zh-CN" altLang="en-US" dirty="0">
                <a:latin typeface="幼圆" panose="02010509060101010101" pitchFamily="49" charset="-122"/>
                <a:ea typeface="幼圆" panose="02010509060101010101" pitchFamily="49" charset="-122"/>
              </a:rPr>
              <a:t>   </a:t>
            </a:r>
            <a:r>
              <a:rPr lang="zh-CN" altLang="en-US" sz="2000" dirty="0">
                <a:latin typeface="幼圆" panose="02010509060101010101" pitchFamily="49" charset="-122"/>
                <a:ea typeface="幼圆" panose="02010509060101010101" pitchFamily="49" charset="-122"/>
              </a:rPr>
              <a:t>包括小肠粘膜固有层内的孤立淋巴滤泡和集合淋巴滤泡以及阑尾壁内的淋巴小结等</a:t>
            </a:r>
            <a:endParaRPr lang="zh-CN" altLang="en-US" dirty="0">
              <a:latin typeface="幼圆" panose="02010509060101010101" pitchFamily="49" charset="-122"/>
              <a:ea typeface="幼圆" panose="02010509060101010101" pitchFamily="49" charset="-122"/>
            </a:endParaRPr>
          </a:p>
        </p:txBody>
      </p:sp>
    </p:spTree>
  </p:cSld>
  <p:clrMapOvr>
    <a:masterClrMapping/>
  </p:clrMapOvr>
  <p:transition>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图片1 拷贝">
            <a:extLst>
              <a:ext uri="{FF2B5EF4-FFF2-40B4-BE49-F238E27FC236}">
                <a16:creationId xmlns:a16="http://schemas.microsoft.com/office/drawing/2014/main" id="{1C33A5F8-7D0F-4D34-9CED-1C7E3E0ED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3" y="1732548"/>
            <a:ext cx="5474933" cy="492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Rectangle 3">
            <a:extLst>
              <a:ext uri="{FF2B5EF4-FFF2-40B4-BE49-F238E27FC236}">
                <a16:creationId xmlns:a16="http://schemas.microsoft.com/office/drawing/2014/main" id="{65A9CD5B-7CA8-4C67-A4D2-C3A33623F4EC}"/>
              </a:ext>
            </a:extLst>
          </p:cNvPr>
          <p:cNvSpPr>
            <a:spLocks noChangeArrowheads="1"/>
          </p:cNvSpPr>
          <p:nvPr/>
        </p:nvSpPr>
        <p:spPr bwMode="auto">
          <a:xfrm>
            <a:off x="201613" y="641350"/>
            <a:ext cx="8015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dirty="0">
                <a:latin typeface="幼圆" panose="02010509060101010101" pitchFamily="49" charset="-122"/>
                <a:ea typeface="幼圆" panose="02010509060101010101" pitchFamily="49" charset="-122"/>
              </a:rPr>
              <a:t>（三）淋巴器官</a:t>
            </a:r>
            <a:r>
              <a:rPr lang="en-US" altLang="zh-CN" dirty="0">
                <a:latin typeface="幼圆" panose="02010509060101010101" pitchFamily="49" charset="-122"/>
                <a:ea typeface="幼圆" panose="02010509060101010101" pitchFamily="49" charset="-122"/>
              </a:rPr>
              <a:t>:</a:t>
            </a:r>
            <a:r>
              <a:rPr lang="zh-CN" altLang="en-US" dirty="0">
                <a:latin typeface="Arial" panose="020B0604020202020204" pitchFamily="34" charset="0"/>
                <a:ea typeface="幼圆" panose="02010509060101010101" pitchFamily="49" charset="-122"/>
              </a:rPr>
              <a:t>包括淋巴结、胸腺、脾和扁桃体</a:t>
            </a:r>
            <a:endParaRPr lang="zh-CN" altLang="en-US" dirty="0">
              <a:latin typeface="幼圆" panose="02010509060101010101" pitchFamily="49" charset="-122"/>
              <a:ea typeface="幼圆" panose="02010509060101010101" pitchFamily="49" charset="-122"/>
            </a:endParaRPr>
          </a:p>
        </p:txBody>
      </p:sp>
      <p:sp>
        <p:nvSpPr>
          <p:cNvPr id="13315" name="Text Box 4" descr="90%">
            <a:extLst>
              <a:ext uri="{FF2B5EF4-FFF2-40B4-BE49-F238E27FC236}">
                <a16:creationId xmlns:a16="http://schemas.microsoft.com/office/drawing/2014/main" id="{422465F6-F216-4641-B8C9-0B217BEE3216}"/>
              </a:ext>
            </a:extLst>
          </p:cNvPr>
          <p:cNvSpPr txBox="1">
            <a:spLocks noChangeArrowheads="1"/>
          </p:cNvSpPr>
          <p:nvPr/>
        </p:nvSpPr>
        <p:spPr bwMode="auto">
          <a:xfrm>
            <a:off x="4800599" y="2324270"/>
            <a:ext cx="3913188" cy="1464632"/>
          </a:xfrm>
          <a:prstGeom prst="rect">
            <a:avLst/>
          </a:prstGeom>
          <a:solidFill>
            <a:schemeClr val="accent5">
              <a:lumMod val="90000"/>
            </a:schemeClr>
          </a:solidFill>
          <a:ln>
            <a:noFill/>
          </a:ln>
          <a:extLst/>
        </p:spPr>
        <p:txBody>
          <a:bodyPr vert="horz" wrap="square">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30000"/>
              </a:lnSpc>
            </a:pPr>
            <a:r>
              <a:rPr lang="zh-CN" altLang="en-US" dirty="0">
                <a:latin typeface="幼圆" panose="02010509060101010101" pitchFamily="49" charset="-122"/>
                <a:ea typeface="幼圆" panose="02010509060101010101" pitchFamily="49" charset="-122"/>
              </a:rPr>
              <a:t>引流某一器官或部位淋巴的第一级淋巴结称</a:t>
            </a:r>
            <a:r>
              <a:rPr lang="zh-CN" altLang="en-US" dirty="0">
                <a:solidFill>
                  <a:srgbClr val="C00000"/>
                </a:solidFill>
                <a:latin typeface="幼圆" panose="02010509060101010101" pitchFamily="49" charset="-122"/>
                <a:ea typeface="幼圆" panose="02010509060101010101" pitchFamily="49" charset="-122"/>
              </a:rPr>
              <a:t>局部淋巴结</a:t>
            </a:r>
            <a:r>
              <a:rPr lang="en-US" altLang="zh-CN" dirty="0">
                <a:latin typeface="幼圆" panose="02010509060101010101" pitchFamily="49" charset="-122"/>
                <a:ea typeface="幼圆" panose="02010509060101010101" pitchFamily="49" charset="-122"/>
              </a:rPr>
              <a:t>,</a:t>
            </a:r>
            <a:r>
              <a:rPr lang="zh-CN" altLang="en-US" dirty="0">
                <a:latin typeface="幼圆" panose="02010509060101010101" pitchFamily="49" charset="-122"/>
                <a:ea typeface="幼圆" panose="02010509060101010101" pitchFamily="49" charset="-122"/>
              </a:rPr>
              <a:t>临床通常称</a:t>
            </a:r>
            <a:r>
              <a:rPr lang="zh-CN" altLang="en-US" dirty="0">
                <a:solidFill>
                  <a:srgbClr val="C00000"/>
                </a:solidFill>
                <a:latin typeface="幼圆" panose="02010509060101010101" pitchFamily="49" charset="-122"/>
                <a:ea typeface="幼圆" panose="02010509060101010101" pitchFamily="49" charset="-122"/>
              </a:rPr>
              <a:t>哨位淋巴结</a:t>
            </a:r>
          </a:p>
        </p:txBody>
      </p:sp>
    </p:spTree>
  </p:cSld>
  <p:clrMapOvr>
    <a:masterClrMapping/>
  </p:clrMapOvr>
  <p:transition>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337CD2BE-42D0-4FC2-B098-938F99ABC2AE}"/>
              </a:ext>
            </a:extLst>
          </p:cNvPr>
          <p:cNvSpPr>
            <a:spLocks noChangeArrowheads="1"/>
          </p:cNvSpPr>
          <p:nvPr/>
        </p:nvSpPr>
        <p:spPr bwMode="auto">
          <a:xfrm>
            <a:off x="2813050" y="767556"/>
            <a:ext cx="45815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800" dirty="0">
                <a:latin typeface="幼圆" panose="02010509060101010101" pitchFamily="49" charset="-122"/>
                <a:ea typeface="幼圆" panose="02010509060101010101" pitchFamily="49" charset="-122"/>
              </a:rPr>
              <a:t>二、淋巴回流的因素</a:t>
            </a:r>
          </a:p>
        </p:txBody>
      </p:sp>
      <p:sp>
        <p:nvSpPr>
          <p:cNvPr id="14338" name="Rectangle 3">
            <a:extLst>
              <a:ext uri="{FF2B5EF4-FFF2-40B4-BE49-F238E27FC236}">
                <a16:creationId xmlns:a16="http://schemas.microsoft.com/office/drawing/2014/main" id="{C19723AB-4470-4BB9-AFA9-5489F6C02EC9}"/>
              </a:ext>
            </a:extLst>
          </p:cNvPr>
          <p:cNvSpPr>
            <a:spLocks noChangeArrowheads="1"/>
          </p:cNvSpPr>
          <p:nvPr/>
        </p:nvSpPr>
        <p:spPr bwMode="auto">
          <a:xfrm>
            <a:off x="642457" y="1424405"/>
            <a:ext cx="7859086" cy="186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pPr>
            <a:r>
              <a:rPr lang="zh-CN" altLang="en-US" sz="2000" dirty="0">
                <a:latin typeface="幼圆" panose="02010509060101010101" pitchFamily="49" charset="-122"/>
                <a:ea typeface="幼圆" panose="02010509060101010101" pitchFamily="49" charset="-122"/>
              </a:rPr>
              <a:t>远近相邻两对瓣膜之间的淋巴管段构成</a:t>
            </a:r>
            <a:r>
              <a:rPr lang="zh-CN" altLang="en-US" sz="2000" dirty="0">
                <a:latin typeface="Times New Roman" panose="02020603050405020304" pitchFamily="18" charset="0"/>
                <a:ea typeface="幼圆" panose="02010509060101010101" pitchFamily="49" charset="-122"/>
              </a:rPr>
              <a:t>“</a:t>
            </a:r>
            <a:r>
              <a:rPr lang="zh-CN" altLang="en-US" sz="2000" dirty="0">
                <a:latin typeface="幼圆" panose="02010509060101010101" pitchFamily="49" charset="-122"/>
                <a:ea typeface="幼圆" panose="02010509060101010101" pitchFamily="49" charset="-122"/>
              </a:rPr>
              <a:t>淋巴管泵</a:t>
            </a:r>
            <a:r>
              <a:rPr lang="zh-CN" altLang="en-US" sz="2000" dirty="0">
                <a:latin typeface="Times New Roman" panose="02020603050405020304" pitchFamily="18" charset="0"/>
                <a:ea typeface="幼圆" panose="02010509060101010101" pitchFamily="49" charset="-122"/>
              </a:rPr>
              <a:t>”</a:t>
            </a:r>
            <a:r>
              <a:rPr lang="zh-CN" altLang="en-US" sz="2000" dirty="0">
                <a:latin typeface="幼圆" panose="02010509060101010101" pitchFamily="49" charset="-122"/>
                <a:ea typeface="幼圆" panose="02010509060101010101" pitchFamily="49" charset="-122"/>
              </a:rPr>
              <a:t>，通过平滑肌的收缩和瓣膜的开闭，推动淋巴向心流动</a:t>
            </a:r>
            <a:endParaRPr lang="en-US" altLang="zh-CN" sz="2000" dirty="0">
              <a:latin typeface="幼圆" panose="02010509060101010101" pitchFamily="49" charset="-122"/>
              <a:ea typeface="幼圆" panose="02010509060101010101" pitchFamily="49" charset="-122"/>
            </a:endParaRPr>
          </a:p>
          <a:p>
            <a:pPr>
              <a:lnSpc>
                <a:spcPct val="150000"/>
              </a:lnSpc>
            </a:pPr>
            <a:r>
              <a:rPr lang="zh-CN" altLang="en-US" sz="2000" dirty="0">
                <a:latin typeface="幼圆" panose="02010509060101010101" pitchFamily="49" charset="-122"/>
                <a:ea typeface="幼圆" panose="02010509060101010101" pitchFamily="49" charset="-122"/>
              </a:rPr>
              <a:t>淋巴管周围的动脉搏动、肌肉收缩和胸腔负压运动和按摩能促进淋巴回流</a:t>
            </a:r>
          </a:p>
        </p:txBody>
      </p:sp>
      <p:sp>
        <p:nvSpPr>
          <p:cNvPr id="7" name="Rectangle 3">
            <a:extLst>
              <a:ext uri="{FF2B5EF4-FFF2-40B4-BE49-F238E27FC236}">
                <a16:creationId xmlns:a16="http://schemas.microsoft.com/office/drawing/2014/main" id="{F3BBB599-B7EA-435D-B80B-B145529A337C}"/>
              </a:ext>
            </a:extLst>
          </p:cNvPr>
          <p:cNvSpPr>
            <a:spLocks noChangeArrowheads="1"/>
          </p:cNvSpPr>
          <p:nvPr/>
        </p:nvSpPr>
        <p:spPr bwMode="auto">
          <a:xfrm>
            <a:off x="2813050" y="3712872"/>
            <a:ext cx="3943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r>
              <a:rPr lang="zh-CN" altLang="en-US" sz="2800" dirty="0">
                <a:latin typeface="幼圆" panose="02010509060101010101" pitchFamily="49" charset="-122"/>
                <a:ea typeface="幼圆" panose="02010509060101010101" pitchFamily="49" charset="-122"/>
              </a:rPr>
              <a:t>三、淋巴侧支循环</a:t>
            </a:r>
          </a:p>
        </p:txBody>
      </p:sp>
      <p:sp>
        <p:nvSpPr>
          <p:cNvPr id="8" name="Rectangle 2">
            <a:extLst>
              <a:ext uri="{FF2B5EF4-FFF2-40B4-BE49-F238E27FC236}">
                <a16:creationId xmlns:a16="http://schemas.microsoft.com/office/drawing/2014/main" id="{286B56B2-1EFE-42BA-AC8F-93B67741D1E9}"/>
              </a:ext>
            </a:extLst>
          </p:cNvPr>
          <p:cNvSpPr>
            <a:spLocks noChangeArrowheads="1"/>
          </p:cNvSpPr>
          <p:nvPr/>
        </p:nvSpPr>
        <p:spPr bwMode="auto">
          <a:xfrm>
            <a:off x="642457" y="4477692"/>
            <a:ext cx="6445250" cy="95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b="1">
                <a:solidFill>
                  <a:schemeClr val="tx1"/>
                </a:solidFill>
                <a:latin typeface="Edwardian Script ITC" panose="030303020407070D0804" pitchFamily="66" charset="0"/>
                <a:ea typeface="华文细黑" panose="02010600040101010101" pitchFamily="2" charset="-122"/>
              </a:defRPr>
            </a:lvl1pPr>
            <a:lvl2pPr>
              <a:defRPr sz="2400" b="1">
                <a:solidFill>
                  <a:schemeClr val="tx1"/>
                </a:solidFill>
                <a:latin typeface="Edwardian Script ITC" panose="030303020407070D0804" pitchFamily="66" charset="0"/>
                <a:ea typeface="华文细黑" panose="02010600040101010101" pitchFamily="2" charset="-122"/>
              </a:defRPr>
            </a:lvl2pPr>
            <a:lvl3pPr>
              <a:defRPr sz="2400" b="1">
                <a:solidFill>
                  <a:schemeClr val="tx1"/>
                </a:solidFill>
                <a:latin typeface="Edwardian Script ITC" panose="030303020407070D0804" pitchFamily="66" charset="0"/>
                <a:ea typeface="华文细黑" panose="02010600040101010101" pitchFamily="2" charset="-122"/>
              </a:defRPr>
            </a:lvl3pPr>
            <a:lvl4pPr>
              <a:defRPr sz="2400" b="1">
                <a:solidFill>
                  <a:schemeClr val="tx1"/>
                </a:solidFill>
                <a:latin typeface="Edwardian Script ITC" panose="030303020407070D0804" pitchFamily="66" charset="0"/>
                <a:ea typeface="华文细黑" panose="02010600040101010101" pitchFamily="2" charset="-122"/>
              </a:defRPr>
            </a:lvl4pPr>
            <a:lvl5pPr>
              <a:defRPr sz="2400" b="1">
                <a:solidFill>
                  <a:schemeClr val="tx1"/>
                </a:solidFill>
                <a:latin typeface="Edwardian Script ITC" panose="030303020407070D0804" pitchFamily="66" charset="0"/>
                <a:ea typeface="华文细黑" panose="02010600040101010101" pitchFamily="2" charset="-122"/>
              </a:defRPr>
            </a:lvl5pPr>
            <a:lvl6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6pPr>
            <a:lvl7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7pPr>
            <a:lvl8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8pPr>
            <a:lvl9pPr fontAlgn="base">
              <a:spcBef>
                <a:spcPct val="0"/>
              </a:spcBef>
              <a:spcAft>
                <a:spcPct val="0"/>
              </a:spcAft>
              <a:buFont typeface="Arial" panose="020B0604020202020204" pitchFamily="34" charset="0"/>
              <a:defRPr sz="2400" b="1">
                <a:solidFill>
                  <a:schemeClr val="tx1"/>
                </a:solidFill>
                <a:latin typeface="Edwardian Script ITC" panose="030303020407070D0804" pitchFamily="66" charset="0"/>
                <a:ea typeface="华文细黑" panose="02010600040101010101" pitchFamily="2" charset="-122"/>
              </a:defRPr>
            </a:lvl9pPr>
          </a:lstStyle>
          <a:p>
            <a:pPr>
              <a:lnSpc>
                <a:spcPct val="150000"/>
              </a:lnSpc>
            </a:pPr>
            <a:r>
              <a:rPr lang="zh-CN" altLang="en-US" sz="2000" dirty="0">
                <a:latin typeface="幼圆" panose="02010509060101010101" pitchFamily="49" charset="-122"/>
                <a:ea typeface="幼圆" panose="02010509060101010101" pitchFamily="49" charset="-122"/>
              </a:rPr>
              <a:t>淋巴管之间有丰富的交通支，参与构成淋巴侧支循环</a:t>
            </a:r>
            <a:endParaRPr lang="en-US" altLang="zh-CN" sz="2000" dirty="0">
              <a:latin typeface="幼圆" panose="02010509060101010101" pitchFamily="49" charset="-122"/>
              <a:ea typeface="幼圆" panose="02010509060101010101" pitchFamily="49" charset="-122"/>
            </a:endParaRPr>
          </a:p>
          <a:p>
            <a:pPr>
              <a:lnSpc>
                <a:spcPct val="150000"/>
              </a:lnSpc>
            </a:pPr>
            <a:r>
              <a:rPr lang="zh-CN" altLang="en-US" sz="2000" dirty="0">
                <a:latin typeface="幼圆" panose="02010509060101010101" pitchFamily="49" charset="-122"/>
                <a:ea typeface="幼圆" panose="02010509060101010101" pitchFamily="49" charset="-122"/>
              </a:rPr>
              <a:t>淋巴</a:t>
            </a:r>
            <a:r>
              <a:rPr lang="zh-CN" altLang="en-US" sz="2000" dirty="0">
                <a:latin typeface="Arial" panose="020B0604020202020204" pitchFamily="34" charset="0"/>
                <a:ea typeface="幼圆" panose="02010509060101010101" pitchFamily="49" charset="-122"/>
              </a:rPr>
              <a:t>侧支通路可成为病变扩散或肿瘤转移的途径</a:t>
            </a:r>
          </a:p>
        </p:txBody>
      </p:sp>
    </p:spTree>
  </p:cSld>
  <p:clrMapOvr>
    <a:masterClrMapping/>
  </p:clrMapOvr>
  <p:transition>
    <p:circle/>
  </p:transition>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2400" b="1" i="0" u="none" strike="noStrike" cap="none" normalizeH="0" baseline="0" smtClean="0">
            <a:ln>
              <a:noFill/>
            </a:ln>
            <a:solidFill>
              <a:schemeClr val="tx1"/>
            </a:solidFill>
            <a:effectLst/>
            <a:latin typeface="Edwardian Script ITC" panose="030303020407070D0804" pitchFamily="66" charset="0"/>
            <a:ea typeface="华文细黑" panose="02010600040101010101" pitchFamily="2" charset="-122"/>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2400" b="1" i="0" u="none" strike="noStrike" cap="none" normalizeH="0" baseline="0" smtClean="0">
            <a:ln>
              <a:noFill/>
            </a:ln>
            <a:solidFill>
              <a:schemeClr val="tx1"/>
            </a:solidFill>
            <a:effectLst/>
            <a:latin typeface="Edwardian Script ITC" panose="030303020407070D0804" pitchFamily="66" charset="0"/>
            <a:ea typeface="华文细黑" panose="0201060004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裹">
  <a:themeElements>
    <a:clrScheme name="包裹">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包裹">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包裹">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897</TotalTime>
  <Pages>0</Pages>
  <Words>1679</Words>
  <Characters>0</Characters>
  <Application>Microsoft Office PowerPoint</Application>
  <DocSecurity>0</DocSecurity>
  <PresentationFormat>全屏显示(4:3)</PresentationFormat>
  <Lines>0</Lines>
  <Paragraphs>358</Paragraphs>
  <Slides>36</Slides>
  <Notes>0</Notes>
  <HiddenSlides>0</HiddenSlides>
  <MMClips>0</MMClips>
  <ScaleCrop>false</ScaleCrop>
  <HeadingPairs>
    <vt:vector size="8" baseType="variant">
      <vt:variant>
        <vt:lpstr>已用的字体</vt:lpstr>
      </vt:variant>
      <vt:variant>
        <vt:i4>15</vt:i4>
      </vt:variant>
      <vt:variant>
        <vt:lpstr>主题</vt:lpstr>
      </vt:variant>
      <vt:variant>
        <vt:i4>2</vt:i4>
      </vt:variant>
      <vt:variant>
        <vt:lpstr>嵌入 OLE 服务器</vt:lpstr>
      </vt:variant>
      <vt:variant>
        <vt:i4>1</vt:i4>
      </vt:variant>
      <vt:variant>
        <vt:lpstr>幻灯片标题</vt:lpstr>
      </vt:variant>
      <vt:variant>
        <vt:i4>36</vt:i4>
      </vt:variant>
    </vt:vector>
  </HeadingPairs>
  <TitlesOfParts>
    <vt:vector size="54" baseType="lpstr">
      <vt:lpstr>华文琥珀</vt:lpstr>
      <vt:lpstr>Times New Roman</vt:lpstr>
      <vt:lpstr>幼圆</vt:lpstr>
      <vt:lpstr>宋体</vt:lpstr>
      <vt:lpstr>Wingdings</vt:lpstr>
      <vt:lpstr>Gill Sans Ultra Bold Condensed</vt:lpstr>
      <vt:lpstr>仿宋</vt:lpstr>
      <vt:lpstr>Aharoni</vt:lpstr>
      <vt:lpstr>Tahoma</vt:lpstr>
      <vt:lpstr>华文仿宋</vt:lpstr>
      <vt:lpstr>Gill Sans MT</vt:lpstr>
      <vt:lpstr>Edwardian Script ITC</vt:lpstr>
      <vt:lpstr>华文细黑</vt:lpstr>
      <vt:lpstr>华文中宋</vt:lpstr>
      <vt:lpstr>Arial</vt:lpstr>
      <vt:lpstr>默认设计模板</vt:lpstr>
      <vt:lpstr>包裹</vt:lpstr>
      <vt:lpstr>Adobe Photoshop Image</vt:lpstr>
      <vt:lpstr>淋 巴 系 统</vt:lpstr>
      <vt:lpstr>重点内容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That’s  over</vt:lpstr>
    </vt:vector>
  </TitlesOfParts>
  <Manager/>
  <Company>wfmc</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subject/>
  <dc:creator>sophy</dc:creator>
  <cp:keywords/>
  <dc:description/>
  <cp:lastModifiedBy>crazysophy</cp:lastModifiedBy>
  <cp:revision>343</cp:revision>
  <dcterms:created xsi:type="dcterms:W3CDTF">2011-04-20T01:51:58Z</dcterms:created>
  <dcterms:modified xsi:type="dcterms:W3CDTF">2023-04-14T15:27:04Z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