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9"/>
  </p:notesMasterIdLst>
  <p:sldIdLst>
    <p:sldId id="536" r:id="rId2"/>
    <p:sldId id="538" r:id="rId3"/>
    <p:sldId id="352" r:id="rId4"/>
    <p:sldId id="353" r:id="rId5"/>
    <p:sldId id="354" r:id="rId6"/>
    <p:sldId id="402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554" r:id="rId15"/>
    <p:sldId id="363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404" r:id="rId25"/>
    <p:sldId id="373" r:id="rId26"/>
    <p:sldId id="375" r:id="rId27"/>
    <p:sldId id="553" r:id="rId28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7">
          <p15:clr>
            <a:srgbClr val="A4A3A4"/>
          </p15:clr>
        </p15:guide>
        <p15:guide id="2" pos="29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CCCC00"/>
    <a:srgbClr val="FF3300"/>
    <a:srgbClr val="3333FF"/>
    <a:srgbClr val="3399FF"/>
    <a:srgbClr val="996600"/>
    <a:srgbClr val="CC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03" autoAdjust="0"/>
    <p:restoredTop sz="99184" autoAdjust="0"/>
  </p:normalViewPr>
  <p:slideViewPr>
    <p:cSldViewPr snapToGrid="0">
      <p:cViewPr varScale="1">
        <p:scale>
          <a:sx n="98" d="100"/>
          <a:sy n="98" d="100"/>
        </p:scale>
        <p:origin x="-1300" y="-56"/>
      </p:cViewPr>
      <p:guideLst>
        <p:guide orient="horz" pos="2187"/>
        <p:guide pos="291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页眉占位符 190465">
            <a:extLst>
              <a:ext uri="{FF2B5EF4-FFF2-40B4-BE49-F238E27FC236}">
                <a16:creationId xmlns:a16="http://schemas.microsoft.com/office/drawing/2014/main" xmlns="" id="{6AF7CD18-44A1-421C-9BBB-9EC7151850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200" b="0" noProof="1">
                <a:ea typeface="幼圆" panose="02010509060101010101" pitchFamily="49" charset="-122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190467" name="日期占位符 190466">
            <a:extLst>
              <a:ext uri="{FF2B5EF4-FFF2-40B4-BE49-F238E27FC236}">
                <a16:creationId xmlns:a16="http://schemas.microsoft.com/office/drawing/2014/main" xmlns="" id="{6885FD76-546C-4B70-8E55-EF22285B499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 eaLnBrk="1" hangingPunct="1">
              <a:buFont typeface="Arial" panose="020B0604020202020204" pitchFamily="34" charset="0"/>
              <a:buNone/>
              <a:defRPr sz="1200" b="0" noProof="1">
                <a:ea typeface="幼圆" panose="020105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6" name="幻灯片图像占位符 190467">
            <a:extLst>
              <a:ext uri="{FF2B5EF4-FFF2-40B4-BE49-F238E27FC236}">
                <a16:creationId xmlns:a16="http://schemas.microsoft.com/office/drawing/2014/main" xmlns="" id="{3BE266C4-E31F-4CF0-9DE6-F3988557F130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文本占位符 190468">
            <a:extLst>
              <a:ext uri="{FF2B5EF4-FFF2-40B4-BE49-F238E27FC236}">
                <a16:creationId xmlns:a16="http://schemas.microsoft.com/office/drawing/2014/main" xmlns="" id="{53404D50-0C91-4ADD-96BD-CD8B222AA1E5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190470" name="页脚占位符 190469">
            <a:extLst>
              <a:ext uri="{FF2B5EF4-FFF2-40B4-BE49-F238E27FC236}">
                <a16:creationId xmlns:a16="http://schemas.microsoft.com/office/drawing/2014/main" xmlns="" id="{237F42F3-F79E-4B12-8CF5-4B2CB261E1F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eaLnBrk="1" hangingPunct="1">
              <a:buFont typeface="Arial" panose="020B0604020202020204" pitchFamily="34" charset="0"/>
              <a:buNone/>
              <a:defRPr sz="1200" b="0" noProof="1">
                <a:ea typeface="幼圆" panose="02010509060101010101" pitchFamily="49" charset="-122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190471" name="灯片编号占位符 190470">
            <a:extLst>
              <a:ext uri="{FF2B5EF4-FFF2-40B4-BE49-F238E27FC236}">
                <a16:creationId xmlns:a16="http://schemas.microsoft.com/office/drawing/2014/main" xmlns="" id="{28007310-E29B-4E7A-9D67-2B658E540F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algn="r" eaLnBrk="1" hangingPunct="1">
              <a:buFont typeface="Arial" panose="020B0604020202020204" pitchFamily="34" charset="0"/>
              <a:buNone/>
              <a:defRPr sz="1200" b="0" noProof="1" smtClean="0">
                <a:ea typeface="幼圆" panose="02010509060101010101" pitchFamily="49" charset="-122"/>
                <a:cs typeface="+mn-ea"/>
              </a:defRPr>
            </a:lvl1pPr>
          </a:lstStyle>
          <a:p>
            <a:pPr>
              <a:defRPr/>
            </a:pPr>
            <a:fld id="{D62C75F8-10B1-40B8-8C3D-64579DDDDB61}" type="slidenum">
              <a:rPr lang="en-US" altLang="zh-CN"/>
              <a:pPr>
                <a:defRPr/>
              </a:pPr>
              <a:t>‹#›</a:t>
            </a:fld>
            <a:endParaRPr lang="zh-CN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31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幼圆" panose="02010509060101010101" pitchFamily="49" charset="-122"/>
        <a:cs typeface="+mn-cs"/>
      </a:defRPr>
    </a:lvl1pPr>
    <a:lvl2pPr marL="457200" lvl="1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幼圆" panose="02010509060101010101" pitchFamily="49" charset="-122"/>
        <a:cs typeface="+mn-cs"/>
      </a:defRPr>
    </a:lvl2pPr>
    <a:lvl3pPr marL="914400" lvl="2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幼圆" panose="02010509060101010101" pitchFamily="49" charset="-122"/>
        <a:cs typeface="+mn-cs"/>
      </a:defRPr>
    </a:lvl3pPr>
    <a:lvl4pPr marL="1371600" lvl="3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幼圆" panose="02010509060101010101" pitchFamily="49" charset="-122"/>
        <a:cs typeface="+mn-cs"/>
      </a:defRPr>
    </a:lvl4pPr>
    <a:lvl5pPr marL="1828800" lvl="4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幼圆" panose="02010509060101010101" pitchFamily="49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Ctr="1"/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xmlns="" id="{B141F097-5138-44EA-B001-FD5B5C57E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0781AFA1-F4A3-4B5D-9F99-C3B1F2B1C9FE}" type="datetimeFigureOut">
              <a:rPr lang="en-US"/>
              <a:pPr>
                <a:defRPr/>
              </a:pPr>
              <a:t>6/2/2023</a:t>
            </a:fld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xmlns="" id="{0FD0EB90-35B3-4EF3-8192-56E58D53B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xmlns="" id="{0AA89C4D-3EFA-4D9D-8A11-DFA1886F9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7F08DD68-7912-439C-83BF-EF7A168371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13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CD105D-2125-4E3E-A2F2-54B6D3AD8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62407-1A3D-44D8-8123-A20E0C460FB7}" type="datetimeFigureOut">
              <a:rPr lang="en-US"/>
              <a:pPr>
                <a:defRPr/>
              </a:pPr>
              <a:t>6/2/2023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FF32AB-686C-4C42-994C-0362D168E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3D167D-19BD-4AA0-8F69-D89DDE1AD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7392F-9DCD-49F5-8931-233C032C4A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183783"/>
      </p:ext>
    </p:extLst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AEA6C8-2949-4F0F-9060-906CACA4E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A7F86-1CF3-46CD-A117-08A9C3FCA751}" type="datetimeFigureOut">
              <a:rPr lang="en-US"/>
              <a:pPr>
                <a:defRPr/>
              </a:pPr>
              <a:t>6/2/2023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289901-DCC9-4AF5-8C89-2E0DB3883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C5F37D-74CD-4F22-8E9F-D313D4D1E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2BC74-0CA2-4CEA-9E04-8C985F9560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339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>
            <a:extLst>
              <a:ext uri="{FF2B5EF4-FFF2-40B4-BE49-F238E27FC236}">
                <a16:creationId xmlns:a16="http://schemas.microsoft.com/office/drawing/2014/main" xmlns="" id="{F2B98034-EA6C-48B0-BADB-C719A0BB0CB6}"/>
              </a:ext>
            </a:extLst>
          </p:cNvPr>
          <p:cNvSpPr/>
          <p:nvPr/>
        </p:nvSpPr>
        <p:spPr>
          <a:xfrm>
            <a:off x="0" y="0"/>
            <a:ext cx="176371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394201" y="1520788"/>
            <a:ext cx="975285" cy="3816424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Ctr="1"/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804672"/>
            <a:ext cx="6396196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  <a:ea typeface="幼圆" panose="02010509060101010101" pitchFamily="49" charset="-122"/>
              </a:defRPr>
            </a:lvl1pPr>
            <a:lvl2pPr>
              <a:defRPr sz="1600">
                <a:solidFill>
                  <a:schemeClr val="tx1"/>
                </a:solidFill>
                <a:ea typeface="幼圆" panose="02010509060101010101" pitchFamily="49" charset="-122"/>
              </a:defRPr>
            </a:lvl2pPr>
            <a:lvl3pPr>
              <a:defRPr sz="1600">
                <a:solidFill>
                  <a:schemeClr val="tx1"/>
                </a:solidFill>
                <a:ea typeface="幼圆" panose="02010509060101010101" pitchFamily="49" charset="-122"/>
              </a:defRPr>
            </a:lvl3pPr>
            <a:lvl4pPr>
              <a:defRPr sz="1600">
                <a:solidFill>
                  <a:schemeClr val="tx1"/>
                </a:solidFill>
                <a:ea typeface="幼圆" panose="02010509060101010101" pitchFamily="49" charset="-122"/>
              </a:defRPr>
            </a:lvl4pPr>
            <a:lvl5pPr>
              <a:defRPr sz="1600">
                <a:solidFill>
                  <a:schemeClr val="tx1"/>
                </a:solidFill>
                <a:ea typeface="幼圆" panose="02010509060101010101" pitchFamily="49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54213"/>
      </p:ext>
    </p:extLst>
  </p:cSld>
  <p:clrMapOvr>
    <a:masterClrMapping/>
  </p:clrMapOvr>
  <p:transition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>
            <a:extLst>
              <a:ext uri="{FF2B5EF4-FFF2-40B4-BE49-F238E27FC236}">
                <a16:creationId xmlns:a16="http://schemas.microsoft.com/office/drawing/2014/main" xmlns="" id="{B493947E-4579-4FAA-97FE-3505E988BDEC}"/>
              </a:ext>
            </a:extLst>
          </p:cNvPr>
          <p:cNvSpPr/>
          <p:nvPr/>
        </p:nvSpPr>
        <p:spPr>
          <a:xfrm>
            <a:off x="0" y="0"/>
            <a:ext cx="176371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394201" y="1520788"/>
            <a:ext cx="975285" cy="3816424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Ctr="1"/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804672"/>
            <a:ext cx="6396196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  <a:ea typeface="幼圆" panose="02010509060101010101" pitchFamily="49" charset="-122"/>
              </a:defRPr>
            </a:lvl1pPr>
            <a:lvl2pPr>
              <a:defRPr sz="1600">
                <a:solidFill>
                  <a:schemeClr val="tx1"/>
                </a:solidFill>
                <a:ea typeface="幼圆" panose="02010509060101010101" pitchFamily="49" charset="-122"/>
              </a:defRPr>
            </a:lvl2pPr>
            <a:lvl3pPr>
              <a:defRPr sz="1600">
                <a:solidFill>
                  <a:schemeClr val="tx1"/>
                </a:solidFill>
                <a:ea typeface="幼圆" panose="02010509060101010101" pitchFamily="49" charset="-122"/>
              </a:defRPr>
            </a:lvl3pPr>
            <a:lvl4pPr>
              <a:defRPr sz="1600">
                <a:solidFill>
                  <a:schemeClr val="tx1"/>
                </a:solidFill>
                <a:ea typeface="幼圆" panose="02010509060101010101" pitchFamily="49" charset="-122"/>
              </a:defRPr>
            </a:lvl4pPr>
            <a:lvl5pPr>
              <a:defRPr sz="1600">
                <a:solidFill>
                  <a:schemeClr val="tx1"/>
                </a:solidFill>
                <a:ea typeface="幼圆" panose="02010509060101010101" pitchFamily="49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968140"/>
      </p:ext>
    </p:extLst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C94C06-4804-4985-8B8A-B683548B7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FF803-73F6-47A7-A891-C5AD89DD4488}" type="datetimeFigureOut">
              <a:rPr lang="en-US"/>
              <a:pPr>
                <a:defRPr/>
              </a:pPr>
              <a:t>6/2/2023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0A3AE5-5495-49FE-A23E-8F618C1DD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297799-A6CB-4F36-8FF1-33F648DD1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F53A7-5343-42D3-96CA-1AD069AF36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662210"/>
      </p:ext>
    </p:extLst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Ctr="1"/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xmlns="" id="{2679574D-A3EB-4ABB-8703-CD8047ABE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C5B2143A-D6FD-4F4C-A0BB-41C8D89B725C}" type="datetimeFigureOut">
              <a:rPr lang="en-US"/>
              <a:pPr>
                <a:defRPr/>
              </a:pPr>
              <a:t>6/2/2023</a:t>
            </a:fld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xmlns="" id="{0401FB92-F369-478A-BCFB-5C413145E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xmlns="" id="{F115CBCA-2FE2-49B9-9848-B17088EC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B5C27740-EB65-40C7-8CDF-FFDEC51DD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04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4AF32EE-269D-4739-9F68-3A57C2446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83A1A-CDCA-4070-A179-4838F9B98F39}" type="datetimeFigureOut">
              <a:rPr lang="en-US"/>
              <a:pPr>
                <a:defRPr/>
              </a:pPr>
              <a:t>6/2/2023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54268B5C-F489-403E-9457-7E0F3E33A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E24C52F-AF4E-4196-B358-07B8EC38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08353-E08F-468A-BE4F-1011373F65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4659"/>
      </p:ext>
    </p:extLst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02300A16-9105-48A5-9819-0A55425F4A8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B5B46-9DB1-4B03-BC79-EFC4389586CB}" type="datetimeFigureOut">
              <a:rPr lang="en-US"/>
              <a:pPr>
                <a:defRPr/>
              </a:pPr>
              <a:t>6/2/2023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ECC2E8B7-FC9F-4E53-AEC1-A0EE5111EF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00C8FFCC-CBED-4DF5-B0A7-6E9D39234C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2F681-8F4F-4039-90E1-25EBE3132D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220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40B5BC93-295A-4032-9CA2-E6ECFB578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456C-1728-4955-9322-D35B3361DF5E}" type="datetimeFigureOut">
              <a:rPr lang="en-US"/>
              <a:pPr>
                <a:defRPr/>
              </a:pPr>
              <a:t>6/2/2023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FCA58FD8-0353-4F0D-8341-3082B5DC3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7314E3EA-1CE1-4023-9A01-9E5706B6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5E423-EBE8-4F4A-8315-0202A602C4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669396"/>
      </p:ext>
    </p:extLst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0BB8BDA9-40CA-47A7-908E-975854A85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C6EEA-1D6E-44C8-A665-D5AD81B349F8}" type="datetimeFigureOut">
              <a:rPr lang="en-US"/>
              <a:pPr>
                <a:defRPr/>
              </a:pPr>
              <a:t>6/2/2023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B7FDC19C-7C2B-44E8-ACD5-19A16B924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82274339-4500-4DDD-A776-29388389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E8671-F708-4984-B5D2-1D1AF1253C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664843"/>
      </p:ext>
    </p:extLst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>
            <a:extLst>
              <a:ext uri="{FF2B5EF4-FFF2-40B4-BE49-F238E27FC236}">
                <a16:creationId xmlns:a16="http://schemas.microsoft.com/office/drawing/2014/main" xmlns="" id="{EFB7D07C-6C42-4F4B-8696-BF62B4186004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Ctr="1"/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xmlns="" id="{85908B37-23CB-48FD-BD84-6873C9D6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FFC8AEBC-AE5E-406C-A4B1-8BD2679EE595}" type="datetimeFigureOut">
              <a:rPr lang="en-US"/>
              <a:pPr>
                <a:defRPr/>
              </a:pPr>
              <a:t>6/2/2023</a:t>
            </a:fld>
            <a:endParaRPr 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xmlns="" id="{24A2BB62-7E4D-447B-A04A-FDF41771D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1350" y="6235700"/>
            <a:ext cx="3805238" cy="320675"/>
          </a:xfrm>
        </p:spPr>
        <p:txBody>
          <a:bodyPr>
            <a:normAutofit/>
          </a:bodyPr>
          <a:lstStyle>
            <a:lvl1pPr>
              <a:defRPr dirty="0"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xmlns="" id="{49F5FE4C-58A9-42BF-A2BA-C78ACA74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57C321B2-DB34-4ACB-AF18-FA6092DE0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27556"/>
      </p:ext>
    </p:extLst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>
            <a:extLst>
              <a:ext uri="{FF2B5EF4-FFF2-40B4-BE49-F238E27FC236}">
                <a16:creationId xmlns:a16="http://schemas.microsoft.com/office/drawing/2014/main" xmlns="" id="{DF6B89BC-1A5F-4AF3-B278-9C3842FB1C92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Date Placeholder 7">
            <a:extLst>
              <a:ext uri="{FF2B5EF4-FFF2-40B4-BE49-F238E27FC236}">
                <a16:creationId xmlns:a16="http://schemas.microsoft.com/office/drawing/2014/main" xmlns="" id="{47AF7B91-6267-45EA-9071-2F775BF7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8F549D23-BFA1-4639-9B91-D5BF90C6FECF}" type="datetimeFigureOut">
              <a:rPr lang="en-US"/>
              <a:pPr>
                <a:defRPr/>
              </a:pPr>
              <a:t>6/2/2023</a:t>
            </a:fld>
            <a:endParaRPr lang="en-US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xmlns="" id="{4AEA70FD-FD32-4CA1-B9BC-3A0B98A6F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763" y="6235700"/>
            <a:ext cx="3803650" cy="320675"/>
          </a:xfrm>
        </p:spPr>
        <p:txBody>
          <a:bodyPr>
            <a:normAutofit/>
          </a:bodyPr>
          <a:lstStyle>
            <a:lvl1pPr>
              <a:defRPr dirty="0"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xmlns="" id="{8960BF85-1D65-46DB-8E63-E35907E4F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37E9ABF7-DBCA-415E-B22D-5E85E4024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74218"/>
      </p:ext>
    </p:extLst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E3DF2BB-6906-4291-9AC9-DEF13A438F6C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1606550" y="965200"/>
            <a:ext cx="5937250" cy="118745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BDB56EBB-9B04-40D3-ACD2-13C4A8EC51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06550" y="2638425"/>
            <a:ext cx="593725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5224EB-5F9D-4995-9D20-1AA2CACAC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78525" y="6238875"/>
            <a:ext cx="2065338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mtClean="0">
                <a:solidFill>
                  <a:schemeClr val="tx1">
                    <a:alpha val="70000"/>
                  </a:schemeClr>
                </a:solidFill>
                <a:ea typeface="幼圆" panose="02010509060101010101" pitchFamily="49" charset="-122"/>
              </a:defRPr>
            </a:lvl1pPr>
          </a:lstStyle>
          <a:p>
            <a:pPr>
              <a:defRPr/>
            </a:pPr>
            <a:fld id="{C53D7566-EC9A-4106-B1E8-5A3C6A343D46}" type="datetimeFigureOut">
              <a:rPr lang="en-US"/>
              <a:pPr>
                <a:defRPr/>
              </a:pPr>
              <a:t>6/2/2023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6F5FB6-487A-42BF-B187-A68370EC59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1725" y="6235700"/>
            <a:ext cx="455771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dirty="0">
                <a:solidFill>
                  <a:schemeClr val="tx1">
                    <a:alpha val="70000"/>
                  </a:schemeClr>
                </a:solidFill>
                <a:ea typeface="幼圆" panose="02010509060101010101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442764-1C7D-46D1-B98E-AD9253F7C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0713" y="6218238"/>
            <a:ext cx="365125" cy="365125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 smtClean="0">
                <a:solidFill>
                  <a:srgbClr val="FFFFFF"/>
                </a:solidFill>
                <a:ea typeface="幼圆" panose="02010509060101010101" pitchFamily="49" charset="-122"/>
              </a:defRPr>
            </a:lvl1pPr>
          </a:lstStyle>
          <a:p>
            <a:pPr>
              <a:defRPr/>
            </a:pPr>
            <a:fld id="{79FE8DAC-1878-45F3-8233-D5E208712F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4" r:id="rId2"/>
    <p:sldLayoutId id="2147483702" r:id="rId3"/>
    <p:sldLayoutId id="2147483695" r:id="rId4"/>
    <p:sldLayoutId id="2147483696" r:id="rId5"/>
    <p:sldLayoutId id="2147483697" r:id="rId6"/>
    <p:sldLayoutId id="2147483698" r:id="rId7"/>
    <p:sldLayoutId id="2147483703" r:id="rId8"/>
    <p:sldLayoutId id="2147483704" r:id="rId9"/>
    <p:sldLayoutId id="2147483699" r:id="rId10"/>
    <p:sldLayoutId id="2147483700" r:id="rId11"/>
    <p:sldLayoutId id="2147483705" r:id="rId12"/>
    <p:sldLayoutId id="2147483706" r:id="rId13"/>
  </p:sldLayoutIdLst>
  <p:transition spd="med">
    <p:circle/>
  </p:transition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2600" kern="1200" cap="all" spc="200">
          <a:solidFill>
            <a:srgbClr val="262626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  <a:ea typeface="华文中宋" panose="02010600040101010101" pitchFamily="2" charset="-122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  <a:ea typeface="华文中宋" panose="02010600040101010101" pitchFamily="2" charset="-122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  <a:ea typeface="华文中宋" panose="02010600040101010101" pitchFamily="2" charset="-122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  <a:ea typeface="华文中宋" panose="02010600040101010101" pitchFamily="2" charset="-122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  <a:ea typeface="华文中宋" panose="02010600040101010101" pitchFamily="2" charset="-122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  <a:ea typeface="华文中宋" panose="02010600040101010101" pitchFamily="2" charset="-122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  <a:ea typeface="华文中宋" panose="02010600040101010101" pitchFamily="2" charset="-122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  <a:ea typeface="华文中宋" panose="02010600040101010101" pitchFamily="2" charset="-122"/>
        </a:defRPr>
      </a:lvl9pPr>
    </p:titleStyle>
    <p:bodyStyle>
      <a:lvl1pPr marL="2286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4572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6858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9144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11430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CCF4B2C7-360F-4604-A6C5-CBDE70592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1079973"/>
            <a:ext cx="7142162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marL="179388" indent="-179388">
              <a:lnSpc>
                <a:spcPct val="150000"/>
              </a:lnSpc>
              <a:spcBef>
                <a:spcPct val="0"/>
              </a:spcBef>
              <a:buClr>
                <a:srgbClr val="FF3300"/>
              </a:buClr>
              <a:buSzPct val="75000"/>
              <a:buFont typeface="Wingdings" panose="05000000000000000000" pitchFamily="2" charset="2"/>
              <a:buChar char="ü"/>
              <a:defRPr/>
            </a:pPr>
            <a:r>
              <a:rPr lang="zh-CN" altLang="en-US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小脑：</a:t>
            </a:r>
          </a:p>
          <a:p>
            <a:pPr marL="541338" lvl="1" indent="-96838">
              <a:lnSpc>
                <a:spcPct val="150000"/>
              </a:lnSpc>
              <a:spcBef>
                <a:spcPct val="0"/>
              </a:spcBef>
              <a:buClr>
                <a:srgbClr val="FF3300"/>
              </a:buClr>
              <a:buSzPct val="75000"/>
              <a:buFont typeface="Wingdings" panose="05000000000000000000" pitchFamily="2" charset="2"/>
              <a:buChar char="ü"/>
              <a:defRPr/>
            </a:pPr>
            <a:r>
              <a:rPr lang="zh-CN" altLang="en-US" sz="24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小脑的分部，外形；小脑扁桃体。</a:t>
            </a:r>
            <a:endParaRPr lang="en-US" altLang="zh-CN" sz="2400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541338" lvl="1" indent="-96838">
              <a:lnSpc>
                <a:spcPct val="150000"/>
              </a:lnSpc>
              <a:spcBef>
                <a:spcPct val="0"/>
              </a:spcBef>
              <a:buClr>
                <a:srgbClr val="FF3300"/>
              </a:buClr>
              <a:buSzPct val="75000"/>
              <a:buFont typeface="Wingdings" panose="05000000000000000000" pitchFamily="2" charset="2"/>
              <a:buChar char="ü"/>
              <a:defRPr/>
            </a:pPr>
            <a:r>
              <a:rPr lang="zh-CN" altLang="en-US" sz="24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小脑的分叶，小脑核。</a:t>
            </a:r>
            <a:endParaRPr lang="en-US" altLang="zh-CN" sz="2400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541338" lvl="1" indent="-96838">
              <a:lnSpc>
                <a:spcPct val="150000"/>
              </a:lnSpc>
              <a:spcBef>
                <a:spcPct val="0"/>
              </a:spcBef>
              <a:buClr>
                <a:srgbClr val="FF3300"/>
              </a:buClr>
              <a:buSzPct val="75000"/>
              <a:buFont typeface="Wingdings" panose="05000000000000000000" pitchFamily="2" charset="2"/>
              <a:buChar char="ü"/>
              <a:defRPr/>
            </a:pPr>
            <a:r>
              <a:rPr lang="zh-CN" altLang="en-US" sz="24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小脑的机能分区及功能。</a:t>
            </a:r>
            <a:endParaRPr lang="en-US" altLang="zh-CN" sz="2400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179388" indent="-179388">
              <a:lnSpc>
                <a:spcPct val="150000"/>
              </a:lnSpc>
              <a:spcBef>
                <a:spcPct val="0"/>
              </a:spcBef>
              <a:buClr>
                <a:srgbClr val="FF3300"/>
              </a:buClr>
              <a:buSzPct val="75000"/>
              <a:buFont typeface="Wingdings" panose="05000000000000000000" pitchFamily="2" charset="2"/>
              <a:buChar char="ü"/>
              <a:defRPr/>
            </a:pPr>
            <a:r>
              <a:rPr lang="zh-CN" altLang="en-US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间脑：</a:t>
            </a:r>
            <a:endParaRPr lang="en-US" altLang="zh-CN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444500" lvl="1" indent="96838">
              <a:lnSpc>
                <a:spcPct val="150000"/>
              </a:lnSpc>
              <a:spcBef>
                <a:spcPct val="0"/>
              </a:spcBef>
              <a:buClr>
                <a:srgbClr val="FF3300"/>
              </a:buClr>
              <a:buSzPct val="75000"/>
              <a:buFont typeface="Wingdings" panose="05000000000000000000" pitchFamily="2" charset="2"/>
              <a:buChar char="ü"/>
              <a:defRPr/>
            </a:pPr>
            <a:r>
              <a:rPr lang="zh-CN" altLang="en-US" sz="24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间脑的位置和分部。</a:t>
            </a:r>
            <a:endParaRPr lang="en-US" altLang="zh-CN" sz="2400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444500" lvl="1" indent="96838">
              <a:lnSpc>
                <a:spcPct val="150000"/>
              </a:lnSpc>
              <a:spcBef>
                <a:spcPct val="0"/>
              </a:spcBef>
              <a:buClr>
                <a:srgbClr val="FF3300"/>
              </a:buClr>
              <a:buSzPct val="75000"/>
              <a:buFont typeface="Wingdings" panose="05000000000000000000" pitchFamily="2" charset="2"/>
              <a:buChar char="ü"/>
              <a:defRPr/>
            </a:pPr>
            <a:r>
              <a:rPr lang="zh-CN" altLang="en-US" sz="24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丘脑、后丘脑的的主要核团及纤维联系。</a:t>
            </a:r>
            <a:endParaRPr lang="en-US" altLang="zh-CN" sz="2400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444500" lvl="1" indent="96838">
              <a:lnSpc>
                <a:spcPct val="150000"/>
              </a:lnSpc>
              <a:spcBef>
                <a:spcPct val="0"/>
              </a:spcBef>
              <a:buClr>
                <a:srgbClr val="FF3300"/>
              </a:buClr>
              <a:buSzPct val="75000"/>
              <a:buFont typeface="Wingdings" panose="05000000000000000000" pitchFamily="2" charset="2"/>
              <a:buChar char="ü"/>
              <a:defRPr/>
            </a:pPr>
            <a:r>
              <a:rPr lang="zh-CN" altLang="en-US" sz="24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下丘脑的组成结构。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3A49FCB-BA08-4FA3-99B6-5E826045B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0" y="1520825"/>
            <a:ext cx="976313" cy="3816350"/>
          </a:xfrm>
        </p:spPr>
        <p:txBody>
          <a:bodyPr vert="eaVert"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600" dirty="0">
                <a:latin typeface="华文中宋" panose="02010600040101010101" pitchFamily="2" charset="-122"/>
              </a:rPr>
              <a:t>重点内容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132101" descr="小脑1">
            <a:extLst>
              <a:ext uri="{FF2B5EF4-FFF2-40B4-BE49-F238E27FC236}">
                <a16:creationId xmlns:a16="http://schemas.microsoft.com/office/drawing/2014/main" xmlns="" id="{A3A0BA51-E585-4223-BD08-1882DE243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"/>
          <a:stretch>
            <a:fillRect/>
          </a:stretch>
        </p:blipFill>
        <p:spPr bwMode="auto">
          <a:xfrm>
            <a:off x="4946650" y="1844675"/>
            <a:ext cx="41973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矩形 132102">
            <a:extLst>
              <a:ext uri="{FF2B5EF4-FFF2-40B4-BE49-F238E27FC236}">
                <a16:creationId xmlns:a16="http://schemas.microsoft.com/office/drawing/2014/main" xmlns="" id="{710F2EFA-E96A-4C40-9307-672DD7356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652588"/>
            <a:ext cx="3633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1.</a:t>
            </a: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前庭小脑（原小脑）</a:t>
            </a:r>
            <a:endParaRPr lang="zh-CN" altLang="en-US" b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8436" name="矩形 132103">
            <a:extLst>
              <a:ext uri="{FF2B5EF4-FFF2-40B4-BE49-F238E27FC236}">
                <a16:creationId xmlns:a16="http://schemas.microsoft.com/office/drawing/2014/main" xmlns="" id="{98F7B4F9-9D18-4DF9-808E-590839086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005138"/>
            <a:ext cx="51022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与前庭神经核之间有复杂的往返纤维联系，并发纤维至脊髓前角和脑干眼外肌运动核。</a:t>
            </a:r>
          </a:p>
        </p:txBody>
      </p:sp>
      <p:sp>
        <p:nvSpPr>
          <p:cNvPr id="18437" name="文本框 132105">
            <a:extLst>
              <a:ext uri="{FF2B5EF4-FFF2-40B4-BE49-F238E27FC236}">
                <a16:creationId xmlns:a16="http://schemas.microsoft.com/office/drawing/2014/main" xmlns="" id="{1C6552EB-8F4F-4298-8B6D-AAF9CA19A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4222750"/>
            <a:ext cx="167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功能</a:t>
            </a: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：</a:t>
            </a:r>
          </a:p>
        </p:txBody>
      </p:sp>
      <p:sp>
        <p:nvSpPr>
          <p:cNvPr id="18438" name="文本框 132106">
            <a:extLst>
              <a:ext uri="{FF2B5EF4-FFF2-40B4-BE49-F238E27FC236}">
                <a16:creationId xmlns:a16="http://schemas.microsoft.com/office/drawing/2014/main" xmlns="" id="{89572A57-82E5-49F4-A68C-2009A45EF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2503488"/>
            <a:ext cx="2141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纤维联系：</a:t>
            </a:r>
          </a:p>
        </p:txBody>
      </p:sp>
      <p:sp>
        <p:nvSpPr>
          <p:cNvPr id="13320" name="矩形 132107">
            <a:extLst>
              <a:ext uri="{FF2B5EF4-FFF2-40B4-BE49-F238E27FC236}">
                <a16:creationId xmlns:a16="http://schemas.microsoft.com/office/drawing/2014/main" xmlns="" id="{93A401F1-026F-4D23-9EA0-4BB33C48A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006" y="4770438"/>
            <a:ext cx="3757613" cy="1135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dirty="0">
                <a:ea typeface="幼圆" panose="02010509060101010101" pitchFamily="49" charset="-122"/>
              </a:rPr>
              <a:t>调节躯干肌运动，协调眼球运动，维持身体平衡。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FC100DE9-2247-49A9-86B7-957A6465D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711200"/>
            <a:ext cx="4518025" cy="5857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b="0" noProof="1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</a:rPr>
              <a:t>小脑的纤维联系和功能 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33123" descr="小脑3">
            <a:extLst>
              <a:ext uri="{FF2B5EF4-FFF2-40B4-BE49-F238E27FC236}">
                <a16:creationId xmlns:a16="http://schemas.microsoft.com/office/drawing/2014/main" xmlns="" id="{4520E26C-B75E-47F6-9F56-D8FED2D08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835025"/>
            <a:ext cx="3392487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133124">
            <a:extLst>
              <a:ext uri="{FF2B5EF4-FFF2-40B4-BE49-F238E27FC236}">
                <a16:creationId xmlns:a16="http://schemas.microsoft.com/office/drawing/2014/main" xmlns="" id="{D23495FB-21B3-459B-804D-9B5CA2471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38" y="1252538"/>
            <a:ext cx="3889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2.</a:t>
            </a: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旧小脑（脊髓小脑） </a:t>
            </a:r>
          </a:p>
        </p:txBody>
      </p:sp>
      <p:sp>
        <p:nvSpPr>
          <p:cNvPr id="19460" name="文本框 133125">
            <a:extLst>
              <a:ext uri="{FF2B5EF4-FFF2-40B4-BE49-F238E27FC236}">
                <a16:creationId xmlns:a16="http://schemas.microsoft.com/office/drawing/2014/main" xmlns="" id="{849C4E0B-634A-4687-A450-75273963F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4202113"/>
            <a:ext cx="167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功能</a:t>
            </a: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：</a:t>
            </a:r>
          </a:p>
        </p:txBody>
      </p:sp>
      <p:sp>
        <p:nvSpPr>
          <p:cNvPr id="19461" name="矩形 133126">
            <a:extLst>
              <a:ext uri="{FF2B5EF4-FFF2-40B4-BE49-F238E27FC236}">
                <a16:creationId xmlns:a16="http://schemas.microsoft.com/office/drawing/2014/main" xmlns="" id="{2584DFA1-48B4-48C6-ABE7-061880CEC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2603500"/>
            <a:ext cx="50165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传入纤维来自脊髓小脑前、后束，经顶核、中间核中继后到前庭神经核、脑干网状结构、红核，再下行至脊髓前角运动细胞。</a:t>
            </a:r>
          </a:p>
        </p:txBody>
      </p:sp>
      <p:sp>
        <p:nvSpPr>
          <p:cNvPr id="19462" name="文本框 133127">
            <a:extLst>
              <a:ext uri="{FF2B5EF4-FFF2-40B4-BE49-F238E27FC236}">
                <a16:creationId xmlns:a16="http://schemas.microsoft.com/office/drawing/2014/main" xmlns="" id="{11DE2086-2C54-41A5-96E8-6BFE75776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074863"/>
            <a:ext cx="2141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纤维联系：</a:t>
            </a:r>
          </a:p>
        </p:txBody>
      </p:sp>
      <p:sp>
        <p:nvSpPr>
          <p:cNvPr id="8" name="矩形 132107">
            <a:extLst>
              <a:ext uri="{FF2B5EF4-FFF2-40B4-BE49-F238E27FC236}">
                <a16:creationId xmlns:a16="http://schemas.microsoft.com/office/drawing/2014/main" xmlns="" id="{10271276-C201-4200-AFA8-5D4BDB654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5138" y="4614863"/>
            <a:ext cx="1820862" cy="5746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dirty="0">
                <a:ea typeface="幼圆" panose="02010509060101010101" pitchFamily="49" charset="-122"/>
              </a:rPr>
              <a:t>调节肌张力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34147" descr="小脑2">
            <a:extLst>
              <a:ext uri="{FF2B5EF4-FFF2-40B4-BE49-F238E27FC236}">
                <a16:creationId xmlns:a16="http://schemas.microsoft.com/office/drawing/2014/main" xmlns="" id="{BA0ABB7A-030E-4CF4-9F20-2A7A865F2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1028700"/>
            <a:ext cx="2941637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矩形 134148">
            <a:extLst>
              <a:ext uri="{FF2B5EF4-FFF2-40B4-BE49-F238E27FC236}">
                <a16:creationId xmlns:a16="http://schemas.microsoft.com/office/drawing/2014/main" xmlns="" id="{DF8A9A65-8C7D-424D-8F1D-DAB3D5921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1157288"/>
            <a:ext cx="3929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3.</a:t>
            </a: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新小脑（大脑小脑）  </a:t>
            </a:r>
          </a:p>
        </p:txBody>
      </p:sp>
      <p:sp>
        <p:nvSpPr>
          <p:cNvPr id="20484" name="文本框 134149">
            <a:extLst>
              <a:ext uri="{FF2B5EF4-FFF2-40B4-BE49-F238E27FC236}">
                <a16:creationId xmlns:a16="http://schemas.microsoft.com/office/drawing/2014/main" xmlns="" id="{1313DDED-CA45-4548-ADFE-F76DCE634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8" y="2405063"/>
            <a:ext cx="5487987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皮质脑桥束</a:t>
            </a:r>
            <a:r>
              <a:rPr lang="en-US" altLang="zh-CN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→</a:t>
            </a:r>
            <a:r>
              <a:rPr lang="zh-CN" altLang="en-US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脑桥核</a:t>
            </a:r>
            <a:r>
              <a:rPr lang="en-US" altLang="zh-CN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→</a:t>
            </a:r>
            <a:r>
              <a:rPr lang="zh-CN" altLang="en-US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小脑中脚</a:t>
            </a:r>
            <a:r>
              <a:rPr lang="en-US" altLang="zh-CN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→</a:t>
            </a:r>
            <a:r>
              <a:rPr lang="zh-CN" altLang="en-US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大脑小脑</a:t>
            </a:r>
            <a:r>
              <a:rPr lang="en-US" altLang="zh-CN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→</a:t>
            </a:r>
            <a:r>
              <a:rPr lang="zh-CN" altLang="en-US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齿状核</a:t>
            </a:r>
            <a:r>
              <a:rPr lang="en-US" altLang="zh-CN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→</a:t>
            </a:r>
            <a:r>
              <a:rPr lang="zh-CN" altLang="en-US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小脑上脚</a:t>
            </a:r>
            <a:r>
              <a:rPr lang="en-US" altLang="zh-CN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→</a:t>
            </a:r>
            <a:r>
              <a:rPr lang="zh-CN" altLang="en-US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对侧红核及丘脑</a:t>
            </a:r>
            <a:r>
              <a:rPr lang="en-US" altLang="zh-CN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→</a:t>
            </a:r>
            <a:r>
              <a:rPr lang="zh-CN" altLang="en-US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大脑皮质躯体运动区</a:t>
            </a:r>
            <a:r>
              <a:rPr lang="en-US" altLang="zh-CN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→</a:t>
            </a:r>
            <a:r>
              <a:rPr lang="zh-CN" altLang="en-US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皮质脊髓束</a:t>
            </a:r>
            <a:r>
              <a:rPr lang="en-US" altLang="zh-CN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→</a:t>
            </a:r>
            <a:r>
              <a:rPr lang="zh-CN" altLang="en-US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脊髓前角</a:t>
            </a:r>
          </a:p>
        </p:txBody>
      </p:sp>
      <p:sp>
        <p:nvSpPr>
          <p:cNvPr id="20485" name="文本框 134150">
            <a:extLst>
              <a:ext uri="{FF2B5EF4-FFF2-40B4-BE49-F238E27FC236}">
                <a16:creationId xmlns:a16="http://schemas.microsoft.com/office/drawing/2014/main" xmlns="" id="{290263D9-5E69-49AA-931A-039D76E66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" y="3998913"/>
            <a:ext cx="167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功能</a:t>
            </a: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：</a:t>
            </a:r>
          </a:p>
        </p:txBody>
      </p:sp>
      <p:sp>
        <p:nvSpPr>
          <p:cNvPr id="20486" name="文本框 134152">
            <a:extLst>
              <a:ext uri="{FF2B5EF4-FFF2-40B4-BE49-F238E27FC236}">
                <a16:creationId xmlns:a16="http://schemas.microsoft.com/office/drawing/2014/main" xmlns="" id="{FBE36626-DCF6-4531-859E-677DD14A6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8" y="1781175"/>
            <a:ext cx="2141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纤维联系：</a:t>
            </a: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8" name="矩形 132107">
            <a:extLst>
              <a:ext uri="{FF2B5EF4-FFF2-40B4-BE49-F238E27FC236}">
                <a16:creationId xmlns:a16="http://schemas.microsoft.com/office/drawing/2014/main" xmlns="" id="{208F7EFA-BAB2-476A-8B8B-ACB4FD5C7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200" y="4570413"/>
            <a:ext cx="4322763" cy="5746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dirty="0">
                <a:ea typeface="幼圆" panose="02010509060101010101" pitchFamily="49" charset="-122"/>
              </a:rPr>
              <a:t>调控骨骼肌的随意、精细运动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35172">
            <a:extLst>
              <a:ext uri="{FF2B5EF4-FFF2-40B4-BE49-F238E27FC236}">
                <a16:creationId xmlns:a16="http://schemas.microsoft.com/office/drawing/2014/main" xmlns="" id="{221214A6-D2B5-4BCB-8955-6A08902A8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1587500"/>
            <a:ext cx="7681913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（</a:t>
            </a:r>
            <a:r>
              <a:rPr lang="en-US" altLang="zh-CN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</a:t>
            </a: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）不会引起随意运动丧失（瘫痪）。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（</a:t>
            </a:r>
            <a:r>
              <a:rPr lang="en-US" altLang="zh-CN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</a:t>
            </a: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）小脑损伤的典型体征：</a:t>
            </a:r>
            <a:endParaRPr lang="en-US" altLang="zh-CN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平衡失调，走路时两腿间距过宽，东摇西摆</a:t>
            </a:r>
            <a:endParaRPr lang="en-US" altLang="zh-CN" sz="240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共济失调，如闭目指鼻失误，双手轮替不能等</a:t>
            </a:r>
            <a:endParaRPr lang="en-US" altLang="zh-CN" sz="240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意向性震颤</a:t>
            </a:r>
            <a:endParaRPr lang="en-US" altLang="zh-CN" sz="240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眼球震颤，表现为眼球非自主地有节奏地摆动</a:t>
            </a:r>
            <a:endParaRPr lang="en-US" altLang="zh-CN" sz="240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肌张力低下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5D49ECFC-5954-492B-BF10-E6EE8C0A6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438" y="703263"/>
            <a:ext cx="3732212" cy="5222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0" noProof="1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</a:rPr>
              <a:t>小脑损伤的临床表现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xmlns="" id="{DBAA4D94-1759-4E7D-8188-9F8E4CF0A6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01725" y="2386013"/>
            <a:ext cx="6940550" cy="1646237"/>
          </a:xfrm>
        </p:spPr>
        <p:txBody>
          <a:bodyPr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9600" dirty="0">
                <a:solidFill>
                  <a:schemeClr val="bg2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间 脑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37222" descr="Snap22">
            <a:extLst>
              <a:ext uri="{FF2B5EF4-FFF2-40B4-BE49-F238E27FC236}">
                <a16:creationId xmlns:a16="http://schemas.microsoft.com/office/drawing/2014/main" xmlns="" id="{B5531AF8-2320-472B-813E-ECBF45C43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65"/>
          <a:stretch>
            <a:fillRect/>
          </a:stretch>
        </p:blipFill>
        <p:spPr bwMode="auto">
          <a:xfrm>
            <a:off x="3427413" y="1652588"/>
            <a:ext cx="5618162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矩形 137219">
            <a:extLst>
              <a:ext uri="{FF2B5EF4-FFF2-40B4-BE49-F238E27FC236}">
                <a16:creationId xmlns:a16="http://schemas.microsoft.com/office/drawing/2014/main" xmlns="" id="{C3116C75-981E-473C-A2D9-2DE2C5B51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717550"/>
            <a:ext cx="8288337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间脑位于脑干与端脑之间，连接大脑半球和中脑，中间有一窄腔即</a:t>
            </a:r>
            <a:r>
              <a:rPr lang="zh-CN" altLang="en-US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第三脑室</a:t>
            </a:r>
            <a:r>
              <a:rPr lang="zh-CN" altLang="en-US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</a:p>
        </p:txBody>
      </p:sp>
      <p:sp>
        <p:nvSpPr>
          <p:cNvPr id="23556" name="矩形 137221">
            <a:extLst>
              <a:ext uri="{FF2B5EF4-FFF2-40B4-BE49-F238E27FC236}">
                <a16:creationId xmlns:a16="http://schemas.microsoft.com/office/drawing/2014/main" xmlns="" id="{F97E6DE1-2C40-4E55-81AC-6FE508293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8" y="2154238"/>
            <a:ext cx="335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间脑分为</a:t>
            </a:r>
            <a:r>
              <a:rPr lang="en-US" altLang="zh-CN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5</a:t>
            </a: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个部分：  </a:t>
            </a:r>
            <a:endParaRPr lang="zh-CN" altLang="en-US" b="0">
              <a:solidFill>
                <a:srgbClr val="3333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557" name="矩形 137223">
            <a:extLst>
              <a:ext uri="{FF2B5EF4-FFF2-40B4-BE49-F238E27FC236}">
                <a16:creationId xmlns:a16="http://schemas.microsoft.com/office/drawing/2014/main" xmlns="" id="{7DF2AB23-355E-42F2-8C79-EEDD8EA89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2611438"/>
            <a:ext cx="2181225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84138" indent="-84138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</a:pPr>
            <a:r>
              <a:rPr lang="zh-CN" altLang="en-US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背侧丘脑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</a:pPr>
            <a:r>
              <a:rPr lang="zh-CN" altLang="en-US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后丘脑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</a:pPr>
            <a:r>
              <a:rPr lang="zh-CN" altLang="en-US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上丘脑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</a:pPr>
            <a:r>
              <a:rPr lang="zh-CN" altLang="en-US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底丘脑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</a:pPr>
            <a:r>
              <a:rPr lang="zh-CN" altLang="en-US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下丘脑</a:t>
            </a:r>
            <a:endParaRPr lang="zh-CN" altLang="en-US" b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58" name="组合 138257">
            <a:extLst>
              <a:ext uri="{FF2B5EF4-FFF2-40B4-BE49-F238E27FC236}">
                <a16:creationId xmlns:a16="http://schemas.microsoft.com/office/drawing/2014/main" xmlns="" id="{49E40AE6-E5F8-4D58-B503-CD7EEC39E2EE}"/>
              </a:ext>
            </a:extLst>
          </p:cNvPr>
          <p:cNvGrpSpPr>
            <a:grpSpLocks/>
          </p:cNvGrpSpPr>
          <p:nvPr/>
        </p:nvGrpSpPr>
        <p:grpSpPr bwMode="auto">
          <a:xfrm>
            <a:off x="3333750" y="1289050"/>
            <a:ext cx="5657850" cy="5370513"/>
            <a:chOff x="2196" y="750"/>
            <a:chExt cx="3564" cy="3383"/>
          </a:xfrm>
        </p:grpSpPr>
        <p:pic>
          <p:nvPicPr>
            <p:cNvPr id="24583" name="图片 138244" descr="Snap146">
              <a:extLst>
                <a:ext uri="{FF2B5EF4-FFF2-40B4-BE49-F238E27FC236}">
                  <a16:creationId xmlns:a16="http://schemas.microsoft.com/office/drawing/2014/main" xmlns="" id="{EF748E60-7A6F-4E2A-A9A6-0D64E5B106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00"/>
            <a:stretch>
              <a:fillRect/>
            </a:stretch>
          </p:blipFill>
          <p:spPr bwMode="auto">
            <a:xfrm>
              <a:off x="2985" y="750"/>
              <a:ext cx="2364" cy="3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4" name="直接连接符 138245">
              <a:extLst>
                <a:ext uri="{FF2B5EF4-FFF2-40B4-BE49-F238E27FC236}">
                  <a16:creationId xmlns:a16="http://schemas.microsoft.com/office/drawing/2014/main" xmlns="" id="{F99D4ED0-D843-4529-8539-9960A2D950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13" y="2580"/>
              <a:ext cx="222" cy="135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5" name="直接连接符 138246">
              <a:extLst>
                <a:ext uri="{FF2B5EF4-FFF2-40B4-BE49-F238E27FC236}">
                  <a16:creationId xmlns:a16="http://schemas.microsoft.com/office/drawing/2014/main" xmlns="" id="{CF09FE20-F7EF-4F6A-BE1E-246E33223D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39" y="2440"/>
              <a:ext cx="78" cy="148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6" name="文本框 138247">
              <a:extLst>
                <a:ext uri="{FF2B5EF4-FFF2-40B4-BE49-F238E27FC236}">
                  <a16:creationId xmlns:a16="http://schemas.microsoft.com/office/drawing/2014/main" xmlns="" id="{130DE02E-ADA6-42DC-A446-1B729844B9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5" y="3883"/>
              <a:ext cx="10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背侧丘脑</a:t>
              </a:r>
            </a:p>
          </p:txBody>
        </p:sp>
        <p:sp>
          <p:nvSpPr>
            <p:cNvPr id="24587" name="直接连接符 138249">
              <a:extLst>
                <a:ext uri="{FF2B5EF4-FFF2-40B4-BE49-F238E27FC236}">
                  <a16:creationId xmlns:a16="http://schemas.microsoft.com/office/drawing/2014/main" xmlns="" id="{5B9634B1-2BEB-4E54-BA1C-70D9A1970A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21" y="2226"/>
              <a:ext cx="246" cy="6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8" name="直接连接符 138250">
              <a:extLst>
                <a:ext uri="{FF2B5EF4-FFF2-40B4-BE49-F238E27FC236}">
                  <a16:creationId xmlns:a16="http://schemas.microsoft.com/office/drawing/2014/main" xmlns="" id="{0E6AFBF8-BD22-4282-988E-10576AFC78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93" y="1948"/>
              <a:ext cx="414" cy="21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9" name="矩形 138251">
              <a:extLst>
                <a:ext uri="{FF2B5EF4-FFF2-40B4-BE49-F238E27FC236}">
                  <a16:creationId xmlns:a16="http://schemas.microsoft.com/office/drawing/2014/main" xmlns="" id="{C1A7BD60-121A-48C9-B855-54AE965D2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9" y="1813"/>
              <a:ext cx="104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丘脑前结节</a:t>
              </a:r>
            </a:p>
          </p:txBody>
        </p:sp>
        <p:sp>
          <p:nvSpPr>
            <p:cNvPr id="24590" name="矩形 138252">
              <a:extLst>
                <a:ext uri="{FF2B5EF4-FFF2-40B4-BE49-F238E27FC236}">
                  <a16:creationId xmlns:a16="http://schemas.microsoft.com/office/drawing/2014/main" xmlns="" id="{F6EA359D-63CF-4969-9018-0478A7C23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8" y="2083"/>
              <a:ext cx="5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终纹</a:t>
              </a:r>
            </a:p>
          </p:txBody>
        </p:sp>
        <p:sp>
          <p:nvSpPr>
            <p:cNvPr id="24591" name="直接连接符 138253">
              <a:extLst>
                <a:ext uri="{FF2B5EF4-FFF2-40B4-BE49-F238E27FC236}">
                  <a16:creationId xmlns:a16="http://schemas.microsoft.com/office/drawing/2014/main" xmlns="" id="{3FAF8BB2-D183-4083-8E7F-7121128559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33" y="2640"/>
              <a:ext cx="342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2" name="矩形 138254">
              <a:extLst>
                <a:ext uri="{FF2B5EF4-FFF2-40B4-BE49-F238E27FC236}">
                  <a16:creationId xmlns:a16="http://schemas.microsoft.com/office/drawing/2014/main" xmlns="" id="{D5995DDF-5867-4C75-9B2C-C4E743A5B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6" y="2491"/>
              <a:ext cx="76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丘脑枕</a:t>
              </a:r>
            </a:p>
          </p:txBody>
        </p:sp>
        <p:sp>
          <p:nvSpPr>
            <p:cNvPr id="24593" name="直接连接符 138255">
              <a:extLst>
                <a:ext uri="{FF2B5EF4-FFF2-40B4-BE49-F238E27FC236}">
                  <a16:creationId xmlns:a16="http://schemas.microsoft.com/office/drawing/2014/main" xmlns="" id="{05A217CB-F938-4D9C-B333-517C2E01B6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36" y="2334"/>
              <a:ext cx="1272" cy="97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4" name="矩形 138256">
              <a:extLst>
                <a:ext uri="{FF2B5EF4-FFF2-40B4-BE49-F238E27FC236}">
                  <a16:creationId xmlns:a16="http://schemas.microsoft.com/office/drawing/2014/main" xmlns="" id="{A571F4A6-DF2A-48CA-8676-3859DFA7B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6" y="3205"/>
              <a:ext cx="108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丘脑间粘合</a:t>
              </a:r>
            </a:p>
          </p:txBody>
        </p:sp>
      </p:grpSp>
      <p:pic>
        <p:nvPicPr>
          <p:cNvPr id="138259" name="图片 138258" descr="Snap40">
            <a:extLst>
              <a:ext uri="{FF2B5EF4-FFF2-40B4-BE49-F238E27FC236}">
                <a16:creationId xmlns:a16="http://schemas.microsoft.com/office/drawing/2014/main" xmlns="" id="{394301E3-3CB7-4D2D-9EE2-99DB7C0D3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2163763"/>
            <a:ext cx="44386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文本框 138248">
            <a:extLst>
              <a:ext uri="{FF2B5EF4-FFF2-40B4-BE49-F238E27FC236}">
                <a16:creationId xmlns:a16="http://schemas.microsoft.com/office/drawing/2014/main" xmlns="" id="{EC7B2B0F-B227-441A-BBDB-E32E0275A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2009775"/>
            <a:ext cx="44323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4138" indent="-84138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444500" indent="-84138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Pct val="120000"/>
            </a:pPr>
            <a:r>
              <a:rPr lang="zh-CN" altLang="en-US" sz="20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又称丘脑，由一对卵圆形的灰质团块组成，借</a:t>
            </a:r>
            <a:r>
              <a:rPr lang="zh-CN" altLang="en-US" sz="200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丘脑间粘合</a:t>
            </a:r>
            <a:r>
              <a:rPr lang="zh-CN" altLang="en-US" sz="20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相连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Pct val="120000"/>
            </a:pPr>
            <a:r>
              <a:rPr lang="zh-CN" altLang="en-US" sz="20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前端</a:t>
            </a:r>
            <a:r>
              <a:rPr lang="en-US" altLang="zh-CN" sz="20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→</a:t>
            </a:r>
            <a:r>
              <a:rPr lang="zh-CN" altLang="en-US" sz="200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丘脑前结节</a:t>
            </a:r>
            <a:r>
              <a:rPr lang="zh-CN" altLang="en-US" sz="20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后端</a:t>
            </a:r>
            <a:r>
              <a:rPr lang="en-US" altLang="zh-CN" sz="20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→</a:t>
            </a:r>
            <a:r>
              <a:rPr lang="zh-CN" altLang="en-US" sz="200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丘脑枕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SzPct val="120000"/>
            </a:pPr>
            <a:r>
              <a:rPr lang="zh-CN" altLang="en-US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与端脑尾状核之间隔有</a:t>
            </a:r>
            <a:r>
              <a:rPr lang="zh-CN" altLang="en-US" sz="200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终纹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SzPct val="120000"/>
            </a:pPr>
            <a:r>
              <a:rPr lang="zh-CN" altLang="en-US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内侧面有</a:t>
            </a:r>
            <a:r>
              <a:rPr lang="zh-CN" altLang="en-US" sz="200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下丘脑沟</a:t>
            </a:r>
            <a:r>
              <a:rPr lang="zh-CN" altLang="en-US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，是背侧丘脑与下丘脑的分界线。</a:t>
            </a:r>
          </a:p>
        </p:txBody>
      </p:sp>
      <p:sp>
        <p:nvSpPr>
          <p:cNvPr id="138264" name="任意多边形 138263">
            <a:extLst>
              <a:ext uri="{FF2B5EF4-FFF2-40B4-BE49-F238E27FC236}">
                <a16:creationId xmlns:a16="http://schemas.microsoft.com/office/drawing/2014/main" xmlns="" id="{34D1DED4-820D-47EA-A539-76829EDA0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3475" y="3071813"/>
            <a:ext cx="1676400" cy="1016000"/>
          </a:xfrm>
          <a:custGeom>
            <a:avLst/>
            <a:gdLst>
              <a:gd name="T0" fmla="*/ 0 w 1056"/>
              <a:gd name="T1" fmla="*/ 0 h 640"/>
              <a:gd name="T2" fmla="*/ 100806250 w 1056"/>
              <a:gd name="T3" fmla="*/ 302418750 h 640"/>
              <a:gd name="T4" fmla="*/ 403225000 w 1056"/>
              <a:gd name="T5" fmla="*/ 564515000 h 640"/>
              <a:gd name="T6" fmla="*/ 887095000 w 1056"/>
              <a:gd name="T7" fmla="*/ 624998750 h 640"/>
              <a:gd name="T8" fmla="*/ 1653222500 w 1056"/>
              <a:gd name="T9" fmla="*/ 685482500 h 640"/>
              <a:gd name="T10" fmla="*/ 2137092500 w 1056"/>
              <a:gd name="T11" fmla="*/ 705643750 h 640"/>
              <a:gd name="T12" fmla="*/ 2147483646 w 1056"/>
              <a:gd name="T13" fmla="*/ 987901250 h 640"/>
              <a:gd name="T14" fmla="*/ 2147483646 w 1056"/>
              <a:gd name="T15" fmla="*/ 1330642500 h 640"/>
              <a:gd name="T16" fmla="*/ 2147483646 w 1056"/>
              <a:gd name="T17" fmla="*/ 1612900000 h 6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56" h="640">
                <a:moveTo>
                  <a:pt x="0" y="0"/>
                </a:moveTo>
                <a:cubicBezTo>
                  <a:pt x="6" y="41"/>
                  <a:pt x="13" y="83"/>
                  <a:pt x="40" y="120"/>
                </a:cubicBezTo>
                <a:cubicBezTo>
                  <a:pt x="67" y="157"/>
                  <a:pt x="108" y="203"/>
                  <a:pt x="160" y="224"/>
                </a:cubicBezTo>
                <a:cubicBezTo>
                  <a:pt x="212" y="245"/>
                  <a:pt x="269" y="240"/>
                  <a:pt x="352" y="248"/>
                </a:cubicBezTo>
                <a:cubicBezTo>
                  <a:pt x="435" y="256"/>
                  <a:pt x="573" y="267"/>
                  <a:pt x="656" y="272"/>
                </a:cubicBezTo>
                <a:cubicBezTo>
                  <a:pt x="739" y="277"/>
                  <a:pt x="793" y="260"/>
                  <a:pt x="848" y="280"/>
                </a:cubicBezTo>
                <a:cubicBezTo>
                  <a:pt x="903" y="300"/>
                  <a:pt x="957" y="351"/>
                  <a:pt x="984" y="392"/>
                </a:cubicBezTo>
                <a:cubicBezTo>
                  <a:pt x="1011" y="433"/>
                  <a:pt x="996" y="487"/>
                  <a:pt x="1008" y="528"/>
                </a:cubicBezTo>
                <a:cubicBezTo>
                  <a:pt x="1020" y="569"/>
                  <a:pt x="1038" y="604"/>
                  <a:pt x="1056" y="64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54737CD8-C73C-4DF8-A10E-F3EED1BD6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438" y="703263"/>
            <a:ext cx="2482850" cy="646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600" b="0" noProof="1">
                <a:latin typeface="华文中宋" panose="02010600040101010101" pitchFamily="2" charset="-122"/>
                <a:ea typeface="华文中宋" panose="02010600040101010101" pitchFamily="2" charset="-122"/>
              </a:rPr>
              <a:t>背侧丘脑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8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8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8" name="图片 139267" descr="Snap148">
            <a:extLst>
              <a:ext uri="{FF2B5EF4-FFF2-40B4-BE49-F238E27FC236}">
                <a16:creationId xmlns:a16="http://schemas.microsoft.com/office/drawing/2014/main" xmlns="" id="{AD38E602-9E49-4F0B-A615-4E4910940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2078038"/>
            <a:ext cx="49879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文本框 139271">
            <a:extLst>
              <a:ext uri="{FF2B5EF4-FFF2-40B4-BE49-F238E27FC236}">
                <a16:creationId xmlns:a16="http://schemas.microsoft.com/office/drawing/2014/main" xmlns="" id="{B9F5CEA0-9BB8-4A6C-BD33-CFA5D7A3D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1641475"/>
            <a:ext cx="46863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以</a:t>
            </a:r>
            <a:r>
              <a:rPr lang="zh-CN" altLang="en-US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内髓板</a:t>
            </a: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为界分为三大核群：</a:t>
            </a:r>
          </a:p>
        </p:txBody>
      </p:sp>
      <p:pic>
        <p:nvPicPr>
          <p:cNvPr id="25604" name="图片 139268" descr="3">
            <a:extLst>
              <a:ext uri="{FF2B5EF4-FFF2-40B4-BE49-F238E27FC236}">
                <a16:creationId xmlns:a16="http://schemas.microsoft.com/office/drawing/2014/main" xmlns="" id="{B670DB85-171C-4F18-88BB-457FEAE4A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3" y="2535238"/>
            <a:ext cx="6953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矩形 139273">
            <a:extLst>
              <a:ext uri="{FF2B5EF4-FFF2-40B4-BE49-F238E27FC236}">
                <a16:creationId xmlns:a16="http://schemas.microsoft.com/office/drawing/2014/main" xmlns="" id="{9A43910F-9516-474C-963E-050E0A08C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8" y="2357438"/>
            <a:ext cx="173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CC00"/>
              </a:buClr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前核群</a:t>
            </a:r>
          </a:p>
        </p:txBody>
      </p:sp>
      <p:pic>
        <p:nvPicPr>
          <p:cNvPr id="25606" name="图片 139269" descr="1">
            <a:extLst>
              <a:ext uri="{FF2B5EF4-FFF2-40B4-BE49-F238E27FC236}">
                <a16:creationId xmlns:a16="http://schemas.microsoft.com/office/drawing/2014/main" xmlns="" id="{C103F46C-5FE3-4FD5-A13C-E2DB4BB21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3244850"/>
            <a:ext cx="6953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矩形 139274">
            <a:extLst>
              <a:ext uri="{FF2B5EF4-FFF2-40B4-BE49-F238E27FC236}">
                <a16:creationId xmlns:a16="http://schemas.microsoft.com/office/drawing/2014/main" xmlns="" id="{39456C4D-9E33-4437-9248-EC4DB9EB0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63" y="3041650"/>
            <a:ext cx="2105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CC00"/>
              </a:buClr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外侧核群</a:t>
            </a:r>
          </a:p>
        </p:txBody>
      </p:sp>
      <p:pic>
        <p:nvPicPr>
          <p:cNvPr id="25608" name="图片 139270" descr="2">
            <a:extLst>
              <a:ext uri="{FF2B5EF4-FFF2-40B4-BE49-F238E27FC236}">
                <a16:creationId xmlns:a16="http://schemas.microsoft.com/office/drawing/2014/main" xmlns="" id="{F0DA25F7-E840-44EE-8A7A-79762667E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3922713"/>
            <a:ext cx="7048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矩形 139276">
            <a:extLst>
              <a:ext uri="{FF2B5EF4-FFF2-40B4-BE49-F238E27FC236}">
                <a16:creationId xmlns:a16="http://schemas.microsoft.com/office/drawing/2014/main" xmlns="" id="{108BDAD2-434F-45C5-8A6E-5BF06A7F5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63" y="3724275"/>
            <a:ext cx="199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CC00"/>
              </a:buClr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内侧核群</a:t>
            </a:r>
          </a:p>
        </p:txBody>
      </p:sp>
      <p:sp>
        <p:nvSpPr>
          <p:cNvPr id="139286" name="任意多边形 139285">
            <a:extLst>
              <a:ext uri="{FF2B5EF4-FFF2-40B4-BE49-F238E27FC236}">
                <a16:creationId xmlns:a16="http://schemas.microsoft.com/office/drawing/2014/main" xmlns="" id="{E576CE81-296E-4336-9E69-4C4A34685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7050" y="4249738"/>
            <a:ext cx="1047750" cy="1971675"/>
          </a:xfrm>
          <a:custGeom>
            <a:avLst/>
            <a:gdLst>
              <a:gd name="T0" fmla="*/ 0 w 660"/>
              <a:gd name="T1" fmla="*/ 0 h 1242"/>
              <a:gd name="T2" fmla="*/ 166330313 w 660"/>
              <a:gd name="T3" fmla="*/ 128528763 h 1242"/>
              <a:gd name="T4" fmla="*/ 272176875 w 660"/>
              <a:gd name="T5" fmla="*/ 234375325 h 1242"/>
              <a:gd name="T6" fmla="*/ 415826575 w 660"/>
              <a:gd name="T7" fmla="*/ 408265313 h 1242"/>
              <a:gd name="T8" fmla="*/ 529232813 w 660"/>
              <a:gd name="T9" fmla="*/ 559474688 h 1242"/>
              <a:gd name="T10" fmla="*/ 703124388 w 660"/>
              <a:gd name="T11" fmla="*/ 839212825 h 1242"/>
              <a:gd name="T12" fmla="*/ 937498125 w 660"/>
              <a:gd name="T13" fmla="*/ 1239916875 h 1242"/>
              <a:gd name="T14" fmla="*/ 1164312188 w 660"/>
              <a:gd name="T15" fmla="*/ 1678424063 h 1242"/>
              <a:gd name="T16" fmla="*/ 1376005313 w 660"/>
              <a:gd name="T17" fmla="*/ 2147483646 h 1242"/>
              <a:gd name="T18" fmla="*/ 1542335625 w 660"/>
              <a:gd name="T19" fmla="*/ 2147483646 h 1242"/>
              <a:gd name="T20" fmla="*/ 1663303125 w 660"/>
              <a:gd name="T21" fmla="*/ 2147483646 h 12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60" h="1242">
                <a:moveTo>
                  <a:pt x="0" y="0"/>
                </a:moveTo>
                <a:cubicBezTo>
                  <a:pt x="24" y="18"/>
                  <a:pt x="48" y="36"/>
                  <a:pt x="66" y="51"/>
                </a:cubicBezTo>
                <a:cubicBezTo>
                  <a:pt x="84" y="66"/>
                  <a:pt x="91" y="74"/>
                  <a:pt x="108" y="93"/>
                </a:cubicBezTo>
                <a:cubicBezTo>
                  <a:pt x="125" y="112"/>
                  <a:pt x="148" y="140"/>
                  <a:pt x="165" y="162"/>
                </a:cubicBezTo>
                <a:cubicBezTo>
                  <a:pt x="182" y="184"/>
                  <a:pt x="191" y="194"/>
                  <a:pt x="210" y="222"/>
                </a:cubicBezTo>
                <a:cubicBezTo>
                  <a:pt x="229" y="250"/>
                  <a:pt x="252" y="288"/>
                  <a:pt x="279" y="333"/>
                </a:cubicBezTo>
                <a:cubicBezTo>
                  <a:pt x="306" y="378"/>
                  <a:pt x="341" y="436"/>
                  <a:pt x="372" y="492"/>
                </a:cubicBezTo>
                <a:cubicBezTo>
                  <a:pt x="403" y="548"/>
                  <a:pt x="433" y="604"/>
                  <a:pt x="462" y="666"/>
                </a:cubicBezTo>
                <a:cubicBezTo>
                  <a:pt x="491" y="728"/>
                  <a:pt x="521" y="797"/>
                  <a:pt x="546" y="864"/>
                </a:cubicBezTo>
                <a:cubicBezTo>
                  <a:pt x="571" y="931"/>
                  <a:pt x="593" y="1005"/>
                  <a:pt x="612" y="1068"/>
                </a:cubicBezTo>
                <a:cubicBezTo>
                  <a:pt x="631" y="1131"/>
                  <a:pt x="645" y="1186"/>
                  <a:pt x="660" y="124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1" name="文本框 139292">
            <a:extLst>
              <a:ext uri="{FF2B5EF4-FFF2-40B4-BE49-F238E27FC236}">
                <a16:creationId xmlns:a16="http://schemas.microsoft.com/office/drawing/2014/main" xmlns="" id="{CB9FF657-903B-449C-8EC8-E3D4BBD8B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988" y="4968875"/>
            <a:ext cx="2190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中线核群</a:t>
            </a:r>
            <a:r>
              <a:rPr lang="en-US" altLang="zh-CN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、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板内核</a:t>
            </a:r>
            <a:r>
              <a:rPr lang="en-US" altLang="zh-CN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丘脑网状核</a:t>
            </a:r>
            <a:r>
              <a:rPr lang="en-US" altLang="zh-CN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</a:p>
        </p:txBody>
      </p:sp>
      <p:sp>
        <p:nvSpPr>
          <p:cNvPr id="139294" name="文本框 139293">
            <a:extLst>
              <a:ext uri="{FF2B5EF4-FFF2-40B4-BE49-F238E27FC236}">
                <a16:creationId xmlns:a16="http://schemas.microsoft.com/office/drawing/2014/main" xmlns="" id="{DE02BA8E-D1E7-4196-8290-6284776FB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3175" y="3336925"/>
            <a:ext cx="338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</a:p>
        </p:txBody>
      </p:sp>
      <p:sp>
        <p:nvSpPr>
          <p:cNvPr id="139305" name="文本框 139304">
            <a:extLst>
              <a:ext uri="{FF2B5EF4-FFF2-40B4-BE49-F238E27FC236}">
                <a16:creationId xmlns:a16="http://schemas.microsoft.com/office/drawing/2014/main" xmlns="" id="{A1BAF671-6DF6-4C15-B17B-776D795E98FD}"/>
              </a:ext>
            </a:extLst>
          </p:cNvPr>
          <p:cNvSpPr txBox="1">
            <a:spLocks noChangeArrowheads="1"/>
          </p:cNvSpPr>
          <p:nvPr/>
        </p:nvSpPr>
        <p:spPr bwMode="auto">
          <a:xfrm rot="-1192197">
            <a:off x="6169025" y="4089400"/>
            <a:ext cx="1319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内髓板</a:t>
            </a:r>
          </a:p>
        </p:txBody>
      </p:sp>
      <p:grpSp>
        <p:nvGrpSpPr>
          <p:cNvPr id="139315" name="组合 139314">
            <a:extLst>
              <a:ext uri="{FF2B5EF4-FFF2-40B4-BE49-F238E27FC236}">
                <a16:creationId xmlns:a16="http://schemas.microsoft.com/office/drawing/2014/main" xmlns="" id="{D3344A78-0817-45AE-A09B-FA37F720445A}"/>
              </a:ext>
            </a:extLst>
          </p:cNvPr>
          <p:cNvGrpSpPr>
            <a:grpSpLocks/>
          </p:cNvGrpSpPr>
          <p:nvPr/>
        </p:nvGrpSpPr>
        <p:grpSpPr bwMode="auto">
          <a:xfrm>
            <a:off x="4433888" y="1870075"/>
            <a:ext cx="4229100" cy="4754563"/>
            <a:chOff x="2801" y="823"/>
            <a:chExt cx="2664" cy="2995"/>
          </a:xfrm>
        </p:grpSpPr>
        <p:pic>
          <p:nvPicPr>
            <p:cNvPr id="25617" name="图片 139306" descr="Snap147">
              <a:extLst>
                <a:ext uri="{FF2B5EF4-FFF2-40B4-BE49-F238E27FC236}">
                  <a16:creationId xmlns:a16="http://schemas.microsoft.com/office/drawing/2014/main" xmlns="" id="{B31DB720-1532-4B0A-A0E7-523E07D9C3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3" t="2534" r="1524" b="230"/>
            <a:stretch>
              <a:fillRect/>
            </a:stretch>
          </p:blipFill>
          <p:spPr bwMode="auto">
            <a:xfrm>
              <a:off x="2801" y="1050"/>
              <a:ext cx="2664" cy="2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8" name="矩形 139307">
              <a:extLst>
                <a:ext uri="{FF2B5EF4-FFF2-40B4-BE49-F238E27FC236}">
                  <a16:creationId xmlns:a16="http://schemas.microsoft.com/office/drawing/2014/main" xmlns="" id="{C5E1CB1A-2ED2-4C12-969E-B107373C7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3" y="823"/>
              <a:ext cx="73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内髓板</a:t>
              </a:r>
              <a:endParaRPr lang="zh-CN" altLang="en-US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25619" name="直接连接符 139308">
              <a:extLst>
                <a:ext uri="{FF2B5EF4-FFF2-40B4-BE49-F238E27FC236}">
                  <a16:creationId xmlns:a16="http://schemas.microsoft.com/office/drawing/2014/main" xmlns="" id="{D4908A9F-FDBB-469E-BEE1-FA29FAB35F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2" y="954"/>
              <a:ext cx="204" cy="20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0" name="文本框 139309">
              <a:extLst>
                <a:ext uri="{FF2B5EF4-FFF2-40B4-BE49-F238E27FC236}">
                  <a16:creationId xmlns:a16="http://schemas.microsoft.com/office/drawing/2014/main" xmlns="" id="{020F9627-F1CF-4F9C-86D5-8F29EF7B47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2" y="3568"/>
              <a:ext cx="98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外髓板</a:t>
              </a:r>
              <a:endParaRPr lang="zh-CN" altLang="en-US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25621" name="直接连接符 139310">
              <a:extLst>
                <a:ext uri="{FF2B5EF4-FFF2-40B4-BE49-F238E27FC236}">
                  <a16:creationId xmlns:a16="http://schemas.microsoft.com/office/drawing/2014/main" xmlns="" id="{C7F5DCC4-FB11-4421-8D2D-2C509EB7C3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62" y="3224"/>
              <a:ext cx="44" cy="40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2" name="文本框 139311">
              <a:extLst>
                <a:ext uri="{FF2B5EF4-FFF2-40B4-BE49-F238E27FC236}">
                  <a16:creationId xmlns:a16="http://schemas.microsoft.com/office/drawing/2014/main" xmlns="" id="{C02E11E9-A78B-4537-B8B6-D5C3BBA392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0" y="2623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2</a:t>
              </a:r>
            </a:p>
          </p:txBody>
        </p:sp>
        <p:sp>
          <p:nvSpPr>
            <p:cNvPr id="25623" name="文本框 139312">
              <a:extLst>
                <a:ext uri="{FF2B5EF4-FFF2-40B4-BE49-F238E27FC236}">
                  <a16:creationId xmlns:a16="http://schemas.microsoft.com/office/drawing/2014/main" xmlns="" id="{DD21BEDC-1725-40BA-ADD0-7F6DAB8693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4" y="2689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3</a:t>
              </a:r>
            </a:p>
          </p:txBody>
        </p:sp>
      </p:grpSp>
      <p:sp>
        <p:nvSpPr>
          <p:cNvPr id="25615" name="矩形 139315">
            <a:extLst>
              <a:ext uri="{FF2B5EF4-FFF2-40B4-BE49-F238E27FC236}">
                <a16:creationId xmlns:a16="http://schemas.microsoft.com/office/drawing/2014/main" xmlns="" id="{7D4FE9A7-8CE2-4300-AE15-C2F983E48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8" y="4456113"/>
            <a:ext cx="2401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CC00"/>
              </a:buClr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其它核团</a:t>
            </a:r>
            <a:endParaRPr lang="zh-CN" altLang="en-US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07496492-3F4E-48CE-9FDA-40E6DE1E8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488" y="738188"/>
            <a:ext cx="3551237" cy="584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b="0" noProof="1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</a:rPr>
              <a:t>背侧丘脑内的核团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94" grpId="0"/>
      <p:bldP spid="13930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315" name="组合 140314">
            <a:extLst>
              <a:ext uri="{FF2B5EF4-FFF2-40B4-BE49-F238E27FC236}">
                <a16:creationId xmlns:a16="http://schemas.microsoft.com/office/drawing/2014/main" xmlns="" id="{EB1209C5-EF6B-4D5C-807A-F48EC6F5D881}"/>
              </a:ext>
            </a:extLst>
          </p:cNvPr>
          <p:cNvGrpSpPr>
            <a:grpSpLocks/>
          </p:cNvGrpSpPr>
          <p:nvPr/>
        </p:nvGrpSpPr>
        <p:grpSpPr bwMode="auto">
          <a:xfrm>
            <a:off x="4156075" y="895350"/>
            <a:ext cx="4987925" cy="4410075"/>
            <a:chOff x="2618" y="564"/>
            <a:chExt cx="3142" cy="2778"/>
          </a:xfrm>
        </p:grpSpPr>
        <p:pic>
          <p:nvPicPr>
            <p:cNvPr id="26642" name="图片 140291" descr="Snap148">
              <a:extLst>
                <a:ext uri="{FF2B5EF4-FFF2-40B4-BE49-F238E27FC236}">
                  <a16:creationId xmlns:a16="http://schemas.microsoft.com/office/drawing/2014/main" xmlns="" id="{AB5F71E2-FC0D-4183-8ABB-9C5DA079DD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8" y="564"/>
              <a:ext cx="3142" cy="2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3" name="文本框 140305">
              <a:extLst>
                <a:ext uri="{FF2B5EF4-FFF2-40B4-BE49-F238E27FC236}">
                  <a16:creationId xmlns:a16="http://schemas.microsoft.com/office/drawing/2014/main" xmlns="" id="{36BDC436-8B03-474F-9F96-3248FB643F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4" y="198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rPr>
                <a:t>1</a:t>
              </a:r>
            </a:p>
          </p:txBody>
        </p:sp>
        <p:sp>
          <p:nvSpPr>
            <p:cNvPr id="26644" name="文本框 140306">
              <a:extLst>
                <a:ext uri="{FF2B5EF4-FFF2-40B4-BE49-F238E27FC236}">
                  <a16:creationId xmlns:a16="http://schemas.microsoft.com/office/drawing/2014/main" xmlns="" id="{5E2FE5DA-823E-4868-BAA3-BCF164B025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2" y="219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rPr>
                <a:t>2</a:t>
              </a:r>
            </a:p>
          </p:txBody>
        </p:sp>
        <p:sp>
          <p:nvSpPr>
            <p:cNvPr id="26645" name="文本框 140307">
              <a:extLst>
                <a:ext uri="{FF2B5EF4-FFF2-40B4-BE49-F238E27FC236}">
                  <a16:creationId xmlns:a16="http://schemas.microsoft.com/office/drawing/2014/main" xmlns="" id="{B78B5FE6-0532-477F-9F54-CA174BD01B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4" y="265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rPr>
                <a:t>3</a:t>
              </a:r>
            </a:p>
          </p:txBody>
        </p:sp>
        <p:sp>
          <p:nvSpPr>
            <p:cNvPr id="26646" name="文本框 140308">
              <a:extLst>
                <a:ext uri="{FF2B5EF4-FFF2-40B4-BE49-F238E27FC236}">
                  <a16:creationId xmlns:a16="http://schemas.microsoft.com/office/drawing/2014/main" xmlns="" id="{116862A7-A95A-4DA3-8FFE-2A2388020B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2" y="1909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rPr>
                <a:t>4</a:t>
              </a:r>
            </a:p>
          </p:txBody>
        </p:sp>
        <p:sp>
          <p:nvSpPr>
            <p:cNvPr id="26647" name="文本框 140309">
              <a:extLst>
                <a:ext uri="{FF2B5EF4-FFF2-40B4-BE49-F238E27FC236}">
                  <a16:creationId xmlns:a16="http://schemas.microsoft.com/office/drawing/2014/main" xmlns="" id="{8EDE7509-2A29-4E1F-81AB-BCC4AB5E98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0" y="2389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rPr>
                <a:t>5</a:t>
              </a:r>
            </a:p>
          </p:txBody>
        </p:sp>
        <p:sp>
          <p:nvSpPr>
            <p:cNvPr id="26648" name="文本框 140310">
              <a:extLst>
                <a:ext uri="{FF2B5EF4-FFF2-40B4-BE49-F238E27FC236}">
                  <a16:creationId xmlns:a16="http://schemas.microsoft.com/office/drawing/2014/main" xmlns="" id="{826454B8-905D-4AB8-B707-D2477CD60B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4" y="276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rPr>
                <a:t>6</a:t>
              </a:r>
            </a:p>
          </p:txBody>
        </p:sp>
      </p:grpSp>
      <p:grpSp>
        <p:nvGrpSpPr>
          <p:cNvPr id="140326" name="组合 140325">
            <a:extLst>
              <a:ext uri="{FF2B5EF4-FFF2-40B4-BE49-F238E27FC236}">
                <a16:creationId xmlns:a16="http://schemas.microsoft.com/office/drawing/2014/main" xmlns="" id="{27E19A8A-6849-4CA9-A028-F955910C1596}"/>
              </a:ext>
            </a:extLst>
          </p:cNvPr>
          <p:cNvGrpSpPr>
            <a:grpSpLocks/>
          </p:cNvGrpSpPr>
          <p:nvPr/>
        </p:nvGrpSpPr>
        <p:grpSpPr bwMode="auto">
          <a:xfrm>
            <a:off x="4522788" y="1209675"/>
            <a:ext cx="4229100" cy="4019550"/>
            <a:chOff x="2849" y="762"/>
            <a:chExt cx="2664" cy="2532"/>
          </a:xfrm>
        </p:grpSpPr>
        <p:pic>
          <p:nvPicPr>
            <p:cNvPr id="26639" name="图片 140317" descr="Snap147">
              <a:extLst>
                <a:ext uri="{FF2B5EF4-FFF2-40B4-BE49-F238E27FC236}">
                  <a16:creationId xmlns:a16="http://schemas.microsoft.com/office/drawing/2014/main" xmlns="" id="{A44E3177-882C-4AAC-824D-17F8FC251C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3" t="2534" r="1524" b="230"/>
            <a:stretch>
              <a:fillRect/>
            </a:stretch>
          </p:blipFill>
          <p:spPr bwMode="auto">
            <a:xfrm>
              <a:off x="2849" y="762"/>
              <a:ext cx="2664" cy="2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0" name="文本框 140312">
              <a:extLst>
                <a:ext uri="{FF2B5EF4-FFF2-40B4-BE49-F238E27FC236}">
                  <a16:creationId xmlns:a16="http://schemas.microsoft.com/office/drawing/2014/main" xmlns="" id="{2EB1D629-8F6B-42D7-9E3D-ED6C4A7CDB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6" y="2555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rPr>
                <a:t>7</a:t>
              </a:r>
            </a:p>
          </p:txBody>
        </p:sp>
        <p:sp>
          <p:nvSpPr>
            <p:cNvPr id="26641" name="文本框 140324">
              <a:extLst>
                <a:ext uri="{FF2B5EF4-FFF2-40B4-BE49-F238E27FC236}">
                  <a16:creationId xmlns:a16="http://schemas.microsoft.com/office/drawing/2014/main" xmlns="" id="{62C072D9-A290-4867-9D31-CE5B7CCA77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2" y="2345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rPr>
                <a:t>8</a:t>
              </a:r>
            </a:p>
          </p:txBody>
        </p:sp>
      </p:grpSp>
      <p:sp>
        <p:nvSpPr>
          <p:cNvPr id="26628" name="矩形 140292">
            <a:extLst>
              <a:ext uri="{FF2B5EF4-FFF2-40B4-BE49-F238E27FC236}">
                <a16:creationId xmlns:a16="http://schemas.microsoft.com/office/drawing/2014/main" xmlns="" id="{F8954D41-7D67-4E81-BC1A-A4317B858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763713"/>
            <a:ext cx="5334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外侧核群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6629" name="左大括号 140293">
            <a:extLst>
              <a:ext uri="{FF2B5EF4-FFF2-40B4-BE49-F238E27FC236}">
                <a16:creationId xmlns:a16="http://schemas.microsoft.com/office/drawing/2014/main" xmlns="" id="{D8ABCAD0-F17B-4A23-B650-B26A8D1573FF}"/>
              </a:ext>
            </a:extLst>
          </p:cNvPr>
          <p:cNvSpPr>
            <a:spLocks/>
          </p:cNvSpPr>
          <p:nvPr/>
        </p:nvSpPr>
        <p:spPr bwMode="auto">
          <a:xfrm>
            <a:off x="876300" y="1666875"/>
            <a:ext cx="146050" cy="1809750"/>
          </a:xfrm>
          <a:prstGeom prst="leftBrace">
            <a:avLst>
              <a:gd name="adj1" fmla="val 10320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6630" name="矩形 140294">
            <a:extLst>
              <a:ext uri="{FF2B5EF4-FFF2-40B4-BE49-F238E27FC236}">
                <a16:creationId xmlns:a16="http://schemas.microsoft.com/office/drawing/2014/main" xmlns="" id="{041CADA5-B800-4907-A5BA-1B569EF41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038" y="1425575"/>
            <a:ext cx="16462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背侧组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(</a:t>
            </a:r>
            <a:r>
              <a:rPr lang="zh-CN" altLang="en-US" sz="20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前</a:t>
            </a:r>
            <a:r>
              <a:rPr lang="en-US" altLang="zh-CN" sz="20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→</a:t>
            </a:r>
            <a:r>
              <a:rPr lang="zh-CN" altLang="en-US" sz="20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后</a:t>
            </a:r>
            <a:r>
              <a:rPr lang="en-US" altLang="zh-CN" sz="20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)</a:t>
            </a:r>
          </a:p>
        </p:txBody>
      </p:sp>
      <p:sp>
        <p:nvSpPr>
          <p:cNvPr id="26631" name="矩形 140295">
            <a:extLst>
              <a:ext uri="{FF2B5EF4-FFF2-40B4-BE49-F238E27FC236}">
                <a16:creationId xmlns:a16="http://schemas.microsoft.com/office/drawing/2014/main" xmlns="" id="{AB11461F-D8D7-43D7-AC2B-F673DE3E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088" y="3187700"/>
            <a:ext cx="16462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腹侧组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(</a:t>
            </a:r>
            <a:r>
              <a:rPr lang="zh-CN" altLang="en-US" sz="20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前</a:t>
            </a:r>
            <a:r>
              <a:rPr lang="en-US" altLang="zh-CN" sz="20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→</a:t>
            </a:r>
            <a:r>
              <a:rPr lang="zh-CN" altLang="en-US" sz="20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后</a:t>
            </a:r>
            <a:r>
              <a:rPr lang="en-US" altLang="zh-CN" sz="20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)</a:t>
            </a:r>
          </a:p>
        </p:txBody>
      </p:sp>
      <p:sp>
        <p:nvSpPr>
          <p:cNvPr id="26632" name="左大括号 140296">
            <a:extLst>
              <a:ext uri="{FF2B5EF4-FFF2-40B4-BE49-F238E27FC236}">
                <a16:creationId xmlns:a16="http://schemas.microsoft.com/office/drawing/2014/main" xmlns="" id="{F73E1C1F-097E-4F71-B578-8D7A25F3ED52}"/>
              </a:ext>
            </a:extLst>
          </p:cNvPr>
          <p:cNvSpPr>
            <a:spLocks/>
          </p:cNvSpPr>
          <p:nvPr/>
        </p:nvSpPr>
        <p:spPr bwMode="auto">
          <a:xfrm>
            <a:off x="1981200" y="1238250"/>
            <a:ext cx="152400" cy="952500"/>
          </a:xfrm>
          <a:prstGeom prst="leftBrace">
            <a:avLst>
              <a:gd name="adj1" fmla="val 5205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6633" name="矩形 140297">
            <a:extLst>
              <a:ext uri="{FF2B5EF4-FFF2-40B4-BE49-F238E27FC236}">
                <a16:creationId xmlns:a16="http://schemas.microsoft.com/office/drawing/2014/main" xmlns="" id="{B914A325-F8BD-4E98-A875-1D2CF3FF1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925" y="919163"/>
            <a:ext cx="1876425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1.</a:t>
            </a: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背外侧核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2.</a:t>
            </a: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后外侧核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3.</a:t>
            </a: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枕</a:t>
            </a:r>
          </a:p>
        </p:txBody>
      </p:sp>
      <p:sp>
        <p:nvSpPr>
          <p:cNvPr id="26634" name="左大括号 140298">
            <a:extLst>
              <a:ext uri="{FF2B5EF4-FFF2-40B4-BE49-F238E27FC236}">
                <a16:creationId xmlns:a16="http://schemas.microsoft.com/office/drawing/2014/main" xmlns="" id="{DA7C4688-379C-44DB-8543-B2DE778FC4E3}"/>
              </a:ext>
            </a:extLst>
          </p:cNvPr>
          <p:cNvSpPr>
            <a:spLocks/>
          </p:cNvSpPr>
          <p:nvPr/>
        </p:nvSpPr>
        <p:spPr bwMode="auto">
          <a:xfrm>
            <a:off x="2000250" y="2771775"/>
            <a:ext cx="166688" cy="1419225"/>
          </a:xfrm>
          <a:prstGeom prst="leftBrace">
            <a:avLst>
              <a:gd name="adj1" fmla="val 7091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6635" name="矩形 140299">
            <a:extLst>
              <a:ext uri="{FF2B5EF4-FFF2-40B4-BE49-F238E27FC236}">
                <a16:creationId xmlns:a16="http://schemas.microsoft.com/office/drawing/2014/main" xmlns="" id="{6D8B772B-0676-4A9F-8D70-0A81B84EC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7563" y="2416175"/>
            <a:ext cx="20986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4.</a:t>
            </a: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腹前核</a:t>
            </a:r>
          </a:p>
          <a:p>
            <a:pPr>
              <a:lnSpc>
                <a:spcPct val="13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5.</a:t>
            </a: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腹外侧核</a:t>
            </a:r>
          </a:p>
          <a:p>
            <a:pPr>
              <a:lnSpc>
                <a:spcPct val="13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</a:t>
            </a:r>
            <a:r>
              <a:rPr lang="en-US" altLang="zh-CN" sz="20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(</a:t>
            </a:r>
            <a:r>
              <a:rPr lang="zh-CN" altLang="en-US" sz="20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腹中间核</a:t>
            </a:r>
            <a:r>
              <a:rPr lang="en-US" altLang="zh-CN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)</a:t>
            </a:r>
          </a:p>
          <a:p>
            <a:pPr>
              <a:lnSpc>
                <a:spcPct val="13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6.</a:t>
            </a: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腹后核</a:t>
            </a:r>
          </a:p>
        </p:txBody>
      </p:sp>
      <p:sp>
        <p:nvSpPr>
          <p:cNvPr id="26636" name="文本框 140300">
            <a:extLst>
              <a:ext uri="{FF2B5EF4-FFF2-40B4-BE49-F238E27FC236}">
                <a16:creationId xmlns:a16="http://schemas.microsoft.com/office/drawing/2014/main" xmlns="" id="{6EC7CC95-9BD1-4B60-B055-7C2EAB6FC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4573588"/>
            <a:ext cx="2154238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7.</a:t>
            </a: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腹后内侧核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8.</a:t>
            </a: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腹后外侧核</a:t>
            </a:r>
          </a:p>
        </p:txBody>
      </p:sp>
      <p:sp>
        <p:nvSpPr>
          <p:cNvPr id="26637" name="左大括号 140301">
            <a:extLst>
              <a:ext uri="{FF2B5EF4-FFF2-40B4-BE49-F238E27FC236}">
                <a16:creationId xmlns:a16="http://schemas.microsoft.com/office/drawing/2014/main" xmlns="" id="{D9C0781C-4D8B-47DD-B20B-6EA29CA78B28}"/>
              </a:ext>
            </a:extLst>
          </p:cNvPr>
          <p:cNvSpPr>
            <a:spLocks/>
          </p:cNvSpPr>
          <p:nvPr/>
        </p:nvSpPr>
        <p:spPr bwMode="auto">
          <a:xfrm>
            <a:off x="1711325" y="4905375"/>
            <a:ext cx="136525" cy="533400"/>
          </a:xfrm>
          <a:prstGeom prst="leftBrace">
            <a:avLst>
              <a:gd name="adj1" fmla="val 325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6638" name="直接连接符 140303">
            <a:extLst>
              <a:ext uri="{FF2B5EF4-FFF2-40B4-BE49-F238E27FC236}">
                <a16:creationId xmlns:a16="http://schemas.microsoft.com/office/drawing/2014/main" xmlns="" id="{296C2A04-97A4-4B6C-84DA-35D02C0BE3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0350" y="4352925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0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141316">
            <a:extLst>
              <a:ext uri="{FF2B5EF4-FFF2-40B4-BE49-F238E27FC236}">
                <a16:creationId xmlns:a16="http://schemas.microsoft.com/office/drawing/2014/main" xmlns="" id="{C2FA5AE3-6BA6-4C7C-853A-B012F2209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574800"/>
            <a:ext cx="75850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1.</a:t>
            </a:r>
            <a:r>
              <a:rPr lang="zh-CN" altLang="en-US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非特异性投射核团</a:t>
            </a:r>
            <a:r>
              <a:rPr lang="en-US" altLang="zh-CN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(</a:t>
            </a:r>
            <a:r>
              <a:rPr lang="zh-CN" altLang="en-US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古丘脑</a:t>
            </a:r>
            <a:r>
              <a:rPr lang="en-US" altLang="zh-CN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)</a:t>
            </a:r>
            <a:r>
              <a:rPr lang="zh-CN" altLang="en-US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：中线核 板内核  网状核</a:t>
            </a:r>
            <a:endParaRPr lang="zh-CN" altLang="en-US" sz="2000" b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7651" name="矩形 141318">
            <a:extLst>
              <a:ext uri="{FF2B5EF4-FFF2-40B4-BE49-F238E27FC236}">
                <a16:creationId xmlns:a16="http://schemas.microsoft.com/office/drawing/2014/main" xmlns="" id="{7D5F8E2F-2894-46C0-B8D2-B61632A2D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233613"/>
            <a:ext cx="4749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2.</a:t>
            </a:r>
            <a:r>
              <a:rPr lang="zh-CN" altLang="en-US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特异性中继核团</a:t>
            </a:r>
            <a:r>
              <a:rPr lang="en-US" altLang="zh-CN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(</a:t>
            </a: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旧丘脑</a:t>
            </a:r>
            <a:r>
              <a:rPr lang="en-US" altLang="zh-CN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)</a:t>
            </a: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：</a:t>
            </a:r>
            <a:endParaRPr lang="zh-CN" altLang="en-US" b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7652" name="矩形 141319">
            <a:extLst>
              <a:ext uri="{FF2B5EF4-FFF2-40B4-BE49-F238E27FC236}">
                <a16:creationId xmlns:a16="http://schemas.microsoft.com/office/drawing/2014/main" xmlns="" id="{0121AAE2-F312-449D-8B35-FABFEFEBE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325" y="3151188"/>
            <a:ext cx="3511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CC00"/>
              </a:buClr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腹前核、腹外侧核：</a:t>
            </a:r>
            <a:endParaRPr lang="zh-CN" altLang="en-US" sz="2000" b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7653" name="矩形 141324">
            <a:extLst>
              <a:ext uri="{FF2B5EF4-FFF2-40B4-BE49-F238E27FC236}">
                <a16:creationId xmlns:a16="http://schemas.microsoft.com/office/drawing/2014/main" xmlns="" id="{84E6C168-65AA-4BFD-9012-8A1E93EE3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5788" y="2860675"/>
            <a:ext cx="58229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CCCC00"/>
              </a:buClr>
              <a:buFont typeface="Wingdings" panose="05000000000000000000" pitchFamily="2" charset="2"/>
              <a:buNone/>
            </a:pPr>
            <a:r>
              <a:rPr lang="en-US" altLang="zh-CN" sz="20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←</a:t>
            </a:r>
            <a:r>
              <a:rPr lang="zh-CN" altLang="en-US" sz="20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接受小脑齿状核、苍白球、黑质的传入纤维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CCCC00"/>
              </a:buClr>
              <a:buFont typeface="Wingdings" panose="05000000000000000000" pitchFamily="2" charset="2"/>
              <a:buNone/>
            </a:pPr>
            <a:r>
              <a:rPr lang="en-US" altLang="zh-CN" sz="20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→</a:t>
            </a:r>
            <a:r>
              <a:rPr lang="zh-CN" altLang="en-US" sz="20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传出纤维投射至大脑躯体运动中枢（中央前回）</a:t>
            </a:r>
          </a:p>
        </p:txBody>
      </p:sp>
      <p:sp>
        <p:nvSpPr>
          <p:cNvPr id="27654" name="矩形 141326">
            <a:extLst>
              <a:ext uri="{FF2B5EF4-FFF2-40B4-BE49-F238E27FC236}">
                <a16:creationId xmlns:a16="http://schemas.microsoft.com/office/drawing/2014/main" xmlns="" id="{C94EC5C6-F4F2-4C78-B14D-CEFE2DAB3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325" y="4186238"/>
            <a:ext cx="196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CC00"/>
              </a:buClr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腹后核</a:t>
            </a:r>
          </a:p>
        </p:txBody>
      </p:sp>
      <p:sp>
        <p:nvSpPr>
          <p:cNvPr id="27655" name="矩形 141327">
            <a:extLst>
              <a:ext uri="{FF2B5EF4-FFF2-40B4-BE49-F238E27FC236}">
                <a16:creationId xmlns:a16="http://schemas.microsoft.com/office/drawing/2014/main" xmlns="" id="{7574ECCA-D07E-4180-9D6A-DBF1961E8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3898900"/>
            <a:ext cx="5430837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腹后内侧核 </a:t>
            </a:r>
            <a:r>
              <a:rPr lang="en-US" altLang="zh-CN" sz="20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←</a:t>
            </a:r>
            <a:r>
              <a:rPr lang="zh-CN" altLang="en-US" sz="20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三叉丘系、孤束核发出的纤维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腹后外侧核 </a:t>
            </a:r>
            <a:r>
              <a:rPr lang="en-US" altLang="zh-CN" sz="20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←</a:t>
            </a:r>
            <a:r>
              <a:rPr lang="zh-CN" altLang="en-US" sz="20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内侧丘系、</a:t>
            </a:r>
            <a:r>
              <a:rPr lang="zh-CN" altLang="en-US" sz="2000" dirty="0" smtClean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脊髓丘</a:t>
            </a:r>
            <a:r>
              <a:rPr lang="zh-CN" altLang="en-US" sz="2000" dirty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系</a:t>
            </a:r>
          </a:p>
        </p:txBody>
      </p:sp>
      <p:sp>
        <p:nvSpPr>
          <p:cNvPr id="27656" name="左大括号 141328">
            <a:extLst>
              <a:ext uri="{FF2B5EF4-FFF2-40B4-BE49-F238E27FC236}">
                <a16:creationId xmlns:a16="http://schemas.microsoft.com/office/drawing/2014/main" xmlns="" id="{2781E028-79D7-4C4E-9D38-08E043F43044}"/>
              </a:ext>
            </a:extLst>
          </p:cNvPr>
          <p:cNvSpPr>
            <a:spLocks/>
          </p:cNvSpPr>
          <p:nvPr/>
        </p:nvSpPr>
        <p:spPr bwMode="auto">
          <a:xfrm>
            <a:off x="1630363" y="4178300"/>
            <a:ext cx="146050" cy="552450"/>
          </a:xfrm>
          <a:prstGeom prst="leftBrace">
            <a:avLst>
              <a:gd name="adj1" fmla="val 3150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7657" name="文本框 141329">
            <a:extLst>
              <a:ext uri="{FF2B5EF4-FFF2-40B4-BE49-F238E27FC236}">
                <a16:creationId xmlns:a16="http://schemas.microsoft.com/office/drawing/2014/main" xmlns="" id="{248DD635-3D5B-419F-AC24-60A96B65A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3" y="4860925"/>
            <a:ext cx="7858125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传出纤维（</a:t>
            </a:r>
            <a:r>
              <a:rPr lang="zh-CN" altLang="en-US" sz="200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丘脑中央辐射</a:t>
            </a:r>
            <a:r>
              <a:rPr lang="zh-CN" altLang="en-US" sz="20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）投射至大脑躯体感觉中枢（中央后回）</a:t>
            </a:r>
          </a:p>
        </p:txBody>
      </p:sp>
      <p:sp>
        <p:nvSpPr>
          <p:cNvPr id="27658" name="矩形 141330">
            <a:extLst>
              <a:ext uri="{FF2B5EF4-FFF2-40B4-BE49-F238E27FC236}">
                <a16:creationId xmlns:a16="http://schemas.microsoft.com/office/drawing/2014/main" xmlns="" id="{5805856B-EBE9-4C17-A69B-CC5253E8936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15987" y="4610101"/>
            <a:ext cx="49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→</a:t>
            </a:r>
          </a:p>
        </p:txBody>
      </p:sp>
      <p:sp>
        <p:nvSpPr>
          <p:cNvPr id="27659" name="矩形 141332">
            <a:extLst>
              <a:ext uri="{FF2B5EF4-FFF2-40B4-BE49-F238E27FC236}">
                <a16:creationId xmlns:a16="http://schemas.microsoft.com/office/drawing/2014/main" xmlns="" id="{F75F45C9-4D8B-48E9-876B-ABE4155DE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635625"/>
            <a:ext cx="8002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3.</a:t>
            </a:r>
            <a:r>
              <a:rPr lang="zh-CN" altLang="en-US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联络性核团（新丘脑）：前核、内侧核、外侧核的背侧组</a:t>
            </a:r>
            <a:endParaRPr lang="zh-CN" altLang="en-US" sz="2000" b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2FD01348-7AE7-4331-9E45-77F615E33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100" y="714375"/>
            <a:ext cx="5281613" cy="523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0" noProof="1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</a:rPr>
              <a:t>背侧丘脑的核团分类及纤维联系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xmlns="" id="{DBAA4D94-1759-4E7D-8188-9F8E4CF0A6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01725" y="2386013"/>
            <a:ext cx="6940550" cy="1646237"/>
          </a:xfrm>
        </p:spPr>
        <p:txBody>
          <a:bodyPr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9600" dirty="0">
                <a:solidFill>
                  <a:schemeClr val="bg2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小 脑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142356" descr="Snap48">
            <a:extLst>
              <a:ext uri="{FF2B5EF4-FFF2-40B4-BE49-F238E27FC236}">
                <a16:creationId xmlns:a16="http://schemas.microsoft.com/office/drawing/2014/main" xmlns="" id="{BA36436F-1C60-4927-BF46-E9AFFDA8F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6"/>
          <a:stretch>
            <a:fillRect/>
          </a:stretch>
        </p:blipFill>
        <p:spPr bwMode="auto">
          <a:xfrm>
            <a:off x="4333875" y="1839913"/>
            <a:ext cx="481012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文本框 142363">
            <a:extLst>
              <a:ext uri="{FF2B5EF4-FFF2-40B4-BE49-F238E27FC236}">
                <a16:creationId xmlns:a16="http://schemas.microsoft.com/office/drawing/2014/main" xmlns="" id="{BDD9E39C-C4D9-42D4-9F0C-0DBFE9376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3175" y="30908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F3300"/>
                </a:solidFill>
                <a:latin typeface="Arial" panose="020B0604020202020204" pitchFamily="34" charset="0"/>
                <a:ea typeface="楷体_GB2312" pitchFamily="49" charset="-122"/>
              </a:rPr>
              <a:t>1</a:t>
            </a:r>
          </a:p>
        </p:txBody>
      </p:sp>
      <p:sp>
        <p:nvSpPr>
          <p:cNvPr id="28676" name="文本框 142364">
            <a:extLst>
              <a:ext uri="{FF2B5EF4-FFF2-40B4-BE49-F238E27FC236}">
                <a16:creationId xmlns:a16="http://schemas.microsoft.com/office/drawing/2014/main" xmlns="" id="{59C7E6A6-7661-4F54-988E-9BD8EC680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318611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F3300"/>
                </a:solidFill>
                <a:latin typeface="Arial" panose="020B0604020202020204" pitchFamily="34" charset="0"/>
                <a:ea typeface="楷体_GB2312" pitchFamily="49" charset="-122"/>
              </a:rPr>
              <a:t>2</a:t>
            </a:r>
          </a:p>
        </p:txBody>
      </p:sp>
      <p:sp>
        <p:nvSpPr>
          <p:cNvPr id="23558" name="矩形 142365">
            <a:extLst>
              <a:ext uri="{FF2B5EF4-FFF2-40B4-BE49-F238E27FC236}">
                <a16:creationId xmlns:a16="http://schemas.microsoft.com/office/drawing/2014/main" xmlns="" id="{64997223-D7D3-4E0A-A01B-7CF8200E3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" y="1698625"/>
            <a:ext cx="4918075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buSzPct val="120000"/>
              <a:buFont typeface="Wingdings" panose="05000000000000000000" pitchFamily="2" charset="2"/>
              <a:buChar char="ü"/>
              <a:defRPr/>
            </a:pP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包括</a:t>
            </a:r>
            <a:r>
              <a:rPr lang="zh-CN" altLang="en-US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内侧膝状体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和</a:t>
            </a:r>
            <a:r>
              <a:rPr lang="zh-CN" altLang="en-US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外侧膝状体</a:t>
            </a:r>
          </a:p>
          <a:p>
            <a:pPr marL="342900" indent="-342900" eaLnBrk="1" hangingPunct="1">
              <a:lnSpc>
                <a:spcPct val="150000"/>
              </a:lnSpc>
              <a:buSzPct val="120000"/>
              <a:buFont typeface="Wingdings" panose="05000000000000000000" pitchFamily="2" charset="2"/>
              <a:buChar char="ü"/>
              <a:defRPr/>
            </a:pP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外侧丘系</a:t>
            </a:r>
            <a:r>
              <a:rPr lang="en-US" altLang="zh-CN" sz="2000" dirty="0">
                <a:latin typeface="仿宋" panose="02010609060101010101" pitchFamily="49" charset="-122"/>
                <a:ea typeface="仿宋" panose="02010609060101010101" pitchFamily="49" charset="-122"/>
              </a:rPr>
              <a:t>→</a:t>
            </a: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下丘臂</a:t>
            </a:r>
            <a:r>
              <a:rPr lang="en-US" altLang="zh-CN" sz="2000" dirty="0">
                <a:latin typeface="仿宋" panose="02010609060101010101" pitchFamily="49" charset="-122"/>
                <a:ea typeface="仿宋" panose="02010609060101010101" pitchFamily="49" charset="-122"/>
              </a:rPr>
              <a:t>→</a:t>
            </a:r>
          </a:p>
          <a:p>
            <a:pPr eaLnBrk="1" hangingPunct="1">
              <a:lnSpc>
                <a:spcPct val="150000"/>
              </a:lnSpc>
              <a:buSzPct val="120000"/>
              <a:defRPr/>
            </a:pP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  内侧膝状体</a:t>
            </a:r>
            <a:r>
              <a:rPr lang="en-US" altLang="zh-CN" sz="2000" dirty="0">
                <a:latin typeface="仿宋" panose="02010609060101010101" pitchFamily="49" charset="-122"/>
                <a:ea typeface="仿宋" panose="02010609060101010101" pitchFamily="49" charset="-122"/>
              </a:rPr>
              <a:t>→</a:t>
            </a: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听辐射</a:t>
            </a:r>
            <a:r>
              <a:rPr lang="en-US" altLang="zh-CN" sz="2000" dirty="0">
                <a:latin typeface="仿宋" panose="02010609060101010101" pitchFamily="49" charset="-122"/>
                <a:ea typeface="仿宋" panose="02010609060101010101" pitchFamily="49" charset="-122"/>
              </a:rPr>
              <a:t>→</a:t>
            </a: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颞横回。</a:t>
            </a:r>
            <a:endParaRPr lang="en-US" altLang="zh-CN" sz="20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buSzPct val="120000"/>
              <a:defRPr/>
            </a:pP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  传导听觉。</a:t>
            </a:r>
          </a:p>
          <a:p>
            <a:pPr marL="342900" indent="-342900" eaLnBrk="1" hangingPunct="1">
              <a:lnSpc>
                <a:spcPct val="150000"/>
              </a:lnSpc>
              <a:buSzPct val="120000"/>
              <a:buFont typeface="Wingdings" panose="05000000000000000000" pitchFamily="2" charset="2"/>
              <a:buChar char="ü"/>
              <a:defRPr/>
            </a:pP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视束</a:t>
            </a:r>
            <a:r>
              <a:rPr lang="en-US" altLang="zh-CN" sz="2000" dirty="0">
                <a:latin typeface="仿宋" panose="02010609060101010101" pitchFamily="49" charset="-122"/>
                <a:ea typeface="仿宋" panose="02010609060101010101" pitchFamily="49" charset="-122"/>
              </a:rPr>
              <a:t>→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外侧膝状体</a:t>
            </a:r>
            <a:r>
              <a:rPr lang="en-US" altLang="zh-CN" sz="2000" dirty="0">
                <a:latin typeface="仿宋" panose="02010609060101010101" pitchFamily="49" charset="-122"/>
                <a:ea typeface="仿宋" panose="02010609060101010101" pitchFamily="49" charset="-122"/>
              </a:rPr>
              <a:t>→</a:t>
            </a: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视辐射</a:t>
            </a:r>
            <a:r>
              <a:rPr lang="en-US" altLang="zh-CN" sz="2000" dirty="0">
                <a:latin typeface="仿宋" panose="02010609060101010101" pitchFamily="49" charset="-122"/>
                <a:ea typeface="仿宋" panose="02010609060101010101" pitchFamily="49" charset="-122"/>
              </a:rPr>
              <a:t>→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   距状沟上、下方枕叶皮质。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  传导视觉。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67E8802C-BC39-4F06-A73B-F25D27279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88" y="625475"/>
            <a:ext cx="1952625" cy="646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600" b="0" noProof="1">
                <a:latin typeface="华文中宋" panose="02010600040101010101" pitchFamily="2" charset="-122"/>
                <a:ea typeface="华文中宋" panose="02010600040101010101" pitchFamily="2" charset="-122"/>
              </a:rPr>
              <a:t>后丘脑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143365">
            <a:extLst>
              <a:ext uri="{FF2B5EF4-FFF2-40B4-BE49-F238E27FC236}">
                <a16:creationId xmlns:a16="http://schemas.microsoft.com/office/drawing/2014/main" xmlns="" id="{FAF3C963-43E2-44E1-B844-C53F159F7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1671638"/>
            <a:ext cx="3405187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1.</a:t>
            </a: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松果体</a:t>
            </a:r>
            <a:r>
              <a:rPr lang="en-US" altLang="zh-CN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→</a:t>
            </a: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内分泌腺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2.</a:t>
            </a: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缰三角</a:t>
            </a:r>
            <a:r>
              <a:rPr lang="en-US" altLang="zh-CN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→</a:t>
            </a: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缰核   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3.</a:t>
            </a: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缰连合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4.</a:t>
            </a: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丘脑髓纹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5.</a:t>
            </a: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后连合</a:t>
            </a:r>
          </a:p>
        </p:txBody>
      </p:sp>
      <p:pic>
        <p:nvPicPr>
          <p:cNvPr id="143373" name="图片 143372" descr="Snap146">
            <a:extLst>
              <a:ext uri="{FF2B5EF4-FFF2-40B4-BE49-F238E27FC236}">
                <a16:creationId xmlns:a16="http://schemas.microsoft.com/office/drawing/2014/main" xmlns="" id="{819E1C6A-BB8B-422C-9146-FAF8FC969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1484313"/>
            <a:ext cx="38100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74" name="矩形 143373">
            <a:extLst>
              <a:ext uri="{FF2B5EF4-FFF2-40B4-BE49-F238E27FC236}">
                <a16:creationId xmlns:a16="http://schemas.microsoft.com/office/drawing/2014/main" xmlns="" id="{B1E216BC-80A9-4C10-B1C2-514A34127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7350" y="2608263"/>
            <a:ext cx="2438400" cy="25050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grpSp>
        <p:nvGrpSpPr>
          <p:cNvPr id="143376" name="组合 143375">
            <a:extLst>
              <a:ext uri="{FF2B5EF4-FFF2-40B4-BE49-F238E27FC236}">
                <a16:creationId xmlns:a16="http://schemas.microsoft.com/office/drawing/2014/main" xmlns="" id="{3F2FABDE-F54D-42F8-A5A2-CF95C771A193}"/>
              </a:ext>
            </a:extLst>
          </p:cNvPr>
          <p:cNvGrpSpPr>
            <a:grpSpLocks/>
          </p:cNvGrpSpPr>
          <p:nvPr/>
        </p:nvGrpSpPr>
        <p:grpSpPr bwMode="auto">
          <a:xfrm>
            <a:off x="4525963" y="1541463"/>
            <a:ext cx="4075112" cy="4946650"/>
            <a:chOff x="3073" y="726"/>
            <a:chExt cx="2567" cy="3116"/>
          </a:xfrm>
        </p:grpSpPr>
        <p:pic>
          <p:nvPicPr>
            <p:cNvPr id="29703" name="图片 143374" descr="Snap146">
              <a:extLst>
                <a:ext uri="{FF2B5EF4-FFF2-40B4-BE49-F238E27FC236}">
                  <a16:creationId xmlns:a16="http://schemas.microsoft.com/office/drawing/2014/main" xmlns="" id="{9443CCA3-31EA-4481-B2D8-3A5EA32038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40" t="24562" r="22816" b="29982"/>
            <a:stretch>
              <a:fillRect/>
            </a:stretch>
          </p:blipFill>
          <p:spPr bwMode="auto">
            <a:xfrm>
              <a:off x="3073" y="726"/>
              <a:ext cx="2567" cy="3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4" name="文本框 143366">
              <a:extLst>
                <a:ext uri="{FF2B5EF4-FFF2-40B4-BE49-F238E27FC236}">
                  <a16:creationId xmlns:a16="http://schemas.microsoft.com/office/drawing/2014/main" xmlns="" id="{0DA7565A-E834-4F7C-81A3-B57BA3D5A0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6" y="3181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FF3300"/>
                  </a:solidFill>
                  <a:latin typeface="Arial" panose="020B0604020202020204" pitchFamily="34" charset="0"/>
                  <a:ea typeface="楷体_GB2312" pitchFamily="49" charset="-122"/>
                </a:rPr>
                <a:t>1</a:t>
              </a:r>
            </a:p>
          </p:txBody>
        </p:sp>
        <p:sp>
          <p:nvSpPr>
            <p:cNvPr id="29705" name="文本框 143367">
              <a:extLst>
                <a:ext uri="{FF2B5EF4-FFF2-40B4-BE49-F238E27FC236}">
                  <a16:creationId xmlns:a16="http://schemas.microsoft.com/office/drawing/2014/main" xmlns="" id="{8183767B-31AB-4E47-BD3F-7E53BFF417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4" y="2983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FF3300"/>
                  </a:solidFill>
                  <a:latin typeface="Arial" panose="020B0604020202020204" pitchFamily="34" charset="0"/>
                  <a:ea typeface="楷体_GB2312" pitchFamily="49" charset="-122"/>
                </a:rPr>
                <a:t>2</a:t>
              </a:r>
            </a:p>
          </p:txBody>
        </p:sp>
        <p:sp>
          <p:nvSpPr>
            <p:cNvPr id="29706" name="文本框 143368">
              <a:extLst>
                <a:ext uri="{FF2B5EF4-FFF2-40B4-BE49-F238E27FC236}">
                  <a16:creationId xmlns:a16="http://schemas.microsoft.com/office/drawing/2014/main" xmlns="" id="{DCF52180-4A11-46DF-860C-D37AA4586E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6" y="3001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FF3300"/>
                  </a:solidFill>
                  <a:latin typeface="Arial" panose="020B0604020202020204" pitchFamily="34" charset="0"/>
                  <a:ea typeface="楷体_GB2312" pitchFamily="49" charset="-122"/>
                </a:rPr>
                <a:t>3</a:t>
              </a:r>
            </a:p>
          </p:txBody>
        </p:sp>
        <p:sp>
          <p:nvSpPr>
            <p:cNvPr id="29707" name="文本框 143369">
              <a:extLst>
                <a:ext uri="{FF2B5EF4-FFF2-40B4-BE49-F238E27FC236}">
                  <a16:creationId xmlns:a16="http://schemas.microsoft.com/office/drawing/2014/main" xmlns="" id="{3CD26557-32A0-41AC-8864-95CD5B9C5B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8" y="2671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FF3300"/>
                  </a:solidFill>
                  <a:latin typeface="Arial" panose="020B0604020202020204" pitchFamily="34" charset="0"/>
                  <a:ea typeface="楷体_GB2312" pitchFamily="49" charset="-122"/>
                </a:rPr>
                <a:t>4</a:t>
              </a:r>
            </a:p>
          </p:txBody>
        </p:sp>
        <p:sp>
          <p:nvSpPr>
            <p:cNvPr id="29708" name="文本框 143370">
              <a:extLst>
                <a:ext uri="{FF2B5EF4-FFF2-40B4-BE49-F238E27FC236}">
                  <a16:creationId xmlns:a16="http://schemas.microsoft.com/office/drawing/2014/main" xmlns="" id="{39C8837F-C0DE-4E6F-80D4-C5D7CE91A2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0" y="2833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FF3300"/>
                  </a:solidFill>
                  <a:latin typeface="Arial" panose="020B0604020202020204" pitchFamily="34" charset="0"/>
                  <a:ea typeface="楷体_GB2312" pitchFamily="49" charset="-122"/>
                </a:rPr>
                <a:t>5</a:t>
              </a: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FAFB6AE6-8DBF-41B3-9E94-D553988E1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2038" y="703263"/>
            <a:ext cx="1939925" cy="646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600" b="0" noProof="1">
                <a:latin typeface="华文中宋" panose="02010600040101010101" pitchFamily="2" charset="-122"/>
                <a:ea typeface="华文中宋" panose="02010600040101010101" pitchFamily="2" charset="-122"/>
              </a:rPr>
              <a:t>上丘脑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144388" descr="Snap95">
            <a:extLst>
              <a:ext uri="{FF2B5EF4-FFF2-40B4-BE49-F238E27FC236}">
                <a16:creationId xmlns:a16="http://schemas.microsoft.com/office/drawing/2014/main" xmlns="" id="{E3CB6076-0403-4B86-B2D2-31E4CB0E4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1555750"/>
            <a:ext cx="50546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文本框 144389">
            <a:extLst>
              <a:ext uri="{FF2B5EF4-FFF2-40B4-BE49-F238E27FC236}">
                <a16:creationId xmlns:a16="http://schemas.microsoft.com/office/drawing/2014/main" xmlns="" id="{2FE17CD2-A906-4FCD-9AF0-BD733D721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8" y="1717675"/>
            <a:ext cx="3814762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丘脑和中脑被盖之间的过渡区，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只能在脑切片上辩认其范围。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包括</a:t>
            </a:r>
            <a:r>
              <a:rPr lang="zh-CN" altLang="en-US" sz="2000">
                <a:solidFill>
                  <a:srgbClr val="C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底丘脑核</a:t>
            </a:r>
            <a:r>
              <a:rPr lang="zh-CN" altLang="en-US"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和未定带。</a:t>
            </a:r>
          </a:p>
        </p:txBody>
      </p:sp>
      <p:sp>
        <p:nvSpPr>
          <p:cNvPr id="30724" name="直接连接符 144390">
            <a:extLst>
              <a:ext uri="{FF2B5EF4-FFF2-40B4-BE49-F238E27FC236}">
                <a16:creationId xmlns:a16="http://schemas.microsoft.com/office/drawing/2014/main" xmlns="" id="{84AAE64E-C2C6-42A5-98C0-CD2EDFE681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56300" y="4319588"/>
            <a:ext cx="1041400" cy="15621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5" name="直接连接符 144391">
            <a:extLst>
              <a:ext uri="{FF2B5EF4-FFF2-40B4-BE49-F238E27FC236}">
                <a16:creationId xmlns:a16="http://schemas.microsoft.com/office/drawing/2014/main" xmlns="" id="{0B8A5637-5DCC-47F0-8FBD-345C9B70568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59600" y="4573588"/>
            <a:ext cx="596900" cy="11049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6" name="直接连接符 144392">
            <a:extLst>
              <a:ext uri="{FF2B5EF4-FFF2-40B4-BE49-F238E27FC236}">
                <a16:creationId xmlns:a16="http://schemas.microsoft.com/office/drawing/2014/main" xmlns="" id="{3D964698-9EC1-460F-821A-81AEF8F341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4332288"/>
            <a:ext cx="1257300" cy="12319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7" name="文本框 144393">
            <a:extLst>
              <a:ext uri="{FF2B5EF4-FFF2-40B4-BE49-F238E27FC236}">
                <a16:creationId xmlns:a16="http://schemas.microsoft.com/office/drawing/2014/main" xmlns="" id="{09D20C5C-6C21-4791-8905-8EA10CC56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725" y="5305425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红核</a:t>
            </a:r>
          </a:p>
        </p:txBody>
      </p:sp>
      <p:sp>
        <p:nvSpPr>
          <p:cNvPr id="30728" name="文本框 144394">
            <a:extLst>
              <a:ext uri="{FF2B5EF4-FFF2-40B4-BE49-F238E27FC236}">
                <a16:creationId xmlns:a16="http://schemas.microsoft.com/office/drawing/2014/main" xmlns="" id="{A1D32858-AB39-4D1B-B80C-F58C9D0A7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725" y="5762625"/>
            <a:ext cx="187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底丘脑核</a:t>
            </a:r>
          </a:p>
        </p:txBody>
      </p:sp>
      <p:sp>
        <p:nvSpPr>
          <p:cNvPr id="30729" name="文本框 144395">
            <a:extLst>
              <a:ext uri="{FF2B5EF4-FFF2-40B4-BE49-F238E27FC236}">
                <a16:creationId xmlns:a16="http://schemas.microsoft.com/office/drawing/2014/main" xmlns="" id="{E3EDF8C3-DD42-4AAA-8F80-8C4D09408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325" y="5622925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黑质</a:t>
            </a:r>
          </a:p>
        </p:txBody>
      </p:sp>
      <p:sp>
        <p:nvSpPr>
          <p:cNvPr id="30730" name="文本框 144396">
            <a:extLst>
              <a:ext uri="{FF2B5EF4-FFF2-40B4-BE49-F238E27FC236}">
                <a16:creationId xmlns:a16="http://schemas.microsoft.com/office/drawing/2014/main" xmlns="" id="{190F782A-78CE-4596-8260-8CDC57834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3382963"/>
            <a:ext cx="36480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一侧底丘脑受损，可造成对侧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肢体出现显著的不自主的舞蹈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样动作，称半身舞蹈病或半身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颤搐。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680FE481-B2F5-41E7-B18F-94066A21B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88" y="625475"/>
            <a:ext cx="1952625" cy="646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600" b="0" noProof="1">
                <a:latin typeface="华文中宋" panose="02010600040101010101" pitchFamily="2" charset="-122"/>
                <a:ea typeface="华文中宋" panose="02010600040101010101" pitchFamily="2" charset="-122"/>
              </a:rPr>
              <a:t>底丘脑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145413">
            <a:extLst>
              <a:ext uri="{FF2B5EF4-FFF2-40B4-BE49-F238E27FC236}">
                <a16:creationId xmlns:a16="http://schemas.microsoft.com/office/drawing/2014/main" xmlns="" id="{CB0051B1-CD78-4929-99C4-3122D7490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938" y="2014538"/>
            <a:ext cx="2233612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1.</a:t>
            </a: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视交叉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2.</a:t>
            </a: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灰结节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3.</a:t>
            </a: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漏斗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4.</a:t>
            </a: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垂体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5.</a:t>
            </a: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乳头体</a:t>
            </a:r>
            <a:endParaRPr lang="zh-CN" altLang="en-US" b="0">
              <a:solidFill>
                <a:schemeClr val="tx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747" name="文本框 145414">
            <a:extLst>
              <a:ext uri="{FF2B5EF4-FFF2-40B4-BE49-F238E27FC236}">
                <a16:creationId xmlns:a16="http://schemas.microsoft.com/office/drawing/2014/main" xmlns="" id="{B2EAA8B0-4ADA-4F7F-A879-2CA509B76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1557338"/>
            <a:ext cx="2949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CC00"/>
              </a:buClr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下丘脑的外形</a:t>
            </a:r>
          </a:p>
        </p:txBody>
      </p:sp>
      <p:grpSp>
        <p:nvGrpSpPr>
          <p:cNvPr id="145443" name="组合 145442">
            <a:extLst>
              <a:ext uri="{FF2B5EF4-FFF2-40B4-BE49-F238E27FC236}">
                <a16:creationId xmlns:a16="http://schemas.microsoft.com/office/drawing/2014/main" xmlns="" id="{059FB64F-771F-4258-9397-DF3B1B878966}"/>
              </a:ext>
            </a:extLst>
          </p:cNvPr>
          <p:cNvGrpSpPr>
            <a:grpSpLocks/>
          </p:cNvGrpSpPr>
          <p:nvPr/>
        </p:nvGrpSpPr>
        <p:grpSpPr bwMode="auto">
          <a:xfrm>
            <a:off x="3825875" y="1419225"/>
            <a:ext cx="5318125" cy="4587875"/>
            <a:chOff x="2410" y="894"/>
            <a:chExt cx="3350" cy="2890"/>
          </a:xfrm>
        </p:grpSpPr>
        <p:pic>
          <p:nvPicPr>
            <p:cNvPr id="31759" name="图片 145435" descr="Snap40">
              <a:extLst>
                <a:ext uri="{FF2B5EF4-FFF2-40B4-BE49-F238E27FC236}">
                  <a16:creationId xmlns:a16="http://schemas.microsoft.com/office/drawing/2014/main" xmlns="" id="{E20A54E0-7CE2-4CB9-A991-8C3EF62F96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0" y="894"/>
              <a:ext cx="3350" cy="2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0" name="文本框 145436">
              <a:extLst>
                <a:ext uri="{FF2B5EF4-FFF2-40B4-BE49-F238E27FC236}">
                  <a16:creationId xmlns:a16="http://schemas.microsoft.com/office/drawing/2014/main" xmlns="" id="{4267127E-DCC5-400C-BF44-EBA538E6A6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2" y="2317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1</a:t>
              </a:r>
            </a:p>
          </p:txBody>
        </p:sp>
        <p:sp>
          <p:nvSpPr>
            <p:cNvPr id="31761" name="文本框 145437">
              <a:extLst>
                <a:ext uri="{FF2B5EF4-FFF2-40B4-BE49-F238E27FC236}">
                  <a16:creationId xmlns:a16="http://schemas.microsoft.com/office/drawing/2014/main" xmlns="" id="{EAC0B693-AE9C-4148-B852-9EB20AE034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0" y="2409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2</a:t>
              </a:r>
            </a:p>
          </p:txBody>
        </p:sp>
        <p:sp>
          <p:nvSpPr>
            <p:cNvPr id="31762" name="文本框 145438">
              <a:extLst>
                <a:ext uri="{FF2B5EF4-FFF2-40B4-BE49-F238E27FC236}">
                  <a16:creationId xmlns:a16="http://schemas.microsoft.com/office/drawing/2014/main" xmlns="" id="{48ED0D65-64A5-4E09-B475-748C891001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2" y="2557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3</a:t>
              </a:r>
            </a:p>
          </p:txBody>
        </p:sp>
        <p:sp>
          <p:nvSpPr>
            <p:cNvPr id="31763" name="文本框 145439">
              <a:extLst>
                <a:ext uri="{FF2B5EF4-FFF2-40B4-BE49-F238E27FC236}">
                  <a16:creationId xmlns:a16="http://schemas.microsoft.com/office/drawing/2014/main" xmlns="" id="{231CAE15-CC84-4F0F-8C3D-01B8CEB2B0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2" y="3013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4</a:t>
              </a:r>
            </a:p>
          </p:txBody>
        </p:sp>
        <p:sp>
          <p:nvSpPr>
            <p:cNvPr id="31764" name="文本框 145440">
              <a:extLst>
                <a:ext uri="{FF2B5EF4-FFF2-40B4-BE49-F238E27FC236}">
                  <a16:creationId xmlns:a16="http://schemas.microsoft.com/office/drawing/2014/main" xmlns="" id="{564469DB-BBEF-4749-8AA5-E4207B5CF7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4" y="2341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5</a:t>
              </a:r>
            </a:p>
          </p:txBody>
        </p:sp>
        <p:sp>
          <p:nvSpPr>
            <p:cNvPr id="31765" name="文本框 145441">
              <a:extLst>
                <a:ext uri="{FF2B5EF4-FFF2-40B4-BE49-F238E27FC236}">
                  <a16:creationId xmlns:a16="http://schemas.microsoft.com/office/drawing/2014/main" xmlns="" id="{C541DFB6-2618-4BF7-9097-CDA2AC9283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8" y="1781"/>
              <a:ext cx="10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下丘脑沟</a:t>
              </a:r>
            </a:p>
          </p:txBody>
        </p:sp>
      </p:grpSp>
      <p:pic>
        <p:nvPicPr>
          <p:cNvPr id="145444" name="图片 145443" descr="5_jpg">
            <a:extLst>
              <a:ext uri="{FF2B5EF4-FFF2-40B4-BE49-F238E27FC236}">
                <a16:creationId xmlns:a16="http://schemas.microsoft.com/office/drawing/2014/main" xmlns="" id="{FB65AB2F-246C-4D05-8C95-4ADBF6FBF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63" y="995363"/>
            <a:ext cx="5024437" cy="586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45" name="矩形 145444">
            <a:extLst>
              <a:ext uri="{FF2B5EF4-FFF2-40B4-BE49-F238E27FC236}">
                <a16:creationId xmlns:a16="http://schemas.microsoft.com/office/drawing/2014/main" xmlns="" id="{7E3C5E90-A7A8-422F-8D19-3F783FD30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200" y="2857500"/>
            <a:ext cx="1168400" cy="1270000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grpSp>
        <p:nvGrpSpPr>
          <p:cNvPr id="145446" name="组合 145445">
            <a:extLst>
              <a:ext uri="{FF2B5EF4-FFF2-40B4-BE49-F238E27FC236}">
                <a16:creationId xmlns:a16="http://schemas.microsoft.com/office/drawing/2014/main" xmlns="" id="{517A827B-F392-4561-9E94-D78333C1D49A}"/>
              </a:ext>
            </a:extLst>
          </p:cNvPr>
          <p:cNvGrpSpPr>
            <a:grpSpLocks/>
          </p:cNvGrpSpPr>
          <p:nvPr/>
        </p:nvGrpSpPr>
        <p:grpSpPr bwMode="auto">
          <a:xfrm>
            <a:off x="4970463" y="2043113"/>
            <a:ext cx="3602037" cy="3875087"/>
            <a:chOff x="3131" y="1287"/>
            <a:chExt cx="2269" cy="2441"/>
          </a:xfrm>
        </p:grpSpPr>
        <p:pic>
          <p:nvPicPr>
            <p:cNvPr id="31753" name="图片 145446" descr="5_jpg">
              <a:extLst>
                <a:ext uri="{FF2B5EF4-FFF2-40B4-BE49-F238E27FC236}">
                  <a16:creationId xmlns:a16="http://schemas.microsoft.com/office/drawing/2014/main" xmlns="" id="{D0F5F078-8778-40EB-9D31-C6F37ABD9E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40" t="31844" r="34377" b="40509"/>
            <a:stretch>
              <a:fillRect/>
            </a:stretch>
          </p:blipFill>
          <p:spPr bwMode="auto">
            <a:xfrm>
              <a:off x="3131" y="1287"/>
              <a:ext cx="2269" cy="2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4" name="文本框 145447">
              <a:extLst>
                <a:ext uri="{FF2B5EF4-FFF2-40B4-BE49-F238E27FC236}">
                  <a16:creationId xmlns:a16="http://schemas.microsoft.com/office/drawing/2014/main" xmlns="" id="{3CBD9827-8E68-45B7-A62A-2C94141743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6" y="1885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1</a:t>
              </a:r>
            </a:p>
          </p:txBody>
        </p:sp>
        <p:sp>
          <p:nvSpPr>
            <p:cNvPr id="31755" name="文本框 145448">
              <a:extLst>
                <a:ext uri="{FF2B5EF4-FFF2-40B4-BE49-F238E27FC236}">
                  <a16:creationId xmlns:a16="http://schemas.microsoft.com/office/drawing/2014/main" xmlns="" id="{10E2E197-3452-4AC2-A6A5-748E7FD42A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8" y="223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2</a:t>
              </a:r>
            </a:p>
          </p:txBody>
        </p:sp>
        <p:sp>
          <p:nvSpPr>
            <p:cNvPr id="31756" name="文本框 145449">
              <a:extLst>
                <a:ext uri="{FF2B5EF4-FFF2-40B4-BE49-F238E27FC236}">
                  <a16:creationId xmlns:a16="http://schemas.microsoft.com/office/drawing/2014/main" xmlns="" id="{B24A6F4F-650C-4252-810B-D1BD30A091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0" y="2037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3</a:t>
              </a:r>
            </a:p>
          </p:txBody>
        </p:sp>
        <p:sp>
          <p:nvSpPr>
            <p:cNvPr id="31757" name="文本框 145450">
              <a:extLst>
                <a:ext uri="{FF2B5EF4-FFF2-40B4-BE49-F238E27FC236}">
                  <a16:creationId xmlns:a16="http://schemas.microsoft.com/office/drawing/2014/main" xmlns="" id="{1F5D0EFD-8DC2-4FB2-B79D-F1114D2250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4" y="1813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4</a:t>
              </a:r>
            </a:p>
          </p:txBody>
        </p:sp>
        <p:sp>
          <p:nvSpPr>
            <p:cNvPr id="31758" name="文本框 145451">
              <a:extLst>
                <a:ext uri="{FF2B5EF4-FFF2-40B4-BE49-F238E27FC236}">
                  <a16:creationId xmlns:a16="http://schemas.microsoft.com/office/drawing/2014/main" xmlns="" id="{83A1E2CB-1B47-4E35-85EB-1D1D54ED74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8" y="2381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5</a:t>
              </a: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8BDAE9DF-39F8-405F-99B9-0975D9D13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88" y="625475"/>
            <a:ext cx="1952625" cy="646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600" b="0" noProof="1">
                <a:latin typeface="华文中宋" panose="02010600040101010101" pitchFamily="2" charset="-122"/>
                <a:ea typeface="华文中宋" panose="02010600040101010101" pitchFamily="2" charset="-122"/>
              </a:rPr>
              <a:t>下丘脑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5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5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5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199684">
            <a:extLst>
              <a:ext uri="{FF2B5EF4-FFF2-40B4-BE49-F238E27FC236}">
                <a16:creationId xmlns:a16="http://schemas.microsoft.com/office/drawing/2014/main" xmlns="" id="{6E0F4298-BFB7-4B02-83C2-62167D57D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867025"/>
            <a:ext cx="3557588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FF3300"/>
              </a:buClr>
              <a:buSzPct val="150000"/>
            </a:pPr>
            <a:r>
              <a:rPr lang="zh-CN" altLang="en-US" sz="200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视前区</a:t>
            </a:r>
            <a:r>
              <a:rPr lang="zh-CN" altLang="en-US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：视前核</a:t>
            </a:r>
            <a:r>
              <a:rPr lang="en-US" altLang="zh-CN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FF3300"/>
              </a:buClr>
              <a:buSzPct val="150000"/>
            </a:pPr>
            <a:r>
              <a:rPr lang="zh-CN" altLang="en-US" sz="200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视上区</a:t>
            </a:r>
            <a:r>
              <a:rPr lang="zh-CN" altLang="en-US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：视上核</a:t>
            </a:r>
            <a:r>
              <a:rPr lang="en-US" altLang="zh-CN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 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FF3300"/>
              </a:buClr>
              <a:buSzPct val="150000"/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     </a:t>
            </a:r>
            <a:r>
              <a:rPr lang="zh-CN" altLang="en-US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室旁核</a:t>
            </a:r>
            <a:r>
              <a:rPr lang="en-US" altLang="zh-CN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FF3300"/>
              </a:buClr>
              <a:buSzPct val="150000"/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     </a:t>
            </a:r>
            <a:r>
              <a:rPr lang="zh-CN" altLang="en-US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下丘脑前核</a:t>
            </a:r>
            <a:r>
              <a:rPr lang="en-US" altLang="zh-CN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4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FF3300"/>
              </a:buClr>
              <a:buSzPct val="150000"/>
            </a:pPr>
            <a:r>
              <a:rPr lang="zh-CN" altLang="en-US" sz="200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结节区</a:t>
            </a:r>
            <a:r>
              <a:rPr lang="zh-CN" altLang="en-US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：漏斗核</a:t>
            </a:r>
            <a:r>
              <a:rPr lang="en-US" altLang="zh-CN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FF3300"/>
              </a:buClr>
              <a:buSzPct val="150000"/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     </a:t>
            </a:r>
            <a:r>
              <a:rPr lang="zh-CN" altLang="en-US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腹内侧核</a:t>
            </a:r>
            <a:r>
              <a:rPr lang="en-US" altLang="zh-CN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6 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FF3300"/>
              </a:buClr>
              <a:buSzPct val="150000"/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     </a:t>
            </a:r>
            <a:r>
              <a:rPr lang="zh-CN" altLang="en-US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背内侧核</a:t>
            </a:r>
            <a:r>
              <a:rPr lang="en-US" altLang="zh-CN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7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FF3300"/>
              </a:buClr>
              <a:buSzPct val="150000"/>
            </a:pPr>
            <a:r>
              <a:rPr lang="zh-CN" altLang="en-US" sz="200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乳头体区</a:t>
            </a:r>
            <a:r>
              <a:rPr lang="zh-CN" altLang="en-US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：乳头体核</a:t>
            </a:r>
            <a:r>
              <a:rPr lang="en-US" altLang="zh-CN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8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FF3300"/>
              </a:buClr>
              <a:buSzPct val="150000"/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       </a:t>
            </a:r>
            <a:r>
              <a:rPr lang="zh-CN" altLang="en-US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下丘脑后核</a:t>
            </a:r>
            <a:r>
              <a:rPr lang="en-US" altLang="zh-CN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9</a:t>
            </a:r>
            <a:endParaRPr lang="en-US" altLang="zh-CN" sz="2000" b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pSp>
        <p:nvGrpSpPr>
          <p:cNvPr id="32771" name="组合 1">
            <a:extLst>
              <a:ext uri="{FF2B5EF4-FFF2-40B4-BE49-F238E27FC236}">
                <a16:creationId xmlns:a16="http://schemas.microsoft.com/office/drawing/2014/main" xmlns="" id="{6F299B6F-EDB2-4093-9829-6C18595283A3}"/>
              </a:ext>
            </a:extLst>
          </p:cNvPr>
          <p:cNvGrpSpPr>
            <a:grpSpLocks/>
          </p:cNvGrpSpPr>
          <p:nvPr/>
        </p:nvGrpSpPr>
        <p:grpSpPr bwMode="auto">
          <a:xfrm>
            <a:off x="4929188" y="1857375"/>
            <a:ext cx="3970337" cy="4224338"/>
            <a:chOff x="4789488" y="1858017"/>
            <a:chExt cx="3969501" cy="4223084"/>
          </a:xfrm>
        </p:grpSpPr>
        <p:pic>
          <p:nvPicPr>
            <p:cNvPr id="32774" name="图片 199683" descr="Snap41">
              <a:extLst>
                <a:ext uri="{FF2B5EF4-FFF2-40B4-BE49-F238E27FC236}">
                  <a16:creationId xmlns:a16="http://schemas.microsoft.com/office/drawing/2014/main" xmlns="" id="{53C241E4-FEBF-4FBC-B6BB-5306013A52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02" t="11267" r="20828"/>
            <a:stretch>
              <a:fillRect/>
            </a:stretch>
          </p:blipFill>
          <p:spPr bwMode="auto">
            <a:xfrm>
              <a:off x="4789488" y="1858017"/>
              <a:ext cx="3969501" cy="4223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5" name="文本框 199685">
              <a:extLst>
                <a:ext uri="{FF2B5EF4-FFF2-40B4-BE49-F238E27FC236}">
                  <a16:creationId xmlns:a16="http://schemas.microsoft.com/office/drawing/2014/main" xmlns="" id="{EE9FCC48-FD77-4DEE-8D76-566B373E6D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3124" y="2729889"/>
              <a:ext cx="3540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rPr>
                <a:t>1</a:t>
              </a:r>
            </a:p>
          </p:txBody>
        </p:sp>
        <p:sp>
          <p:nvSpPr>
            <p:cNvPr id="32776" name="文本框 199686">
              <a:extLst>
                <a:ext uri="{FF2B5EF4-FFF2-40B4-BE49-F238E27FC236}">
                  <a16:creationId xmlns:a16="http://schemas.microsoft.com/office/drawing/2014/main" xmlns="" id="{2A807DD9-C702-4FD6-9771-99A0BB6A9B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6024" y="3491889"/>
              <a:ext cx="3540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rPr>
                <a:t>2</a:t>
              </a:r>
            </a:p>
          </p:txBody>
        </p:sp>
        <p:sp>
          <p:nvSpPr>
            <p:cNvPr id="32777" name="文本框 199687">
              <a:extLst>
                <a:ext uri="{FF2B5EF4-FFF2-40B4-BE49-F238E27FC236}">
                  <a16:creationId xmlns:a16="http://schemas.microsoft.com/office/drawing/2014/main" xmlns="" id="{277588A8-5D0B-496C-B494-AB977DE9AC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0524" y="2488589"/>
              <a:ext cx="3540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rPr>
                <a:t>3</a:t>
              </a:r>
            </a:p>
          </p:txBody>
        </p:sp>
        <p:sp>
          <p:nvSpPr>
            <p:cNvPr id="32778" name="文本框 199688">
              <a:extLst>
                <a:ext uri="{FF2B5EF4-FFF2-40B4-BE49-F238E27FC236}">
                  <a16:creationId xmlns:a16="http://schemas.microsoft.com/office/drawing/2014/main" xmlns="" id="{73778D77-49FE-42E2-A6A7-C24132DA84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24624" y="2996589"/>
              <a:ext cx="3540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rPr>
                <a:t>4</a:t>
              </a:r>
            </a:p>
          </p:txBody>
        </p:sp>
        <p:sp>
          <p:nvSpPr>
            <p:cNvPr id="32779" name="文本框 199689">
              <a:extLst>
                <a:ext uri="{FF2B5EF4-FFF2-40B4-BE49-F238E27FC236}">
                  <a16:creationId xmlns:a16="http://schemas.microsoft.com/office/drawing/2014/main" xmlns="" id="{CC038995-AC21-48D7-BABF-186A82240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2224" y="3974489"/>
              <a:ext cx="3540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rPr>
                <a:t>5</a:t>
              </a:r>
            </a:p>
          </p:txBody>
        </p:sp>
        <p:sp>
          <p:nvSpPr>
            <p:cNvPr id="32780" name="文本框 199690">
              <a:extLst>
                <a:ext uri="{FF2B5EF4-FFF2-40B4-BE49-F238E27FC236}">
                  <a16:creationId xmlns:a16="http://schemas.microsoft.com/office/drawing/2014/main" xmlns="" id="{81D9801C-7AAB-4207-888F-F0D0C070EB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2424" y="3466489"/>
              <a:ext cx="3540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rPr>
                <a:t>6</a:t>
              </a:r>
            </a:p>
          </p:txBody>
        </p:sp>
        <p:sp>
          <p:nvSpPr>
            <p:cNvPr id="32781" name="文本框 199691">
              <a:extLst>
                <a:ext uri="{FF2B5EF4-FFF2-40B4-BE49-F238E27FC236}">
                  <a16:creationId xmlns:a16="http://schemas.microsoft.com/office/drawing/2014/main" xmlns="" id="{33DED5EA-D727-47DC-9E7D-550A00CD46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8024" y="2869589"/>
              <a:ext cx="3540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rPr>
                <a:t>7</a:t>
              </a:r>
            </a:p>
          </p:txBody>
        </p:sp>
        <p:sp>
          <p:nvSpPr>
            <p:cNvPr id="32782" name="文本框 199692">
              <a:extLst>
                <a:ext uri="{FF2B5EF4-FFF2-40B4-BE49-F238E27FC236}">
                  <a16:creationId xmlns:a16="http://schemas.microsoft.com/office/drawing/2014/main" xmlns="" id="{7FDFC44B-F194-432C-874B-DB9E0028AF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0924" y="2996589"/>
              <a:ext cx="3540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rPr>
                <a:t>9</a:t>
              </a:r>
            </a:p>
          </p:txBody>
        </p:sp>
        <p:sp>
          <p:nvSpPr>
            <p:cNvPr id="32783" name="文本框 199693">
              <a:extLst>
                <a:ext uri="{FF2B5EF4-FFF2-40B4-BE49-F238E27FC236}">
                  <a16:creationId xmlns:a16="http://schemas.microsoft.com/office/drawing/2014/main" xmlns="" id="{8CC40E7F-9595-4F92-B19D-DAF0033C43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77124" y="3695089"/>
              <a:ext cx="3540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rPr>
                <a:t>8</a:t>
              </a:r>
            </a:p>
          </p:txBody>
        </p:sp>
      </p:grpSp>
      <p:sp>
        <p:nvSpPr>
          <p:cNvPr id="32772" name="文本框 199682">
            <a:extLst>
              <a:ext uri="{FF2B5EF4-FFF2-40B4-BE49-F238E27FC236}">
                <a16:creationId xmlns:a16="http://schemas.microsoft.com/office/drawing/2014/main" xmlns="" id="{543A25A4-46EB-476D-9FD9-EE66FB104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1785938"/>
            <a:ext cx="465137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下丘脑自前至后分为四区，自内向外分为三个带：室周带、内侧带、外侧带。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6F95E7B4-AB71-45E3-BE97-F9175F68A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225" y="776288"/>
            <a:ext cx="4087813" cy="523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0" noProof="1">
                <a:latin typeface="华文中宋" panose="02010600040101010101" pitchFamily="2" charset="-122"/>
                <a:ea typeface="华文中宋" panose="02010600040101010101" pitchFamily="2" charset="-122"/>
              </a:rPr>
              <a:t>下丘脑分区及主要核团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147461">
            <a:extLst>
              <a:ext uri="{FF2B5EF4-FFF2-40B4-BE49-F238E27FC236}">
                <a16:creationId xmlns:a16="http://schemas.microsoft.com/office/drawing/2014/main" xmlns="" id="{926B1003-64D8-43F9-AC53-32ED94141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2022475"/>
            <a:ext cx="3362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与垂体的联系 </a:t>
            </a:r>
          </a:p>
        </p:txBody>
      </p:sp>
      <p:grpSp>
        <p:nvGrpSpPr>
          <p:cNvPr id="33795" name="组合 1">
            <a:extLst>
              <a:ext uri="{FF2B5EF4-FFF2-40B4-BE49-F238E27FC236}">
                <a16:creationId xmlns:a16="http://schemas.microsoft.com/office/drawing/2014/main" xmlns="" id="{F82EAA83-CCEB-4172-B688-BBAF27F70791}"/>
              </a:ext>
            </a:extLst>
          </p:cNvPr>
          <p:cNvGrpSpPr>
            <a:grpSpLocks/>
          </p:cNvGrpSpPr>
          <p:nvPr/>
        </p:nvGrpSpPr>
        <p:grpSpPr bwMode="auto">
          <a:xfrm>
            <a:off x="5408613" y="1525588"/>
            <a:ext cx="3735387" cy="4265612"/>
            <a:chOff x="5173578" y="2067591"/>
            <a:chExt cx="3735721" cy="4264361"/>
          </a:xfrm>
        </p:grpSpPr>
        <p:pic>
          <p:nvPicPr>
            <p:cNvPr id="33798" name="图片 147460" descr="Snap178">
              <a:extLst>
                <a:ext uri="{FF2B5EF4-FFF2-40B4-BE49-F238E27FC236}">
                  <a16:creationId xmlns:a16="http://schemas.microsoft.com/office/drawing/2014/main" xmlns="" id="{D8990436-1694-44CD-BD02-F4EC52FBAD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3578" y="2067591"/>
              <a:ext cx="3735721" cy="4264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9" name="文本框 147463">
              <a:extLst>
                <a:ext uri="{FF2B5EF4-FFF2-40B4-BE49-F238E27FC236}">
                  <a16:creationId xmlns:a16="http://schemas.microsoft.com/office/drawing/2014/main" xmlns="" id="{E677E37D-B338-44C6-98EB-D211EE463A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7386" y="3260141"/>
              <a:ext cx="3540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rPr>
                <a:t>1</a:t>
              </a:r>
            </a:p>
          </p:txBody>
        </p:sp>
        <p:sp>
          <p:nvSpPr>
            <p:cNvPr id="33800" name="文本框 147464">
              <a:extLst>
                <a:ext uri="{FF2B5EF4-FFF2-40B4-BE49-F238E27FC236}">
                  <a16:creationId xmlns:a16="http://schemas.microsoft.com/office/drawing/2014/main" xmlns="" id="{C12531B4-82F6-462A-BBF6-EF3334B020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1399" y="3787135"/>
              <a:ext cx="3540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rPr>
                <a:t>2</a:t>
              </a: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53E16FEE-ACD9-4D67-AA3A-F1365EEBF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938" y="819150"/>
            <a:ext cx="3540125" cy="523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0" noProof="1">
                <a:latin typeface="华文中宋" panose="02010600040101010101" pitchFamily="2" charset="-122"/>
                <a:ea typeface="华文中宋" panose="02010600040101010101" pitchFamily="2" charset="-122"/>
              </a:rPr>
              <a:t>下丘脑的纤维联系 </a:t>
            </a:r>
          </a:p>
        </p:txBody>
      </p:sp>
      <p:sp>
        <p:nvSpPr>
          <p:cNvPr id="33797" name="矩形 147462">
            <a:extLst>
              <a:ext uri="{FF2B5EF4-FFF2-40B4-BE49-F238E27FC236}">
                <a16:creationId xmlns:a16="http://schemas.microsoft.com/office/drawing/2014/main" xmlns="" id="{1D52696F-E67B-4A38-BFA5-9985AB83E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488" y="2663825"/>
            <a:ext cx="5730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1.</a:t>
            </a:r>
            <a:r>
              <a:rPr lang="zh-CN" altLang="en-US" sz="20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视上核、室旁核</a:t>
            </a:r>
            <a:r>
              <a:rPr lang="en-US" altLang="zh-CN" sz="20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→</a:t>
            </a:r>
            <a:r>
              <a:rPr lang="zh-CN" altLang="en-US" sz="200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视上垂体束</a:t>
            </a:r>
            <a:r>
              <a:rPr lang="en-US" altLang="zh-CN" sz="20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→</a:t>
            </a:r>
            <a:r>
              <a:rPr lang="zh-CN" altLang="en-US" sz="20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神经垂体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输送抗利尿激素</a:t>
            </a:r>
            <a:r>
              <a:rPr lang="en-US" altLang="zh-CN" sz="20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ADH</a:t>
            </a:r>
            <a:r>
              <a:rPr lang="zh-CN" altLang="en-US" sz="20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、催产素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2.</a:t>
            </a:r>
            <a:r>
              <a:rPr lang="zh-CN" altLang="en-US" sz="20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漏斗核、室周区</a:t>
            </a:r>
            <a:r>
              <a:rPr lang="en-US" altLang="zh-CN" sz="20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→</a:t>
            </a:r>
            <a:r>
              <a:rPr lang="zh-CN" altLang="en-US" sz="200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结节漏斗束</a:t>
            </a:r>
            <a:r>
              <a:rPr lang="en-US" altLang="zh-CN" sz="20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→</a:t>
            </a:r>
            <a:r>
              <a:rPr lang="zh-CN" altLang="en-US" sz="20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垂体门脉系统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输送多种激素释放因子和抑制因子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149508">
            <a:extLst>
              <a:ext uri="{FF2B5EF4-FFF2-40B4-BE49-F238E27FC236}">
                <a16:creationId xmlns:a16="http://schemas.microsoft.com/office/drawing/2014/main" xmlns="" id="{2B64C560-ED20-46BA-8DD3-BE01CCB30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" y="1506538"/>
            <a:ext cx="85090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① </a:t>
            </a: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神经内分泌中心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② </a:t>
            </a: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皮质下自主神经活动高级中枢，对机体体温、摄食、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生殖、水盐平衡和内分泌活动等进行广泛的调节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③ </a:t>
            </a: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直接通过血液接受有关信息，如体温、血液成份的变化等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④ </a:t>
            </a: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下丘脑与边缘系统有密切联系，参与情绪行为的调节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⑤ </a:t>
            </a: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调节机体昼夜节律的功能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5F781D7E-A6AC-46F8-9EA3-320800380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0150" y="801688"/>
            <a:ext cx="2298700" cy="523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0" noProof="1">
                <a:latin typeface="华文中宋" panose="02010600040101010101" pitchFamily="2" charset="-122"/>
                <a:ea typeface="华文中宋" panose="02010600040101010101" pitchFamily="2" charset="-122"/>
              </a:rPr>
              <a:t>下丘脑功能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xmlns="" id="{DBAA4D94-1759-4E7D-8188-9F8E4CF0A6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01725" y="2386013"/>
            <a:ext cx="6940550" cy="1646237"/>
          </a:xfrm>
        </p:spPr>
        <p:txBody>
          <a:bodyPr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5400" dirty="0">
                <a:latin typeface="Aharoni" panose="02010803020104030203" pitchFamily="2" charset="-79"/>
                <a:cs typeface="Aharoni" panose="02010803020104030203" pitchFamily="2" charset="-79"/>
              </a:rPr>
              <a:t>That’s  over</a:t>
            </a:r>
            <a:endParaRPr lang="zh-CN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25955" descr="Snap1">
            <a:extLst>
              <a:ext uri="{FF2B5EF4-FFF2-40B4-BE49-F238E27FC236}">
                <a16:creationId xmlns:a16="http://schemas.microsoft.com/office/drawing/2014/main" xmlns="" id="{F593FBA6-BA00-41ED-AFB3-072CA9CEAA9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9" t="27823" r="10031"/>
          <a:stretch>
            <a:fillRect/>
          </a:stretch>
        </p:blipFill>
        <p:spPr bwMode="auto">
          <a:xfrm>
            <a:off x="4953000" y="909638"/>
            <a:ext cx="40417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文本框 125956">
            <a:extLst>
              <a:ext uri="{FF2B5EF4-FFF2-40B4-BE49-F238E27FC236}">
                <a16:creationId xmlns:a16="http://schemas.microsoft.com/office/drawing/2014/main" xmlns="" id="{4724702E-6906-4D32-89A6-B8FFF14E9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796925"/>
            <a:ext cx="502602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61950" algn="l"/>
                <a:tab pos="447675" algn="l"/>
                <a:tab pos="542925" algn="l"/>
              </a:tabLst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61950" algn="l"/>
                <a:tab pos="447675" algn="l"/>
                <a:tab pos="542925" algn="l"/>
              </a:tabLst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61950" algn="l"/>
                <a:tab pos="447675" algn="l"/>
                <a:tab pos="542925" algn="l"/>
              </a:tabLst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61950" algn="l"/>
                <a:tab pos="447675" algn="l"/>
                <a:tab pos="542925" algn="l"/>
              </a:tabLst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61950" algn="l"/>
                <a:tab pos="447675" algn="l"/>
                <a:tab pos="542925" algn="l"/>
              </a:tabLst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61950" algn="l"/>
                <a:tab pos="447675" algn="l"/>
                <a:tab pos="542925" algn="l"/>
              </a:tabLst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61950" algn="l"/>
                <a:tab pos="447675" algn="l"/>
                <a:tab pos="542925" algn="l"/>
              </a:tabLst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61950" algn="l"/>
                <a:tab pos="447675" algn="l"/>
                <a:tab pos="542925" algn="l"/>
              </a:tabLst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361950" algn="l"/>
                <a:tab pos="447675" algn="l"/>
                <a:tab pos="542925" algn="l"/>
              </a:tabLst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CCCC00"/>
              </a:buClr>
              <a:buFont typeface="Wingdings" panose="05000000000000000000" pitchFamily="2" charset="2"/>
              <a:buChar char="l"/>
            </a:pPr>
            <a:r>
              <a:rPr lang="en-US" altLang="zh-CN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zh-CN" altLang="en-US" sz="28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位置</a:t>
            </a: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：颅后窝</a:t>
            </a:r>
          </a:p>
          <a:p>
            <a:pPr eaLnBrk="1" hangingPunct="1">
              <a:lnSpc>
                <a:spcPct val="170000"/>
              </a:lnSpc>
              <a:spcBef>
                <a:spcPct val="0"/>
              </a:spcBef>
              <a:buClr>
                <a:srgbClr val="CCCC00"/>
              </a:buClr>
              <a:buFont typeface="Wingdings" panose="05000000000000000000" pitchFamily="2" charset="2"/>
              <a:buChar char="l"/>
            </a:pP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zh-CN" altLang="en-US" sz="28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毗邻</a:t>
            </a: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：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前面</a:t>
            </a:r>
            <a:r>
              <a:rPr lang="en-US" altLang="zh-CN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→</a:t>
            </a: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隔第四脑室与脑干相邻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上方</a:t>
            </a:r>
            <a:r>
              <a:rPr lang="en-US" altLang="zh-CN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→</a:t>
            </a: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隔小脑幕与大脑半球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     枕叶相邻</a:t>
            </a:r>
          </a:p>
          <a:p>
            <a:pPr eaLnBrk="1" hangingPunct="1">
              <a:lnSpc>
                <a:spcPct val="170000"/>
              </a:lnSpc>
              <a:spcBef>
                <a:spcPct val="0"/>
              </a:spcBef>
              <a:buClr>
                <a:srgbClr val="CCCC00"/>
              </a:buClr>
              <a:buFont typeface="Wingdings" panose="05000000000000000000" pitchFamily="2" charset="2"/>
              <a:buChar char="l"/>
            </a:pP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zh-CN" altLang="en-US" sz="28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功能</a:t>
            </a: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：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重要的运动调节中枢</a:t>
            </a:r>
          </a:p>
        </p:txBody>
      </p:sp>
      <p:sp>
        <p:nvSpPr>
          <p:cNvPr id="11268" name="直接连接符 125957">
            <a:extLst>
              <a:ext uri="{FF2B5EF4-FFF2-40B4-BE49-F238E27FC236}">
                <a16:creationId xmlns:a16="http://schemas.microsoft.com/office/drawing/2014/main" xmlns="" id="{176FD37B-DE8B-4875-B26F-D8A6CB58E4B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53325" y="3114675"/>
            <a:ext cx="38100" cy="18192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9" name="文本框 125958">
            <a:extLst>
              <a:ext uri="{FF2B5EF4-FFF2-40B4-BE49-F238E27FC236}">
                <a16:creationId xmlns:a16="http://schemas.microsoft.com/office/drawing/2014/main" xmlns="" id="{09A8BCE8-7F65-4300-AF8E-2EC01DD39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2175" y="4821238"/>
            <a:ext cx="132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小脑</a:t>
            </a:r>
          </a:p>
        </p:txBody>
      </p:sp>
      <p:sp>
        <p:nvSpPr>
          <p:cNvPr id="11270" name="直接连接符 125959">
            <a:extLst>
              <a:ext uri="{FF2B5EF4-FFF2-40B4-BE49-F238E27FC236}">
                <a16:creationId xmlns:a16="http://schemas.microsoft.com/office/drawing/2014/main" xmlns="" id="{228B6295-372D-4A17-A605-5D2A6F23AA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26250" y="3654425"/>
            <a:ext cx="323850" cy="14763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1" name="矩形 125960">
            <a:extLst>
              <a:ext uri="{FF2B5EF4-FFF2-40B4-BE49-F238E27FC236}">
                <a16:creationId xmlns:a16="http://schemas.microsoft.com/office/drawing/2014/main" xmlns="" id="{80F2CDC3-2A78-4215-9CA8-6A98B7003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25" y="5010150"/>
            <a:ext cx="1852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0" algn="l"/>
              </a:tabLst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0" algn="l"/>
              </a:tabLst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0" algn="l"/>
              </a:tabLst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0" algn="l"/>
              </a:tabLst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0" algn="l"/>
              </a:tabLst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0" algn="l"/>
              </a:tabLst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0" algn="l"/>
              </a:tabLst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0" algn="l"/>
              </a:tabLst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0" algn="l"/>
              </a:tabLst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小脑扁桃体</a:t>
            </a:r>
          </a:p>
        </p:txBody>
      </p:sp>
      <p:pic>
        <p:nvPicPr>
          <p:cNvPr id="11272" name="图片 125961" descr="t1">
            <a:hlinkClick r:id="rId3" action="ppaction://hlinksldjump"/>
            <a:extLst>
              <a:ext uri="{FF2B5EF4-FFF2-40B4-BE49-F238E27FC236}">
                <a16:creationId xmlns:a16="http://schemas.microsoft.com/office/drawing/2014/main" xmlns="" id="{E73E6DD8-89E3-46B1-844E-3FF1B8EC1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775" y="5654675"/>
            <a:ext cx="439738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文本框 126979">
            <a:extLst>
              <a:ext uri="{FF2B5EF4-FFF2-40B4-BE49-F238E27FC236}">
                <a16:creationId xmlns:a16="http://schemas.microsoft.com/office/drawing/2014/main" xmlns="" id="{F2EF5A50-5C8A-4FC7-94D0-C70BB8C36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438" y="703263"/>
            <a:ext cx="2482850" cy="646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600" b="0" noProof="1">
                <a:latin typeface="+mj-ea"/>
                <a:ea typeface="+mj-ea"/>
                <a:cs typeface="+mn-ea"/>
              </a:rPr>
              <a:t>小脑的外形</a:t>
            </a:r>
            <a:endParaRPr lang="zh-CN" altLang="en-US" sz="3600" b="0" noProof="1">
              <a:latin typeface="+mj-ea"/>
              <a:ea typeface="+mj-ea"/>
            </a:endParaRPr>
          </a:p>
        </p:txBody>
      </p:sp>
      <p:sp>
        <p:nvSpPr>
          <p:cNvPr id="12291" name="文本框 126985">
            <a:extLst>
              <a:ext uri="{FF2B5EF4-FFF2-40B4-BE49-F238E27FC236}">
                <a16:creationId xmlns:a16="http://schemas.microsoft.com/office/drawing/2014/main" xmlns="" id="{575CDF8A-A22D-4E04-8EBB-9CB8BB6AA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1782763"/>
            <a:ext cx="2243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4138" indent="-84138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zh-CN" altLang="en-US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小脑半球</a:t>
            </a:r>
          </a:p>
        </p:txBody>
      </p:sp>
      <p:sp>
        <p:nvSpPr>
          <p:cNvPr id="12292" name="文本框 126986">
            <a:extLst>
              <a:ext uri="{FF2B5EF4-FFF2-40B4-BE49-F238E27FC236}">
                <a16:creationId xmlns:a16="http://schemas.microsoft.com/office/drawing/2014/main" xmlns="" id="{F1768396-6EC9-453E-839A-A9FBE6C14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3" y="2830513"/>
            <a:ext cx="1976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4138" indent="-84138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zh-CN" altLang="en-US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小脑蚓</a:t>
            </a:r>
          </a:p>
        </p:txBody>
      </p:sp>
      <p:sp>
        <p:nvSpPr>
          <p:cNvPr id="12293" name="文本框 126987">
            <a:extLst>
              <a:ext uri="{FF2B5EF4-FFF2-40B4-BE49-F238E27FC236}">
                <a16:creationId xmlns:a16="http://schemas.microsoft.com/office/drawing/2014/main" xmlns="" id="{674A537E-4ED6-4F22-B936-1F5C8213C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813" y="2316163"/>
            <a:ext cx="1858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0" algn="l"/>
              </a:tabLst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0" algn="l"/>
              </a:tabLst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0" algn="l"/>
              </a:tabLst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0" algn="l"/>
              </a:tabLst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0" algn="l"/>
              </a:tabLst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0" algn="l"/>
              </a:tabLst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0" algn="l"/>
              </a:tabLst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0" algn="l"/>
              </a:tabLst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0" algn="l"/>
              </a:tabLst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小脑扁桃体</a:t>
            </a:r>
          </a:p>
        </p:txBody>
      </p:sp>
      <p:sp>
        <p:nvSpPr>
          <p:cNvPr id="12294" name="文本框 126988">
            <a:extLst>
              <a:ext uri="{FF2B5EF4-FFF2-40B4-BE49-F238E27FC236}">
                <a16:creationId xmlns:a16="http://schemas.microsoft.com/office/drawing/2014/main" xmlns="" id="{D63FE30A-89C8-4D7A-BBBF-EBA8F4F1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088" y="3303588"/>
            <a:ext cx="135096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小结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蚓垂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蚓锥体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蚓结节</a:t>
            </a:r>
          </a:p>
        </p:txBody>
      </p:sp>
      <p:sp>
        <p:nvSpPr>
          <p:cNvPr id="12295" name="文本框 126989">
            <a:extLst>
              <a:ext uri="{FF2B5EF4-FFF2-40B4-BE49-F238E27FC236}">
                <a16:creationId xmlns:a16="http://schemas.microsoft.com/office/drawing/2014/main" xmlns="" id="{F23235F9-34E6-4A8F-9012-CCE41A336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3" y="5002213"/>
            <a:ext cx="262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4138" indent="-84138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zh-CN" altLang="en-US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绒球脚、绒球</a:t>
            </a:r>
          </a:p>
        </p:txBody>
      </p:sp>
      <p:pic>
        <p:nvPicPr>
          <p:cNvPr id="12296" name="图片 127012" descr="t2">
            <a:hlinkClick r:id="rId2" action="ppaction://hlinksldjump"/>
            <a:extLst>
              <a:ext uri="{FF2B5EF4-FFF2-40B4-BE49-F238E27FC236}">
                <a16:creationId xmlns:a16="http://schemas.microsoft.com/office/drawing/2014/main" xmlns="" id="{DF86D132-6323-4D1F-992D-88706F25C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6072188"/>
            <a:ext cx="5032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7059" name="组合 127058">
            <a:extLst>
              <a:ext uri="{FF2B5EF4-FFF2-40B4-BE49-F238E27FC236}">
                <a16:creationId xmlns:a16="http://schemas.microsoft.com/office/drawing/2014/main" xmlns="" id="{06CA67A5-CBB8-4665-9A5B-490A66B6FB8B}"/>
              </a:ext>
            </a:extLst>
          </p:cNvPr>
          <p:cNvGrpSpPr>
            <a:grpSpLocks/>
          </p:cNvGrpSpPr>
          <p:nvPr/>
        </p:nvGrpSpPr>
        <p:grpSpPr bwMode="auto">
          <a:xfrm>
            <a:off x="3568700" y="1773238"/>
            <a:ext cx="4981575" cy="4149725"/>
            <a:chOff x="2517" y="918"/>
            <a:chExt cx="3138" cy="2614"/>
          </a:xfrm>
        </p:grpSpPr>
        <p:pic>
          <p:nvPicPr>
            <p:cNvPr id="12316" name="图片 127059" descr="Snap57">
              <a:extLst>
                <a:ext uri="{FF2B5EF4-FFF2-40B4-BE49-F238E27FC236}">
                  <a16:creationId xmlns:a16="http://schemas.microsoft.com/office/drawing/2014/main" xmlns="" id="{A63FE790-D94F-4D70-8019-3CDFE0828F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1360"/>
              <a:ext cx="3138" cy="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7" name="文本框 127060">
              <a:extLst>
                <a:ext uri="{FF2B5EF4-FFF2-40B4-BE49-F238E27FC236}">
                  <a16:creationId xmlns:a16="http://schemas.microsoft.com/office/drawing/2014/main" xmlns="" id="{477B6225-8283-42A3-9788-57E65876A7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6" y="3244"/>
              <a:ext cx="11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小脑后切迹</a:t>
              </a:r>
            </a:p>
          </p:txBody>
        </p:sp>
        <p:sp>
          <p:nvSpPr>
            <p:cNvPr id="12318" name="文本框 127061">
              <a:extLst>
                <a:ext uri="{FF2B5EF4-FFF2-40B4-BE49-F238E27FC236}">
                  <a16:creationId xmlns:a16="http://schemas.microsoft.com/office/drawing/2014/main" xmlns="" id="{A9D03FA9-0B65-4125-8F45-E0907F5858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2" y="918"/>
              <a:ext cx="11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小脑前切迹</a:t>
              </a:r>
            </a:p>
          </p:txBody>
        </p:sp>
        <p:sp>
          <p:nvSpPr>
            <p:cNvPr id="12319" name="直接连接符 127062">
              <a:extLst>
                <a:ext uri="{FF2B5EF4-FFF2-40B4-BE49-F238E27FC236}">
                  <a16:creationId xmlns:a16="http://schemas.microsoft.com/office/drawing/2014/main" xmlns="" id="{63ED1E55-E5DD-4E9C-9732-55DB6A79CB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62" y="2856"/>
              <a:ext cx="6" cy="45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0" name="直接连接符 127063">
              <a:extLst>
                <a:ext uri="{FF2B5EF4-FFF2-40B4-BE49-F238E27FC236}">
                  <a16:creationId xmlns:a16="http://schemas.microsoft.com/office/drawing/2014/main" xmlns="" id="{E391E1D2-9E4D-4133-8716-01509D0575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98" y="1168"/>
              <a:ext cx="0" cy="33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1" name="文本框 127064">
              <a:extLst>
                <a:ext uri="{FF2B5EF4-FFF2-40B4-BE49-F238E27FC236}">
                  <a16:creationId xmlns:a16="http://schemas.microsoft.com/office/drawing/2014/main" xmlns="" id="{5D3366F7-909C-4192-B6F4-31768B6A55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0" y="2068"/>
              <a:ext cx="100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小脑半球</a:t>
              </a:r>
            </a:p>
          </p:txBody>
        </p:sp>
        <p:sp>
          <p:nvSpPr>
            <p:cNvPr id="12322" name="文本框 127065">
              <a:extLst>
                <a:ext uri="{FF2B5EF4-FFF2-40B4-BE49-F238E27FC236}">
                  <a16:creationId xmlns:a16="http://schemas.microsoft.com/office/drawing/2014/main" xmlns="" id="{899B0C1C-D3E5-4BB1-A365-FE0DCFB63A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1807"/>
              <a:ext cx="349" cy="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小脑蚓</a:t>
              </a:r>
            </a:p>
          </p:txBody>
        </p:sp>
      </p:grpSp>
      <p:grpSp>
        <p:nvGrpSpPr>
          <p:cNvPr id="127077" name="组合 127076">
            <a:extLst>
              <a:ext uri="{FF2B5EF4-FFF2-40B4-BE49-F238E27FC236}">
                <a16:creationId xmlns:a16="http://schemas.microsoft.com/office/drawing/2014/main" xmlns="" id="{179255DD-D23E-4468-860F-13951CCB223C}"/>
              </a:ext>
            </a:extLst>
          </p:cNvPr>
          <p:cNvGrpSpPr>
            <a:grpSpLocks/>
          </p:cNvGrpSpPr>
          <p:nvPr/>
        </p:nvGrpSpPr>
        <p:grpSpPr bwMode="auto">
          <a:xfrm>
            <a:off x="3497263" y="2290763"/>
            <a:ext cx="5156200" cy="3336925"/>
            <a:chOff x="2416" y="1212"/>
            <a:chExt cx="3248" cy="2102"/>
          </a:xfrm>
        </p:grpSpPr>
        <p:pic>
          <p:nvPicPr>
            <p:cNvPr id="12309" name="图片 127077" descr="Snap59">
              <a:extLst>
                <a:ext uri="{FF2B5EF4-FFF2-40B4-BE49-F238E27FC236}">
                  <a16:creationId xmlns:a16="http://schemas.microsoft.com/office/drawing/2014/main" xmlns="" id="{72CC7DD6-49F6-4938-A802-8BA486D489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6" y="1266"/>
              <a:ext cx="3248" cy="1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0" name="矩形 127078">
              <a:extLst>
                <a:ext uri="{FF2B5EF4-FFF2-40B4-BE49-F238E27FC236}">
                  <a16:creationId xmlns:a16="http://schemas.microsoft.com/office/drawing/2014/main" xmlns="" id="{0C7C8730-C895-4DAF-8A5D-1CE9452ED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0" y="3026"/>
              <a:ext cx="11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小脑扁桃体</a:t>
              </a:r>
            </a:p>
          </p:txBody>
        </p:sp>
        <p:sp>
          <p:nvSpPr>
            <p:cNvPr id="12311" name="直接连接符 127079">
              <a:extLst>
                <a:ext uri="{FF2B5EF4-FFF2-40B4-BE49-F238E27FC236}">
                  <a16:creationId xmlns:a16="http://schemas.microsoft.com/office/drawing/2014/main" xmlns="" id="{204915F1-45A2-4B00-8FDC-F76CBF7467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88" y="2766"/>
              <a:ext cx="206" cy="32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2" name="矩形 127080">
              <a:extLst>
                <a:ext uri="{FF2B5EF4-FFF2-40B4-BE49-F238E27FC236}">
                  <a16:creationId xmlns:a16="http://schemas.microsoft.com/office/drawing/2014/main" xmlns="" id="{9014DC86-22FA-4D90-9E22-2A57F8B47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3" y="1212"/>
              <a:ext cx="8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绒球脚</a:t>
              </a:r>
            </a:p>
          </p:txBody>
        </p:sp>
        <p:sp>
          <p:nvSpPr>
            <p:cNvPr id="12313" name="矩形 127081">
              <a:extLst>
                <a:ext uri="{FF2B5EF4-FFF2-40B4-BE49-F238E27FC236}">
                  <a16:creationId xmlns:a16="http://schemas.microsoft.com/office/drawing/2014/main" xmlns="" id="{F97A2CCE-8266-48B5-A7A4-68BD7D9F2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1476"/>
              <a:ext cx="6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绒球</a:t>
              </a:r>
            </a:p>
          </p:txBody>
        </p:sp>
        <p:sp>
          <p:nvSpPr>
            <p:cNvPr id="12314" name="直接连接符 127082">
              <a:extLst>
                <a:ext uri="{FF2B5EF4-FFF2-40B4-BE49-F238E27FC236}">
                  <a16:creationId xmlns:a16="http://schemas.microsoft.com/office/drawing/2014/main" xmlns="" id="{52C04DE9-0351-4F23-BC84-CD346F695B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" y="1428"/>
              <a:ext cx="222" cy="73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5" name="直接连接符 127083">
              <a:extLst>
                <a:ext uri="{FF2B5EF4-FFF2-40B4-BE49-F238E27FC236}">
                  <a16:creationId xmlns:a16="http://schemas.microsoft.com/office/drawing/2014/main" xmlns="" id="{9712C8F6-2B08-4B0B-99EE-D0F071F2E9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4" y="1720"/>
              <a:ext cx="402" cy="40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7085" name="组合 127084">
            <a:extLst>
              <a:ext uri="{FF2B5EF4-FFF2-40B4-BE49-F238E27FC236}">
                <a16:creationId xmlns:a16="http://schemas.microsoft.com/office/drawing/2014/main" xmlns="" id="{4A60F86E-CABD-42B7-8ABC-F5427FCB39AF}"/>
              </a:ext>
            </a:extLst>
          </p:cNvPr>
          <p:cNvGrpSpPr>
            <a:grpSpLocks/>
          </p:cNvGrpSpPr>
          <p:nvPr/>
        </p:nvGrpSpPr>
        <p:grpSpPr bwMode="auto">
          <a:xfrm>
            <a:off x="3751263" y="2376488"/>
            <a:ext cx="4756150" cy="3248025"/>
            <a:chOff x="2764" y="1422"/>
            <a:chExt cx="2996" cy="2046"/>
          </a:xfrm>
        </p:grpSpPr>
        <p:pic>
          <p:nvPicPr>
            <p:cNvPr id="12300" name="图片 127085" descr="Snap60">
              <a:extLst>
                <a:ext uri="{FF2B5EF4-FFF2-40B4-BE49-F238E27FC236}">
                  <a16:creationId xmlns:a16="http://schemas.microsoft.com/office/drawing/2014/main" xmlns="" id="{8EC21C57-DEF0-4032-8F24-8086304ED5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764" y="1465"/>
              <a:ext cx="2996" cy="1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1" name="矩形 127086">
              <a:extLst>
                <a:ext uri="{FF2B5EF4-FFF2-40B4-BE49-F238E27FC236}">
                  <a16:creationId xmlns:a16="http://schemas.microsoft.com/office/drawing/2014/main" xmlns="" id="{165C25DE-79DE-4319-B334-89CF8900A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9" y="1428"/>
              <a:ext cx="6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小结</a:t>
              </a:r>
            </a:p>
          </p:txBody>
        </p:sp>
        <p:sp>
          <p:nvSpPr>
            <p:cNvPr id="12302" name="矩形 127087">
              <a:extLst>
                <a:ext uri="{FF2B5EF4-FFF2-40B4-BE49-F238E27FC236}">
                  <a16:creationId xmlns:a16="http://schemas.microsoft.com/office/drawing/2014/main" xmlns="" id="{8DC7DBFB-17B0-48D8-ACFE-A827BAFB3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3" y="1422"/>
              <a:ext cx="6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蚓垂</a:t>
              </a:r>
            </a:p>
          </p:txBody>
        </p:sp>
        <p:sp>
          <p:nvSpPr>
            <p:cNvPr id="12303" name="矩形 127088">
              <a:extLst>
                <a:ext uri="{FF2B5EF4-FFF2-40B4-BE49-F238E27FC236}">
                  <a16:creationId xmlns:a16="http://schemas.microsoft.com/office/drawing/2014/main" xmlns="" id="{7ECBC7E4-B76F-4629-8513-83C1CF6F6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1" y="3114"/>
              <a:ext cx="8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蚓锥体</a:t>
              </a:r>
            </a:p>
          </p:txBody>
        </p:sp>
        <p:sp>
          <p:nvSpPr>
            <p:cNvPr id="12304" name="矩形 127089">
              <a:extLst>
                <a:ext uri="{FF2B5EF4-FFF2-40B4-BE49-F238E27FC236}">
                  <a16:creationId xmlns:a16="http://schemas.microsoft.com/office/drawing/2014/main" xmlns="" id="{BD1610F2-A800-4B80-907E-D74E2EDD8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1" y="3180"/>
              <a:ext cx="8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蚓结节</a:t>
              </a:r>
            </a:p>
          </p:txBody>
        </p:sp>
        <p:sp>
          <p:nvSpPr>
            <p:cNvPr id="12305" name="直接连接符 127090">
              <a:extLst>
                <a:ext uri="{FF2B5EF4-FFF2-40B4-BE49-F238E27FC236}">
                  <a16:creationId xmlns:a16="http://schemas.microsoft.com/office/drawing/2014/main" xmlns="" id="{CE40180B-92A2-49B7-8DC2-1A1CD52469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8" y="1656"/>
              <a:ext cx="0" cy="30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6" name="直接连接符 127091">
              <a:extLst>
                <a:ext uri="{FF2B5EF4-FFF2-40B4-BE49-F238E27FC236}">
                  <a16:creationId xmlns:a16="http://schemas.microsoft.com/office/drawing/2014/main" xmlns="" id="{DACD2C75-8F0F-4B85-B429-98D4E531CE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8" y="1686"/>
              <a:ext cx="1014" cy="4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7" name="直接连接符 127092">
              <a:extLst>
                <a:ext uri="{FF2B5EF4-FFF2-40B4-BE49-F238E27FC236}">
                  <a16:creationId xmlns:a16="http://schemas.microsoft.com/office/drawing/2014/main" xmlns="" id="{9DDFEE4C-3781-4D20-9D76-C00CE55BB8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8" y="2538"/>
              <a:ext cx="618" cy="63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8" name="直接连接符 127093">
              <a:extLst>
                <a:ext uri="{FF2B5EF4-FFF2-40B4-BE49-F238E27FC236}">
                  <a16:creationId xmlns:a16="http://schemas.microsoft.com/office/drawing/2014/main" xmlns="" id="{53019175-19AE-4CF4-8466-A1A605C60F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48" y="2856"/>
              <a:ext cx="6" cy="38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7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28023" descr="3">
            <a:extLst>
              <a:ext uri="{FF2B5EF4-FFF2-40B4-BE49-F238E27FC236}">
                <a16:creationId xmlns:a16="http://schemas.microsoft.com/office/drawing/2014/main" xmlns="" id="{EAA13620-8697-4487-A5E1-CACEE7BEF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2209800"/>
            <a:ext cx="7810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图片 128024" descr="1">
            <a:extLst>
              <a:ext uri="{FF2B5EF4-FFF2-40B4-BE49-F238E27FC236}">
                <a16:creationId xmlns:a16="http://schemas.microsoft.com/office/drawing/2014/main" xmlns="" id="{4136756F-51AE-4603-B5D4-538F0323D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44888"/>
            <a:ext cx="8001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图片 128025" descr="2">
            <a:extLst>
              <a:ext uri="{FF2B5EF4-FFF2-40B4-BE49-F238E27FC236}">
                <a16:creationId xmlns:a16="http://schemas.microsoft.com/office/drawing/2014/main" xmlns="" id="{6AF05157-9115-4B61-9397-5BFEB6430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54525"/>
            <a:ext cx="8001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文本框 128031">
            <a:extLst>
              <a:ext uri="{FF2B5EF4-FFF2-40B4-BE49-F238E27FC236}">
                <a16:creationId xmlns:a16="http://schemas.microsoft.com/office/drawing/2014/main" xmlns="" id="{10BE2FA7-FC5B-4D1F-A3A6-32317D3F5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563813"/>
            <a:ext cx="38989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由绒球、绒球脚、小结组成</a:t>
            </a:r>
            <a:endParaRPr lang="zh-CN" altLang="en-US">
              <a:solidFill>
                <a:srgbClr val="3333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3318" name="组合 128047">
            <a:extLst>
              <a:ext uri="{FF2B5EF4-FFF2-40B4-BE49-F238E27FC236}">
                <a16:creationId xmlns:a16="http://schemas.microsoft.com/office/drawing/2014/main" xmlns="" id="{457E2093-218B-434B-8484-00777C8D2CEB}"/>
              </a:ext>
            </a:extLst>
          </p:cNvPr>
          <p:cNvGrpSpPr>
            <a:grpSpLocks/>
          </p:cNvGrpSpPr>
          <p:nvPr/>
        </p:nvGrpSpPr>
        <p:grpSpPr bwMode="auto">
          <a:xfrm>
            <a:off x="4368800" y="1419225"/>
            <a:ext cx="4559300" cy="5146675"/>
            <a:chOff x="2752" y="626"/>
            <a:chExt cx="2872" cy="3242"/>
          </a:xfrm>
        </p:grpSpPr>
        <p:pic>
          <p:nvPicPr>
            <p:cNvPr id="13324" name="图片 128021" descr="Snap152">
              <a:extLst>
                <a:ext uri="{FF2B5EF4-FFF2-40B4-BE49-F238E27FC236}">
                  <a16:creationId xmlns:a16="http://schemas.microsoft.com/office/drawing/2014/main" xmlns="" id="{D81682D1-3DB1-4AFC-88B0-458A9966EC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" y="847"/>
              <a:ext cx="2616" cy="1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图片 128022" descr="Snap153">
              <a:extLst>
                <a:ext uri="{FF2B5EF4-FFF2-40B4-BE49-F238E27FC236}">
                  <a16:creationId xmlns:a16="http://schemas.microsoft.com/office/drawing/2014/main" xmlns="" id="{3703D6ED-A57C-48FF-90CD-8287E2556F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" y="2380"/>
              <a:ext cx="2610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6" name="文本框 128038">
              <a:extLst>
                <a:ext uri="{FF2B5EF4-FFF2-40B4-BE49-F238E27FC236}">
                  <a16:creationId xmlns:a16="http://schemas.microsoft.com/office/drawing/2014/main" xmlns="" id="{0956EF25-027A-4DDB-9262-6A55DED555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0" y="626"/>
              <a:ext cx="6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原裂</a:t>
              </a:r>
            </a:p>
          </p:txBody>
        </p:sp>
        <p:sp>
          <p:nvSpPr>
            <p:cNvPr id="13327" name="文本框 128039">
              <a:extLst>
                <a:ext uri="{FF2B5EF4-FFF2-40B4-BE49-F238E27FC236}">
                  <a16:creationId xmlns:a16="http://schemas.microsoft.com/office/drawing/2014/main" xmlns="" id="{ABFA2B42-7F7F-4DF7-BB1A-AE0F210F49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2" y="2260"/>
              <a:ext cx="10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chemeClr val="tx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后外侧裂</a:t>
              </a:r>
            </a:p>
          </p:txBody>
        </p:sp>
        <p:sp>
          <p:nvSpPr>
            <p:cNvPr id="13328" name="直接连接符 128040">
              <a:extLst>
                <a:ext uri="{FF2B5EF4-FFF2-40B4-BE49-F238E27FC236}">
                  <a16:creationId xmlns:a16="http://schemas.microsoft.com/office/drawing/2014/main" xmlns="" id="{46E1AFE0-40F4-438F-8AD7-19EEEC0D24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94" y="856"/>
              <a:ext cx="246" cy="8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9" name="直接连接符 128041">
              <a:extLst>
                <a:ext uri="{FF2B5EF4-FFF2-40B4-BE49-F238E27FC236}">
                  <a16:creationId xmlns:a16="http://schemas.microsoft.com/office/drawing/2014/main" xmlns="" id="{75F03AB0-F788-4BD4-81C2-7EF68268F2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3" y="2548"/>
              <a:ext cx="677" cy="3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A80620BB-31AD-4A17-8F47-B588BCD91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438" y="703263"/>
            <a:ext cx="2482850" cy="646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600" b="0" noProof="1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</a:rPr>
              <a:t>小脑的分叶</a:t>
            </a:r>
            <a:endParaRPr lang="zh-CN" altLang="en-US" sz="3600" b="0" noProof="1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3320" name="文本框 126985">
            <a:extLst>
              <a:ext uri="{FF2B5EF4-FFF2-40B4-BE49-F238E27FC236}">
                <a16:creationId xmlns:a16="http://schemas.microsoft.com/office/drawing/2014/main" xmlns="" id="{7483C4C2-839C-44C4-A54F-EC6EBD5E5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016125"/>
            <a:ext cx="203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4138" indent="-84138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zh-CN" altLang="en-US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绒球小结叶</a:t>
            </a:r>
          </a:p>
        </p:txBody>
      </p:sp>
      <p:sp>
        <p:nvSpPr>
          <p:cNvPr id="13321" name="文本框 126985">
            <a:extLst>
              <a:ext uri="{FF2B5EF4-FFF2-40B4-BE49-F238E27FC236}">
                <a16:creationId xmlns:a16="http://schemas.microsoft.com/office/drawing/2014/main" xmlns="" id="{6F1ABC2C-49CD-4EBD-94BF-A1319BCF6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3343275"/>
            <a:ext cx="1587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4138" indent="-84138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zh-CN" altLang="en-US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小脑前叶</a:t>
            </a:r>
          </a:p>
        </p:txBody>
      </p:sp>
      <p:sp>
        <p:nvSpPr>
          <p:cNvPr id="13322" name="文本框 126985">
            <a:extLst>
              <a:ext uri="{FF2B5EF4-FFF2-40B4-BE49-F238E27FC236}">
                <a16:creationId xmlns:a16="http://schemas.microsoft.com/office/drawing/2014/main" xmlns="" id="{68DAD0B9-FBD0-4F99-9CB0-91BB9F030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4311650"/>
            <a:ext cx="1885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4138" indent="-84138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zh-CN" altLang="en-US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小脑后叶</a:t>
            </a:r>
          </a:p>
        </p:txBody>
      </p:sp>
      <p:sp>
        <p:nvSpPr>
          <p:cNvPr id="13323" name="文本框 128044">
            <a:extLst>
              <a:ext uri="{FF2B5EF4-FFF2-40B4-BE49-F238E27FC236}">
                <a16:creationId xmlns:a16="http://schemas.microsoft.com/office/drawing/2014/main" xmlns="" id="{9DF20AFF-5B1D-45DF-ACBC-9CA7500B9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5202238"/>
            <a:ext cx="3898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前叶和后叶合称</a:t>
            </a:r>
            <a:r>
              <a:rPr lang="zh-CN" altLang="en-US">
                <a:solidFill>
                  <a:srgbClr val="C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小脑体</a:t>
            </a:r>
            <a:endParaRPr lang="zh-CN" altLang="en-US" sz="2000">
              <a:solidFill>
                <a:schemeClr val="tx1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128047">
            <a:extLst>
              <a:ext uri="{FF2B5EF4-FFF2-40B4-BE49-F238E27FC236}">
                <a16:creationId xmlns:a16="http://schemas.microsoft.com/office/drawing/2014/main" xmlns="" id="{457E2093-218B-434B-8484-00777C8D2CEB}"/>
              </a:ext>
            </a:extLst>
          </p:cNvPr>
          <p:cNvGrpSpPr>
            <a:grpSpLocks/>
          </p:cNvGrpSpPr>
          <p:nvPr/>
        </p:nvGrpSpPr>
        <p:grpSpPr bwMode="auto">
          <a:xfrm>
            <a:off x="5643515" y="1970468"/>
            <a:ext cx="3197980" cy="4221946"/>
            <a:chOff x="3008" y="847"/>
            <a:chExt cx="2616" cy="3021"/>
          </a:xfrm>
        </p:grpSpPr>
        <p:pic>
          <p:nvPicPr>
            <p:cNvPr id="29" name="图片 128021" descr="Snap152">
              <a:extLst>
                <a:ext uri="{FF2B5EF4-FFF2-40B4-BE49-F238E27FC236}">
                  <a16:creationId xmlns:a16="http://schemas.microsoft.com/office/drawing/2014/main" xmlns="" id="{D81682D1-3DB1-4AFC-88B0-458A9966EC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" y="847"/>
              <a:ext cx="2616" cy="1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图片 128022" descr="Snap153">
              <a:extLst>
                <a:ext uri="{FF2B5EF4-FFF2-40B4-BE49-F238E27FC236}">
                  <a16:creationId xmlns:a16="http://schemas.microsoft.com/office/drawing/2014/main" xmlns="" id="{3703D6ED-A57C-48FF-90CD-8287E2556F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" y="2380"/>
              <a:ext cx="2610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3" name="组合 1">
            <a:extLst>
              <a:ext uri="{FF2B5EF4-FFF2-40B4-BE49-F238E27FC236}">
                <a16:creationId xmlns:a16="http://schemas.microsoft.com/office/drawing/2014/main" xmlns="" id="{F3ACD302-1D9C-46DF-8440-0B9A35F8D612}"/>
              </a:ext>
            </a:extLst>
          </p:cNvPr>
          <p:cNvGrpSpPr>
            <a:grpSpLocks/>
          </p:cNvGrpSpPr>
          <p:nvPr/>
        </p:nvGrpSpPr>
        <p:grpSpPr bwMode="auto">
          <a:xfrm>
            <a:off x="324499" y="2149654"/>
            <a:ext cx="5145087" cy="2662238"/>
            <a:chOff x="71477" y="2459623"/>
            <a:chExt cx="5144584" cy="2661569"/>
          </a:xfrm>
        </p:grpSpPr>
        <p:sp>
          <p:nvSpPr>
            <p:cNvPr id="14346" name="矩形 195595">
              <a:extLst>
                <a:ext uri="{FF2B5EF4-FFF2-40B4-BE49-F238E27FC236}">
                  <a16:creationId xmlns:a16="http://schemas.microsoft.com/office/drawing/2014/main" xmlns="" id="{8B6BDA76-57D3-4A40-9660-7504FF4B4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312" y="3005473"/>
              <a:ext cx="210978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绒球小结叶</a:t>
              </a:r>
            </a:p>
          </p:txBody>
        </p:sp>
        <p:sp>
          <p:nvSpPr>
            <p:cNvPr id="14347" name="矩形 195598">
              <a:extLst>
                <a:ext uri="{FF2B5EF4-FFF2-40B4-BE49-F238E27FC236}">
                  <a16:creationId xmlns:a16="http://schemas.microsoft.com/office/drawing/2014/main" xmlns="" id="{3A4E8664-3190-44F2-994D-164E39342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777" y="2993942"/>
              <a:ext cx="14462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原小脑</a:t>
              </a:r>
            </a:p>
          </p:txBody>
        </p:sp>
        <p:sp>
          <p:nvSpPr>
            <p:cNvPr id="14348" name="矩形 195600">
              <a:extLst>
                <a:ext uri="{FF2B5EF4-FFF2-40B4-BE49-F238E27FC236}">
                  <a16:creationId xmlns:a16="http://schemas.microsoft.com/office/drawing/2014/main" xmlns="" id="{B632419A-1A78-4FBD-9DEA-AF45AD036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290" y="3006642"/>
              <a:ext cx="1727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前庭小脑</a:t>
              </a:r>
            </a:p>
          </p:txBody>
        </p:sp>
        <p:sp>
          <p:nvSpPr>
            <p:cNvPr id="14349" name="矩形 195601">
              <a:extLst>
                <a:ext uri="{FF2B5EF4-FFF2-40B4-BE49-F238E27FC236}">
                  <a16:creationId xmlns:a16="http://schemas.microsoft.com/office/drawing/2014/main" xmlns="" id="{EFDA53D9-F8FC-4683-B200-7B7E99649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77" y="3759117"/>
              <a:ext cx="2422525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小脑体内侧区、</a:t>
              </a:r>
            </a:p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中间区</a:t>
              </a:r>
            </a:p>
          </p:txBody>
        </p:sp>
        <p:sp>
          <p:nvSpPr>
            <p:cNvPr id="14350" name="矩形 195603">
              <a:extLst>
                <a:ext uri="{FF2B5EF4-FFF2-40B4-BE49-F238E27FC236}">
                  <a16:creationId xmlns:a16="http://schemas.microsoft.com/office/drawing/2014/main" xmlns="" id="{20886E49-318B-4CBD-8D45-AD2349CDC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5377" y="3895642"/>
              <a:ext cx="13954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旧小脑</a:t>
              </a:r>
            </a:p>
          </p:txBody>
        </p:sp>
        <p:sp>
          <p:nvSpPr>
            <p:cNvPr id="14351" name="矩形 195605">
              <a:extLst>
                <a:ext uri="{FF2B5EF4-FFF2-40B4-BE49-F238E27FC236}">
                  <a16:creationId xmlns:a16="http://schemas.microsoft.com/office/drawing/2014/main" xmlns="" id="{7AD6E558-F3A8-4D42-B7D5-374394681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8390" y="3908342"/>
              <a:ext cx="17399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脊髓小脑</a:t>
              </a:r>
            </a:p>
          </p:txBody>
        </p:sp>
        <p:sp>
          <p:nvSpPr>
            <p:cNvPr id="14352" name="矩形 195606">
              <a:extLst>
                <a:ext uri="{FF2B5EF4-FFF2-40B4-BE49-F238E27FC236}">
                  <a16:creationId xmlns:a16="http://schemas.microsoft.com/office/drawing/2014/main" xmlns="" id="{CCFF0E8C-3012-4551-8312-011881FD9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77" y="4724317"/>
              <a:ext cx="21574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小脑体外侧区</a:t>
              </a:r>
            </a:p>
          </p:txBody>
        </p:sp>
        <p:sp>
          <p:nvSpPr>
            <p:cNvPr id="14353" name="矩形 195607">
              <a:extLst>
                <a:ext uri="{FF2B5EF4-FFF2-40B4-BE49-F238E27FC236}">
                  <a16:creationId xmlns:a16="http://schemas.microsoft.com/office/drawing/2014/main" xmlns="" id="{1839401A-1FCC-400B-86BF-4C347DD52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60" y="3016167"/>
              <a:ext cx="438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→</a:t>
              </a:r>
            </a:p>
          </p:txBody>
        </p:sp>
        <p:sp>
          <p:nvSpPr>
            <p:cNvPr id="14354" name="矩形 195608">
              <a:extLst>
                <a:ext uri="{FF2B5EF4-FFF2-40B4-BE49-F238E27FC236}">
                  <a16:creationId xmlns:a16="http://schemas.microsoft.com/office/drawing/2014/main" xmlns="" id="{C1C10656-A298-4A9D-822E-A19C656EE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7279" y="2992021"/>
              <a:ext cx="438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→</a:t>
              </a:r>
            </a:p>
          </p:txBody>
        </p:sp>
        <p:sp>
          <p:nvSpPr>
            <p:cNvPr id="14355" name="矩形 195609">
              <a:extLst>
                <a:ext uri="{FF2B5EF4-FFF2-40B4-BE49-F238E27FC236}">
                  <a16:creationId xmlns:a16="http://schemas.microsoft.com/office/drawing/2014/main" xmlns="" id="{DB36BA7F-B767-4B7B-BA4D-95636EC65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9627" y="3905167"/>
              <a:ext cx="438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→</a:t>
              </a:r>
            </a:p>
          </p:txBody>
        </p:sp>
        <p:sp>
          <p:nvSpPr>
            <p:cNvPr id="14356" name="矩形 195610">
              <a:extLst>
                <a:ext uri="{FF2B5EF4-FFF2-40B4-BE49-F238E27FC236}">
                  <a16:creationId xmlns:a16="http://schemas.microsoft.com/office/drawing/2014/main" xmlns="" id="{E62A0430-D6F6-49A0-BE5D-AFB3F6D62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178" y="3895641"/>
              <a:ext cx="438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→</a:t>
              </a:r>
            </a:p>
          </p:txBody>
        </p:sp>
        <p:sp>
          <p:nvSpPr>
            <p:cNvPr id="14357" name="矩形 195611">
              <a:extLst>
                <a:ext uri="{FF2B5EF4-FFF2-40B4-BE49-F238E27FC236}">
                  <a16:creationId xmlns:a16="http://schemas.microsoft.com/office/drawing/2014/main" xmlns="" id="{1BC20840-3AE7-4F1F-92C9-CEDD1B7E5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374" y="4695741"/>
              <a:ext cx="438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→</a:t>
              </a:r>
            </a:p>
          </p:txBody>
        </p:sp>
        <p:sp>
          <p:nvSpPr>
            <p:cNvPr id="14358" name="矩形 195612">
              <a:extLst>
                <a:ext uri="{FF2B5EF4-FFF2-40B4-BE49-F238E27FC236}">
                  <a16:creationId xmlns:a16="http://schemas.microsoft.com/office/drawing/2014/main" xmlns="" id="{259DFF2E-B33E-4783-9821-7508FCD65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40" y="4695742"/>
              <a:ext cx="133191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新小脑</a:t>
              </a:r>
            </a:p>
          </p:txBody>
        </p:sp>
        <p:sp>
          <p:nvSpPr>
            <p:cNvPr id="14359" name="矩形 195613">
              <a:extLst>
                <a:ext uri="{FF2B5EF4-FFF2-40B4-BE49-F238E27FC236}">
                  <a16:creationId xmlns:a16="http://schemas.microsoft.com/office/drawing/2014/main" xmlns="" id="{AE830ECA-73B1-4246-B2CB-9EC10D6EA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468" y="4667167"/>
              <a:ext cx="438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→</a:t>
              </a:r>
            </a:p>
          </p:txBody>
        </p:sp>
        <p:sp>
          <p:nvSpPr>
            <p:cNvPr id="14360" name="矩形 195614">
              <a:extLst>
                <a:ext uri="{FF2B5EF4-FFF2-40B4-BE49-F238E27FC236}">
                  <a16:creationId xmlns:a16="http://schemas.microsoft.com/office/drawing/2014/main" xmlns="" id="{DBE45C62-5208-44E3-9097-ACA806153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152" y="4683042"/>
              <a:ext cx="16129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大脑小脑</a:t>
              </a:r>
            </a:p>
          </p:txBody>
        </p:sp>
        <p:sp>
          <p:nvSpPr>
            <p:cNvPr id="14361" name="文本框 195615">
              <a:extLst>
                <a:ext uri="{FF2B5EF4-FFF2-40B4-BE49-F238E27FC236}">
                  <a16:creationId xmlns:a16="http://schemas.microsoft.com/office/drawing/2014/main" xmlns="" id="{8CB76D50-5FAF-45AD-9EB9-A7A8F2CE15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752" y="2459623"/>
              <a:ext cx="12668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zh-CN" altLang="en-US" sz="2000" dirty="0">
                  <a:solidFill>
                    <a:srgbClr val="C00000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外形</a:t>
              </a:r>
            </a:p>
          </p:txBody>
        </p:sp>
        <p:sp>
          <p:nvSpPr>
            <p:cNvPr id="14362" name="文本框 195616">
              <a:extLst>
                <a:ext uri="{FF2B5EF4-FFF2-40B4-BE49-F238E27FC236}">
                  <a16:creationId xmlns:a16="http://schemas.microsoft.com/office/drawing/2014/main" xmlns="" id="{4682C27B-88F2-4276-B777-E09384748A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6828" y="2459623"/>
              <a:ext cx="11144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rgbClr val="C00000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进化</a:t>
              </a:r>
            </a:p>
          </p:txBody>
        </p:sp>
        <p:sp>
          <p:nvSpPr>
            <p:cNvPr id="14363" name="文本框 195617">
              <a:extLst>
                <a:ext uri="{FF2B5EF4-FFF2-40B4-BE49-F238E27FC236}">
                  <a16:creationId xmlns:a16="http://schemas.microsoft.com/office/drawing/2014/main" xmlns="" id="{F674F346-D431-44F4-B8E5-C06C0F0231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6736" y="2497224"/>
              <a:ext cx="22193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rgbClr val="C00000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纤维联系及功能</a:t>
              </a: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E97B5C8A-AEE1-4C44-AABA-38C68EA05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7863" y="267449"/>
            <a:ext cx="2482850" cy="646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600" b="0" noProof="1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</a:rPr>
              <a:t>小脑的分区</a:t>
            </a:r>
            <a:endParaRPr lang="zh-CN" altLang="en-US" sz="3600" b="0" noProof="1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4345" name="文本框 128044">
            <a:extLst>
              <a:ext uri="{FF2B5EF4-FFF2-40B4-BE49-F238E27FC236}">
                <a16:creationId xmlns:a16="http://schemas.microsoft.com/office/drawing/2014/main" xmlns="" id="{1DE81520-7A42-4846-83D0-C9CF023B0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1088186"/>
            <a:ext cx="75644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C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小脑体</a:t>
            </a:r>
            <a:r>
              <a:rPr lang="zh-CN" altLang="en-US"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由内向外分为三个纵区：内侧区、中间区、外侧区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29028" descr="Snap61">
            <a:extLst>
              <a:ext uri="{FF2B5EF4-FFF2-40B4-BE49-F238E27FC236}">
                <a16:creationId xmlns:a16="http://schemas.microsoft.com/office/drawing/2014/main" xmlns="" id="{3DD6BE58-093B-47B3-B14E-27CB401A1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2601913"/>
            <a:ext cx="5126037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文本框 129029">
            <a:extLst>
              <a:ext uri="{FF2B5EF4-FFF2-40B4-BE49-F238E27FC236}">
                <a16:creationId xmlns:a16="http://schemas.microsoft.com/office/drawing/2014/main" xmlns="" id="{40D7F672-A591-4906-B66F-CEC0589D4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371725"/>
            <a:ext cx="2327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1.</a:t>
            </a: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小脑皮质</a:t>
            </a:r>
          </a:p>
        </p:txBody>
      </p:sp>
      <p:sp>
        <p:nvSpPr>
          <p:cNvPr id="15364" name="文本框 129030">
            <a:extLst>
              <a:ext uri="{FF2B5EF4-FFF2-40B4-BE49-F238E27FC236}">
                <a16:creationId xmlns:a16="http://schemas.microsoft.com/office/drawing/2014/main" xmlns="" id="{D5572158-7EE6-474D-93D4-EAFD6F628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3144838"/>
            <a:ext cx="3402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许多相互平行的浅沟，将小脑表面分成许多小脑叶片。</a:t>
            </a:r>
          </a:p>
        </p:txBody>
      </p:sp>
      <p:sp>
        <p:nvSpPr>
          <p:cNvPr id="15365" name="文本框 129031">
            <a:extLst>
              <a:ext uri="{FF2B5EF4-FFF2-40B4-BE49-F238E27FC236}">
                <a16:creationId xmlns:a16="http://schemas.microsoft.com/office/drawing/2014/main" xmlns="" id="{CE9DA7DC-1F67-400E-B16C-A9737B7E4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3886200"/>
            <a:ext cx="32289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小脑皮质细胞分为</a:t>
            </a:r>
            <a:r>
              <a:rPr lang="en-US" altLang="zh-CN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层，由深至浅是：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颗粒层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梨状细胞层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分子层</a:t>
            </a:r>
          </a:p>
        </p:txBody>
      </p:sp>
      <p:sp>
        <p:nvSpPr>
          <p:cNvPr id="15366" name="文本框 129034">
            <a:extLst>
              <a:ext uri="{FF2B5EF4-FFF2-40B4-BE49-F238E27FC236}">
                <a16:creationId xmlns:a16="http://schemas.microsoft.com/office/drawing/2014/main" xmlns="" id="{3EFCACED-5B79-4521-A2D6-331272316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" y="1635125"/>
            <a:ext cx="6283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小脑由浅入深依次是</a:t>
            </a:r>
            <a:r>
              <a:rPr lang="zh-CN" altLang="en-US">
                <a:solidFill>
                  <a:srgbClr val="C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皮质</a:t>
            </a:r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、</a:t>
            </a:r>
            <a:r>
              <a:rPr lang="zh-CN" altLang="en-US">
                <a:solidFill>
                  <a:srgbClr val="C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髓质</a:t>
            </a:r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、</a:t>
            </a:r>
            <a:r>
              <a:rPr lang="zh-CN" altLang="en-US">
                <a:solidFill>
                  <a:srgbClr val="C0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小脑核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96B0C4AB-F11B-40FC-B1C0-790C201EB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638" y="703263"/>
            <a:ext cx="3636962" cy="646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600" b="0" noProof="1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</a:rPr>
              <a:t>小脑的内部结构</a:t>
            </a:r>
            <a:endParaRPr lang="zh-CN" altLang="en-US" sz="3600" b="0" noProof="1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51" y="1703197"/>
            <a:ext cx="4736364" cy="2989643"/>
          </a:xfrm>
          <a:prstGeom prst="rect">
            <a:avLst/>
          </a:prstGeom>
        </p:spPr>
      </p:pic>
      <p:sp>
        <p:nvSpPr>
          <p:cNvPr id="16387" name="矩形 130059">
            <a:extLst>
              <a:ext uri="{FF2B5EF4-FFF2-40B4-BE49-F238E27FC236}">
                <a16:creationId xmlns:a16="http://schemas.microsoft.com/office/drawing/2014/main" xmlns="" id="{83CCDD07-5A01-4E1D-AEFD-A4D02D42F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8338" y="4676775"/>
            <a:ext cx="1169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齿状核</a:t>
            </a:r>
          </a:p>
        </p:txBody>
      </p:sp>
      <p:sp>
        <p:nvSpPr>
          <p:cNvPr id="16388" name="矩形 130060">
            <a:extLst>
              <a:ext uri="{FF2B5EF4-FFF2-40B4-BE49-F238E27FC236}">
                <a16:creationId xmlns:a16="http://schemas.microsoft.com/office/drawing/2014/main" xmlns="" id="{4506D3B9-F8B2-463D-87C6-E5C5FE633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5463" y="4835525"/>
            <a:ext cx="1169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栓状核</a:t>
            </a:r>
          </a:p>
        </p:txBody>
      </p:sp>
      <p:sp>
        <p:nvSpPr>
          <p:cNvPr id="16389" name="矩形 130061">
            <a:extLst>
              <a:ext uri="{FF2B5EF4-FFF2-40B4-BE49-F238E27FC236}">
                <a16:creationId xmlns:a16="http://schemas.microsoft.com/office/drawing/2014/main" xmlns="" id="{D12A5A41-8CFC-4800-B4EA-BF42E8B7F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9888" y="4778375"/>
            <a:ext cx="1255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球状核</a:t>
            </a:r>
          </a:p>
        </p:txBody>
      </p:sp>
      <p:sp>
        <p:nvSpPr>
          <p:cNvPr id="16390" name="矩形 130062">
            <a:extLst>
              <a:ext uri="{FF2B5EF4-FFF2-40B4-BE49-F238E27FC236}">
                <a16:creationId xmlns:a16="http://schemas.microsoft.com/office/drawing/2014/main" xmlns="" id="{B4259F0C-9EA6-4DCB-9DE4-8E1064D41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0663" y="4711700"/>
            <a:ext cx="989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顶核</a:t>
            </a:r>
          </a:p>
        </p:txBody>
      </p:sp>
      <p:sp>
        <p:nvSpPr>
          <p:cNvPr id="16391" name="直接连接符 130063">
            <a:extLst>
              <a:ext uri="{FF2B5EF4-FFF2-40B4-BE49-F238E27FC236}">
                <a16:creationId xmlns:a16="http://schemas.microsoft.com/office/drawing/2014/main" xmlns="" id="{53AB153F-C486-4F6B-B1BE-D0FA0830D6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57826" y="3381375"/>
            <a:ext cx="382588" cy="14033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2" name="直接连接符 130064">
            <a:extLst>
              <a:ext uri="{FF2B5EF4-FFF2-40B4-BE49-F238E27FC236}">
                <a16:creationId xmlns:a16="http://schemas.microsoft.com/office/drawing/2014/main" xmlns="" id="{B720C16D-0DAE-41A9-9FCE-D6550DC8D42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32502" y="3326063"/>
            <a:ext cx="355598" cy="157931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3" name="直接连接符 130065">
            <a:extLst>
              <a:ext uri="{FF2B5EF4-FFF2-40B4-BE49-F238E27FC236}">
                <a16:creationId xmlns:a16="http://schemas.microsoft.com/office/drawing/2014/main" xmlns="" id="{D1FABAAF-9576-4B7E-996F-15DEB760C31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24591" y="3194050"/>
            <a:ext cx="989009" cy="16795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4" name="直接连接符 130066">
            <a:extLst>
              <a:ext uri="{FF2B5EF4-FFF2-40B4-BE49-F238E27FC236}">
                <a16:creationId xmlns:a16="http://schemas.microsoft.com/office/drawing/2014/main" xmlns="" id="{47AC9773-25FB-436F-AE31-4535681FC95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88100" y="3136900"/>
            <a:ext cx="1631950" cy="16954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5" name="文本框 130053">
            <a:extLst>
              <a:ext uri="{FF2B5EF4-FFF2-40B4-BE49-F238E27FC236}">
                <a16:creationId xmlns:a16="http://schemas.microsoft.com/office/drawing/2014/main" xmlns="" id="{CF7948EC-845B-40EC-9405-C95F748BA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" y="922338"/>
            <a:ext cx="37353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2.</a:t>
            </a:r>
            <a:r>
              <a:rPr lang="zh-CN" altLang="en-US" sz="280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小脑核</a:t>
            </a:r>
          </a:p>
        </p:txBody>
      </p:sp>
      <p:grpSp>
        <p:nvGrpSpPr>
          <p:cNvPr id="16396" name="组合 1">
            <a:extLst>
              <a:ext uri="{FF2B5EF4-FFF2-40B4-BE49-F238E27FC236}">
                <a16:creationId xmlns:a16="http://schemas.microsoft.com/office/drawing/2014/main" xmlns="" id="{32AA3FCF-5CD6-436C-A319-C46595F5703C}"/>
              </a:ext>
            </a:extLst>
          </p:cNvPr>
          <p:cNvGrpSpPr>
            <a:grpSpLocks/>
          </p:cNvGrpSpPr>
          <p:nvPr/>
        </p:nvGrpSpPr>
        <p:grpSpPr bwMode="auto">
          <a:xfrm>
            <a:off x="398463" y="1860550"/>
            <a:ext cx="4359275" cy="2282825"/>
            <a:chOff x="495301" y="1819275"/>
            <a:chExt cx="4359275" cy="2282825"/>
          </a:xfrm>
        </p:grpSpPr>
        <p:sp>
          <p:nvSpPr>
            <p:cNvPr id="16398" name="文本框 130054">
              <a:extLst>
                <a:ext uri="{FF2B5EF4-FFF2-40B4-BE49-F238E27FC236}">
                  <a16:creationId xmlns:a16="http://schemas.microsoft.com/office/drawing/2014/main" xmlns="" id="{CE4874AA-C692-4A9B-847D-9D6DB0E653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1" y="1819275"/>
              <a:ext cx="4067175" cy="2282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84138" indent="-84138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ClrTx/>
              </a:pPr>
              <a:r>
                <a:rPr lang="zh-CN" altLang="en-US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顶核</a:t>
              </a:r>
              <a:r>
                <a:rPr lang="en-US" altLang="zh-CN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→</a:t>
              </a:r>
              <a:r>
                <a:rPr lang="zh-CN" altLang="en-US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属于原小脑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ClrTx/>
              </a:pPr>
              <a:r>
                <a:rPr lang="zh-CN" altLang="en-US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球状核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ClrTx/>
              </a:pPr>
              <a:r>
                <a:rPr lang="zh-CN" altLang="en-US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栓状核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ClrTx/>
              </a:pPr>
              <a:r>
                <a:rPr lang="zh-CN" altLang="en-US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齿状核</a:t>
              </a:r>
              <a:r>
                <a:rPr lang="en-US" altLang="zh-CN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→</a:t>
              </a:r>
              <a:r>
                <a:rPr lang="zh-CN" altLang="en-US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属于新小脑</a:t>
              </a:r>
            </a:p>
          </p:txBody>
        </p:sp>
        <p:sp>
          <p:nvSpPr>
            <p:cNvPr id="16399" name="右大括号 130055">
              <a:extLst>
                <a:ext uri="{FF2B5EF4-FFF2-40B4-BE49-F238E27FC236}">
                  <a16:creationId xmlns:a16="http://schemas.microsoft.com/office/drawing/2014/main" xmlns="" id="{EDD26AF8-C353-4E3A-A05B-075AEC383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779" y="2751388"/>
              <a:ext cx="107950" cy="628650"/>
            </a:xfrm>
            <a:prstGeom prst="rightBrace">
              <a:avLst>
                <a:gd name="adj1" fmla="val 48502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endParaRPr lang="zh-CN" altLang="zh-CN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6400" name="矩形 130057">
              <a:extLst>
                <a:ext uri="{FF2B5EF4-FFF2-40B4-BE49-F238E27FC236}">
                  <a16:creationId xmlns:a16="http://schemas.microsoft.com/office/drawing/2014/main" xmlns="" id="{CE15F2FC-8694-4241-8BC2-5E7DF595E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942" y="2827588"/>
              <a:ext cx="316263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262626"/>
                  </a:solidFill>
                  <a:latin typeface="Gill Sans MT" panose="020B0502020104020203" pitchFamily="34" charset="0"/>
                  <a:ea typeface="华文中宋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中间核</a:t>
              </a:r>
              <a:r>
                <a:rPr lang="en-US" altLang="zh-CN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→</a:t>
              </a:r>
              <a:r>
                <a:rPr lang="zh-CN" altLang="en-US">
                  <a:solidFill>
                    <a:schemeClr val="tx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属于旧小脑</a:t>
              </a:r>
            </a:p>
          </p:txBody>
        </p:sp>
      </p:grpSp>
      <p:sp>
        <p:nvSpPr>
          <p:cNvPr id="16397" name="文本框 195589">
            <a:extLst>
              <a:ext uri="{FF2B5EF4-FFF2-40B4-BE49-F238E27FC236}">
                <a16:creationId xmlns:a16="http://schemas.microsoft.com/office/drawing/2014/main" xmlns="" id="{44517799-E09B-4523-BE17-34491E72F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0025" y="5500688"/>
            <a:ext cx="3549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b="0">
                <a:solidFill>
                  <a:schemeClr val="tx1"/>
                </a:solidFill>
                <a:latin typeface="华文中宋" panose="02010600040101010101" pitchFamily="2" charset="-122"/>
              </a:rPr>
              <a:t>小脑水平切面示小脑核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131075">
            <a:extLst>
              <a:ext uri="{FF2B5EF4-FFF2-40B4-BE49-F238E27FC236}">
                <a16:creationId xmlns:a16="http://schemas.microsoft.com/office/drawing/2014/main" xmlns="" id="{8478C0CD-8F13-4199-A203-BD50B62B5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801688"/>
            <a:ext cx="2593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3.</a:t>
            </a: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小脑髓质</a:t>
            </a:r>
          </a:p>
        </p:txBody>
      </p:sp>
      <p:sp>
        <p:nvSpPr>
          <p:cNvPr id="12292" name="文本框 131077">
            <a:extLst>
              <a:ext uri="{FF2B5EF4-FFF2-40B4-BE49-F238E27FC236}">
                <a16:creationId xmlns:a16="http://schemas.microsoft.com/office/drawing/2014/main" xmlns="" id="{DDEEEC3C-AE2F-475B-9025-EACD3BEFD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1412875"/>
            <a:ext cx="5021262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由</a:t>
            </a:r>
            <a:r>
              <a:rPr lang="en-US" altLang="zh-CN" sz="2000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类纤维组成：</a:t>
            </a:r>
          </a:p>
          <a:p>
            <a:pPr marL="84138" indent="-84138" eaLnBrk="1" hangingPunct="1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  <a:defRPr/>
            </a:pP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小脑皮质与小脑核之间的往返纤维</a:t>
            </a:r>
          </a:p>
          <a:p>
            <a:pPr marL="84138" indent="-84138" eaLnBrk="1" hangingPunct="1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  <a:defRPr/>
            </a:pP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小脑叶片、小脑各叶之间的联络纤维</a:t>
            </a:r>
          </a:p>
          <a:p>
            <a:pPr marL="84138" indent="-84138" eaLnBrk="1" hangingPunct="1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  <a:defRPr/>
            </a:pP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小脑的传入、传出纤维，这一类纤维主要组成</a:t>
            </a:r>
            <a:r>
              <a:rPr lang="en-US" altLang="zh-CN" sz="2000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对小脑脚：</a:t>
            </a:r>
          </a:p>
        </p:txBody>
      </p:sp>
      <p:sp>
        <p:nvSpPr>
          <p:cNvPr id="17413" name="矩形 131078">
            <a:extLst>
              <a:ext uri="{FF2B5EF4-FFF2-40B4-BE49-F238E27FC236}">
                <a16:creationId xmlns:a16="http://schemas.microsoft.com/office/drawing/2014/main" xmlns="" id="{82FCF23A-23B8-4453-8C94-D6E145541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50" y="3849688"/>
            <a:ext cx="4938713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66700" algn="l"/>
                <a:tab pos="361950" algn="l"/>
                <a:tab pos="447675" algn="l"/>
                <a:tab pos="542925" algn="l"/>
              </a:tabLst>
              <a:defRPr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66700" algn="l"/>
                <a:tab pos="361950" algn="l"/>
                <a:tab pos="447675" algn="l"/>
                <a:tab pos="542925" algn="l"/>
              </a:tabLst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66700" algn="l"/>
                <a:tab pos="361950" algn="l"/>
                <a:tab pos="447675" algn="l"/>
                <a:tab pos="542925" algn="l"/>
              </a:tabLst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66700" algn="l"/>
                <a:tab pos="361950" algn="l"/>
                <a:tab pos="447675" algn="l"/>
                <a:tab pos="542925" algn="l"/>
              </a:tabLst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66700" algn="l"/>
                <a:tab pos="361950" algn="l"/>
                <a:tab pos="447675" algn="l"/>
                <a:tab pos="542925" algn="l"/>
              </a:tabLst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66700" algn="l"/>
                <a:tab pos="361950" algn="l"/>
                <a:tab pos="447675" algn="l"/>
                <a:tab pos="542925" algn="l"/>
              </a:tabLst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66700" algn="l"/>
                <a:tab pos="361950" algn="l"/>
                <a:tab pos="447675" algn="l"/>
                <a:tab pos="542925" algn="l"/>
              </a:tabLst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66700" algn="l"/>
                <a:tab pos="361950" algn="l"/>
                <a:tab pos="447675" algn="l"/>
                <a:tab pos="542925" algn="l"/>
              </a:tabLst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66700" algn="l"/>
                <a:tab pos="361950" algn="l"/>
                <a:tab pos="447675" algn="l"/>
                <a:tab pos="542925" algn="l"/>
              </a:tabLst>
              <a:defRPr sz="1600">
                <a:solidFill>
                  <a:srgbClr val="262626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(1)</a:t>
            </a:r>
            <a:r>
              <a:rPr lang="zh-CN" altLang="en-US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小脑下脚</a:t>
            </a: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：</a:t>
            </a:r>
            <a:r>
              <a:rPr lang="zh-CN" altLang="en-US" sz="20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连于小脑和延髓之间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(2)</a:t>
            </a:r>
            <a:r>
              <a:rPr lang="zh-CN" altLang="en-US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小脑中脚</a:t>
            </a: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：</a:t>
            </a:r>
            <a:r>
              <a:rPr lang="zh-CN" altLang="en-US" sz="20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连于小脑和脑桥之间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(3)</a:t>
            </a:r>
            <a:r>
              <a:rPr lang="zh-CN" altLang="en-US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小脑上脚</a:t>
            </a:r>
            <a:r>
              <a:rPr lang="zh-CN" altLang="en-US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：</a:t>
            </a:r>
            <a:r>
              <a:rPr lang="zh-CN" altLang="en-US" sz="20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连于小脑和中脑之间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6" t="8281" r="3250" b="2541"/>
          <a:stretch/>
        </p:blipFill>
        <p:spPr>
          <a:xfrm>
            <a:off x="5210175" y="495836"/>
            <a:ext cx="3419342" cy="5801934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包裹">
  <a:themeElements>
    <a:clrScheme name="包裹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包裹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包裹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包裹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包裹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Pages>0</Pages>
  <Words>1180</Words>
  <Characters>0</Characters>
  <Application>Microsoft Office PowerPoint</Application>
  <DocSecurity>0</DocSecurity>
  <PresentationFormat>全屏显示(4:3)</PresentationFormat>
  <Lines>0</Lines>
  <Paragraphs>272</Paragraphs>
  <Slides>27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包裹</vt:lpstr>
      <vt:lpstr>重点内容</vt:lpstr>
      <vt:lpstr>小 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间 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That’s  over</vt:lpstr>
    </vt:vector>
  </TitlesOfParts>
  <Manager/>
  <Company>wfmc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subject/>
  <dc:creator>sophy</dc:creator>
  <cp:keywords/>
  <dc:description/>
  <cp:lastModifiedBy>crazysophy</cp:lastModifiedBy>
  <cp:revision>158</cp:revision>
  <dcterms:created xsi:type="dcterms:W3CDTF">2008-04-23T02:10:22Z</dcterms:created>
  <dcterms:modified xsi:type="dcterms:W3CDTF">2023-06-02T12:42:24Z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