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42" r:id="rId1"/>
  </p:sldMasterIdLst>
  <p:notesMasterIdLst>
    <p:notesMasterId r:id="rId23"/>
  </p:notesMasterIdLst>
  <p:sldIdLst>
    <p:sldId id="520" r:id="rId2"/>
    <p:sldId id="519" r:id="rId3"/>
    <p:sldId id="523" r:id="rId4"/>
    <p:sldId id="486" r:id="rId5"/>
    <p:sldId id="488" r:id="rId6"/>
    <p:sldId id="524" r:id="rId7"/>
    <p:sldId id="489" r:id="rId8"/>
    <p:sldId id="492" r:id="rId9"/>
    <p:sldId id="495" r:id="rId10"/>
    <p:sldId id="497" r:id="rId11"/>
    <p:sldId id="496" r:id="rId12"/>
    <p:sldId id="503" r:id="rId13"/>
    <p:sldId id="525" r:id="rId14"/>
    <p:sldId id="498" r:id="rId15"/>
    <p:sldId id="499" r:id="rId16"/>
    <p:sldId id="504" r:id="rId17"/>
    <p:sldId id="505" r:id="rId18"/>
    <p:sldId id="506" r:id="rId19"/>
    <p:sldId id="507" r:id="rId20"/>
    <p:sldId id="502" r:id="rId21"/>
    <p:sldId id="521" r:id="rId22"/>
  </p:sldIdLst>
  <p:sldSz cx="9144000" cy="6858000" type="screen4x3"/>
  <p:notesSz cx="6858000" cy="9144000"/>
  <p:embeddedFontLst>
    <p:embeddedFont>
      <p:font typeface="幼圆" panose="020105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华文仿宋" panose="02010600040101010101" pitchFamily="2" charset="-122"/>
      <p:regular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华文中宋" panose="02010600040101010101" pitchFamily="2" charset="-122"/>
      <p:regular r:id="rId33"/>
    </p:embeddedFont>
    <p:embeddedFont>
      <p:font typeface="Aharoni" panose="02010803020104030203" pitchFamily="2" charset="-79"/>
      <p:bold r:id="rId34"/>
    </p:embeddedFont>
    <p:embeddedFont>
      <p:font typeface="华文琥珀" panose="02010800040101010101" pitchFamily="2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DFA"/>
    <a:srgbClr val="00CCFF"/>
    <a:srgbClr val="33CCCC"/>
    <a:srgbClr val="008000"/>
    <a:srgbClr val="CC3300"/>
    <a:srgbClr val="FF0000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918" autoAdjust="0"/>
  </p:normalViewPr>
  <p:slideViewPr>
    <p:cSldViewPr>
      <p:cViewPr varScale="1">
        <p:scale>
          <a:sx n="98" d="100"/>
          <a:sy n="98" d="100"/>
        </p:scale>
        <p:origin x="86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545BC-66E5-4A46-A6CA-579CA2469FCE}" type="datetimeFigureOut">
              <a:rPr lang="zh-CN" altLang="en-US" smtClean="0"/>
              <a:t>2023/3/25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0C8F9-07B7-4607-90E6-942B50C7C7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4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0C8F9-07B7-4607-90E6-942B50C7C7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24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0C8F9-07B7-4607-90E6-942B50C7C79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8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0C8F9-07B7-4607-90E6-942B50C7C79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5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D0BF1EC-F85E-4623-A5B5-0652928E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1185D09-41B0-4D6C-838B-44800738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52FC7CE-C510-447F-89FF-D83BE398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72FF-D991-4EB0-8C5A-2DE85FAC85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375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E2E3D-CC68-4322-831D-CDCB7A84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1ACF-1863-46C8-8E87-456A58EF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F2EBD-2F52-4A8D-B1F2-A9F38A9E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4E1A-4BD0-442E-B4EE-D5B5B922B3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68077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B07E-59EC-45F6-97DF-3854791C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BCCE5-3FAF-4412-9E9D-E9E535FD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F822-EDA0-4BEF-96CB-E1812FD9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13EA-33FC-48A6-A68C-E5200FDC0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83866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1FCA4-FD3B-4230-AD26-DC113C76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2B11E-8813-4B88-BD59-55B46372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B2C9-B22E-4A77-9994-A8F787DA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C229-567B-454C-9B86-7DF2DD328E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57140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22BE775-4215-4481-9651-F80A7166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17ECD2B-A66B-4DB9-8A6E-E72B34AE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A946FC1-10E0-49BA-B444-329E2F9E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4DA7-D32B-44D7-A10A-6BA17494BA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2197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E62C73-32ED-4BDE-B5A1-68545FFD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CE150C-8A90-4239-ABEF-A82A98B8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E6BF40-B6FD-4D1A-8046-31EBE280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B7AA-349C-4DBC-B126-FB197C8DAD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158663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BF5BE3-5E23-4F20-9728-631A6E5E84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B5D8C6-0361-4DF8-830D-7C8D7EE6B7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1A6D14-68DC-4AF7-B95B-65303BD7ED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C6E4-E780-4013-85C5-D18689691C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195986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CD2F49-5E39-4657-BEE5-7F53F90B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16A4B8-950A-4BFD-A903-3173208A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968B85-B045-4C77-B7A3-60F2C6F7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759A-F9D8-4C2F-87E0-496FA545A1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147242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000E86-1398-45E8-9516-028A2B15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731DD3-4E07-4F11-BB59-74894303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5877A2-5669-4E17-86E3-DD5B674F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0D01-7A68-4CA8-8616-4AC9FB8014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0495924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7FC9CE43-FE5E-4B23-9F34-9C9338B3087E}"/>
              </a:ext>
            </a:extLst>
          </p:cNvPr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41784" y="1340768"/>
            <a:ext cx="864095" cy="417646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804672"/>
            <a:ext cx="6192688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958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8C698D0F-4B12-41E3-A0C5-9F2103CF14F6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0323379A-84CF-452B-9374-6B548E68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F63AC0B-2BF8-4AE8-BD46-1345D5D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D5EFF0-CF1E-4026-8E33-7F20F55D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C1AE-DF97-4A98-811C-8F52B3F550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044797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E776C-741D-4BEE-A356-3D0C50256B78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A1D4BF-6817-4036-B711-942E9693B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008C2-415C-4079-AB07-FF6C49143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69974-03A4-4B59-B94E-1190178A3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EB54F-9064-40E1-BFF4-500E7964D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78421E5-57B4-4224-A8F7-F1D8A2A27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3" r:id="rId2"/>
    <p:sldLayoutId id="2147483781" r:id="rId3"/>
    <p:sldLayoutId id="2147483774" r:id="rId4"/>
    <p:sldLayoutId id="2147483775" r:id="rId5"/>
    <p:sldLayoutId id="2147483776" r:id="rId6"/>
    <p:sldLayoutId id="2147483777" r:id="rId7"/>
    <p:sldLayoutId id="2147483782" r:id="rId8"/>
    <p:sldLayoutId id="2147483783" r:id="rId9"/>
    <p:sldLayoutId id="2147483778" r:id="rId10"/>
    <p:sldLayoutId id="2147483779" r:id="rId11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F2FCE-52BB-4D3D-925B-5DFC9DE85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女 性 生 殖 系 统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07904" y="332656"/>
            <a:ext cx="194421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子宫脱垂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23528" y="1124744"/>
            <a:ext cx="8568952" cy="126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333333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子宫脱垂是指由于盆底组织退化、创伤等因素导致盆底支持薄弱，使子宫从正常位置沿阴道下降，宫颈外口达坐骨棘水平以下，甚至子宫全部脱出阴道口外。</a:t>
            </a:r>
            <a:r>
              <a:rPr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一般</a:t>
            </a:r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好发于经阴道分娩的多产妇，及绝经期女性或老年女性。</a:t>
            </a:r>
            <a:endParaRPr lang="zh-CN" altLang="en-US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78852" name="Picture 4" descr="https://file1.renrendoc.com/fileroot_temp2/2020-10/16/4de22d9e-806e-4815-b458-973d392760a5/4de22d9e-806e-4815-b458-973d392760a5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8391" r="18352" b="7691"/>
          <a:stretch/>
        </p:blipFill>
        <p:spPr bwMode="auto">
          <a:xfrm>
            <a:off x="2411760" y="2996952"/>
            <a:ext cx="4549095" cy="34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278C849D-FE53-4A3F-B851-CA0F7983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" y="26064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（四）子宫的固定装置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E8CDDF4-9A99-44A6-820E-66244425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4" y="88529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kumimoji="1"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子宫阔韧带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6" y="1342492"/>
            <a:ext cx="87129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覆盖子宫前、后面的腹膜自子宫侧缘向两侧延伸至盆侧壁和盆底，形成的双层腹膜皱襞，呈冠状位。</a:t>
            </a:r>
            <a:endParaRPr kumimoji="1" lang="en-US" altLang="zh-CN" sz="2000" b="1" dirty="0" smtClean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作用：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限制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子宫向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两侧移动</a:t>
            </a:r>
            <a:endParaRPr kumimoji="1" lang="en-US" altLang="zh-CN" sz="20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阔韧带上缘游离，包裹输卵管；上缘外侧</a:t>
            </a:r>
            <a:r>
              <a:rPr kumimoji="1" lang="en-US" altLang="zh-CN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1/3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为卵巢悬韧带。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5428502" cy="333227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04664"/>
            <a:ext cx="863453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阔韧带前叶覆盖子宫圆韧带，后叶覆盖卵巢和卵巢固有韧带。</a:t>
            </a:r>
            <a:endParaRPr kumimoji="1" lang="en-US" altLang="zh-CN" sz="20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阔韧带根据附着部位不同，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可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分为上方的</a:t>
            </a:r>
            <a:r>
              <a:rPr kumimoji="1"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输卵管系膜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，后方的</a:t>
            </a:r>
            <a:r>
              <a:rPr kumimoji="1"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卵巢系膜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和下方的</a:t>
            </a:r>
            <a:r>
              <a:rPr kumimoji="1"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子宫系膜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三部分。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809540" cy="29523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9" b="83859" l="9939" r="89858">
                        <a14:backgroundMark x1="14807" y1="371" x2="11968" y2="8534"/>
                        <a14:backgroundMark x1="14807" y1="14100" x2="14807" y2="14100"/>
                        <a14:backgroundMark x1="22718" y1="17996" x2="22718" y2="17996"/>
                        <a14:backgroundMark x1="31643" y1="17069" x2="31643" y2="17069"/>
                        <a14:backgroundMark x1="34686" y1="12059" x2="34686" y2="12059"/>
                        <a14:backgroundMark x1="34280" y1="5195" x2="34280" y2="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1333" r="8333" b="15809"/>
          <a:stretch/>
        </p:blipFill>
        <p:spPr>
          <a:xfrm>
            <a:off x="159986" y="2060848"/>
            <a:ext cx="4011211" cy="3672408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FDA34502-0BEB-41D3-BCAD-14AB70897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805264"/>
            <a:ext cx="1981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阔韧带前面观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DA34502-0BEB-41D3-BCAD-14AB70897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5805264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阔韧带后面观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72" y="2348880"/>
            <a:ext cx="1512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子宫圆韧带</a:t>
            </a:r>
            <a:endParaRPr kumimoji="1" lang="zh-CN" altLang="en-US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4967" y="2718212"/>
            <a:ext cx="220689" cy="566772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66" y="3284984"/>
            <a:ext cx="350710" cy="731367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140" y="2978175"/>
            <a:ext cx="1800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卵巢固有韧带</a:t>
            </a:r>
            <a:endParaRPr kumimoji="1" lang="zh-CN" altLang="en-US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652" y="2572839"/>
            <a:ext cx="1512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输卵管系膜</a:t>
            </a:r>
            <a:endParaRPr kumimoji="1" lang="zh-CN" altLang="en-US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8362" y="2924945"/>
            <a:ext cx="58013" cy="699456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71" y="2172608"/>
            <a:ext cx="1512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卵巢系膜</a:t>
            </a:r>
            <a:endParaRPr kumimoji="1" lang="zh-CN" altLang="en-US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9792" y="2492896"/>
            <a:ext cx="564036" cy="465182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883" y="4855080"/>
            <a:ext cx="1258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子宫系膜</a:t>
            </a:r>
            <a:endParaRPr kumimoji="1" lang="zh-CN" altLang="en-US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4640" y="4531694"/>
            <a:ext cx="603743" cy="409474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8CDDF4-9A99-44A6-820E-66244425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4868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子宫圆韧带</a:t>
            </a:r>
            <a:endParaRPr kumimoji="1" lang="zh-CN" altLang="en-US" sz="24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Picture 4" descr="102">
            <a:extLst>
              <a:ext uri="{FF2B5EF4-FFF2-40B4-BE49-F238E27FC236}">
                <a16:creationId xmlns:a16="http://schemas.microsoft.com/office/drawing/2014/main" id="{980E3678-D8A3-4C32-9230-E853A802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6"/>
          <a:stretch>
            <a:fillRect/>
          </a:stretch>
        </p:blipFill>
        <p:spPr bwMode="auto">
          <a:xfrm>
            <a:off x="2915816" y="3284984"/>
            <a:ext cx="3126946" cy="313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196752"/>
            <a:ext cx="871296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起于子宫体前面的上外侧，被阔韧带前叶覆盖。</a:t>
            </a:r>
            <a:r>
              <a:rPr kumimoji="1"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向前外侧穿腹股沟管，止于阴阜和大阴唇的皮下。</a:t>
            </a:r>
            <a:endParaRPr kumimoji="1" lang="en-US" altLang="zh-CN" sz="2000" b="1" dirty="0" smtClean="0"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作用：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维持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子宫前倾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140968"/>
            <a:ext cx="729410" cy="1091407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915652"/>
            <a:ext cx="1512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子宫圆韧带</a:t>
            </a:r>
            <a:endParaRPr kumimoji="1" lang="zh-CN" altLang="en-US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24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55" y="2564904"/>
            <a:ext cx="3074948" cy="295232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4339785-8365-4D14-A4EE-BC02D30C8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76672"/>
            <a:ext cx="481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kumimoji="1"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子宫主韧带</a:t>
            </a:r>
            <a:r>
              <a:rPr kumimoji="1"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子宫旁组织</a:t>
            </a:r>
            <a:r>
              <a:rPr kumimoji="1"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24744"/>
            <a:ext cx="889607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由结缔组织和平滑肌构成，位于阔韧带基部，从子宫颈两侧缘延伸至盆侧壁</a:t>
            </a:r>
            <a:endParaRPr kumimoji="1"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作用：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维持子宫颈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正常位置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，防止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子宫颈向下脱垂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49" b="83859" l="9939" r="89858">
                        <a14:backgroundMark x1="14807" y1="371" x2="11968" y2="8534"/>
                        <a14:backgroundMark x1="14807" y1="14100" x2="14807" y2="14100"/>
                        <a14:backgroundMark x1="22718" y1="17996" x2="22718" y2="17996"/>
                        <a14:backgroundMark x1="31643" y1="17069" x2="31643" y2="17069"/>
                        <a14:backgroundMark x1="34686" y1="12059" x2="34686" y2="12059"/>
                        <a14:backgroundMark x1="34280" y1="5195" x2="34280" y2="5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1333" r="8333" b="15809"/>
          <a:stretch/>
        </p:blipFill>
        <p:spPr>
          <a:xfrm>
            <a:off x="111274" y="2780928"/>
            <a:ext cx="3224698" cy="29523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33" y="4361602"/>
            <a:ext cx="2620641" cy="231126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328" y="2842954"/>
            <a:ext cx="1633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子宫主韧带</a:t>
            </a:r>
            <a:endParaRPr kumimoji="1"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9082" y="3212779"/>
            <a:ext cx="1574846" cy="1113524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2284" y="3185389"/>
            <a:ext cx="541764" cy="1971803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762" y="3068960"/>
            <a:ext cx="1488478" cy="792088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C5EEAF9-DAA6-419E-B603-78F65CBB6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74288"/>
            <a:ext cx="306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kumimoji="1"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子宫骶韧带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3629635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子宫骶韧带</a:t>
            </a:r>
            <a:endParaRPr kumimoji="1" lang="zh-CN" altLang="en-US" sz="20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31488"/>
            <a:ext cx="85329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由平滑肌和结缔组织构成的扁索状韧带，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从子宫颈后面的上外侧向后绕过直肠的两侧，止于第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骶椎前面的筋膜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。</a:t>
            </a:r>
            <a:endParaRPr kumimoji="1" lang="en-US" altLang="zh-CN" sz="2000" b="1" dirty="0" smtClean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该韧带表面盖以腹膜形成弧形的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直肠子宫襞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。</a:t>
            </a:r>
            <a:endParaRPr kumimoji="1" lang="en-US" altLang="zh-CN" sz="2000" b="1" dirty="0" smtClean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作用：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向后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上牵引子宫颈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，与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子宫圆韧带协同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，维持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子宫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的前倾前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屈位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3" y="3226135"/>
            <a:ext cx="3074948" cy="29523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83" y="4365104"/>
            <a:ext cx="2376264" cy="2095733"/>
          </a:xfrm>
          <a:prstGeom prst="rect">
            <a:avLst/>
          </a:prstGeom>
        </p:spPr>
      </p:pic>
      <p:pic>
        <p:nvPicPr>
          <p:cNvPr id="13" name="Picture 4" descr="102">
            <a:extLst>
              <a:ext uri="{FF2B5EF4-FFF2-40B4-BE49-F238E27FC236}">
                <a16:creationId xmlns:a16="http://schemas.microsoft.com/office/drawing/2014/main" id="{980E3678-D8A3-4C32-9230-E853A802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6"/>
          <a:stretch>
            <a:fillRect/>
          </a:stretch>
        </p:blipFill>
        <p:spPr bwMode="auto">
          <a:xfrm>
            <a:off x="6308984" y="3653749"/>
            <a:ext cx="2645695" cy="26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DFC89C86-4CFF-4020-9E24-9BF85A7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3845079"/>
            <a:ext cx="1512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直肠子宫襞</a:t>
            </a:r>
            <a:endParaRPr kumimoji="1" lang="zh-CN" altLang="en-US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720" y="3922766"/>
            <a:ext cx="1445303" cy="106979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867" y="4029746"/>
            <a:ext cx="576214" cy="1066726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768" y="4142765"/>
            <a:ext cx="796535" cy="1146245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5A7207B-371D-4E9D-9E2E-0936E68E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40" y="260648"/>
            <a:ext cx="269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四、阴道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292080" y="476672"/>
            <a:ext cx="3673475" cy="3497174"/>
            <a:chOff x="5292080" y="476672"/>
            <a:chExt cx="3673475" cy="3497174"/>
          </a:xfrm>
        </p:grpSpPr>
        <p:pic>
          <p:nvPicPr>
            <p:cNvPr id="75779" name="Picture 3" descr="104">
              <a:extLst>
                <a:ext uri="{FF2B5EF4-FFF2-40B4-BE49-F238E27FC236}">
                  <a16:creationId xmlns:a16="http://schemas.microsoft.com/office/drawing/2014/main" id="{B9D6EEB8-4C6E-4D14-B2B1-D6367B658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0" t="50075" r="22784" b="10645"/>
            <a:stretch>
              <a:fillRect/>
            </a:stretch>
          </p:blipFill>
          <p:spPr bwMode="auto">
            <a:xfrm>
              <a:off x="5292080" y="476672"/>
              <a:ext cx="3673475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6" name="Line 10">
              <a:extLst>
                <a:ext uri="{FF2B5EF4-FFF2-40B4-BE49-F238E27FC236}">
                  <a16:creationId xmlns:a16="http://schemas.microsoft.com/office/drawing/2014/main" id="{ECC31AFF-1658-4F49-B5B8-469E99523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2200" y="1316086"/>
              <a:ext cx="1333724" cy="23289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5787" name="Rectangle 11">
              <a:extLst>
                <a:ext uri="{FF2B5EF4-FFF2-40B4-BE49-F238E27FC236}">
                  <a16:creationId xmlns:a16="http://schemas.microsoft.com/office/drawing/2014/main" id="{E8B83247-C33E-4C21-830B-547B60461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734" y="3573736"/>
              <a:ext cx="15732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阴道穹后部</a:t>
              </a:r>
              <a:endParaRPr kumimoji="1"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75788" name="Line 12">
              <a:extLst>
                <a:ext uri="{FF2B5EF4-FFF2-40B4-BE49-F238E27FC236}">
                  <a16:creationId xmlns:a16="http://schemas.microsoft.com/office/drawing/2014/main" id="{D628CC44-6C09-4001-AF52-EB5C64802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21942" y="1172070"/>
              <a:ext cx="34433" cy="2401666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5789" name="Rectangle 13">
              <a:extLst>
                <a:ext uri="{FF2B5EF4-FFF2-40B4-BE49-F238E27FC236}">
                  <a16:creationId xmlns:a16="http://schemas.microsoft.com/office/drawing/2014/main" id="{EF14693B-82FC-4BC8-B436-7D6D38E2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838" y="3543513"/>
              <a:ext cx="187220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>
                  <a:latin typeface="华文仿宋" panose="02010600040101010101" pitchFamily="2" charset="-122"/>
                  <a:ea typeface="华文仿宋" panose="02010600040101010101" pitchFamily="2" charset="-122"/>
                </a:rPr>
                <a:t>直肠子宫陷凹</a:t>
              </a: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40" y="908720"/>
            <a:ext cx="489460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65113" indent="-265113" eaLnBrk="1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阴道下端以</a:t>
            </a:r>
            <a:r>
              <a:rPr kumimoji="1"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阴道口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开口于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阴道前庭</a:t>
            </a:r>
            <a:endParaRPr kumimoji="1" lang="en-US" altLang="zh-CN" sz="20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65113" indent="-265113" eaLnBrk="1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阴道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上端包绕子宫颈阴道部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，两者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之间的环形凹陷称</a:t>
            </a:r>
            <a:r>
              <a:rPr kumimoji="1"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阴道穹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kumimoji="1" lang="en-US" altLang="zh-CN" sz="20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65113" indent="-265113" eaLnBrk="1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阴道穹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分为前部、后部和侧部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。阴道穹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后部最深，其后上方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为</a:t>
            </a:r>
            <a:r>
              <a:rPr kumimoji="1"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直肠子宫陷凹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A8804D5-5B47-49B3-89D4-3DAC41FE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10" y="3703834"/>
            <a:ext cx="3622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五、前庭大腺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1DE5A998-29A7-4B23-9AA1-30C40CC9C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63" y="4309401"/>
            <a:ext cx="4248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又称</a:t>
            </a:r>
            <a:r>
              <a:rPr kumimoji="1" lang="en-US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Bartholin</a:t>
            </a:r>
            <a:r>
              <a:rPr kumimoji="1"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腺，开口于阴道前庭。</a:t>
            </a:r>
            <a:endParaRPr lang="zh-CN" altLang="en-US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80898" name="Picture 2" descr="https://bkimg.cdn.bcebos.com/pic/71cf3bc79f3df8dc295f07aec011728b471028ab?x-bce-process=image/watermark,image_d2F0ZXIvYmFpa2UxNTA=,g_7,xp_5,yp_5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2827" y="4316461"/>
            <a:ext cx="2592288" cy="2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FC4C906-F6BA-424E-ABE7-D554C7381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548680"/>
            <a:ext cx="44644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第二节  女性外生殖器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11682"/>
            <a:ext cx="504056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包括：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阴阜、大阴唇、小阴唇、阴道前庭、阴蒂、前庭球等。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阴道前庭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：位于两侧小阴唇之间的菱形区。有四个开口</a:t>
            </a:r>
            <a:r>
              <a:rPr kumimoji="1" lang="en-US" altLang="zh-CN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前部为尿道外口，后部为阴道口，左右各有一前庭大腺导管的开口。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96180" cy="305550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FC4C906-F6BA-424E-ABE7-D554C7381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476672"/>
            <a:ext cx="19442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乳  房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3E28617-94A6-4B64-B707-0F6B5B9D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340768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形态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7504" y="2276872"/>
            <a:ext cx="3744416" cy="3039817"/>
            <a:chOff x="107504" y="2708920"/>
            <a:chExt cx="3744416" cy="3039817"/>
          </a:xfrm>
        </p:grpSpPr>
        <p:pic>
          <p:nvPicPr>
            <p:cNvPr id="10" name="Picture 2" descr="036">
              <a:extLst>
                <a:ext uri="{FF2B5EF4-FFF2-40B4-BE49-F238E27FC236}">
                  <a16:creationId xmlns:a16="http://schemas.microsoft.com/office/drawing/2014/main" id="{2DEFA7FF-D608-43D9-AC7A-6FD8A313F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1" r="8060"/>
            <a:stretch>
              <a:fillRect/>
            </a:stretch>
          </p:blipFill>
          <p:spPr bwMode="auto">
            <a:xfrm>
              <a:off x="107504" y="2708920"/>
              <a:ext cx="2860055" cy="303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4995075-D195-4B68-8293-926D1BF6B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247" y="3268983"/>
              <a:ext cx="7986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乳头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DCF8E716-2B86-4CC4-845E-D99D3A8DB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647" y="3940781"/>
              <a:ext cx="75625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>
                  <a:latin typeface="华文仿宋" panose="02010600040101010101" pitchFamily="2" charset="-122"/>
                  <a:ea typeface="华文仿宋" panose="02010600040101010101" pitchFamily="2" charset="-122"/>
                </a:rPr>
                <a:t>乳晕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ECB919C7-D903-4B67-B502-D781544A2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574" y="2813507"/>
              <a:ext cx="9603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>
                  <a:latin typeface="华文仿宋" panose="02010600040101010101" pitchFamily="2" charset="-122"/>
                  <a:ea typeface="华文仿宋" panose="02010600040101010101" pitchFamily="2" charset="-122"/>
                </a:rPr>
                <a:t>乳晕腺</a:t>
              </a: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5139" y="4149080"/>
              <a:ext cx="1038107" cy="337419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5140" y="3469038"/>
              <a:ext cx="1116699" cy="792038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5139" y="3068961"/>
              <a:ext cx="936508" cy="1000304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84606458-2333-4715-8CAD-9B9EECDB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320453"/>
            <a:ext cx="2232248" cy="4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kumimoji="1"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位置</a:t>
            </a:r>
            <a:endParaRPr kumimoji="1"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1962706"/>
            <a:ext cx="48965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上起第</a:t>
            </a:r>
            <a:r>
              <a:rPr kumimoji="1" lang="en-US" altLang="zh-CN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2-3</a:t>
            </a:r>
            <a:r>
              <a:rPr kumimoji="1" lang="zh-CN" altLang="en-US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肋，下至第</a:t>
            </a:r>
            <a:r>
              <a:rPr kumimoji="1" lang="en-US" altLang="zh-CN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6-7</a:t>
            </a:r>
            <a:r>
              <a:rPr kumimoji="1" lang="zh-CN" altLang="en-US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肋，内侧至胸骨旁线，外侧可达腋中线。</a:t>
            </a: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乳房后间隙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：乳房与胸肌筋膜之间的间隙。内有疏松结缔组织和淋巴管，但无大血管。</a:t>
            </a:r>
            <a:endParaRPr kumimoji="1" lang="zh-CN" altLang="en-US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4104456" cy="191838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09EA785C-C74F-400E-9834-11C9E379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38163"/>
            <a:ext cx="251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kumimoji="1"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结构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5536" y="3573016"/>
            <a:ext cx="3096977" cy="2767012"/>
            <a:chOff x="261982" y="2852936"/>
            <a:chExt cx="3096977" cy="2767012"/>
          </a:xfrm>
        </p:grpSpPr>
        <p:pic>
          <p:nvPicPr>
            <p:cNvPr id="80898" name="Picture 2" descr="036">
              <a:extLst>
                <a:ext uri="{FF2B5EF4-FFF2-40B4-BE49-F238E27FC236}">
                  <a16:creationId xmlns:a16="http://schemas.microsoft.com/office/drawing/2014/main" id="{AFCDAEC3-1A18-49FE-B128-1B3A9180A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1" r="8060"/>
            <a:stretch>
              <a:fillRect/>
            </a:stretch>
          </p:blipFill>
          <p:spPr bwMode="auto">
            <a:xfrm>
              <a:off x="755576" y="2852936"/>
              <a:ext cx="2603383" cy="276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8" name="Line 12">
              <a:extLst>
                <a:ext uri="{FF2B5EF4-FFF2-40B4-BE49-F238E27FC236}">
                  <a16:creationId xmlns:a16="http://schemas.microsoft.com/office/drawing/2014/main" id="{E3E4A300-38F1-433A-A6B5-DE0814253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192" y="4809852"/>
              <a:ext cx="504056" cy="275332"/>
            </a:xfrm>
            <a:prstGeom prst="line">
              <a:avLst/>
            </a:prstGeom>
            <a:ln w="1270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80909" name="Text Box 13">
              <a:extLst>
                <a:ext uri="{FF2B5EF4-FFF2-40B4-BE49-F238E27FC236}">
                  <a16:creationId xmlns:a16="http://schemas.microsoft.com/office/drawing/2014/main" id="{77A0D185-C0E8-4C51-B5B5-0210018AB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04" y="4900518"/>
              <a:ext cx="10623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b="1">
                  <a:latin typeface="华文仿宋" panose="02010600040101010101" pitchFamily="2" charset="-122"/>
                  <a:ea typeface="华文仿宋" panose="02010600040101010101" pitchFamily="2" charset="-122"/>
                </a:rPr>
                <a:t>乳腺叶</a:t>
              </a:r>
            </a:p>
          </p:txBody>
        </p:sp>
        <p:sp>
          <p:nvSpPr>
            <p:cNvPr id="80911" name="Line 15">
              <a:extLst>
                <a:ext uri="{FF2B5EF4-FFF2-40B4-BE49-F238E27FC236}">
                  <a16:creationId xmlns:a16="http://schemas.microsoft.com/office/drawing/2014/main" id="{93333352-99A1-49E5-8FED-69052AC38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176" y="4390504"/>
              <a:ext cx="1152128" cy="159916"/>
            </a:xfrm>
            <a:prstGeom prst="line">
              <a:avLst/>
            </a:prstGeom>
            <a:ln w="1270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80912" name="Text Box 16">
              <a:extLst>
                <a:ext uri="{FF2B5EF4-FFF2-40B4-BE49-F238E27FC236}">
                  <a16:creationId xmlns:a16="http://schemas.microsoft.com/office/drawing/2014/main" id="{D9222FF2-33A9-4D01-9F58-CE5517108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82" y="4390504"/>
              <a:ext cx="10342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b="1">
                  <a:latin typeface="华文仿宋" panose="02010600040101010101" pitchFamily="2" charset="-122"/>
                  <a:ea typeface="华文仿宋" panose="02010600040101010101" pitchFamily="2" charset="-122"/>
                </a:rPr>
                <a:t>输乳管</a:t>
              </a:r>
            </a:p>
          </p:txBody>
        </p:sp>
      </p:grpSp>
      <p:sp>
        <p:nvSpPr>
          <p:cNvPr id="18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43759"/>
            <a:ext cx="421195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乳房由皮肤、脂肪组织、纤维组织、乳腺构成。</a:t>
            </a:r>
            <a:endParaRPr kumimoji="1" lang="en-US" altLang="zh-CN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乳腺被结缔组织分成</a:t>
            </a:r>
            <a:r>
              <a:rPr kumimoji="1" lang="en-US" altLang="zh-CN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15-20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个乳腺叶。</a:t>
            </a:r>
            <a:endParaRPr kumimoji="1" lang="en-US" altLang="zh-CN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每个乳腺叶有一输乳管，末端开口于乳头。</a:t>
            </a:r>
            <a:endParaRPr kumimoji="1" lang="zh-CN" altLang="en-US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90732EA7-42DE-4B59-AAEB-B986453B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995363"/>
            <a:ext cx="4392488" cy="1532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胸壁浅筋膜不仅形成乳腺的包囊，还发出许多细小的纤维束，向深面连于胸肌筋膜，在浅层连于皮肤，对乳房起支持和固定作用，称</a:t>
            </a:r>
            <a:r>
              <a:rPr kumimoji="1" lang="zh-CN" altLang="en-US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乳房悬韧带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或</a:t>
            </a:r>
            <a:r>
              <a:rPr kumimoji="1" lang="en-US" altLang="zh-CN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Cooper</a:t>
            </a:r>
            <a:r>
              <a:rPr kumimoji="1" lang="zh-CN" altLang="en-US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韧带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。</a:t>
            </a:r>
            <a:endParaRPr kumimoji="1" lang="zh-CN" altLang="en-US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5167" r="15491"/>
          <a:stretch/>
        </p:blipFill>
        <p:spPr>
          <a:xfrm>
            <a:off x="4788079" y="2904263"/>
            <a:ext cx="3960440" cy="346770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1685FADC-8E4F-4D42-A928-2140F8CE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166843"/>
            <a:ext cx="54721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女性生殖器的组成。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卵巢的形态及固定装置。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输卵管的分部、结扎部位。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子宫的形态、位置和固定装置。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阴道穹的概念。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阴道前庭的构成及其内的四个开口。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女性乳房的结构特点。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乳房悬韧带的概念。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A84F2EC-F430-4A0E-B71E-F5C0C313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1341438"/>
            <a:ext cx="865187" cy="4175125"/>
          </a:xfrm>
        </p:spPr>
        <p:txBody>
          <a:bodyPr vert="eaVert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</a:rPr>
              <a:t>重 要 内 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143250" cy="2095500"/>
          </a:xfrm>
          <a:prstGeom prst="rect">
            <a:avLst/>
          </a:prstGeom>
        </p:spPr>
      </p:pic>
      <p:pic>
        <p:nvPicPr>
          <p:cNvPr id="87042" name="Picture 2" descr="https://www.yangshengpu.com/uploads/allimg/1704/1-1F4211249535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r="19691" b="15185"/>
          <a:stretch/>
        </p:blipFill>
        <p:spPr bwMode="auto">
          <a:xfrm>
            <a:off x="5436096" y="2996952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57" y="1450668"/>
            <a:ext cx="4248472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乳腺癌</a:t>
            </a:r>
            <a:r>
              <a:rPr kumimoji="1"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酒窝征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癌细胞侵犯纤维组织，乳房悬韧带缩短，牵引皮肤内陷。</a:t>
            </a:r>
            <a:endParaRPr kumimoji="1" lang="zh-CN" altLang="en-US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1448142"/>
            <a:ext cx="4320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乳腺癌</a:t>
            </a:r>
            <a:r>
              <a:rPr kumimoji="1"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橘皮样变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乳腺癌累及浅淋巴管时，可使所收集范围内的淋巴回流受阻，引起皮肤淋巴水肿所致。</a:t>
            </a:r>
            <a:endParaRPr kumimoji="1" lang="zh-CN" altLang="en-US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B9CB5-84D3-4B01-8D95-9F9B22924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That’s  over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0">
            <a:extLst>
              <a:ext uri="{FF2B5EF4-FFF2-40B4-BE49-F238E27FC236}">
                <a16:creationId xmlns:a16="http://schemas.microsoft.com/office/drawing/2014/main" id="{7BB7843C-FE18-4F21-924A-5938444A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59" y="3068960"/>
            <a:ext cx="4777185" cy="31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A33AC76D-9380-4830-8451-D8FB9825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76672"/>
            <a:ext cx="331236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女性生殖系统组成</a:t>
            </a:r>
            <a:endParaRPr lang="zh-CN" altLang="en-US" sz="28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96752"/>
            <a:ext cx="5146319" cy="27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内生殖器</a:t>
            </a: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endParaRPr kumimoji="1" lang="en-US" altLang="zh-CN" sz="24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357188" indent="-177800" eaLnBrk="1" hangingPunct="1">
              <a:lnSpc>
                <a:spcPct val="150000"/>
              </a:lnSpc>
              <a:buClr>
                <a:srgbClr val="C00000"/>
              </a:buClr>
              <a:buSzPct val="60000"/>
              <a:buFont typeface="幼圆" panose="02010509060101010101" pitchFamily="49" charset="-122"/>
              <a:buChar char="★"/>
            </a:pP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生殖腺</a:t>
            </a:r>
            <a:r>
              <a:rPr kumimoji="1" lang="en-US" altLang="zh-CN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卵巢</a:t>
            </a:r>
            <a:endParaRPr kumimoji="1" lang="en-US" altLang="zh-CN" sz="24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357188" indent="-177800" eaLnBrk="1" hangingPunct="1">
              <a:lnSpc>
                <a:spcPct val="150000"/>
              </a:lnSpc>
              <a:buClr>
                <a:srgbClr val="C00000"/>
              </a:buClr>
              <a:buSzPct val="60000"/>
              <a:buFont typeface="幼圆" panose="02010509060101010101" pitchFamily="49" charset="-122"/>
              <a:buChar char="★"/>
            </a:pP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输送管道</a:t>
            </a:r>
            <a:r>
              <a:rPr kumimoji="1" lang="en-US" altLang="zh-CN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输卵管、子宫、阴道</a:t>
            </a:r>
            <a:endParaRPr kumimoji="1" lang="en-US" altLang="zh-CN" sz="24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357188" indent="-177800" eaLnBrk="1" hangingPunct="1">
              <a:lnSpc>
                <a:spcPct val="150000"/>
              </a:lnSpc>
              <a:buClr>
                <a:srgbClr val="C00000"/>
              </a:buClr>
              <a:buSzPct val="60000"/>
              <a:buFont typeface="幼圆" panose="02010509060101010101" pitchFamily="49" charset="-122"/>
              <a:buChar char="★"/>
            </a:pP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附属腺</a:t>
            </a:r>
            <a:r>
              <a:rPr kumimoji="1" lang="en-US" altLang="zh-CN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前庭大腺</a:t>
            </a:r>
            <a:endParaRPr kumimoji="1" lang="en-US" altLang="zh-CN" sz="24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</a:pPr>
            <a:r>
              <a:rPr kumimoji="1"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外生殖器</a:t>
            </a:r>
            <a:r>
              <a:rPr kumimoji="1" lang="zh-CN" altLang="en-US" sz="24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：统称女阴。</a:t>
            </a:r>
            <a:endParaRPr kumimoji="1" lang="zh-CN" altLang="en-US" sz="24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955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71B24F6-701F-42A8-885D-8CD2D25F7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10195" b="23900"/>
          <a:stretch/>
        </p:blipFill>
        <p:spPr bwMode="auto">
          <a:xfrm>
            <a:off x="5220072" y="3475616"/>
            <a:ext cx="3896012" cy="336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1FC4C906-F6BA-424E-ABE7-D554C7381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45553"/>
            <a:ext cx="49929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第一节  女性内生殖器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EDF1332-4260-4843-9397-D5CBAAFF9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1" y="1094177"/>
            <a:ext cx="2197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一、卵巢</a:t>
            </a:r>
          </a:p>
        </p:txBody>
      </p:sp>
      <p:sp>
        <p:nvSpPr>
          <p:cNvPr id="60421" name="Line 5">
            <a:extLst>
              <a:ext uri="{FF2B5EF4-FFF2-40B4-BE49-F238E27FC236}">
                <a16:creationId xmlns:a16="http://schemas.microsoft.com/office/drawing/2014/main" id="{4885963F-C90D-4BDC-AC57-D338C16681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240" y="3573016"/>
            <a:ext cx="168424" cy="7188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5F99A76A-9406-4DBF-873C-2EB2E6BA8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585" y="3157718"/>
            <a:ext cx="1074779" cy="4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卵巢</a:t>
            </a:r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959815B7-6A38-4E8E-A712-F4E26383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1" y="1806362"/>
            <a:ext cx="294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卵巢</a:t>
            </a:r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的形态：</a:t>
            </a:r>
          </a:p>
        </p:txBody>
      </p:sp>
      <p:sp>
        <p:nvSpPr>
          <p:cNvPr id="60424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64" y="2321263"/>
            <a:ext cx="55823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两面：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内侧面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、外侧面</a:t>
            </a: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两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缘：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前缘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（卵巢系膜缘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）后缘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（独立缘）</a:t>
            </a: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两端：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上端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（输卵管端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） 下端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（子宫端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）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CFF322BD-877F-48B8-AC25-9297F0AFA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371194"/>
            <a:ext cx="4356844" cy="860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卵巢前缘中部有营养卵巢的血管、神经等出入，称</a:t>
            </a:r>
            <a:r>
              <a:rPr kumimoji="1"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卵巢门</a:t>
            </a:r>
            <a:r>
              <a:rPr kumimoji="1"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2294B7A8-C3F0-418C-8183-845B2752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78803"/>
            <a:ext cx="379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卵巢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的固定装置</a:t>
            </a:r>
            <a:r>
              <a:rPr kumimoji="1" lang="zh-CN" altLang="en-US" sz="24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kumimoji="1" lang="zh-CN" altLang="en-US" sz="24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36096" y="476672"/>
            <a:ext cx="3613272" cy="4793504"/>
            <a:chOff x="5382197" y="845655"/>
            <a:chExt cx="3613272" cy="4793504"/>
          </a:xfrm>
        </p:grpSpPr>
        <p:pic>
          <p:nvPicPr>
            <p:cNvPr id="61442" name="Picture 2" descr="102">
              <a:extLst>
                <a:ext uri="{FF2B5EF4-FFF2-40B4-BE49-F238E27FC236}">
                  <a16:creationId xmlns:a16="http://schemas.microsoft.com/office/drawing/2014/main" id="{9F9392E4-7C06-43A8-BCEF-46B3FA781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336329"/>
              <a:ext cx="3343349" cy="410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4" name="Line 4">
              <a:extLst>
                <a:ext uri="{FF2B5EF4-FFF2-40B4-BE49-F238E27FC236}">
                  <a16:creationId xmlns:a16="http://schemas.microsoft.com/office/drawing/2014/main" id="{38388F9C-26CE-4652-8898-0FE440E5F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0916" y="3786189"/>
              <a:ext cx="131401" cy="1510580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45" name="Rectangle 5">
              <a:extLst>
                <a:ext uri="{FF2B5EF4-FFF2-40B4-BE49-F238E27FC236}">
                  <a16:creationId xmlns:a16="http://schemas.microsoft.com/office/drawing/2014/main" id="{70A1ED4A-320F-43BA-8511-BAA464C0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2197" y="5239049"/>
              <a:ext cx="15812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 dirty="0"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</a:rPr>
                <a:t>卵巢悬韧带</a:t>
              </a:r>
            </a:p>
          </p:txBody>
        </p:sp>
        <p:sp>
          <p:nvSpPr>
            <p:cNvPr id="61446" name="Line 6">
              <a:extLst>
                <a:ext uri="{FF2B5EF4-FFF2-40B4-BE49-F238E27FC236}">
                  <a16:creationId xmlns:a16="http://schemas.microsoft.com/office/drawing/2014/main" id="{C8FCF4AD-33C7-4C86-A81D-998B6E4C3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1805" y="1192313"/>
              <a:ext cx="427249" cy="1596876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47" name="Rectangle 7">
              <a:extLst>
                <a:ext uri="{FF2B5EF4-FFF2-40B4-BE49-F238E27FC236}">
                  <a16:creationId xmlns:a16="http://schemas.microsoft.com/office/drawing/2014/main" id="{DFC89C86-4CFF-4020-9E24-9BF85A760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835" y="845655"/>
              <a:ext cx="19339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 dirty="0" smtClean="0"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</a:rPr>
                <a:t>卵巢固有韧带</a:t>
              </a:r>
              <a:endParaRPr kumimoji="1" lang="zh-CN" altLang="en-US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50" y="911627"/>
            <a:ext cx="54726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卵巢悬韧带：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又称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骨盆漏斗韧带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起自小骨盆侧缘，向下至卵巢输卵管端的腹膜皱襞。内有卵巢血管、淋巴管、神经丛、结缔组织和平滑肌纤维。是寻找卵巢血管的标志。</a:t>
            </a:r>
            <a:endParaRPr kumimoji="1" lang="zh-CN" altLang="en-US" sz="2000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卵巢固有韧带：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由结缔组织和平滑肌组成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，自卵巢下端连至输卵管与子宫结合处的后下方。</a:t>
            </a:r>
            <a:endParaRPr kumimoji="1" lang="zh-CN" altLang="en-US" sz="2000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69"/>
          <a:stretch/>
        </p:blipFill>
        <p:spPr>
          <a:xfrm>
            <a:off x="942284" y="3786466"/>
            <a:ext cx="3784940" cy="296742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10" y="4250600"/>
            <a:ext cx="3371528" cy="246182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0C283F7-76A8-4721-8AFF-D26E212A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16503"/>
            <a:ext cx="2841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二、输卵管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866725"/>
            <a:ext cx="864096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位于子宫阔韧带的上缘内。分四部分：</a:t>
            </a:r>
            <a:endParaRPr kumimoji="1" lang="en-US" altLang="zh-CN" sz="2000" b="1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子宫部</a:t>
            </a:r>
            <a:r>
              <a:rPr kumimoji="1" lang="en-US" altLang="zh-CN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—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位于子宫壁内，直径最细，约</a:t>
            </a:r>
            <a:r>
              <a:rPr kumimoji="1" lang="en-US" altLang="zh-CN" sz="2000" b="1" dirty="0" err="1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1mm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。以</a:t>
            </a:r>
            <a:r>
              <a:rPr kumimoji="1"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输卵管子宫口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通子宫腔。</a:t>
            </a:r>
            <a:endParaRPr kumimoji="1" lang="en-US" altLang="zh-CN" sz="20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峡部</a:t>
            </a:r>
            <a:r>
              <a:rPr kumimoji="1" lang="en-US" altLang="zh-CN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--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在此处行输卵管结扎术。</a:t>
            </a:r>
            <a:endParaRPr kumimoji="1" lang="en-US" altLang="zh-CN" sz="20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壶腹部</a:t>
            </a:r>
            <a:r>
              <a:rPr kumimoji="1" lang="en-US" altLang="zh-CN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--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壁薄腔大，血供丰富，占输卵管全长</a:t>
            </a:r>
            <a:r>
              <a:rPr kumimoji="1" lang="en-US" altLang="zh-CN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2/3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。卵子在此处受精。</a:t>
            </a:r>
            <a:endParaRPr kumimoji="1" lang="en-US" altLang="zh-CN" sz="2000" b="1" dirty="0" smtClean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漏斗</a:t>
            </a:r>
            <a:r>
              <a:rPr kumimoji="1"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部</a:t>
            </a:r>
            <a:r>
              <a:rPr kumimoji="1" lang="en-US" altLang="zh-CN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--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末端中央有</a:t>
            </a:r>
            <a:r>
              <a:rPr kumimoji="1" lang="zh-CN" altLang="en-US" sz="20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输卵管腹腔口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，其边缘有细长的突起称</a:t>
            </a:r>
            <a:r>
              <a:rPr kumimoji="1"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输卵管伞</a:t>
            </a:r>
            <a:r>
              <a:rPr kumimoji="1" lang="zh-CN" altLang="en-US" sz="2000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>
          <a:xfrm>
            <a:off x="0" y="3726324"/>
            <a:ext cx="5065043" cy="2920528"/>
          </a:xfrm>
          <a:prstGeom prst="rect">
            <a:avLst/>
          </a:prstGeom>
        </p:spPr>
      </p:pic>
      <p:sp>
        <p:nvSpPr>
          <p:cNvPr id="5" name="Line 8">
            <a:extLst>
              <a:ext uri="{FF2B5EF4-FFF2-40B4-BE49-F238E27FC236}">
                <a16:creationId xmlns:a16="http://schemas.microsoft.com/office/drawing/2014/main" id="{4A5FAAF8-752D-456B-8188-79CFFC27B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5513" y="4244013"/>
            <a:ext cx="330924" cy="225623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0E2F54C4-43BE-4429-81D9-E12EB68733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3634" y="4581127"/>
            <a:ext cx="112622" cy="356961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6197" y="4142765"/>
            <a:ext cx="441378" cy="515343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043716DE-9E88-4D21-B018-F265BF6BE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2341" y="3667949"/>
            <a:ext cx="65910" cy="328682"/>
          </a:xfrm>
          <a:prstGeom prst="line">
            <a:avLst/>
          </a:prstGeom>
          <a:ln w="19050"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11696" y="4052557"/>
            <a:ext cx="123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漏斗部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77312" y="3356992"/>
            <a:ext cx="123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壶腹部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02096" y="3811965"/>
            <a:ext cx="906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峡部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7154" y="4284970"/>
            <a:ext cx="123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子宫部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AA5A3CB-1682-42A3-8710-A2376E28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750" y="5686592"/>
            <a:ext cx="1568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输卵管伞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4389" y="4759355"/>
            <a:ext cx="148680" cy="996825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241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8CC69A90-22CF-4ADE-B1BA-096C831CF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04664"/>
            <a:ext cx="2506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三、子宫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606458-2333-4715-8CAD-9B9EECDB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30" y="1049884"/>
            <a:ext cx="3930650" cy="4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（一）子宫的形态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DCBD276-E9D2-43FC-B375-FAFBDCA7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567744"/>
            <a:ext cx="86409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8001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2573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7145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71700" indent="-342900"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子宫底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输卵管子宫口水平以上的隆凸部分</a:t>
            </a:r>
            <a:endParaRPr kumimoji="1" lang="zh-CN" altLang="en-US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子宫颈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1" lang="zh-CN" altLang="en-US" b="1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下端狭窄呈圆柱状的部分，肿瘤的好发部位。分为子宫颈阴道部和子宫颈阴道上部。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000" b="1" dirty="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子宫体：</a:t>
            </a:r>
            <a:r>
              <a:rPr kumimoji="1"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底与颈之间的部分</a:t>
            </a:r>
            <a:endParaRPr kumimoji="1" lang="zh-CN" altLang="en-US" sz="20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99992" y="3212976"/>
            <a:ext cx="4610711" cy="3430582"/>
            <a:chOff x="4533289" y="3365070"/>
            <a:chExt cx="4610711" cy="3430582"/>
          </a:xfrm>
        </p:grpSpPr>
        <p:pic>
          <p:nvPicPr>
            <p:cNvPr id="4" name="Picture 2" descr="106">
              <a:extLst>
                <a:ext uri="{FF2B5EF4-FFF2-40B4-BE49-F238E27FC236}">
                  <a16:creationId xmlns:a16="http://schemas.microsoft.com/office/drawing/2014/main" id="{CDA12C0B-71FB-4D9B-BB74-FCE7947521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533289" y="3429000"/>
              <a:ext cx="4610711" cy="33666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716E13-7796-4BA7-B26F-C6C484B6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307" y="3365070"/>
              <a:ext cx="10939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子宫底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9ED65FB-1943-4D1A-967B-AE08A3385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2424" y="3575958"/>
              <a:ext cx="108234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子宫体</a:t>
              </a:r>
              <a:r>
                <a:rPr kumimoji="1" lang="zh-CN" altLang="en-US" sz="20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  </a:t>
              </a: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9B9C7F6-87DB-4CDA-B101-C722B26DD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000" y="5730917"/>
              <a:ext cx="208154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子宫颈阴道上部</a:t>
              </a: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38C51299-5618-4448-B294-9FD27F2B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733" y="6144596"/>
              <a:ext cx="169807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子宫颈阴道部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887C3E16-E444-4595-AF7F-4745128A6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419" y="5570079"/>
              <a:ext cx="461665" cy="1075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子宫颈</a:t>
              </a: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89442" y="3717032"/>
              <a:ext cx="134686" cy="279173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4815" y="3926017"/>
              <a:ext cx="835465" cy="1212239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07684" y="5910396"/>
              <a:ext cx="652545" cy="22972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53790" y="6144592"/>
              <a:ext cx="922465" cy="174137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E2730AFD-4FCB-42B9-884E-77894D8EF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34578" y="5881486"/>
              <a:ext cx="124356" cy="452510"/>
            </a:xfrm>
            <a:prstGeom prst="leftBrace">
              <a:avLst>
                <a:gd name="adj1" fmla="val 59970"/>
                <a:gd name="adj2" fmla="val 5511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kumimoji="1" lang="zh-CN" altLang="en-US" sz="2400" b="1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48CDC048-81D6-41E9-8EA9-B4D9FB552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61" y="5054746"/>
              <a:ext cx="1320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1938" algn="l"/>
                </a:tabLs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r>
                <a:rPr kumimoji="1"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子宫峡</a:t>
              </a: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88549E53-5508-46F9-AEC3-D74B62C5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3587" y="5261585"/>
              <a:ext cx="1002145" cy="338247"/>
            </a:xfrm>
            <a:prstGeom prst="line">
              <a:avLst/>
            </a:prstGeom>
            <a:ln w="19050"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Text Box 2">
            <a:extLst>
              <a:ext uri="{FF2B5EF4-FFF2-40B4-BE49-F238E27FC236}">
                <a16:creationId xmlns:a16="http://schemas.microsoft.com/office/drawing/2014/main" id="{51EDB36C-3E3B-4653-8C7C-753F8DB0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63" y="3844111"/>
            <a:ext cx="4041842" cy="2252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</a:pP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子宫颈上端与子宫体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相接处较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狭窄，称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子宫峡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，长约</a:t>
            </a:r>
            <a:r>
              <a:rPr kumimoji="1" lang="en-US" altLang="zh-CN" b="1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1cm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。妊娠期</a:t>
            </a:r>
            <a:r>
              <a:rPr kumimoji="1"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间，子宫峡逐渐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伸展变长</a:t>
            </a:r>
            <a:r>
              <a:rPr kumimoji="1"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，形成</a:t>
            </a:r>
            <a:r>
              <a:rPr kumimoji="1" lang="zh-CN" altLang="en-US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子宫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下段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妊娠末期可</a:t>
            </a:r>
            <a:r>
              <a:rPr kumimoji="1"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延长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至</a:t>
            </a:r>
            <a:r>
              <a:rPr kumimoji="1"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7-</a:t>
            </a:r>
            <a:r>
              <a:rPr kumimoji="1" lang="en-US" altLang="zh-CN" b="1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11cm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，峡壁逐渐变薄。产科</a:t>
            </a:r>
            <a:r>
              <a:rPr kumimoji="1"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常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在此处行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剖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宫术</a:t>
            </a:r>
            <a:r>
              <a:rPr kumimoji="1"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，可避免进入</a:t>
            </a:r>
            <a:r>
              <a:rPr kumimoji="1"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腹膜腔</a:t>
            </a:r>
            <a:r>
              <a:rPr kumimoji="1"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，减少感染机会。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06">
            <a:extLst>
              <a:ext uri="{FF2B5EF4-FFF2-40B4-BE49-F238E27FC236}">
                <a16:creationId xmlns:a16="http://schemas.microsoft.com/office/drawing/2014/main" id="{CDA12C0B-71FB-4D9B-BB74-FCE79475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14825" r="50232" b="6833"/>
          <a:stretch>
            <a:fillRect/>
          </a:stretch>
        </p:blipFill>
        <p:spPr bwMode="auto">
          <a:xfrm>
            <a:off x="1220676" y="1244337"/>
            <a:ext cx="2238151" cy="26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43A5C573-A0D2-46A2-B07A-4FE1E096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27" y="422045"/>
            <a:ext cx="252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子宫内腔：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0F9AAEF-DB68-460D-BAA5-51E6E8EF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0" y="2199339"/>
            <a:ext cx="203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子宫腔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EB154786-3FCC-4789-B9A6-400EB9DB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0" y="3035200"/>
            <a:ext cx="2190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子宫颈管</a:t>
            </a: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70EF33C7-8A17-48B5-8A11-9F3E514B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4104664"/>
            <a:ext cx="172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子宫口</a:t>
            </a:r>
            <a:r>
              <a:rPr kumimoji="1"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</a:p>
        </p:txBody>
      </p:sp>
      <p:pic>
        <p:nvPicPr>
          <p:cNvPr id="66569" name="Picture 9" descr="sz008_jpg">
            <a:extLst>
              <a:ext uri="{FF2B5EF4-FFF2-40B4-BE49-F238E27FC236}">
                <a16:creationId xmlns:a16="http://schemas.microsoft.com/office/drawing/2014/main" id="{DBCBF7F9-2121-4AB2-8F49-A33145BF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51"/>
          <a:stretch>
            <a:fillRect/>
          </a:stretch>
        </p:blipFill>
        <p:spPr bwMode="auto">
          <a:xfrm>
            <a:off x="409017" y="4797152"/>
            <a:ext cx="1124173" cy="9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Rectangle 10">
            <a:extLst>
              <a:ext uri="{FF2B5EF4-FFF2-40B4-BE49-F238E27FC236}">
                <a16:creationId xmlns:a16="http://schemas.microsoft.com/office/drawing/2014/main" id="{4292C363-0962-4780-ABA7-B29F11AA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9242"/>
            <a:ext cx="2195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未产妇：光滑圆形</a:t>
            </a:r>
            <a:endParaRPr lang="zh-CN" altLang="en-US" sz="1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66571" name="Picture 11" descr="sz008_jpg">
            <a:extLst>
              <a:ext uri="{FF2B5EF4-FFF2-40B4-BE49-F238E27FC236}">
                <a16:creationId xmlns:a16="http://schemas.microsoft.com/office/drawing/2014/main" id="{CBAAB4DB-4AC5-4A00-90AA-2B6CBAA9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7"/>
          <a:stretch>
            <a:fillRect/>
          </a:stretch>
        </p:blipFill>
        <p:spPr bwMode="auto">
          <a:xfrm>
            <a:off x="2542046" y="4821980"/>
            <a:ext cx="1108485" cy="91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Rectangle 12">
            <a:extLst>
              <a:ext uri="{FF2B5EF4-FFF2-40B4-BE49-F238E27FC236}">
                <a16:creationId xmlns:a16="http://schemas.microsoft.com/office/drawing/2014/main" id="{FDA34502-0BEB-41D3-BCAD-14AB70897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5919242"/>
            <a:ext cx="2173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b="1">
                <a:latin typeface="华文仿宋" panose="02010600040101010101" pitchFamily="2" charset="-122"/>
                <a:ea typeface="华文仿宋" panose="02010600040101010101" pitchFamily="2" charset="-122"/>
              </a:rPr>
              <a:t>经产妇：横形裂口</a:t>
            </a:r>
            <a:endParaRPr lang="zh-CN" altLang="en-US" sz="140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0676" y="3260562"/>
            <a:ext cx="1065394" cy="15774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88549E53-5508-46F9-AEC3-D74B62C50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006" y="2441361"/>
            <a:ext cx="1316064" cy="32528"/>
          </a:xfrm>
          <a:prstGeom prst="line">
            <a:avLst/>
          </a:prstGeom>
          <a:ln w="19050"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7CA6B9D-7D4E-4470-BEB4-9AFF3564D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802182"/>
            <a:ext cx="4132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（二）子宫壁的结构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27D13AD-7F4A-42F6-B62A-60032B776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1460675"/>
            <a:ext cx="37211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幼圆" panose="02010509060101010101" pitchFamily="49" charset="-122"/>
                <a:ea typeface="幼圆" panose="02010509060101010101" pitchFamily="49" charset="-122"/>
              </a:rPr>
              <a:t>外层：浆膜，即腹膜的脏层；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幼圆" panose="02010509060101010101" pitchFamily="49" charset="-122"/>
                <a:ea typeface="幼圆" panose="02010509060101010101" pitchFamily="49" charset="-122"/>
              </a:rPr>
              <a:t>中层：肌层，由平滑肌组成；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幼圆" panose="02010509060101010101" pitchFamily="49" charset="-122"/>
                <a:ea typeface="幼圆" panose="02010509060101010101" pitchFamily="49" charset="-122"/>
              </a:rPr>
              <a:t>内层：粘膜，称子宫内膜。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>
            <a:extLst>
              <a:ext uri="{FF2B5EF4-FFF2-40B4-BE49-F238E27FC236}">
                <a16:creationId xmlns:a16="http://schemas.microsoft.com/office/drawing/2014/main" id="{F57B642D-F57D-4DDA-A47F-E8A9291B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04664"/>
            <a:ext cx="362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（三）子宫的位置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1664A252-0B42-4893-ACB6-B8CF5E078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26" y="896178"/>
            <a:ext cx="863282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位于小骨盆中央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，前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有膀胱，后邻直肠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kumimoji="1" lang="en-US" altLang="zh-CN" sz="20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1"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未妊娠时，子宫底位于小骨盆入口平面以下；子宫颈下端在坐骨棘平面稍上方。</a:t>
            </a:r>
            <a:endParaRPr kumimoji="1" lang="en-US" altLang="zh-CN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9388" indent="-179388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膀胱空虚时，成人子宫呈轻度的前倾、前屈位。</a:t>
            </a:r>
          </a:p>
          <a:p>
            <a:pPr marL="447675" lvl="1" indent="-180975"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1" lang="zh-CN" altLang="en-US" sz="20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前倾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：子宫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长轴与阴道长轴形成一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个向前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开放的钝角，稍大于</a:t>
            </a:r>
            <a:r>
              <a:rPr kumimoji="1"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90°</a:t>
            </a:r>
          </a:p>
          <a:p>
            <a:pPr marL="447675" lvl="1" indent="-180975"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1" lang="zh-CN" altLang="en-US" sz="20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前屈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：子宫体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与子宫颈之间形成的一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个向前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开放的钝角，约为</a:t>
            </a:r>
            <a:r>
              <a:rPr kumimoji="1"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170</a:t>
            </a:r>
            <a:r>
              <a:rPr kumimoji="1" lang="en-US" altLang="zh-CN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°</a:t>
            </a:r>
            <a:endParaRPr kumimoji="1" lang="zh-CN" altLang="en-US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6" y="3284984"/>
            <a:ext cx="4238330" cy="33320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31528"/>
            <a:ext cx="3389047" cy="308547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975</TotalTime>
  <Words>1165</Words>
  <Application>Microsoft Office PowerPoint</Application>
  <PresentationFormat>全屏显示(4:3)</PresentationFormat>
  <Paragraphs>130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幼圆</vt:lpstr>
      <vt:lpstr>楷体</vt:lpstr>
      <vt:lpstr>华文仿宋</vt:lpstr>
      <vt:lpstr>等线</vt:lpstr>
      <vt:lpstr>Gill Sans MT</vt:lpstr>
      <vt:lpstr>Arial</vt:lpstr>
      <vt:lpstr>华文中宋</vt:lpstr>
      <vt:lpstr>Aharoni</vt:lpstr>
      <vt:lpstr>华文琥珀</vt:lpstr>
      <vt:lpstr>Times New Roman</vt:lpstr>
      <vt:lpstr>微软雅黑</vt:lpstr>
      <vt:lpstr>Wingdings</vt:lpstr>
      <vt:lpstr>包裹</vt:lpstr>
      <vt:lpstr>女 性 生 殖 系 统</vt:lpstr>
      <vt:lpstr>重 要 内 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That’s  over</vt:lpstr>
    </vt:vector>
  </TitlesOfParts>
  <Company>wfmc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 脏 学 总 论</dc:title>
  <dc:creator>sophy</dc:creator>
  <cp:lastModifiedBy>crazysophy</cp:lastModifiedBy>
  <cp:revision>294</cp:revision>
  <dcterms:created xsi:type="dcterms:W3CDTF">2010-04-07T11:08:11Z</dcterms:created>
  <dcterms:modified xsi:type="dcterms:W3CDTF">2023-03-25T06:49:07Z</dcterms:modified>
</cp:coreProperties>
</file>