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1"/>
  </p:sldMasterIdLst>
  <p:sldIdLst>
    <p:sldId id="460" r:id="rId2"/>
    <p:sldId id="459" r:id="rId3"/>
    <p:sldId id="392" r:id="rId4"/>
    <p:sldId id="393" r:id="rId5"/>
    <p:sldId id="394" r:id="rId6"/>
    <p:sldId id="462"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69" r:id="rId28"/>
    <p:sldId id="470" r:id="rId29"/>
    <p:sldId id="471"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67" r:id="rId43"/>
    <p:sldId id="428" r:id="rId44"/>
    <p:sldId id="464" r:id="rId45"/>
    <p:sldId id="466" r:id="rId46"/>
    <p:sldId id="431" r:id="rId47"/>
    <p:sldId id="432" r:id="rId48"/>
    <p:sldId id="461" r:id="rId49"/>
  </p:sldIdLst>
  <p:sldSz cx="9144000" cy="6858000" type="screen4x3"/>
  <p:notesSz cx="6858000" cy="9144000"/>
  <p:embeddedFontLst>
    <p:embeddedFont>
      <p:font typeface="方正姚体" panose="02010601030101010101" pitchFamily="2" charset="-122"/>
      <p:regular r:id="rId50"/>
    </p:embeddedFont>
    <p:embeddedFont>
      <p:font typeface="Gill Sans MT" panose="020B0502020104020203" pitchFamily="34" charset="0"/>
      <p:regular r:id="rId51"/>
      <p:bold r:id="rId52"/>
      <p:italic r:id="rId53"/>
      <p:boldItalic r:id="rId54"/>
    </p:embeddedFont>
    <p:embeddedFont>
      <p:font typeface="Aharoni" panose="02010803020104030203" pitchFamily="2" charset="-79"/>
      <p:bold r:id="rId55"/>
    </p:embeddedFont>
    <p:embeddedFont>
      <p:font typeface="幼圆" panose="02010509060101010101" pitchFamily="49" charset="-122"/>
      <p:regular r:id="rId56"/>
    </p:embeddedFont>
    <p:embeddedFont>
      <p:font typeface="华文中宋" panose="02010600040101010101" pitchFamily="2" charset="-122"/>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DDFA"/>
    <a:srgbClr val="00CCFF"/>
    <a:srgbClr val="33CCCC"/>
    <a:srgbClr val="008000"/>
    <a:srgbClr val="CC3300"/>
    <a:srgbClr val="669900"/>
    <a:srgbClr val="99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8" d="100"/>
          <a:sy n="98" d="100"/>
        </p:scale>
        <p:origin x="864"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BC147FD5-7393-41CB-AD9A-294EE23F9503}" type="slidenum">
              <a:rPr lang="en-US" altLang="zh-CN" smtClean="0"/>
              <a:pPr/>
              <a:t>‹#›</a:t>
            </a:fld>
            <a:endParaRPr lang="en-US" altLang="zh-CN"/>
          </a:p>
        </p:txBody>
      </p:sp>
    </p:spTree>
    <p:extLst>
      <p:ext uri="{BB962C8B-B14F-4D97-AF65-F5344CB8AC3E}">
        <p14:creationId xmlns:p14="http://schemas.microsoft.com/office/powerpoint/2010/main" val="3959128025"/>
      </p:ext>
    </p:extLst>
  </p:cSld>
  <p:clrMapOvr>
    <a:overrideClrMapping bg1="dk1" tx1="lt1" bg2="dk2" tx2="lt2" accent1="accent1" accent2="accent2" accent3="accent3" accent4="accent4" accent5="accent5" accent6="accent6" hlink="hlink" folHlink="folHlink"/>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AA6A59D-934E-4C38-AAD5-CCF6279DFC63}" type="slidenum">
              <a:rPr lang="en-US" altLang="zh-CN" smtClean="0"/>
              <a:pPr/>
              <a:t>‹#›</a:t>
            </a:fld>
            <a:endParaRPr lang="en-US" altLang="zh-CN"/>
          </a:p>
        </p:txBody>
      </p:sp>
    </p:spTree>
    <p:extLst>
      <p:ext uri="{BB962C8B-B14F-4D97-AF65-F5344CB8AC3E}">
        <p14:creationId xmlns:p14="http://schemas.microsoft.com/office/powerpoint/2010/main" val="2273050738"/>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763BB6A-9819-4A21-807E-BA40B3DF902A}" type="slidenum">
              <a:rPr lang="en-US" altLang="zh-CN" smtClean="0"/>
              <a:pPr/>
              <a:t>‹#›</a:t>
            </a:fld>
            <a:endParaRPr lang="en-US" altLang="zh-CN"/>
          </a:p>
        </p:txBody>
      </p:sp>
    </p:spTree>
    <p:extLst>
      <p:ext uri="{BB962C8B-B14F-4D97-AF65-F5344CB8AC3E}">
        <p14:creationId xmlns:p14="http://schemas.microsoft.com/office/powerpoint/2010/main" val="3136070385"/>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6" name="Rectangle 25"/>
          <p:cNvSpPr/>
          <p:nvPr/>
        </p:nvSpPr>
        <p:spPr>
          <a:xfrm>
            <a:off x="0" y="0"/>
            <a:ext cx="178785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431099" y="1272381"/>
            <a:ext cx="925658" cy="4313237"/>
          </a:xfrm>
          <a:solidFill>
            <a:srgbClr val="FFFFFF"/>
          </a:solidFill>
          <a:ln>
            <a:solidFill>
              <a:srgbClr val="404040"/>
            </a:solidFill>
          </a:ln>
        </p:spPr>
        <p:txBody>
          <a:bodyPr anchor="ctr" anchorCtr="1">
            <a:normAutofit/>
          </a:bodyPr>
          <a:lstStyle>
            <a:lvl1pPr>
              <a:defRPr sz="21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2218956" y="804672"/>
            <a:ext cx="6444984"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3369215446"/>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68C85-7CD2-4D4D-B606-313F73076934}"/>
              </a:ext>
            </a:extLst>
          </p:cNvPr>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E81C8AB-08CE-4015-8610-5E14C3E00657}"/>
              </a:ext>
            </a:extLst>
          </p:cNvPr>
          <p:cNvSpPr>
            <a:spLocks noGrp="1"/>
          </p:cNvSpPr>
          <p:nvPr>
            <p:ph type="body" sz="half" idx="1"/>
          </p:nvPr>
        </p:nvSpPr>
        <p:spPr>
          <a:xfrm>
            <a:off x="457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联机映像占位符 3">
            <a:extLst>
              <a:ext uri="{FF2B5EF4-FFF2-40B4-BE49-F238E27FC236}">
                <a16:creationId xmlns:a16="http://schemas.microsoft.com/office/drawing/2014/main" id="{94FEF11C-745B-4294-895C-78A23C80D8F8}"/>
              </a:ext>
            </a:extLst>
          </p:cNvPr>
          <p:cNvSpPr>
            <a:spLocks noGrp="1"/>
          </p:cNvSpPr>
          <p:nvPr>
            <p:ph type="clipArt" sz="half" idx="2"/>
          </p:nvPr>
        </p:nvSpPr>
        <p:spPr>
          <a:xfrm>
            <a:off x="4648200" y="1600200"/>
            <a:ext cx="4038600" cy="4525963"/>
          </a:xfrm>
        </p:spPr>
        <p:txBody>
          <a:bodyPr/>
          <a:lstStyle/>
          <a:p>
            <a:endParaRPr lang="zh-CN" altLang="en-US"/>
          </a:p>
        </p:txBody>
      </p:sp>
      <p:sp>
        <p:nvSpPr>
          <p:cNvPr id="5" name="日期占位符 4">
            <a:extLst>
              <a:ext uri="{FF2B5EF4-FFF2-40B4-BE49-F238E27FC236}">
                <a16:creationId xmlns:a16="http://schemas.microsoft.com/office/drawing/2014/main" id="{5F0412F9-EB5C-4AD7-81A6-1D5B327E2E9A}"/>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3726F2A5-CA2C-403D-8BFF-037E8AB4A2C1}"/>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8E613A27-89DA-4D64-AC42-71E7FC2C52D2}"/>
              </a:ext>
            </a:extLst>
          </p:cNvPr>
          <p:cNvSpPr>
            <a:spLocks noGrp="1"/>
          </p:cNvSpPr>
          <p:nvPr>
            <p:ph type="sldNum" sz="quarter" idx="12"/>
          </p:nvPr>
        </p:nvSpPr>
        <p:spPr>
          <a:xfrm>
            <a:off x="6553200" y="6245225"/>
            <a:ext cx="2133600" cy="476250"/>
          </a:xfrm>
        </p:spPr>
        <p:txBody>
          <a:bodyPr/>
          <a:lstStyle>
            <a:lvl1pPr>
              <a:defRPr/>
            </a:lvl1pPr>
          </a:lstStyle>
          <a:p>
            <a:fld id="{E83B01C7-EA23-484D-B2E2-A3643A044E6A}" type="slidenum">
              <a:rPr lang="en-US" altLang="zh-CN"/>
              <a:pPr/>
              <a:t>‹#›</a:t>
            </a:fld>
            <a:endParaRPr lang="en-US" altLang="zh-CN"/>
          </a:p>
        </p:txBody>
      </p:sp>
    </p:spTree>
    <p:extLst>
      <p:ext uri="{BB962C8B-B14F-4D97-AF65-F5344CB8AC3E}">
        <p14:creationId xmlns:p14="http://schemas.microsoft.com/office/powerpoint/2010/main" val="2455126654"/>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F81584-9A31-45BB-B7CC-AD0E35C57326}"/>
              </a:ext>
            </a:extLst>
          </p:cNvPr>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B7064325-DE07-4603-AB9B-C51B57A9A165}"/>
              </a:ext>
            </a:extLst>
          </p:cNvPr>
          <p:cNvSpPr>
            <a:spLocks noGrp="1"/>
          </p:cNvSpPr>
          <p:nvPr>
            <p:ph type="tbl" idx="1"/>
          </p:nvPr>
        </p:nvSpPr>
        <p:spPr>
          <a:xfrm>
            <a:off x="457200" y="1600200"/>
            <a:ext cx="8229600" cy="4525963"/>
          </a:xfrm>
        </p:spPr>
        <p:txBody>
          <a:bodyPr/>
          <a:lstStyle/>
          <a:p>
            <a:endParaRPr lang="zh-CN" altLang="en-US"/>
          </a:p>
        </p:txBody>
      </p:sp>
      <p:sp>
        <p:nvSpPr>
          <p:cNvPr id="4" name="日期占位符 3">
            <a:extLst>
              <a:ext uri="{FF2B5EF4-FFF2-40B4-BE49-F238E27FC236}">
                <a16:creationId xmlns:a16="http://schemas.microsoft.com/office/drawing/2014/main" id="{B36BB6AF-C63D-426C-9824-51B7C4D041D9}"/>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8D4AE1AB-85A9-412D-9CFB-5E3E0894B8AF}"/>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56A54142-4664-4408-B5F7-FE6EF17D1E8E}"/>
              </a:ext>
            </a:extLst>
          </p:cNvPr>
          <p:cNvSpPr>
            <a:spLocks noGrp="1"/>
          </p:cNvSpPr>
          <p:nvPr>
            <p:ph type="sldNum" sz="quarter" idx="12"/>
          </p:nvPr>
        </p:nvSpPr>
        <p:spPr>
          <a:xfrm>
            <a:off x="6553200" y="6245225"/>
            <a:ext cx="2133600" cy="476250"/>
          </a:xfrm>
        </p:spPr>
        <p:txBody>
          <a:bodyPr/>
          <a:lstStyle>
            <a:lvl1pPr>
              <a:defRPr/>
            </a:lvl1pPr>
          </a:lstStyle>
          <a:p>
            <a:fld id="{99CFADA3-792A-4FE1-B4DC-F0145B94B019}" type="slidenum">
              <a:rPr lang="en-US" altLang="zh-CN"/>
              <a:pPr/>
              <a:t>‹#›</a:t>
            </a:fld>
            <a:endParaRPr lang="en-US" altLang="zh-CN"/>
          </a:p>
        </p:txBody>
      </p:sp>
    </p:spTree>
    <p:extLst>
      <p:ext uri="{BB962C8B-B14F-4D97-AF65-F5344CB8AC3E}">
        <p14:creationId xmlns:p14="http://schemas.microsoft.com/office/powerpoint/2010/main" val="4240294611"/>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199A8B0A-EF05-4974-B1DA-CA4510D55717}" type="slidenum">
              <a:rPr lang="en-US" altLang="zh-CN" smtClean="0"/>
              <a:pPr/>
              <a:t>‹#›</a:t>
            </a:fld>
            <a:endParaRPr lang="en-US" altLang="zh-CN"/>
          </a:p>
        </p:txBody>
      </p:sp>
    </p:spTree>
    <p:extLst>
      <p:ext uri="{BB962C8B-B14F-4D97-AF65-F5344CB8AC3E}">
        <p14:creationId xmlns:p14="http://schemas.microsoft.com/office/powerpoint/2010/main" val="1384370085"/>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EA39960C-11EF-4F37-9D55-65E64B633385}" type="slidenum">
              <a:rPr lang="en-US" altLang="zh-CN" smtClean="0"/>
              <a:pPr/>
              <a:t>‹#›</a:t>
            </a:fld>
            <a:endParaRPr lang="en-US" altLang="zh-CN"/>
          </a:p>
        </p:txBody>
      </p:sp>
    </p:spTree>
    <p:extLst>
      <p:ext uri="{BB962C8B-B14F-4D97-AF65-F5344CB8AC3E}">
        <p14:creationId xmlns:p14="http://schemas.microsoft.com/office/powerpoint/2010/main" val="90912012"/>
      </p:ext>
    </p:extLst>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Date Placeholder 7"/>
          <p:cNvSpPr>
            <a:spLocks noGrp="1"/>
          </p:cNvSpPr>
          <p:nvPr>
            <p:ph type="dt" sz="half" idx="10"/>
          </p:nvPr>
        </p:nvSpPr>
        <p:spPr/>
        <p:txBody>
          <a:bodyPr/>
          <a:lstStyle/>
          <a:p>
            <a:endParaRPr lang="en-US" altLang="zh-CN"/>
          </a:p>
        </p:txBody>
      </p:sp>
      <p:sp>
        <p:nvSpPr>
          <p:cNvPr id="9" name="Footer Placeholder 8"/>
          <p:cNvSpPr>
            <a:spLocks noGrp="1"/>
          </p:cNvSpPr>
          <p:nvPr>
            <p:ph type="ftr" sz="quarter" idx="11"/>
          </p:nvPr>
        </p:nvSpPr>
        <p:spPr/>
        <p:txBody>
          <a:bodyPr/>
          <a:lstStyle/>
          <a:p>
            <a:endParaRPr lang="en-US" altLang="zh-CN"/>
          </a:p>
        </p:txBody>
      </p:sp>
      <p:sp>
        <p:nvSpPr>
          <p:cNvPr id="10" name="Slide Number Placeholder 9"/>
          <p:cNvSpPr>
            <a:spLocks noGrp="1"/>
          </p:cNvSpPr>
          <p:nvPr>
            <p:ph type="sldNum" sz="quarter" idx="12"/>
          </p:nvPr>
        </p:nvSpPr>
        <p:spPr/>
        <p:txBody>
          <a:bodyPr/>
          <a:lstStyle/>
          <a:p>
            <a:fld id="{FC9DE748-4727-4B1C-B927-8982FFC2386D}" type="slidenum">
              <a:rPr lang="en-US" altLang="zh-CN" smtClean="0"/>
              <a:pPr/>
              <a:t>‹#›</a:t>
            </a:fld>
            <a:endParaRPr lang="en-US" altLang="zh-CN"/>
          </a:p>
        </p:txBody>
      </p:sp>
    </p:spTree>
    <p:extLst>
      <p:ext uri="{BB962C8B-B14F-4D97-AF65-F5344CB8AC3E}">
        <p14:creationId xmlns:p14="http://schemas.microsoft.com/office/powerpoint/2010/main" val="491367405"/>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2239" y="3143250"/>
            <a:ext cx="3288024" cy="25967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4C2B69E5-FC6B-4587-8F75-19B52E837C8B}" type="slidenum">
              <a:rPr lang="en-US" altLang="zh-CN" smtClean="0"/>
              <a:pPr/>
              <a:t>‹#›</a:t>
            </a:fld>
            <a:endParaRPr lang="en-US" altLang="zh-CN"/>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87027707"/>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AD80CFAA-7D5B-4BB4-A36C-8F62E6896F1F}" type="slidenum">
              <a:rPr lang="en-US" altLang="zh-CN" smtClean="0"/>
              <a:pPr/>
              <a:t>‹#›</a:t>
            </a:fld>
            <a:endParaRPr lang="en-US" altLang="zh-CN"/>
          </a:p>
        </p:txBody>
      </p:sp>
    </p:spTree>
    <p:extLst>
      <p:ext uri="{BB962C8B-B14F-4D97-AF65-F5344CB8AC3E}">
        <p14:creationId xmlns:p14="http://schemas.microsoft.com/office/powerpoint/2010/main" val="2737961531"/>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6179CC5D-E18C-404E-8D39-9B4CEC6BBE52}" type="slidenum">
              <a:rPr lang="en-US" altLang="zh-CN" smtClean="0"/>
              <a:pPr/>
              <a:t>‹#›</a:t>
            </a:fld>
            <a:endParaRPr lang="en-US" altLang="zh-CN"/>
          </a:p>
        </p:txBody>
      </p:sp>
    </p:spTree>
    <p:extLst>
      <p:ext uri="{BB962C8B-B14F-4D97-AF65-F5344CB8AC3E}">
        <p14:creationId xmlns:p14="http://schemas.microsoft.com/office/powerpoint/2010/main" val="2717144116"/>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9" name="Date Placeholder 8"/>
          <p:cNvSpPr>
            <a:spLocks noGrp="1"/>
          </p:cNvSpPr>
          <p:nvPr>
            <p:ph type="dt" sz="half" idx="10"/>
          </p:nvPr>
        </p:nvSpPr>
        <p:spPr/>
        <p:txBody>
          <a:bodyPr/>
          <a:lstStyle/>
          <a:p>
            <a:endParaRPr lang="en-US" altLang="zh-CN"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ltLang="zh-CN" dirty="0"/>
          </a:p>
        </p:txBody>
      </p:sp>
      <p:sp>
        <p:nvSpPr>
          <p:cNvPr id="11" name="Slide Number Placeholder 10"/>
          <p:cNvSpPr>
            <a:spLocks noGrp="1"/>
          </p:cNvSpPr>
          <p:nvPr>
            <p:ph type="sldNum" sz="quarter" idx="12"/>
          </p:nvPr>
        </p:nvSpPr>
        <p:spPr/>
        <p:txBody>
          <a:bodyPr/>
          <a:lstStyle/>
          <a:p>
            <a:fld id="{C69A9161-9C84-43D4-B744-70655250C965}" type="slidenum">
              <a:rPr lang="en-US" altLang="zh-CN" smtClean="0"/>
              <a:pPr/>
              <a:t>‹#›</a:t>
            </a:fld>
            <a:endParaRPr lang="en-US" altLang="zh-CN" dirty="0"/>
          </a:p>
        </p:txBody>
      </p:sp>
    </p:spTree>
    <p:extLst>
      <p:ext uri="{BB962C8B-B14F-4D97-AF65-F5344CB8AC3E}">
        <p14:creationId xmlns:p14="http://schemas.microsoft.com/office/powerpoint/2010/main" val="1552536436"/>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ltLang="zh-CN"/>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ltLang="zh-CN"/>
          </a:p>
        </p:txBody>
      </p:sp>
      <p:sp>
        <p:nvSpPr>
          <p:cNvPr id="10" name="Slide Number Placeholder 9"/>
          <p:cNvSpPr>
            <a:spLocks noGrp="1"/>
          </p:cNvSpPr>
          <p:nvPr>
            <p:ph type="sldNum" sz="quarter" idx="12"/>
          </p:nvPr>
        </p:nvSpPr>
        <p:spPr/>
        <p:txBody>
          <a:bodyPr/>
          <a:lstStyle/>
          <a:p>
            <a:fld id="{717F3DED-40F9-43CA-A556-FA5300339BD5}" type="slidenum">
              <a:rPr lang="en-US" altLang="zh-CN" smtClean="0"/>
              <a:pPr/>
              <a:t>‹#›</a:t>
            </a:fld>
            <a:endParaRPr lang="en-US" altLang="zh-CN"/>
          </a:p>
        </p:txBody>
      </p:sp>
    </p:spTree>
    <p:extLst>
      <p:ext uri="{BB962C8B-B14F-4D97-AF65-F5344CB8AC3E}">
        <p14:creationId xmlns:p14="http://schemas.microsoft.com/office/powerpoint/2010/main" val="3890065531"/>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endParaRPr lang="en-US" altLang="zh-CN"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ltLang="zh-CN"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69A9161-9C84-43D4-B744-70655250C965}" type="slidenum">
              <a:rPr lang="en-US" altLang="zh-CN" smtClean="0"/>
              <a:pPr/>
              <a:t>‹#›</a:t>
            </a:fld>
            <a:endParaRPr lang="en-US" altLang="zh-CN" dirty="0"/>
          </a:p>
        </p:txBody>
      </p:sp>
    </p:spTree>
    <p:extLst>
      <p:ext uri="{BB962C8B-B14F-4D97-AF65-F5344CB8AC3E}">
        <p14:creationId xmlns:p14="http://schemas.microsoft.com/office/powerpoint/2010/main" val="40102832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circle/>
  </p:transition>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37D3C-36D9-475E-872C-3A2D0BFA07D6}"/>
              </a:ext>
            </a:extLst>
          </p:cNvPr>
          <p:cNvSpPr>
            <a:spLocks noGrp="1"/>
          </p:cNvSpPr>
          <p:nvPr>
            <p:ph type="ctrTitle"/>
          </p:nvPr>
        </p:nvSpPr>
        <p:spPr/>
        <p:txBody>
          <a:bodyPr>
            <a:normAutofit/>
          </a:bodyPr>
          <a:lstStyle/>
          <a:p>
            <a:r>
              <a:rPr lang="zh-CN" altLang="en-US" sz="6600" dirty="0"/>
              <a:t>呼 吸 系 统</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03">
            <a:extLst>
              <a:ext uri="{FF2B5EF4-FFF2-40B4-BE49-F238E27FC236}">
                <a16:creationId xmlns:a16="http://schemas.microsoft.com/office/drawing/2014/main" id="{0CB6FAAB-85CA-4F13-9A1A-4718A1137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819150"/>
            <a:ext cx="5937250" cy="457835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D0E99AE4-D363-4975-9B3B-C1A8D3C0739F}"/>
              </a:ext>
            </a:extLst>
          </p:cNvPr>
          <p:cNvSpPr>
            <a:spLocks noChangeArrowheads="1"/>
          </p:cNvSpPr>
          <p:nvPr/>
        </p:nvSpPr>
        <p:spPr bwMode="auto">
          <a:xfrm>
            <a:off x="1076325" y="1469381"/>
            <a:ext cx="871538"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额窦</a:t>
            </a:r>
          </a:p>
        </p:txBody>
      </p:sp>
      <p:sp>
        <p:nvSpPr>
          <p:cNvPr id="11268" name="Text Box 4">
            <a:extLst>
              <a:ext uri="{FF2B5EF4-FFF2-40B4-BE49-F238E27FC236}">
                <a16:creationId xmlns:a16="http://schemas.microsoft.com/office/drawing/2014/main" id="{07796F3A-996D-4277-9D8A-474D3FAE0AED}"/>
              </a:ext>
            </a:extLst>
          </p:cNvPr>
          <p:cNvSpPr txBox="1">
            <a:spLocks noChangeArrowheads="1"/>
          </p:cNvSpPr>
          <p:nvPr/>
        </p:nvSpPr>
        <p:spPr bwMode="auto">
          <a:xfrm>
            <a:off x="501650" y="2252663"/>
            <a:ext cx="2206625"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kumimoji="0" lang="zh-CN" altLang="en-US" sz="2400" b="1" dirty="0">
                <a:latin typeface="幼圆" panose="02010509060101010101" pitchFamily="49" charset="-122"/>
                <a:ea typeface="幼圆" panose="02010509060101010101" pitchFamily="49" charset="-122"/>
              </a:rPr>
              <a:t>开口于中鼻道</a:t>
            </a:r>
          </a:p>
          <a:p>
            <a:pPr>
              <a:lnSpc>
                <a:spcPct val="80000"/>
              </a:lnSpc>
              <a:spcBef>
                <a:spcPct val="50000"/>
              </a:spcBef>
            </a:pPr>
            <a:r>
              <a:rPr kumimoji="0" lang="zh-CN" altLang="en-US" sz="2400" b="1" dirty="0">
                <a:latin typeface="幼圆" panose="02010509060101010101" pitchFamily="49" charset="-122"/>
                <a:ea typeface="幼圆" panose="02010509060101010101" pitchFamily="49" charset="-122"/>
              </a:rPr>
              <a:t>的筛漏斗</a:t>
            </a:r>
          </a:p>
        </p:txBody>
      </p:sp>
      <p:sp>
        <p:nvSpPr>
          <p:cNvPr id="11269" name="Line 5">
            <a:extLst>
              <a:ext uri="{FF2B5EF4-FFF2-40B4-BE49-F238E27FC236}">
                <a16:creationId xmlns:a16="http://schemas.microsoft.com/office/drawing/2014/main" id="{2C3E35F5-96CF-49B8-A40E-FDED4865B00B}"/>
              </a:ext>
            </a:extLst>
          </p:cNvPr>
          <p:cNvSpPr>
            <a:spLocks noChangeShapeType="1"/>
          </p:cNvSpPr>
          <p:nvPr/>
        </p:nvSpPr>
        <p:spPr bwMode="auto">
          <a:xfrm>
            <a:off x="1979613" y="1746250"/>
            <a:ext cx="1566862" cy="2857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1270" name="Rectangle 6">
            <a:extLst>
              <a:ext uri="{FF2B5EF4-FFF2-40B4-BE49-F238E27FC236}">
                <a16:creationId xmlns:a16="http://schemas.microsoft.com/office/drawing/2014/main" id="{58C6F30C-47A9-424E-A7E4-54A3D636B87B}"/>
              </a:ext>
            </a:extLst>
          </p:cNvPr>
          <p:cNvSpPr>
            <a:spLocks noChangeArrowheads="1"/>
          </p:cNvSpPr>
          <p:nvPr/>
        </p:nvSpPr>
        <p:spPr bwMode="auto">
          <a:xfrm>
            <a:off x="7507288" y="2139306"/>
            <a:ext cx="962025"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蝶窦</a:t>
            </a:r>
          </a:p>
        </p:txBody>
      </p:sp>
      <p:sp>
        <p:nvSpPr>
          <p:cNvPr id="11271" name="Line 7">
            <a:extLst>
              <a:ext uri="{FF2B5EF4-FFF2-40B4-BE49-F238E27FC236}">
                <a16:creationId xmlns:a16="http://schemas.microsoft.com/office/drawing/2014/main" id="{BBE271E0-C937-4E5D-8EAE-77102BEC20D3}"/>
              </a:ext>
            </a:extLst>
          </p:cNvPr>
          <p:cNvSpPr>
            <a:spLocks noChangeShapeType="1"/>
          </p:cNvSpPr>
          <p:nvPr/>
        </p:nvSpPr>
        <p:spPr bwMode="auto">
          <a:xfrm>
            <a:off x="5895975" y="2370138"/>
            <a:ext cx="1581150"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1272" name="Rectangle 8">
            <a:extLst>
              <a:ext uri="{FF2B5EF4-FFF2-40B4-BE49-F238E27FC236}">
                <a16:creationId xmlns:a16="http://schemas.microsoft.com/office/drawing/2014/main" id="{157EDFCE-1E59-48BB-9790-A47A6DCD362E}"/>
              </a:ext>
            </a:extLst>
          </p:cNvPr>
          <p:cNvSpPr>
            <a:spLocks noChangeArrowheads="1"/>
          </p:cNvSpPr>
          <p:nvPr/>
        </p:nvSpPr>
        <p:spPr bwMode="auto">
          <a:xfrm>
            <a:off x="7432675" y="2811889"/>
            <a:ext cx="1711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开口于</a:t>
            </a:r>
          </a:p>
          <a:p>
            <a:r>
              <a:rPr lang="zh-CN" altLang="en-US" sz="2400" b="1" dirty="0">
                <a:latin typeface="幼圆" panose="02010509060101010101" pitchFamily="49" charset="-122"/>
                <a:ea typeface="幼圆" panose="02010509060101010101" pitchFamily="49" charset="-122"/>
              </a:rPr>
              <a:t>蝶筛隐窝</a:t>
            </a: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06">
            <a:extLst>
              <a:ext uri="{FF2B5EF4-FFF2-40B4-BE49-F238E27FC236}">
                <a16:creationId xmlns:a16="http://schemas.microsoft.com/office/drawing/2014/main" id="{F5FB1B2D-EB27-4D75-8190-0502704CE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75" y="1365250"/>
            <a:ext cx="5127625" cy="508635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C91B2222-D61B-4818-894E-B088A8446428}"/>
              </a:ext>
            </a:extLst>
          </p:cNvPr>
          <p:cNvSpPr>
            <a:spLocks noChangeArrowheads="1"/>
          </p:cNvSpPr>
          <p:nvPr/>
        </p:nvSpPr>
        <p:spPr bwMode="auto">
          <a:xfrm>
            <a:off x="455613" y="898823"/>
            <a:ext cx="919162"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400" b="1" dirty="0">
                <a:latin typeface="幼圆" panose="02010509060101010101" pitchFamily="49" charset="-122"/>
                <a:ea typeface="幼圆" panose="02010509060101010101" pitchFamily="49" charset="-122"/>
              </a:rPr>
              <a:t>筛窦</a:t>
            </a:r>
          </a:p>
        </p:txBody>
      </p:sp>
      <p:sp>
        <p:nvSpPr>
          <p:cNvPr id="12292" name="Rectangle 4">
            <a:extLst>
              <a:ext uri="{FF2B5EF4-FFF2-40B4-BE49-F238E27FC236}">
                <a16:creationId xmlns:a16="http://schemas.microsoft.com/office/drawing/2014/main" id="{F2AADD5D-AAA5-4D09-95BF-2A0BED1E1E95}"/>
              </a:ext>
            </a:extLst>
          </p:cNvPr>
          <p:cNvSpPr>
            <a:spLocks noChangeArrowheads="1"/>
          </p:cNvSpPr>
          <p:nvPr/>
        </p:nvSpPr>
        <p:spPr bwMode="auto">
          <a:xfrm>
            <a:off x="134937" y="1831441"/>
            <a:ext cx="5181600" cy="286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由位于筛骨迷路内的小气房组成。</a:t>
            </a:r>
          </a:p>
          <a:p>
            <a:pPr>
              <a:lnSpc>
                <a:spcPct val="170000"/>
              </a:lnSpc>
            </a:pPr>
            <a:r>
              <a:rPr kumimoji="0" lang="zh-CN" altLang="en-US" sz="2400" b="1" dirty="0">
                <a:latin typeface="幼圆" panose="02010509060101010101" pitchFamily="49" charset="-122"/>
                <a:ea typeface="幼圆" panose="02010509060101010101" pitchFamily="49" charset="-122"/>
              </a:rPr>
              <a:t>分为：</a:t>
            </a:r>
          </a:p>
          <a:p>
            <a:pPr>
              <a:lnSpc>
                <a:spcPct val="170000"/>
              </a:lnSpc>
            </a:pPr>
            <a:r>
              <a:rPr kumimoji="0" lang="zh-CN" altLang="en-US" sz="2400" b="1" dirty="0">
                <a:latin typeface="幼圆" panose="02010509060101010101" pitchFamily="49" charset="-122"/>
                <a:ea typeface="幼圆" panose="02010509060101010101" pitchFamily="49" charset="-122"/>
              </a:rPr>
              <a:t>     前筛窦</a:t>
            </a:r>
          </a:p>
          <a:p>
            <a:pPr>
              <a:lnSpc>
                <a:spcPct val="170000"/>
              </a:lnSpc>
            </a:pPr>
            <a:r>
              <a:rPr kumimoji="0" lang="zh-CN" altLang="en-US" sz="2400" b="1" dirty="0">
                <a:latin typeface="幼圆" panose="02010509060101010101" pitchFamily="49" charset="-122"/>
                <a:ea typeface="幼圆" panose="02010509060101010101" pitchFamily="49" charset="-122"/>
              </a:rPr>
              <a:t>     中筛窦</a:t>
            </a:r>
          </a:p>
          <a:p>
            <a:pPr>
              <a:lnSpc>
                <a:spcPct val="170000"/>
              </a:lnSpc>
            </a:pPr>
            <a:r>
              <a:rPr kumimoji="0" lang="zh-CN" altLang="en-US" sz="2400" b="1" dirty="0">
                <a:latin typeface="幼圆" panose="02010509060101010101" pitchFamily="49" charset="-122"/>
                <a:ea typeface="幼圆" panose="02010509060101010101" pitchFamily="49" charset="-122"/>
              </a:rPr>
              <a:t>     后筛窦→</a:t>
            </a:r>
          </a:p>
        </p:txBody>
      </p:sp>
      <p:sp>
        <p:nvSpPr>
          <p:cNvPr id="12293" name="AutoShape 5">
            <a:extLst>
              <a:ext uri="{FF2B5EF4-FFF2-40B4-BE49-F238E27FC236}">
                <a16:creationId xmlns:a16="http://schemas.microsoft.com/office/drawing/2014/main" id="{22A9D2E7-3B4C-4190-9CE4-42ABF1E03FB5}"/>
              </a:ext>
            </a:extLst>
          </p:cNvPr>
          <p:cNvSpPr>
            <a:spLocks/>
          </p:cNvSpPr>
          <p:nvPr/>
        </p:nvSpPr>
        <p:spPr bwMode="auto">
          <a:xfrm flipH="1">
            <a:off x="1931987" y="3174207"/>
            <a:ext cx="150813" cy="720725"/>
          </a:xfrm>
          <a:prstGeom prst="leftBrace">
            <a:avLst>
              <a:gd name="adj1" fmla="val 39824"/>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12294" name="Text Box 6">
            <a:extLst>
              <a:ext uri="{FF2B5EF4-FFF2-40B4-BE49-F238E27FC236}">
                <a16:creationId xmlns:a16="http://schemas.microsoft.com/office/drawing/2014/main" id="{E200153D-5081-4BC3-A960-5D11F8C322E1}"/>
              </a:ext>
            </a:extLst>
          </p:cNvPr>
          <p:cNvSpPr txBox="1">
            <a:spLocks noChangeArrowheads="1"/>
          </p:cNvSpPr>
          <p:nvPr/>
        </p:nvSpPr>
        <p:spPr bwMode="auto">
          <a:xfrm>
            <a:off x="2007394" y="3278188"/>
            <a:ext cx="2420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开口于中鼻道</a:t>
            </a:r>
          </a:p>
        </p:txBody>
      </p:sp>
      <p:sp>
        <p:nvSpPr>
          <p:cNvPr id="12295" name="Text Box 7">
            <a:extLst>
              <a:ext uri="{FF2B5EF4-FFF2-40B4-BE49-F238E27FC236}">
                <a16:creationId xmlns:a16="http://schemas.microsoft.com/office/drawing/2014/main" id="{BD7E7D1A-5539-4023-A16C-726721747267}"/>
              </a:ext>
            </a:extLst>
          </p:cNvPr>
          <p:cNvSpPr txBox="1">
            <a:spLocks noChangeArrowheads="1"/>
          </p:cNvSpPr>
          <p:nvPr/>
        </p:nvSpPr>
        <p:spPr bwMode="auto">
          <a:xfrm>
            <a:off x="1787525" y="4214813"/>
            <a:ext cx="2640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  开口于上鼻道</a:t>
            </a:r>
          </a:p>
        </p:txBody>
      </p:sp>
      <p:sp>
        <p:nvSpPr>
          <p:cNvPr id="12296" name="Line 8">
            <a:extLst>
              <a:ext uri="{FF2B5EF4-FFF2-40B4-BE49-F238E27FC236}">
                <a16:creationId xmlns:a16="http://schemas.microsoft.com/office/drawing/2014/main" id="{443167C1-A11D-4B0A-9DA7-23030ECBE5D2}"/>
              </a:ext>
            </a:extLst>
          </p:cNvPr>
          <p:cNvSpPr>
            <a:spLocks noChangeShapeType="1"/>
          </p:cNvSpPr>
          <p:nvPr/>
        </p:nvSpPr>
        <p:spPr bwMode="auto">
          <a:xfrm>
            <a:off x="6305550" y="1360488"/>
            <a:ext cx="20637" cy="19732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2297" name="Rectangle 9">
            <a:extLst>
              <a:ext uri="{FF2B5EF4-FFF2-40B4-BE49-F238E27FC236}">
                <a16:creationId xmlns:a16="http://schemas.microsoft.com/office/drawing/2014/main" id="{A916A47C-8464-4AE9-829F-836F9FC9B532}"/>
              </a:ext>
            </a:extLst>
          </p:cNvPr>
          <p:cNvSpPr>
            <a:spLocks noChangeArrowheads="1"/>
          </p:cNvSpPr>
          <p:nvPr/>
        </p:nvSpPr>
        <p:spPr bwMode="auto">
          <a:xfrm>
            <a:off x="6042024" y="903437"/>
            <a:ext cx="1076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筛窦</a:t>
            </a:r>
            <a:endParaRPr kumimoji="0" lang="zh-CN" altLang="en-US" sz="2400" b="1" dirty="0">
              <a:latin typeface="Arial" panose="020B0604020202020204" pitchFamily="34" charset="0"/>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07">
            <a:extLst>
              <a:ext uri="{FF2B5EF4-FFF2-40B4-BE49-F238E27FC236}">
                <a16:creationId xmlns:a16="http://schemas.microsoft.com/office/drawing/2014/main" id="{436E251C-5AF0-4AA0-AC4D-0B5303EF0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88" y="479425"/>
            <a:ext cx="4240212" cy="4818063"/>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a:extLst>
              <a:ext uri="{FF2B5EF4-FFF2-40B4-BE49-F238E27FC236}">
                <a16:creationId xmlns:a16="http://schemas.microsoft.com/office/drawing/2014/main" id="{A1CD1F83-585A-4DFC-9ABC-A03043CB2577}"/>
              </a:ext>
            </a:extLst>
          </p:cNvPr>
          <p:cNvSpPr>
            <a:spLocks noChangeArrowheads="1"/>
          </p:cNvSpPr>
          <p:nvPr/>
        </p:nvSpPr>
        <p:spPr bwMode="auto">
          <a:xfrm>
            <a:off x="419100" y="820298"/>
            <a:ext cx="122555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上颌窦</a:t>
            </a:r>
          </a:p>
        </p:txBody>
      </p:sp>
      <p:sp>
        <p:nvSpPr>
          <p:cNvPr id="13316" name="Line 4">
            <a:extLst>
              <a:ext uri="{FF2B5EF4-FFF2-40B4-BE49-F238E27FC236}">
                <a16:creationId xmlns:a16="http://schemas.microsoft.com/office/drawing/2014/main" id="{DBD8DB75-13C2-4184-9B90-52DBE1B5B1EB}"/>
              </a:ext>
            </a:extLst>
          </p:cNvPr>
          <p:cNvSpPr>
            <a:spLocks noChangeShapeType="1"/>
          </p:cNvSpPr>
          <p:nvPr/>
        </p:nvSpPr>
        <p:spPr bwMode="auto">
          <a:xfrm flipH="1" flipV="1">
            <a:off x="7002463" y="2798763"/>
            <a:ext cx="46037" cy="267652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3317" name="Rectangle 5">
            <a:extLst>
              <a:ext uri="{FF2B5EF4-FFF2-40B4-BE49-F238E27FC236}">
                <a16:creationId xmlns:a16="http://schemas.microsoft.com/office/drawing/2014/main" id="{384C9366-0536-4D6C-B6DB-E5C255A8E83E}"/>
              </a:ext>
            </a:extLst>
          </p:cNvPr>
          <p:cNvSpPr>
            <a:spLocks noChangeArrowheads="1"/>
          </p:cNvSpPr>
          <p:nvPr/>
        </p:nvSpPr>
        <p:spPr bwMode="auto">
          <a:xfrm>
            <a:off x="6334125" y="5473056"/>
            <a:ext cx="2500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上颌窦口：</a:t>
            </a:r>
          </a:p>
        </p:txBody>
      </p:sp>
      <p:sp>
        <p:nvSpPr>
          <p:cNvPr id="13318" name="Rectangle 6">
            <a:extLst>
              <a:ext uri="{FF2B5EF4-FFF2-40B4-BE49-F238E27FC236}">
                <a16:creationId xmlns:a16="http://schemas.microsoft.com/office/drawing/2014/main" id="{E53BC686-25B4-459E-A8D8-82370A534101}"/>
              </a:ext>
            </a:extLst>
          </p:cNvPr>
          <p:cNvSpPr>
            <a:spLocks noChangeArrowheads="1"/>
          </p:cNvSpPr>
          <p:nvPr/>
        </p:nvSpPr>
        <p:spPr bwMode="auto">
          <a:xfrm>
            <a:off x="419100" y="1622836"/>
            <a:ext cx="5397500" cy="332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前壁：上颌骨体前面的尖牙窝。</a:t>
            </a:r>
          </a:p>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后壁：邻翼腭窝。</a:t>
            </a:r>
          </a:p>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上壁：为眶下壁。</a:t>
            </a:r>
          </a:p>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底壁：上颌骨的牙槽突。</a:t>
            </a:r>
          </a:p>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内侧壁：鼻腔的外侧壁，</a:t>
            </a:r>
          </a:p>
          <a:p>
            <a:pPr eaLnBrk="1" hangingPunct="1">
              <a:lnSpc>
                <a:spcPct val="150000"/>
              </a:lnSpc>
              <a:buClr>
                <a:schemeClr val="hlink"/>
              </a:buClr>
              <a:buSzPct val="80000"/>
              <a:buFont typeface="Wingdings" panose="05000000000000000000" pitchFamily="2" charset="2"/>
              <a:buNone/>
            </a:pPr>
            <a:r>
              <a:rPr kumimoji="0" lang="zh-CN" altLang="en-US" sz="2400" b="1" dirty="0">
                <a:latin typeface="幼圆" panose="02010509060101010101" pitchFamily="49" charset="-122"/>
                <a:ea typeface="幼圆" panose="02010509060101010101" pitchFamily="49" charset="-122"/>
              </a:rPr>
              <a:t>         上颌窦口位于此壁顶端。</a:t>
            </a:r>
          </a:p>
        </p:txBody>
      </p:sp>
      <p:sp>
        <p:nvSpPr>
          <p:cNvPr id="13319" name="Text Box 7">
            <a:extLst>
              <a:ext uri="{FF2B5EF4-FFF2-40B4-BE49-F238E27FC236}">
                <a16:creationId xmlns:a16="http://schemas.microsoft.com/office/drawing/2014/main" id="{BFBC264E-816D-494F-82ED-725CAF591951}"/>
              </a:ext>
            </a:extLst>
          </p:cNvPr>
          <p:cNvSpPr txBox="1">
            <a:spLocks noChangeArrowheads="1"/>
          </p:cNvSpPr>
          <p:nvPr/>
        </p:nvSpPr>
        <p:spPr bwMode="auto">
          <a:xfrm>
            <a:off x="5270500" y="5945188"/>
            <a:ext cx="3873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位于中鼻道的半月裂孔内</a:t>
            </a: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48EEE7B-A6C1-4C2A-83C8-8CE1C19BC906}"/>
              </a:ext>
            </a:extLst>
          </p:cNvPr>
          <p:cNvSpPr>
            <a:spLocks noGrp="1" noChangeArrowheads="1"/>
          </p:cNvSpPr>
          <p:nvPr>
            <p:ph type="body" sz="half" idx="1"/>
          </p:nvPr>
        </p:nvSpPr>
        <p:spPr>
          <a:xfrm>
            <a:off x="457200" y="1600201"/>
            <a:ext cx="4038600" cy="3467100"/>
          </a:xfrm>
        </p:spPr>
        <p:txBody>
          <a:bodyPr>
            <a:normAutofit/>
          </a:bodyPr>
          <a:lstStyle/>
          <a:p>
            <a:pPr>
              <a:lnSpc>
                <a:spcPct val="150000"/>
              </a:lnSpc>
              <a:buClr>
                <a:schemeClr val="hlink"/>
              </a:buClr>
              <a:buSzPct val="80000"/>
              <a:buFont typeface="Wingdings" panose="05000000000000000000" pitchFamily="2" charset="2"/>
              <a:buChar char="n"/>
            </a:pPr>
            <a:r>
              <a:rPr lang="zh-CN" altLang="en-US" sz="2400" b="1" dirty="0">
                <a:solidFill>
                  <a:schemeClr val="tx1"/>
                </a:solidFill>
                <a:latin typeface="幼圆" panose="02010509060101010101" pitchFamily="49" charset="-122"/>
                <a:ea typeface="幼圆" panose="02010509060101010101" pitchFamily="49" charset="-122"/>
              </a:rPr>
              <a:t>功能：呼吸、发音。</a:t>
            </a:r>
          </a:p>
          <a:p>
            <a:pPr>
              <a:lnSpc>
                <a:spcPct val="150000"/>
              </a:lnSpc>
              <a:buClr>
                <a:schemeClr val="hlink"/>
              </a:buClr>
              <a:buSzPct val="80000"/>
              <a:buFont typeface="Wingdings" panose="05000000000000000000" pitchFamily="2" charset="2"/>
              <a:buChar char="n"/>
            </a:pPr>
            <a:r>
              <a:rPr lang="zh-CN" altLang="en-US" sz="2400" b="1" dirty="0">
                <a:solidFill>
                  <a:schemeClr val="tx1"/>
                </a:solidFill>
                <a:latin typeface="幼圆" panose="02010509060101010101" pitchFamily="49" charset="-122"/>
                <a:ea typeface="幼圆" panose="02010509060101010101" pitchFamily="49" charset="-122"/>
              </a:rPr>
              <a:t>上界：会厌上缘；</a:t>
            </a:r>
          </a:p>
          <a:p>
            <a:pPr>
              <a:lnSpc>
                <a:spcPct val="150000"/>
              </a:lnSpc>
              <a:buClr>
                <a:schemeClr val="hlink"/>
              </a:buClr>
              <a:buSzPct val="80000"/>
              <a:buFont typeface="Wingdings" panose="05000000000000000000" pitchFamily="2" charset="2"/>
              <a:buNone/>
            </a:pPr>
            <a:r>
              <a:rPr lang="zh-CN" altLang="en-US" sz="2400" b="1" dirty="0">
                <a:solidFill>
                  <a:schemeClr val="tx1"/>
                </a:solidFill>
                <a:latin typeface="幼圆" panose="02010509060101010101" pitchFamily="49" charset="-122"/>
                <a:ea typeface="幼圆" panose="02010509060101010101" pitchFamily="49" charset="-122"/>
              </a:rPr>
              <a:t>  下界：环状软骨下缘。</a:t>
            </a:r>
          </a:p>
          <a:p>
            <a:pPr>
              <a:lnSpc>
                <a:spcPct val="150000"/>
              </a:lnSpc>
              <a:buClr>
                <a:schemeClr val="hlink"/>
              </a:buClr>
              <a:buSzPct val="80000"/>
              <a:buFont typeface="Wingdings" panose="05000000000000000000" pitchFamily="2" charset="2"/>
              <a:buChar char="n"/>
            </a:pPr>
            <a:r>
              <a:rPr lang="zh-CN" altLang="en-US" sz="2400" b="1" dirty="0">
                <a:solidFill>
                  <a:schemeClr val="tx1"/>
                </a:solidFill>
                <a:latin typeface="幼圆" panose="02010509060101010101" pitchFamily="49" charset="-122"/>
                <a:ea typeface="幼圆" panose="02010509060101010101" pitchFamily="49" charset="-122"/>
              </a:rPr>
              <a:t>以喉口通喉咽部，</a:t>
            </a:r>
          </a:p>
          <a:p>
            <a:pPr>
              <a:lnSpc>
                <a:spcPct val="150000"/>
              </a:lnSpc>
              <a:buClr>
                <a:schemeClr val="hlink"/>
              </a:buClr>
              <a:buSzPct val="80000"/>
              <a:buNone/>
            </a:pPr>
            <a:r>
              <a:rPr lang="zh-CN" altLang="en-US" sz="2400" b="1" dirty="0">
                <a:solidFill>
                  <a:schemeClr val="tx1"/>
                </a:solidFill>
                <a:latin typeface="幼圆" panose="02010509060101010101" pitchFamily="49" charset="-122"/>
                <a:ea typeface="幼圆" panose="02010509060101010101" pitchFamily="49" charset="-122"/>
              </a:rPr>
              <a:t>  以环气管韧带接气管。</a:t>
            </a:r>
          </a:p>
        </p:txBody>
      </p:sp>
      <p:pic>
        <p:nvPicPr>
          <p:cNvPr id="14340" name="Picture 4" descr="022">
            <a:extLst>
              <a:ext uri="{FF2B5EF4-FFF2-40B4-BE49-F238E27FC236}">
                <a16:creationId xmlns:a16="http://schemas.microsoft.com/office/drawing/2014/main" id="{C9C3C40D-7CEF-4DE1-9DE3-945D0ED91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031" y="1600201"/>
            <a:ext cx="3440113" cy="515143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20C91213-769E-4E36-B256-7FB1CE5C69D8}"/>
              </a:ext>
            </a:extLst>
          </p:cNvPr>
          <p:cNvSpPr/>
          <p:nvPr/>
        </p:nvSpPr>
        <p:spPr>
          <a:xfrm>
            <a:off x="3390900" y="577438"/>
            <a:ext cx="3644900" cy="784638"/>
          </a:xfrm>
          <a:prstGeom prst="rect">
            <a:avLst/>
          </a:prstGeom>
        </p:spPr>
        <p:txBody>
          <a:bodyPr wrap="square">
            <a:spAutoFit/>
          </a:bodyPr>
          <a:lstStyle/>
          <a:p>
            <a:pPr>
              <a:lnSpc>
                <a:spcPct val="150000"/>
              </a:lnSpc>
              <a:buClr>
                <a:schemeClr val="hlink"/>
              </a:buClr>
              <a:buSzPct val="80000"/>
              <a:buNone/>
            </a:pPr>
            <a:r>
              <a:rPr lang="zh-CN" altLang="en-US" sz="3600" dirty="0">
                <a:latin typeface="方正姚体" panose="02010601030101010101" pitchFamily="2" charset="-122"/>
                <a:ea typeface="方正姚体" panose="02010601030101010101" pitchFamily="2" charset="-122"/>
              </a:rPr>
              <a:t>第二节  喉</a:t>
            </a: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74">
            <a:extLst>
              <a:ext uri="{FF2B5EF4-FFF2-40B4-BE49-F238E27FC236}">
                <a16:creationId xmlns:a16="http://schemas.microsoft.com/office/drawing/2014/main" id="{5EEC28A9-95F4-4C4F-8DE3-83D5E54C4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07" t="4341" r="4819" b="3256"/>
          <a:stretch>
            <a:fillRect/>
          </a:stretch>
        </p:blipFill>
        <p:spPr bwMode="auto">
          <a:xfrm>
            <a:off x="4635500" y="1158875"/>
            <a:ext cx="2787650" cy="546576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a:extLst>
              <a:ext uri="{FF2B5EF4-FFF2-40B4-BE49-F238E27FC236}">
                <a16:creationId xmlns:a16="http://schemas.microsoft.com/office/drawing/2014/main" id="{AEDAB6A0-FF98-441C-B825-205E04F1CFC0}"/>
              </a:ext>
            </a:extLst>
          </p:cNvPr>
          <p:cNvSpPr>
            <a:spLocks noChangeArrowheads="1"/>
          </p:cNvSpPr>
          <p:nvPr/>
        </p:nvSpPr>
        <p:spPr bwMode="auto">
          <a:xfrm>
            <a:off x="119063" y="823912"/>
            <a:ext cx="292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200" b="0" dirty="0">
                <a:latin typeface="幼圆" panose="02010509060101010101" pitchFamily="49" charset="-122"/>
                <a:ea typeface="方正姚体" panose="02010601030101010101" pitchFamily="2" charset="-122"/>
              </a:rPr>
              <a:t>一、喉软骨</a:t>
            </a:r>
          </a:p>
        </p:txBody>
      </p:sp>
      <p:sp>
        <p:nvSpPr>
          <p:cNvPr id="15364" name="Rectangle 4">
            <a:extLst>
              <a:ext uri="{FF2B5EF4-FFF2-40B4-BE49-F238E27FC236}">
                <a16:creationId xmlns:a16="http://schemas.microsoft.com/office/drawing/2014/main" id="{B612AA70-A5F3-45D0-9971-C7675EA47BF8}"/>
              </a:ext>
            </a:extLst>
          </p:cNvPr>
          <p:cNvSpPr>
            <a:spLocks noChangeArrowheads="1"/>
          </p:cNvSpPr>
          <p:nvPr/>
        </p:nvSpPr>
        <p:spPr bwMode="auto">
          <a:xfrm>
            <a:off x="1871663" y="3066406"/>
            <a:ext cx="17446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甲状软骨</a:t>
            </a:r>
          </a:p>
        </p:txBody>
      </p:sp>
      <p:sp>
        <p:nvSpPr>
          <p:cNvPr id="15365" name="Rectangle 5">
            <a:extLst>
              <a:ext uri="{FF2B5EF4-FFF2-40B4-BE49-F238E27FC236}">
                <a16:creationId xmlns:a16="http://schemas.microsoft.com/office/drawing/2014/main" id="{5B4C1EA7-1FE6-4FE3-8799-B6903F192C7A}"/>
              </a:ext>
            </a:extLst>
          </p:cNvPr>
          <p:cNvSpPr>
            <a:spLocks noChangeArrowheads="1"/>
          </p:cNvSpPr>
          <p:nvPr/>
        </p:nvSpPr>
        <p:spPr bwMode="auto">
          <a:xfrm>
            <a:off x="1860550" y="4679306"/>
            <a:ext cx="1789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环状软骨</a:t>
            </a:r>
          </a:p>
        </p:txBody>
      </p:sp>
      <p:sp>
        <p:nvSpPr>
          <p:cNvPr id="15366" name="Rectangle 6">
            <a:extLst>
              <a:ext uri="{FF2B5EF4-FFF2-40B4-BE49-F238E27FC236}">
                <a16:creationId xmlns:a16="http://schemas.microsoft.com/office/drawing/2014/main" id="{475B1ED6-8E0F-4107-BBAB-3ACDEE1C214A}"/>
              </a:ext>
            </a:extLst>
          </p:cNvPr>
          <p:cNvSpPr>
            <a:spLocks noChangeArrowheads="1"/>
          </p:cNvSpPr>
          <p:nvPr/>
        </p:nvSpPr>
        <p:spPr bwMode="auto">
          <a:xfrm>
            <a:off x="1882775" y="1715443"/>
            <a:ext cx="1689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会厌软骨</a:t>
            </a:r>
          </a:p>
        </p:txBody>
      </p:sp>
      <p:sp>
        <p:nvSpPr>
          <p:cNvPr id="15367" name="Rectangle 7">
            <a:extLst>
              <a:ext uri="{FF2B5EF4-FFF2-40B4-BE49-F238E27FC236}">
                <a16:creationId xmlns:a16="http://schemas.microsoft.com/office/drawing/2014/main" id="{C6B6BC1F-E4C9-4F5F-B3D5-3D6366E76793}"/>
              </a:ext>
            </a:extLst>
          </p:cNvPr>
          <p:cNvSpPr>
            <a:spLocks noChangeArrowheads="1"/>
          </p:cNvSpPr>
          <p:nvPr/>
        </p:nvSpPr>
        <p:spPr bwMode="auto">
          <a:xfrm>
            <a:off x="1873250" y="3963343"/>
            <a:ext cx="1946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杓状软骨</a:t>
            </a:r>
          </a:p>
        </p:txBody>
      </p:sp>
      <p:sp>
        <p:nvSpPr>
          <p:cNvPr id="15368" name="Line 8">
            <a:extLst>
              <a:ext uri="{FF2B5EF4-FFF2-40B4-BE49-F238E27FC236}">
                <a16:creationId xmlns:a16="http://schemas.microsoft.com/office/drawing/2014/main" id="{01B0CB16-A41A-448B-A9EA-53943BB9D843}"/>
              </a:ext>
            </a:extLst>
          </p:cNvPr>
          <p:cNvSpPr>
            <a:spLocks noChangeShapeType="1"/>
          </p:cNvSpPr>
          <p:nvPr/>
        </p:nvSpPr>
        <p:spPr bwMode="auto">
          <a:xfrm>
            <a:off x="3378200" y="3368675"/>
            <a:ext cx="201771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5369" name="Line 9">
            <a:extLst>
              <a:ext uri="{FF2B5EF4-FFF2-40B4-BE49-F238E27FC236}">
                <a16:creationId xmlns:a16="http://schemas.microsoft.com/office/drawing/2014/main" id="{3DA8E2BC-C451-4013-B8B4-2C74CAA78FA8}"/>
              </a:ext>
            </a:extLst>
          </p:cNvPr>
          <p:cNvSpPr>
            <a:spLocks noChangeShapeType="1"/>
          </p:cNvSpPr>
          <p:nvPr/>
        </p:nvSpPr>
        <p:spPr bwMode="auto">
          <a:xfrm>
            <a:off x="3349625" y="4210050"/>
            <a:ext cx="234156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5370" name="Line 10">
            <a:extLst>
              <a:ext uri="{FF2B5EF4-FFF2-40B4-BE49-F238E27FC236}">
                <a16:creationId xmlns:a16="http://schemas.microsoft.com/office/drawing/2014/main" id="{C86227D1-F3E8-4C21-AC53-FAD1B69433A5}"/>
              </a:ext>
            </a:extLst>
          </p:cNvPr>
          <p:cNvSpPr>
            <a:spLocks noChangeShapeType="1"/>
          </p:cNvSpPr>
          <p:nvPr/>
        </p:nvSpPr>
        <p:spPr bwMode="auto">
          <a:xfrm>
            <a:off x="3306763" y="4938713"/>
            <a:ext cx="2252662"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5371" name="Line 11">
            <a:extLst>
              <a:ext uri="{FF2B5EF4-FFF2-40B4-BE49-F238E27FC236}">
                <a16:creationId xmlns:a16="http://schemas.microsoft.com/office/drawing/2014/main" id="{5CB004AB-23A1-4717-8241-EF7CCD3653B1}"/>
              </a:ext>
            </a:extLst>
          </p:cNvPr>
          <p:cNvSpPr>
            <a:spLocks noChangeShapeType="1"/>
          </p:cNvSpPr>
          <p:nvPr/>
        </p:nvSpPr>
        <p:spPr bwMode="auto">
          <a:xfrm>
            <a:off x="3457575" y="1931988"/>
            <a:ext cx="2530475"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5372" name="Line 12">
            <a:extLst>
              <a:ext uri="{FF2B5EF4-FFF2-40B4-BE49-F238E27FC236}">
                <a16:creationId xmlns:a16="http://schemas.microsoft.com/office/drawing/2014/main" id="{90254F9F-AF24-40F7-8573-DB6B2089FD91}"/>
              </a:ext>
            </a:extLst>
          </p:cNvPr>
          <p:cNvSpPr>
            <a:spLocks noChangeShapeType="1"/>
          </p:cNvSpPr>
          <p:nvPr/>
        </p:nvSpPr>
        <p:spPr bwMode="auto">
          <a:xfrm flipV="1">
            <a:off x="5686425" y="3703638"/>
            <a:ext cx="690563" cy="51276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5373" name="Line 13">
            <a:extLst>
              <a:ext uri="{FF2B5EF4-FFF2-40B4-BE49-F238E27FC236}">
                <a16:creationId xmlns:a16="http://schemas.microsoft.com/office/drawing/2014/main" id="{EFAD7F78-F876-47F1-9B10-536861EBEFB3}"/>
              </a:ext>
            </a:extLst>
          </p:cNvPr>
          <p:cNvSpPr>
            <a:spLocks noChangeShapeType="1"/>
          </p:cNvSpPr>
          <p:nvPr/>
        </p:nvSpPr>
        <p:spPr bwMode="auto">
          <a:xfrm flipV="1">
            <a:off x="4960938" y="3692525"/>
            <a:ext cx="692150" cy="5127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6865DA-9D7D-4E13-953F-5B9308D0E4F2}"/>
              </a:ext>
            </a:extLst>
          </p:cNvPr>
          <p:cNvSpPr>
            <a:spLocks noChangeArrowheads="1"/>
          </p:cNvSpPr>
          <p:nvPr/>
        </p:nvSpPr>
        <p:spPr bwMode="auto">
          <a:xfrm>
            <a:off x="249237" y="801340"/>
            <a:ext cx="1611313"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甲状软骨</a:t>
            </a:r>
          </a:p>
        </p:txBody>
      </p:sp>
      <p:pic>
        <p:nvPicPr>
          <p:cNvPr id="16387" name="Picture 3" descr="186">
            <a:extLst>
              <a:ext uri="{FF2B5EF4-FFF2-40B4-BE49-F238E27FC236}">
                <a16:creationId xmlns:a16="http://schemas.microsoft.com/office/drawing/2014/main" id="{0CB4477B-A129-4171-A3A7-04072C7AC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1825"/>
            <a:ext cx="3697288" cy="355758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185">
            <a:extLst>
              <a:ext uri="{FF2B5EF4-FFF2-40B4-BE49-F238E27FC236}">
                <a16:creationId xmlns:a16="http://schemas.microsoft.com/office/drawing/2014/main" id="{20F3D9DF-040E-47DA-B192-ABB397E0D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88" y="1484313"/>
            <a:ext cx="3108325" cy="3763962"/>
          </a:xfrm>
          <a:prstGeom prst="rect">
            <a:avLst/>
          </a:prstGeom>
          <a:noFill/>
          <a:extLst>
            <a:ext uri="{909E8E84-426E-40DD-AFC4-6F175D3DCCD1}">
              <a14:hiddenFill xmlns:a14="http://schemas.microsoft.com/office/drawing/2010/main">
                <a:solidFill>
                  <a:srgbClr val="FFFFFF"/>
                </a:solidFill>
              </a14:hiddenFill>
            </a:ext>
          </a:extLst>
        </p:spPr>
      </p:pic>
      <p:sp>
        <p:nvSpPr>
          <p:cNvPr id="16389" name="Line 5">
            <a:extLst>
              <a:ext uri="{FF2B5EF4-FFF2-40B4-BE49-F238E27FC236}">
                <a16:creationId xmlns:a16="http://schemas.microsoft.com/office/drawing/2014/main" id="{FC0D8896-02D3-4BEF-8046-4749B51896D9}"/>
              </a:ext>
            </a:extLst>
          </p:cNvPr>
          <p:cNvSpPr>
            <a:spLocks noChangeShapeType="1"/>
          </p:cNvSpPr>
          <p:nvPr/>
        </p:nvSpPr>
        <p:spPr bwMode="auto">
          <a:xfrm>
            <a:off x="5005388" y="4270375"/>
            <a:ext cx="15621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0" name="Line 6">
            <a:extLst>
              <a:ext uri="{FF2B5EF4-FFF2-40B4-BE49-F238E27FC236}">
                <a16:creationId xmlns:a16="http://schemas.microsoft.com/office/drawing/2014/main" id="{B1DEE3CD-ADB5-4F47-8ACB-D19BE3B65725}"/>
              </a:ext>
            </a:extLst>
          </p:cNvPr>
          <p:cNvSpPr>
            <a:spLocks noChangeShapeType="1"/>
          </p:cNvSpPr>
          <p:nvPr/>
        </p:nvSpPr>
        <p:spPr bwMode="auto">
          <a:xfrm flipV="1">
            <a:off x="1851025" y="4275138"/>
            <a:ext cx="2328863" cy="111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1" name="Rectangle 7">
            <a:extLst>
              <a:ext uri="{FF2B5EF4-FFF2-40B4-BE49-F238E27FC236}">
                <a16:creationId xmlns:a16="http://schemas.microsoft.com/office/drawing/2014/main" id="{94C8A5B5-6616-40A7-9D14-80A8F9DDDF4B}"/>
              </a:ext>
            </a:extLst>
          </p:cNvPr>
          <p:cNvSpPr>
            <a:spLocks noChangeArrowheads="1"/>
          </p:cNvSpPr>
          <p:nvPr/>
        </p:nvSpPr>
        <p:spPr bwMode="auto">
          <a:xfrm>
            <a:off x="4195763" y="4034781"/>
            <a:ext cx="116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前角 </a:t>
            </a:r>
          </a:p>
        </p:txBody>
      </p:sp>
      <p:sp>
        <p:nvSpPr>
          <p:cNvPr id="16392" name="Line 8">
            <a:extLst>
              <a:ext uri="{FF2B5EF4-FFF2-40B4-BE49-F238E27FC236}">
                <a16:creationId xmlns:a16="http://schemas.microsoft.com/office/drawing/2014/main" id="{A83CC162-47D1-4ACD-B3F6-FE70762B4FF5}"/>
              </a:ext>
            </a:extLst>
          </p:cNvPr>
          <p:cNvSpPr>
            <a:spLocks noChangeShapeType="1"/>
          </p:cNvSpPr>
          <p:nvPr/>
        </p:nvSpPr>
        <p:spPr bwMode="auto">
          <a:xfrm>
            <a:off x="1851025" y="3740150"/>
            <a:ext cx="2351088"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3" name="Line 9">
            <a:extLst>
              <a:ext uri="{FF2B5EF4-FFF2-40B4-BE49-F238E27FC236}">
                <a16:creationId xmlns:a16="http://schemas.microsoft.com/office/drawing/2014/main" id="{CA98F110-46C9-4AAF-89F4-A13B9D9A3DE2}"/>
              </a:ext>
            </a:extLst>
          </p:cNvPr>
          <p:cNvSpPr>
            <a:spLocks noChangeShapeType="1"/>
          </p:cNvSpPr>
          <p:nvPr/>
        </p:nvSpPr>
        <p:spPr bwMode="auto">
          <a:xfrm>
            <a:off x="4984750" y="3724275"/>
            <a:ext cx="11366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4" name="Rectangle 10">
            <a:extLst>
              <a:ext uri="{FF2B5EF4-FFF2-40B4-BE49-F238E27FC236}">
                <a16:creationId xmlns:a16="http://schemas.microsoft.com/office/drawing/2014/main" id="{413D0946-11DD-4C18-8718-0359FCA6CB13}"/>
              </a:ext>
            </a:extLst>
          </p:cNvPr>
          <p:cNvSpPr>
            <a:spLocks noChangeArrowheads="1"/>
          </p:cNvSpPr>
          <p:nvPr/>
        </p:nvSpPr>
        <p:spPr bwMode="auto">
          <a:xfrm>
            <a:off x="4162425" y="3499793"/>
            <a:ext cx="1120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喉结 </a:t>
            </a:r>
          </a:p>
        </p:txBody>
      </p:sp>
      <p:sp>
        <p:nvSpPr>
          <p:cNvPr id="16395" name="Line 11">
            <a:extLst>
              <a:ext uri="{FF2B5EF4-FFF2-40B4-BE49-F238E27FC236}">
                <a16:creationId xmlns:a16="http://schemas.microsoft.com/office/drawing/2014/main" id="{9CDB0374-7474-4893-B952-A407564FBF5F}"/>
              </a:ext>
            </a:extLst>
          </p:cNvPr>
          <p:cNvSpPr>
            <a:spLocks noChangeShapeType="1"/>
          </p:cNvSpPr>
          <p:nvPr/>
        </p:nvSpPr>
        <p:spPr bwMode="auto">
          <a:xfrm flipH="1" flipV="1">
            <a:off x="1860550" y="2413000"/>
            <a:ext cx="1588" cy="117157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6" name="Rectangle 12">
            <a:extLst>
              <a:ext uri="{FF2B5EF4-FFF2-40B4-BE49-F238E27FC236}">
                <a16:creationId xmlns:a16="http://schemas.microsoft.com/office/drawing/2014/main" id="{92BD2BBE-AC0C-40B4-AAF5-FAFD909399D9}"/>
              </a:ext>
            </a:extLst>
          </p:cNvPr>
          <p:cNvSpPr>
            <a:spLocks noChangeArrowheads="1"/>
          </p:cNvSpPr>
          <p:nvPr/>
        </p:nvSpPr>
        <p:spPr bwMode="auto">
          <a:xfrm>
            <a:off x="1290638" y="2004368"/>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latin typeface="幼圆" panose="02010509060101010101" pitchFamily="49" charset="-122"/>
                <a:ea typeface="幼圆" panose="02010509060101010101" pitchFamily="49" charset="-122"/>
              </a:rPr>
              <a:t>上切迹    </a:t>
            </a:r>
          </a:p>
        </p:txBody>
      </p:sp>
      <p:sp>
        <p:nvSpPr>
          <p:cNvPr id="16397" name="Line 13">
            <a:extLst>
              <a:ext uri="{FF2B5EF4-FFF2-40B4-BE49-F238E27FC236}">
                <a16:creationId xmlns:a16="http://schemas.microsoft.com/office/drawing/2014/main" id="{26904115-E8EE-4DC5-8BB2-655429997EDE}"/>
              </a:ext>
            </a:extLst>
          </p:cNvPr>
          <p:cNvSpPr>
            <a:spLocks noChangeShapeType="1"/>
          </p:cNvSpPr>
          <p:nvPr/>
        </p:nvSpPr>
        <p:spPr bwMode="auto">
          <a:xfrm flipV="1">
            <a:off x="4929188" y="2454275"/>
            <a:ext cx="3209925" cy="1111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8" name="Line 14">
            <a:extLst>
              <a:ext uri="{FF2B5EF4-FFF2-40B4-BE49-F238E27FC236}">
                <a16:creationId xmlns:a16="http://schemas.microsoft.com/office/drawing/2014/main" id="{8EA19F05-68F4-456C-BA22-6EA0B21BB700}"/>
              </a:ext>
            </a:extLst>
          </p:cNvPr>
          <p:cNvSpPr>
            <a:spLocks noChangeShapeType="1"/>
          </p:cNvSpPr>
          <p:nvPr/>
        </p:nvSpPr>
        <p:spPr bwMode="auto">
          <a:xfrm>
            <a:off x="2998788" y="4845050"/>
            <a:ext cx="1203325"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399" name="Line 15">
            <a:extLst>
              <a:ext uri="{FF2B5EF4-FFF2-40B4-BE49-F238E27FC236}">
                <a16:creationId xmlns:a16="http://schemas.microsoft.com/office/drawing/2014/main" id="{B0EA0389-B8C9-4DF3-A459-ACED28D97262}"/>
              </a:ext>
            </a:extLst>
          </p:cNvPr>
          <p:cNvSpPr>
            <a:spLocks noChangeShapeType="1"/>
          </p:cNvSpPr>
          <p:nvPr/>
        </p:nvSpPr>
        <p:spPr bwMode="auto">
          <a:xfrm>
            <a:off x="4975225" y="4864100"/>
            <a:ext cx="3478213" cy="1111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400" name="Line 16">
            <a:extLst>
              <a:ext uri="{FF2B5EF4-FFF2-40B4-BE49-F238E27FC236}">
                <a16:creationId xmlns:a16="http://schemas.microsoft.com/office/drawing/2014/main" id="{E313F46C-FD63-4D57-9F08-26281573442D}"/>
              </a:ext>
            </a:extLst>
          </p:cNvPr>
          <p:cNvSpPr>
            <a:spLocks noChangeShapeType="1"/>
          </p:cNvSpPr>
          <p:nvPr/>
        </p:nvSpPr>
        <p:spPr bwMode="auto">
          <a:xfrm>
            <a:off x="3244850" y="2447925"/>
            <a:ext cx="946150"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6401" name="Rectangle 17">
            <a:extLst>
              <a:ext uri="{FF2B5EF4-FFF2-40B4-BE49-F238E27FC236}">
                <a16:creationId xmlns:a16="http://schemas.microsoft.com/office/drawing/2014/main" id="{CABEE862-0DD9-4A1E-BF47-1C5CD3CDD107}"/>
              </a:ext>
            </a:extLst>
          </p:cNvPr>
          <p:cNvSpPr>
            <a:spLocks noChangeArrowheads="1"/>
          </p:cNvSpPr>
          <p:nvPr/>
        </p:nvSpPr>
        <p:spPr bwMode="auto">
          <a:xfrm>
            <a:off x="4129088" y="2194868"/>
            <a:ext cx="996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上角</a:t>
            </a:r>
          </a:p>
        </p:txBody>
      </p:sp>
      <p:sp>
        <p:nvSpPr>
          <p:cNvPr id="16402" name="Rectangle 18">
            <a:extLst>
              <a:ext uri="{FF2B5EF4-FFF2-40B4-BE49-F238E27FC236}">
                <a16:creationId xmlns:a16="http://schemas.microsoft.com/office/drawing/2014/main" id="{B549208F-8FD7-45B5-87D8-55CD15A83248}"/>
              </a:ext>
            </a:extLst>
          </p:cNvPr>
          <p:cNvSpPr>
            <a:spLocks noChangeArrowheads="1"/>
          </p:cNvSpPr>
          <p:nvPr/>
        </p:nvSpPr>
        <p:spPr bwMode="auto">
          <a:xfrm>
            <a:off x="4184650" y="4569768"/>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latin typeface="幼圆" panose="02010509060101010101" pitchFamily="49" charset="-122"/>
                <a:ea typeface="幼圆" panose="02010509060101010101" pitchFamily="49" charset="-122"/>
              </a:rPr>
              <a:t>下角    </a:t>
            </a: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5750E98-A223-48D6-9BB6-313B72B62A40}"/>
              </a:ext>
            </a:extLst>
          </p:cNvPr>
          <p:cNvSpPr>
            <a:spLocks noChangeArrowheads="1"/>
          </p:cNvSpPr>
          <p:nvPr/>
        </p:nvSpPr>
        <p:spPr bwMode="auto">
          <a:xfrm>
            <a:off x="544513" y="521643"/>
            <a:ext cx="1554162"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环状软骨</a:t>
            </a:r>
          </a:p>
        </p:txBody>
      </p:sp>
      <p:sp>
        <p:nvSpPr>
          <p:cNvPr id="17411" name="Rectangle 3">
            <a:extLst>
              <a:ext uri="{FF2B5EF4-FFF2-40B4-BE49-F238E27FC236}">
                <a16:creationId xmlns:a16="http://schemas.microsoft.com/office/drawing/2014/main" id="{D715D2B3-379C-4624-B3F2-2479525799DF}"/>
              </a:ext>
            </a:extLst>
          </p:cNvPr>
          <p:cNvSpPr>
            <a:spLocks noChangeArrowheads="1"/>
          </p:cNvSpPr>
          <p:nvPr/>
        </p:nvSpPr>
        <p:spPr bwMode="auto">
          <a:xfrm>
            <a:off x="3771106" y="832001"/>
            <a:ext cx="436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u="sng" dirty="0">
                <a:latin typeface="幼圆" panose="02010509060101010101" pitchFamily="49" charset="-122"/>
                <a:ea typeface="幼圆" panose="02010509060101010101" pitchFamily="49" charset="-122"/>
              </a:rPr>
              <a:t>喉软骨中唯一完整的软骨环</a:t>
            </a:r>
            <a:r>
              <a:rPr kumimoji="0" lang="zh-CN" altLang="en-US" sz="2400" b="1" dirty="0">
                <a:latin typeface="幼圆" panose="02010509060101010101" pitchFamily="49" charset="-122"/>
                <a:ea typeface="幼圆" panose="02010509060101010101" pitchFamily="49" charset="-122"/>
              </a:rPr>
              <a:t>。</a:t>
            </a:r>
          </a:p>
        </p:txBody>
      </p:sp>
      <p:pic>
        <p:nvPicPr>
          <p:cNvPr id="17412" name="Picture 4" descr="187">
            <a:extLst>
              <a:ext uri="{FF2B5EF4-FFF2-40B4-BE49-F238E27FC236}">
                <a16:creationId xmlns:a16="http://schemas.microsoft.com/office/drawing/2014/main" id="{1DD5825D-56F1-4C41-BD9B-86FCD21B9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766888"/>
            <a:ext cx="2513013"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188">
            <a:extLst>
              <a:ext uri="{FF2B5EF4-FFF2-40B4-BE49-F238E27FC236}">
                <a16:creationId xmlns:a16="http://schemas.microsoft.com/office/drawing/2014/main" id="{F2A19CA0-EB7F-479F-908A-6AC7BADA1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240213"/>
            <a:ext cx="2474912"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192">
            <a:extLst>
              <a:ext uri="{FF2B5EF4-FFF2-40B4-BE49-F238E27FC236}">
                <a16:creationId xmlns:a16="http://schemas.microsoft.com/office/drawing/2014/main" id="{A13EC9C8-6BD2-42E4-B840-7C1F85C2D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1946275"/>
            <a:ext cx="2290763" cy="3219450"/>
          </a:xfrm>
          <a:prstGeom prst="rect">
            <a:avLst/>
          </a:prstGeom>
          <a:noFill/>
          <a:extLst>
            <a:ext uri="{909E8E84-426E-40DD-AFC4-6F175D3DCCD1}">
              <a14:hiddenFill xmlns:a14="http://schemas.microsoft.com/office/drawing/2010/main">
                <a:solidFill>
                  <a:srgbClr val="FFFFFF"/>
                </a:solidFill>
              </a14:hiddenFill>
            </a:ext>
          </a:extLst>
        </p:spPr>
      </p:pic>
      <p:sp>
        <p:nvSpPr>
          <p:cNvPr id="17415" name="Text Box 7">
            <a:extLst>
              <a:ext uri="{FF2B5EF4-FFF2-40B4-BE49-F238E27FC236}">
                <a16:creationId xmlns:a16="http://schemas.microsoft.com/office/drawing/2014/main" id="{60C5D37B-70AD-4BDA-8814-089EC7FEA566}"/>
              </a:ext>
            </a:extLst>
          </p:cNvPr>
          <p:cNvSpPr txBox="1">
            <a:spLocks noChangeArrowheads="1"/>
          </p:cNvSpPr>
          <p:nvPr/>
        </p:nvSpPr>
        <p:spPr bwMode="auto">
          <a:xfrm>
            <a:off x="1575594" y="3876825"/>
            <a:ext cx="123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前面</a:t>
            </a:r>
          </a:p>
        </p:txBody>
      </p:sp>
      <p:sp>
        <p:nvSpPr>
          <p:cNvPr id="17416" name="Text Box 8">
            <a:extLst>
              <a:ext uri="{FF2B5EF4-FFF2-40B4-BE49-F238E27FC236}">
                <a16:creationId xmlns:a16="http://schemas.microsoft.com/office/drawing/2014/main" id="{B644E37D-E13E-4586-8AFA-63CF74B6AFD1}"/>
              </a:ext>
            </a:extLst>
          </p:cNvPr>
          <p:cNvSpPr txBox="1">
            <a:spLocks noChangeArrowheads="1"/>
          </p:cNvSpPr>
          <p:nvPr/>
        </p:nvSpPr>
        <p:spPr bwMode="auto">
          <a:xfrm>
            <a:off x="1481138" y="6271891"/>
            <a:ext cx="14271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后面</a:t>
            </a:r>
          </a:p>
        </p:txBody>
      </p:sp>
      <p:sp>
        <p:nvSpPr>
          <p:cNvPr id="17417" name="Text Box 9">
            <a:extLst>
              <a:ext uri="{FF2B5EF4-FFF2-40B4-BE49-F238E27FC236}">
                <a16:creationId xmlns:a16="http://schemas.microsoft.com/office/drawing/2014/main" id="{2A46AED8-E49D-4BBD-986F-6C51EEB69947}"/>
              </a:ext>
            </a:extLst>
          </p:cNvPr>
          <p:cNvSpPr txBox="1">
            <a:spLocks noChangeArrowheads="1"/>
          </p:cNvSpPr>
          <p:nvPr/>
        </p:nvSpPr>
        <p:spPr bwMode="auto">
          <a:xfrm>
            <a:off x="6088063" y="5095578"/>
            <a:ext cx="1482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侧面</a:t>
            </a:r>
          </a:p>
        </p:txBody>
      </p:sp>
      <p:sp>
        <p:nvSpPr>
          <p:cNvPr id="17418" name="Line 10">
            <a:extLst>
              <a:ext uri="{FF2B5EF4-FFF2-40B4-BE49-F238E27FC236}">
                <a16:creationId xmlns:a16="http://schemas.microsoft.com/office/drawing/2014/main" id="{3E2670F5-1843-42F7-8EF7-2E5D16812717}"/>
              </a:ext>
            </a:extLst>
          </p:cNvPr>
          <p:cNvSpPr>
            <a:spLocks noChangeShapeType="1"/>
          </p:cNvSpPr>
          <p:nvPr/>
        </p:nvSpPr>
        <p:spPr bwMode="auto">
          <a:xfrm>
            <a:off x="1782763" y="3573463"/>
            <a:ext cx="117951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19" name="Rectangle 11">
            <a:extLst>
              <a:ext uri="{FF2B5EF4-FFF2-40B4-BE49-F238E27FC236}">
                <a16:creationId xmlns:a16="http://schemas.microsoft.com/office/drawing/2014/main" id="{65C70711-E91B-42A5-8B26-7E259BF6BA22}"/>
              </a:ext>
            </a:extLst>
          </p:cNvPr>
          <p:cNvSpPr>
            <a:spLocks noChangeArrowheads="1"/>
          </p:cNvSpPr>
          <p:nvPr/>
        </p:nvSpPr>
        <p:spPr bwMode="auto">
          <a:xfrm>
            <a:off x="2947988" y="3331518"/>
            <a:ext cx="1916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环状软骨弓</a:t>
            </a:r>
          </a:p>
        </p:txBody>
      </p:sp>
      <p:sp>
        <p:nvSpPr>
          <p:cNvPr id="17420" name="Line 12">
            <a:extLst>
              <a:ext uri="{FF2B5EF4-FFF2-40B4-BE49-F238E27FC236}">
                <a16:creationId xmlns:a16="http://schemas.microsoft.com/office/drawing/2014/main" id="{0D38E519-FB34-4673-BF93-F4A7E43A5526}"/>
              </a:ext>
            </a:extLst>
          </p:cNvPr>
          <p:cNvSpPr>
            <a:spLocks noChangeShapeType="1"/>
          </p:cNvSpPr>
          <p:nvPr/>
        </p:nvSpPr>
        <p:spPr bwMode="auto">
          <a:xfrm>
            <a:off x="1704975" y="5324475"/>
            <a:ext cx="1282700"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21" name="Rectangle 13">
            <a:extLst>
              <a:ext uri="{FF2B5EF4-FFF2-40B4-BE49-F238E27FC236}">
                <a16:creationId xmlns:a16="http://schemas.microsoft.com/office/drawing/2014/main" id="{6CFB8FBC-C76C-4109-B681-D643DF5C35B3}"/>
              </a:ext>
            </a:extLst>
          </p:cNvPr>
          <p:cNvSpPr>
            <a:spLocks noChangeArrowheads="1"/>
          </p:cNvSpPr>
          <p:nvPr/>
        </p:nvSpPr>
        <p:spPr bwMode="auto">
          <a:xfrm>
            <a:off x="2925763" y="5082531"/>
            <a:ext cx="1960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环状软骨板</a:t>
            </a:r>
          </a:p>
        </p:txBody>
      </p:sp>
      <p:sp>
        <p:nvSpPr>
          <p:cNvPr id="17422" name="Line 14">
            <a:extLst>
              <a:ext uri="{FF2B5EF4-FFF2-40B4-BE49-F238E27FC236}">
                <a16:creationId xmlns:a16="http://schemas.microsoft.com/office/drawing/2014/main" id="{0ABC8A86-AB3E-4ABA-9EFF-7A4663DF1235}"/>
              </a:ext>
            </a:extLst>
          </p:cNvPr>
          <p:cNvSpPr>
            <a:spLocks noChangeShapeType="1"/>
          </p:cNvSpPr>
          <p:nvPr/>
        </p:nvSpPr>
        <p:spPr bwMode="auto">
          <a:xfrm>
            <a:off x="6691313" y="3338513"/>
            <a:ext cx="701675" cy="111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23" name="Line 15">
            <a:extLst>
              <a:ext uri="{FF2B5EF4-FFF2-40B4-BE49-F238E27FC236}">
                <a16:creationId xmlns:a16="http://schemas.microsoft.com/office/drawing/2014/main" id="{59271030-0A44-4DCF-A368-6F7AC761DCBC}"/>
              </a:ext>
            </a:extLst>
          </p:cNvPr>
          <p:cNvSpPr>
            <a:spLocks noChangeShapeType="1"/>
          </p:cNvSpPr>
          <p:nvPr/>
        </p:nvSpPr>
        <p:spPr bwMode="auto">
          <a:xfrm flipV="1">
            <a:off x="6757988" y="4232275"/>
            <a:ext cx="668337"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24" name="Rectangle 16">
            <a:extLst>
              <a:ext uri="{FF2B5EF4-FFF2-40B4-BE49-F238E27FC236}">
                <a16:creationId xmlns:a16="http://schemas.microsoft.com/office/drawing/2014/main" id="{0B976736-6808-4DB6-95C2-1993987858CF}"/>
              </a:ext>
            </a:extLst>
          </p:cNvPr>
          <p:cNvSpPr>
            <a:spLocks noChangeArrowheads="1"/>
          </p:cNvSpPr>
          <p:nvPr/>
        </p:nvSpPr>
        <p:spPr bwMode="auto">
          <a:xfrm>
            <a:off x="7350125" y="4001443"/>
            <a:ext cx="1643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甲关节面</a:t>
            </a:r>
          </a:p>
        </p:txBody>
      </p:sp>
      <p:sp>
        <p:nvSpPr>
          <p:cNvPr id="17425" name="Rectangle 17">
            <a:extLst>
              <a:ext uri="{FF2B5EF4-FFF2-40B4-BE49-F238E27FC236}">
                <a16:creationId xmlns:a16="http://schemas.microsoft.com/office/drawing/2014/main" id="{B071624C-E9C0-4CAC-B5E8-5731E57BAAD5}"/>
              </a:ext>
            </a:extLst>
          </p:cNvPr>
          <p:cNvSpPr>
            <a:spLocks noChangeArrowheads="1"/>
          </p:cNvSpPr>
          <p:nvPr/>
        </p:nvSpPr>
        <p:spPr bwMode="auto">
          <a:xfrm>
            <a:off x="7326313" y="3087043"/>
            <a:ext cx="1643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杓关节面</a:t>
            </a:r>
          </a:p>
        </p:txBody>
      </p:sp>
      <p:sp>
        <p:nvSpPr>
          <p:cNvPr id="17426" name="Line 18">
            <a:extLst>
              <a:ext uri="{FF2B5EF4-FFF2-40B4-BE49-F238E27FC236}">
                <a16:creationId xmlns:a16="http://schemas.microsoft.com/office/drawing/2014/main" id="{FEFE4396-D51A-45A0-A0A4-8996FFEAD9E1}"/>
              </a:ext>
            </a:extLst>
          </p:cNvPr>
          <p:cNvSpPr>
            <a:spLocks noChangeShapeType="1"/>
          </p:cNvSpPr>
          <p:nvPr/>
        </p:nvSpPr>
        <p:spPr bwMode="auto">
          <a:xfrm>
            <a:off x="2281238" y="2012950"/>
            <a:ext cx="701675"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27" name="Line 19">
            <a:extLst>
              <a:ext uri="{FF2B5EF4-FFF2-40B4-BE49-F238E27FC236}">
                <a16:creationId xmlns:a16="http://schemas.microsoft.com/office/drawing/2014/main" id="{B257E149-3804-464D-8321-BBEBE2B3A530}"/>
              </a:ext>
            </a:extLst>
          </p:cNvPr>
          <p:cNvSpPr>
            <a:spLocks noChangeShapeType="1"/>
          </p:cNvSpPr>
          <p:nvPr/>
        </p:nvSpPr>
        <p:spPr bwMode="auto">
          <a:xfrm flipV="1">
            <a:off x="2871788" y="3008313"/>
            <a:ext cx="288925" cy="111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7428" name="Rectangle 20">
            <a:extLst>
              <a:ext uri="{FF2B5EF4-FFF2-40B4-BE49-F238E27FC236}">
                <a16:creationId xmlns:a16="http://schemas.microsoft.com/office/drawing/2014/main" id="{EF4994E0-75D4-4314-8F80-8403E5E729A4}"/>
              </a:ext>
            </a:extLst>
          </p:cNvPr>
          <p:cNvSpPr>
            <a:spLocks noChangeArrowheads="1"/>
          </p:cNvSpPr>
          <p:nvPr/>
        </p:nvSpPr>
        <p:spPr bwMode="auto">
          <a:xfrm>
            <a:off x="3028950" y="2742556"/>
            <a:ext cx="1643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甲关节面</a:t>
            </a:r>
          </a:p>
        </p:txBody>
      </p:sp>
      <p:sp>
        <p:nvSpPr>
          <p:cNvPr id="17429" name="Rectangle 21">
            <a:extLst>
              <a:ext uri="{FF2B5EF4-FFF2-40B4-BE49-F238E27FC236}">
                <a16:creationId xmlns:a16="http://schemas.microsoft.com/office/drawing/2014/main" id="{8614F6FD-37D8-4726-B94F-076F8874D4D8}"/>
              </a:ext>
            </a:extLst>
          </p:cNvPr>
          <p:cNvSpPr>
            <a:spLocks noChangeArrowheads="1"/>
          </p:cNvSpPr>
          <p:nvPr/>
        </p:nvSpPr>
        <p:spPr bwMode="auto">
          <a:xfrm>
            <a:off x="2949575" y="1761481"/>
            <a:ext cx="1643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杓关节面</a:t>
            </a: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46453E-A821-4C0F-B448-79EB0F7150AA}"/>
              </a:ext>
            </a:extLst>
          </p:cNvPr>
          <p:cNvSpPr>
            <a:spLocks noChangeArrowheads="1"/>
          </p:cNvSpPr>
          <p:nvPr/>
        </p:nvSpPr>
        <p:spPr bwMode="auto">
          <a:xfrm>
            <a:off x="377826" y="530227"/>
            <a:ext cx="1554162"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会厌软骨</a:t>
            </a:r>
          </a:p>
        </p:txBody>
      </p:sp>
      <p:pic>
        <p:nvPicPr>
          <p:cNvPr id="18435" name="Picture 3" descr="171">
            <a:extLst>
              <a:ext uri="{FF2B5EF4-FFF2-40B4-BE49-F238E27FC236}">
                <a16:creationId xmlns:a16="http://schemas.microsoft.com/office/drawing/2014/main" id="{578BB94A-B62F-49EF-87EC-BFE706D07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68" t="3012" r="5711" b="6175"/>
          <a:stretch>
            <a:fillRect/>
          </a:stretch>
        </p:blipFill>
        <p:spPr bwMode="auto">
          <a:xfrm>
            <a:off x="503238" y="1339850"/>
            <a:ext cx="27273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174">
            <a:extLst>
              <a:ext uri="{FF2B5EF4-FFF2-40B4-BE49-F238E27FC236}">
                <a16:creationId xmlns:a16="http://schemas.microsoft.com/office/drawing/2014/main" id="{023B835C-79FE-4F1C-83C3-62309CB40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7" t="4341" r="4819" b="3256"/>
          <a:stretch>
            <a:fillRect/>
          </a:stretch>
        </p:blipFill>
        <p:spPr bwMode="auto">
          <a:xfrm>
            <a:off x="6275388" y="1392238"/>
            <a:ext cx="2411412" cy="4729162"/>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2AC755C0-29D3-4946-85C9-A52190114692}"/>
              </a:ext>
            </a:extLst>
          </p:cNvPr>
          <p:cNvSpPr>
            <a:spLocks noChangeArrowheads="1"/>
          </p:cNvSpPr>
          <p:nvPr/>
        </p:nvSpPr>
        <p:spPr bwMode="auto">
          <a:xfrm>
            <a:off x="4035425" y="1926581"/>
            <a:ext cx="1744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会厌软骨</a:t>
            </a:r>
          </a:p>
        </p:txBody>
      </p:sp>
      <p:sp>
        <p:nvSpPr>
          <p:cNvPr id="18438" name="Line 6">
            <a:extLst>
              <a:ext uri="{FF2B5EF4-FFF2-40B4-BE49-F238E27FC236}">
                <a16:creationId xmlns:a16="http://schemas.microsoft.com/office/drawing/2014/main" id="{4E1561AE-1F1B-4C6A-9E17-A8972CAB84D4}"/>
              </a:ext>
            </a:extLst>
          </p:cNvPr>
          <p:cNvSpPr>
            <a:spLocks noChangeShapeType="1"/>
          </p:cNvSpPr>
          <p:nvPr/>
        </p:nvSpPr>
        <p:spPr bwMode="auto">
          <a:xfrm flipV="1">
            <a:off x="1816100" y="2224088"/>
            <a:ext cx="2251075" cy="111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8439" name="Line 7">
            <a:extLst>
              <a:ext uri="{FF2B5EF4-FFF2-40B4-BE49-F238E27FC236}">
                <a16:creationId xmlns:a16="http://schemas.microsoft.com/office/drawing/2014/main" id="{4CAB9A1B-C60A-4552-B69B-26B167289558}"/>
              </a:ext>
            </a:extLst>
          </p:cNvPr>
          <p:cNvSpPr>
            <a:spLocks noChangeShapeType="1"/>
          </p:cNvSpPr>
          <p:nvPr/>
        </p:nvSpPr>
        <p:spPr bwMode="auto">
          <a:xfrm>
            <a:off x="5375275" y="2185988"/>
            <a:ext cx="201771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8440" name="Rectangle 8">
            <a:extLst>
              <a:ext uri="{FF2B5EF4-FFF2-40B4-BE49-F238E27FC236}">
                <a16:creationId xmlns:a16="http://schemas.microsoft.com/office/drawing/2014/main" id="{DA2A0D63-2EB4-4ED7-B1F4-158E5B942B48}"/>
              </a:ext>
            </a:extLst>
          </p:cNvPr>
          <p:cNvSpPr>
            <a:spLocks noChangeArrowheads="1"/>
          </p:cNvSpPr>
          <p:nvPr/>
        </p:nvSpPr>
        <p:spPr bwMode="auto">
          <a:xfrm>
            <a:off x="3575050" y="3098156"/>
            <a:ext cx="2201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甲状会厌韧带</a:t>
            </a:r>
          </a:p>
        </p:txBody>
      </p:sp>
      <p:sp>
        <p:nvSpPr>
          <p:cNvPr id="18441" name="Line 9">
            <a:extLst>
              <a:ext uri="{FF2B5EF4-FFF2-40B4-BE49-F238E27FC236}">
                <a16:creationId xmlns:a16="http://schemas.microsoft.com/office/drawing/2014/main" id="{E6CDE786-13C9-42A8-B47D-C8482E0712B2}"/>
              </a:ext>
            </a:extLst>
          </p:cNvPr>
          <p:cNvSpPr>
            <a:spLocks noChangeShapeType="1"/>
          </p:cNvSpPr>
          <p:nvPr/>
        </p:nvSpPr>
        <p:spPr bwMode="auto">
          <a:xfrm>
            <a:off x="1169988" y="3316288"/>
            <a:ext cx="251936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8442" name="Line 10">
            <a:extLst>
              <a:ext uri="{FF2B5EF4-FFF2-40B4-BE49-F238E27FC236}">
                <a16:creationId xmlns:a16="http://schemas.microsoft.com/office/drawing/2014/main" id="{A90EA054-FC00-4692-9E17-6CDD130DB2FC}"/>
              </a:ext>
            </a:extLst>
          </p:cNvPr>
          <p:cNvSpPr>
            <a:spLocks noChangeShapeType="1"/>
          </p:cNvSpPr>
          <p:nvPr/>
        </p:nvSpPr>
        <p:spPr bwMode="auto">
          <a:xfrm flipV="1">
            <a:off x="5529263" y="3344863"/>
            <a:ext cx="19304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AFEB56-F994-4E62-B0B7-948564F71484}"/>
              </a:ext>
            </a:extLst>
          </p:cNvPr>
          <p:cNvSpPr>
            <a:spLocks noChangeArrowheads="1"/>
          </p:cNvSpPr>
          <p:nvPr/>
        </p:nvSpPr>
        <p:spPr bwMode="auto">
          <a:xfrm>
            <a:off x="496888" y="828030"/>
            <a:ext cx="158750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杓状软骨</a:t>
            </a:r>
          </a:p>
        </p:txBody>
      </p:sp>
      <p:pic>
        <p:nvPicPr>
          <p:cNvPr id="19459" name="Picture 3" descr="190">
            <a:extLst>
              <a:ext uri="{FF2B5EF4-FFF2-40B4-BE49-F238E27FC236}">
                <a16:creationId xmlns:a16="http://schemas.microsoft.com/office/drawing/2014/main" id="{F1702268-CC7F-475C-A114-D1CFB70AF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497138"/>
            <a:ext cx="24511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192">
            <a:extLst>
              <a:ext uri="{FF2B5EF4-FFF2-40B4-BE49-F238E27FC236}">
                <a16:creationId xmlns:a16="http://schemas.microsoft.com/office/drawing/2014/main" id="{9D58EB11-1968-4FDC-8C5A-5258FDB27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2498725"/>
            <a:ext cx="2581275" cy="3629025"/>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57AB8792-4FB0-4C24-8998-705F8716DC5D}"/>
              </a:ext>
            </a:extLst>
          </p:cNvPr>
          <p:cNvSpPr>
            <a:spLocks noChangeArrowheads="1"/>
          </p:cNvSpPr>
          <p:nvPr/>
        </p:nvSpPr>
        <p:spPr bwMode="auto">
          <a:xfrm>
            <a:off x="3662363" y="2869556"/>
            <a:ext cx="2128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杓状软骨尖</a:t>
            </a:r>
          </a:p>
        </p:txBody>
      </p:sp>
      <p:sp>
        <p:nvSpPr>
          <p:cNvPr id="19462" name="Line 6">
            <a:extLst>
              <a:ext uri="{FF2B5EF4-FFF2-40B4-BE49-F238E27FC236}">
                <a16:creationId xmlns:a16="http://schemas.microsoft.com/office/drawing/2014/main" id="{2B39F755-1F9E-4164-8D45-FE174785EDD2}"/>
              </a:ext>
            </a:extLst>
          </p:cNvPr>
          <p:cNvSpPr>
            <a:spLocks noChangeShapeType="1"/>
          </p:cNvSpPr>
          <p:nvPr/>
        </p:nvSpPr>
        <p:spPr bwMode="auto">
          <a:xfrm>
            <a:off x="2039938" y="3143250"/>
            <a:ext cx="164941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3" name="Line 7">
            <a:extLst>
              <a:ext uri="{FF2B5EF4-FFF2-40B4-BE49-F238E27FC236}">
                <a16:creationId xmlns:a16="http://schemas.microsoft.com/office/drawing/2014/main" id="{7E7E33EA-16B5-4D70-9A02-3BFC002CED34}"/>
              </a:ext>
            </a:extLst>
          </p:cNvPr>
          <p:cNvSpPr>
            <a:spLocks noChangeShapeType="1"/>
          </p:cNvSpPr>
          <p:nvPr/>
        </p:nvSpPr>
        <p:spPr bwMode="auto">
          <a:xfrm>
            <a:off x="5308600" y="3128963"/>
            <a:ext cx="201771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4" name="Line 8">
            <a:extLst>
              <a:ext uri="{FF2B5EF4-FFF2-40B4-BE49-F238E27FC236}">
                <a16:creationId xmlns:a16="http://schemas.microsoft.com/office/drawing/2014/main" id="{F27863E8-E3AE-4EF3-8ED9-E9160BD13A0E}"/>
              </a:ext>
            </a:extLst>
          </p:cNvPr>
          <p:cNvSpPr>
            <a:spLocks noChangeShapeType="1"/>
          </p:cNvSpPr>
          <p:nvPr/>
        </p:nvSpPr>
        <p:spPr bwMode="auto">
          <a:xfrm flipH="1" flipV="1">
            <a:off x="6780213" y="3646488"/>
            <a:ext cx="501650" cy="357187"/>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5" name="Line 9">
            <a:extLst>
              <a:ext uri="{FF2B5EF4-FFF2-40B4-BE49-F238E27FC236}">
                <a16:creationId xmlns:a16="http://schemas.microsoft.com/office/drawing/2014/main" id="{7C19A9C2-FF38-4B11-A8D6-96028F7B9A1F}"/>
              </a:ext>
            </a:extLst>
          </p:cNvPr>
          <p:cNvSpPr>
            <a:spLocks noChangeShapeType="1"/>
          </p:cNvSpPr>
          <p:nvPr/>
        </p:nvSpPr>
        <p:spPr bwMode="auto">
          <a:xfrm flipH="1">
            <a:off x="5308600" y="3643313"/>
            <a:ext cx="14493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6" name="Line 10">
            <a:extLst>
              <a:ext uri="{FF2B5EF4-FFF2-40B4-BE49-F238E27FC236}">
                <a16:creationId xmlns:a16="http://schemas.microsoft.com/office/drawing/2014/main" id="{BF0A9B2A-1E2C-4181-BB16-5F9EF4584C55}"/>
              </a:ext>
            </a:extLst>
          </p:cNvPr>
          <p:cNvSpPr>
            <a:spLocks noChangeShapeType="1"/>
          </p:cNvSpPr>
          <p:nvPr/>
        </p:nvSpPr>
        <p:spPr bwMode="auto">
          <a:xfrm>
            <a:off x="2452688" y="3652838"/>
            <a:ext cx="1225550" cy="1111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7" name="Line 11">
            <a:extLst>
              <a:ext uri="{FF2B5EF4-FFF2-40B4-BE49-F238E27FC236}">
                <a16:creationId xmlns:a16="http://schemas.microsoft.com/office/drawing/2014/main" id="{6A5EA5DF-1266-4EFE-AD4B-D78A80617B58}"/>
              </a:ext>
            </a:extLst>
          </p:cNvPr>
          <p:cNvSpPr>
            <a:spLocks noChangeShapeType="1"/>
          </p:cNvSpPr>
          <p:nvPr/>
        </p:nvSpPr>
        <p:spPr bwMode="auto">
          <a:xfrm flipV="1">
            <a:off x="2162175" y="3670300"/>
            <a:ext cx="287338" cy="1889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68" name="Rectangle 12">
            <a:extLst>
              <a:ext uri="{FF2B5EF4-FFF2-40B4-BE49-F238E27FC236}">
                <a16:creationId xmlns:a16="http://schemas.microsoft.com/office/drawing/2014/main" id="{30FCAAB9-2CA6-434C-95EA-4A6BF377E197}"/>
              </a:ext>
            </a:extLst>
          </p:cNvPr>
          <p:cNvSpPr>
            <a:spLocks noChangeArrowheads="1"/>
          </p:cNvSpPr>
          <p:nvPr/>
        </p:nvSpPr>
        <p:spPr bwMode="auto">
          <a:xfrm>
            <a:off x="3649663" y="3426768"/>
            <a:ext cx="1916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杓状软骨底</a:t>
            </a:r>
          </a:p>
        </p:txBody>
      </p:sp>
      <p:sp>
        <p:nvSpPr>
          <p:cNvPr id="19469" name="Line 13">
            <a:extLst>
              <a:ext uri="{FF2B5EF4-FFF2-40B4-BE49-F238E27FC236}">
                <a16:creationId xmlns:a16="http://schemas.microsoft.com/office/drawing/2014/main" id="{90AE45AD-6EA7-4AAE-9F8F-566F0B14EB04}"/>
              </a:ext>
            </a:extLst>
          </p:cNvPr>
          <p:cNvSpPr>
            <a:spLocks noChangeShapeType="1"/>
          </p:cNvSpPr>
          <p:nvPr/>
        </p:nvSpPr>
        <p:spPr bwMode="auto">
          <a:xfrm>
            <a:off x="1893888" y="3990975"/>
            <a:ext cx="946150" cy="23495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0" name="Line 14">
            <a:extLst>
              <a:ext uri="{FF2B5EF4-FFF2-40B4-BE49-F238E27FC236}">
                <a16:creationId xmlns:a16="http://schemas.microsoft.com/office/drawing/2014/main" id="{11DA0E08-722F-486E-B3AC-67EF23052859}"/>
              </a:ext>
            </a:extLst>
          </p:cNvPr>
          <p:cNvSpPr>
            <a:spLocks noChangeShapeType="1"/>
          </p:cNvSpPr>
          <p:nvPr/>
        </p:nvSpPr>
        <p:spPr bwMode="auto">
          <a:xfrm flipV="1">
            <a:off x="6511925" y="4021138"/>
            <a:ext cx="412750" cy="21272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1" name="Line 15">
            <a:extLst>
              <a:ext uri="{FF2B5EF4-FFF2-40B4-BE49-F238E27FC236}">
                <a16:creationId xmlns:a16="http://schemas.microsoft.com/office/drawing/2014/main" id="{C8548410-4428-4B38-ADF5-1C4AA193542A}"/>
              </a:ext>
            </a:extLst>
          </p:cNvPr>
          <p:cNvSpPr>
            <a:spLocks noChangeShapeType="1"/>
          </p:cNvSpPr>
          <p:nvPr/>
        </p:nvSpPr>
        <p:spPr bwMode="auto">
          <a:xfrm>
            <a:off x="2798763" y="4216400"/>
            <a:ext cx="124777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2" name="Line 16">
            <a:extLst>
              <a:ext uri="{FF2B5EF4-FFF2-40B4-BE49-F238E27FC236}">
                <a16:creationId xmlns:a16="http://schemas.microsoft.com/office/drawing/2014/main" id="{F5AB9CFD-C0C0-4BB7-9D50-5AEA7E5EFB4E}"/>
              </a:ext>
            </a:extLst>
          </p:cNvPr>
          <p:cNvSpPr>
            <a:spLocks noChangeShapeType="1"/>
          </p:cNvSpPr>
          <p:nvPr/>
        </p:nvSpPr>
        <p:spPr bwMode="auto">
          <a:xfrm>
            <a:off x="4984750" y="4222750"/>
            <a:ext cx="156051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3" name="Rectangle 17">
            <a:extLst>
              <a:ext uri="{FF2B5EF4-FFF2-40B4-BE49-F238E27FC236}">
                <a16:creationId xmlns:a16="http://schemas.microsoft.com/office/drawing/2014/main" id="{AD8381EC-8D6D-4DC6-8C0C-DFBDDC23A312}"/>
              </a:ext>
            </a:extLst>
          </p:cNvPr>
          <p:cNvSpPr>
            <a:spLocks noChangeArrowheads="1"/>
          </p:cNvSpPr>
          <p:nvPr/>
        </p:nvSpPr>
        <p:spPr bwMode="auto">
          <a:xfrm>
            <a:off x="3967163" y="3939531"/>
            <a:ext cx="1349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声带突</a:t>
            </a:r>
          </a:p>
        </p:txBody>
      </p:sp>
      <p:sp>
        <p:nvSpPr>
          <p:cNvPr id="19474" name="Line 18">
            <a:extLst>
              <a:ext uri="{FF2B5EF4-FFF2-40B4-BE49-F238E27FC236}">
                <a16:creationId xmlns:a16="http://schemas.microsoft.com/office/drawing/2014/main" id="{76F6A7B8-8F48-4D1D-AC73-C571670992BE}"/>
              </a:ext>
            </a:extLst>
          </p:cNvPr>
          <p:cNvSpPr>
            <a:spLocks noChangeShapeType="1"/>
          </p:cNvSpPr>
          <p:nvPr/>
        </p:nvSpPr>
        <p:spPr bwMode="auto">
          <a:xfrm>
            <a:off x="879475" y="3868738"/>
            <a:ext cx="1962150" cy="93662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5" name="Line 19">
            <a:extLst>
              <a:ext uri="{FF2B5EF4-FFF2-40B4-BE49-F238E27FC236}">
                <a16:creationId xmlns:a16="http://schemas.microsoft.com/office/drawing/2014/main" id="{EA3CF2C2-BF66-4CBE-9239-381C4D93F770}"/>
              </a:ext>
            </a:extLst>
          </p:cNvPr>
          <p:cNvSpPr>
            <a:spLocks noChangeShapeType="1"/>
          </p:cNvSpPr>
          <p:nvPr/>
        </p:nvSpPr>
        <p:spPr bwMode="auto">
          <a:xfrm>
            <a:off x="2809875" y="4789488"/>
            <a:ext cx="13811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9476" name="Rectangle 20">
            <a:extLst>
              <a:ext uri="{FF2B5EF4-FFF2-40B4-BE49-F238E27FC236}">
                <a16:creationId xmlns:a16="http://schemas.microsoft.com/office/drawing/2014/main" id="{A9DC7B70-61EE-4445-8174-FAF5564070A8}"/>
              </a:ext>
            </a:extLst>
          </p:cNvPr>
          <p:cNvSpPr>
            <a:spLocks noChangeArrowheads="1"/>
          </p:cNvSpPr>
          <p:nvPr/>
        </p:nvSpPr>
        <p:spPr bwMode="auto">
          <a:xfrm>
            <a:off x="4119563" y="4498331"/>
            <a:ext cx="996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肌突</a:t>
            </a:r>
          </a:p>
        </p:txBody>
      </p:sp>
      <p:sp>
        <p:nvSpPr>
          <p:cNvPr id="19477" name="Text Box 21">
            <a:extLst>
              <a:ext uri="{FF2B5EF4-FFF2-40B4-BE49-F238E27FC236}">
                <a16:creationId xmlns:a16="http://schemas.microsoft.com/office/drawing/2014/main" id="{27133DF8-F8AC-4CD9-9998-FCE2AC59B1F9}"/>
              </a:ext>
            </a:extLst>
          </p:cNvPr>
          <p:cNvSpPr txBox="1">
            <a:spLocks noChangeArrowheads="1"/>
          </p:cNvSpPr>
          <p:nvPr/>
        </p:nvSpPr>
        <p:spPr bwMode="auto">
          <a:xfrm>
            <a:off x="1325563" y="5602288"/>
            <a:ext cx="123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前面</a:t>
            </a:r>
          </a:p>
        </p:txBody>
      </p:sp>
      <p:sp>
        <p:nvSpPr>
          <p:cNvPr id="19478" name="Text Box 22">
            <a:extLst>
              <a:ext uri="{FF2B5EF4-FFF2-40B4-BE49-F238E27FC236}">
                <a16:creationId xmlns:a16="http://schemas.microsoft.com/office/drawing/2014/main" id="{F0365A41-0C60-4AED-8A39-CB003DA9AB7F}"/>
              </a:ext>
            </a:extLst>
          </p:cNvPr>
          <p:cNvSpPr txBox="1">
            <a:spLocks noChangeArrowheads="1"/>
          </p:cNvSpPr>
          <p:nvPr/>
        </p:nvSpPr>
        <p:spPr bwMode="auto">
          <a:xfrm>
            <a:off x="6948488" y="5961063"/>
            <a:ext cx="1482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侧面</a:t>
            </a:r>
          </a:p>
        </p:txBody>
      </p:sp>
      <p:sp>
        <p:nvSpPr>
          <p:cNvPr id="23" name="文本框 4"/>
          <p:cNvSpPr txBox="1"/>
          <p:nvPr/>
        </p:nvSpPr>
        <p:spPr>
          <a:xfrm>
            <a:off x="2321560" y="488315"/>
            <a:ext cx="5114289" cy="1938992"/>
          </a:xfrm>
          <a:prstGeom prst="rect">
            <a:avLst/>
          </a:prstGeom>
          <a:noFill/>
        </p:spPr>
        <p:txBody>
          <a:bodyPr wrap="square" rtlCol="0" anchor="t">
            <a:spAutoFit/>
          </a:bodyPr>
          <a:lstStyle/>
          <a:p>
            <a:pPr marL="116205" indent="-116205">
              <a:lnSpc>
                <a:spcPct val="150000"/>
              </a:lnSpc>
              <a:buClr>
                <a:srgbClr val="28435F"/>
              </a:buClr>
              <a:buFont typeface="Arial" panose="020B0604020202020204" pitchFamily="34" charset="0"/>
              <a:buChar char="•"/>
            </a:pPr>
            <a:r>
              <a:rPr lang="zh-CN" altLang="en-US" sz="2000" b="1" dirty="0">
                <a:latin typeface="幼圆" panose="02010509060101010101" charset="-122"/>
                <a:ea typeface="幼圆" panose="02010509060101010101" charset="-122"/>
                <a:cs typeface="幼圆" panose="02010509060101010101" charset="-122"/>
              </a:rPr>
              <a:t>位于环状软骨板的上方</a:t>
            </a:r>
          </a:p>
          <a:p>
            <a:pPr marL="116205" indent="-116205">
              <a:lnSpc>
                <a:spcPct val="150000"/>
              </a:lnSpc>
              <a:buClr>
                <a:srgbClr val="28435F"/>
              </a:buClr>
              <a:buFont typeface="Arial" panose="020B0604020202020204" pitchFamily="34" charset="0"/>
              <a:buChar char="•"/>
            </a:pPr>
            <a:r>
              <a:rPr lang="zh-CN" altLang="en-US" sz="2000" b="1" dirty="0">
                <a:latin typeface="幼圆" panose="02010509060101010101" charset="-122"/>
                <a:ea typeface="幼圆" panose="02010509060101010101" charset="-122"/>
                <a:cs typeface="幼圆" panose="02010509060101010101" charset="-122"/>
              </a:rPr>
              <a:t>有一尖，一底，二突(声带突，肌突)</a:t>
            </a:r>
          </a:p>
          <a:p>
            <a:pPr marL="116205" indent="-116205">
              <a:lnSpc>
                <a:spcPct val="150000"/>
              </a:lnSpc>
              <a:buClr>
                <a:srgbClr val="28435F"/>
              </a:buClr>
              <a:buFont typeface="Arial" panose="020B0604020202020204" pitchFamily="34" charset="0"/>
              <a:buChar char="•"/>
            </a:pPr>
            <a:r>
              <a:rPr lang="zh-CN" altLang="en-US" sz="2000" b="1" dirty="0">
                <a:latin typeface="幼圆" panose="02010509060101010101" charset="-122"/>
                <a:ea typeface="幼圆" panose="02010509060101010101" charset="-122"/>
                <a:cs typeface="幼圆" panose="02010509060101010101" charset="-122"/>
              </a:rPr>
              <a:t>声带突有声韧带附着</a:t>
            </a:r>
          </a:p>
          <a:p>
            <a:pPr marL="116205" indent="-116205">
              <a:lnSpc>
                <a:spcPct val="150000"/>
              </a:lnSpc>
              <a:buClr>
                <a:srgbClr val="28435F"/>
              </a:buClr>
              <a:buFont typeface="Arial" panose="020B0604020202020204" pitchFamily="34" charset="0"/>
              <a:buChar char="•"/>
            </a:pPr>
            <a:r>
              <a:rPr lang="zh-CN" altLang="en-US" sz="2000" b="1" dirty="0">
                <a:latin typeface="幼圆" panose="02010509060101010101" charset="-122"/>
                <a:ea typeface="幼圆" panose="02010509060101010101" charset="-122"/>
                <a:cs typeface="幼圆" panose="02010509060101010101" charset="-122"/>
              </a:rPr>
              <a:t>肌突有肌肉附着</a:t>
            </a: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170">
            <a:extLst>
              <a:ext uri="{FF2B5EF4-FFF2-40B4-BE49-F238E27FC236}">
                <a16:creationId xmlns:a16="http://schemas.microsoft.com/office/drawing/2014/main" id="{6EB86DC3-83C3-44AE-9035-D2EA618AF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3" b="18594"/>
          <a:stretch>
            <a:fillRect/>
          </a:stretch>
        </p:blipFill>
        <p:spPr bwMode="auto">
          <a:xfrm>
            <a:off x="4222750" y="1614488"/>
            <a:ext cx="3225800" cy="503555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a:extLst>
              <a:ext uri="{FF2B5EF4-FFF2-40B4-BE49-F238E27FC236}">
                <a16:creationId xmlns:a16="http://schemas.microsoft.com/office/drawing/2014/main" id="{C6919575-FF15-4CF0-9DF9-1863AFB41F7B}"/>
              </a:ext>
            </a:extLst>
          </p:cNvPr>
          <p:cNvSpPr>
            <a:spLocks noChangeArrowheads="1"/>
          </p:cNvSpPr>
          <p:nvPr/>
        </p:nvSpPr>
        <p:spPr bwMode="auto">
          <a:xfrm>
            <a:off x="639763" y="1693218"/>
            <a:ext cx="1938337"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甲状舌骨膜</a:t>
            </a:r>
          </a:p>
        </p:txBody>
      </p:sp>
      <p:sp>
        <p:nvSpPr>
          <p:cNvPr id="20485" name="Text Box 5">
            <a:extLst>
              <a:ext uri="{FF2B5EF4-FFF2-40B4-BE49-F238E27FC236}">
                <a16:creationId xmlns:a16="http://schemas.microsoft.com/office/drawing/2014/main" id="{0BF72569-9DE7-49D3-BA66-9BE4A1BF683C}"/>
              </a:ext>
            </a:extLst>
          </p:cNvPr>
          <p:cNvSpPr txBox="1">
            <a:spLocks noChangeArrowheads="1"/>
          </p:cNvSpPr>
          <p:nvPr/>
        </p:nvSpPr>
        <p:spPr bwMode="auto">
          <a:xfrm>
            <a:off x="7415213" y="2163763"/>
            <a:ext cx="1495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舌骨</a:t>
            </a:r>
          </a:p>
        </p:txBody>
      </p:sp>
      <p:sp>
        <p:nvSpPr>
          <p:cNvPr id="20486" name="Text Box 6">
            <a:extLst>
              <a:ext uri="{FF2B5EF4-FFF2-40B4-BE49-F238E27FC236}">
                <a16:creationId xmlns:a16="http://schemas.microsoft.com/office/drawing/2014/main" id="{DC52F711-BEC2-490C-9CD3-9DFE2F3001D1}"/>
              </a:ext>
            </a:extLst>
          </p:cNvPr>
          <p:cNvSpPr txBox="1">
            <a:spLocks noChangeArrowheads="1"/>
          </p:cNvSpPr>
          <p:nvPr/>
        </p:nvSpPr>
        <p:spPr bwMode="auto">
          <a:xfrm>
            <a:off x="7250113" y="4448175"/>
            <a:ext cx="1693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甲状软骨</a:t>
            </a:r>
          </a:p>
        </p:txBody>
      </p:sp>
      <p:sp>
        <p:nvSpPr>
          <p:cNvPr id="20487" name="Line 7">
            <a:extLst>
              <a:ext uri="{FF2B5EF4-FFF2-40B4-BE49-F238E27FC236}">
                <a16:creationId xmlns:a16="http://schemas.microsoft.com/office/drawing/2014/main" id="{458B6007-1D52-4247-AE94-75E77C3D7E42}"/>
              </a:ext>
            </a:extLst>
          </p:cNvPr>
          <p:cNvSpPr>
            <a:spLocks noChangeShapeType="1"/>
          </p:cNvSpPr>
          <p:nvPr/>
        </p:nvSpPr>
        <p:spPr bwMode="auto">
          <a:xfrm flipV="1">
            <a:off x="6423025" y="4721225"/>
            <a:ext cx="935038"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0488" name="Line 8">
            <a:extLst>
              <a:ext uri="{FF2B5EF4-FFF2-40B4-BE49-F238E27FC236}">
                <a16:creationId xmlns:a16="http://schemas.microsoft.com/office/drawing/2014/main" id="{24CF2307-3A5D-437B-B42C-76356F18223C}"/>
              </a:ext>
            </a:extLst>
          </p:cNvPr>
          <p:cNvSpPr>
            <a:spLocks noChangeShapeType="1"/>
          </p:cNvSpPr>
          <p:nvPr/>
        </p:nvSpPr>
        <p:spPr bwMode="auto">
          <a:xfrm>
            <a:off x="5943600" y="2436813"/>
            <a:ext cx="1514475"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0489" name="Line 9">
            <a:extLst>
              <a:ext uri="{FF2B5EF4-FFF2-40B4-BE49-F238E27FC236}">
                <a16:creationId xmlns:a16="http://schemas.microsoft.com/office/drawing/2014/main" id="{5B59B56D-928E-41DE-AB52-F214BA0FCFFE}"/>
              </a:ext>
            </a:extLst>
          </p:cNvPr>
          <p:cNvSpPr>
            <a:spLocks noChangeShapeType="1"/>
          </p:cNvSpPr>
          <p:nvPr/>
        </p:nvSpPr>
        <p:spPr bwMode="auto">
          <a:xfrm flipV="1">
            <a:off x="4214813" y="3435350"/>
            <a:ext cx="1593850" cy="78105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0490" name="Line 10">
            <a:extLst>
              <a:ext uri="{FF2B5EF4-FFF2-40B4-BE49-F238E27FC236}">
                <a16:creationId xmlns:a16="http://schemas.microsoft.com/office/drawing/2014/main" id="{35FE03D8-3723-412D-947E-0208775C23F2}"/>
              </a:ext>
            </a:extLst>
          </p:cNvPr>
          <p:cNvSpPr>
            <a:spLocks noChangeShapeType="1"/>
          </p:cNvSpPr>
          <p:nvPr/>
        </p:nvSpPr>
        <p:spPr bwMode="auto">
          <a:xfrm>
            <a:off x="3413125" y="4214813"/>
            <a:ext cx="8016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0491" name="Rectangle 11">
            <a:extLst>
              <a:ext uri="{FF2B5EF4-FFF2-40B4-BE49-F238E27FC236}">
                <a16:creationId xmlns:a16="http://schemas.microsoft.com/office/drawing/2014/main" id="{42169CB8-86DA-44A5-A4D8-8D7EEC4B4213}"/>
              </a:ext>
            </a:extLst>
          </p:cNvPr>
          <p:cNvSpPr>
            <a:spLocks noChangeArrowheads="1"/>
          </p:cNvSpPr>
          <p:nvPr/>
        </p:nvSpPr>
        <p:spPr bwMode="auto">
          <a:xfrm>
            <a:off x="644526" y="3983980"/>
            <a:ext cx="3248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甲状舌骨正中韧带</a:t>
            </a:r>
          </a:p>
        </p:txBody>
      </p:sp>
      <p:sp>
        <p:nvSpPr>
          <p:cNvPr id="20492" name="Line 12">
            <a:extLst>
              <a:ext uri="{FF2B5EF4-FFF2-40B4-BE49-F238E27FC236}">
                <a16:creationId xmlns:a16="http://schemas.microsoft.com/office/drawing/2014/main" id="{D0018F6A-08D4-471E-BF8B-63AA9646A1F5}"/>
              </a:ext>
            </a:extLst>
          </p:cNvPr>
          <p:cNvSpPr>
            <a:spLocks noChangeShapeType="1"/>
          </p:cNvSpPr>
          <p:nvPr/>
        </p:nvSpPr>
        <p:spPr bwMode="auto">
          <a:xfrm flipV="1">
            <a:off x="3446463" y="2808288"/>
            <a:ext cx="974725" cy="3810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0493" name="Rectangle 13">
            <a:extLst>
              <a:ext uri="{FF2B5EF4-FFF2-40B4-BE49-F238E27FC236}">
                <a16:creationId xmlns:a16="http://schemas.microsoft.com/office/drawing/2014/main" id="{FB468FBA-3742-4442-97A3-68A185DD067B}"/>
              </a:ext>
            </a:extLst>
          </p:cNvPr>
          <p:cNvSpPr>
            <a:spLocks noChangeArrowheads="1"/>
          </p:cNvSpPr>
          <p:nvPr/>
        </p:nvSpPr>
        <p:spPr bwMode="auto">
          <a:xfrm>
            <a:off x="658814" y="2945755"/>
            <a:ext cx="3457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甲状舌骨外侧韧带</a:t>
            </a:r>
          </a:p>
        </p:txBody>
      </p:sp>
      <p:sp>
        <p:nvSpPr>
          <p:cNvPr id="2" name="矩形 1">
            <a:extLst>
              <a:ext uri="{FF2B5EF4-FFF2-40B4-BE49-F238E27FC236}">
                <a16:creationId xmlns:a16="http://schemas.microsoft.com/office/drawing/2014/main" id="{B19BA79D-1ECF-4426-BB0D-42ECB30E6582}"/>
              </a:ext>
            </a:extLst>
          </p:cNvPr>
          <p:cNvSpPr/>
          <p:nvPr/>
        </p:nvSpPr>
        <p:spPr>
          <a:xfrm>
            <a:off x="3182333" y="764957"/>
            <a:ext cx="4150330" cy="646331"/>
          </a:xfrm>
          <a:prstGeom prst="rect">
            <a:avLst/>
          </a:prstGeom>
        </p:spPr>
        <p:txBody>
          <a:bodyPr wrap="square">
            <a:spAutoFit/>
          </a:bodyPr>
          <a:lstStyle/>
          <a:p>
            <a:r>
              <a:rPr lang="zh-CN" altLang="en-US" sz="3600" dirty="0">
                <a:ea typeface="方正姚体" panose="02010601030101010101" pitchFamily="2" charset="-122"/>
              </a:rPr>
              <a:t>二、喉的连接</a:t>
            </a: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446716-E52B-4614-9867-A74B291ED4ED}"/>
              </a:ext>
            </a:extLst>
          </p:cNvPr>
          <p:cNvSpPr>
            <a:spLocks noGrp="1"/>
          </p:cNvSpPr>
          <p:nvPr>
            <p:ph type="title"/>
          </p:nvPr>
        </p:nvSpPr>
        <p:spPr/>
        <p:txBody>
          <a:bodyPr vert="eaVert">
            <a:normAutofit/>
          </a:bodyPr>
          <a:lstStyle/>
          <a:p>
            <a:r>
              <a:rPr lang="zh-CN" altLang="en-US" sz="3600" dirty="0"/>
              <a:t>重点内容</a:t>
            </a:r>
          </a:p>
        </p:txBody>
      </p:sp>
      <p:sp>
        <p:nvSpPr>
          <p:cNvPr id="2051" name="Rectangle 3">
            <a:extLst>
              <a:ext uri="{FF2B5EF4-FFF2-40B4-BE49-F238E27FC236}">
                <a16:creationId xmlns:a16="http://schemas.microsoft.com/office/drawing/2014/main" id="{0641522D-581A-49D0-A77A-9CA9E755ACAD}"/>
              </a:ext>
            </a:extLst>
          </p:cNvPr>
          <p:cNvSpPr>
            <a:spLocks noGrp="1" noChangeArrowheads="1"/>
          </p:cNvSpPr>
          <p:nvPr>
            <p:ph idx="1"/>
          </p:nvPr>
        </p:nvSpPr>
        <p:spPr>
          <a:xfrm>
            <a:off x="1784554" y="656302"/>
            <a:ext cx="7152967" cy="5545393"/>
          </a:xfrm>
        </p:spPr>
        <p:txBody>
          <a:bodyPr>
            <a:normAutofit/>
          </a:bodyPr>
          <a:lstStyle/>
          <a:p>
            <a:pPr>
              <a:lnSpc>
                <a:spcPct val="150000"/>
              </a:lnSpc>
              <a:buClrTx/>
              <a:buFont typeface="Wingdings" panose="05000000000000000000" pitchFamily="2" charset="2"/>
              <a:buChar char="ü"/>
            </a:pPr>
            <a:r>
              <a:rPr lang="zh-CN" altLang="en-US" sz="2400" b="1" dirty="0">
                <a:ea typeface="幼圆" panose="02010509060101010101" pitchFamily="49" charset="-122"/>
              </a:rPr>
              <a:t>呼吸系统的组成。</a:t>
            </a:r>
          </a:p>
          <a:p>
            <a:pPr>
              <a:lnSpc>
                <a:spcPct val="150000"/>
              </a:lnSpc>
              <a:buClrTx/>
              <a:buFont typeface="Wingdings" panose="05000000000000000000" pitchFamily="2" charset="2"/>
              <a:buChar char="ü"/>
            </a:pPr>
            <a:r>
              <a:rPr lang="zh-CN" altLang="en-US" sz="2400" b="1" dirty="0">
                <a:ea typeface="幼圆" panose="02010509060101010101" pitchFamily="49" charset="-122"/>
              </a:rPr>
              <a:t>鼻腔的分部及各部的形态结构。</a:t>
            </a:r>
          </a:p>
          <a:p>
            <a:pPr>
              <a:lnSpc>
                <a:spcPct val="150000"/>
              </a:lnSpc>
              <a:buClrTx/>
              <a:buFont typeface="Wingdings" panose="05000000000000000000" pitchFamily="2" charset="2"/>
              <a:buChar char="ü"/>
            </a:pPr>
            <a:r>
              <a:rPr lang="zh-CN" altLang="en-US" sz="2400" b="1" dirty="0">
                <a:ea typeface="幼圆" panose="02010509060101010101" pitchFamily="49" charset="-122"/>
              </a:rPr>
              <a:t>鼻旁窦的位置、开口、各窦的形态特点。</a:t>
            </a:r>
          </a:p>
          <a:p>
            <a:pPr>
              <a:lnSpc>
                <a:spcPct val="150000"/>
              </a:lnSpc>
              <a:buClrTx/>
              <a:buFont typeface="Wingdings" panose="05000000000000000000" pitchFamily="2" charset="2"/>
              <a:buChar char="ü"/>
            </a:pPr>
            <a:r>
              <a:rPr lang="zh-CN" altLang="en-US" sz="2400" b="1" dirty="0">
                <a:ea typeface="幼圆" panose="02010509060101010101" pitchFamily="49" charset="-122"/>
              </a:rPr>
              <a:t>喉的软骨、喉的连结、喉腔的形态结构。</a:t>
            </a:r>
          </a:p>
          <a:p>
            <a:pPr>
              <a:lnSpc>
                <a:spcPct val="150000"/>
              </a:lnSpc>
              <a:buClrTx/>
              <a:buFont typeface="Wingdings" panose="05000000000000000000" pitchFamily="2" charset="2"/>
              <a:buChar char="ü"/>
            </a:pPr>
            <a:r>
              <a:rPr lang="zh-CN" altLang="en-US" sz="2400" b="1" dirty="0">
                <a:ea typeface="幼圆" panose="02010509060101010101" pitchFamily="49" charset="-122"/>
              </a:rPr>
              <a:t>气管、左、右主支气管的形态结构。</a:t>
            </a:r>
          </a:p>
          <a:p>
            <a:pPr>
              <a:lnSpc>
                <a:spcPct val="150000"/>
              </a:lnSpc>
              <a:buClrTx/>
              <a:buFont typeface="Wingdings" panose="05000000000000000000" pitchFamily="2" charset="2"/>
              <a:buChar char="ü"/>
            </a:pPr>
            <a:r>
              <a:rPr lang="zh-CN" altLang="en-US" sz="2400" b="1" dirty="0">
                <a:ea typeface="幼圆" panose="02010509060101010101" pitchFamily="49" charset="-122"/>
              </a:rPr>
              <a:t>肺的形态、位置和分叶。</a:t>
            </a:r>
          </a:p>
          <a:p>
            <a:pPr>
              <a:lnSpc>
                <a:spcPct val="150000"/>
              </a:lnSpc>
              <a:buClrTx/>
              <a:buFont typeface="Wingdings" panose="05000000000000000000" pitchFamily="2" charset="2"/>
              <a:buChar char="ü"/>
            </a:pPr>
            <a:r>
              <a:rPr lang="zh-CN" altLang="en-US" sz="2400" b="1" dirty="0">
                <a:ea typeface="幼圆" panose="02010509060101010101" pitchFamily="49" charset="-122"/>
              </a:rPr>
              <a:t>胸膜和胸膜腔的概念，胸膜的分部及胸膜隐窝。</a:t>
            </a:r>
          </a:p>
          <a:p>
            <a:pPr>
              <a:lnSpc>
                <a:spcPct val="150000"/>
              </a:lnSpc>
              <a:buClrTx/>
              <a:buFont typeface="Wingdings" panose="05000000000000000000" pitchFamily="2" charset="2"/>
              <a:buChar char="ü"/>
            </a:pPr>
            <a:r>
              <a:rPr lang="zh-CN" altLang="en-US" sz="2400" b="1" dirty="0">
                <a:ea typeface="幼圆" panose="02010509060101010101" pitchFamily="49" charset="-122"/>
              </a:rPr>
              <a:t>纵隔的概念，纵隔的分部。</a:t>
            </a: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29">
            <a:extLst>
              <a:ext uri="{FF2B5EF4-FFF2-40B4-BE49-F238E27FC236}">
                <a16:creationId xmlns:a16="http://schemas.microsoft.com/office/drawing/2014/main" id="{E5C2BBEE-2D3D-4F13-A7D4-B6B2EBC9A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870"/>
          <a:stretch>
            <a:fillRect/>
          </a:stretch>
        </p:blipFill>
        <p:spPr bwMode="auto">
          <a:xfrm>
            <a:off x="166688" y="1066800"/>
            <a:ext cx="25812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035">
            <a:extLst>
              <a:ext uri="{FF2B5EF4-FFF2-40B4-BE49-F238E27FC236}">
                <a16:creationId xmlns:a16="http://schemas.microsoft.com/office/drawing/2014/main" id="{277F1DCC-408F-4311-A3AE-B5420F77B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3886200"/>
            <a:ext cx="2903538" cy="29718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a:extLst>
              <a:ext uri="{FF2B5EF4-FFF2-40B4-BE49-F238E27FC236}">
                <a16:creationId xmlns:a16="http://schemas.microsoft.com/office/drawing/2014/main" id="{1060A012-9EB8-4CA3-B459-7365CC8C6756}"/>
              </a:ext>
            </a:extLst>
          </p:cNvPr>
          <p:cNvSpPr>
            <a:spLocks noChangeArrowheads="1"/>
          </p:cNvSpPr>
          <p:nvPr/>
        </p:nvSpPr>
        <p:spPr bwMode="auto">
          <a:xfrm>
            <a:off x="777081" y="539091"/>
            <a:ext cx="167640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环甲关节</a:t>
            </a:r>
          </a:p>
        </p:txBody>
      </p:sp>
      <p:sp>
        <p:nvSpPr>
          <p:cNvPr id="21509" name="Line 5">
            <a:extLst>
              <a:ext uri="{FF2B5EF4-FFF2-40B4-BE49-F238E27FC236}">
                <a16:creationId xmlns:a16="http://schemas.microsoft.com/office/drawing/2014/main" id="{A7144F49-4571-4606-9281-047D3B1C0E71}"/>
              </a:ext>
            </a:extLst>
          </p:cNvPr>
          <p:cNvSpPr>
            <a:spLocks noChangeShapeType="1"/>
          </p:cNvSpPr>
          <p:nvPr/>
        </p:nvSpPr>
        <p:spPr bwMode="auto">
          <a:xfrm flipH="1" flipV="1">
            <a:off x="792163" y="4405313"/>
            <a:ext cx="211137" cy="112395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dirty="0">
              <a:latin typeface="幼圆" panose="02010509060101010101" pitchFamily="49" charset="-122"/>
              <a:ea typeface="幼圆" panose="02010509060101010101" pitchFamily="49" charset="-122"/>
            </a:endParaRPr>
          </a:p>
        </p:txBody>
      </p:sp>
      <p:sp>
        <p:nvSpPr>
          <p:cNvPr id="21510" name="Rectangle 6">
            <a:extLst>
              <a:ext uri="{FF2B5EF4-FFF2-40B4-BE49-F238E27FC236}">
                <a16:creationId xmlns:a16="http://schemas.microsoft.com/office/drawing/2014/main" id="{F3A529AC-E833-4133-B2E6-0329E8C18F20}"/>
              </a:ext>
            </a:extLst>
          </p:cNvPr>
          <p:cNvSpPr>
            <a:spLocks noChangeArrowheads="1"/>
          </p:cNvSpPr>
          <p:nvPr/>
        </p:nvSpPr>
        <p:spPr bwMode="auto">
          <a:xfrm>
            <a:off x="431800" y="547049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幼圆" panose="02010509060101010101" pitchFamily="49" charset="-122"/>
                <a:ea typeface="幼圆" panose="02010509060101010101" pitchFamily="49" charset="-122"/>
              </a:rPr>
              <a:t>环甲关节</a:t>
            </a:r>
          </a:p>
        </p:txBody>
      </p:sp>
      <p:sp>
        <p:nvSpPr>
          <p:cNvPr id="21511" name="Rectangle 7">
            <a:extLst>
              <a:ext uri="{FF2B5EF4-FFF2-40B4-BE49-F238E27FC236}">
                <a16:creationId xmlns:a16="http://schemas.microsoft.com/office/drawing/2014/main" id="{0F185410-24E3-4C35-AEBC-8F26AEEE50CC}"/>
              </a:ext>
            </a:extLst>
          </p:cNvPr>
          <p:cNvSpPr>
            <a:spLocks noChangeArrowheads="1"/>
          </p:cNvSpPr>
          <p:nvPr/>
        </p:nvSpPr>
        <p:spPr bwMode="auto">
          <a:xfrm>
            <a:off x="4403725" y="607299"/>
            <a:ext cx="4481513" cy="9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关节面：</a:t>
            </a:r>
            <a:r>
              <a:rPr kumimoji="0" lang="zh-CN" altLang="en-US" sz="2000" b="1" dirty="0">
                <a:latin typeface="幼圆" panose="02010509060101010101" pitchFamily="49" charset="-122"/>
                <a:ea typeface="幼圆" panose="02010509060101010101" pitchFamily="49" charset="-122"/>
              </a:rPr>
              <a:t>环状软骨甲关节面</a:t>
            </a:r>
          </a:p>
          <a:p>
            <a:pPr>
              <a:lnSpc>
                <a:spcPct val="130000"/>
              </a:lnSpc>
              <a:buClr>
                <a:schemeClr val="hlink"/>
              </a:buClr>
              <a:buSzPct val="80000"/>
              <a:buFont typeface="Wingdings" panose="05000000000000000000" pitchFamily="2" charset="2"/>
              <a:buNone/>
            </a:pPr>
            <a:r>
              <a:rPr kumimoji="0" lang="zh-CN" altLang="en-US" sz="2000" b="1" dirty="0">
                <a:latin typeface="幼圆" panose="02010509060101010101" pitchFamily="49" charset="-122"/>
                <a:ea typeface="幼圆" panose="02010509060101010101" pitchFamily="49" charset="-122"/>
              </a:rPr>
              <a:t>           甲状软骨下角</a:t>
            </a:r>
          </a:p>
        </p:txBody>
      </p:sp>
      <p:sp>
        <p:nvSpPr>
          <p:cNvPr id="21512" name="Rectangle 8">
            <a:extLst>
              <a:ext uri="{FF2B5EF4-FFF2-40B4-BE49-F238E27FC236}">
                <a16:creationId xmlns:a16="http://schemas.microsoft.com/office/drawing/2014/main" id="{8D2E19B2-E38D-4ECE-AFDA-443DFE4DEFE7}"/>
              </a:ext>
            </a:extLst>
          </p:cNvPr>
          <p:cNvSpPr>
            <a:spLocks noChangeArrowheads="1"/>
          </p:cNvSpPr>
          <p:nvPr/>
        </p:nvSpPr>
        <p:spPr bwMode="auto">
          <a:xfrm>
            <a:off x="4405313" y="1867774"/>
            <a:ext cx="4738687" cy="9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运动方式：</a:t>
            </a:r>
            <a:r>
              <a:rPr kumimoji="0" lang="zh-CN" altLang="en-US" sz="2000" b="1" dirty="0">
                <a:latin typeface="幼圆" panose="02010509060101010101" pitchFamily="49" charset="-122"/>
                <a:ea typeface="幼圆" panose="02010509060101010101" pitchFamily="49" charset="-122"/>
              </a:rPr>
              <a:t>甲状软骨在冠状轴上</a:t>
            </a:r>
          </a:p>
          <a:p>
            <a:pPr>
              <a:lnSpc>
                <a:spcPct val="130000"/>
              </a:lnSpc>
              <a:buClr>
                <a:schemeClr val="hlink"/>
              </a:buClr>
              <a:buSzPct val="80000"/>
              <a:buFont typeface="Wingdings" panose="05000000000000000000" pitchFamily="2" charset="2"/>
              <a:buNone/>
            </a:pPr>
            <a:r>
              <a:rPr kumimoji="0" lang="zh-CN" altLang="en-US" sz="2000" b="1" dirty="0">
                <a:latin typeface="幼圆" panose="02010509060101010101" pitchFamily="49" charset="-122"/>
                <a:ea typeface="幼圆" panose="02010509060101010101" pitchFamily="49" charset="-122"/>
              </a:rPr>
              <a:t>              作前倾和复位运动</a:t>
            </a:r>
          </a:p>
        </p:txBody>
      </p:sp>
      <p:sp>
        <p:nvSpPr>
          <p:cNvPr id="21513" name="Rectangle 9">
            <a:extLst>
              <a:ext uri="{FF2B5EF4-FFF2-40B4-BE49-F238E27FC236}">
                <a16:creationId xmlns:a16="http://schemas.microsoft.com/office/drawing/2014/main" id="{1820FB07-0E9A-49DF-B4AC-39812A757F47}"/>
              </a:ext>
            </a:extLst>
          </p:cNvPr>
          <p:cNvSpPr>
            <a:spLocks noChangeArrowheads="1"/>
          </p:cNvSpPr>
          <p:nvPr/>
        </p:nvSpPr>
        <p:spPr bwMode="auto">
          <a:xfrm>
            <a:off x="4402138" y="3010113"/>
            <a:ext cx="4487862" cy="132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运动效果：</a:t>
            </a:r>
          </a:p>
          <a:p>
            <a:pPr eaLnBrk="1" hangingPunct="1">
              <a:lnSpc>
                <a:spcPct val="130000"/>
              </a:lnSpc>
            </a:pPr>
            <a:r>
              <a:rPr kumimoji="0" lang="zh-CN" altLang="en-US" sz="2000" b="1" dirty="0">
                <a:latin typeface="幼圆" panose="02010509060101010101" pitchFamily="49" charset="-122"/>
                <a:ea typeface="幼圆" panose="02010509060101010101" pitchFamily="49" charset="-122"/>
              </a:rPr>
              <a:t>       甲状软骨</a:t>
            </a:r>
            <a:r>
              <a:rPr kumimoji="0" lang="zh-CN" altLang="en-US" sz="2000" b="1" u="sng" dirty="0">
                <a:latin typeface="幼圆" panose="02010509060101010101" pitchFamily="49" charset="-122"/>
                <a:ea typeface="幼圆" panose="02010509060101010101" pitchFamily="49" charset="-122"/>
              </a:rPr>
              <a:t>前倾</a:t>
            </a:r>
            <a:r>
              <a:rPr kumimoji="0" lang="zh-CN" altLang="en-US" sz="2000" b="1" dirty="0">
                <a:latin typeface="幼圆" panose="02010509060101010101" pitchFamily="49" charset="-122"/>
                <a:ea typeface="幼圆" panose="02010509060101010101" pitchFamily="49" charset="-122"/>
              </a:rPr>
              <a:t>→声带</a:t>
            </a:r>
            <a:r>
              <a:rPr kumimoji="0" lang="zh-CN" altLang="en-US" sz="2000" b="1" u="sng" dirty="0">
                <a:latin typeface="幼圆" panose="02010509060101010101" pitchFamily="49" charset="-122"/>
                <a:ea typeface="幼圆" panose="02010509060101010101" pitchFamily="49" charset="-122"/>
              </a:rPr>
              <a:t>紧张</a:t>
            </a:r>
          </a:p>
          <a:p>
            <a:pPr eaLnBrk="1" hangingPunct="1">
              <a:lnSpc>
                <a:spcPct val="130000"/>
              </a:lnSpc>
            </a:pPr>
            <a:r>
              <a:rPr kumimoji="0" lang="zh-CN" altLang="en-US" sz="2000" b="1" dirty="0">
                <a:latin typeface="幼圆" panose="02010509060101010101" pitchFamily="49" charset="-122"/>
                <a:ea typeface="幼圆" panose="02010509060101010101" pitchFamily="49" charset="-122"/>
              </a:rPr>
              <a:t>       甲状软骨</a:t>
            </a:r>
            <a:r>
              <a:rPr kumimoji="0" lang="zh-CN" altLang="en-US" sz="2000" b="1" u="sng" dirty="0">
                <a:latin typeface="幼圆" panose="02010509060101010101" pitchFamily="49" charset="-122"/>
                <a:ea typeface="幼圆" panose="02010509060101010101" pitchFamily="49" charset="-122"/>
              </a:rPr>
              <a:t>复位</a:t>
            </a:r>
            <a:r>
              <a:rPr kumimoji="0" lang="zh-CN" altLang="en-US" sz="2000" b="1" dirty="0">
                <a:latin typeface="幼圆" panose="02010509060101010101" pitchFamily="49" charset="-122"/>
                <a:ea typeface="幼圆" panose="02010509060101010101" pitchFamily="49" charset="-122"/>
              </a:rPr>
              <a:t>→声带</a:t>
            </a:r>
            <a:r>
              <a:rPr kumimoji="0" lang="zh-CN" altLang="en-US" sz="2000" b="1" u="sng" dirty="0">
                <a:latin typeface="幼圆" panose="02010509060101010101" pitchFamily="49" charset="-122"/>
                <a:ea typeface="幼圆" panose="02010509060101010101" pitchFamily="49" charset="-122"/>
              </a:rPr>
              <a:t>松弛</a:t>
            </a:r>
            <a:endParaRPr kumimoji="0" lang="zh-CN" altLang="en-US" sz="1600" b="1" dirty="0">
              <a:ea typeface="幼圆" panose="02010509060101010101" pitchFamily="49" charset="-122"/>
            </a:endParaRPr>
          </a:p>
        </p:txBody>
      </p:sp>
      <p:sp>
        <p:nvSpPr>
          <p:cNvPr id="21514" name="Text Box 10">
            <a:extLst>
              <a:ext uri="{FF2B5EF4-FFF2-40B4-BE49-F238E27FC236}">
                <a16:creationId xmlns:a16="http://schemas.microsoft.com/office/drawing/2014/main" id="{D833241A-87BD-4561-9946-D3D9D9A8992A}"/>
              </a:ext>
            </a:extLst>
          </p:cNvPr>
          <p:cNvSpPr txBox="1">
            <a:spLocks noChangeArrowheads="1"/>
          </p:cNvSpPr>
          <p:nvPr/>
        </p:nvSpPr>
        <p:spPr bwMode="auto">
          <a:xfrm>
            <a:off x="4884738" y="6088063"/>
            <a:ext cx="3892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latin typeface="幼圆" panose="02010509060101010101" pitchFamily="49" charset="-122"/>
                <a:ea typeface="幼圆" panose="02010509060101010101" pitchFamily="49" charset="-122"/>
              </a:rPr>
              <a:t>环甲关节运动方式示意图</a:t>
            </a:r>
          </a:p>
        </p:txBody>
      </p:sp>
      <p:sp>
        <p:nvSpPr>
          <p:cNvPr id="21515" name="AutoShape 11">
            <a:hlinkClick r:id="rId4" action="ppaction://hlinksldjump" highlightClick="1"/>
            <a:extLst>
              <a:ext uri="{FF2B5EF4-FFF2-40B4-BE49-F238E27FC236}">
                <a16:creationId xmlns:a16="http://schemas.microsoft.com/office/drawing/2014/main" id="{10D48714-873D-4F76-A31C-726F7EB2CABE}"/>
              </a:ext>
            </a:extLst>
          </p:cNvPr>
          <p:cNvSpPr>
            <a:spLocks noChangeArrowheads="1"/>
          </p:cNvSpPr>
          <p:nvPr/>
        </p:nvSpPr>
        <p:spPr bwMode="auto">
          <a:xfrm>
            <a:off x="8374063" y="5229225"/>
            <a:ext cx="401637" cy="379413"/>
          </a:xfrm>
          <a:prstGeom prst="actionButtonBackPrevious">
            <a:avLst/>
          </a:prstGeom>
          <a:solidFill>
            <a:schemeClr val="accent2">
              <a:lumMod val="60000"/>
              <a:lumOff val="40000"/>
            </a:schemeClr>
          </a:solidFill>
          <a:ln>
            <a:noFill/>
          </a:ln>
          <a:effectLst/>
          <a:extLst/>
        </p:spPr>
        <p:txBody>
          <a:bodyPr wrap="none" anchor="ctr"/>
          <a:lstStyle/>
          <a:p>
            <a:endParaRPr lang="zh-CN" altLang="en-US" sz="20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B1F34A-02EC-4A8B-A604-A6B403213CD1}"/>
              </a:ext>
            </a:extLst>
          </p:cNvPr>
          <p:cNvSpPr>
            <a:spLocks noChangeArrowheads="1"/>
          </p:cNvSpPr>
          <p:nvPr/>
        </p:nvSpPr>
        <p:spPr bwMode="auto">
          <a:xfrm>
            <a:off x="695325" y="591492"/>
            <a:ext cx="1643062"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环杓关节</a:t>
            </a:r>
          </a:p>
        </p:txBody>
      </p:sp>
      <p:pic>
        <p:nvPicPr>
          <p:cNvPr id="22531" name="Picture 3" descr="171">
            <a:extLst>
              <a:ext uri="{FF2B5EF4-FFF2-40B4-BE49-F238E27FC236}">
                <a16:creationId xmlns:a16="http://schemas.microsoft.com/office/drawing/2014/main" id="{BED7F914-9613-482B-B93C-7652F534B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68" t="3012" r="5711" b="6175"/>
          <a:stretch>
            <a:fillRect/>
          </a:stretch>
        </p:blipFill>
        <p:spPr bwMode="auto">
          <a:xfrm>
            <a:off x="188913" y="1273175"/>
            <a:ext cx="2727325" cy="4762500"/>
          </a:xfrm>
          <a:prstGeom prst="rect">
            <a:avLst/>
          </a:prstGeom>
          <a:noFill/>
          <a:extLst>
            <a:ext uri="{909E8E84-426E-40DD-AFC4-6F175D3DCCD1}">
              <a14:hiddenFill xmlns:a14="http://schemas.microsoft.com/office/drawing/2010/main">
                <a:solidFill>
                  <a:srgbClr val="FFFFFF"/>
                </a:solidFill>
              </a14:hiddenFill>
            </a:ext>
          </a:extLst>
        </p:spPr>
      </p:pic>
      <p:sp>
        <p:nvSpPr>
          <p:cNvPr id="22532" name="Line 4">
            <a:extLst>
              <a:ext uri="{FF2B5EF4-FFF2-40B4-BE49-F238E27FC236}">
                <a16:creationId xmlns:a16="http://schemas.microsoft.com/office/drawing/2014/main" id="{D22BCCA3-8D9B-4028-951A-B64E8975EB78}"/>
              </a:ext>
            </a:extLst>
          </p:cNvPr>
          <p:cNvSpPr>
            <a:spLocks noChangeShapeType="1"/>
          </p:cNvSpPr>
          <p:nvPr/>
        </p:nvSpPr>
        <p:spPr bwMode="auto">
          <a:xfrm flipH="1">
            <a:off x="1971675" y="3986213"/>
            <a:ext cx="347663" cy="206216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dirty="0">
              <a:latin typeface="幼圆" panose="02010509060101010101" pitchFamily="49" charset="-122"/>
              <a:ea typeface="幼圆" panose="02010509060101010101" pitchFamily="49" charset="-122"/>
            </a:endParaRPr>
          </a:p>
        </p:txBody>
      </p:sp>
      <p:sp>
        <p:nvSpPr>
          <p:cNvPr id="22533" name="Rectangle 5">
            <a:extLst>
              <a:ext uri="{FF2B5EF4-FFF2-40B4-BE49-F238E27FC236}">
                <a16:creationId xmlns:a16="http://schemas.microsoft.com/office/drawing/2014/main" id="{E0E16FE1-BB12-4BDC-AE5D-99F81661C68F}"/>
              </a:ext>
            </a:extLst>
          </p:cNvPr>
          <p:cNvSpPr>
            <a:spLocks noChangeArrowheads="1"/>
          </p:cNvSpPr>
          <p:nvPr/>
        </p:nvSpPr>
        <p:spPr bwMode="auto">
          <a:xfrm>
            <a:off x="1270000" y="5973733"/>
            <a:ext cx="16875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幼圆" panose="02010509060101010101" pitchFamily="49" charset="-122"/>
                <a:ea typeface="幼圆" panose="02010509060101010101" pitchFamily="49" charset="-122"/>
              </a:rPr>
              <a:t>环杓关节</a:t>
            </a:r>
          </a:p>
        </p:txBody>
      </p:sp>
      <p:sp>
        <p:nvSpPr>
          <p:cNvPr id="22534" name="Rectangle 6">
            <a:extLst>
              <a:ext uri="{FF2B5EF4-FFF2-40B4-BE49-F238E27FC236}">
                <a16:creationId xmlns:a16="http://schemas.microsoft.com/office/drawing/2014/main" id="{0020E536-BE4F-4F19-9266-4EAF3B589DDA}"/>
              </a:ext>
            </a:extLst>
          </p:cNvPr>
          <p:cNvSpPr>
            <a:spLocks noChangeArrowheads="1"/>
          </p:cNvSpPr>
          <p:nvPr/>
        </p:nvSpPr>
        <p:spPr bwMode="auto">
          <a:xfrm>
            <a:off x="3930650" y="1634411"/>
            <a:ext cx="5005388" cy="9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运动方式：</a:t>
            </a:r>
            <a:r>
              <a:rPr kumimoji="0" lang="zh-CN" altLang="en-US" sz="2000" b="1" dirty="0">
                <a:latin typeface="幼圆" panose="02010509060101010101" pitchFamily="49" charset="-122"/>
                <a:ea typeface="幼圆" panose="02010509060101010101" pitchFamily="49" charset="-122"/>
              </a:rPr>
              <a:t>杓状软骨沿垂直轴向</a:t>
            </a:r>
          </a:p>
          <a:p>
            <a:pPr>
              <a:lnSpc>
                <a:spcPct val="130000"/>
              </a:lnSpc>
              <a:buClr>
                <a:schemeClr val="hlink"/>
              </a:buClr>
              <a:buSzPct val="80000"/>
              <a:buFont typeface="Wingdings" panose="05000000000000000000" pitchFamily="2" charset="2"/>
              <a:buNone/>
            </a:pPr>
            <a:r>
              <a:rPr kumimoji="0" lang="zh-CN" altLang="en-US" sz="2000" b="1" dirty="0">
                <a:latin typeface="幼圆" panose="02010509060101010101" pitchFamily="49" charset="-122"/>
                <a:ea typeface="幼圆" panose="02010509060101010101" pitchFamily="49" charset="-122"/>
              </a:rPr>
              <a:t>             内、外侧旋转</a:t>
            </a:r>
          </a:p>
        </p:txBody>
      </p:sp>
      <p:sp>
        <p:nvSpPr>
          <p:cNvPr id="22535" name="Rectangle 7">
            <a:extLst>
              <a:ext uri="{FF2B5EF4-FFF2-40B4-BE49-F238E27FC236}">
                <a16:creationId xmlns:a16="http://schemas.microsoft.com/office/drawing/2014/main" id="{B5B75A07-1ABA-4A53-A93B-FE3D4DC1709D}"/>
              </a:ext>
            </a:extLst>
          </p:cNvPr>
          <p:cNvSpPr>
            <a:spLocks noChangeArrowheads="1"/>
          </p:cNvSpPr>
          <p:nvPr/>
        </p:nvSpPr>
        <p:spPr bwMode="auto">
          <a:xfrm>
            <a:off x="3944938" y="427911"/>
            <a:ext cx="4503737" cy="9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关节面：</a:t>
            </a:r>
            <a:r>
              <a:rPr kumimoji="0" lang="zh-CN" altLang="en-US" sz="2000" b="1" dirty="0">
                <a:latin typeface="幼圆" panose="02010509060101010101" pitchFamily="49" charset="-122"/>
                <a:ea typeface="幼圆" panose="02010509060101010101" pitchFamily="49" charset="-122"/>
              </a:rPr>
              <a:t>环状软骨杓关节面</a:t>
            </a:r>
          </a:p>
          <a:p>
            <a:pPr>
              <a:lnSpc>
                <a:spcPct val="130000"/>
              </a:lnSpc>
            </a:pPr>
            <a:r>
              <a:rPr kumimoji="0" lang="zh-CN" altLang="en-US" sz="2000" b="1" dirty="0">
                <a:latin typeface="幼圆" panose="02010509060101010101" pitchFamily="49" charset="-122"/>
                <a:ea typeface="幼圆" panose="02010509060101010101" pitchFamily="49" charset="-122"/>
              </a:rPr>
              <a:t>         杓状软骨底</a:t>
            </a:r>
          </a:p>
        </p:txBody>
      </p:sp>
      <p:sp>
        <p:nvSpPr>
          <p:cNvPr id="22536" name="Rectangle 8">
            <a:extLst>
              <a:ext uri="{FF2B5EF4-FFF2-40B4-BE49-F238E27FC236}">
                <a16:creationId xmlns:a16="http://schemas.microsoft.com/office/drawing/2014/main" id="{70262EC9-D6FC-450E-8078-BE9AF8009D41}"/>
              </a:ext>
            </a:extLst>
          </p:cNvPr>
          <p:cNvSpPr>
            <a:spLocks noChangeArrowheads="1"/>
          </p:cNvSpPr>
          <p:nvPr/>
        </p:nvSpPr>
        <p:spPr bwMode="auto">
          <a:xfrm>
            <a:off x="3906838" y="2616250"/>
            <a:ext cx="4608512" cy="13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运动效果：</a:t>
            </a:r>
          </a:p>
          <a:p>
            <a:pPr eaLnBrk="1" hangingPunct="1">
              <a:lnSpc>
                <a:spcPct val="130000"/>
              </a:lnSpc>
            </a:pPr>
            <a:r>
              <a:rPr kumimoji="0" lang="zh-CN" altLang="en-US" b="1" dirty="0">
                <a:latin typeface="幼圆" panose="02010509060101010101" pitchFamily="49" charset="-122"/>
                <a:ea typeface="幼圆" panose="02010509060101010101" pitchFamily="49" charset="-122"/>
              </a:rPr>
              <a:t>       </a:t>
            </a:r>
            <a:r>
              <a:rPr kumimoji="0" lang="zh-CN" altLang="en-US" sz="2000" b="1" dirty="0">
                <a:latin typeface="幼圆" panose="02010509060101010101" pitchFamily="49" charset="-122"/>
                <a:ea typeface="幼圆" panose="02010509060101010101" pitchFamily="49" charset="-122"/>
              </a:rPr>
              <a:t>杓状软骨</a:t>
            </a:r>
            <a:r>
              <a:rPr kumimoji="0" lang="zh-CN" altLang="en-US" sz="2000" b="1" u="sng" dirty="0">
                <a:latin typeface="幼圆" panose="02010509060101010101" pitchFamily="49" charset="-122"/>
                <a:ea typeface="幼圆" panose="02010509060101010101" pitchFamily="49" charset="-122"/>
              </a:rPr>
              <a:t>内旋</a:t>
            </a:r>
            <a:r>
              <a:rPr kumimoji="0" lang="zh-CN" altLang="en-US" sz="2000" b="1" dirty="0">
                <a:latin typeface="幼圆" panose="02010509060101010101" pitchFamily="49" charset="-122"/>
                <a:ea typeface="幼圆" panose="02010509060101010101" pitchFamily="49" charset="-122"/>
              </a:rPr>
              <a:t>→</a:t>
            </a:r>
            <a:r>
              <a:rPr kumimoji="0" lang="zh-CN" altLang="en-US" sz="2000" b="1" u="sng" dirty="0">
                <a:latin typeface="幼圆" panose="02010509060101010101" pitchFamily="49" charset="-122"/>
                <a:ea typeface="幼圆" panose="02010509060101010101" pitchFamily="49" charset="-122"/>
              </a:rPr>
              <a:t>缩小</a:t>
            </a:r>
            <a:r>
              <a:rPr kumimoji="0" lang="zh-CN" altLang="en-US" sz="2000" b="1" dirty="0">
                <a:latin typeface="幼圆" panose="02010509060101010101" pitchFamily="49" charset="-122"/>
                <a:ea typeface="幼圆" panose="02010509060101010101" pitchFamily="49" charset="-122"/>
              </a:rPr>
              <a:t>声门</a:t>
            </a:r>
          </a:p>
          <a:p>
            <a:pPr eaLnBrk="1" hangingPunct="1">
              <a:lnSpc>
                <a:spcPct val="130000"/>
              </a:lnSpc>
            </a:pPr>
            <a:r>
              <a:rPr kumimoji="0" lang="zh-CN" altLang="en-US" sz="2000" b="1" dirty="0">
                <a:latin typeface="幼圆" panose="02010509060101010101" pitchFamily="49" charset="-122"/>
                <a:ea typeface="幼圆" panose="02010509060101010101" pitchFamily="49" charset="-122"/>
              </a:rPr>
              <a:t>      杓状软骨</a:t>
            </a:r>
            <a:r>
              <a:rPr kumimoji="0" lang="zh-CN" altLang="en-US" sz="2000" b="1" u="sng" dirty="0">
                <a:latin typeface="幼圆" panose="02010509060101010101" pitchFamily="49" charset="-122"/>
                <a:ea typeface="幼圆" panose="02010509060101010101" pitchFamily="49" charset="-122"/>
              </a:rPr>
              <a:t>外旋</a:t>
            </a:r>
            <a:r>
              <a:rPr kumimoji="0" lang="zh-CN" altLang="en-US" sz="2000" b="1" dirty="0">
                <a:latin typeface="幼圆" panose="02010509060101010101" pitchFamily="49" charset="-122"/>
                <a:ea typeface="幼圆" panose="02010509060101010101" pitchFamily="49" charset="-122"/>
              </a:rPr>
              <a:t>→</a:t>
            </a:r>
            <a:r>
              <a:rPr kumimoji="0" lang="zh-CN" altLang="en-US" sz="2000" b="1" u="sng" dirty="0">
                <a:latin typeface="幼圆" panose="02010509060101010101" pitchFamily="49" charset="-122"/>
                <a:ea typeface="幼圆" panose="02010509060101010101" pitchFamily="49" charset="-122"/>
              </a:rPr>
              <a:t>开大</a:t>
            </a:r>
            <a:r>
              <a:rPr kumimoji="0" lang="zh-CN" altLang="en-US" sz="2000" b="1" dirty="0">
                <a:latin typeface="幼圆" panose="02010509060101010101" pitchFamily="49" charset="-122"/>
                <a:ea typeface="幼圆" panose="02010509060101010101" pitchFamily="49" charset="-122"/>
              </a:rPr>
              <a:t>声门</a:t>
            </a:r>
          </a:p>
        </p:txBody>
      </p:sp>
      <p:pic>
        <p:nvPicPr>
          <p:cNvPr id="22537" name="Picture 9" descr="1">
            <a:extLst>
              <a:ext uri="{FF2B5EF4-FFF2-40B4-BE49-F238E27FC236}">
                <a16:creationId xmlns:a16="http://schemas.microsoft.com/office/drawing/2014/main" id="{423AC50D-D731-4894-B0B2-C6416D3A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4187825"/>
            <a:ext cx="2789238" cy="267017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2">
            <a:extLst>
              <a:ext uri="{FF2B5EF4-FFF2-40B4-BE49-F238E27FC236}">
                <a16:creationId xmlns:a16="http://schemas.microsoft.com/office/drawing/2014/main" id="{F8F639DA-4C61-44FC-A904-9AEDE17A6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4306888"/>
            <a:ext cx="2676525" cy="255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0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180" y="1436370"/>
            <a:ext cx="2139950" cy="3915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喉的韧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75" y="503555"/>
            <a:ext cx="2907030" cy="4848225"/>
          </a:xfrm>
          <a:prstGeom prst="rect">
            <a:avLst/>
          </a:prstGeom>
          <a:noFill/>
          <a:extLst>
            <a:ext uri="{909E8E84-426E-40DD-AFC4-6F175D3DCCD1}">
              <a14:hiddenFill xmlns:a14="http://schemas.microsoft.com/office/drawing/2010/main">
                <a:solidFill>
                  <a:srgbClr val="FFFFFF"/>
                </a:solidFill>
              </a14:hiddenFill>
            </a:ext>
          </a:extLst>
        </p:spPr>
      </p:pic>
      <p:sp>
        <p:nvSpPr>
          <p:cNvPr id="12" name="Line 6"/>
          <p:cNvSpPr>
            <a:spLocks noChangeShapeType="1"/>
          </p:cNvSpPr>
          <p:nvPr/>
        </p:nvSpPr>
        <p:spPr bwMode="auto">
          <a:xfrm flipH="1" flipV="1">
            <a:off x="4572000" y="1930400"/>
            <a:ext cx="1214755" cy="420370"/>
          </a:xfrm>
          <a:prstGeom prst="line">
            <a:avLst/>
          </a:prstGeom>
          <a:noFill/>
          <a:ln w="22225">
            <a:solidFill>
              <a:srgbClr val="FF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7"/>
          <p:cNvSpPr>
            <a:spLocks noChangeShapeType="1"/>
          </p:cNvSpPr>
          <p:nvPr/>
        </p:nvSpPr>
        <p:spPr bwMode="auto">
          <a:xfrm flipH="1" flipV="1">
            <a:off x="4875530" y="2649220"/>
            <a:ext cx="1088390" cy="822325"/>
          </a:xfrm>
          <a:prstGeom prst="line">
            <a:avLst/>
          </a:prstGeom>
          <a:noFill/>
          <a:ln w="22225">
            <a:solidFill>
              <a:srgbClr val="FF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8"/>
          <p:cNvSpPr>
            <a:spLocks noChangeShapeType="1"/>
          </p:cNvSpPr>
          <p:nvPr/>
        </p:nvSpPr>
        <p:spPr bwMode="auto">
          <a:xfrm flipH="1" flipV="1">
            <a:off x="4705350" y="3968750"/>
            <a:ext cx="944880" cy="295275"/>
          </a:xfrm>
          <a:prstGeom prst="line">
            <a:avLst/>
          </a:prstGeom>
          <a:noFill/>
          <a:ln w="22225">
            <a:solidFill>
              <a:srgbClr val="FF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9"/>
          <p:cNvSpPr txBox="1">
            <a:spLocks noChangeArrowheads="1"/>
          </p:cNvSpPr>
          <p:nvPr/>
        </p:nvSpPr>
        <p:spPr bwMode="auto">
          <a:xfrm>
            <a:off x="3338195" y="1626870"/>
            <a:ext cx="1202055" cy="46037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zh-CN" altLang="en-US" sz="2400" b="1">
                <a:latin typeface="幼圆" panose="02010509060101010101" charset="-122"/>
                <a:ea typeface="幼圆" panose="02010509060101010101" charset="-122"/>
              </a:rPr>
              <a:t>方形膜</a:t>
            </a:r>
          </a:p>
        </p:txBody>
      </p:sp>
      <p:sp>
        <p:nvSpPr>
          <p:cNvPr id="16" name="Text Box 10"/>
          <p:cNvSpPr txBox="1">
            <a:spLocks noChangeArrowheads="1"/>
          </p:cNvSpPr>
          <p:nvPr/>
        </p:nvSpPr>
        <p:spPr bwMode="auto">
          <a:xfrm>
            <a:off x="3507740" y="2364105"/>
            <a:ext cx="1870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zh-CN" altLang="en-US" sz="2400" b="1">
                <a:latin typeface="幼圆" panose="02010509060101010101" charset="-122"/>
                <a:ea typeface="幼圆" panose="02010509060101010101" charset="-122"/>
              </a:rPr>
              <a:t>前庭韧带</a:t>
            </a:r>
          </a:p>
        </p:txBody>
      </p:sp>
      <p:sp>
        <p:nvSpPr>
          <p:cNvPr id="17" name="Text Box 11"/>
          <p:cNvSpPr txBox="1">
            <a:spLocks noChangeArrowheads="1"/>
          </p:cNvSpPr>
          <p:nvPr/>
        </p:nvSpPr>
        <p:spPr bwMode="auto">
          <a:xfrm>
            <a:off x="3246755" y="3691890"/>
            <a:ext cx="1439545" cy="46037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zh-CN" altLang="en-US" sz="2400" b="1">
                <a:latin typeface="幼圆" panose="02010509060101010101" charset="-122"/>
                <a:ea typeface="幼圆" panose="02010509060101010101" charset="-122"/>
              </a:rPr>
              <a:t>弹性圆锥</a:t>
            </a:r>
          </a:p>
        </p:txBody>
      </p:sp>
      <p:sp>
        <p:nvSpPr>
          <p:cNvPr id="18" name="Line 13"/>
          <p:cNvSpPr>
            <a:spLocks noChangeShapeType="1"/>
          </p:cNvSpPr>
          <p:nvPr/>
        </p:nvSpPr>
        <p:spPr bwMode="auto">
          <a:xfrm flipH="1">
            <a:off x="2305685" y="1901825"/>
            <a:ext cx="994410" cy="958850"/>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8"/>
          <p:cNvSpPr>
            <a:spLocks noChangeShapeType="1"/>
          </p:cNvSpPr>
          <p:nvPr/>
        </p:nvSpPr>
        <p:spPr bwMode="auto">
          <a:xfrm flipH="1" flipV="1">
            <a:off x="4838065" y="3266440"/>
            <a:ext cx="1216025" cy="579755"/>
          </a:xfrm>
          <a:prstGeom prst="line">
            <a:avLst/>
          </a:prstGeom>
          <a:noFill/>
          <a:ln w="22225">
            <a:solidFill>
              <a:srgbClr val="FF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Text Box 11"/>
          <p:cNvSpPr txBox="1">
            <a:spLocks noChangeArrowheads="1"/>
          </p:cNvSpPr>
          <p:nvPr/>
        </p:nvSpPr>
        <p:spPr bwMode="auto">
          <a:xfrm>
            <a:off x="3808095" y="3011170"/>
            <a:ext cx="165036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zh-CN" altLang="en-US" sz="2400" b="1" dirty="0">
                <a:latin typeface="幼圆" panose="02010509060101010101" charset="-122"/>
                <a:ea typeface="幼圆" panose="02010509060101010101" charset="-122"/>
              </a:rPr>
              <a:t>声韧带</a:t>
            </a:r>
          </a:p>
        </p:txBody>
      </p:sp>
      <p:sp>
        <p:nvSpPr>
          <p:cNvPr id="21" name="Line 13"/>
          <p:cNvSpPr>
            <a:spLocks noChangeShapeType="1"/>
          </p:cNvSpPr>
          <p:nvPr/>
        </p:nvSpPr>
        <p:spPr bwMode="auto">
          <a:xfrm flipH="1">
            <a:off x="2421255" y="3956050"/>
            <a:ext cx="804545" cy="269240"/>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矩形 22"/>
          <p:cNvSpPr/>
          <p:nvPr/>
        </p:nvSpPr>
        <p:spPr>
          <a:xfrm>
            <a:off x="736600" y="5504746"/>
            <a:ext cx="7175500" cy="461665"/>
          </a:xfrm>
          <a:prstGeom prst="rect">
            <a:avLst/>
          </a:prstGeom>
        </p:spPr>
        <p:txBody>
          <a:bodyPr wrap="square">
            <a:spAutoFit/>
          </a:bodyPr>
          <a:lstStyle/>
          <a:p>
            <a:pPr lvl="0"/>
            <a:r>
              <a:rPr lang="zh-CN" altLang="en-US" sz="2000" b="1" dirty="0" smtClean="0">
                <a:solidFill>
                  <a:srgbClr val="C00000"/>
                </a:solidFill>
                <a:latin typeface="幼圆" panose="02010509060101010101" charset="-122"/>
                <a:ea typeface="幼圆" panose="02010509060101010101" charset="-122"/>
              </a:rPr>
              <a:t>前庭韧带</a:t>
            </a:r>
            <a:r>
              <a:rPr lang="zh-CN" altLang="en-US" sz="2400" b="1" dirty="0" smtClean="0">
                <a:solidFill>
                  <a:srgbClr val="000000"/>
                </a:solidFill>
                <a:latin typeface="幼圆" panose="02010509060101010101" charset="-122"/>
                <a:ea typeface="幼圆" panose="02010509060101010101" charset="-122"/>
              </a:rPr>
              <a:t>：</a:t>
            </a:r>
            <a:r>
              <a:rPr lang="zh-CN" altLang="zh-CN" sz="2000" b="1" dirty="0" smtClean="0">
                <a:solidFill>
                  <a:srgbClr val="000000"/>
                </a:solidFill>
                <a:latin typeface="幼圆" panose="02010509060101010101" charset="-122"/>
                <a:ea typeface="幼圆" panose="02010509060101010101" charset="-122"/>
                <a:cs typeface="幼圆" panose="02010509060101010101" charset="-122"/>
                <a:sym typeface="+mn-ea"/>
              </a:rPr>
              <a:t>方形膜的下缘游离，称前庭韧带，</a:t>
            </a:r>
            <a:r>
              <a:rPr lang="zh-CN" altLang="en-US" sz="2000" b="1" dirty="0" smtClean="0">
                <a:solidFill>
                  <a:srgbClr val="000000"/>
                </a:solidFill>
                <a:latin typeface="幼圆" panose="02010509060101010101" charset="-122"/>
                <a:ea typeface="幼圆" panose="02010509060101010101" charset="-122"/>
                <a:cs typeface="幼圆" panose="02010509060101010101" charset="-122"/>
                <a:sym typeface="+mn-ea"/>
              </a:rPr>
              <a:t>即室韧带。</a:t>
            </a:r>
            <a:endParaRPr lang="zh-CN" altLang="en-US" dirty="0"/>
          </a:p>
        </p:txBody>
      </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73">
            <a:extLst>
              <a:ext uri="{FF2B5EF4-FFF2-40B4-BE49-F238E27FC236}">
                <a16:creationId xmlns:a16="http://schemas.microsoft.com/office/drawing/2014/main" id="{EC020BAB-2294-48FD-A8AC-49742379D89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3863" y="2452688"/>
            <a:ext cx="3340100" cy="2979737"/>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42FF9770-DA73-4A1D-9DD3-F91270D4A842}"/>
              </a:ext>
            </a:extLst>
          </p:cNvPr>
          <p:cNvSpPr>
            <a:spLocks noChangeArrowheads="1"/>
          </p:cNvSpPr>
          <p:nvPr/>
        </p:nvSpPr>
        <p:spPr bwMode="auto">
          <a:xfrm>
            <a:off x="488156" y="673695"/>
            <a:ext cx="1576388"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弹性圆锥</a:t>
            </a:r>
          </a:p>
        </p:txBody>
      </p:sp>
      <p:pic>
        <p:nvPicPr>
          <p:cNvPr id="24580" name="Picture 4">
            <a:extLst>
              <a:ext uri="{FF2B5EF4-FFF2-40B4-BE49-F238E27FC236}">
                <a16:creationId xmlns:a16="http://schemas.microsoft.com/office/drawing/2014/main" id="{7E496D1F-4AC4-4B71-860A-A11F2C04F8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16063"/>
            <a:ext cx="3249613" cy="4675187"/>
          </a:xfrm>
          <a:prstGeom prst="rect">
            <a:avLst/>
          </a:prstGeom>
          <a:noFill/>
          <a:extLst>
            <a:ext uri="{909E8E84-426E-40DD-AFC4-6F175D3DCCD1}">
              <a14:hiddenFill xmlns:a14="http://schemas.microsoft.com/office/drawing/2010/main">
                <a:solidFill>
                  <a:srgbClr val="FFFFFF"/>
                </a:solidFill>
              </a14:hiddenFill>
            </a:ext>
          </a:extLst>
        </p:spPr>
      </p:pic>
      <p:sp>
        <p:nvSpPr>
          <p:cNvPr id="24581" name="Line 5">
            <a:extLst>
              <a:ext uri="{FF2B5EF4-FFF2-40B4-BE49-F238E27FC236}">
                <a16:creationId xmlns:a16="http://schemas.microsoft.com/office/drawing/2014/main" id="{F4ECDBF2-6EB9-4B25-9190-33E88B97B204}"/>
              </a:ext>
            </a:extLst>
          </p:cNvPr>
          <p:cNvSpPr>
            <a:spLocks noChangeShapeType="1"/>
          </p:cNvSpPr>
          <p:nvPr/>
        </p:nvSpPr>
        <p:spPr bwMode="auto">
          <a:xfrm flipV="1">
            <a:off x="1854200" y="3351213"/>
            <a:ext cx="477838" cy="4683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82" name="Line 6">
            <a:extLst>
              <a:ext uri="{FF2B5EF4-FFF2-40B4-BE49-F238E27FC236}">
                <a16:creationId xmlns:a16="http://schemas.microsoft.com/office/drawing/2014/main" id="{388993C6-7827-428D-9584-77BF7CA92010}"/>
              </a:ext>
            </a:extLst>
          </p:cNvPr>
          <p:cNvSpPr>
            <a:spLocks noChangeShapeType="1"/>
          </p:cNvSpPr>
          <p:nvPr/>
        </p:nvSpPr>
        <p:spPr bwMode="auto">
          <a:xfrm>
            <a:off x="2322513" y="3352800"/>
            <a:ext cx="12033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83" name="Line 7">
            <a:extLst>
              <a:ext uri="{FF2B5EF4-FFF2-40B4-BE49-F238E27FC236}">
                <a16:creationId xmlns:a16="http://schemas.microsoft.com/office/drawing/2014/main" id="{E532A6BF-896C-4B82-AA58-800DBB1787B3}"/>
              </a:ext>
            </a:extLst>
          </p:cNvPr>
          <p:cNvSpPr>
            <a:spLocks noChangeShapeType="1"/>
          </p:cNvSpPr>
          <p:nvPr/>
        </p:nvSpPr>
        <p:spPr bwMode="auto">
          <a:xfrm>
            <a:off x="1554163" y="4067175"/>
            <a:ext cx="1984375"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84" name="Line 8">
            <a:extLst>
              <a:ext uri="{FF2B5EF4-FFF2-40B4-BE49-F238E27FC236}">
                <a16:creationId xmlns:a16="http://schemas.microsoft.com/office/drawing/2014/main" id="{31E8F5CF-D9FA-41C0-B698-EBA5930A1C76}"/>
              </a:ext>
            </a:extLst>
          </p:cNvPr>
          <p:cNvSpPr>
            <a:spLocks noChangeShapeType="1"/>
          </p:cNvSpPr>
          <p:nvPr/>
        </p:nvSpPr>
        <p:spPr bwMode="auto">
          <a:xfrm>
            <a:off x="2098675" y="4443413"/>
            <a:ext cx="433388" cy="30162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85" name="Line 9">
            <a:extLst>
              <a:ext uri="{FF2B5EF4-FFF2-40B4-BE49-F238E27FC236}">
                <a16:creationId xmlns:a16="http://schemas.microsoft.com/office/drawing/2014/main" id="{B7EF84AD-A685-42E3-9F00-3AE59A9B7984}"/>
              </a:ext>
            </a:extLst>
          </p:cNvPr>
          <p:cNvSpPr>
            <a:spLocks noChangeShapeType="1"/>
          </p:cNvSpPr>
          <p:nvPr/>
        </p:nvSpPr>
        <p:spPr bwMode="auto">
          <a:xfrm>
            <a:off x="2511425" y="4722813"/>
            <a:ext cx="103663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86" name="Rectangle 10">
            <a:extLst>
              <a:ext uri="{FF2B5EF4-FFF2-40B4-BE49-F238E27FC236}">
                <a16:creationId xmlns:a16="http://schemas.microsoft.com/office/drawing/2014/main" id="{5148B041-3DB7-42F1-B68D-F16CD6A284E2}"/>
              </a:ext>
            </a:extLst>
          </p:cNvPr>
          <p:cNvSpPr>
            <a:spLocks noChangeArrowheads="1"/>
          </p:cNvSpPr>
          <p:nvPr/>
        </p:nvSpPr>
        <p:spPr bwMode="auto">
          <a:xfrm>
            <a:off x="3457575" y="4482456"/>
            <a:ext cx="2468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环甲正中韧带</a:t>
            </a:r>
          </a:p>
        </p:txBody>
      </p:sp>
      <p:sp>
        <p:nvSpPr>
          <p:cNvPr id="24587" name="Rectangle 11">
            <a:extLst>
              <a:ext uri="{FF2B5EF4-FFF2-40B4-BE49-F238E27FC236}">
                <a16:creationId xmlns:a16="http://schemas.microsoft.com/office/drawing/2014/main" id="{FFEB0C32-1609-48CE-ACE6-CD2434F2723A}"/>
              </a:ext>
            </a:extLst>
          </p:cNvPr>
          <p:cNvSpPr>
            <a:spLocks noChangeArrowheads="1"/>
          </p:cNvSpPr>
          <p:nvPr/>
        </p:nvSpPr>
        <p:spPr bwMode="auto">
          <a:xfrm>
            <a:off x="3400425" y="3099743"/>
            <a:ext cx="1382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声韧带</a:t>
            </a:r>
          </a:p>
        </p:txBody>
      </p:sp>
      <p:sp>
        <p:nvSpPr>
          <p:cNvPr id="24588" name="Rectangle 12">
            <a:extLst>
              <a:ext uri="{FF2B5EF4-FFF2-40B4-BE49-F238E27FC236}">
                <a16:creationId xmlns:a16="http://schemas.microsoft.com/office/drawing/2014/main" id="{9AC7C794-3E26-44C0-853D-0F35F67DAD2D}"/>
              </a:ext>
            </a:extLst>
          </p:cNvPr>
          <p:cNvSpPr>
            <a:spLocks noChangeArrowheads="1"/>
          </p:cNvSpPr>
          <p:nvPr/>
        </p:nvSpPr>
        <p:spPr bwMode="auto">
          <a:xfrm>
            <a:off x="3479800" y="3790306"/>
            <a:ext cx="1709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弹性圆锥</a:t>
            </a:r>
          </a:p>
        </p:txBody>
      </p:sp>
      <p:sp>
        <p:nvSpPr>
          <p:cNvPr id="24589" name="Text Box 13">
            <a:extLst>
              <a:ext uri="{FF2B5EF4-FFF2-40B4-BE49-F238E27FC236}">
                <a16:creationId xmlns:a16="http://schemas.microsoft.com/office/drawing/2014/main" id="{07B7BD45-3519-43D4-BE99-222058F6245C}"/>
              </a:ext>
            </a:extLst>
          </p:cNvPr>
          <p:cNvSpPr txBox="1">
            <a:spLocks noChangeArrowheads="1"/>
          </p:cNvSpPr>
          <p:nvPr/>
        </p:nvSpPr>
        <p:spPr bwMode="auto">
          <a:xfrm>
            <a:off x="847725" y="6110288"/>
            <a:ext cx="1338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侧面</a:t>
            </a:r>
          </a:p>
        </p:txBody>
      </p:sp>
      <p:sp>
        <p:nvSpPr>
          <p:cNvPr id="24590" name="Text Box 14">
            <a:extLst>
              <a:ext uri="{FF2B5EF4-FFF2-40B4-BE49-F238E27FC236}">
                <a16:creationId xmlns:a16="http://schemas.microsoft.com/office/drawing/2014/main" id="{1C7B50EF-C762-4704-B497-85AA06FB1B4D}"/>
              </a:ext>
            </a:extLst>
          </p:cNvPr>
          <p:cNvSpPr txBox="1">
            <a:spLocks noChangeArrowheads="1"/>
          </p:cNvSpPr>
          <p:nvPr/>
        </p:nvSpPr>
        <p:spPr bwMode="auto">
          <a:xfrm>
            <a:off x="6811963" y="5419725"/>
            <a:ext cx="1216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上面</a:t>
            </a:r>
          </a:p>
        </p:txBody>
      </p:sp>
      <p:sp>
        <p:nvSpPr>
          <p:cNvPr id="24591" name="Line 15">
            <a:extLst>
              <a:ext uri="{FF2B5EF4-FFF2-40B4-BE49-F238E27FC236}">
                <a16:creationId xmlns:a16="http://schemas.microsoft.com/office/drawing/2014/main" id="{304FF835-D59E-4E0E-9BCD-6A36ACF5A288}"/>
              </a:ext>
            </a:extLst>
          </p:cNvPr>
          <p:cNvSpPr>
            <a:spLocks noChangeShapeType="1"/>
          </p:cNvSpPr>
          <p:nvPr/>
        </p:nvSpPr>
        <p:spPr bwMode="auto">
          <a:xfrm>
            <a:off x="4483100" y="3346450"/>
            <a:ext cx="2632075" cy="1111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4592" name="Rectangle 16">
            <a:extLst>
              <a:ext uri="{FF2B5EF4-FFF2-40B4-BE49-F238E27FC236}">
                <a16:creationId xmlns:a16="http://schemas.microsoft.com/office/drawing/2014/main" id="{105AF882-E333-46CD-83DA-F5F51B40EE09}"/>
              </a:ext>
            </a:extLst>
          </p:cNvPr>
          <p:cNvSpPr>
            <a:spLocks noChangeArrowheads="1"/>
          </p:cNvSpPr>
          <p:nvPr/>
        </p:nvSpPr>
        <p:spPr bwMode="auto">
          <a:xfrm>
            <a:off x="2973388" y="463550"/>
            <a:ext cx="579755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buClr>
                <a:schemeClr val="hlink"/>
              </a:buClr>
              <a:buSzPts val="1900"/>
              <a:buFont typeface="Wingdings" panose="05000000000000000000" pitchFamily="2" charset="2"/>
              <a:buChar char="n"/>
            </a:pPr>
            <a:r>
              <a:rPr kumimoji="0" lang="zh-CN" altLang="en-US" sz="2000" b="1" dirty="0">
                <a:latin typeface="幼圆" panose="02010509060101010101" pitchFamily="49" charset="-122"/>
                <a:ea typeface="幼圆" panose="02010509060101010101" pitchFamily="49" charset="-122"/>
              </a:rPr>
              <a:t>上缘游离增厚，张于甲状软骨前角后面与杓状软骨声带突之间，称</a:t>
            </a:r>
            <a:r>
              <a:rPr kumimoji="0" lang="zh-CN" altLang="en-US" sz="2000" b="1" dirty="0">
                <a:solidFill>
                  <a:srgbClr val="C00000"/>
                </a:solidFill>
                <a:latin typeface="华文中宋" pitchFamily="2" charset="-122"/>
                <a:ea typeface="华文中宋" pitchFamily="2" charset="-122"/>
              </a:rPr>
              <a:t>声韧带</a:t>
            </a:r>
            <a:r>
              <a:rPr kumimoji="0" lang="zh-CN" altLang="en-US" sz="2000" b="1" dirty="0" smtClean="0">
                <a:latin typeface="幼圆" panose="02010509060101010101" pitchFamily="49" charset="-122"/>
                <a:ea typeface="幼圆" panose="02010509060101010101" pitchFamily="49" charset="-122"/>
              </a:rPr>
              <a:t>。</a:t>
            </a:r>
            <a:endParaRPr kumimoji="0" lang="en-US" altLang="zh-CN" sz="2000" b="1" dirty="0" smtClean="0">
              <a:latin typeface="幼圆" panose="02010509060101010101" pitchFamily="49" charset="-122"/>
              <a:ea typeface="幼圆" panose="02010509060101010101" pitchFamily="49" charset="-122"/>
            </a:endParaRPr>
          </a:p>
          <a:p>
            <a:pPr>
              <a:lnSpc>
                <a:spcPct val="130000"/>
              </a:lnSpc>
              <a:buClr>
                <a:schemeClr val="hlink"/>
              </a:buClr>
              <a:buSzPts val="1900"/>
              <a:buFont typeface="Wingdings" panose="05000000000000000000" pitchFamily="2" charset="2"/>
              <a:buChar char="n"/>
            </a:pPr>
            <a:r>
              <a:rPr lang="zh-CN" altLang="en-US" sz="2000" b="1" dirty="0" smtClean="0">
                <a:latin typeface="幼圆" panose="02010509060101010101" pitchFamily="49" charset="-122"/>
                <a:ea typeface="幼圆" panose="02010509060101010101" pitchFamily="49" charset="-122"/>
              </a:rPr>
              <a:t>声韧带连同声带肌及覆盖于其表面的喉黏膜，一起构成</a:t>
            </a:r>
            <a:r>
              <a:rPr lang="zh-CN" altLang="en-US" sz="2000" b="1" dirty="0" smtClean="0">
                <a:solidFill>
                  <a:srgbClr val="C00000"/>
                </a:solidFill>
                <a:latin typeface="华文中宋" pitchFamily="2" charset="-122"/>
                <a:ea typeface="华文中宋" pitchFamily="2" charset="-122"/>
              </a:rPr>
              <a:t>声带</a:t>
            </a:r>
            <a:r>
              <a:rPr lang="zh-CN" altLang="en-US" sz="2000" b="1" dirty="0" smtClean="0">
                <a:latin typeface="幼圆" panose="02010509060101010101" pitchFamily="49" charset="-122"/>
                <a:ea typeface="幼圆" panose="02010509060101010101" pitchFamily="49" charset="-122"/>
              </a:rPr>
              <a:t>。</a:t>
            </a:r>
            <a:endParaRPr kumimoji="0" lang="zh-CN" altLang="en-US" sz="2000" b="1" dirty="0">
              <a:latin typeface="幼圆" panose="02010509060101010101" pitchFamily="49" charset="-122"/>
              <a:ea typeface="幼圆" panose="02010509060101010101" pitchFamily="49" charset="-122"/>
            </a:endParaRPr>
          </a:p>
        </p:txBody>
      </p:sp>
      <p:sp>
        <p:nvSpPr>
          <p:cNvPr id="24593" name="Line 17">
            <a:extLst>
              <a:ext uri="{FF2B5EF4-FFF2-40B4-BE49-F238E27FC236}">
                <a16:creationId xmlns:a16="http://schemas.microsoft.com/office/drawing/2014/main" id="{0CD640B8-97F3-417B-9E51-9B411F2284BA}"/>
              </a:ext>
            </a:extLst>
          </p:cNvPr>
          <p:cNvSpPr>
            <a:spLocks noChangeShapeType="1"/>
          </p:cNvSpPr>
          <p:nvPr/>
        </p:nvSpPr>
        <p:spPr bwMode="auto">
          <a:xfrm>
            <a:off x="4838700" y="4037013"/>
            <a:ext cx="19621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76">
            <a:extLst>
              <a:ext uri="{FF2B5EF4-FFF2-40B4-BE49-F238E27FC236}">
                <a16:creationId xmlns:a16="http://schemas.microsoft.com/office/drawing/2014/main" id="{4CCA91F9-6302-4E8E-BA9D-C80E53F18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13" y="1430338"/>
            <a:ext cx="2847975" cy="511492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175">
            <a:extLst>
              <a:ext uri="{FF2B5EF4-FFF2-40B4-BE49-F238E27FC236}">
                <a16:creationId xmlns:a16="http://schemas.microsoft.com/office/drawing/2014/main" id="{E266069D-B60C-42B1-B95C-CADE766F3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1138"/>
            <a:ext cx="2703513" cy="4656137"/>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a:extLst>
              <a:ext uri="{FF2B5EF4-FFF2-40B4-BE49-F238E27FC236}">
                <a16:creationId xmlns:a16="http://schemas.microsoft.com/office/drawing/2014/main" id="{3A7F6DE3-AC98-45D2-A9A1-B14C79F96AB3}"/>
              </a:ext>
            </a:extLst>
          </p:cNvPr>
          <p:cNvSpPr>
            <a:spLocks noChangeArrowheads="1"/>
          </p:cNvSpPr>
          <p:nvPr/>
        </p:nvSpPr>
        <p:spPr bwMode="auto">
          <a:xfrm>
            <a:off x="3302001" y="617537"/>
            <a:ext cx="2103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200" b="0" dirty="0">
                <a:latin typeface="幼圆" panose="02010509060101010101" pitchFamily="49" charset="-122"/>
                <a:ea typeface="方正姚体" panose="02010601030101010101" pitchFamily="2" charset="-122"/>
              </a:rPr>
              <a:t>三、喉肌</a:t>
            </a:r>
          </a:p>
        </p:txBody>
      </p:sp>
      <p:sp>
        <p:nvSpPr>
          <p:cNvPr id="25605" name="Rectangle 5">
            <a:extLst>
              <a:ext uri="{FF2B5EF4-FFF2-40B4-BE49-F238E27FC236}">
                <a16:creationId xmlns:a16="http://schemas.microsoft.com/office/drawing/2014/main" id="{E3E8AA5C-238B-4B6B-A328-30A0B0D45225}"/>
              </a:ext>
            </a:extLst>
          </p:cNvPr>
          <p:cNvSpPr>
            <a:spLocks noChangeArrowheads="1"/>
          </p:cNvSpPr>
          <p:nvPr/>
        </p:nvSpPr>
        <p:spPr bwMode="auto">
          <a:xfrm>
            <a:off x="2571750" y="4372918"/>
            <a:ext cx="1249363"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环甲肌</a:t>
            </a:r>
          </a:p>
        </p:txBody>
      </p:sp>
      <p:sp>
        <p:nvSpPr>
          <p:cNvPr id="25606" name="Rectangle 6">
            <a:extLst>
              <a:ext uri="{FF2B5EF4-FFF2-40B4-BE49-F238E27FC236}">
                <a16:creationId xmlns:a16="http://schemas.microsoft.com/office/drawing/2014/main" id="{ED61DA5A-C8A6-4045-9A55-30C3E64D9526}"/>
              </a:ext>
            </a:extLst>
          </p:cNvPr>
          <p:cNvSpPr>
            <a:spLocks noChangeArrowheads="1"/>
          </p:cNvSpPr>
          <p:nvPr/>
        </p:nvSpPr>
        <p:spPr bwMode="auto">
          <a:xfrm>
            <a:off x="2459038" y="5057209"/>
            <a:ext cx="1770062" cy="5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pPr>
            <a:r>
              <a:rPr lang="zh-CN" altLang="en-US" sz="2400" b="1" dirty="0">
                <a:latin typeface="幼圆" panose="02010509060101010101" pitchFamily="49" charset="-122"/>
                <a:ea typeface="幼圆" panose="02010509060101010101" pitchFamily="49" charset="-122"/>
              </a:rPr>
              <a:t>紧张声带。</a:t>
            </a:r>
          </a:p>
        </p:txBody>
      </p:sp>
      <p:sp>
        <p:nvSpPr>
          <p:cNvPr id="25607" name="Line 7">
            <a:extLst>
              <a:ext uri="{FF2B5EF4-FFF2-40B4-BE49-F238E27FC236}">
                <a16:creationId xmlns:a16="http://schemas.microsoft.com/office/drawing/2014/main" id="{9B89FA85-CB38-445B-975A-1D6E68AEC815}"/>
              </a:ext>
            </a:extLst>
          </p:cNvPr>
          <p:cNvSpPr>
            <a:spLocks noChangeShapeType="1"/>
          </p:cNvSpPr>
          <p:nvPr/>
        </p:nvSpPr>
        <p:spPr bwMode="auto">
          <a:xfrm flipV="1">
            <a:off x="1225550" y="4614863"/>
            <a:ext cx="1349375" cy="1111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5608" name="Line 8">
            <a:extLst>
              <a:ext uri="{FF2B5EF4-FFF2-40B4-BE49-F238E27FC236}">
                <a16:creationId xmlns:a16="http://schemas.microsoft.com/office/drawing/2014/main" id="{5E0F7BE4-0D8B-421E-BE02-D539A5AD7B15}"/>
              </a:ext>
            </a:extLst>
          </p:cNvPr>
          <p:cNvSpPr>
            <a:spLocks noChangeShapeType="1"/>
          </p:cNvSpPr>
          <p:nvPr/>
        </p:nvSpPr>
        <p:spPr bwMode="auto">
          <a:xfrm flipV="1">
            <a:off x="5407025" y="5060950"/>
            <a:ext cx="1538288"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5609" name="Line 9">
            <a:extLst>
              <a:ext uri="{FF2B5EF4-FFF2-40B4-BE49-F238E27FC236}">
                <a16:creationId xmlns:a16="http://schemas.microsoft.com/office/drawing/2014/main" id="{D42A61A0-0BAD-43F6-8076-1EB57FCC11B8}"/>
              </a:ext>
            </a:extLst>
          </p:cNvPr>
          <p:cNvSpPr>
            <a:spLocks noChangeShapeType="1"/>
          </p:cNvSpPr>
          <p:nvPr/>
        </p:nvSpPr>
        <p:spPr bwMode="auto">
          <a:xfrm flipV="1">
            <a:off x="6032500" y="3413125"/>
            <a:ext cx="1014413" cy="118110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5610" name="Rectangle 10">
            <a:extLst>
              <a:ext uri="{FF2B5EF4-FFF2-40B4-BE49-F238E27FC236}">
                <a16:creationId xmlns:a16="http://schemas.microsoft.com/office/drawing/2014/main" id="{18D70141-141C-42A2-94AC-4FFAF3801028}"/>
              </a:ext>
            </a:extLst>
          </p:cNvPr>
          <p:cNvSpPr>
            <a:spLocks noChangeArrowheads="1"/>
          </p:cNvSpPr>
          <p:nvPr/>
        </p:nvSpPr>
        <p:spPr bwMode="auto">
          <a:xfrm>
            <a:off x="6934200" y="4819006"/>
            <a:ext cx="1554163"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环杓后肌</a:t>
            </a:r>
          </a:p>
        </p:txBody>
      </p:sp>
      <p:sp>
        <p:nvSpPr>
          <p:cNvPr id="25611" name="Rectangle 11">
            <a:extLst>
              <a:ext uri="{FF2B5EF4-FFF2-40B4-BE49-F238E27FC236}">
                <a16:creationId xmlns:a16="http://schemas.microsoft.com/office/drawing/2014/main" id="{D145F5FF-F2DA-44EA-AD87-80C778AEB5D2}"/>
              </a:ext>
            </a:extLst>
          </p:cNvPr>
          <p:cNvSpPr>
            <a:spLocks noChangeArrowheads="1"/>
          </p:cNvSpPr>
          <p:nvPr/>
        </p:nvSpPr>
        <p:spPr bwMode="auto">
          <a:xfrm>
            <a:off x="7058025" y="3156893"/>
            <a:ext cx="1509713"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环杓侧肌</a:t>
            </a:r>
          </a:p>
        </p:txBody>
      </p:sp>
      <p:sp>
        <p:nvSpPr>
          <p:cNvPr id="25612" name="AutoShape 12">
            <a:hlinkClick r:id="rId4" action="ppaction://hlinksldjump" highlightClick="1"/>
            <a:extLst>
              <a:ext uri="{FF2B5EF4-FFF2-40B4-BE49-F238E27FC236}">
                <a16:creationId xmlns:a16="http://schemas.microsoft.com/office/drawing/2014/main" id="{BD71E1F3-9FBB-4D22-8094-2A684E29A56E}"/>
              </a:ext>
            </a:extLst>
          </p:cNvPr>
          <p:cNvSpPr>
            <a:spLocks noChangeArrowheads="1"/>
          </p:cNvSpPr>
          <p:nvPr/>
        </p:nvSpPr>
        <p:spPr bwMode="auto">
          <a:xfrm>
            <a:off x="2809875" y="6194425"/>
            <a:ext cx="368300" cy="412750"/>
          </a:xfrm>
          <a:prstGeom prst="actionButtonForwardNext">
            <a:avLst/>
          </a:prstGeom>
          <a:solidFill>
            <a:schemeClr val="accent2">
              <a:lumMod val="60000"/>
              <a:lumOff val="40000"/>
            </a:schemeClr>
          </a:solidFill>
          <a:ln>
            <a:noFill/>
          </a:ln>
          <a:effectLs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25613" name="Text Box 13">
            <a:extLst>
              <a:ext uri="{FF2B5EF4-FFF2-40B4-BE49-F238E27FC236}">
                <a16:creationId xmlns:a16="http://schemas.microsoft.com/office/drawing/2014/main" id="{21242A20-5496-4C7A-801C-FE6A544DFE39}"/>
              </a:ext>
            </a:extLst>
          </p:cNvPr>
          <p:cNvSpPr txBox="1">
            <a:spLocks noChangeArrowheads="1"/>
          </p:cNvSpPr>
          <p:nvPr/>
        </p:nvSpPr>
        <p:spPr bwMode="auto">
          <a:xfrm>
            <a:off x="7192963" y="3840163"/>
            <a:ext cx="181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缩小声门。</a:t>
            </a:r>
          </a:p>
        </p:txBody>
      </p:sp>
      <p:sp>
        <p:nvSpPr>
          <p:cNvPr id="25614" name="Text Box 14">
            <a:extLst>
              <a:ext uri="{FF2B5EF4-FFF2-40B4-BE49-F238E27FC236}">
                <a16:creationId xmlns:a16="http://schemas.microsoft.com/office/drawing/2014/main" id="{C7217ACA-9ABE-4765-A918-632210688833}"/>
              </a:ext>
            </a:extLst>
          </p:cNvPr>
          <p:cNvSpPr txBox="1">
            <a:spLocks noChangeArrowheads="1"/>
          </p:cNvSpPr>
          <p:nvPr/>
        </p:nvSpPr>
        <p:spPr bwMode="auto">
          <a:xfrm>
            <a:off x="6969125" y="5602288"/>
            <a:ext cx="17732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开大声门，</a:t>
            </a:r>
          </a:p>
          <a:p>
            <a:pPr>
              <a:spcBef>
                <a:spcPct val="50000"/>
              </a:spcBef>
            </a:pPr>
            <a:r>
              <a:rPr kumimoji="0" lang="zh-CN" altLang="en-US" sz="2400" b="1" dirty="0">
                <a:latin typeface="幼圆" panose="02010509060101010101" pitchFamily="49" charset="-122"/>
                <a:ea typeface="幼圆" panose="02010509060101010101" pitchFamily="49" charset="-122"/>
              </a:rPr>
              <a:t>紧张声带。</a:t>
            </a: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76">
            <a:extLst>
              <a:ext uri="{FF2B5EF4-FFF2-40B4-BE49-F238E27FC236}">
                <a16:creationId xmlns:a16="http://schemas.microsoft.com/office/drawing/2014/main" id="{27233F00-1BF6-409C-94E8-B12DBD0E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3327400" cy="5975350"/>
          </a:xfrm>
          <a:prstGeom prst="rect">
            <a:avLst/>
          </a:prstGeom>
          <a:noFill/>
          <a:extLst>
            <a:ext uri="{909E8E84-426E-40DD-AFC4-6F175D3DCCD1}">
              <a14:hiddenFill xmlns:a14="http://schemas.microsoft.com/office/drawing/2010/main">
                <a:solidFill>
                  <a:srgbClr val="FFFFFF"/>
                </a:solidFill>
              </a14:hiddenFill>
            </a:ext>
          </a:extLst>
        </p:spPr>
      </p:pic>
      <p:sp>
        <p:nvSpPr>
          <p:cNvPr id="26627" name="Line 3">
            <a:extLst>
              <a:ext uri="{FF2B5EF4-FFF2-40B4-BE49-F238E27FC236}">
                <a16:creationId xmlns:a16="http://schemas.microsoft.com/office/drawing/2014/main" id="{EB6B5067-8581-4654-AA57-546EF307F0AC}"/>
              </a:ext>
            </a:extLst>
          </p:cNvPr>
          <p:cNvSpPr>
            <a:spLocks noChangeShapeType="1"/>
          </p:cNvSpPr>
          <p:nvPr/>
        </p:nvSpPr>
        <p:spPr bwMode="auto">
          <a:xfrm flipV="1">
            <a:off x="4814888" y="3095625"/>
            <a:ext cx="1349375" cy="1111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6628" name="Rectangle 4">
            <a:extLst>
              <a:ext uri="{FF2B5EF4-FFF2-40B4-BE49-F238E27FC236}">
                <a16:creationId xmlns:a16="http://schemas.microsoft.com/office/drawing/2014/main" id="{C408114A-6FDB-4AEB-A75A-9F86D2D8F216}"/>
              </a:ext>
            </a:extLst>
          </p:cNvPr>
          <p:cNvSpPr>
            <a:spLocks noChangeArrowheads="1"/>
          </p:cNvSpPr>
          <p:nvPr/>
        </p:nvSpPr>
        <p:spPr bwMode="auto">
          <a:xfrm>
            <a:off x="6161088" y="2852093"/>
            <a:ext cx="122555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甲杓肌</a:t>
            </a:r>
          </a:p>
        </p:txBody>
      </p:sp>
      <p:sp>
        <p:nvSpPr>
          <p:cNvPr id="26629" name="Line 5">
            <a:extLst>
              <a:ext uri="{FF2B5EF4-FFF2-40B4-BE49-F238E27FC236}">
                <a16:creationId xmlns:a16="http://schemas.microsoft.com/office/drawing/2014/main" id="{6B2C3162-BF88-43E8-BCCC-9FBA399E7096}"/>
              </a:ext>
            </a:extLst>
          </p:cNvPr>
          <p:cNvSpPr>
            <a:spLocks noChangeShapeType="1"/>
          </p:cNvSpPr>
          <p:nvPr/>
        </p:nvSpPr>
        <p:spPr bwMode="auto">
          <a:xfrm>
            <a:off x="2774950" y="3255963"/>
            <a:ext cx="9588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6630" name="Line 6">
            <a:extLst>
              <a:ext uri="{FF2B5EF4-FFF2-40B4-BE49-F238E27FC236}">
                <a16:creationId xmlns:a16="http://schemas.microsoft.com/office/drawing/2014/main" id="{E4F3F1E2-7D81-44D9-A3A2-63B195186846}"/>
              </a:ext>
            </a:extLst>
          </p:cNvPr>
          <p:cNvSpPr>
            <a:spLocks noChangeShapeType="1"/>
          </p:cNvSpPr>
          <p:nvPr/>
        </p:nvSpPr>
        <p:spPr bwMode="auto">
          <a:xfrm>
            <a:off x="2752725" y="2876550"/>
            <a:ext cx="1271588" cy="1111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6631" name="Line 7">
            <a:extLst>
              <a:ext uri="{FF2B5EF4-FFF2-40B4-BE49-F238E27FC236}">
                <a16:creationId xmlns:a16="http://schemas.microsoft.com/office/drawing/2014/main" id="{4FBC377A-B73F-41AC-8339-3A010109E8BF}"/>
              </a:ext>
            </a:extLst>
          </p:cNvPr>
          <p:cNvSpPr>
            <a:spLocks noChangeShapeType="1"/>
          </p:cNvSpPr>
          <p:nvPr/>
        </p:nvSpPr>
        <p:spPr bwMode="auto">
          <a:xfrm>
            <a:off x="3074988" y="2286000"/>
            <a:ext cx="1393825" cy="2222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6632" name="Rectangle 8">
            <a:extLst>
              <a:ext uri="{FF2B5EF4-FFF2-40B4-BE49-F238E27FC236}">
                <a16:creationId xmlns:a16="http://schemas.microsoft.com/office/drawing/2014/main" id="{ECD63490-E3AA-43DF-B6D8-5E0D4A30B4FD}"/>
              </a:ext>
            </a:extLst>
          </p:cNvPr>
          <p:cNvSpPr>
            <a:spLocks noChangeArrowheads="1"/>
          </p:cNvSpPr>
          <p:nvPr/>
        </p:nvSpPr>
        <p:spPr bwMode="auto">
          <a:xfrm>
            <a:off x="1711325" y="2998143"/>
            <a:ext cx="1227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杓横肌</a:t>
            </a:r>
          </a:p>
        </p:txBody>
      </p:sp>
      <p:sp>
        <p:nvSpPr>
          <p:cNvPr id="26633" name="Rectangle 9">
            <a:extLst>
              <a:ext uri="{FF2B5EF4-FFF2-40B4-BE49-F238E27FC236}">
                <a16:creationId xmlns:a16="http://schemas.microsoft.com/office/drawing/2014/main" id="{4EE3A86C-526C-4762-BE3C-672F4010042B}"/>
              </a:ext>
            </a:extLst>
          </p:cNvPr>
          <p:cNvSpPr>
            <a:spLocks noChangeArrowheads="1"/>
          </p:cNvSpPr>
          <p:nvPr/>
        </p:nvSpPr>
        <p:spPr bwMode="auto">
          <a:xfrm>
            <a:off x="1700213" y="2609206"/>
            <a:ext cx="1271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杓斜肌</a:t>
            </a:r>
          </a:p>
        </p:txBody>
      </p:sp>
      <p:sp>
        <p:nvSpPr>
          <p:cNvPr id="26634" name="Rectangle 10">
            <a:extLst>
              <a:ext uri="{FF2B5EF4-FFF2-40B4-BE49-F238E27FC236}">
                <a16:creationId xmlns:a16="http://schemas.microsoft.com/office/drawing/2014/main" id="{2F5C75C2-899C-4DE8-B37D-A3F925F833AA}"/>
              </a:ext>
            </a:extLst>
          </p:cNvPr>
          <p:cNvSpPr>
            <a:spLocks noChangeArrowheads="1"/>
          </p:cNvSpPr>
          <p:nvPr/>
        </p:nvSpPr>
        <p:spPr bwMode="auto">
          <a:xfrm>
            <a:off x="1703388" y="2050406"/>
            <a:ext cx="1520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杓会厌肌</a:t>
            </a:r>
          </a:p>
        </p:txBody>
      </p:sp>
      <p:sp>
        <p:nvSpPr>
          <p:cNvPr id="26635" name="AutoShape 11">
            <a:extLst>
              <a:ext uri="{FF2B5EF4-FFF2-40B4-BE49-F238E27FC236}">
                <a16:creationId xmlns:a16="http://schemas.microsoft.com/office/drawing/2014/main" id="{598860B3-2698-4CBC-A3EE-F2BE98E1924B}"/>
              </a:ext>
            </a:extLst>
          </p:cNvPr>
          <p:cNvSpPr>
            <a:spLocks/>
          </p:cNvSpPr>
          <p:nvPr/>
        </p:nvSpPr>
        <p:spPr bwMode="auto">
          <a:xfrm>
            <a:off x="1655763" y="2266950"/>
            <a:ext cx="95250" cy="1030288"/>
          </a:xfrm>
          <a:prstGeom prst="leftBrace">
            <a:avLst>
              <a:gd name="adj1" fmla="val 9013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26636" name="Rectangle 12">
            <a:extLst>
              <a:ext uri="{FF2B5EF4-FFF2-40B4-BE49-F238E27FC236}">
                <a16:creationId xmlns:a16="http://schemas.microsoft.com/office/drawing/2014/main" id="{4DAD0DD7-A399-492D-830D-9591D8459EF1}"/>
              </a:ext>
            </a:extLst>
          </p:cNvPr>
          <p:cNvSpPr>
            <a:spLocks noChangeArrowheads="1"/>
          </p:cNvSpPr>
          <p:nvPr/>
        </p:nvSpPr>
        <p:spPr bwMode="auto">
          <a:xfrm>
            <a:off x="682625" y="2540943"/>
            <a:ext cx="930275"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latin typeface="幼圆" panose="02010509060101010101" pitchFamily="49" charset="-122"/>
                <a:ea typeface="幼圆" panose="02010509060101010101" pitchFamily="49" charset="-122"/>
              </a:rPr>
              <a:t>杓肌</a:t>
            </a:r>
          </a:p>
        </p:txBody>
      </p:sp>
      <p:sp>
        <p:nvSpPr>
          <p:cNvPr id="26637" name="Text Box 13">
            <a:extLst>
              <a:ext uri="{FF2B5EF4-FFF2-40B4-BE49-F238E27FC236}">
                <a16:creationId xmlns:a16="http://schemas.microsoft.com/office/drawing/2014/main" id="{B62FF30C-1F42-4518-9015-BCD132A0435E}"/>
              </a:ext>
            </a:extLst>
          </p:cNvPr>
          <p:cNvSpPr txBox="1">
            <a:spLocks noChangeArrowheads="1"/>
          </p:cNvSpPr>
          <p:nvPr/>
        </p:nvSpPr>
        <p:spPr bwMode="auto">
          <a:xfrm>
            <a:off x="5332413" y="5024438"/>
            <a:ext cx="3357562" cy="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kumimoji="0" lang="zh-CN" altLang="en-US" sz="2400" b="1" dirty="0">
                <a:latin typeface="幼圆" panose="02010509060101010101" pitchFamily="49" charset="-122"/>
                <a:ea typeface="幼圆" panose="02010509060101010101" pitchFamily="49" charset="-122"/>
              </a:rPr>
              <a:t>其下部肌束位于声韧带的外侧，称</a:t>
            </a:r>
            <a:r>
              <a:rPr kumimoji="0" lang="zh-CN" altLang="en-US" sz="2400" b="1" dirty="0">
                <a:solidFill>
                  <a:srgbClr val="C00000"/>
                </a:solidFill>
                <a:latin typeface="幼圆" panose="02010509060101010101" pitchFamily="49" charset="-122"/>
                <a:ea typeface="幼圆" panose="02010509060101010101" pitchFamily="49" charset="-122"/>
              </a:rPr>
              <a:t>声带肌</a:t>
            </a:r>
            <a:r>
              <a:rPr kumimoji="0" lang="zh-CN" altLang="en-US" sz="2400" b="1" dirty="0">
                <a:latin typeface="幼圆" panose="02010509060101010101" pitchFamily="49" charset="-122"/>
                <a:ea typeface="幼圆" panose="02010509060101010101" pitchFamily="49" charset="-122"/>
              </a:rPr>
              <a:t>。</a:t>
            </a:r>
          </a:p>
        </p:txBody>
      </p:sp>
      <p:sp>
        <p:nvSpPr>
          <p:cNvPr id="26638" name="Text Box 14">
            <a:extLst>
              <a:ext uri="{FF2B5EF4-FFF2-40B4-BE49-F238E27FC236}">
                <a16:creationId xmlns:a16="http://schemas.microsoft.com/office/drawing/2014/main" id="{A4DBEDC2-6557-4C43-97A9-2B30C81F2DC1}"/>
              </a:ext>
            </a:extLst>
          </p:cNvPr>
          <p:cNvSpPr txBox="1">
            <a:spLocks noChangeArrowheads="1"/>
          </p:cNvSpPr>
          <p:nvPr/>
        </p:nvSpPr>
        <p:spPr bwMode="auto">
          <a:xfrm>
            <a:off x="6300788" y="3513138"/>
            <a:ext cx="19954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松驰声带，</a:t>
            </a:r>
          </a:p>
          <a:p>
            <a:pPr>
              <a:spcBef>
                <a:spcPct val="50000"/>
              </a:spcBef>
            </a:pPr>
            <a:r>
              <a:rPr kumimoji="0" lang="zh-CN" altLang="en-US" sz="2400" b="1" dirty="0">
                <a:latin typeface="幼圆" panose="02010509060101010101" pitchFamily="49" charset="-122"/>
                <a:ea typeface="幼圆" panose="02010509060101010101" pitchFamily="49" charset="-122"/>
              </a:rPr>
              <a:t>缩小声门。</a:t>
            </a:r>
          </a:p>
        </p:txBody>
      </p:sp>
      <p:sp>
        <p:nvSpPr>
          <p:cNvPr id="26639" name="Text Box 15">
            <a:extLst>
              <a:ext uri="{FF2B5EF4-FFF2-40B4-BE49-F238E27FC236}">
                <a16:creationId xmlns:a16="http://schemas.microsoft.com/office/drawing/2014/main" id="{5D604A76-7DFE-4481-B60E-BC35C7822165}"/>
              </a:ext>
            </a:extLst>
          </p:cNvPr>
          <p:cNvSpPr txBox="1">
            <a:spLocks noChangeArrowheads="1"/>
          </p:cNvSpPr>
          <p:nvPr/>
        </p:nvSpPr>
        <p:spPr bwMode="auto">
          <a:xfrm>
            <a:off x="601663" y="3779838"/>
            <a:ext cx="3000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缩小或关闭喉口。</a:t>
            </a: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31">
            <a:extLst>
              <a:ext uri="{FF2B5EF4-FFF2-40B4-BE49-F238E27FC236}">
                <a16:creationId xmlns:a16="http://schemas.microsoft.com/office/drawing/2014/main" id="{FACBE2D2-1E34-4E11-9920-96E04FB88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17650"/>
            <a:ext cx="3236912" cy="4843463"/>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3">
            <a:extLst>
              <a:ext uri="{FF2B5EF4-FFF2-40B4-BE49-F238E27FC236}">
                <a16:creationId xmlns:a16="http://schemas.microsoft.com/office/drawing/2014/main" id="{08884135-0F93-4374-8B91-D589F8CDC0CB}"/>
              </a:ext>
            </a:extLst>
          </p:cNvPr>
          <p:cNvSpPr>
            <a:spLocks noChangeArrowheads="1"/>
          </p:cNvSpPr>
          <p:nvPr/>
        </p:nvSpPr>
        <p:spPr bwMode="auto">
          <a:xfrm>
            <a:off x="1141412" y="2667943"/>
            <a:ext cx="942975"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喉口</a:t>
            </a:r>
          </a:p>
        </p:txBody>
      </p:sp>
      <p:sp>
        <p:nvSpPr>
          <p:cNvPr id="27652" name="Rectangle 4">
            <a:extLst>
              <a:ext uri="{FF2B5EF4-FFF2-40B4-BE49-F238E27FC236}">
                <a16:creationId xmlns:a16="http://schemas.microsoft.com/office/drawing/2014/main" id="{BEB15219-002B-4B3F-BFDF-5E923197A567}"/>
              </a:ext>
            </a:extLst>
          </p:cNvPr>
          <p:cNvSpPr>
            <a:spLocks noChangeArrowheads="1"/>
          </p:cNvSpPr>
          <p:nvPr/>
        </p:nvSpPr>
        <p:spPr bwMode="auto">
          <a:xfrm>
            <a:off x="3246437" y="641350"/>
            <a:ext cx="2319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3600" b="0" dirty="0">
                <a:latin typeface="幼圆" panose="02010509060101010101" pitchFamily="49" charset="-122"/>
                <a:ea typeface="方正姚体" panose="02010601030101010101" pitchFamily="2" charset="-122"/>
              </a:rPr>
              <a:t>四、喉腔</a:t>
            </a:r>
          </a:p>
        </p:txBody>
      </p:sp>
      <p:sp>
        <p:nvSpPr>
          <p:cNvPr id="27653" name="Line 5">
            <a:extLst>
              <a:ext uri="{FF2B5EF4-FFF2-40B4-BE49-F238E27FC236}">
                <a16:creationId xmlns:a16="http://schemas.microsoft.com/office/drawing/2014/main" id="{365FDFCA-2E03-45BE-BD70-D80898722BC2}"/>
              </a:ext>
            </a:extLst>
          </p:cNvPr>
          <p:cNvSpPr>
            <a:spLocks noChangeShapeType="1"/>
          </p:cNvSpPr>
          <p:nvPr/>
        </p:nvSpPr>
        <p:spPr bwMode="auto">
          <a:xfrm flipV="1">
            <a:off x="4608512" y="1677988"/>
            <a:ext cx="1616075" cy="490537"/>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7654" name="Line 6">
            <a:extLst>
              <a:ext uri="{FF2B5EF4-FFF2-40B4-BE49-F238E27FC236}">
                <a16:creationId xmlns:a16="http://schemas.microsoft.com/office/drawing/2014/main" id="{97AFA737-3E8F-4D01-9C2A-DEC446C7FCD1}"/>
              </a:ext>
            </a:extLst>
          </p:cNvPr>
          <p:cNvSpPr>
            <a:spLocks noChangeShapeType="1"/>
          </p:cNvSpPr>
          <p:nvPr/>
        </p:nvSpPr>
        <p:spPr bwMode="auto">
          <a:xfrm>
            <a:off x="3605212" y="2170113"/>
            <a:ext cx="101441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7655" name="Line 7">
            <a:extLst>
              <a:ext uri="{FF2B5EF4-FFF2-40B4-BE49-F238E27FC236}">
                <a16:creationId xmlns:a16="http://schemas.microsoft.com/office/drawing/2014/main" id="{680721C4-7631-4DFC-8B16-0C98D604E8F8}"/>
              </a:ext>
            </a:extLst>
          </p:cNvPr>
          <p:cNvSpPr>
            <a:spLocks noChangeShapeType="1"/>
          </p:cNvSpPr>
          <p:nvPr/>
        </p:nvSpPr>
        <p:spPr bwMode="auto">
          <a:xfrm flipV="1">
            <a:off x="3606800" y="3586163"/>
            <a:ext cx="2597150" cy="1111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7656" name="Line 8">
            <a:extLst>
              <a:ext uri="{FF2B5EF4-FFF2-40B4-BE49-F238E27FC236}">
                <a16:creationId xmlns:a16="http://schemas.microsoft.com/office/drawing/2014/main" id="{23F26878-C135-42EA-8560-812EA85EBFD1}"/>
              </a:ext>
            </a:extLst>
          </p:cNvPr>
          <p:cNvSpPr>
            <a:spLocks noChangeShapeType="1"/>
          </p:cNvSpPr>
          <p:nvPr/>
        </p:nvSpPr>
        <p:spPr bwMode="auto">
          <a:xfrm>
            <a:off x="3603625" y="2870200"/>
            <a:ext cx="19621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27657" name="Rectangle 9">
            <a:extLst>
              <a:ext uri="{FF2B5EF4-FFF2-40B4-BE49-F238E27FC236}">
                <a16:creationId xmlns:a16="http://schemas.microsoft.com/office/drawing/2014/main" id="{9F68A611-57F7-41AD-8DCB-8E577DF1846C}"/>
              </a:ext>
            </a:extLst>
          </p:cNvPr>
          <p:cNvSpPr>
            <a:spLocks noChangeArrowheads="1"/>
          </p:cNvSpPr>
          <p:nvPr/>
        </p:nvSpPr>
        <p:spPr bwMode="auto">
          <a:xfrm>
            <a:off x="2262187" y="1931343"/>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会厌上缘</a:t>
            </a:r>
          </a:p>
        </p:txBody>
      </p:sp>
      <p:sp>
        <p:nvSpPr>
          <p:cNvPr id="27658" name="Rectangle 10">
            <a:extLst>
              <a:ext uri="{FF2B5EF4-FFF2-40B4-BE49-F238E27FC236}">
                <a16:creationId xmlns:a16="http://schemas.microsoft.com/office/drawing/2014/main" id="{884BC923-5842-40D3-8B52-F56725B9D891}"/>
              </a:ext>
            </a:extLst>
          </p:cNvPr>
          <p:cNvSpPr>
            <a:spLocks noChangeArrowheads="1"/>
          </p:cNvSpPr>
          <p:nvPr/>
        </p:nvSpPr>
        <p:spPr bwMode="auto">
          <a:xfrm>
            <a:off x="2239962" y="2623493"/>
            <a:ext cx="1644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杓会厌襞</a:t>
            </a:r>
          </a:p>
        </p:txBody>
      </p:sp>
      <p:sp>
        <p:nvSpPr>
          <p:cNvPr id="27659" name="Rectangle 11">
            <a:extLst>
              <a:ext uri="{FF2B5EF4-FFF2-40B4-BE49-F238E27FC236}">
                <a16:creationId xmlns:a16="http://schemas.microsoft.com/office/drawing/2014/main" id="{352183AA-C751-4218-BD8E-5EAD13E5FD65}"/>
              </a:ext>
            </a:extLst>
          </p:cNvPr>
          <p:cNvSpPr>
            <a:spLocks noChangeArrowheads="1"/>
          </p:cNvSpPr>
          <p:nvPr/>
        </p:nvSpPr>
        <p:spPr bwMode="auto">
          <a:xfrm>
            <a:off x="2274887" y="3360093"/>
            <a:ext cx="1857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杓间切迹</a:t>
            </a:r>
          </a:p>
        </p:txBody>
      </p:sp>
      <p:sp>
        <p:nvSpPr>
          <p:cNvPr id="27660" name="AutoShape 12">
            <a:extLst>
              <a:ext uri="{FF2B5EF4-FFF2-40B4-BE49-F238E27FC236}">
                <a16:creationId xmlns:a16="http://schemas.microsoft.com/office/drawing/2014/main" id="{8955F6C1-61BE-4E58-8958-1FF128D18625}"/>
              </a:ext>
            </a:extLst>
          </p:cNvPr>
          <p:cNvSpPr>
            <a:spLocks/>
          </p:cNvSpPr>
          <p:nvPr/>
        </p:nvSpPr>
        <p:spPr bwMode="auto">
          <a:xfrm>
            <a:off x="2171700" y="2171700"/>
            <a:ext cx="141287" cy="1485900"/>
          </a:xfrm>
          <a:prstGeom prst="leftBrace">
            <a:avLst>
              <a:gd name="adj1" fmla="val 87641"/>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2066925"/>
            <a:ext cx="2534920" cy="444627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5"/>
          <p:cNvSpPr txBox="1"/>
          <p:nvPr/>
        </p:nvSpPr>
        <p:spPr>
          <a:xfrm>
            <a:off x="264795" y="309880"/>
            <a:ext cx="3127375" cy="521970"/>
          </a:xfrm>
          <a:prstGeom prst="rect">
            <a:avLst/>
          </a:prstGeom>
          <a:noFill/>
        </p:spPr>
        <p:txBody>
          <a:bodyPr wrap="square" rtlCol="0" anchor="t">
            <a:spAutoFit/>
          </a:bodyPr>
          <a:lstStyle/>
          <a:p>
            <a:pPr>
              <a:lnSpc>
                <a:spcPct val="100000"/>
              </a:lnSpc>
              <a:buClr>
                <a:srgbClr val="142230"/>
              </a:buClr>
              <a:buFont typeface="Arial" panose="020B0604020202020204" pitchFamily="34" charset="0"/>
            </a:pPr>
            <a:r>
              <a:rPr lang="zh-CN" altLang="en-US" sz="2800" b="1">
                <a:latin typeface="幼圆" panose="02010509060101010101" charset="-122"/>
                <a:ea typeface="幼圆" panose="02010509060101010101" charset="-122"/>
                <a:cs typeface="幼圆" panose="02010509060101010101" charset="-122"/>
              </a:rPr>
              <a:t>前庭襞和声襞</a:t>
            </a:r>
          </a:p>
        </p:txBody>
      </p:sp>
      <p:pic>
        <p:nvPicPr>
          <p:cNvPr id="6" name="Picture 15" descr="S-4561"/>
          <p:cNvPicPr>
            <a:picLocks noChangeAspect="1" noChangeArrowheads="1"/>
          </p:cNvPicPr>
          <p:nvPr/>
        </p:nvPicPr>
        <p:blipFill>
          <a:blip r:embed="rId3" cstate="print">
            <a:extLst>
              <a:ext uri="{28A0092B-C50C-407E-A947-70E740481C1C}">
                <a14:useLocalDpi xmlns:a14="http://schemas.microsoft.com/office/drawing/2010/main" val="0"/>
              </a:ext>
            </a:extLst>
          </a:blip>
          <a:srcRect b="20465"/>
          <a:stretch>
            <a:fillRect/>
          </a:stretch>
        </p:blipFill>
        <p:spPr bwMode="auto">
          <a:xfrm>
            <a:off x="5174933" y="1485265"/>
            <a:ext cx="3089275" cy="4567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7"/>
          <p:cNvSpPr>
            <a:spLocks noChangeArrowheads="1"/>
          </p:cNvSpPr>
          <p:nvPr/>
        </p:nvSpPr>
        <p:spPr bwMode="auto">
          <a:xfrm>
            <a:off x="3450273" y="2731294"/>
            <a:ext cx="18145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pPr>
            <a:r>
              <a:rPr lang="zh-CN" altLang="en-US" sz="2400" b="1">
                <a:latin typeface="幼圆" panose="02010509060101010101" charset="-122"/>
                <a:ea typeface="幼圆" panose="02010509060101010101" charset="-122"/>
              </a:rPr>
              <a:t>前庭襞</a:t>
            </a:r>
          </a:p>
        </p:txBody>
      </p:sp>
      <p:sp>
        <p:nvSpPr>
          <p:cNvPr id="8" name="Rectangle 18"/>
          <p:cNvSpPr>
            <a:spLocks noChangeArrowheads="1"/>
          </p:cNvSpPr>
          <p:nvPr/>
        </p:nvSpPr>
        <p:spPr bwMode="auto">
          <a:xfrm>
            <a:off x="3493453" y="4141947"/>
            <a:ext cx="13366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pPr>
            <a:r>
              <a:rPr lang="zh-CN" altLang="en-US" sz="2400" b="1">
                <a:latin typeface="幼圆" panose="02010509060101010101" charset="-122"/>
                <a:ea typeface="幼圆" panose="02010509060101010101" charset="-122"/>
              </a:rPr>
              <a:t>声襞</a:t>
            </a:r>
          </a:p>
        </p:txBody>
      </p:sp>
      <p:sp>
        <p:nvSpPr>
          <p:cNvPr id="9" name="Text Box 19"/>
          <p:cNvSpPr txBox="1">
            <a:spLocks noChangeArrowheads="1"/>
          </p:cNvSpPr>
          <p:nvPr/>
        </p:nvSpPr>
        <p:spPr bwMode="auto">
          <a:xfrm>
            <a:off x="5863590" y="6052820"/>
            <a:ext cx="223329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zh-CN" altLang="en-US" sz="2400" b="1">
                <a:latin typeface="幼圆" panose="02010509060101010101" charset="-122"/>
                <a:ea typeface="幼圆" panose="02010509060101010101" charset="-122"/>
              </a:rPr>
              <a:t>喉腔冠状断面</a:t>
            </a:r>
          </a:p>
        </p:txBody>
      </p:sp>
      <p:sp>
        <p:nvSpPr>
          <p:cNvPr id="10" name="Line 20"/>
          <p:cNvSpPr>
            <a:spLocks noChangeShapeType="1"/>
          </p:cNvSpPr>
          <p:nvPr/>
        </p:nvSpPr>
        <p:spPr bwMode="auto">
          <a:xfrm flipH="1">
            <a:off x="2059940" y="4356735"/>
            <a:ext cx="1498600" cy="31115"/>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21"/>
          <p:cNvSpPr>
            <a:spLocks noChangeShapeType="1"/>
          </p:cNvSpPr>
          <p:nvPr/>
        </p:nvSpPr>
        <p:spPr bwMode="auto">
          <a:xfrm>
            <a:off x="4542790" y="3053080"/>
            <a:ext cx="1818640" cy="982345"/>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21"/>
          <p:cNvSpPr>
            <a:spLocks noChangeShapeType="1"/>
          </p:cNvSpPr>
          <p:nvPr/>
        </p:nvSpPr>
        <p:spPr bwMode="auto">
          <a:xfrm flipH="1">
            <a:off x="2059305" y="3053080"/>
            <a:ext cx="1391285" cy="1223010"/>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21"/>
          <p:cNvSpPr>
            <a:spLocks noChangeShapeType="1"/>
          </p:cNvSpPr>
          <p:nvPr/>
        </p:nvSpPr>
        <p:spPr bwMode="auto">
          <a:xfrm>
            <a:off x="4253230" y="4356735"/>
            <a:ext cx="2107565" cy="138430"/>
          </a:xfrm>
          <a:prstGeom prst="line">
            <a:avLst/>
          </a:prstGeom>
          <a:noFill/>
          <a:ln w="22225">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文本框 11"/>
          <p:cNvSpPr txBox="1"/>
          <p:nvPr/>
        </p:nvSpPr>
        <p:spPr>
          <a:xfrm>
            <a:off x="473710" y="1098550"/>
            <a:ext cx="4155440" cy="461665"/>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lnSpc>
                <a:spcPct val="100000"/>
              </a:lnSpc>
            </a:pPr>
            <a:r>
              <a:rPr lang="zh-CN" altLang="zh-CN" sz="2000" b="1" dirty="0">
                <a:solidFill>
                  <a:schemeClr val="tx1"/>
                </a:solidFill>
                <a:latin typeface="幼圆" panose="02010509060101010101" charset="-122"/>
                <a:ea typeface="幼圆" panose="02010509060101010101" charset="-122"/>
                <a:cs typeface="幼圆" panose="02010509060101010101" charset="-122"/>
                <a:sym typeface="+mn-ea"/>
              </a:rPr>
              <a:t>两侧前庭襞之间的裂隙称</a:t>
            </a:r>
            <a:r>
              <a:rPr lang="zh-CN" altLang="en-US" sz="2400" b="1" dirty="0">
                <a:solidFill>
                  <a:schemeClr val="tx1"/>
                </a:solidFill>
                <a:latin typeface="幼圆" panose="02010509060101010101" charset="-122"/>
                <a:ea typeface="幼圆" panose="02010509060101010101" charset="-122"/>
                <a:sym typeface="+mn-ea"/>
              </a:rPr>
              <a:t>前庭裂</a:t>
            </a:r>
            <a:r>
              <a:rPr lang="zh-CN" altLang="en-US" sz="2000" b="1" dirty="0">
                <a:solidFill>
                  <a:schemeClr val="tx1"/>
                </a:solidFill>
                <a:latin typeface="幼圆" panose="02010509060101010101" charset="-122"/>
                <a:ea typeface="幼圆" panose="02010509060101010101" charset="-122"/>
                <a:sym typeface="+mn-ea"/>
              </a:rPr>
              <a:t>。</a:t>
            </a:r>
            <a:endParaRPr lang="zh-CN" altLang="en-US" sz="2000" b="1" dirty="0">
              <a:solidFill>
                <a:schemeClr val="tx1"/>
              </a:solidFill>
              <a:latin typeface="幼圆" panose="02010509060101010101" charset="-122"/>
              <a:ea typeface="幼圆" panose="02010509060101010101" charset="-122"/>
              <a:cs typeface="幼圆" panose="02010509060101010101" charset="-122"/>
              <a:sym typeface="+mn-ea"/>
            </a:endParaRPr>
          </a:p>
        </p:txBody>
      </p:sp>
      <p:sp>
        <p:nvSpPr>
          <p:cNvPr id="15" name="矩形 14"/>
          <p:cNvSpPr/>
          <p:nvPr/>
        </p:nvSpPr>
        <p:spPr>
          <a:xfrm>
            <a:off x="3342293" y="3295134"/>
            <a:ext cx="1811714" cy="369332"/>
          </a:xfrm>
          <a:prstGeom prst="rect">
            <a:avLst/>
          </a:prstGeom>
        </p:spPr>
        <p:txBody>
          <a:bodyPr wrap="none">
            <a:spAutoFit/>
          </a:bodyPr>
          <a:lstStyle/>
          <a:p>
            <a:r>
              <a:rPr lang="zh-CN" altLang="en-US" b="1" dirty="0" smtClean="0">
                <a:latin typeface="+mn-ea"/>
              </a:rPr>
              <a:t>深面有</a:t>
            </a:r>
            <a:r>
              <a:rPr lang="zh-CN" altLang="en-US" b="1" dirty="0" smtClean="0">
                <a:solidFill>
                  <a:srgbClr val="C00000"/>
                </a:solidFill>
                <a:latin typeface="+mn-ea"/>
              </a:rPr>
              <a:t>前庭韧带</a:t>
            </a:r>
            <a:endParaRPr lang="zh-CN" altLang="en-US" b="1" dirty="0">
              <a:solidFill>
                <a:srgbClr val="C00000"/>
              </a:solidFill>
              <a:latin typeface="+mn-ea"/>
            </a:endParaRPr>
          </a:p>
        </p:txBody>
      </p:sp>
      <p:sp>
        <p:nvSpPr>
          <p:cNvPr id="16" name="矩形 15"/>
          <p:cNvSpPr/>
          <p:nvPr/>
        </p:nvSpPr>
        <p:spPr>
          <a:xfrm>
            <a:off x="3368290" y="4634984"/>
            <a:ext cx="1921260" cy="646331"/>
          </a:xfrm>
          <a:prstGeom prst="rect">
            <a:avLst/>
          </a:prstGeom>
        </p:spPr>
        <p:txBody>
          <a:bodyPr wrap="square">
            <a:spAutoFit/>
          </a:bodyPr>
          <a:lstStyle/>
          <a:p>
            <a:r>
              <a:rPr lang="zh-CN" altLang="en-US" b="1" dirty="0" smtClean="0">
                <a:latin typeface="华文中宋" pitchFamily="2" charset="-122"/>
                <a:ea typeface="华文中宋" pitchFamily="2" charset="-122"/>
              </a:rPr>
              <a:t>深面有</a:t>
            </a:r>
            <a:r>
              <a:rPr lang="zh-CN" altLang="en-US" b="1" dirty="0" smtClean="0">
                <a:solidFill>
                  <a:srgbClr val="C00000"/>
                </a:solidFill>
                <a:latin typeface="华文中宋" pitchFamily="2" charset="-122"/>
                <a:ea typeface="华文中宋" pitchFamily="2" charset="-122"/>
              </a:rPr>
              <a:t>声韧带</a:t>
            </a:r>
            <a:r>
              <a:rPr lang="zh-CN" altLang="en-US" b="1" dirty="0" smtClean="0">
                <a:latin typeface="华文中宋" pitchFamily="2" charset="-122"/>
                <a:ea typeface="华文中宋" pitchFamily="2" charset="-122"/>
              </a:rPr>
              <a:t>和</a:t>
            </a:r>
            <a:r>
              <a:rPr lang="zh-CN" altLang="en-US" b="1" dirty="0" smtClean="0">
                <a:solidFill>
                  <a:srgbClr val="C00000"/>
                </a:solidFill>
                <a:latin typeface="华文中宋" pitchFamily="2" charset="-122"/>
                <a:ea typeface="华文中宋" pitchFamily="2" charset="-122"/>
              </a:rPr>
              <a:t>声带肌</a:t>
            </a:r>
            <a:endParaRPr lang="zh-CN" altLang="en-US" dirty="0">
              <a:latin typeface="华文中宋" pitchFamily="2" charset="-122"/>
              <a:ea typeface="华文中宋" pitchFamily="2" charset="-122"/>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S-4561"/>
          <p:cNvPicPr>
            <a:picLocks noChangeAspect="1" noChangeArrowheads="1"/>
          </p:cNvPicPr>
          <p:nvPr/>
        </p:nvPicPr>
        <p:blipFill>
          <a:blip r:embed="rId2" cstate="print">
            <a:extLst>
              <a:ext uri="{28A0092B-C50C-407E-A947-70E740481C1C}">
                <a14:useLocalDpi xmlns:a14="http://schemas.microsoft.com/office/drawing/2010/main" val="0"/>
              </a:ext>
            </a:extLst>
          </a:blip>
          <a:srcRect b="23771"/>
          <a:stretch>
            <a:fillRect/>
          </a:stretch>
        </p:blipFill>
        <p:spPr bwMode="auto">
          <a:xfrm>
            <a:off x="3258820" y="1383665"/>
            <a:ext cx="3089275" cy="4377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9"/>
          <p:cNvSpPr txBox="1">
            <a:spLocks noChangeArrowheads="1"/>
          </p:cNvSpPr>
          <p:nvPr/>
        </p:nvSpPr>
        <p:spPr bwMode="auto">
          <a:xfrm>
            <a:off x="3774440" y="5761355"/>
            <a:ext cx="2216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zh-CN" altLang="en-US" sz="2400" b="1" dirty="0">
                <a:latin typeface="幼圆" panose="02010509060101010101" charset="-122"/>
                <a:ea typeface="幼圆" panose="02010509060101010101" charset="-122"/>
              </a:rPr>
              <a:t>喉腔冠状断面</a:t>
            </a:r>
          </a:p>
        </p:txBody>
      </p:sp>
      <p:sp>
        <p:nvSpPr>
          <p:cNvPr id="6" name="Line 22"/>
          <p:cNvSpPr>
            <a:spLocks noChangeShapeType="1"/>
          </p:cNvSpPr>
          <p:nvPr/>
        </p:nvSpPr>
        <p:spPr bwMode="auto">
          <a:xfrm>
            <a:off x="3106420" y="3938270"/>
            <a:ext cx="2794000" cy="30480"/>
          </a:xfrm>
          <a:prstGeom prst="line">
            <a:avLst/>
          </a:prstGeom>
          <a:noFill/>
          <a:ln w="22225" cmpd="sng">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 name="Line 23"/>
          <p:cNvSpPr>
            <a:spLocks noChangeShapeType="1"/>
          </p:cNvSpPr>
          <p:nvPr/>
        </p:nvSpPr>
        <p:spPr bwMode="auto">
          <a:xfrm>
            <a:off x="3100070" y="4247515"/>
            <a:ext cx="2807970" cy="27305"/>
          </a:xfrm>
          <a:prstGeom prst="line">
            <a:avLst/>
          </a:prstGeom>
          <a:noFill/>
          <a:ln w="22225" cmpd="sng">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 name="Rectangle 25"/>
          <p:cNvSpPr>
            <a:spLocks noChangeArrowheads="1"/>
          </p:cNvSpPr>
          <p:nvPr/>
        </p:nvSpPr>
        <p:spPr bwMode="auto">
          <a:xfrm>
            <a:off x="1761490" y="3130868"/>
            <a:ext cx="14973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pPr>
            <a:r>
              <a:rPr lang="zh-CN" altLang="en-US" sz="2800" b="1">
                <a:latin typeface="幼圆" panose="02010509060101010101" charset="-122"/>
                <a:ea typeface="幼圆" panose="02010509060101010101" charset="-122"/>
                <a:cs typeface="幼圆" panose="02010509060101010101" charset="-122"/>
              </a:rPr>
              <a:t>喉前庭     </a:t>
            </a:r>
          </a:p>
        </p:txBody>
      </p:sp>
      <p:sp>
        <p:nvSpPr>
          <p:cNvPr id="9" name="Rectangle 26"/>
          <p:cNvSpPr>
            <a:spLocks noChangeArrowheads="1"/>
          </p:cNvSpPr>
          <p:nvPr/>
        </p:nvSpPr>
        <p:spPr bwMode="auto">
          <a:xfrm>
            <a:off x="1386205" y="3837305"/>
            <a:ext cx="194437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00000"/>
              </a:lnSpc>
            </a:pPr>
            <a:r>
              <a:rPr lang="zh-CN" altLang="en-US" sz="2800" b="1">
                <a:latin typeface="幼圆" panose="02010509060101010101" charset="-122"/>
                <a:ea typeface="幼圆" panose="02010509060101010101" charset="-122"/>
                <a:cs typeface="幼圆" panose="02010509060101010101" charset="-122"/>
              </a:rPr>
              <a:t>喉中间腔      </a:t>
            </a:r>
          </a:p>
        </p:txBody>
      </p:sp>
      <p:sp>
        <p:nvSpPr>
          <p:cNvPr id="10" name="Rectangle 27"/>
          <p:cNvSpPr>
            <a:spLocks noChangeArrowheads="1"/>
          </p:cNvSpPr>
          <p:nvPr/>
        </p:nvSpPr>
        <p:spPr bwMode="auto">
          <a:xfrm>
            <a:off x="1386205" y="4554538"/>
            <a:ext cx="179387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pPr>
            <a:r>
              <a:rPr lang="zh-CN" altLang="en-US" sz="2800" b="1">
                <a:latin typeface="幼圆" panose="02010509060101010101" charset="-122"/>
                <a:ea typeface="幼圆" panose="02010509060101010101" charset="-122"/>
              </a:rPr>
              <a:t>声门下腔</a:t>
            </a:r>
          </a:p>
        </p:txBody>
      </p:sp>
      <p:sp>
        <p:nvSpPr>
          <p:cNvPr id="11" name="AutoShape 28"/>
          <p:cNvSpPr/>
          <p:nvPr/>
        </p:nvSpPr>
        <p:spPr bwMode="auto">
          <a:xfrm>
            <a:off x="3001645" y="2846070"/>
            <a:ext cx="106680" cy="1092200"/>
          </a:xfrm>
          <a:prstGeom prst="leftBrace">
            <a:avLst>
              <a:gd name="adj1" fmla="val 85572"/>
              <a:gd name="adj2" fmla="val 50000"/>
            </a:avLst>
          </a:prstGeom>
          <a:noFill/>
          <a:ln w="2222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b="1">
              <a:latin typeface="幼圆" panose="02010509060101010101" charset="-122"/>
              <a:ea typeface="幼圆" panose="02010509060101010101" charset="-122"/>
            </a:endParaRPr>
          </a:p>
        </p:txBody>
      </p:sp>
      <p:sp>
        <p:nvSpPr>
          <p:cNvPr id="12" name="AutoShape 29"/>
          <p:cNvSpPr/>
          <p:nvPr/>
        </p:nvSpPr>
        <p:spPr bwMode="auto">
          <a:xfrm>
            <a:off x="2993390" y="4269740"/>
            <a:ext cx="106680" cy="1092200"/>
          </a:xfrm>
          <a:prstGeom prst="leftBrace">
            <a:avLst>
              <a:gd name="adj1" fmla="val 85572"/>
              <a:gd name="adj2" fmla="val 50000"/>
            </a:avLst>
          </a:prstGeom>
          <a:noFill/>
          <a:ln w="2222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b="1">
              <a:latin typeface="幼圆" panose="02010509060101010101" charset="-122"/>
              <a:ea typeface="幼圆" panose="02010509060101010101" charset="-122"/>
            </a:endParaRPr>
          </a:p>
        </p:txBody>
      </p:sp>
      <p:sp>
        <p:nvSpPr>
          <p:cNvPr id="13" name="AutoShape 30"/>
          <p:cNvSpPr/>
          <p:nvPr/>
        </p:nvSpPr>
        <p:spPr bwMode="auto">
          <a:xfrm>
            <a:off x="2934970" y="3949065"/>
            <a:ext cx="171450" cy="298450"/>
          </a:xfrm>
          <a:prstGeom prst="leftBrace">
            <a:avLst>
              <a:gd name="adj1" fmla="val 14506"/>
              <a:gd name="adj2" fmla="val 50000"/>
            </a:avLst>
          </a:prstGeom>
          <a:noFill/>
          <a:ln w="2222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b="1">
              <a:latin typeface="幼圆" panose="02010509060101010101" charset="-122"/>
              <a:ea typeface="幼圆" panose="02010509060101010101" charset="-122"/>
            </a:endParaRPr>
          </a:p>
        </p:txBody>
      </p:sp>
      <p:sp>
        <p:nvSpPr>
          <p:cNvPr id="14" name="文本框 5"/>
          <p:cNvSpPr txBox="1"/>
          <p:nvPr/>
        </p:nvSpPr>
        <p:spPr>
          <a:xfrm>
            <a:off x="215265" y="702945"/>
            <a:ext cx="6155690" cy="460375"/>
          </a:xfrm>
          <a:prstGeom prst="rect">
            <a:avLst/>
          </a:prstGeom>
          <a:noFill/>
        </p:spPr>
        <p:txBody>
          <a:bodyPr wrap="square" rtlCol="0" anchor="t">
            <a:spAutoFit/>
          </a:bodyPr>
          <a:lstStyle/>
          <a:p>
            <a:pPr>
              <a:lnSpc>
                <a:spcPct val="100000"/>
              </a:lnSpc>
              <a:buClr>
                <a:srgbClr val="142230"/>
              </a:buClr>
              <a:buFont typeface="Arial" panose="020B0604020202020204" pitchFamily="34" charset="0"/>
            </a:pPr>
            <a:r>
              <a:rPr lang="zh-CN" altLang="en-US" sz="2400" b="1">
                <a:latin typeface="幼圆" panose="02010509060101010101" charset="-122"/>
                <a:ea typeface="幼圆" panose="02010509060101010101" charset="-122"/>
                <a:cs typeface="幼圆" panose="02010509060101010101" charset="-122"/>
              </a:rPr>
              <a:t>喉腔以前庭襞和声襞为界分以下三部分：</a:t>
            </a:r>
          </a:p>
        </p:txBody>
      </p:sp>
      <p:grpSp>
        <p:nvGrpSpPr>
          <p:cNvPr id="15" name="组合 14"/>
          <p:cNvGrpSpPr/>
          <p:nvPr/>
        </p:nvGrpSpPr>
        <p:grpSpPr>
          <a:xfrm>
            <a:off x="5184140" y="3787140"/>
            <a:ext cx="2557780" cy="460375"/>
            <a:chOff x="7964" y="6424"/>
            <a:chExt cx="4028" cy="725"/>
          </a:xfrm>
        </p:grpSpPr>
        <p:sp>
          <p:nvSpPr>
            <p:cNvPr id="16" name="Line 33"/>
            <p:cNvSpPr>
              <a:spLocks noChangeShapeType="1"/>
            </p:cNvSpPr>
            <p:nvPr/>
          </p:nvSpPr>
          <p:spPr bwMode="auto">
            <a:xfrm flipH="1">
              <a:off x="7964" y="6842"/>
              <a:ext cx="1950" cy="110"/>
            </a:xfrm>
            <a:prstGeom prst="line">
              <a:avLst/>
            </a:prstGeom>
            <a:noFill/>
            <a:ln w="22225" cmpd="sng">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34"/>
            <p:cNvSpPr txBox="1">
              <a:spLocks noChangeArrowheads="1"/>
            </p:cNvSpPr>
            <p:nvPr/>
          </p:nvSpPr>
          <p:spPr bwMode="auto">
            <a:xfrm>
              <a:off x="9797" y="6424"/>
              <a:ext cx="2195"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zh-CN" altLang="en-US" sz="2400" b="1">
                  <a:latin typeface="幼圆" panose="02010509060101010101" charset="-122"/>
                  <a:ea typeface="幼圆" panose="02010509060101010101" charset="-122"/>
                </a:rPr>
                <a:t>喉室</a:t>
              </a:r>
            </a:p>
          </p:txBody>
        </p:sp>
      </p:grpSp>
      <p:sp>
        <p:nvSpPr>
          <p:cNvPr id="18" name="Rectangle 18">
            <a:extLst>
              <a:ext uri="{FF2B5EF4-FFF2-40B4-BE49-F238E27FC236}">
                <a16:creationId xmlns:a16="http://schemas.microsoft.com/office/drawing/2014/main" id="{18EB2549-B547-4893-BC09-1E632E44A736}"/>
              </a:ext>
            </a:extLst>
          </p:cNvPr>
          <p:cNvSpPr>
            <a:spLocks noChangeArrowheads="1"/>
          </p:cNvSpPr>
          <p:nvPr/>
        </p:nvSpPr>
        <p:spPr bwMode="auto">
          <a:xfrm>
            <a:off x="216643" y="5138487"/>
            <a:ext cx="3002807"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30000"/>
              </a:lnSpc>
            </a:pPr>
            <a:r>
              <a:rPr lang="zh-CN" altLang="en-US" sz="1600" b="1" dirty="0">
                <a:latin typeface="幼圆" panose="02010509060101010101" pitchFamily="49" charset="-122"/>
                <a:ea typeface="幼圆" panose="02010509060101010101" pitchFamily="49" charset="-122"/>
              </a:rPr>
              <a:t>声门下腔处粘膜下组织疏松，</a:t>
            </a:r>
          </a:p>
          <a:p>
            <a:pPr>
              <a:lnSpc>
                <a:spcPct val="130000"/>
              </a:lnSpc>
            </a:pPr>
            <a:r>
              <a:rPr lang="zh-CN" altLang="en-US" sz="1600" b="1" dirty="0">
                <a:latin typeface="幼圆" panose="02010509060101010101" pitchFamily="49" charset="-122"/>
                <a:ea typeface="幼圆" panose="02010509060101010101" pitchFamily="49" charset="-122"/>
              </a:rPr>
              <a:t>炎症时易发生喉水肿。</a:t>
            </a:r>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1"/>
          <p:cNvSpPr txBox="1"/>
          <p:nvPr/>
        </p:nvSpPr>
        <p:spPr>
          <a:xfrm>
            <a:off x="382905" y="734060"/>
            <a:ext cx="4167505" cy="1843582"/>
          </a:xfrm>
          <a:prstGeom prst="rect">
            <a:avLst/>
          </a:prstGeom>
          <a:solidFill>
            <a:schemeClr val="accent2">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0000"/>
              </a:lnSpc>
            </a:pPr>
            <a:r>
              <a:rPr lang="zh-CN" altLang="en-US" sz="2800" b="1" dirty="0">
                <a:solidFill>
                  <a:schemeClr val="tx1"/>
                </a:solidFill>
                <a:latin typeface="幼圆" panose="02010509060101010101" charset="-122"/>
                <a:ea typeface="幼圆" panose="02010509060101010101" charset="-122"/>
              </a:rPr>
              <a:t>声门裂</a:t>
            </a:r>
            <a:endParaRPr lang="zh-CN" altLang="en-US" sz="2400" b="1" dirty="0">
              <a:solidFill>
                <a:schemeClr val="tx1"/>
              </a:solidFill>
              <a:latin typeface="幼圆" panose="02010509060101010101" charset="-122"/>
              <a:ea typeface="幼圆" panose="02010509060101010101" charset="-122"/>
            </a:endParaRPr>
          </a:p>
          <a:p>
            <a:pPr>
              <a:lnSpc>
                <a:spcPct val="130000"/>
              </a:lnSpc>
            </a:pPr>
            <a:r>
              <a:rPr lang="zh-CN" altLang="en-US" sz="2200" b="1" dirty="0" smtClean="0">
                <a:solidFill>
                  <a:schemeClr val="tx1"/>
                </a:solidFill>
                <a:latin typeface="幼圆" panose="02010509060101010101" charset="-122"/>
                <a:ea typeface="幼圆" panose="02010509060101010101" charset="-122"/>
                <a:cs typeface="幼圆" panose="02010509060101010101" charset="-122"/>
                <a:sym typeface="+mn-ea"/>
              </a:rPr>
              <a:t>两侧声襞与杓状软骨底和声带突之间的裂隙，是喉腔最狭窄的部位。</a:t>
            </a:r>
            <a:endParaRPr lang="zh-CN" altLang="en-US" sz="2200" b="1" dirty="0">
              <a:solidFill>
                <a:schemeClr val="tx1"/>
              </a:solidFill>
              <a:latin typeface="幼圆" panose="02010509060101010101" charset="-122"/>
              <a:ea typeface="幼圆" panose="02010509060101010101" charset="-122"/>
              <a:cs typeface="幼圆" panose="02010509060101010101" charset="-122"/>
              <a:sym typeface="+mn-ea"/>
            </a:endParaRPr>
          </a:p>
        </p:txBody>
      </p:sp>
      <p:sp>
        <p:nvSpPr>
          <p:cNvPr id="5" name="文本框 3"/>
          <p:cNvSpPr txBox="1"/>
          <p:nvPr/>
        </p:nvSpPr>
        <p:spPr>
          <a:xfrm>
            <a:off x="162560" y="2880995"/>
            <a:ext cx="4599939" cy="1477328"/>
          </a:xfrm>
          <a:prstGeom prst="rect">
            <a:avLst/>
          </a:prstGeom>
          <a:noFill/>
        </p:spPr>
        <p:txBody>
          <a:bodyPr wrap="square" rtlCol="0" anchor="t">
            <a:spAutoFit/>
          </a:bodyPr>
          <a:lstStyle/>
          <a:p>
            <a:pPr marL="191770" indent="-191770">
              <a:lnSpc>
                <a:spcPct val="150000"/>
              </a:lnSpc>
              <a:buClr>
                <a:srgbClr val="142230"/>
              </a:buClr>
              <a:buFont typeface="Arial" panose="020B0604020202020204" pitchFamily="34" charset="0"/>
              <a:buChar char="•"/>
            </a:pPr>
            <a:r>
              <a:rPr lang="zh-CN" altLang="en-US" sz="2000" b="1" dirty="0">
                <a:solidFill>
                  <a:srgbClr val="C00000"/>
                </a:solidFill>
                <a:latin typeface="华文中宋" pitchFamily="2" charset="-122"/>
                <a:ea typeface="华文中宋" pitchFamily="2" charset="-122"/>
                <a:cs typeface="幼圆" panose="02010509060101010101" charset="-122"/>
                <a:sym typeface="+mn-ea"/>
              </a:rPr>
              <a:t>膜间部</a:t>
            </a:r>
            <a:r>
              <a:rPr lang="en-US" altLang="zh-CN" sz="2000" b="1" dirty="0" smtClean="0">
                <a:latin typeface="幼圆" panose="02010509060101010101" charset="-122"/>
                <a:ea typeface="幼圆" panose="02010509060101010101" charset="-122"/>
                <a:cs typeface="幼圆" panose="02010509060101010101" charset="-122"/>
                <a:sym typeface="+mn-ea"/>
              </a:rPr>
              <a:t>→</a:t>
            </a:r>
            <a:r>
              <a:rPr lang="zh-CN" altLang="en-US" sz="2000" b="1" dirty="0" smtClean="0">
                <a:latin typeface="幼圆" panose="02010509060101010101" charset="-122"/>
                <a:ea typeface="幼圆" panose="02010509060101010101" charset="-122"/>
                <a:cs typeface="幼圆" panose="02010509060101010101" charset="-122"/>
                <a:sym typeface="+mn-ea"/>
              </a:rPr>
              <a:t>前</a:t>
            </a:r>
            <a:r>
              <a:rPr lang="en-US" altLang="zh-CN" sz="2000" b="1" dirty="0" smtClean="0">
                <a:latin typeface="幼圆" panose="02010509060101010101" charset="-122"/>
                <a:ea typeface="幼圆" panose="02010509060101010101" charset="-122"/>
                <a:cs typeface="幼圆" panose="02010509060101010101" charset="-122"/>
                <a:sym typeface="+mn-ea"/>
              </a:rPr>
              <a:t>2/3,</a:t>
            </a:r>
            <a:r>
              <a:rPr lang="zh-CN" altLang="en-US" sz="2000" b="1" dirty="0" smtClean="0">
                <a:latin typeface="幼圆" panose="02010509060101010101" charset="-122"/>
                <a:ea typeface="幼圆" panose="02010509060101010101" charset="-122"/>
                <a:cs typeface="幼圆" panose="02010509060101010101" charset="-122"/>
                <a:sym typeface="+mn-ea"/>
              </a:rPr>
              <a:t>位于</a:t>
            </a:r>
            <a:r>
              <a:rPr lang="zh-CN" altLang="en-US" sz="2000" b="1" dirty="0">
                <a:latin typeface="幼圆" panose="02010509060101010101" charset="-122"/>
                <a:ea typeface="幼圆" panose="02010509060101010101" charset="-122"/>
                <a:cs typeface="幼圆" panose="02010509060101010101" charset="-122"/>
                <a:sym typeface="+mn-ea"/>
              </a:rPr>
              <a:t>两侧</a:t>
            </a:r>
            <a:r>
              <a:rPr lang="zh-CN" altLang="en-US" sz="2000" b="1" dirty="0" smtClean="0">
                <a:latin typeface="幼圆" panose="02010509060101010101" charset="-122"/>
                <a:ea typeface="幼圆" panose="02010509060101010101" charset="-122"/>
                <a:cs typeface="幼圆" panose="02010509060101010101" charset="-122"/>
                <a:sym typeface="+mn-ea"/>
              </a:rPr>
              <a:t>声带之间</a:t>
            </a:r>
            <a:endParaRPr lang="zh-CN" altLang="en-US" b="1" dirty="0">
              <a:latin typeface="幼圆" panose="02010509060101010101" charset="-122"/>
              <a:ea typeface="幼圆" panose="02010509060101010101" charset="-122"/>
              <a:cs typeface="幼圆" panose="02010509060101010101" charset="-122"/>
              <a:sym typeface="+mn-ea"/>
            </a:endParaRPr>
          </a:p>
          <a:p>
            <a:pPr marL="191770" indent="-191770" algn="r">
              <a:lnSpc>
                <a:spcPct val="150000"/>
              </a:lnSpc>
              <a:buClr>
                <a:srgbClr val="142230"/>
              </a:buClr>
              <a:buFont typeface="Arial" panose="020B0604020202020204" pitchFamily="34" charset="0"/>
              <a:buChar char="•"/>
            </a:pPr>
            <a:r>
              <a:rPr lang="zh-CN" altLang="en-US" sz="2000" b="1" dirty="0">
                <a:solidFill>
                  <a:srgbClr val="C00000"/>
                </a:solidFill>
                <a:latin typeface="华文中宋" pitchFamily="2" charset="-122"/>
                <a:ea typeface="华文中宋" pitchFamily="2" charset="-122"/>
                <a:cs typeface="幼圆" panose="02010509060101010101" charset="-122"/>
                <a:sym typeface="+mn-ea"/>
              </a:rPr>
              <a:t>软骨间部</a:t>
            </a:r>
            <a:r>
              <a:rPr lang="en-US" altLang="zh-CN" sz="2000" b="1" dirty="0" smtClean="0">
                <a:latin typeface="幼圆" panose="02010509060101010101" charset="-122"/>
                <a:ea typeface="幼圆" panose="02010509060101010101" charset="-122"/>
                <a:cs typeface="幼圆" panose="02010509060101010101" charset="-122"/>
                <a:sym typeface="+mn-ea"/>
              </a:rPr>
              <a:t>→</a:t>
            </a:r>
            <a:r>
              <a:rPr lang="en-US" altLang="zh-CN" b="1" dirty="0" smtClean="0">
                <a:latin typeface="幼圆" panose="02010509060101010101" charset="-122"/>
                <a:ea typeface="幼圆" panose="02010509060101010101" charset="-122"/>
                <a:cs typeface="幼圆" panose="02010509060101010101" charset="-122"/>
                <a:sym typeface="+mn-ea"/>
              </a:rPr>
              <a:t> </a:t>
            </a:r>
            <a:r>
              <a:rPr lang="zh-CN" altLang="en-US" sz="2000" b="1" dirty="0" smtClean="0">
                <a:latin typeface="幼圆" panose="02010509060101010101" charset="-122"/>
                <a:ea typeface="幼圆" panose="02010509060101010101" charset="-122"/>
                <a:cs typeface="幼圆" panose="02010509060101010101" charset="-122"/>
                <a:sym typeface="+mn-ea"/>
              </a:rPr>
              <a:t>后</a:t>
            </a:r>
            <a:r>
              <a:rPr lang="en-US" altLang="zh-CN" sz="2000" b="1" dirty="0" smtClean="0">
                <a:latin typeface="幼圆" panose="02010509060101010101" charset="-122"/>
                <a:ea typeface="幼圆" panose="02010509060101010101" charset="-122"/>
                <a:cs typeface="幼圆" panose="02010509060101010101" charset="-122"/>
                <a:sym typeface="+mn-ea"/>
              </a:rPr>
              <a:t> 1/3</a:t>
            </a:r>
            <a:r>
              <a:rPr lang="zh-CN" altLang="en-US" sz="2000" b="1" dirty="0" smtClean="0">
                <a:latin typeface="幼圆" panose="02010509060101010101" charset="-122"/>
                <a:ea typeface="幼圆" panose="02010509060101010101" charset="-122"/>
                <a:cs typeface="幼圆" panose="02010509060101010101" charset="-122"/>
                <a:sym typeface="+mn-ea"/>
              </a:rPr>
              <a:t>，位于</a:t>
            </a:r>
            <a:r>
              <a:rPr lang="zh-CN" altLang="en-US" sz="2000" b="1" dirty="0">
                <a:latin typeface="幼圆" panose="02010509060101010101" charset="-122"/>
                <a:ea typeface="幼圆" panose="02010509060101010101" charset="-122"/>
                <a:cs typeface="幼圆" panose="02010509060101010101" charset="-122"/>
                <a:sym typeface="+mn-ea"/>
              </a:rPr>
              <a:t>两侧</a:t>
            </a:r>
            <a:r>
              <a:rPr lang="zh-CN" altLang="en-US" sz="2000" b="1" dirty="0" smtClean="0">
                <a:latin typeface="幼圆" panose="02010509060101010101" charset="-122"/>
                <a:ea typeface="幼圆" panose="02010509060101010101" charset="-122"/>
                <a:cs typeface="幼圆" panose="02010509060101010101" charset="-122"/>
                <a:sym typeface="+mn-ea"/>
              </a:rPr>
              <a:t>杓状软骨底和声带突之间</a:t>
            </a:r>
            <a:endParaRPr lang="zh-CN" altLang="en-US" b="1" dirty="0">
              <a:latin typeface="幼圆" panose="02010509060101010101" charset="-122"/>
              <a:ea typeface="幼圆" panose="02010509060101010101" charset="-122"/>
              <a:cs typeface="幼圆" panose="02010509060101010101" charset="-122"/>
              <a:sym typeface="+mn-ea"/>
            </a:endParaRPr>
          </a:p>
        </p:txBody>
      </p:sp>
      <p:pic>
        <p:nvPicPr>
          <p:cNvPr id="6" name="Picture 2" descr="1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685" y="1659255"/>
            <a:ext cx="3850640" cy="3681095"/>
          </a:xfrm>
          <a:prstGeom prst="rect">
            <a:avLst/>
          </a:prstGeom>
          <a:noFill/>
          <a:extLst>
            <a:ext uri="{909E8E84-426E-40DD-AFC4-6F175D3DCCD1}">
              <a14:hiddenFill xmlns:a14="http://schemas.microsoft.com/office/drawing/2010/main">
                <a:solidFill>
                  <a:srgbClr val="FFFFFF"/>
                </a:solidFill>
              </a14:hiddenFill>
            </a:ext>
          </a:extLst>
        </p:spPr>
      </p:pic>
      <p:sp>
        <p:nvSpPr>
          <p:cNvPr id="7" name="Line 3"/>
          <p:cNvSpPr>
            <a:spLocks noChangeShapeType="1"/>
          </p:cNvSpPr>
          <p:nvPr/>
        </p:nvSpPr>
        <p:spPr bwMode="auto">
          <a:xfrm flipV="1">
            <a:off x="5476240" y="3140075"/>
            <a:ext cx="2701290" cy="8890"/>
          </a:xfrm>
          <a:prstGeom prst="line">
            <a:avLst/>
          </a:prstGeom>
          <a:noFill/>
          <a:ln w="38100">
            <a:solidFill>
              <a:srgbClr val="000099"/>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TextBox 8"/>
          <p:cNvSpPr txBox="1"/>
          <p:nvPr/>
        </p:nvSpPr>
        <p:spPr>
          <a:xfrm>
            <a:off x="5930900" y="5410200"/>
            <a:ext cx="2647950" cy="461665"/>
          </a:xfrm>
          <a:prstGeom prst="rect">
            <a:avLst/>
          </a:prstGeom>
          <a:noFill/>
        </p:spPr>
        <p:txBody>
          <a:bodyPr wrap="square" rtlCol="0">
            <a:spAutoFit/>
          </a:bodyPr>
          <a:lstStyle/>
          <a:p>
            <a:r>
              <a:rPr lang="zh-CN" altLang="en-US" sz="2400" dirty="0" smtClean="0"/>
              <a:t>声门裂水平切</a:t>
            </a:r>
            <a:endParaRPr lang="zh-CN" altLang="en-US" sz="2400"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82">
            <a:extLst>
              <a:ext uri="{FF2B5EF4-FFF2-40B4-BE49-F238E27FC236}">
                <a16:creationId xmlns:a16="http://schemas.microsoft.com/office/drawing/2014/main" id="{CE1B32C7-A396-43BE-AC2B-9C9789BCF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404813"/>
            <a:ext cx="3735387"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1270E969-3F67-48BD-AAC4-C074270B441F}"/>
              </a:ext>
            </a:extLst>
          </p:cNvPr>
          <p:cNvSpPr>
            <a:spLocks noChangeArrowheads="1"/>
          </p:cNvSpPr>
          <p:nvPr/>
        </p:nvSpPr>
        <p:spPr bwMode="auto">
          <a:xfrm>
            <a:off x="539750" y="374650"/>
            <a:ext cx="1558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800" b="1" dirty="0">
                <a:effectLst>
                  <a:outerShdw blurRad="38100" dist="38100" dir="2700000" algn="tl">
                    <a:srgbClr val="C0C0C0"/>
                  </a:outerShdw>
                </a:effectLst>
                <a:latin typeface="幼圆" panose="02010509060101010101" pitchFamily="49" charset="-122"/>
                <a:ea typeface="幼圆" panose="02010509060101010101" pitchFamily="49" charset="-122"/>
              </a:rPr>
              <a:t>组成：</a:t>
            </a:r>
          </a:p>
        </p:txBody>
      </p:sp>
      <p:sp>
        <p:nvSpPr>
          <p:cNvPr id="4100" name="Rectangle 4">
            <a:extLst>
              <a:ext uri="{FF2B5EF4-FFF2-40B4-BE49-F238E27FC236}">
                <a16:creationId xmlns:a16="http://schemas.microsoft.com/office/drawing/2014/main" id="{FC9CE121-3093-4C9A-A8E2-55AB47FCFB20}"/>
              </a:ext>
            </a:extLst>
          </p:cNvPr>
          <p:cNvSpPr>
            <a:spLocks noChangeArrowheads="1"/>
          </p:cNvSpPr>
          <p:nvPr/>
        </p:nvSpPr>
        <p:spPr bwMode="auto">
          <a:xfrm>
            <a:off x="922978" y="2284357"/>
            <a:ext cx="1223963" cy="461665"/>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spAutoFit/>
          </a:bodyPr>
          <a:lstStyle/>
          <a:p>
            <a:pPr algn="ctr"/>
            <a:r>
              <a:rPr lang="zh-CN" altLang="en-US" sz="2400" b="1" dirty="0">
                <a:latin typeface="幼圆" panose="02010509060101010101" pitchFamily="49" charset="-122"/>
                <a:ea typeface="幼圆" panose="02010509060101010101" pitchFamily="49" charset="-122"/>
              </a:rPr>
              <a:t>呼吸道</a:t>
            </a:r>
          </a:p>
        </p:txBody>
      </p:sp>
      <p:sp>
        <p:nvSpPr>
          <p:cNvPr id="4101" name="Rectangle 5">
            <a:extLst>
              <a:ext uri="{FF2B5EF4-FFF2-40B4-BE49-F238E27FC236}">
                <a16:creationId xmlns:a16="http://schemas.microsoft.com/office/drawing/2014/main" id="{A3014B4B-F9D6-401B-8FE8-5CB63705FBE6}"/>
              </a:ext>
            </a:extLst>
          </p:cNvPr>
          <p:cNvSpPr>
            <a:spLocks noChangeArrowheads="1"/>
          </p:cNvSpPr>
          <p:nvPr/>
        </p:nvSpPr>
        <p:spPr bwMode="auto">
          <a:xfrm>
            <a:off x="1476375" y="3796656"/>
            <a:ext cx="719138" cy="461665"/>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spAutoFit/>
          </a:bodyPr>
          <a:lstStyle/>
          <a:p>
            <a:pPr algn="ctr"/>
            <a:r>
              <a:rPr lang="zh-CN" altLang="en-US" sz="2400" b="1" dirty="0">
                <a:latin typeface="幼圆" panose="02010509060101010101" pitchFamily="49" charset="-122"/>
                <a:ea typeface="幼圆" panose="02010509060101010101" pitchFamily="49" charset="-122"/>
              </a:rPr>
              <a:t>肺  </a:t>
            </a:r>
          </a:p>
        </p:txBody>
      </p:sp>
      <p:sp>
        <p:nvSpPr>
          <p:cNvPr id="4102" name="Rectangle 6">
            <a:extLst>
              <a:ext uri="{FF2B5EF4-FFF2-40B4-BE49-F238E27FC236}">
                <a16:creationId xmlns:a16="http://schemas.microsoft.com/office/drawing/2014/main" id="{DB7F8BB2-22C7-4825-A85C-387ADFFDDE54}"/>
              </a:ext>
            </a:extLst>
          </p:cNvPr>
          <p:cNvSpPr>
            <a:spLocks noChangeArrowheads="1"/>
          </p:cNvSpPr>
          <p:nvPr/>
        </p:nvSpPr>
        <p:spPr bwMode="auto">
          <a:xfrm>
            <a:off x="3708400" y="655219"/>
            <a:ext cx="2016125" cy="312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70000"/>
              </a:lnSpc>
            </a:pPr>
            <a:r>
              <a:rPr kumimoji="0" lang="zh-CN" altLang="en-US" sz="2400" b="1" dirty="0">
                <a:latin typeface="幼圆" panose="02010509060101010101" pitchFamily="49" charset="-122"/>
                <a:ea typeface="幼圆" panose="02010509060101010101" pitchFamily="49" charset="-122"/>
              </a:rPr>
              <a:t>鼻</a:t>
            </a:r>
          </a:p>
          <a:p>
            <a:pPr>
              <a:lnSpc>
                <a:spcPct val="170000"/>
              </a:lnSpc>
            </a:pPr>
            <a:r>
              <a:rPr kumimoji="0" lang="zh-CN" altLang="en-US" sz="2400" b="1" dirty="0">
                <a:latin typeface="幼圆" panose="02010509060101010101" pitchFamily="49" charset="-122"/>
                <a:ea typeface="幼圆" panose="02010509060101010101" pitchFamily="49" charset="-122"/>
              </a:rPr>
              <a:t>咽</a:t>
            </a:r>
          </a:p>
          <a:p>
            <a:pPr>
              <a:lnSpc>
                <a:spcPct val="170000"/>
              </a:lnSpc>
            </a:pPr>
            <a:r>
              <a:rPr kumimoji="0" lang="zh-CN" altLang="en-US" sz="2400" b="1" dirty="0">
                <a:latin typeface="幼圆" panose="02010509060101010101" pitchFamily="49" charset="-122"/>
                <a:ea typeface="幼圆" panose="02010509060101010101" pitchFamily="49" charset="-122"/>
              </a:rPr>
              <a:t>喉</a:t>
            </a:r>
          </a:p>
          <a:p>
            <a:pPr>
              <a:lnSpc>
                <a:spcPct val="170000"/>
              </a:lnSpc>
            </a:pPr>
            <a:r>
              <a:rPr kumimoji="0" lang="zh-CN" altLang="en-US" sz="2400" b="1" dirty="0">
                <a:latin typeface="幼圆" panose="02010509060101010101" pitchFamily="49" charset="-122"/>
                <a:ea typeface="幼圆" panose="02010509060101010101" pitchFamily="49" charset="-122"/>
              </a:rPr>
              <a:t>气管</a:t>
            </a:r>
          </a:p>
          <a:p>
            <a:pPr>
              <a:lnSpc>
                <a:spcPct val="170000"/>
              </a:lnSpc>
            </a:pPr>
            <a:r>
              <a:rPr kumimoji="0" lang="zh-CN" altLang="en-US" sz="2400" b="1" dirty="0">
                <a:latin typeface="幼圆" panose="02010509060101010101" pitchFamily="49" charset="-122"/>
                <a:ea typeface="幼圆" panose="02010509060101010101" pitchFamily="49" charset="-122"/>
              </a:rPr>
              <a:t>各级支气管</a:t>
            </a:r>
          </a:p>
        </p:txBody>
      </p:sp>
      <p:sp>
        <p:nvSpPr>
          <p:cNvPr id="4103" name="Line 7">
            <a:extLst>
              <a:ext uri="{FF2B5EF4-FFF2-40B4-BE49-F238E27FC236}">
                <a16:creationId xmlns:a16="http://schemas.microsoft.com/office/drawing/2014/main" id="{A925A5F6-B12C-4191-B399-439B8E20864C}"/>
              </a:ext>
            </a:extLst>
          </p:cNvPr>
          <p:cNvSpPr>
            <a:spLocks noChangeShapeType="1"/>
          </p:cNvSpPr>
          <p:nvPr/>
        </p:nvSpPr>
        <p:spPr bwMode="auto">
          <a:xfrm>
            <a:off x="4140200" y="1052513"/>
            <a:ext cx="2376488"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4" name="Line 8">
            <a:extLst>
              <a:ext uri="{FF2B5EF4-FFF2-40B4-BE49-F238E27FC236}">
                <a16:creationId xmlns:a16="http://schemas.microsoft.com/office/drawing/2014/main" id="{E5DC2E19-9126-4FB0-B5C0-2D2B89586D84}"/>
              </a:ext>
            </a:extLst>
          </p:cNvPr>
          <p:cNvSpPr>
            <a:spLocks noChangeShapeType="1"/>
          </p:cNvSpPr>
          <p:nvPr/>
        </p:nvSpPr>
        <p:spPr bwMode="auto">
          <a:xfrm>
            <a:off x="4211638" y="1700213"/>
            <a:ext cx="2881312"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5" name="Line 9">
            <a:extLst>
              <a:ext uri="{FF2B5EF4-FFF2-40B4-BE49-F238E27FC236}">
                <a16:creationId xmlns:a16="http://schemas.microsoft.com/office/drawing/2014/main" id="{3E54DCB2-5D7E-4F1C-993B-28CEC3E8BAD8}"/>
              </a:ext>
            </a:extLst>
          </p:cNvPr>
          <p:cNvSpPr>
            <a:spLocks noChangeShapeType="1"/>
          </p:cNvSpPr>
          <p:nvPr/>
        </p:nvSpPr>
        <p:spPr bwMode="auto">
          <a:xfrm>
            <a:off x="4211638" y="2349500"/>
            <a:ext cx="237648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6" name="Line 10">
            <a:extLst>
              <a:ext uri="{FF2B5EF4-FFF2-40B4-BE49-F238E27FC236}">
                <a16:creationId xmlns:a16="http://schemas.microsoft.com/office/drawing/2014/main" id="{CD025996-0A1A-4EC8-9DD5-20F4B6E35701}"/>
              </a:ext>
            </a:extLst>
          </p:cNvPr>
          <p:cNvSpPr>
            <a:spLocks noChangeShapeType="1"/>
          </p:cNvSpPr>
          <p:nvPr/>
        </p:nvSpPr>
        <p:spPr bwMode="auto">
          <a:xfrm flipV="1">
            <a:off x="6588125" y="2060575"/>
            <a:ext cx="360363" cy="28892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7" name="Line 11">
            <a:extLst>
              <a:ext uri="{FF2B5EF4-FFF2-40B4-BE49-F238E27FC236}">
                <a16:creationId xmlns:a16="http://schemas.microsoft.com/office/drawing/2014/main" id="{F590F021-24D0-46C7-AA08-163AB6BAF2AA}"/>
              </a:ext>
            </a:extLst>
          </p:cNvPr>
          <p:cNvSpPr>
            <a:spLocks noChangeShapeType="1"/>
          </p:cNvSpPr>
          <p:nvPr/>
        </p:nvSpPr>
        <p:spPr bwMode="auto">
          <a:xfrm>
            <a:off x="4427538" y="2924175"/>
            <a:ext cx="237648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8" name="Line 12">
            <a:extLst>
              <a:ext uri="{FF2B5EF4-FFF2-40B4-BE49-F238E27FC236}">
                <a16:creationId xmlns:a16="http://schemas.microsoft.com/office/drawing/2014/main" id="{22D9C39D-8F92-4FB9-9A02-4AA69E65E54A}"/>
              </a:ext>
            </a:extLst>
          </p:cNvPr>
          <p:cNvSpPr>
            <a:spLocks noChangeShapeType="1"/>
          </p:cNvSpPr>
          <p:nvPr/>
        </p:nvSpPr>
        <p:spPr bwMode="auto">
          <a:xfrm flipV="1">
            <a:off x="6804025" y="2636838"/>
            <a:ext cx="215900" cy="287337"/>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09" name="Line 13">
            <a:extLst>
              <a:ext uri="{FF2B5EF4-FFF2-40B4-BE49-F238E27FC236}">
                <a16:creationId xmlns:a16="http://schemas.microsoft.com/office/drawing/2014/main" id="{A7C9FD4F-EC6D-4A47-B8F2-7C483CBE4944}"/>
              </a:ext>
            </a:extLst>
          </p:cNvPr>
          <p:cNvSpPr>
            <a:spLocks noChangeShapeType="1"/>
          </p:cNvSpPr>
          <p:nvPr/>
        </p:nvSpPr>
        <p:spPr bwMode="auto">
          <a:xfrm>
            <a:off x="5364163" y="3573463"/>
            <a:ext cx="1439862"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10" name="Rectangle 14">
            <a:extLst>
              <a:ext uri="{FF2B5EF4-FFF2-40B4-BE49-F238E27FC236}">
                <a16:creationId xmlns:a16="http://schemas.microsoft.com/office/drawing/2014/main" id="{0A3ECD68-9D5D-4D96-8E0B-1FAFEDA2DF76}"/>
              </a:ext>
            </a:extLst>
          </p:cNvPr>
          <p:cNvSpPr>
            <a:spLocks noChangeArrowheads="1"/>
          </p:cNvSpPr>
          <p:nvPr/>
        </p:nvSpPr>
        <p:spPr bwMode="auto">
          <a:xfrm>
            <a:off x="2268538" y="1410643"/>
            <a:ext cx="172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上呼吸道</a:t>
            </a:r>
          </a:p>
        </p:txBody>
      </p:sp>
      <p:sp>
        <p:nvSpPr>
          <p:cNvPr id="4111" name="AutoShape 15">
            <a:extLst>
              <a:ext uri="{FF2B5EF4-FFF2-40B4-BE49-F238E27FC236}">
                <a16:creationId xmlns:a16="http://schemas.microsoft.com/office/drawing/2014/main" id="{78B16C11-454A-4CC1-AAEB-5EC08FF6EE75}"/>
              </a:ext>
            </a:extLst>
          </p:cNvPr>
          <p:cNvSpPr>
            <a:spLocks/>
          </p:cNvSpPr>
          <p:nvPr/>
        </p:nvSpPr>
        <p:spPr bwMode="auto">
          <a:xfrm>
            <a:off x="3708400" y="1052513"/>
            <a:ext cx="73025" cy="1296987"/>
          </a:xfrm>
          <a:prstGeom prst="leftBrace">
            <a:avLst>
              <a:gd name="adj1" fmla="val 14800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4112" name="Rectangle 16">
            <a:extLst>
              <a:ext uri="{FF2B5EF4-FFF2-40B4-BE49-F238E27FC236}">
                <a16:creationId xmlns:a16="http://schemas.microsoft.com/office/drawing/2014/main" id="{9B986E46-60D5-4B2A-AFBC-CB25C4C21D1B}"/>
              </a:ext>
            </a:extLst>
          </p:cNvPr>
          <p:cNvSpPr>
            <a:spLocks noChangeArrowheads="1"/>
          </p:cNvSpPr>
          <p:nvPr/>
        </p:nvSpPr>
        <p:spPr bwMode="auto">
          <a:xfrm>
            <a:off x="2268538" y="3066406"/>
            <a:ext cx="1943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下呼吸道</a:t>
            </a:r>
            <a:endParaRPr kumimoji="0" lang="zh-CN" altLang="en-US" sz="2400" b="1" dirty="0">
              <a:latin typeface="Arial" panose="020B0604020202020204" pitchFamily="34" charset="0"/>
              <a:ea typeface="幼圆" panose="02010509060101010101" pitchFamily="49" charset="-122"/>
            </a:endParaRPr>
          </a:p>
        </p:txBody>
      </p:sp>
      <p:sp>
        <p:nvSpPr>
          <p:cNvPr id="4113" name="AutoShape 17">
            <a:extLst>
              <a:ext uri="{FF2B5EF4-FFF2-40B4-BE49-F238E27FC236}">
                <a16:creationId xmlns:a16="http://schemas.microsoft.com/office/drawing/2014/main" id="{C0BBD79E-0C8A-4E5C-8552-B12942DC570D}"/>
              </a:ext>
            </a:extLst>
          </p:cNvPr>
          <p:cNvSpPr>
            <a:spLocks/>
          </p:cNvSpPr>
          <p:nvPr/>
        </p:nvSpPr>
        <p:spPr bwMode="auto">
          <a:xfrm>
            <a:off x="3708400" y="2924175"/>
            <a:ext cx="71438" cy="720725"/>
          </a:xfrm>
          <a:prstGeom prst="leftBrace">
            <a:avLst>
              <a:gd name="adj1" fmla="val 8407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4114" name="AutoShape 18">
            <a:extLst>
              <a:ext uri="{FF2B5EF4-FFF2-40B4-BE49-F238E27FC236}">
                <a16:creationId xmlns:a16="http://schemas.microsoft.com/office/drawing/2014/main" id="{5E66C6B2-037F-43CE-B94E-66C2CA57F3EA}"/>
              </a:ext>
            </a:extLst>
          </p:cNvPr>
          <p:cNvSpPr>
            <a:spLocks/>
          </p:cNvSpPr>
          <p:nvPr/>
        </p:nvSpPr>
        <p:spPr bwMode="auto">
          <a:xfrm>
            <a:off x="2231232" y="1718792"/>
            <a:ext cx="142875" cy="1657350"/>
          </a:xfrm>
          <a:prstGeom prst="leftBrace">
            <a:avLst>
              <a:gd name="adj1" fmla="val 9666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4115" name="Line 19">
            <a:extLst>
              <a:ext uri="{FF2B5EF4-FFF2-40B4-BE49-F238E27FC236}">
                <a16:creationId xmlns:a16="http://schemas.microsoft.com/office/drawing/2014/main" id="{16D98670-D01A-4D5E-AEED-32F71E7499EC}"/>
              </a:ext>
            </a:extLst>
          </p:cNvPr>
          <p:cNvSpPr>
            <a:spLocks noChangeShapeType="1"/>
          </p:cNvSpPr>
          <p:nvPr/>
        </p:nvSpPr>
        <p:spPr bwMode="auto">
          <a:xfrm flipV="1">
            <a:off x="2268538" y="4005263"/>
            <a:ext cx="55435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116" name="Text Box 20">
            <a:extLst>
              <a:ext uri="{FF2B5EF4-FFF2-40B4-BE49-F238E27FC236}">
                <a16:creationId xmlns:a16="http://schemas.microsoft.com/office/drawing/2014/main" id="{5B408AA6-A664-4215-8401-659720745C95}"/>
              </a:ext>
            </a:extLst>
          </p:cNvPr>
          <p:cNvSpPr txBox="1">
            <a:spLocks noChangeArrowheads="1"/>
          </p:cNvSpPr>
          <p:nvPr/>
        </p:nvSpPr>
        <p:spPr bwMode="auto">
          <a:xfrm>
            <a:off x="1035844" y="5456818"/>
            <a:ext cx="4364037" cy="8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buClr>
                <a:schemeClr val="hlink"/>
              </a:buClr>
              <a:buSzPct val="80000"/>
              <a:buFont typeface="Wingdings" panose="05000000000000000000" pitchFamily="2" charset="2"/>
              <a:buChar char="n"/>
            </a:pPr>
            <a:r>
              <a:rPr kumimoji="0" lang="en-US" altLang="zh-CN" sz="2000" b="1" dirty="0">
                <a:latin typeface="幼圆" panose="02010509060101010101" pitchFamily="49" charset="-122"/>
                <a:ea typeface="幼圆" panose="02010509060101010101" pitchFamily="49" charset="-122"/>
              </a:rPr>
              <a:t> </a:t>
            </a:r>
            <a:r>
              <a:rPr kumimoji="0" lang="zh-CN" altLang="en-US" sz="2000" b="1" dirty="0">
                <a:latin typeface="幼圆" panose="02010509060101010101" pitchFamily="49" charset="-122"/>
                <a:ea typeface="幼圆" panose="02010509060101010101" pitchFamily="49" charset="-122"/>
              </a:rPr>
              <a:t>气体交换，发声，嗅觉</a:t>
            </a:r>
          </a:p>
          <a:p>
            <a:pPr>
              <a:lnSpc>
                <a:spcPct val="130000"/>
              </a:lnSpc>
              <a:buClr>
                <a:schemeClr val="hlink"/>
              </a:buClr>
              <a:buSzPct val="80000"/>
              <a:buFont typeface="Wingdings" panose="05000000000000000000" pitchFamily="2" charset="2"/>
              <a:buChar char="n"/>
            </a:pPr>
            <a:r>
              <a:rPr kumimoji="0" lang="zh-CN" altLang="en-US" sz="2000" b="1" dirty="0">
                <a:latin typeface="幼圆" panose="02010509060101010101" pitchFamily="49" charset="-122"/>
                <a:ea typeface="幼圆" panose="02010509060101010101" pitchFamily="49" charset="-122"/>
              </a:rPr>
              <a:t> 神经内分泌功能</a:t>
            </a:r>
          </a:p>
        </p:txBody>
      </p:sp>
      <p:sp>
        <p:nvSpPr>
          <p:cNvPr id="4117" name="Rectangle 21">
            <a:extLst>
              <a:ext uri="{FF2B5EF4-FFF2-40B4-BE49-F238E27FC236}">
                <a16:creationId xmlns:a16="http://schemas.microsoft.com/office/drawing/2014/main" id="{5BE1BFF4-C6C2-48FB-8876-F7F22E35439F}"/>
              </a:ext>
            </a:extLst>
          </p:cNvPr>
          <p:cNvSpPr>
            <a:spLocks noChangeArrowheads="1"/>
          </p:cNvSpPr>
          <p:nvPr/>
        </p:nvSpPr>
        <p:spPr bwMode="auto">
          <a:xfrm>
            <a:off x="468313" y="4788659"/>
            <a:ext cx="1655762" cy="51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pPr>
            <a:r>
              <a:rPr kumimoji="0" lang="zh-CN" altLang="en-US" sz="2400" b="1" dirty="0">
                <a:effectLst>
                  <a:outerShdw blurRad="38100" dist="38100" dir="2700000" algn="tl">
                    <a:srgbClr val="C0C0C0"/>
                  </a:outerShdw>
                </a:effectLst>
                <a:latin typeface="幼圆" panose="02010509060101010101" pitchFamily="49" charset="-122"/>
                <a:ea typeface="幼圆" panose="02010509060101010101" pitchFamily="49" charset="-122"/>
              </a:rPr>
              <a:t>功能：</a:t>
            </a:r>
            <a:endParaRPr kumimoji="0" lang="zh-CN" altLang="en-US" sz="2400" b="1" dirty="0">
              <a:latin typeface="Arial" panose="020B0604020202020204" pitchFamily="34" charset="0"/>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84">
            <a:extLst>
              <a:ext uri="{FF2B5EF4-FFF2-40B4-BE49-F238E27FC236}">
                <a16:creationId xmlns:a16="http://schemas.microsoft.com/office/drawing/2014/main" id="{103D442D-6816-4D72-A8D2-3563E8732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8" y="1155700"/>
            <a:ext cx="5097462" cy="4872038"/>
          </a:xfrm>
          <a:prstGeom prst="rect">
            <a:avLst/>
          </a:prstGeom>
          <a:noFill/>
          <a:extLst>
            <a:ext uri="{909E8E84-426E-40DD-AFC4-6F175D3DCCD1}">
              <a14:hiddenFill xmlns:a14="http://schemas.microsoft.com/office/drawing/2010/main">
                <a:solidFill>
                  <a:srgbClr val="FFFFFF"/>
                </a:solidFill>
              </a14:hiddenFill>
            </a:ext>
          </a:extLst>
        </p:spPr>
      </p:pic>
      <p:sp>
        <p:nvSpPr>
          <p:cNvPr id="30723" name="Line 3">
            <a:extLst>
              <a:ext uri="{FF2B5EF4-FFF2-40B4-BE49-F238E27FC236}">
                <a16:creationId xmlns:a16="http://schemas.microsoft.com/office/drawing/2014/main" id="{3D4CC709-BA78-4FC6-906D-8E09F84111BF}"/>
              </a:ext>
            </a:extLst>
          </p:cNvPr>
          <p:cNvSpPr>
            <a:spLocks noChangeShapeType="1"/>
          </p:cNvSpPr>
          <p:nvPr/>
        </p:nvSpPr>
        <p:spPr bwMode="auto">
          <a:xfrm flipV="1">
            <a:off x="4491038" y="3095625"/>
            <a:ext cx="3576637" cy="127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0724" name="Line 4">
            <a:extLst>
              <a:ext uri="{FF2B5EF4-FFF2-40B4-BE49-F238E27FC236}">
                <a16:creationId xmlns:a16="http://schemas.microsoft.com/office/drawing/2014/main" id="{66DF0CBB-85BA-43FF-9D87-2FB0C06FDA1C}"/>
              </a:ext>
            </a:extLst>
          </p:cNvPr>
          <p:cNvSpPr>
            <a:spLocks noChangeShapeType="1"/>
          </p:cNvSpPr>
          <p:nvPr/>
        </p:nvSpPr>
        <p:spPr bwMode="auto">
          <a:xfrm>
            <a:off x="2628900" y="2071688"/>
            <a:ext cx="21399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0725" name="Line 5">
            <a:extLst>
              <a:ext uri="{FF2B5EF4-FFF2-40B4-BE49-F238E27FC236}">
                <a16:creationId xmlns:a16="http://schemas.microsoft.com/office/drawing/2014/main" id="{FF155D18-84E7-4ECE-A98C-916DED32ED77}"/>
              </a:ext>
            </a:extLst>
          </p:cNvPr>
          <p:cNvSpPr>
            <a:spLocks noChangeShapeType="1"/>
          </p:cNvSpPr>
          <p:nvPr/>
        </p:nvSpPr>
        <p:spPr bwMode="auto">
          <a:xfrm>
            <a:off x="2640013" y="2574925"/>
            <a:ext cx="196215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0726" name="Line 6">
            <a:extLst>
              <a:ext uri="{FF2B5EF4-FFF2-40B4-BE49-F238E27FC236}">
                <a16:creationId xmlns:a16="http://schemas.microsoft.com/office/drawing/2014/main" id="{E78390B6-ADBB-495E-9A1E-DD4FB651BCF2}"/>
              </a:ext>
            </a:extLst>
          </p:cNvPr>
          <p:cNvSpPr>
            <a:spLocks noChangeShapeType="1"/>
          </p:cNvSpPr>
          <p:nvPr/>
        </p:nvSpPr>
        <p:spPr bwMode="auto">
          <a:xfrm>
            <a:off x="2654300" y="2987675"/>
            <a:ext cx="1671638"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0727" name="Rectangle 7">
            <a:extLst>
              <a:ext uri="{FF2B5EF4-FFF2-40B4-BE49-F238E27FC236}">
                <a16:creationId xmlns:a16="http://schemas.microsoft.com/office/drawing/2014/main" id="{E0AE4D54-E9C3-4049-867F-B510B888953F}"/>
              </a:ext>
            </a:extLst>
          </p:cNvPr>
          <p:cNvSpPr>
            <a:spLocks noChangeArrowheads="1"/>
          </p:cNvSpPr>
          <p:nvPr/>
        </p:nvSpPr>
        <p:spPr bwMode="auto">
          <a:xfrm>
            <a:off x="1611313" y="2313931"/>
            <a:ext cx="126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声韧带</a:t>
            </a:r>
          </a:p>
        </p:txBody>
      </p:sp>
      <p:sp>
        <p:nvSpPr>
          <p:cNvPr id="30728" name="Rectangle 8">
            <a:extLst>
              <a:ext uri="{FF2B5EF4-FFF2-40B4-BE49-F238E27FC236}">
                <a16:creationId xmlns:a16="http://schemas.microsoft.com/office/drawing/2014/main" id="{4B448628-5564-40FA-86DB-B6DFCD5D95A0}"/>
              </a:ext>
            </a:extLst>
          </p:cNvPr>
          <p:cNvSpPr>
            <a:spLocks noChangeArrowheads="1"/>
          </p:cNvSpPr>
          <p:nvPr/>
        </p:nvSpPr>
        <p:spPr bwMode="auto">
          <a:xfrm>
            <a:off x="1590675" y="2715568"/>
            <a:ext cx="123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声带肌</a:t>
            </a:r>
          </a:p>
        </p:txBody>
      </p:sp>
      <p:sp>
        <p:nvSpPr>
          <p:cNvPr id="30729" name="Rectangle 9">
            <a:extLst>
              <a:ext uri="{FF2B5EF4-FFF2-40B4-BE49-F238E27FC236}">
                <a16:creationId xmlns:a16="http://schemas.microsoft.com/office/drawing/2014/main" id="{D8B8B634-AF1C-4E4F-8364-7D3E3E350F6B}"/>
              </a:ext>
            </a:extLst>
          </p:cNvPr>
          <p:cNvSpPr>
            <a:spLocks noChangeArrowheads="1"/>
          </p:cNvSpPr>
          <p:nvPr/>
        </p:nvSpPr>
        <p:spPr bwMode="auto">
          <a:xfrm>
            <a:off x="1600200" y="1834506"/>
            <a:ext cx="1271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喉粘膜</a:t>
            </a:r>
          </a:p>
        </p:txBody>
      </p:sp>
      <p:sp>
        <p:nvSpPr>
          <p:cNvPr id="30730" name="Rectangle 10">
            <a:extLst>
              <a:ext uri="{FF2B5EF4-FFF2-40B4-BE49-F238E27FC236}">
                <a16:creationId xmlns:a16="http://schemas.microsoft.com/office/drawing/2014/main" id="{24687485-51F4-443D-8A71-8E3A69A2E1B8}"/>
              </a:ext>
            </a:extLst>
          </p:cNvPr>
          <p:cNvSpPr>
            <a:spLocks noChangeArrowheads="1"/>
          </p:cNvSpPr>
          <p:nvPr/>
        </p:nvSpPr>
        <p:spPr bwMode="auto">
          <a:xfrm>
            <a:off x="527050" y="2280593"/>
            <a:ext cx="95250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声带</a:t>
            </a:r>
          </a:p>
        </p:txBody>
      </p:sp>
      <p:sp>
        <p:nvSpPr>
          <p:cNvPr id="30731" name="AutoShape 11">
            <a:extLst>
              <a:ext uri="{FF2B5EF4-FFF2-40B4-BE49-F238E27FC236}">
                <a16:creationId xmlns:a16="http://schemas.microsoft.com/office/drawing/2014/main" id="{B55E830D-3A68-45B0-B982-1AA4A70ADAF1}"/>
              </a:ext>
            </a:extLst>
          </p:cNvPr>
          <p:cNvSpPr>
            <a:spLocks/>
          </p:cNvSpPr>
          <p:nvPr/>
        </p:nvSpPr>
        <p:spPr bwMode="auto">
          <a:xfrm>
            <a:off x="1587500" y="2043113"/>
            <a:ext cx="42863" cy="995362"/>
          </a:xfrm>
          <a:prstGeom prst="leftBrace">
            <a:avLst>
              <a:gd name="adj1" fmla="val 19351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30732" name="Rectangle 12">
            <a:extLst>
              <a:ext uri="{FF2B5EF4-FFF2-40B4-BE49-F238E27FC236}">
                <a16:creationId xmlns:a16="http://schemas.microsoft.com/office/drawing/2014/main" id="{A50581DE-FE7B-4AD1-87E2-78A6B0F5368C}"/>
              </a:ext>
            </a:extLst>
          </p:cNvPr>
          <p:cNvSpPr>
            <a:spLocks noChangeArrowheads="1"/>
          </p:cNvSpPr>
          <p:nvPr/>
        </p:nvSpPr>
        <p:spPr bwMode="auto">
          <a:xfrm>
            <a:off x="7042150" y="2448868"/>
            <a:ext cx="126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膜间部</a:t>
            </a:r>
          </a:p>
        </p:txBody>
      </p:sp>
      <p:sp>
        <p:nvSpPr>
          <p:cNvPr id="30733" name="Rectangle 13">
            <a:extLst>
              <a:ext uri="{FF2B5EF4-FFF2-40B4-BE49-F238E27FC236}">
                <a16:creationId xmlns:a16="http://schemas.microsoft.com/office/drawing/2014/main" id="{B072A39F-120C-45CB-B75E-3FB3DB5469D3}"/>
              </a:ext>
            </a:extLst>
          </p:cNvPr>
          <p:cNvSpPr>
            <a:spLocks noChangeArrowheads="1"/>
          </p:cNvSpPr>
          <p:nvPr/>
        </p:nvSpPr>
        <p:spPr bwMode="auto">
          <a:xfrm>
            <a:off x="6753225" y="3172768"/>
            <a:ext cx="1620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软骨间部</a:t>
            </a:r>
          </a:p>
        </p:txBody>
      </p:sp>
      <p:sp>
        <p:nvSpPr>
          <p:cNvPr id="30734" name="AutoShape 14">
            <a:extLst>
              <a:ext uri="{FF2B5EF4-FFF2-40B4-BE49-F238E27FC236}">
                <a16:creationId xmlns:a16="http://schemas.microsoft.com/office/drawing/2014/main" id="{8C9E8AED-6D4D-4EBF-A004-B77D078BFCDF}"/>
              </a:ext>
            </a:extLst>
          </p:cNvPr>
          <p:cNvSpPr>
            <a:spLocks/>
          </p:cNvSpPr>
          <p:nvPr/>
        </p:nvSpPr>
        <p:spPr bwMode="auto">
          <a:xfrm flipH="1">
            <a:off x="8096250" y="2654300"/>
            <a:ext cx="71438" cy="795338"/>
          </a:xfrm>
          <a:prstGeom prst="leftBrace">
            <a:avLst>
              <a:gd name="adj1" fmla="val 9277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30735" name="Rectangle 15">
            <a:extLst>
              <a:ext uri="{FF2B5EF4-FFF2-40B4-BE49-F238E27FC236}">
                <a16:creationId xmlns:a16="http://schemas.microsoft.com/office/drawing/2014/main" id="{7A4848F7-A57B-41F9-84B2-D14E42D206DB}"/>
              </a:ext>
            </a:extLst>
          </p:cNvPr>
          <p:cNvSpPr>
            <a:spLocks noChangeArrowheads="1"/>
          </p:cNvSpPr>
          <p:nvPr/>
        </p:nvSpPr>
        <p:spPr bwMode="auto">
          <a:xfrm>
            <a:off x="8218488" y="2446248"/>
            <a:ext cx="557212" cy="1200329"/>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声门裂</a:t>
            </a:r>
          </a:p>
        </p:txBody>
      </p:sp>
      <p:sp>
        <p:nvSpPr>
          <p:cNvPr id="30736" name="Rectangle 16">
            <a:extLst>
              <a:ext uri="{FF2B5EF4-FFF2-40B4-BE49-F238E27FC236}">
                <a16:creationId xmlns:a16="http://schemas.microsoft.com/office/drawing/2014/main" id="{2951C349-44AB-456E-91D8-214FB34A1987}"/>
              </a:ext>
            </a:extLst>
          </p:cNvPr>
          <p:cNvSpPr>
            <a:spLocks noChangeArrowheads="1"/>
          </p:cNvSpPr>
          <p:nvPr/>
        </p:nvSpPr>
        <p:spPr bwMode="auto">
          <a:xfrm>
            <a:off x="635000" y="603250"/>
            <a:ext cx="1460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800" b="1" dirty="0">
                <a:latin typeface="幼圆" panose="02010509060101010101" pitchFamily="49" charset="-122"/>
                <a:ea typeface="幼圆" panose="02010509060101010101" pitchFamily="49" charset="-122"/>
              </a:rPr>
              <a:t>声门： </a:t>
            </a:r>
          </a:p>
        </p:txBody>
      </p:sp>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D42D5AD3-0872-4747-8E18-5AC7CF4DF079}"/>
              </a:ext>
            </a:extLst>
          </p:cNvPr>
          <p:cNvSpPr>
            <a:spLocks noChangeArrowheads="1"/>
          </p:cNvSpPr>
          <p:nvPr/>
        </p:nvSpPr>
        <p:spPr bwMode="auto">
          <a:xfrm>
            <a:off x="422275" y="1712913"/>
            <a:ext cx="22145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kumimoji="0" lang="zh-CN" altLang="en-US" sz="3200" b="0" dirty="0">
                <a:latin typeface="幼圆" panose="02010509060101010101" pitchFamily="49" charset="-122"/>
                <a:ea typeface="方正姚体" panose="02010601030101010101" pitchFamily="2" charset="-122"/>
              </a:rPr>
              <a:t>一、气管</a:t>
            </a:r>
            <a:endParaRPr kumimoji="0" lang="zh-CN" altLang="en-US" sz="3200" b="0" dirty="0">
              <a:ea typeface="方正姚体" panose="02010601030101010101" pitchFamily="2" charset="-122"/>
            </a:endParaRPr>
          </a:p>
        </p:txBody>
      </p:sp>
      <p:pic>
        <p:nvPicPr>
          <p:cNvPr id="31748" name="Picture 4" descr="tu">
            <a:extLst>
              <a:ext uri="{FF2B5EF4-FFF2-40B4-BE49-F238E27FC236}">
                <a16:creationId xmlns:a16="http://schemas.microsoft.com/office/drawing/2014/main" id="{40625780-B8AD-4549-834B-73AE74D645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188" y="1438275"/>
            <a:ext cx="2628900" cy="4157663"/>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152-1">
            <a:extLst>
              <a:ext uri="{FF2B5EF4-FFF2-40B4-BE49-F238E27FC236}">
                <a16:creationId xmlns:a16="http://schemas.microsoft.com/office/drawing/2014/main" id="{14DA975F-89FD-466A-9F04-89A98EE75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4445000"/>
            <a:ext cx="2971800" cy="1517650"/>
          </a:xfrm>
          <a:prstGeom prst="rect">
            <a:avLst/>
          </a:prstGeom>
          <a:noFill/>
          <a:extLst>
            <a:ext uri="{909E8E84-426E-40DD-AFC4-6F175D3DCCD1}">
              <a14:hiddenFill xmlns:a14="http://schemas.microsoft.com/office/drawing/2010/main">
                <a:solidFill>
                  <a:srgbClr val="FFFFFF"/>
                </a:solidFill>
              </a14:hiddenFill>
            </a:ext>
          </a:extLst>
        </p:spPr>
      </p:pic>
      <p:sp>
        <p:nvSpPr>
          <p:cNvPr id="31750" name="Line 6">
            <a:extLst>
              <a:ext uri="{FF2B5EF4-FFF2-40B4-BE49-F238E27FC236}">
                <a16:creationId xmlns:a16="http://schemas.microsoft.com/office/drawing/2014/main" id="{0D4E4AD2-5178-4A32-92AD-BB9EFBEC6565}"/>
              </a:ext>
            </a:extLst>
          </p:cNvPr>
          <p:cNvSpPr>
            <a:spLocks noChangeShapeType="1"/>
          </p:cNvSpPr>
          <p:nvPr/>
        </p:nvSpPr>
        <p:spPr bwMode="auto">
          <a:xfrm>
            <a:off x="4130675" y="3214688"/>
            <a:ext cx="923925" cy="6477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51" name="Rectangle 7">
            <a:extLst>
              <a:ext uri="{FF2B5EF4-FFF2-40B4-BE49-F238E27FC236}">
                <a16:creationId xmlns:a16="http://schemas.microsoft.com/office/drawing/2014/main" id="{9301E237-FE70-4A67-BB27-0C2D0459469F}"/>
              </a:ext>
            </a:extLst>
          </p:cNvPr>
          <p:cNvSpPr>
            <a:spLocks noChangeArrowheads="1"/>
          </p:cNvSpPr>
          <p:nvPr/>
        </p:nvSpPr>
        <p:spPr bwMode="auto">
          <a:xfrm>
            <a:off x="3141663" y="2975918"/>
            <a:ext cx="128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气管杈</a:t>
            </a:r>
          </a:p>
        </p:txBody>
      </p:sp>
      <p:sp>
        <p:nvSpPr>
          <p:cNvPr id="31752" name="Line 8">
            <a:extLst>
              <a:ext uri="{FF2B5EF4-FFF2-40B4-BE49-F238E27FC236}">
                <a16:creationId xmlns:a16="http://schemas.microsoft.com/office/drawing/2014/main" id="{A26B8B09-AC51-4B4D-A748-CCF008CC8BDF}"/>
              </a:ext>
            </a:extLst>
          </p:cNvPr>
          <p:cNvSpPr>
            <a:spLocks noChangeShapeType="1"/>
          </p:cNvSpPr>
          <p:nvPr/>
        </p:nvSpPr>
        <p:spPr bwMode="auto">
          <a:xfrm>
            <a:off x="4216400" y="2478088"/>
            <a:ext cx="790575"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53" name="Rectangle 9">
            <a:extLst>
              <a:ext uri="{FF2B5EF4-FFF2-40B4-BE49-F238E27FC236}">
                <a16:creationId xmlns:a16="http://schemas.microsoft.com/office/drawing/2014/main" id="{A99265DB-DA80-410E-98F4-8DC2365D6CB0}"/>
              </a:ext>
            </a:extLst>
          </p:cNvPr>
          <p:cNvSpPr>
            <a:spLocks noChangeArrowheads="1"/>
          </p:cNvSpPr>
          <p:nvPr/>
        </p:nvSpPr>
        <p:spPr bwMode="auto">
          <a:xfrm>
            <a:off x="3492500" y="2217093"/>
            <a:ext cx="1187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气管</a:t>
            </a:r>
          </a:p>
        </p:txBody>
      </p:sp>
      <p:sp>
        <p:nvSpPr>
          <p:cNvPr id="31754" name="Line 10">
            <a:extLst>
              <a:ext uri="{FF2B5EF4-FFF2-40B4-BE49-F238E27FC236}">
                <a16:creationId xmlns:a16="http://schemas.microsoft.com/office/drawing/2014/main" id="{EC9398C0-0F33-4CAA-863C-0E7FF6812A23}"/>
              </a:ext>
            </a:extLst>
          </p:cNvPr>
          <p:cNvSpPr>
            <a:spLocks noChangeShapeType="1"/>
          </p:cNvSpPr>
          <p:nvPr/>
        </p:nvSpPr>
        <p:spPr bwMode="auto">
          <a:xfrm flipH="1">
            <a:off x="2076450" y="4206875"/>
            <a:ext cx="12700" cy="84772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55" name="Rectangle 11">
            <a:extLst>
              <a:ext uri="{FF2B5EF4-FFF2-40B4-BE49-F238E27FC236}">
                <a16:creationId xmlns:a16="http://schemas.microsoft.com/office/drawing/2014/main" id="{D81B3DFC-9A2F-4897-B429-703FB8370308}"/>
              </a:ext>
            </a:extLst>
          </p:cNvPr>
          <p:cNvSpPr>
            <a:spLocks noChangeArrowheads="1"/>
          </p:cNvSpPr>
          <p:nvPr/>
        </p:nvSpPr>
        <p:spPr bwMode="auto">
          <a:xfrm>
            <a:off x="1323975" y="3722043"/>
            <a:ext cx="1531938"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气管隆嵴</a:t>
            </a:r>
          </a:p>
        </p:txBody>
      </p:sp>
      <p:sp>
        <p:nvSpPr>
          <p:cNvPr id="31756" name="Line 12">
            <a:extLst>
              <a:ext uri="{FF2B5EF4-FFF2-40B4-BE49-F238E27FC236}">
                <a16:creationId xmlns:a16="http://schemas.microsoft.com/office/drawing/2014/main" id="{7061A0D2-C71B-4351-9482-E5CC7EB02D11}"/>
              </a:ext>
            </a:extLst>
          </p:cNvPr>
          <p:cNvSpPr>
            <a:spLocks noChangeShapeType="1"/>
          </p:cNvSpPr>
          <p:nvPr/>
        </p:nvSpPr>
        <p:spPr bwMode="auto">
          <a:xfrm flipH="1" flipV="1">
            <a:off x="2522538" y="5199063"/>
            <a:ext cx="738187" cy="86995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57" name="Line 13">
            <a:extLst>
              <a:ext uri="{FF2B5EF4-FFF2-40B4-BE49-F238E27FC236}">
                <a16:creationId xmlns:a16="http://schemas.microsoft.com/office/drawing/2014/main" id="{6078A908-19FC-430F-B290-8732307D6752}"/>
              </a:ext>
            </a:extLst>
          </p:cNvPr>
          <p:cNvSpPr>
            <a:spLocks noChangeShapeType="1"/>
          </p:cNvSpPr>
          <p:nvPr/>
        </p:nvSpPr>
        <p:spPr bwMode="auto">
          <a:xfrm flipV="1">
            <a:off x="869950" y="5245100"/>
            <a:ext cx="612775" cy="712788"/>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58" name="Rectangle 14">
            <a:extLst>
              <a:ext uri="{FF2B5EF4-FFF2-40B4-BE49-F238E27FC236}">
                <a16:creationId xmlns:a16="http://schemas.microsoft.com/office/drawing/2014/main" id="{CC490902-A732-4ED7-9BA7-F6D25B4AF8CF}"/>
              </a:ext>
            </a:extLst>
          </p:cNvPr>
          <p:cNvSpPr>
            <a:spLocks noChangeArrowheads="1"/>
          </p:cNvSpPr>
          <p:nvPr/>
        </p:nvSpPr>
        <p:spPr bwMode="auto">
          <a:xfrm>
            <a:off x="146050" y="5841356"/>
            <a:ext cx="1939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左主支气管</a:t>
            </a:r>
          </a:p>
        </p:txBody>
      </p:sp>
      <p:sp>
        <p:nvSpPr>
          <p:cNvPr id="31759" name="Rectangle 15">
            <a:extLst>
              <a:ext uri="{FF2B5EF4-FFF2-40B4-BE49-F238E27FC236}">
                <a16:creationId xmlns:a16="http://schemas.microsoft.com/office/drawing/2014/main" id="{C2DDBD29-B0DC-4D0A-9947-51F3696719A0}"/>
              </a:ext>
            </a:extLst>
          </p:cNvPr>
          <p:cNvSpPr>
            <a:spLocks noChangeArrowheads="1"/>
          </p:cNvSpPr>
          <p:nvPr/>
        </p:nvSpPr>
        <p:spPr bwMode="auto">
          <a:xfrm>
            <a:off x="2589213" y="5985818"/>
            <a:ext cx="1893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右主支气管</a:t>
            </a:r>
          </a:p>
        </p:txBody>
      </p:sp>
      <p:pic>
        <p:nvPicPr>
          <p:cNvPr id="31760" name="Picture 16" descr="88">
            <a:extLst>
              <a:ext uri="{FF2B5EF4-FFF2-40B4-BE49-F238E27FC236}">
                <a16:creationId xmlns:a16="http://schemas.microsoft.com/office/drawing/2014/main" id="{CFF37C11-76D8-43E0-BC57-2446A5049A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138" y="1519238"/>
            <a:ext cx="2233612" cy="3810000"/>
          </a:xfrm>
          <a:prstGeom prst="rect">
            <a:avLst/>
          </a:prstGeom>
          <a:noFill/>
          <a:extLst>
            <a:ext uri="{909E8E84-426E-40DD-AFC4-6F175D3DCCD1}">
              <a14:hiddenFill xmlns:a14="http://schemas.microsoft.com/office/drawing/2010/main">
                <a:solidFill>
                  <a:srgbClr val="FFFFFF"/>
                </a:solidFill>
              </a14:hiddenFill>
            </a:ext>
          </a:extLst>
        </p:spPr>
      </p:pic>
      <p:sp>
        <p:nvSpPr>
          <p:cNvPr id="31761" name="Line 17">
            <a:extLst>
              <a:ext uri="{FF2B5EF4-FFF2-40B4-BE49-F238E27FC236}">
                <a16:creationId xmlns:a16="http://schemas.microsoft.com/office/drawing/2014/main" id="{8C9E9DF0-6879-4AA0-BE45-2A3EFE700ACE}"/>
              </a:ext>
            </a:extLst>
          </p:cNvPr>
          <p:cNvSpPr>
            <a:spLocks noChangeShapeType="1"/>
          </p:cNvSpPr>
          <p:nvPr/>
        </p:nvSpPr>
        <p:spPr bwMode="auto">
          <a:xfrm flipH="1" flipV="1">
            <a:off x="7750175" y="4764088"/>
            <a:ext cx="12700" cy="9144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1762" name="Text Box 18">
            <a:extLst>
              <a:ext uri="{FF2B5EF4-FFF2-40B4-BE49-F238E27FC236}">
                <a16:creationId xmlns:a16="http://schemas.microsoft.com/office/drawing/2014/main" id="{85A3A314-B10E-4A75-861A-22573D7C17AE}"/>
              </a:ext>
            </a:extLst>
          </p:cNvPr>
          <p:cNvSpPr txBox="1">
            <a:spLocks noChangeArrowheads="1"/>
          </p:cNvSpPr>
          <p:nvPr/>
        </p:nvSpPr>
        <p:spPr bwMode="auto">
          <a:xfrm>
            <a:off x="7081838" y="5630863"/>
            <a:ext cx="1560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气管膜壁</a:t>
            </a:r>
          </a:p>
        </p:txBody>
      </p:sp>
      <p:sp>
        <p:nvSpPr>
          <p:cNvPr id="2" name="矩形 1">
            <a:extLst>
              <a:ext uri="{FF2B5EF4-FFF2-40B4-BE49-F238E27FC236}">
                <a16:creationId xmlns:a16="http://schemas.microsoft.com/office/drawing/2014/main" id="{7FA06EDD-EFFB-4E6A-86E1-4EA6DFE9FBF9}"/>
              </a:ext>
            </a:extLst>
          </p:cNvPr>
          <p:cNvSpPr/>
          <p:nvPr/>
        </p:nvSpPr>
        <p:spPr>
          <a:xfrm>
            <a:off x="2481263" y="639544"/>
            <a:ext cx="5444400" cy="646331"/>
          </a:xfrm>
          <a:prstGeom prst="rect">
            <a:avLst/>
          </a:prstGeom>
        </p:spPr>
        <p:txBody>
          <a:bodyPr wrap="square">
            <a:spAutoFit/>
          </a:bodyPr>
          <a:lstStyle/>
          <a:p>
            <a:r>
              <a:rPr lang="zh-CN" altLang="en-US" sz="3600" dirty="0">
                <a:latin typeface="方正姚体" panose="02010601030101010101" pitchFamily="2" charset="-122"/>
                <a:ea typeface="方正姚体" panose="02010601030101010101" pitchFamily="2" charset="-122"/>
              </a:rPr>
              <a:t>第三节  气管和支气管</a:t>
            </a:r>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FCD0821-CE7E-4874-8B2F-745D9227093E}"/>
              </a:ext>
            </a:extLst>
          </p:cNvPr>
          <p:cNvSpPr>
            <a:spLocks noChangeArrowheads="1"/>
          </p:cNvSpPr>
          <p:nvPr/>
        </p:nvSpPr>
        <p:spPr bwMode="auto">
          <a:xfrm>
            <a:off x="458788" y="319088"/>
            <a:ext cx="2778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200" b="0" dirty="0">
                <a:latin typeface="幼圆" panose="02010509060101010101" pitchFamily="49" charset="-122"/>
                <a:ea typeface="方正姚体" panose="02010601030101010101" pitchFamily="2" charset="-122"/>
              </a:rPr>
              <a:t>二、支气管</a:t>
            </a:r>
          </a:p>
        </p:txBody>
      </p:sp>
      <p:pic>
        <p:nvPicPr>
          <p:cNvPr id="32771" name="Picture 3" descr="tu">
            <a:extLst>
              <a:ext uri="{FF2B5EF4-FFF2-40B4-BE49-F238E27FC236}">
                <a16:creationId xmlns:a16="http://schemas.microsoft.com/office/drawing/2014/main" id="{C10F7C2F-D8F8-4872-B615-E6BFE0713F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836613"/>
            <a:ext cx="3228975" cy="5105400"/>
          </a:xfrm>
          <a:prstGeom prst="rect">
            <a:avLst/>
          </a:prstGeom>
          <a:noFill/>
          <a:extLst>
            <a:ext uri="{909E8E84-426E-40DD-AFC4-6F175D3DCCD1}">
              <a14:hiddenFill xmlns:a14="http://schemas.microsoft.com/office/drawing/2010/main">
                <a:solidFill>
                  <a:srgbClr val="FFFFFF"/>
                </a:solidFill>
              </a14:hiddenFill>
            </a:ext>
          </a:extLst>
        </p:spPr>
      </p:pic>
      <p:sp>
        <p:nvSpPr>
          <p:cNvPr id="32772" name="Line 4">
            <a:extLst>
              <a:ext uri="{FF2B5EF4-FFF2-40B4-BE49-F238E27FC236}">
                <a16:creationId xmlns:a16="http://schemas.microsoft.com/office/drawing/2014/main" id="{EF2787C0-6107-4B79-AE5F-37A1BD79DDB8}"/>
              </a:ext>
            </a:extLst>
          </p:cNvPr>
          <p:cNvSpPr>
            <a:spLocks noChangeShapeType="1"/>
          </p:cNvSpPr>
          <p:nvPr/>
        </p:nvSpPr>
        <p:spPr bwMode="auto">
          <a:xfrm flipH="1">
            <a:off x="6816725" y="2055813"/>
            <a:ext cx="457200" cy="0"/>
          </a:xfrm>
          <a:prstGeom prst="line">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dirty="0">
              <a:latin typeface="幼圆" panose="02010509060101010101" pitchFamily="49" charset="-122"/>
              <a:ea typeface="幼圆" panose="02010509060101010101" pitchFamily="49" charset="-122"/>
            </a:endParaRPr>
          </a:p>
        </p:txBody>
      </p:sp>
      <p:sp>
        <p:nvSpPr>
          <p:cNvPr id="32773" name="Text Box 5">
            <a:extLst>
              <a:ext uri="{FF2B5EF4-FFF2-40B4-BE49-F238E27FC236}">
                <a16:creationId xmlns:a16="http://schemas.microsoft.com/office/drawing/2014/main" id="{21543209-667B-4EE2-9FE1-3E55DB762F65}"/>
              </a:ext>
            </a:extLst>
          </p:cNvPr>
          <p:cNvSpPr txBox="1">
            <a:spLocks noChangeArrowheads="1"/>
          </p:cNvSpPr>
          <p:nvPr/>
        </p:nvSpPr>
        <p:spPr bwMode="auto">
          <a:xfrm>
            <a:off x="7173913" y="1793875"/>
            <a:ext cx="1108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幼圆" panose="02010509060101010101" pitchFamily="49" charset="-122"/>
                <a:ea typeface="幼圆" panose="02010509060101010101" pitchFamily="49" charset="-122"/>
              </a:rPr>
              <a:t>气管 </a:t>
            </a:r>
          </a:p>
        </p:txBody>
      </p:sp>
      <p:sp>
        <p:nvSpPr>
          <p:cNvPr id="32774" name="Line 6">
            <a:extLst>
              <a:ext uri="{FF2B5EF4-FFF2-40B4-BE49-F238E27FC236}">
                <a16:creationId xmlns:a16="http://schemas.microsoft.com/office/drawing/2014/main" id="{1181FFEB-F658-401A-BAD4-3291FF1A5F4C}"/>
              </a:ext>
            </a:extLst>
          </p:cNvPr>
          <p:cNvSpPr>
            <a:spLocks noChangeShapeType="1"/>
          </p:cNvSpPr>
          <p:nvPr/>
        </p:nvSpPr>
        <p:spPr bwMode="auto">
          <a:xfrm flipH="1">
            <a:off x="7045325" y="2754313"/>
            <a:ext cx="496888" cy="1206500"/>
          </a:xfrm>
          <a:prstGeom prst="line">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dirty="0">
              <a:latin typeface="幼圆" panose="02010509060101010101" pitchFamily="49" charset="-122"/>
              <a:ea typeface="幼圆" panose="02010509060101010101" pitchFamily="49" charset="-122"/>
            </a:endParaRPr>
          </a:p>
        </p:txBody>
      </p:sp>
      <p:sp>
        <p:nvSpPr>
          <p:cNvPr id="32775" name="Text Box 7">
            <a:extLst>
              <a:ext uri="{FF2B5EF4-FFF2-40B4-BE49-F238E27FC236}">
                <a16:creationId xmlns:a16="http://schemas.microsoft.com/office/drawing/2014/main" id="{C0915CE0-5F76-4FC1-BCBC-396419C549C5}"/>
              </a:ext>
            </a:extLst>
          </p:cNvPr>
          <p:cNvSpPr txBox="1">
            <a:spLocks noChangeArrowheads="1"/>
          </p:cNvSpPr>
          <p:nvPr/>
        </p:nvSpPr>
        <p:spPr bwMode="auto">
          <a:xfrm>
            <a:off x="7105650" y="2360613"/>
            <a:ext cx="2038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幼圆" panose="02010509060101010101" pitchFamily="49" charset="-122"/>
                <a:ea typeface="幼圆" panose="02010509060101010101" pitchFamily="49" charset="-122"/>
              </a:rPr>
              <a:t>左主支气管 </a:t>
            </a:r>
          </a:p>
        </p:txBody>
      </p:sp>
      <p:sp>
        <p:nvSpPr>
          <p:cNvPr id="32776" name="Line 8">
            <a:extLst>
              <a:ext uri="{FF2B5EF4-FFF2-40B4-BE49-F238E27FC236}">
                <a16:creationId xmlns:a16="http://schemas.microsoft.com/office/drawing/2014/main" id="{E284264E-3E67-4AFF-9CCF-C7B6DA0D16AC}"/>
              </a:ext>
            </a:extLst>
          </p:cNvPr>
          <p:cNvSpPr>
            <a:spLocks noChangeShapeType="1"/>
          </p:cNvSpPr>
          <p:nvPr/>
        </p:nvSpPr>
        <p:spPr bwMode="auto">
          <a:xfrm>
            <a:off x="5976938" y="2797175"/>
            <a:ext cx="611187" cy="1087438"/>
          </a:xfrm>
          <a:prstGeom prst="line">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dirty="0">
              <a:latin typeface="幼圆" panose="02010509060101010101" pitchFamily="49" charset="-122"/>
              <a:ea typeface="幼圆" panose="02010509060101010101" pitchFamily="49" charset="-122"/>
            </a:endParaRPr>
          </a:p>
        </p:txBody>
      </p:sp>
      <p:sp>
        <p:nvSpPr>
          <p:cNvPr id="32777" name="Text Box 9">
            <a:extLst>
              <a:ext uri="{FF2B5EF4-FFF2-40B4-BE49-F238E27FC236}">
                <a16:creationId xmlns:a16="http://schemas.microsoft.com/office/drawing/2014/main" id="{F439907A-998F-4A91-B31D-681C13004CA0}"/>
              </a:ext>
            </a:extLst>
          </p:cNvPr>
          <p:cNvSpPr txBox="1">
            <a:spLocks noChangeArrowheads="1"/>
          </p:cNvSpPr>
          <p:nvPr/>
        </p:nvSpPr>
        <p:spPr bwMode="auto">
          <a:xfrm>
            <a:off x="4748213" y="2382838"/>
            <a:ext cx="1890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幼圆" panose="02010509060101010101" pitchFamily="49" charset="-122"/>
                <a:ea typeface="幼圆" panose="02010509060101010101" pitchFamily="49" charset="-122"/>
              </a:rPr>
              <a:t>右主支气管 </a:t>
            </a:r>
          </a:p>
        </p:txBody>
      </p:sp>
      <p:sp>
        <p:nvSpPr>
          <p:cNvPr id="32778" name="Line 10">
            <a:extLst>
              <a:ext uri="{FF2B5EF4-FFF2-40B4-BE49-F238E27FC236}">
                <a16:creationId xmlns:a16="http://schemas.microsoft.com/office/drawing/2014/main" id="{4D987D68-1763-4A9B-B953-E28A1626CB75}"/>
              </a:ext>
            </a:extLst>
          </p:cNvPr>
          <p:cNvSpPr>
            <a:spLocks noChangeShapeType="1"/>
          </p:cNvSpPr>
          <p:nvPr/>
        </p:nvSpPr>
        <p:spPr bwMode="auto">
          <a:xfrm>
            <a:off x="6804025" y="2492375"/>
            <a:ext cx="0" cy="2447925"/>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2779" name="Line 11">
            <a:extLst>
              <a:ext uri="{FF2B5EF4-FFF2-40B4-BE49-F238E27FC236}">
                <a16:creationId xmlns:a16="http://schemas.microsoft.com/office/drawing/2014/main" id="{87446849-2C83-4F22-BA0F-B0FB9A5EDBE7}"/>
              </a:ext>
            </a:extLst>
          </p:cNvPr>
          <p:cNvSpPr>
            <a:spLocks noChangeShapeType="1"/>
          </p:cNvSpPr>
          <p:nvPr/>
        </p:nvSpPr>
        <p:spPr bwMode="auto">
          <a:xfrm>
            <a:off x="6804025" y="3860800"/>
            <a:ext cx="720725" cy="720725"/>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2780" name="Line 12">
            <a:extLst>
              <a:ext uri="{FF2B5EF4-FFF2-40B4-BE49-F238E27FC236}">
                <a16:creationId xmlns:a16="http://schemas.microsoft.com/office/drawing/2014/main" id="{F55C2B69-C843-4956-A921-359120E6FD01}"/>
              </a:ext>
            </a:extLst>
          </p:cNvPr>
          <p:cNvSpPr>
            <a:spLocks noChangeShapeType="1"/>
          </p:cNvSpPr>
          <p:nvPr/>
        </p:nvSpPr>
        <p:spPr bwMode="auto">
          <a:xfrm flipH="1">
            <a:off x="6443663" y="3860800"/>
            <a:ext cx="360362" cy="720725"/>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cxnSp>
        <p:nvCxnSpPr>
          <p:cNvPr id="32781" name="AutoShape 13">
            <a:extLst>
              <a:ext uri="{FF2B5EF4-FFF2-40B4-BE49-F238E27FC236}">
                <a16:creationId xmlns:a16="http://schemas.microsoft.com/office/drawing/2014/main" id="{D6BC7625-4E09-49B1-815D-0BE0DFE39137}"/>
              </a:ext>
            </a:extLst>
          </p:cNvPr>
          <p:cNvCxnSpPr>
            <a:cxnSpLocks noChangeShapeType="1"/>
          </p:cNvCxnSpPr>
          <p:nvPr/>
        </p:nvCxnSpPr>
        <p:spPr bwMode="auto">
          <a:xfrm>
            <a:off x="6588125" y="4365625"/>
            <a:ext cx="217488" cy="1428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2" name="Rectangle 14">
            <a:extLst>
              <a:ext uri="{FF2B5EF4-FFF2-40B4-BE49-F238E27FC236}">
                <a16:creationId xmlns:a16="http://schemas.microsoft.com/office/drawing/2014/main" id="{95D3E2B7-C304-4CE6-94A2-5F3B6945D3F7}"/>
              </a:ext>
            </a:extLst>
          </p:cNvPr>
          <p:cNvSpPr>
            <a:spLocks noChangeArrowheads="1"/>
          </p:cNvSpPr>
          <p:nvPr/>
        </p:nvSpPr>
        <p:spPr bwMode="auto">
          <a:xfrm>
            <a:off x="6256338" y="5846763"/>
            <a:ext cx="121285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latin typeface="幼圆" panose="02010509060101010101" pitchFamily="49" charset="-122"/>
                <a:ea typeface="幼圆" panose="02010509060101010101" pitchFamily="49" charset="-122"/>
              </a:rPr>
              <a:t>嵴下角 </a:t>
            </a:r>
          </a:p>
        </p:txBody>
      </p:sp>
      <p:sp>
        <p:nvSpPr>
          <p:cNvPr id="32783" name="Line 15">
            <a:extLst>
              <a:ext uri="{FF2B5EF4-FFF2-40B4-BE49-F238E27FC236}">
                <a16:creationId xmlns:a16="http://schemas.microsoft.com/office/drawing/2014/main" id="{F8499301-2FCC-418E-A96A-E16A0DF5D56E}"/>
              </a:ext>
            </a:extLst>
          </p:cNvPr>
          <p:cNvSpPr>
            <a:spLocks noChangeShapeType="1"/>
          </p:cNvSpPr>
          <p:nvPr/>
        </p:nvSpPr>
        <p:spPr bwMode="auto">
          <a:xfrm flipH="1">
            <a:off x="6799263" y="4448175"/>
            <a:ext cx="225425" cy="1374775"/>
          </a:xfrm>
          <a:prstGeom prst="line">
            <a:avLst/>
          </a:prstGeom>
          <a:noFill/>
          <a:ln w="28575">
            <a:solidFill>
              <a:schemeClr val="tx1"/>
            </a:solidFill>
            <a:prstDash val="sysDot"/>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dirty="0">
              <a:latin typeface="幼圆" panose="02010509060101010101" pitchFamily="49" charset="-122"/>
              <a:ea typeface="幼圆" panose="02010509060101010101" pitchFamily="49" charset="-122"/>
            </a:endParaRPr>
          </a:p>
        </p:txBody>
      </p:sp>
      <p:sp>
        <p:nvSpPr>
          <p:cNvPr id="32784" name="Line 16">
            <a:extLst>
              <a:ext uri="{FF2B5EF4-FFF2-40B4-BE49-F238E27FC236}">
                <a16:creationId xmlns:a16="http://schemas.microsoft.com/office/drawing/2014/main" id="{19809E60-DBB1-4BB2-9B70-1B7DF50E57BD}"/>
              </a:ext>
            </a:extLst>
          </p:cNvPr>
          <p:cNvSpPr>
            <a:spLocks noChangeShapeType="1"/>
          </p:cNvSpPr>
          <p:nvPr/>
        </p:nvSpPr>
        <p:spPr bwMode="auto">
          <a:xfrm flipH="1" flipV="1">
            <a:off x="6659563" y="4508500"/>
            <a:ext cx="146050" cy="1287463"/>
          </a:xfrm>
          <a:prstGeom prst="line">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dirty="0">
              <a:latin typeface="幼圆" panose="02010509060101010101" pitchFamily="49" charset="-122"/>
              <a:ea typeface="幼圆" panose="02010509060101010101" pitchFamily="49" charset="-122"/>
            </a:endParaRPr>
          </a:p>
        </p:txBody>
      </p:sp>
      <p:cxnSp>
        <p:nvCxnSpPr>
          <p:cNvPr id="32785" name="AutoShape 17">
            <a:extLst>
              <a:ext uri="{FF2B5EF4-FFF2-40B4-BE49-F238E27FC236}">
                <a16:creationId xmlns:a16="http://schemas.microsoft.com/office/drawing/2014/main" id="{9E4F79B8-99B9-4DA9-9C09-D4FC0EC94DEE}"/>
              </a:ext>
            </a:extLst>
          </p:cNvPr>
          <p:cNvCxnSpPr>
            <a:cxnSpLocks noChangeShapeType="1"/>
          </p:cNvCxnSpPr>
          <p:nvPr/>
        </p:nvCxnSpPr>
        <p:spPr bwMode="auto">
          <a:xfrm flipV="1">
            <a:off x="6846888" y="4270375"/>
            <a:ext cx="346075" cy="223838"/>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6" name="Rectangle 18">
            <a:extLst>
              <a:ext uri="{FF2B5EF4-FFF2-40B4-BE49-F238E27FC236}">
                <a16:creationId xmlns:a16="http://schemas.microsoft.com/office/drawing/2014/main" id="{4EB47BDB-2E0E-4F94-B896-4914B33BE4FD}"/>
              </a:ext>
            </a:extLst>
          </p:cNvPr>
          <p:cNvSpPr>
            <a:spLocks noChangeArrowheads="1"/>
          </p:cNvSpPr>
          <p:nvPr/>
        </p:nvSpPr>
        <p:spPr bwMode="auto">
          <a:xfrm>
            <a:off x="200025" y="1349375"/>
            <a:ext cx="535305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68288" algn="l"/>
                <a:tab pos="623888" algn="l"/>
              </a:tabLst>
              <a:defRPr>
                <a:solidFill>
                  <a:schemeClr val="tx1"/>
                </a:solidFill>
                <a:latin typeface="Arial" panose="020B0604020202020204" pitchFamily="34" charset="0"/>
              </a:defRPr>
            </a:lvl1pPr>
            <a:lvl2pPr eaLnBrk="0" hangingPunct="0">
              <a:tabLst>
                <a:tab pos="268288" algn="l"/>
                <a:tab pos="623888" algn="l"/>
              </a:tabLst>
              <a:defRPr>
                <a:solidFill>
                  <a:schemeClr val="tx1"/>
                </a:solidFill>
                <a:latin typeface="Arial" panose="020B0604020202020204" pitchFamily="34" charset="0"/>
              </a:defRPr>
            </a:lvl2pPr>
            <a:lvl3pPr eaLnBrk="0" hangingPunct="0">
              <a:tabLst>
                <a:tab pos="268288" algn="l"/>
                <a:tab pos="623888" algn="l"/>
              </a:tabLst>
              <a:defRPr>
                <a:solidFill>
                  <a:schemeClr val="tx1"/>
                </a:solidFill>
                <a:latin typeface="Arial" panose="020B0604020202020204" pitchFamily="34" charset="0"/>
              </a:defRPr>
            </a:lvl3pPr>
            <a:lvl4pPr eaLnBrk="0" hangingPunct="0">
              <a:tabLst>
                <a:tab pos="268288" algn="l"/>
                <a:tab pos="623888" algn="l"/>
              </a:tabLst>
              <a:defRPr>
                <a:solidFill>
                  <a:schemeClr val="tx1"/>
                </a:solidFill>
                <a:latin typeface="Arial" panose="020B0604020202020204" pitchFamily="34" charset="0"/>
              </a:defRPr>
            </a:lvl4pPr>
            <a:lvl5pPr eaLnBrk="0" hangingPunct="0">
              <a:tabLst>
                <a:tab pos="268288" algn="l"/>
                <a:tab pos="623888" algn="l"/>
              </a:tabLst>
              <a:defRPr>
                <a:solidFill>
                  <a:schemeClr val="tx1"/>
                </a:solidFill>
                <a:latin typeface="Arial" panose="020B0604020202020204" pitchFamily="34" charset="0"/>
              </a:defRPr>
            </a:lvl5pPr>
            <a:lvl6pPr eaLnBrk="0" fontAlgn="base" hangingPunct="0">
              <a:spcBef>
                <a:spcPct val="0"/>
              </a:spcBef>
              <a:spcAft>
                <a:spcPct val="0"/>
              </a:spcAft>
              <a:tabLst>
                <a:tab pos="268288" algn="l"/>
                <a:tab pos="623888" algn="l"/>
              </a:tabLst>
              <a:defRPr>
                <a:solidFill>
                  <a:schemeClr val="tx1"/>
                </a:solidFill>
                <a:latin typeface="Arial" panose="020B0604020202020204" pitchFamily="34" charset="0"/>
              </a:defRPr>
            </a:lvl6pPr>
            <a:lvl7pPr eaLnBrk="0" fontAlgn="base" hangingPunct="0">
              <a:spcBef>
                <a:spcPct val="0"/>
              </a:spcBef>
              <a:spcAft>
                <a:spcPct val="0"/>
              </a:spcAft>
              <a:tabLst>
                <a:tab pos="268288" algn="l"/>
                <a:tab pos="623888" algn="l"/>
              </a:tabLst>
              <a:defRPr>
                <a:solidFill>
                  <a:schemeClr val="tx1"/>
                </a:solidFill>
                <a:latin typeface="Arial" panose="020B0604020202020204" pitchFamily="34" charset="0"/>
              </a:defRPr>
            </a:lvl7pPr>
            <a:lvl8pPr eaLnBrk="0" fontAlgn="base" hangingPunct="0">
              <a:spcBef>
                <a:spcPct val="0"/>
              </a:spcBef>
              <a:spcAft>
                <a:spcPct val="0"/>
              </a:spcAft>
              <a:tabLst>
                <a:tab pos="268288" algn="l"/>
                <a:tab pos="623888" algn="l"/>
              </a:tabLst>
              <a:defRPr>
                <a:solidFill>
                  <a:schemeClr val="tx1"/>
                </a:solidFill>
                <a:latin typeface="Arial" panose="020B0604020202020204" pitchFamily="34" charset="0"/>
              </a:defRPr>
            </a:lvl8pPr>
            <a:lvl9pPr eaLnBrk="0" fontAlgn="base" hangingPunct="0">
              <a:spcBef>
                <a:spcPct val="0"/>
              </a:spcBef>
              <a:spcAft>
                <a:spcPct val="0"/>
              </a:spcAft>
              <a:tabLst>
                <a:tab pos="268288" algn="l"/>
                <a:tab pos="623888" algn="l"/>
              </a:tabLst>
              <a:defRPr>
                <a:solidFill>
                  <a:schemeClr val="tx1"/>
                </a:solidFill>
                <a:latin typeface="Arial" panose="020B0604020202020204" pitchFamily="34" charset="0"/>
              </a:defRPr>
            </a:lvl9pPr>
          </a:lstStyle>
          <a:p>
            <a:pPr eaLnBrk="1" hangingPunct="1">
              <a:spcBef>
                <a:spcPct val="50000"/>
              </a:spcBef>
              <a:buClr>
                <a:schemeClr val="hlink"/>
              </a:buClr>
              <a:buSzPct val="80000"/>
              <a:buFont typeface="Wingdings" panose="05000000000000000000" pitchFamily="2" charset="2"/>
              <a:buChar char="n"/>
            </a:pPr>
            <a:r>
              <a:rPr kumimoji="0" lang="en-US" altLang="zh-CN" sz="2400" b="1" dirty="0">
                <a:latin typeface="幼圆" panose="02010509060101010101" pitchFamily="49" charset="-122"/>
                <a:ea typeface="幼圆" panose="02010509060101010101" pitchFamily="49" charset="-122"/>
              </a:rPr>
              <a:t> </a:t>
            </a:r>
            <a:r>
              <a:rPr kumimoji="0" lang="zh-CN" altLang="en-US" sz="2400" b="1" dirty="0">
                <a:latin typeface="幼圆" panose="02010509060101010101" pitchFamily="49" charset="-122"/>
                <a:ea typeface="幼圆" panose="02010509060101010101" pitchFamily="49" charset="-122"/>
              </a:rPr>
              <a:t>左主支气管</a:t>
            </a:r>
            <a:r>
              <a:rPr kumimoji="0" lang="en-US" altLang="zh-CN" sz="2400" b="1" dirty="0">
                <a:latin typeface="幼圆" panose="02010509060101010101" pitchFamily="49" charset="-122"/>
                <a:ea typeface="幼圆" panose="02010509060101010101" pitchFamily="49" charset="-122"/>
              </a:rPr>
              <a:t>:</a:t>
            </a:r>
          </a:p>
          <a:p>
            <a:pPr eaLnBrk="1" hangingPunct="1">
              <a:spcBef>
                <a:spcPct val="50000"/>
              </a:spcBef>
              <a:buClr>
                <a:schemeClr val="hlink"/>
              </a:buClr>
              <a:buSzPct val="80000"/>
              <a:buFont typeface="Wingdings" panose="05000000000000000000" pitchFamily="2" charset="2"/>
              <a:buNone/>
            </a:pPr>
            <a:r>
              <a:rPr kumimoji="0" lang="en-US" altLang="zh-CN" sz="2400" b="1" dirty="0">
                <a:latin typeface="幼圆" panose="02010509060101010101" pitchFamily="49" charset="-122"/>
                <a:ea typeface="幼圆" panose="02010509060101010101" pitchFamily="49" charset="-122"/>
              </a:rPr>
              <a:t>    </a:t>
            </a:r>
            <a:r>
              <a:rPr kumimoji="0" lang="zh-CN" altLang="en-US" sz="2400" b="1" dirty="0">
                <a:latin typeface="幼圆" panose="02010509060101010101" pitchFamily="49" charset="-122"/>
                <a:ea typeface="幼圆" panose="02010509060101010101" pitchFamily="49" charset="-122"/>
              </a:rPr>
              <a:t>细而长，嵴下角大，斜行，</a:t>
            </a:r>
          </a:p>
          <a:p>
            <a:pPr eaLnBrk="1" hangingPunct="1">
              <a:spcBef>
                <a:spcPct val="50000"/>
              </a:spcBef>
              <a:buClr>
                <a:schemeClr val="hlink"/>
              </a:buClr>
              <a:buSzPct val="80000"/>
              <a:buFont typeface="Wingdings" panose="05000000000000000000" pitchFamily="2" charset="2"/>
              <a:buNone/>
            </a:pPr>
            <a:r>
              <a:rPr kumimoji="0" lang="zh-CN" altLang="en-US" sz="2400" b="1" dirty="0">
                <a:latin typeface="幼圆" panose="02010509060101010101" pitchFamily="49" charset="-122"/>
                <a:ea typeface="幼圆" panose="02010509060101010101" pitchFamily="49" charset="-122"/>
              </a:rPr>
              <a:t>    通常有</a:t>
            </a:r>
            <a:r>
              <a:rPr kumimoji="0" lang="en-US" altLang="zh-CN" sz="2400" b="1" dirty="0">
                <a:latin typeface="幼圆" panose="02010509060101010101" pitchFamily="49" charset="-122"/>
                <a:ea typeface="幼圆" panose="02010509060101010101" pitchFamily="49" charset="-122"/>
              </a:rPr>
              <a:t>7</a:t>
            </a:r>
            <a:r>
              <a:rPr kumimoji="0" lang="en-US" altLang="en-US" sz="2400" b="1" dirty="0">
                <a:latin typeface="幼圆" panose="02010509060101010101" pitchFamily="49" charset="-122"/>
                <a:ea typeface="幼圆" panose="02010509060101010101" pitchFamily="49" charset="-122"/>
              </a:rPr>
              <a:t>-</a:t>
            </a:r>
            <a:r>
              <a:rPr kumimoji="0" lang="en-US" altLang="zh-CN" sz="2400" b="1" dirty="0">
                <a:latin typeface="幼圆" panose="02010509060101010101" pitchFamily="49" charset="-122"/>
                <a:ea typeface="幼圆" panose="02010509060101010101" pitchFamily="49" charset="-122"/>
              </a:rPr>
              <a:t>8</a:t>
            </a:r>
            <a:r>
              <a:rPr kumimoji="0" lang="zh-CN" altLang="en-US" sz="2400" b="1" dirty="0">
                <a:latin typeface="幼圆" panose="02010509060101010101" pitchFamily="49" charset="-122"/>
                <a:ea typeface="幼圆" panose="02010509060101010101" pitchFamily="49" charset="-122"/>
              </a:rPr>
              <a:t>个软骨环；</a:t>
            </a:r>
          </a:p>
          <a:p>
            <a:pPr eaLnBrk="1" hangingPunct="1">
              <a:spcBef>
                <a:spcPct val="50000"/>
              </a:spcBef>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 右主支气管</a:t>
            </a:r>
            <a:r>
              <a:rPr kumimoji="0" lang="en-US" altLang="zh-CN" sz="2400" b="1" dirty="0">
                <a:latin typeface="幼圆" panose="02010509060101010101" pitchFamily="49" charset="-122"/>
                <a:ea typeface="幼圆" panose="02010509060101010101" pitchFamily="49" charset="-122"/>
              </a:rPr>
              <a:t>:</a:t>
            </a:r>
          </a:p>
          <a:p>
            <a:pPr eaLnBrk="1" hangingPunct="1">
              <a:spcBef>
                <a:spcPct val="50000"/>
              </a:spcBef>
              <a:buClr>
                <a:schemeClr val="hlink"/>
              </a:buClr>
              <a:buSzPct val="80000"/>
              <a:buFont typeface="Wingdings" panose="05000000000000000000" pitchFamily="2" charset="2"/>
              <a:buNone/>
            </a:pPr>
            <a:r>
              <a:rPr kumimoji="0" lang="en-US" altLang="zh-CN" sz="2400" b="1" dirty="0">
                <a:latin typeface="幼圆" panose="02010509060101010101" pitchFamily="49" charset="-122"/>
                <a:ea typeface="幼圆" panose="02010509060101010101" pitchFamily="49" charset="-122"/>
              </a:rPr>
              <a:t>    </a:t>
            </a:r>
            <a:r>
              <a:rPr kumimoji="0" lang="zh-CN" altLang="en-US" sz="2400" b="1" dirty="0">
                <a:latin typeface="幼圆" panose="02010509060101010101" pitchFamily="49" charset="-122"/>
                <a:ea typeface="幼圆" panose="02010509060101010101" pitchFamily="49" charset="-122"/>
              </a:rPr>
              <a:t>短而粗，嵴下角小，走行较直，</a:t>
            </a:r>
          </a:p>
          <a:p>
            <a:pPr eaLnBrk="1" hangingPunct="1">
              <a:spcBef>
                <a:spcPct val="50000"/>
              </a:spcBef>
              <a:buClr>
                <a:schemeClr val="hlink"/>
              </a:buClr>
              <a:buSzPct val="80000"/>
              <a:buFont typeface="Wingdings" panose="05000000000000000000" pitchFamily="2" charset="2"/>
              <a:buNone/>
            </a:pPr>
            <a:r>
              <a:rPr kumimoji="0" lang="zh-CN" altLang="en-US" sz="2400" b="1" dirty="0">
                <a:latin typeface="幼圆" panose="02010509060101010101" pitchFamily="49" charset="-122"/>
                <a:ea typeface="幼圆" panose="02010509060101010101" pitchFamily="49" charset="-122"/>
              </a:rPr>
              <a:t>    通常有</a:t>
            </a:r>
            <a:r>
              <a:rPr kumimoji="0" lang="en-US" altLang="zh-CN" sz="2400" b="1" dirty="0">
                <a:latin typeface="幼圆" panose="02010509060101010101" pitchFamily="49" charset="-122"/>
                <a:ea typeface="幼圆" panose="02010509060101010101" pitchFamily="49" charset="-122"/>
              </a:rPr>
              <a:t>3</a:t>
            </a:r>
            <a:r>
              <a:rPr kumimoji="0" lang="en-US" altLang="en-US" sz="2400" b="1" dirty="0">
                <a:latin typeface="幼圆" panose="02010509060101010101" pitchFamily="49" charset="-122"/>
                <a:ea typeface="幼圆" panose="02010509060101010101" pitchFamily="49" charset="-122"/>
              </a:rPr>
              <a:t>-</a:t>
            </a:r>
            <a:r>
              <a:rPr kumimoji="0" lang="en-US" altLang="zh-CN" sz="2400" b="1" dirty="0">
                <a:latin typeface="幼圆" panose="02010509060101010101" pitchFamily="49" charset="-122"/>
                <a:ea typeface="幼圆" panose="02010509060101010101" pitchFamily="49" charset="-122"/>
              </a:rPr>
              <a:t>4</a:t>
            </a:r>
            <a:r>
              <a:rPr kumimoji="0" lang="zh-CN" altLang="en-US" sz="2400" b="1" dirty="0">
                <a:latin typeface="幼圆" panose="02010509060101010101" pitchFamily="49" charset="-122"/>
                <a:ea typeface="幼圆" panose="02010509060101010101" pitchFamily="49" charset="-122"/>
              </a:rPr>
              <a:t>个软骨环。</a:t>
            </a:r>
          </a:p>
          <a:p>
            <a:pPr eaLnBrk="1" hangingPunct="1">
              <a:spcBef>
                <a:spcPct val="50000"/>
              </a:spcBef>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 经气管坠入的异物多进入</a:t>
            </a:r>
          </a:p>
          <a:p>
            <a:pPr eaLnBrk="1" hangingPunct="1">
              <a:spcBef>
                <a:spcPct val="50000"/>
              </a:spcBef>
              <a:buClr>
                <a:schemeClr val="hlink"/>
              </a:buClr>
              <a:buSzPct val="80000"/>
              <a:buFont typeface="Wingdings" panose="05000000000000000000" pitchFamily="2" charset="2"/>
              <a:buNone/>
            </a:pPr>
            <a:r>
              <a:rPr kumimoji="0" lang="zh-CN" altLang="en-US" sz="2400" b="1" dirty="0">
                <a:latin typeface="幼圆" panose="02010509060101010101" pitchFamily="49" charset="-122"/>
                <a:ea typeface="幼圆" panose="02010509060101010101" pitchFamily="49" charset="-122"/>
              </a:rPr>
              <a:t>  右主支气管。</a:t>
            </a:r>
          </a:p>
        </p:txBody>
      </p:sp>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54C3862A-60CF-45B5-852F-FE5C34D7AFE5}"/>
              </a:ext>
            </a:extLst>
          </p:cNvPr>
          <p:cNvSpPr>
            <a:spLocks noGrp="1" noChangeArrowheads="1"/>
          </p:cNvSpPr>
          <p:nvPr>
            <p:ph idx="1"/>
          </p:nvPr>
        </p:nvSpPr>
        <p:spPr>
          <a:xfrm>
            <a:off x="566738" y="1957388"/>
            <a:ext cx="3702050" cy="3617912"/>
          </a:xfrm>
        </p:spPr>
        <p:txBody>
          <a:bodyPr>
            <a:normAutofit/>
          </a:bodyPr>
          <a:lstStyle/>
          <a:p>
            <a:pPr>
              <a:buFontTx/>
              <a:buNone/>
              <a:tabLst>
                <a:tab pos="446088" algn="l"/>
                <a:tab pos="534988" algn="l"/>
              </a:tabLst>
            </a:pPr>
            <a:r>
              <a:rPr lang="zh-CN" altLang="en-US" sz="2400" b="1" dirty="0">
                <a:latin typeface="幼圆" panose="02010509060101010101" pitchFamily="49" charset="-122"/>
                <a:ea typeface="幼圆" panose="02010509060101010101" pitchFamily="49" charset="-122"/>
              </a:rPr>
              <a:t>位置：</a:t>
            </a:r>
          </a:p>
          <a:p>
            <a:pPr>
              <a:buFontTx/>
              <a:buNone/>
              <a:tabLst>
                <a:tab pos="446088" algn="l"/>
                <a:tab pos="534988" algn="l"/>
              </a:tabLst>
            </a:pPr>
            <a:r>
              <a:rPr lang="zh-CN" altLang="en-US" sz="2400" b="1" dirty="0">
                <a:latin typeface="幼圆" panose="02010509060101010101" pitchFamily="49" charset="-122"/>
                <a:ea typeface="幼圆" panose="02010509060101010101" pitchFamily="49" charset="-122"/>
              </a:rPr>
              <a:t>   肺位于胸腔内，</a:t>
            </a:r>
          </a:p>
          <a:p>
            <a:pPr>
              <a:buFontTx/>
              <a:buNone/>
              <a:tabLst>
                <a:tab pos="446088" algn="l"/>
                <a:tab pos="534988" algn="l"/>
              </a:tabLst>
            </a:pPr>
            <a:r>
              <a:rPr lang="zh-CN" altLang="en-US" sz="2400" b="1" dirty="0">
                <a:latin typeface="幼圆" panose="02010509060101010101" pitchFamily="49" charset="-122"/>
                <a:ea typeface="幼圆" panose="02010509060101010101" pitchFamily="49" charset="-122"/>
              </a:rPr>
              <a:t>   膈肌上方、</a:t>
            </a:r>
          </a:p>
          <a:p>
            <a:pPr>
              <a:buFontTx/>
              <a:buNone/>
              <a:tabLst>
                <a:tab pos="446088" algn="l"/>
                <a:tab pos="534988" algn="l"/>
              </a:tabLst>
            </a:pPr>
            <a:r>
              <a:rPr lang="zh-CN" altLang="en-US" sz="2400" b="1" dirty="0">
                <a:latin typeface="幼圆" panose="02010509060101010101" pitchFamily="49" charset="-122"/>
                <a:ea typeface="幼圆" panose="02010509060101010101" pitchFamily="49" charset="-122"/>
              </a:rPr>
              <a:t>   纵隔两侧。</a:t>
            </a:r>
          </a:p>
          <a:p>
            <a:pPr>
              <a:buFontTx/>
              <a:buNone/>
              <a:tabLst>
                <a:tab pos="446088" algn="l"/>
                <a:tab pos="534988" algn="l"/>
              </a:tabLst>
            </a:pPr>
            <a:r>
              <a:rPr lang="zh-CN" altLang="en-US" sz="2400" b="1" dirty="0">
                <a:latin typeface="幼圆" panose="02010509060101010101" pitchFamily="49" charset="-122"/>
                <a:ea typeface="幼圆" panose="02010509060101010101" pitchFamily="49" charset="-122"/>
              </a:rPr>
              <a:t>   表面被覆脏胸膜。</a:t>
            </a:r>
          </a:p>
        </p:txBody>
      </p:sp>
      <p:pic>
        <p:nvPicPr>
          <p:cNvPr id="33796" name="Picture 4" descr="041">
            <a:extLst>
              <a:ext uri="{FF2B5EF4-FFF2-40B4-BE49-F238E27FC236}">
                <a16:creationId xmlns:a16="http://schemas.microsoft.com/office/drawing/2014/main" id="{313339ED-5AB8-4002-835B-E30A95433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224" y="1708150"/>
            <a:ext cx="4237038" cy="46069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48F5F7E6-5DC8-432C-BC5C-2DA676C31A3A}"/>
              </a:ext>
            </a:extLst>
          </p:cNvPr>
          <p:cNvSpPr/>
          <p:nvPr/>
        </p:nvSpPr>
        <p:spPr>
          <a:xfrm>
            <a:off x="3454400" y="818634"/>
            <a:ext cx="2906915" cy="646331"/>
          </a:xfrm>
          <a:prstGeom prst="rect">
            <a:avLst/>
          </a:prstGeom>
        </p:spPr>
        <p:txBody>
          <a:bodyPr wrap="square">
            <a:spAutoFit/>
          </a:bodyPr>
          <a:lstStyle/>
          <a:p>
            <a:r>
              <a:rPr lang="zh-CN" altLang="en-US" sz="3600" dirty="0">
                <a:latin typeface="方正姚体" panose="02010601030101010101" pitchFamily="2" charset="-122"/>
                <a:ea typeface="方正姚体" panose="02010601030101010101" pitchFamily="2" charset="-122"/>
              </a:rPr>
              <a:t>第四节  肺</a:t>
            </a:r>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235">
            <a:extLst>
              <a:ext uri="{FF2B5EF4-FFF2-40B4-BE49-F238E27FC236}">
                <a16:creationId xmlns:a16="http://schemas.microsoft.com/office/drawing/2014/main" id="{C84B583B-ABCC-4780-8500-4B12B6C4D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1517650"/>
            <a:ext cx="3316288" cy="4710113"/>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233">
            <a:extLst>
              <a:ext uri="{FF2B5EF4-FFF2-40B4-BE49-F238E27FC236}">
                <a16:creationId xmlns:a16="http://schemas.microsoft.com/office/drawing/2014/main" id="{0FA4BD62-0890-41F7-913C-0AF14666C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4163"/>
            <a:ext cx="3109913" cy="4629150"/>
          </a:xfrm>
          <a:prstGeom prst="rect">
            <a:avLst/>
          </a:prstGeom>
          <a:noFill/>
          <a:extLst>
            <a:ext uri="{909E8E84-426E-40DD-AFC4-6F175D3DCCD1}">
              <a14:hiddenFill xmlns:a14="http://schemas.microsoft.com/office/drawing/2010/main">
                <a:solidFill>
                  <a:srgbClr val="FFFFFF"/>
                </a:solidFill>
              </a14:hiddenFill>
            </a:ext>
          </a:extLst>
        </p:spPr>
      </p:pic>
      <p:sp>
        <p:nvSpPr>
          <p:cNvPr id="34821" name="Rectangle 5">
            <a:extLst>
              <a:ext uri="{FF2B5EF4-FFF2-40B4-BE49-F238E27FC236}">
                <a16:creationId xmlns:a16="http://schemas.microsoft.com/office/drawing/2014/main" id="{E98BC15E-6D9C-4464-9845-A86861759C8F}"/>
              </a:ext>
            </a:extLst>
          </p:cNvPr>
          <p:cNvSpPr>
            <a:spLocks noChangeArrowheads="1"/>
          </p:cNvSpPr>
          <p:nvPr/>
        </p:nvSpPr>
        <p:spPr bwMode="auto">
          <a:xfrm>
            <a:off x="3896520" y="5123245"/>
            <a:ext cx="11541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肺底</a:t>
            </a:r>
          </a:p>
          <a:p>
            <a:r>
              <a:rPr kumimoji="0" lang="zh-CN" altLang="en-US" sz="2400" b="1" dirty="0">
                <a:latin typeface="幼圆" panose="02010509060101010101" pitchFamily="49" charset="-122"/>
                <a:ea typeface="幼圆" panose="02010509060101010101" pitchFamily="49" charset="-122"/>
              </a:rPr>
              <a:t>膈面</a:t>
            </a:r>
          </a:p>
        </p:txBody>
      </p:sp>
      <p:sp>
        <p:nvSpPr>
          <p:cNvPr id="34822" name="Rectangle 6">
            <a:extLst>
              <a:ext uri="{FF2B5EF4-FFF2-40B4-BE49-F238E27FC236}">
                <a16:creationId xmlns:a16="http://schemas.microsoft.com/office/drawing/2014/main" id="{C0BE24F4-861F-473C-805F-3FD302A63DC8}"/>
              </a:ext>
            </a:extLst>
          </p:cNvPr>
          <p:cNvSpPr>
            <a:spLocks noChangeArrowheads="1"/>
          </p:cNvSpPr>
          <p:nvPr/>
        </p:nvSpPr>
        <p:spPr bwMode="auto">
          <a:xfrm>
            <a:off x="3937000" y="2198043"/>
            <a:ext cx="1162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肋面    </a:t>
            </a:r>
          </a:p>
        </p:txBody>
      </p:sp>
      <p:sp>
        <p:nvSpPr>
          <p:cNvPr id="34823" name="Rectangle 7">
            <a:extLst>
              <a:ext uri="{FF2B5EF4-FFF2-40B4-BE49-F238E27FC236}">
                <a16:creationId xmlns:a16="http://schemas.microsoft.com/office/drawing/2014/main" id="{4F033686-201B-439D-8EE9-C12A65A79733}"/>
              </a:ext>
            </a:extLst>
          </p:cNvPr>
          <p:cNvSpPr>
            <a:spLocks noChangeArrowheads="1"/>
          </p:cNvSpPr>
          <p:nvPr/>
        </p:nvSpPr>
        <p:spPr bwMode="auto">
          <a:xfrm>
            <a:off x="3608388" y="3182293"/>
            <a:ext cx="1204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纵隔面</a:t>
            </a:r>
          </a:p>
        </p:txBody>
      </p:sp>
      <p:sp>
        <p:nvSpPr>
          <p:cNvPr id="34824" name="Rectangle 8">
            <a:extLst>
              <a:ext uri="{FF2B5EF4-FFF2-40B4-BE49-F238E27FC236}">
                <a16:creationId xmlns:a16="http://schemas.microsoft.com/office/drawing/2014/main" id="{9CBAA17A-3B91-4459-AD91-FA20656A42ED}"/>
              </a:ext>
            </a:extLst>
          </p:cNvPr>
          <p:cNvSpPr>
            <a:spLocks noChangeArrowheads="1"/>
          </p:cNvSpPr>
          <p:nvPr/>
        </p:nvSpPr>
        <p:spPr bwMode="auto">
          <a:xfrm>
            <a:off x="8042275" y="2088506"/>
            <a:ext cx="9191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前缘</a:t>
            </a:r>
          </a:p>
        </p:txBody>
      </p:sp>
      <p:sp>
        <p:nvSpPr>
          <p:cNvPr id="34825" name="Rectangle 9">
            <a:extLst>
              <a:ext uri="{FF2B5EF4-FFF2-40B4-BE49-F238E27FC236}">
                <a16:creationId xmlns:a16="http://schemas.microsoft.com/office/drawing/2014/main" id="{E3147166-1F61-457C-8F24-66FCF9C641BA}"/>
              </a:ext>
            </a:extLst>
          </p:cNvPr>
          <p:cNvSpPr>
            <a:spLocks noChangeArrowheads="1"/>
          </p:cNvSpPr>
          <p:nvPr/>
        </p:nvSpPr>
        <p:spPr bwMode="auto">
          <a:xfrm>
            <a:off x="8031163" y="3637906"/>
            <a:ext cx="963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后缘</a:t>
            </a:r>
          </a:p>
        </p:txBody>
      </p:sp>
      <p:sp>
        <p:nvSpPr>
          <p:cNvPr id="34826" name="Rectangle 10">
            <a:extLst>
              <a:ext uri="{FF2B5EF4-FFF2-40B4-BE49-F238E27FC236}">
                <a16:creationId xmlns:a16="http://schemas.microsoft.com/office/drawing/2014/main" id="{9B762ACD-7857-4936-AB8F-09AA75D4288F}"/>
              </a:ext>
            </a:extLst>
          </p:cNvPr>
          <p:cNvSpPr>
            <a:spLocks noChangeArrowheads="1"/>
          </p:cNvSpPr>
          <p:nvPr/>
        </p:nvSpPr>
        <p:spPr bwMode="auto">
          <a:xfrm>
            <a:off x="8056563" y="5790556"/>
            <a:ext cx="896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下缘</a:t>
            </a:r>
          </a:p>
        </p:txBody>
      </p:sp>
      <p:sp>
        <p:nvSpPr>
          <p:cNvPr id="34827" name="Rectangle 11">
            <a:extLst>
              <a:ext uri="{FF2B5EF4-FFF2-40B4-BE49-F238E27FC236}">
                <a16:creationId xmlns:a16="http://schemas.microsoft.com/office/drawing/2014/main" id="{7E79AFF3-7D4F-4A3A-80AD-2EE1C529F31D}"/>
              </a:ext>
            </a:extLst>
          </p:cNvPr>
          <p:cNvSpPr>
            <a:spLocks noChangeArrowheads="1"/>
          </p:cNvSpPr>
          <p:nvPr/>
        </p:nvSpPr>
        <p:spPr bwMode="auto">
          <a:xfrm>
            <a:off x="3981450" y="1396356"/>
            <a:ext cx="1222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肺尖</a:t>
            </a:r>
          </a:p>
        </p:txBody>
      </p:sp>
      <p:sp>
        <p:nvSpPr>
          <p:cNvPr id="34828" name="Line 12">
            <a:extLst>
              <a:ext uri="{FF2B5EF4-FFF2-40B4-BE49-F238E27FC236}">
                <a16:creationId xmlns:a16="http://schemas.microsoft.com/office/drawing/2014/main" id="{60659E1F-D573-406F-A700-F7583854FEA4}"/>
              </a:ext>
            </a:extLst>
          </p:cNvPr>
          <p:cNvSpPr>
            <a:spLocks noChangeShapeType="1"/>
          </p:cNvSpPr>
          <p:nvPr/>
        </p:nvSpPr>
        <p:spPr bwMode="auto">
          <a:xfrm flipV="1">
            <a:off x="1581150" y="1651000"/>
            <a:ext cx="2420938" cy="11113"/>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29" name="Line 13">
            <a:extLst>
              <a:ext uri="{FF2B5EF4-FFF2-40B4-BE49-F238E27FC236}">
                <a16:creationId xmlns:a16="http://schemas.microsoft.com/office/drawing/2014/main" id="{765FBFF6-951C-4A7A-9A42-045956429037}"/>
              </a:ext>
            </a:extLst>
          </p:cNvPr>
          <p:cNvSpPr>
            <a:spLocks noChangeShapeType="1"/>
          </p:cNvSpPr>
          <p:nvPr/>
        </p:nvSpPr>
        <p:spPr bwMode="auto">
          <a:xfrm>
            <a:off x="4752975" y="1646238"/>
            <a:ext cx="1995488" cy="0"/>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0" name="Line 14">
            <a:extLst>
              <a:ext uri="{FF2B5EF4-FFF2-40B4-BE49-F238E27FC236}">
                <a16:creationId xmlns:a16="http://schemas.microsoft.com/office/drawing/2014/main" id="{993A77CB-7B22-49CD-A03A-D48DB182D074}"/>
              </a:ext>
            </a:extLst>
          </p:cNvPr>
          <p:cNvSpPr>
            <a:spLocks noChangeShapeType="1"/>
          </p:cNvSpPr>
          <p:nvPr/>
        </p:nvSpPr>
        <p:spPr bwMode="auto">
          <a:xfrm flipV="1">
            <a:off x="1817688" y="2476500"/>
            <a:ext cx="2162175" cy="2222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1" name="Line 15">
            <a:extLst>
              <a:ext uri="{FF2B5EF4-FFF2-40B4-BE49-F238E27FC236}">
                <a16:creationId xmlns:a16="http://schemas.microsoft.com/office/drawing/2014/main" id="{038AC251-F5E0-4829-88A7-BC46C029B3C9}"/>
              </a:ext>
            </a:extLst>
          </p:cNvPr>
          <p:cNvSpPr>
            <a:spLocks noChangeShapeType="1"/>
          </p:cNvSpPr>
          <p:nvPr/>
        </p:nvSpPr>
        <p:spPr bwMode="auto">
          <a:xfrm>
            <a:off x="4675188" y="3430588"/>
            <a:ext cx="2317750" cy="1111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2" name="Line 16">
            <a:extLst>
              <a:ext uri="{FF2B5EF4-FFF2-40B4-BE49-F238E27FC236}">
                <a16:creationId xmlns:a16="http://schemas.microsoft.com/office/drawing/2014/main" id="{7C099D32-ECEB-40F3-8391-3CFE7AB682E1}"/>
              </a:ext>
            </a:extLst>
          </p:cNvPr>
          <p:cNvSpPr>
            <a:spLocks noChangeShapeType="1"/>
          </p:cNvSpPr>
          <p:nvPr/>
        </p:nvSpPr>
        <p:spPr bwMode="auto">
          <a:xfrm>
            <a:off x="4643438" y="5561013"/>
            <a:ext cx="1704975" cy="0"/>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3" name="Line 17">
            <a:extLst>
              <a:ext uri="{FF2B5EF4-FFF2-40B4-BE49-F238E27FC236}">
                <a16:creationId xmlns:a16="http://schemas.microsoft.com/office/drawing/2014/main" id="{8B6A81CE-9138-488C-9BF3-112D8DF8F6E8}"/>
              </a:ext>
            </a:extLst>
          </p:cNvPr>
          <p:cNvSpPr>
            <a:spLocks noChangeShapeType="1"/>
          </p:cNvSpPr>
          <p:nvPr/>
        </p:nvSpPr>
        <p:spPr bwMode="auto">
          <a:xfrm flipV="1">
            <a:off x="5665788" y="3937000"/>
            <a:ext cx="2463800" cy="2222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4" name="Line 18">
            <a:extLst>
              <a:ext uri="{FF2B5EF4-FFF2-40B4-BE49-F238E27FC236}">
                <a16:creationId xmlns:a16="http://schemas.microsoft.com/office/drawing/2014/main" id="{ACCCB75D-9349-4E2D-AA8D-C1DBA4C7A248}"/>
              </a:ext>
            </a:extLst>
          </p:cNvPr>
          <p:cNvSpPr>
            <a:spLocks noChangeShapeType="1"/>
          </p:cNvSpPr>
          <p:nvPr/>
        </p:nvSpPr>
        <p:spPr bwMode="auto">
          <a:xfrm flipV="1">
            <a:off x="5989638" y="6091238"/>
            <a:ext cx="2162175" cy="2222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5" name="Line 19">
            <a:extLst>
              <a:ext uri="{FF2B5EF4-FFF2-40B4-BE49-F238E27FC236}">
                <a16:creationId xmlns:a16="http://schemas.microsoft.com/office/drawing/2014/main" id="{424DBF83-E4D2-43DB-902B-E5DCD20260A9}"/>
              </a:ext>
            </a:extLst>
          </p:cNvPr>
          <p:cNvSpPr>
            <a:spLocks noChangeShapeType="1"/>
          </p:cNvSpPr>
          <p:nvPr/>
        </p:nvSpPr>
        <p:spPr bwMode="auto">
          <a:xfrm>
            <a:off x="7439025" y="2333625"/>
            <a:ext cx="677863" cy="11113"/>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6" name="Line 20">
            <a:extLst>
              <a:ext uri="{FF2B5EF4-FFF2-40B4-BE49-F238E27FC236}">
                <a16:creationId xmlns:a16="http://schemas.microsoft.com/office/drawing/2014/main" id="{E28B41EF-9F14-4FF9-A8E0-0EF94FC029AB}"/>
              </a:ext>
            </a:extLst>
          </p:cNvPr>
          <p:cNvSpPr>
            <a:spLocks noChangeShapeType="1"/>
          </p:cNvSpPr>
          <p:nvPr/>
        </p:nvSpPr>
        <p:spPr bwMode="auto">
          <a:xfrm>
            <a:off x="268288" y="5287963"/>
            <a:ext cx="1582737" cy="1058862"/>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7" name="Line 21">
            <a:extLst>
              <a:ext uri="{FF2B5EF4-FFF2-40B4-BE49-F238E27FC236}">
                <a16:creationId xmlns:a16="http://schemas.microsoft.com/office/drawing/2014/main" id="{E5940AB3-5C43-4A5A-9D78-715783FE5772}"/>
              </a:ext>
            </a:extLst>
          </p:cNvPr>
          <p:cNvSpPr>
            <a:spLocks noChangeShapeType="1"/>
          </p:cNvSpPr>
          <p:nvPr/>
        </p:nvSpPr>
        <p:spPr bwMode="auto">
          <a:xfrm flipV="1">
            <a:off x="236538" y="4730750"/>
            <a:ext cx="2954337" cy="44450"/>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4838" name="Rectangle 22">
            <a:extLst>
              <a:ext uri="{FF2B5EF4-FFF2-40B4-BE49-F238E27FC236}">
                <a16:creationId xmlns:a16="http://schemas.microsoft.com/office/drawing/2014/main" id="{1A220B48-09B5-4919-B27A-2DA5829678DC}"/>
              </a:ext>
            </a:extLst>
          </p:cNvPr>
          <p:cNvSpPr>
            <a:spLocks noChangeArrowheads="1"/>
          </p:cNvSpPr>
          <p:nvPr/>
        </p:nvSpPr>
        <p:spPr bwMode="auto">
          <a:xfrm>
            <a:off x="3136900" y="4485631"/>
            <a:ext cx="1316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心切迹</a:t>
            </a:r>
          </a:p>
        </p:txBody>
      </p:sp>
      <p:sp>
        <p:nvSpPr>
          <p:cNvPr id="34839" name="Rectangle 23">
            <a:extLst>
              <a:ext uri="{FF2B5EF4-FFF2-40B4-BE49-F238E27FC236}">
                <a16:creationId xmlns:a16="http://schemas.microsoft.com/office/drawing/2014/main" id="{91C3E899-0727-472F-972C-13ADB4035F68}"/>
              </a:ext>
            </a:extLst>
          </p:cNvPr>
          <p:cNvSpPr>
            <a:spLocks noChangeArrowheads="1"/>
          </p:cNvSpPr>
          <p:nvPr/>
        </p:nvSpPr>
        <p:spPr bwMode="auto">
          <a:xfrm>
            <a:off x="1758950" y="6122343"/>
            <a:ext cx="1631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左肺小舌</a:t>
            </a:r>
          </a:p>
        </p:txBody>
      </p:sp>
      <p:sp>
        <p:nvSpPr>
          <p:cNvPr id="2" name="矩形 1">
            <a:extLst>
              <a:ext uri="{FF2B5EF4-FFF2-40B4-BE49-F238E27FC236}">
                <a16:creationId xmlns:a16="http://schemas.microsoft.com/office/drawing/2014/main" id="{C01BCEEC-5DEF-4EB7-8E74-2D7E15778241}"/>
              </a:ext>
            </a:extLst>
          </p:cNvPr>
          <p:cNvSpPr/>
          <p:nvPr/>
        </p:nvSpPr>
        <p:spPr>
          <a:xfrm>
            <a:off x="3227633" y="538060"/>
            <a:ext cx="3050684" cy="584775"/>
          </a:xfrm>
          <a:prstGeom prst="rect">
            <a:avLst/>
          </a:prstGeom>
        </p:spPr>
        <p:txBody>
          <a:bodyPr wrap="square">
            <a:spAutoFit/>
          </a:bodyPr>
          <a:lstStyle/>
          <a:p>
            <a:r>
              <a:rPr lang="zh-CN" altLang="en-US" sz="3200" dirty="0">
                <a:ea typeface="方正姚体" panose="02010601030101010101" pitchFamily="2" charset="-122"/>
              </a:rPr>
              <a:t>一、肺的形态</a:t>
            </a:r>
          </a:p>
        </p:txBody>
      </p:sp>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49">
            <a:extLst>
              <a:ext uri="{FF2B5EF4-FFF2-40B4-BE49-F238E27FC236}">
                <a16:creationId xmlns:a16="http://schemas.microsoft.com/office/drawing/2014/main" id="{9AE9BF3C-1282-472C-AD21-361D815CD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1104900"/>
            <a:ext cx="4130675" cy="4905375"/>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a:extLst>
              <a:ext uri="{FF2B5EF4-FFF2-40B4-BE49-F238E27FC236}">
                <a16:creationId xmlns:a16="http://schemas.microsoft.com/office/drawing/2014/main" id="{933D2F33-F61D-4759-BE18-1967D68E52F7}"/>
              </a:ext>
            </a:extLst>
          </p:cNvPr>
          <p:cNvSpPr>
            <a:spLocks noGrp="1" noChangeArrowheads="1"/>
          </p:cNvSpPr>
          <p:nvPr>
            <p:ph idx="1"/>
          </p:nvPr>
        </p:nvSpPr>
        <p:spPr>
          <a:xfrm>
            <a:off x="344488" y="1527175"/>
            <a:ext cx="4484687" cy="2687638"/>
          </a:xfrm>
        </p:spPr>
        <p:txBody>
          <a:bodyPr>
            <a:normAutofit/>
          </a:bodyPr>
          <a:lstStyle/>
          <a:p>
            <a:pPr>
              <a:lnSpc>
                <a:spcPct val="130000"/>
              </a:lnSpc>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肺的纵隔面中央有椭圆形凹陷，即</a:t>
            </a:r>
            <a:r>
              <a:rPr lang="zh-CN" altLang="en-US" sz="2400" b="1" dirty="0">
                <a:solidFill>
                  <a:srgbClr val="C00000"/>
                </a:solidFill>
                <a:latin typeface="幼圆" panose="02010509060101010101" pitchFamily="49" charset="-122"/>
                <a:ea typeface="幼圆" panose="02010509060101010101" pitchFamily="49" charset="-122"/>
              </a:rPr>
              <a:t>肺门</a:t>
            </a:r>
            <a:r>
              <a:rPr lang="zh-CN" altLang="en-US" sz="2400" b="1" dirty="0">
                <a:latin typeface="幼圆" panose="02010509060101010101" pitchFamily="49" charset="-122"/>
                <a:ea typeface="幼圆" panose="02010509060101010101" pitchFamily="49" charset="-122"/>
              </a:rPr>
              <a:t>。</a:t>
            </a:r>
          </a:p>
          <a:p>
            <a:pPr>
              <a:lnSpc>
                <a:spcPct val="130000"/>
              </a:lnSpc>
              <a:buClr>
                <a:schemeClr val="hlink"/>
              </a:buClr>
              <a:buSzPct val="80000"/>
              <a:buFont typeface="Wingdings" panose="05000000000000000000" pitchFamily="2" charset="2"/>
              <a:buChar char="n"/>
            </a:pPr>
            <a:r>
              <a:rPr lang="zh-CN" altLang="en-US" sz="2400" b="1" dirty="0">
                <a:latin typeface="幼圆" panose="02010509060101010101" pitchFamily="49" charset="-122"/>
                <a:ea typeface="幼圆" panose="02010509060101010101" pitchFamily="49" charset="-122"/>
              </a:rPr>
              <a:t>肺门内有支气管、血管、神经、淋巴管出入并被结缔组织所包裹，称为</a:t>
            </a:r>
            <a:r>
              <a:rPr lang="zh-CN" altLang="en-US" sz="2400" b="1" dirty="0">
                <a:solidFill>
                  <a:srgbClr val="C00000"/>
                </a:solidFill>
                <a:latin typeface="幼圆" panose="02010509060101010101" pitchFamily="49" charset="-122"/>
                <a:ea typeface="幼圆" panose="02010509060101010101" pitchFamily="49" charset="-122"/>
              </a:rPr>
              <a:t>肺根</a:t>
            </a:r>
            <a:r>
              <a:rPr lang="zh-CN" altLang="en-US" sz="2400" b="1" dirty="0">
                <a:latin typeface="幼圆" panose="02010509060101010101" pitchFamily="49" charset="-122"/>
                <a:ea typeface="幼圆" panose="02010509060101010101" pitchFamily="49" charset="-122"/>
              </a:rPr>
              <a:t>。</a:t>
            </a:r>
          </a:p>
        </p:txBody>
      </p:sp>
      <p:sp>
        <p:nvSpPr>
          <p:cNvPr id="35845" name="Line 5">
            <a:extLst>
              <a:ext uri="{FF2B5EF4-FFF2-40B4-BE49-F238E27FC236}">
                <a16:creationId xmlns:a16="http://schemas.microsoft.com/office/drawing/2014/main" id="{73EFFBC3-36CF-4E16-90E4-0640A8F71194}"/>
              </a:ext>
            </a:extLst>
          </p:cNvPr>
          <p:cNvSpPr>
            <a:spLocks noChangeShapeType="1"/>
          </p:cNvSpPr>
          <p:nvPr/>
        </p:nvSpPr>
        <p:spPr bwMode="auto">
          <a:xfrm flipH="1" flipV="1">
            <a:off x="6781800" y="3538538"/>
            <a:ext cx="1003300" cy="260826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5846" name="Line 6">
            <a:extLst>
              <a:ext uri="{FF2B5EF4-FFF2-40B4-BE49-F238E27FC236}">
                <a16:creationId xmlns:a16="http://schemas.microsoft.com/office/drawing/2014/main" id="{7D67588C-40C9-4348-85B1-E80E457DC21B}"/>
              </a:ext>
            </a:extLst>
          </p:cNvPr>
          <p:cNvSpPr>
            <a:spLocks noChangeShapeType="1"/>
          </p:cNvSpPr>
          <p:nvPr/>
        </p:nvSpPr>
        <p:spPr bwMode="auto">
          <a:xfrm flipH="1" flipV="1">
            <a:off x="6657975" y="3805238"/>
            <a:ext cx="12700" cy="226377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5847" name="Line 7">
            <a:extLst>
              <a:ext uri="{FF2B5EF4-FFF2-40B4-BE49-F238E27FC236}">
                <a16:creationId xmlns:a16="http://schemas.microsoft.com/office/drawing/2014/main" id="{F16D9BA4-8BB1-4B54-A348-3DBF08EEF722}"/>
              </a:ext>
            </a:extLst>
          </p:cNvPr>
          <p:cNvSpPr>
            <a:spLocks noChangeShapeType="1"/>
          </p:cNvSpPr>
          <p:nvPr/>
        </p:nvSpPr>
        <p:spPr bwMode="auto">
          <a:xfrm flipV="1">
            <a:off x="5545138" y="3671888"/>
            <a:ext cx="823912" cy="244157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5848" name="Rectangle 8">
            <a:extLst>
              <a:ext uri="{FF2B5EF4-FFF2-40B4-BE49-F238E27FC236}">
                <a16:creationId xmlns:a16="http://schemas.microsoft.com/office/drawing/2014/main" id="{E4FEDF8C-B9E5-47C7-A119-829AD57A5313}"/>
              </a:ext>
            </a:extLst>
          </p:cNvPr>
          <p:cNvSpPr>
            <a:spLocks noChangeArrowheads="1"/>
          </p:cNvSpPr>
          <p:nvPr/>
        </p:nvSpPr>
        <p:spPr bwMode="auto">
          <a:xfrm>
            <a:off x="7354888" y="6049932"/>
            <a:ext cx="10810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幼圆" panose="02010509060101010101" pitchFamily="49" charset="-122"/>
                <a:ea typeface="幼圆" panose="02010509060101010101" pitchFamily="49" charset="-122"/>
              </a:rPr>
              <a:t>肺动脉</a:t>
            </a:r>
          </a:p>
        </p:txBody>
      </p:sp>
      <p:sp>
        <p:nvSpPr>
          <p:cNvPr id="35849" name="Rectangle 9">
            <a:extLst>
              <a:ext uri="{FF2B5EF4-FFF2-40B4-BE49-F238E27FC236}">
                <a16:creationId xmlns:a16="http://schemas.microsoft.com/office/drawing/2014/main" id="{61E572BC-FC98-401C-A877-9C93755BE491}"/>
              </a:ext>
            </a:extLst>
          </p:cNvPr>
          <p:cNvSpPr>
            <a:spLocks noChangeArrowheads="1"/>
          </p:cNvSpPr>
          <p:nvPr/>
        </p:nvSpPr>
        <p:spPr bwMode="auto">
          <a:xfrm>
            <a:off x="4991100" y="6049932"/>
            <a:ext cx="1081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幼圆" panose="02010509060101010101" pitchFamily="49" charset="-122"/>
                <a:ea typeface="幼圆" panose="02010509060101010101" pitchFamily="49" charset="-122"/>
              </a:rPr>
              <a:t>肺静脉</a:t>
            </a:r>
          </a:p>
        </p:txBody>
      </p:sp>
      <p:sp>
        <p:nvSpPr>
          <p:cNvPr id="35850" name="Rectangle 10">
            <a:extLst>
              <a:ext uri="{FF2B5EF4-FFF2-40B4-BE49-F238E27FC236}">
                <a16:creationId xmlns:a16="http://schemas.microsoft.com/office/drawing/2014/main" id="{DD675018-7B29-4574-92FB-43745DB9664B}"/>
              </a:ext>
            </a:extLst>
          </p:cNvPr>
          <p:cNvSpPr>
            <a:spLocks noChangeArrowheads="1"/>
          </p:cNvSpPr>
          <p:nvPr/>
        </p:nvSpPr>
        <p:spPr bwMode="auto">
          <a:xfrm>
            <a:off x="6172200" y="6027707"/>
            <a:ext cx="1081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幼圆" panose="02010509060101010101" pitchFamily="49" charset="-122"/>
                <a:ea typeface="幼圆" panose="02010509060101010101" pitchFamily="49" charset="-122"/>
              </a:rPr>
              <a:t>支气管</a:t>
            </a:r>
          </a:p>
        </p:txBody>
      </p:sp>
      <p:sp>
        <p:nvSpPr>
          <p:cNvPr id="2" name="矩形 1">
            <a:extLst>
              <a:ext uri="{FF2B5EF4-FFF2-40B4-BE49-F238E27FC236}">
                <a16:creationId xmlns:a16="http://schemas.microsoft.com/office/drawing/2014/main" id="{FDD7A41A-D42B-4B89-9E10-8AA247FDACBB}"/>
              </a:ext>
            </a:extLst>
          </p:cNvPr>
          <p:cNvSpPr/>
          <p:nvPr/>
        </p:nvSpPr>
        <p:spPr>
          <a:xfrm>
            <a:off x="3436140" y="622082"/>
            <a:ext cx="2736060" cy="646331"/>
          </a:xfrm>
          <a:prstGeom prst="rect">
            <a:avLst/>
          </a:prstGeom>
        </p:spPr>
        <p:txBody>
          <a:bodyPr wrap="square">
            <a:spAutoFit/>
          </a:bodyPr>
          <a:lstStyle/>
          <a:p>
            <a:r>
              <a:rPr lang="zh-CN" altLang="en-US" sz="3600" dirty="0">
                <a:latin typeface="方正姚体" panose="02010601030101010101" pitchFamily="2" charset="-122"/>
                <a:ea typeface="方正姚体" panose="02010601030101010101" pitchFamily="2" charset="-122"/>
              </a:rPr>
              <a:t>肺门   肺根</a:t>
            </a:r>
          </a:p>
        </p:txBody>
      </p:sp>
      <p:sp>
        <p:nvSpPr>
          <p:cNvPr id="11" name="TextBox 10"/>
          <p:cNvSpPr txBox="1"/>
          <p:nvPr/>
        </p:nvSpPr>
        <p:spPr>
          <a:xfrm>
            <a:off x="596900" y="4425950"/>
            <a:ext cx="4197350" cy="1200329"/>
          </a:xfrm>
          <a:prstGeom prst="rect">
            <a:avLst/>
          </a:prstGeom>
          <a:noFill/>
        </p:spPr>
        <p:txBody>
          <a:bodyPr wrap="square" rtlCol="0">
            <a:spAutoFit/>
          </a:bodyPr>
          <a:lstStyle/>
          <a:p>
            <a:pPr>
              <a:lnSpc>
                <a:spcPct val="150000"/>
              </a:lnSpc>
            </a:pPr>
            <a:r>
              <a:rPr lang="zh-CN" altLang="en-US" sz="1600" dirty="0" smtClean="0">
                <a:latin typeface="+mn-ea"/>
              </a:rPr>
              <a:t>肺根内各结构的排列，</a:t>
            </a:r>
            <a:endParaRPr lang="en-US" altLang="zh-CN" sz="1600" dirty="0" smtClean="0">
              <a:latin typeface="+mn-ea"/>
            </a:endParaRPr>
          </a:p>
          <a:p>
            <a:pPr>
              <a:lnSpc>
                <a:spcPct val="150000"/>
              </a:lnSpc>
            </a:pPr>
            <a:r>
              <a:rPr lang="zh-CN" altLang="en-US" sz="1600" dirty="0" smtClean="0">
                <a:latin typeface="+mn-ea"/>
              </a:rPr>
              <a:t>自前向后：肺上静脉，肺动脉，主支气管。</a:t>
            </a:r>
            <a:endParaRPr lang="en-US" altLang="zh-CN" sz="1600" dirty="0" smtClean="0">
              <a:latin typeface="+mn-ea"/>
            </a:endParaRPr>
          </a:p>
          <a:p>
            <a:pPr>
              <a:lnSpc>
                <a:spcPct val="150000"/>
              </a:lnSpc>
            </a:pPr>
            <a:r>
              <a:rPr lang="zh-CN" altLang="en-US" sz="1600" dirty="0" smtClean="0">
                <a:latin typeface="+mn-ea"/>
              </a:rPr>
              <a:t>自上而下：左右不同，但</a:t>
            </a:r>
            <a:r>
              <a:rPr lang="zh-CN" altLang="en-US" sz="1600" u="sng" dirty="0" smtClean="0">
                <a:latin typeface="+mn-ea"/>
              </a:rPr>
              <a:t>下肺静脉最低</a:t>
            </a:r>
            <a:r>
              <a:rPr lang="zh-CN" altLang="en-US" sz="1600" dirty="0" smtClean="0">
                <a:latin typeface="+mn-ea"/>
              </a:rPr>
              <a:t>。</a:t>
            </a:r>
            <a:endParaRPr lang="zh-CN" altLang="en-US" sz="1600" dirty="0">
              <a:latin typeface="+mn-ea"/>
            </a:endParaRPr>
          </a:p>
        </p:txBody>
      </p:sp>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91">
            <a:extLst>
              <a:ext uri="{FF2B5EF4-FFF2-40B4-BE49-F238E27FC236}">
                <a16:creationId xmlns:a16="http://schemas.microsoft.com/office/drawing/2014/main" id="{6408663A-E4A6-4221-89BD-DB6A55EAE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75" y="603250"/>
            <a:ext cx="449580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Text Box 3">
            <a:extLst>
              <a:ext uri="{FF2B5EF4-FFF2-40B4-BE49-F238E27FC236}">
                <a16:creationId xmlns:a16="http://schemas.microsoft.com/office/drawing/2014/main" id="{2E33AF10-5D3F-4E4B-A4B7-D7AB07111BBC}"/>
              </a:ext>
            </a:extLst>
          </p:cNvPr>
          <p:cNvSpPr txBox="1">
            <a:spLocks noChangeArrowheads="1"/>
          </p:cNvSpPr>
          <p:nvPr/>
        </p:nvSpPr>
        <p:spPr bwMode="auto">
          <a:xfrm>
            <a:off x="338138" y="595314"/>
            <a:ext cx="1784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肺的分叶：</a:t>
            </a:r>
          </a:p>
        </p:txBody>
      </p:sp>
      <p:sp>
        <p:nvSpPr>
          <p:cNvPr id="36868" name="Line 4">
            <a:extLst>
              <a:ext uri="{FF2B5EF4-FFF2-40B4-BE49-F238E27FC236}">
                <a16:creationId xmlns:a16="http://schemas.microsoft.com/office/drawing/2014/main" id="{24271C9C-BD3C-4AEC-A71B-D3BF1B276613}"/>
              </a:ext>
            </a:extLst>
          </p:cNvPr>
          <p:cNvSpPr>
            <a:spLocks noChangeShapeType="1"/>
          </p:cNvSpPr>
          <p:nvPr/>
        </p:nvSpPr>
        <p:spPr bwMode="auto">
          <a:xfrm>
            <a:off x="3578225" y="4805363"/>
            <a:ext cx="1182688" cy="1071562"/>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69" name="Line 5">
            <a:extLst>
              <a:ext uri="{FF2B5EF4-FFF2-40B4-BE49-F238E27FC236}">
                <a16:creationId xmlns:a16="http://schemas.microsoft.com/office/drawing/2014/main" id="{5D426303-4136-47AD-A98B-0CAA45A21E61}"/>
              </a:ext>
            </a:extLst>
          </p:cNvPr>
          <p:cNvSpPr>
            <a:spLocks noChangeShapeType="1"/>
          </p:cNvSpPr>
          <p:nvPr/>
        </p:nvSpPr>
        <p:spPr bwMode="auto">
          <a:xfrm flipV="1">
            <a:off x="4719638" y="4702175"/>
            <a:ext cx="1303337" cy="117157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70" name="Rectangle 6">
            <a:extLst>
              <a:ext uri="{FF2B5EF4-FFF2-40B4-BE49-F238E27FC236}">
                <a16:creationId xmlns:a16="http://schemas.microsoft.com/office/drawing/2014/main" id="{433256D0-4716-4AE0-99AE-54909888D85B}"/>
              </a:ext>
            </a:extLst>
          </p:cNvPr>
          <p:cNvSpPr>
            <a:spLocks noChangeArrowheads="1"/>
          </p:cNvSpPr>
          <p:nvPr/>
        </p:nvSpPr>
        <p:spPr bwMode="auto">
          <a:xfrm>
            <a:off x="4397375" y="5835006"/>
            <a:ext cx="874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斜裂</a:t>
            </a:r>
          </a:p>
        </p:txBody>
      </p:sp>
      <p:sp>
        <p:nvSpPr>
          <p:cNvPr id="36871" name="Line 7">
            <a:extLst>
              <a:ext uri="{FF2B5EF4-FFF2-40B4-BE49-F238E27FC236}">
                <a16:creationId xmlns:a16="http://schemas.microsoft.com/office/drawing/2014/main" id="{B3AC50A4-4E61-4542-B3C9-3466CCE94F44}"/>
              </a:ext>
            </a:extLst>
          </p:cNvPr>
          <p:cNvSpPr>
            <a:spLocks noChangeShapeType="1"/>
          </p:cNvSpPr>
          <p:nvPr/>
        </p:nvSpPr>
        <p:spPr bwMode="auto">
          <a:xfrm>
            <a:off x="3890963" y="3914775"/>
            <a:ext cx="825500" cy="1084263"/>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72" name="Rectangle 8">
            <a:extLst>
              <a:ext uri="{FF2B5EF4-FFF2-40B4-BE49-F238E27FC236}">
                <a16:creationId xmlns:a16="http://schemas.microsoft.com/office/drawing/2014/main" id="{2A6E9C25-BF8B-4177-BB19-ACCA7E4A91AF}"/>
              </a:ext>
            </a:extLst>
          </p:cNvPr>
          <p:cNvSpPr>
            <a:spLocks noChangeArrowheads="1"/>
          </p:cNvSpPr>
          <p:nvPr/>
        </p:nvSpPr>
        <p:spPr bwMode="auto">
          <a:xfrm>
            <a:off x="4111625" y="4887268"/>
            <a:ext cx="1216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2400" b="1" dirty="0">
                <a:latin typeface="幼圆" panose="02010509060101010101" pitchFamily="49" charset="-122"/>
                <a:ea typeface="幼圆" panose="02010509060101010101" pitchFamily="49" charset="-122"/>
              </a:rPr>
              <a:t>水平裂</a:t>
            </a:r>
          </a:p>
        </p:txBody>
      </p:sp>
      <p:sp>
        <p:nvSpPr>
          <p:cNvPr id="36873" name="Text Box 9">
            <a:extLst>
              <a:ext uri="{FF2B5EF4-FFF2-40B4-BE49-F238E27FC236}">
                <a16:creationId xmlns:a16="http://schemas.microsoft.com/office/drawing/2014/main" id="{5EB85B65-0DF2-4C28-A30C-21B25DD42676}"/>
              </a:ext>
            </a:extLst>
          </p:cNvPr>
          <p:cNvSpPr txBox="1">
            <a:spLocks noChangeArrowheads="1"/>
          </p:cNvSpPr>
          <p:nvPr/>
        </p:nvSpPr>
        <p:spPr bwMode="auto">
          <a:xfrm>
            <a:off x="947738" y="1465263"/>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右肺→</a:t>
            </a:r>
          </a:p>
        </p:txBody>
      </p:sp>
      <p:sp>
        <p:nvSpPr>
          <p:cNvPr id="36874" name="Rectangle 10">
            <a:extLst>
              <a:ext uri="{FF2B5EF4-FFF2-40B4-BE49-F238E27FC236}">
                <a16:creationId xmlns:a16="http://schemas.microsoft.com/office/drawing/2014/main" id="{85CC3A6D-7679-413A-B82A-76030FFFE20D}"/>
              </a:ext>
            </a:extLst>
          </p:cNvPr>
          <p:cNvSpPr>
            <a:spLocks noChangeArrowheads="1"/>
          </p:cNvSpPr>
          <p:nvPr/>
        </p:nvSpPr>
        <p:spPr bwMode="auto">
          <a:xfrm>
            <a:off x="1274763" y="2690168"/>
            <a:ext cx="97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上叶</a:t>
            </a:r>
          </a:p>
        </p:txBody>
      </p:sp>
      <p:sp>
        <p:nvSpPr>
          <p:cNvPr id="36875" name="Rectangle 11">
            <a:extLst>
              <a:ext uri="{FF2B5EF4-FFF2-40B4-BE49-F238E27FC236}">
                <a16:creationId xmlns:a16="http://schemas.microsoft.com/office/drawing/2014/main" id="{69D63739-70EA-48EF-856E-5208BD69A73B}"/>
              </a:ext>
            </a:extLst>
          </p:cNvPr>
          <p:cNvSpPr>
            <a:spLocks noChangeArrowheads="1"/>
          </p:cNvSpPr>
          <p:nvPr/>
        </p:nvSpPr>
        <p:spPr bwMode="auto">
          <a:xfrm>
            <a:off x="1230313" y="3526781"/>
            <a:ext cx="97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中叶</a:t>
            </a:r>
          </a:p>
        </p:txBody>
      </p:sp>
      <p:sp>
        <p:nvSpPr>
          <p:cNvPr id="36876" name="Rectangle 12">
            <a:extLst>
              <a:ext uri="{FF2B5EF4-FFF2-40B4-BE49-F238E27FC236}">
                <a16:creationId xmlns:a16="http://schemas.microsoft.com/office/drawing/2014/main" id="{4D0A1749-6C4A-4467-9282-C235864B573D}"/>
              </a:ext>
            </a:extLst>
          </p:cNvPr>
          <p:cNvSpPr>
            <a:spLocks noChangeArrowheads="1"/>
          </p:cNvSpPr>
          <p:nvPr/>
        </p:nvSpPr>
        <p:spPr bwMode="auto">
          <a:xfrm>
            <a:off x="1208088" y="4361806"/>
            <a:ext cx="97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下叶</a:t>
            </a:r>
          </a:p>
        </p:txBody>
      </p:sp>
      <p:sp>
        <p:nvSpPr>
          <p:cNvPr id="36877" name="Line 13">
            <a:extLst>
              <a:ext uri="{FF2B5EF4-FFF2-40B4-BE49-F238E27FC236}">
                <a16:creationId xmlns:a16="http://schemas.microsoft.com/office/drawing/2014/main" id="{0FBF4280-0F56-43A1-AEBE-3323E7E3E286}"/>
              </a:ext>
            </a:extLst>
          </p:cNvPr>
          <p:cNvSpPr>
            <a:spLocks noChangeShapeType="1"/>
          </p:cNvSpPr>
          <p:nvPr/>
        </p:nvSpPr>
        <p:spPr bwMode="auto">
          <a:xfrm>
            <a:off x="2032000" y="2917825"/>
            <a:ext cx="16383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78" name="Line 14">
            <a:extLst>
              <a:ext uri="{FF2B5EF4-FFF2-40B4-BE49-F238E27FC236}">
                <a16:creationId xmlns:a16="http://schemas.microsoft.com/office/drawing/2014/main" id="{6A690A5D-1508-4635-BF06-4D3681844B3B}"/>
              </a:ext>
            </a:extLst>
          </p:cNvPr>
          <p:cNvSpPr>
            <a:spLocks noChangeShapeType="1"/>
          </p:cNvSpPr>
          <p:nvPr/>
        </p:nvSpPr>
        <p:spPr bwMode="auto">
          <a:xfrm>
            <a:off x="1965325" y="3787775"/>
            <a:ext cx="1493838"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79" name="Line 15">
            <a:extLst>
              <a:ext uri="{FF2B5EF4-FFF2-40B4-BE49-F238E27FC236}">
                <a16:creationId xmlns:a16="http://schemas.microsoft.com/office/drawing/2014/main" id="{DB3A56C3-E63C-48B0-B74F-A6FE9A6D2BA7}"/>
              </a:ext>
            </a:extLst>
          </p:cNvPr>
          <p:cNvSpPr>
            <a:spLocks noChangeShapeType="1"/>
          </p:cNvSpPr>
          <p:nvPr/>
        </p:nvSpPr>
        <p:spPr bwMode="auto">
          <a:xfrm flipV="1">
            <a:off x="1976438" y="4603750"/>
            <a:ext cx="1092200" cy="1111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80" name="Rectangle 16">
            <a:extLst>
              <a:ext uri="{FF2B5EF4-FFF2-40B4-BE49-F238E27FC236}">
                <a16:creationId xmlns:a16="http://schemas.microsoft.com/office/drawing/2014/main" id="{F2CA4819-D21D-46ED-91F4-BC3E8F476E1E}"/>
              </a:ext>
            </a:extLst>
          </p:cNvPr>
          <p:cNvSpPr>
            <a:spLocks noChangeArrowheads="1"/>
          </p:cNvSpPr>
          <p:nvPr/>
        </p:nvSpPr>
        <p:spPr bwMode="auto">
          <a:xfrm>
            <a:off x="6384925" y="1496368"/>
            <a:ext cx="1404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左肺→</a:t>
            </a:r>
          </a:p>
        </p:txBody>
      </p:sp>
      <p:sp>
        <p:nvSpPr>
          <p:cNvPr id="36881" name="Line 17">
            <a:extLst>
              <a:ext uri="{FF2B5EF4-FFF2-40B4-BE49-F238E27FC236}">
                <a16:creationId xmlns:a16="http://schemas.microsoft.com/office/drawing/2014/main" id="{4F351A2F-2386-4315-B5E4-8DF3E17BD71D}"/>
              </a:ext>
            </a:extLst>
          </p:cNvPr>
          <p:cNvSpPr>
            <a:spLocks noChangeShapeType="1"/>
          </p:cNvSpPr>
          <p:nvPr/>
        </p:nvSpPr>
        <p:spPr bwMode="auto">
          <a:xfrm flipV="1">
            <a:off x="6232525" y="4572000"/>
            <a:ext cx="1049338" cy="2222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82" name="Line 18">
            <a:extLst>
              <a:ext uri="{FF2B5EF4-FFF2-40B4-BE49-F238E27FC236}">
                <a16:creationId xmlns:a16="http://schemas.microsoft.com/office/drawing/2014/main" id="{07EC32D3-D2D5-49F9-A95E-04B659991B58}"/>
              </a:ext>
            </a:extLst>
          </p:cNvPr>
          <p:cNvSpPr>
            <a:spLocks noChangeShapeType="1"/>
          </p:cNvSpPr>
          <p:nvPr/>
        </p:nvSpPr>
        <p:spPr bwMode="auto">
          <a:xfrm flipV="1">
            <a:off x="5519738" y="3024188"/>
            <a:ext cx="1673225" cy="2222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36883" name="Rectangle 19">
            <a:extLst>
              <a:ext uri="{FF2B5EF4-FFF2-40B4-BE49-F238E27FC236}">
                <a16:creationId xmlns:a16="http://schemas.microsoft.com/office/drawing/2014/main" id="{7EFBBDAB-18F3-4A30-96C5-AA5584CA7DC9}"/>
              </a:ext>
            </a:extLst>
          </p:cNvPr>
          <p:cNvSpPr>
            <a:spLocks noChangeArrowheads="1"/>
          </p:cNvSpPr>
          <p:nvPr/>
        </p:nvSpPr>
        <p:spPr bwMode="auto">
          <a:xfrm>
            <a:off x="7107238" y="2767956"/>
            <a:ext cx="97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上叶</a:t>
            </a:r>
          </a:p>
        </p:txBody>
      </p:sp>
      <p:sp>
        <p:nvSpPr>
          <p:cNvPr id="36884" name="Rectangle 20">
            <a:extLst>
              <a:ext uri="{FF2B5EF4-FFF2-40B4-BE49-F238E27FC236}">
                <a16:creationId xmlns:a16="http://schemas.microsoft.com/office/drawing/2014/main" id="{68AAB60D-D9A8-4654-B6B8-B8CF6BF7AB36}"/>
              </a:ext>
            </a:extLst>
          </p:cNvPr>
          <p:cNvSpPr>
            <a:spLocks noChangeArrowheads="1"/>
          </p:cNvSpPr>
          <p:nvPr/>
        </p:nvSpPr>
        <p:spPr bwMode="auto">
          <a:xfrm>
            <a:off x="7151688" y="4306243"/>
            <a:ext cx="963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下叶</a:t>
            </a:r>
          </a:p>
        </p:txBody>
      </p:sp>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80EFC82F-D196-43E8-890C-CECAD142AE46}"/>
              </a:ext>
            </a:extLst>
          </p:cNvPr>
          <p:cNvSpPr>
            <a:spLocks noGrp="1" noChangeArrowheads="1"/>
          </p:cNvSpPr>
          <p:nvPr>
            <p:ph idx="1"/>
          </p:nvPr>
        </p:nvSpPr>
        <p:spPr>
          <a:xfrm>
            <a:off x="711200" y="1638301"/>
            <a:ext cx="7721600" cy="4076699"/>
          </a:xfrm>
        </p:spPr>
        <p:txBody>
          <a:bodyPr>
            <a:normAutofit/>
          </a:bodyPr>
          <a:lstStyle/>
          <a:p>
            <a:pPr>
              <a:lnSpc>
                <a:spcPct val="160000"/>
              </a:lnSpc>
              <a:spcBef>
                <a:spcPct val="0"/>
              </a:spcBef>
              <a:buClr>
                <a:schemeClr val="hlink"/>
              </a:buClr>
              <a:buSzPct val="80000"/>
              <a:buFont typeface="Wingdings" panose="05000000000000000000" pitchFamily="2" charset="2"/>
              <a:buChar char="n"/>
            </a:pPr>
            <a:r>
              <a:rPr kumimoji="1" lang="zh-CN" altLang="en-US" sz="2000" b="1" dirty="0">
                <a:solidFill>
                  <a:schemeClr val="tx1"/>
                </a:solidFill>
                <a:latin typeface="幼圆" panose="02010509060101010101" pitchFamily="49" charset="-122"/>
                <a:ea typeface="幼圆" panose="02010509060101010101" pitchFamily="49" charset="-122"/>
              </a:rPr>
              <a:t>胎儿和未曾呼吸过的新生儿肺不含空气，比重较大，可沉于水底。此一特点在法医鉴定上有重要价值。在肺的发育过程中，生前</a:t>
            </a:r>
            <a:r>
              <a:rPr kumimoji="1" lang="en-US" altLang="zh-CN" sz="2000" b="1" dirty="0">
                <a:solidFill>
                  <a:schemeClr val="tx1"/>
                </a:solidFill>
                <a:latin typeface="幼圆" panose="02010509060101010101" pitchFamily="49" charset="-122"/>
                <a:ea typeface="幼圆" panose="02010509060101010101" pitchFamily="49" charset="-122"/>
              </a:rPr>
              <a:t>3</a:t>
            </a:r>
            <a:r>
              <a:rPr kumimoji="1" lang="zh-CN" altLang="en-US" sz="2000" b="1" dirty="0">
                <a:solidFill>
                  <a:schemeClr val="tx1"/>
                </a:solidFill>
                <a:latin typeface="幼圆" panose="02010509060101010101" pitchFamily="49" charset="-122"/>
                <a:ea typeface="幼圆" panose="02010509060101010101" pitchFamily="49" charset="-122"/>
              </a:rPr>
              <a:t>个月胎肺生长最快，出生后肺的体积占胸腔的</a:t>
            </a:r>
            <a:r>
              <a:rPr kumimoji="1" lang="en-US" altLang="zh-CN" sz="2000" b="1" dirty="0">
                <a:solidFill>
                  <a:schemeClr val="tx1"/>
                </a:solidFill>
                <a:latin typeface="幼圆" panose="02010509060101010101" pitchFamily="49" charset="-122"/>
                <a:ea typeface="幼圆" panose="02010509060101010101" pitchFamily="49" charset="-122"/>
              </a:rPr>
              <a:t>2/3</a:t>
            </a:r>
            <a:r>
              <a:rPr kumimoji="1" lang="zh-CN" altLang="en-US" sz="2000" b="1" dirty="0">
                <a:solidFill>
                  <a:schemeClr val="tx1"/>
                </a:solidFill>
                <a:latin typeface="幼圆" panose="02010509060101010101" pitchFamily="49" charset="-122"/>
                <a:ea typeface="幼圆" panose="02010509060101010101" pitchFamily="49" charset="-122"/>
              </a:rPr>
              <a:t>。婴幼儿肺呈淡红色。</a:t>
            </a:r>
          </a:p>
          <a:p>
            <a:pPr>
              <a:lnSpc>
                <a:spcPct val="160000"/>
              </a:lnSpc>
              <a:spcBef>
                <a:spcPct val="0"/>
              </a:spcBef>
              <a:buClr>
                <a:schemeClr val="hlink"/>
              </a:buClr>
              <a:buSzPct val="80000"/>
              <a:buFont typeface="Wingdings" panose="05000000000000000000" pitchFamily="2" charset="2"/>
              <a:buChar char="n"/>
            </a:pPr>
            <a:r>
              <a:rPr kumimoji="1" lang="zh-CN" altLang="en-US" sz="2000" b="1" dirty="0">
                <a:solidFill>
                  <a:schemeClr val="tx1"/>
                </a:solidFill>
                <a:latin typeface="幼圆" panose="02010509060101010101" pitchFamily="49" charset="-122"/>
                <a:ea typeface="幼圆" panose="02010509060101010101" pitchFamily="49" charset="-122"/>
              </a:rPr>
              <a:t>成人肺因含空气，比重较小，能浮出水面。随着生长，空气中的尘埃和炭粒等被吸入肺内并沉积，使肺变为暗红色或深灰色。生活在烟尘污染重的环境中的人和吸烟者的肺呈棕黑色。</a:t>
            </a:r>
            <a:endParaRPr lang="zh-CN" altLang="en-US" sz="2000" b="1" dirty="0">
              <a:solidFill>
                <a:schemeClr val="tx1"/>
              </a:solidFill>
              <a:latin typeface="幼圆" panose="02010509060101010101" pitchFamily="49" charset="-122"/>
              <a:ea typeface="幼圆" panose="02010509060101010101" pitchFamily="49" charset="-122"/>
            </a:endParaRPr>
          </a:p>
        </p:txBody>
      </p:sp>
      <p:sp>
        <p:nvSpPr>
          <p:cNvPr id="2" name="矩形 1">
            <a:extLst>
              <a:ext uri="{FF2B5EF4-FFF2-40B4-BE49-F238E27FC236}">
                <a16:creationId xmlns:a16="http://schemas.microsoft.com/office/drawing/2014/main" id="{CC248D8E-B94D-4CE4-AF30-22BCA0DA671B}"/>
              </a:ext>
            </a:extLst>
          </p:cNvPr>
          <p:cNvSpPr/>
          <p:nvPr/>
        </p:nvSpPr>
        <p:spPr>
          <a:xfrm>
            <a:off x="2279690" y="594752"/>
            <a:ext cx="5264110" cy="584775"/>
          </a:xfrm>
          <a:prstGeom prst="rect">
            <a:avLst/>
          </a:prstGeom>
        </p:spPr>
        <p:txBody>
          <a:bodyPr wrap="square">
            <a:spAutoFit/>
          </a:bodyPr>
          <a:lstStyle/>
          <a:p>
            <a:r>
              <a:rPr lang="zh-CN" altLang="en-US" sz="3200" dirty="0">
                <a:ea typeface="方正姚体" panose="02010601030101010101" pitchFamily="2" charset="-122"/>
              </a:rPr>
              <a:t>二、胎儿肺与成人肺的区别</a:t>
            </a:r>
          </a:p>
        </p:txBody>
      </p:sp>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31">
            <a:extLst>
              <a:ext uri="{FF2B5EF4-FFF2-40B4-BE49-F238E27FC236}">
                <a16:creationId xmlns:a16="http://schemas.microsoft.com/office/drawing/2014/main" id="{EDADD5F1-334D-4E73-AAFD-32E2DED00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050" y="1298407"/>
            <a:ext cx="4762500" cy="4329281"/>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a:extLst>
              <a:ext uri="{FF2B5EF4-FFF2-40B4-BE49-F238E27FC236}">
                <a16:creationId xmlns:a16="http://schemas.microsoft.com/office/drawing/2014/main" id="{6394CDAB-0031-4361-8B7A-490538BFC346}"/>
              </a:ext>
            </a:extLst>
          </p:cNvPr>
          <p:cNvSpPr txBox="1">
            <a:spLocks noChangeArrowheads="1"/>
          </p:cNvSpPr>
          <p:nvPr/>
        </p:nvSpPr>
        <p:spPr bwMode="auto">
          <a:xfrm>
            <a:off x="2168525" y="1722438"/>
            <a:ext cx="935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气管</a:t>
            </a:r>
          </a:p>
        </p:txBody>
      </p:sp>
      <p:sp>
        <p:nvSpPr>
          <p:cNvPr id="38916" name="Text Box 4">
            <a:extLst>
              <a:ext uri="{FF2B5EF4-FFF2-40B4-BE49-F238E27FC236}">
                <a16:creationId xmlns:a16="http://schemas.microsoft.com/office/drawing/2014/main" id="{757F196E-CBDA-468C-B2C5-7FF635E9F9BF}"/>
              </a:ext>
            </a:extLst>
          </p:cNvPr>
          <p:cNvSpPr txBox="1">
            <a:spLocks noChangeArrowheads="1"/>
          </p:cNvSpPr>
          <p:nvPr/>
        </p:nvSpPr>
        <p:spPr bwMode="auto">
          <a:xfrm>
            <a:off x="1846303" y="2555875"/>
            <a:ext cx="55399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左右</a:t>
            </a:r>
          </a:p>
        </p:txBody>
      </p:sp>
      <p:sp>
        <p:nvSpPr>
          <p:cNvPr id="38917" name="Text Box 5">
            <a:extLst>
              <a:ext uri="{FF2B5EF4-FFF2-40B4-BE49-F238E27FC236}">
                <a16:creationId xmlns:a16="http://schemas.microsoft.com/office/drawing/2014/main" id="{8F143733-761E-4A35-9489-A14EDBE6B937}"/>
              </a:ext>
            </a:extLst>
          </p:cNvPr>
          <p:cNvSpPr txBox="1">
            <a:spLocks noChangeArrowheads="1"/>
          </p:cNvSpPr>
          <p:nvPr/>
        </p:nvSpPr>
        <p:spPr bwMode="auto">
          <a:xfrm>
            <a:off x="2211388" y="2627313"/>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主支气管</a:t>
            </a:r>
          </a:p>
        </p:txBody>
      </p:sp>
      <p:sp>
        <p:nvSpPr>
          <p:cNvPr id="38918" name="Text Box 6">
            <a:extLst>
              <a:ext uri="{FF2B5EF4-FFF2-40B4-BE49-F238E27FC236}">
                <a16:creationId xmlns:a16="http://schemas.microsoft.com/office/drawing/2014/main" id="{06AD19B1-1832-406A-8F66-6499E123E259}"/>
              </a:ext>
            </a:extLst>
          </p:cNvPr>
          <p:cNvSpPr txBox="1">
            <a:spLocks noChangeArrowheads="1"/>
          </p:cNvSpPr>
          <p:nvPr/>
        </p:nvSpPr>
        <p:spPr bwMode="auto">
          <a:xfrm>
            <a:off x="1924050" y="3563938"/>
            <a:ext cx="2160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肺叶支气管</a:t>
            </a:r>
          </a:p>
        </p:txBody>
      </p:sp>
      <p:sp>
        <p:nvSpPr>
          <p:cNvPr id="38919" name="Text Box 7">
            <a:extLst>
              <a:ext uri="{FF2B5EF4-FFF2-40B4-BE49-F238E27FC236}">
                <a16:creationId xmlns:a16="http://schemas.microsoft.com/office/drawing/2014/main" id="{387A1CB9-F809-4065-B6AA-67C929C35A5E}"/>
              </a:ext>
            </a:extLst>
          </p:cNvPr>
          <p:cNvSpPr txBox="1">
            <a:spLocks noChangeArrowheads="1"/>
          </p:cNvSpPr>
          <p:nvPr/>
        </p:nvSpPr>
        <p:spPr bwMode="auto">
          <a:xfrm>
            <a:off x="1939925" y="4443413"/>
            <a:ext cx="2087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肺段支气管</a:t>
            </a:r>
          </a:p>
        </p:txBody>
      </p:sp>
      <p:sp>
        <p:nvSpPr>
          <p:cNvPr id="38920" name="Text Box 8">
            <a:extLst>
              <a:ext uri="{FF2B5EF4-FFF2-40B4-BE49-F238E27FC236}">
                <a16:creationId xmlns:a16="http://schemas.microsoft.com/office/drawing/2014/main" id="{BE5F8BF6-44FF-4574-BBA6-3AB9F39AB30A}"/>
              </a:ext>
            </a:extLst>
          </p:cNvPr>
          <p:cNvSpPr txBox="1">
            <a:spLocks noChangeArrowheads="1"/>
          </p:cNvSpPr>
          <p:nvPr/>
        </p:nvSpPr>
        <p:spPr bwMode="auto">
          <a:xfrm>
            <a:off x="0" y="2671763"/>
            <a:ext cx="1728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一级支气管</a:t>
            </a:r>
          </a:p>
        </p:txBody>
      </p:sp>
      <p:sp>
        <p:nvSpPr>
          <p:cNvPr id="38921" name="Text Box 9">
            <a:extLst>
              <a:ext uri="{FF2B5EF4-FFF2-40B4-BE49-F238E27FC236}">
                <a16:creationId xmlns:a16="http://schemas.microsoft.com/office/drawing/2014/main" id="{CE04C2B4-4423-4F35-B6A9-8AEAC8FB4326}"/>
              </a:ext>
            </a:extLst>
          </p:cNvPr>
          <p:cNvSpPr txBox="1">
            <a:spLocks noChangeArrowheads="1"/>
          </p:cNvSpPr>
          <p:nvPr/>
        </p:nvSpPr>
        <p:spPr bwMode="auto">
          <a:xfrm>
            <a:off x="25400" y="3541713"/>
            <a:ext cx="1800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二级支气管</a:t>
            </a:r>
          </a:p>
        </p:txBody>
      </p:sp>
      <p:sp>
        <p:nvSpPr>
          <p:cNvPr id="38922" name="Text Box 10">
            <a:extLst>
              <a:ext uri="{FF2B5EF4-FFF2-40B4-BE49-F238E27FC236}">
                <a16:creationId xmlns:a16="http://schemas.microsoft.com/office/drawing/2014/main" id="{09445615-6FAF-4E95-84EE-4355378F94B0}"/>
              </a:ext>
            </a:extLst>
          </p:cNvPr>
          <p:cNvSpPr txBox="1">
            <a:spLocks noChangeArrowheads="1"/>
          </p:cNvSpPr>
          <p:nvPr/>
        </p:nvSpPr>
        <p:spPr bwMode="auto">
          <a:xfrm>
            <a:off x="36513" y="4433888"/>
            <a:ext cx="18716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三级支气管</a:t>
            </a:r>
          </a:p>
        </p:txBody>
      </p:sp>
      <p:sp>
        <p:nvSpPr>
          <p:cNvPr id="38923" name="Rectangle 11">
            <a:extLst>
              <a:ext uri="{FF2B5EF4-FFF2-40B4-BE49-F238E27FC236}">
                <a16:creationId xmlns:a16="http://schemas.microsoft.com/office/drawing/2014/main" id="{D891F447-465C-4093-A69E-2320F7B391AE}"/>
              </a:ext>
            </a:extLst>
          </p:cNvPr>
          <p:cNvSpPr>
            <a:spLocks noChangeArrowheads="1"/>
          </p:cNvSpPr>
          <p:nvPr/>
        </p:nvSpPr>
        <p:spPr bwMode="auto">
          <a:xfrm>
            <a:off x="1520825" y="2682875"/>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4" name="Rectangle 12">
            <a:extLst>
              <a:ext uri="{FF2B5EF4-FFF2-40B4-BE49-F238E27FC236}">
                <a16:creationId xmlns:a16="http://schemas.microsoft.com/office/drawing/2014/main" id="{D0C11BCA-6F12-4E95-9CCB-2985AEE99819}"/>
              </a:ext>
            </a:extLst>
          </p:cNvPr>
          <p:cNvSpPr>
            <a:spLocks noChangeArrowheads="1"/>
          </p:cNvSpPr>
          <p:nvPr/>
        </p:nvSpPr>
        <p:spPr bwMode="auto">
          <a:xfrm>
            <a:off x="1519238" y="3548063"/>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5" name="Rectangle 13">
            <a:extLst>
              <a:ext uri="{FF2B5EF4-FFF2-40B4-BE49-F238E27FC236}">
                <a16:creationId xmlns:a16="http://schemas.microsoft.com/office/drawing/2014/main" id="{91DA0E85-DA6D-4D0E-B578-43E4BA08EA9E}"/>
              </a:ext>
            </a:extLst>
          </p:cNvPr>
          <p:cNvSpPr>
            <a:spLocks noChangeArrowheads="1"/>
          </p:cNvSpPr>
          <p:nvPr/>
        </p:nvSpPr>
        <p:spPr bwMode="auto">
          <a:xfrm>
            <a:off x="1546225" y="4429125"/>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6" name="Rectangle 14">
            <a:extLst>
              <a:ext uri="{FF2B5EF4-FFF2-40B4-BE49-F238E27FC236}">
                <a16:creationId xmlns:a16="http://schemas.microsoft.com/office/drawing/2014/main" id="{19578CB9-4B60-4A2E-A4DC-592F46BEB6E0}"/>
              </a:ext>
            </a:extLst>
          </p:cNvPr>
          <p:cNvSpPr>
            <a:spLocks noChangeArrowheads="1"/>
          </p:cNvSpPr>
          <p:nvPr/>
        </p:nvSpPr>
        <p:spPr bwMode="auto">
          <a:xfrm>
            <a:off x="2382838" y="2174875"/>
            <a:ext cx="488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7" name="Rectangle 15">
            <a:extLst>
              <a:ext uri="{FF2B5EF4-FFF2-40B4-BE49-F238E27FC236}">
                <a16:creationId xmlns:a16="http://schemas.microsoft.com/office/drawing/2014/main" id="{03F32D39-F330-4D71-A67B-C0995C267B0E}"/>
              </a:ext>
            </a:extLst>
          </p:cNvPr>
          <p:cNvSpPr>
            <a:spLocks noChangeArrowheads="1"/>
          </p:cNvSpPr>
          <p:nvPr/>
        </p:nvSpPr>
        <p:spPr bwMode="auto">
          <a:xfrm>
            <a:off x="2376488" y="313690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8" name="Rectangle 16">
            <a:extLst>
              <a:ext uri="{FF2B5EF4-FFF2-40B4-BE49-F238E27FC236}">
                <a16:creationId xmlns:a16="http://schemas.microsoft.com/office/drawing/2014/main" id="{AFF49E45-3F30-46B6-8372-54C56CB80A0F}"/>
              </a:ext>
            </a:extLst>
          </p:cNvPr>
          <p:cNvSpPr>
            <a:spLocks noChangeArrowheads="1"/>
          </p:cNvSpPr>
          <p:nvPr/>
        </p:nvSpPr>
        <p:spPr bwMode="auto">
          <a:xfrm>
            <a:off x="2384425" y="4041775"/>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400" b="1" dirty="0">
                <a:latin typeface="幼圆" panose="02010509060101010101" pitchFamily="49" charset="-122"/>
                <a:ea typeface="幼圆" panose="02010509060101010101" pitchFamily="49" charset="-122"/>
              </a:rPr>
              <a:t>↓</a:t>
            </a:r>
          </a:p>
        </p:txBody>
      </p:sp>
      <p:sp>
        <p:nvSpPr>
          <p:cNvPr id="38929" name="Rectangle 17">
            <a:extLst>
              <a:ext uri="{FF2B5EF4-FFF2-40B4-BE49-F238E27FC236}">
                <a16:creationId xmlns:a16="http://schemas.microsoft.com/office/drawing/2014/main" id="{F2A2D75F-8E7E-4D67-88EF-AE4D2906F9B9}"/>
              </a:ext>
            </a:extLst>
          </p:cNvPr>
          <p:cNvSpPr>
            <a:spLocks noChangeArrowheads="1"/>
          </p:cNvSpPr>
          <p:nvPr/>
        </p:nvSpPr>
        <p:spPr bwMode="auto">
          <a:xfrm>
            <a:off x="658813" y="447675"/>
            <a:ext cx="3478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3600" b="0" dirty="0">
                <a:latin typeface="方正姚体" panose="02010601030101010101" pitchFamily="2" charset="-122"/>
                <a:ea typeface="方正姚体" panose="02010601030101010101" pitchFamily="2" charset="-122"/>
              </a:rPr>
              <a:t>三、支气管树</a:t>
            </a:r>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A820AFF-5655-422B-95C0-41C07327612C}"/>
              </a:ext>
            </a:extLst>
          </p:cNvPr>
          <p:cNvSpPr>
            <a:spLocks noChangeArrowheads="1"/>
          </p:cNvSpPr>
          <p:nvPr/>
        </p:nvSpPr>
        <p:spPr bwMode="auto">
          <a:xfrm>
            <a:off x="319088" y="266700"/>
            <a:ext cx="4468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600" b="0" dirty="0">
                <a:latin typeface="幼圆" panose="02010509060101010101" pitchFamily="49" charset="-122"/>
                <a:ea typeface="方正姚体" panose="02010601030101010101" pitchFamily="2" charset="-122"/>
              </a:rPr>
              <a:t>四、</a:t>
            </a:r>
            <a:r>
              <a:rPr kumimoji="0" lang="zh-CN" altLang="en-US" sz="3600" b="0" dirty="0">
                <a:solidFill>
                  <a:srgbClr val="C00000"/>
                </a:solidFill>
                <a:latin typeface="幼圆" panose="02010509060101010101" pitchFamily="49" charset="-122"/>
                <a:ea typeface="方正姚体" panose="02010601030101010101" pitchFamily="2" charset="-122"/>
              </a:rPr>
              <a:t>支气管肺段</a:t>
            </a:r>
          </a:p>
        </p:txBody>
      </p:sp>
      <p:sp>
        <p:nvSpPr>
          <p:cNvPr id="39939" name="Rectangle 3">
            <a:extLst>
              <a:ext uri="{FF2B5EF4-FFF2-40B4-BE49-F238E27FC236}">
                <a16:creationId xmlns:a16="http://schemas.microsoft.com/office/drawing/2014/main" id="{DA09A1C9-448D-4BF4-BB29-B5700CA31E45}"/>
              </a:ext>
            </a:extLst>
          </p:cNvPr>
          <p:cNvSpPr>
            <a:spLocks noChangeArrowheads="1"/>
          </p:cNvSpPr>
          <p:nvPr/>
        </p:nvSpPr>
        <p:spPr bwMode="auto">
          <a:xfrm>
            <a:off x="741363" y="1057362"/>
            <a:ext cx="7816850" cy="168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pPr>
            <a:r>
              <a:rPr kumimoji="0" lang="zh-CN" altLang="en-US" sz="2400" b="1" dirty="0">
                <a:latin typeface="幼圆" panose="02010509060101010101" pitchFamily="49" charset="-122"/>
                <a:ea typeface="幼圆" panose="02010509060101010101" pitchFamily="49" charset="-122"/>
              </a:rPr>
              <a:t>每一肺段支气管及其分布区域的肺组织在结构和功能上均为一个独立的单位，称为支气管肺段，简称肺段。</a:t>
            </a:r>
            <a:endParaRPr kumimoji="0" lang="en-US" altLang="zh-CN" sz="2400" b="1" dirty="0">
              <a:latin typeface="幼圆" panose="02010509060101010101" pitchFamily="49" charset="-122"/>
              <a:ea typeface="幼圆" panose="02010509060101010101" pitchFamily="49" charset="-122"/>
            </a:endParaRPr>
          </a:p>
          <a:p>
            <a:pPr>
              <a:lnSpc>
                <a:spcPct val="150000"/>
              </a:lnSpc>
            </a:pPr>
            <a:r>
              <a:rPr kumimoji="0" lang="zh-CN" altLang="en-US" sz="2400" b="1" dirty="0">
                <a:latin typeface="Arial" panose="020B0604020202020204" pitchFamily="34" charset="0"/>
                <a:ea typeface="幼圆" panose="02010509060101010101" pitchFamily="49" charset="-122"/>
              </a:rPr>
              <a:t>左、右肺各有</a:t>
            </a:r>
            <a:r>
              <a:rPr kumimoji="0" lang="en-US" altLang="zh-CN" sz="2400" b="1" dirty="0">
                <a:latin typeface="Arial" panose="020B0604020202020204" pitchFamily="34" charset="0"/>
                <a:ea typeface="幼圆" panose="02010509060101010101" pitchFamily="49" charset="-122"/>
              </a:rPr>
              <a:t>10</a:t>
            </a:r>
            <a:r>
              <a:rPr kumimoji="0" lang="zh-CN" altLang="en-US" sz="2400" b="1" dirty="0">
                <a:latin typeface="Arial" panose="020B0604020202020204" pitchFamily="34" charset="0"/>
                <a:ea typeface="幼圆" panose="02010509060101010101" pitchFamily="49" charset="-122"/>
              </a:rPr>
              <a:t>个肺段。</a:t>
            </a:r>
          </a:p>
        </p:txBody>
      </p:sp>
      <p:pic>
        <p:nvPicPr>
          <p:cNvPr id="39940" name="Picture 4" descr="046">
            <a:extLst>
              <a:ext uri="{FF2B5EF4-FFF2-40B4-BE49-F238E27FC236}">
                <a16:creationId xmlns:a16="http://schemas.microsoft.com/office/drawing/2014/main" id="{CF388555-057B-401A-A153-A138F388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4025"/>
            <a:ext cx="4232275" cy="2909888"/>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047">
            <a:extLst>
              <a:ext uri="{FF2B5EF4-FFF2-40B4-BE49-F238E27FC236}">
                <a16:creationId xmlns:a16="http://schemas.microsoft.com/office/drawing/2014/main" id="{00F4322E-D4F2-4912-87CF-26CA3FCE1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2941638"/>
            <a:ext cx="4494212" cy="3087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0506ACE-96D8-4A0B-9283-D64B620F1301}"/>
              </a:ext>
            </a:extLst>
          </p:cNvPr>
          <p:cNvSpPr>
            <a:spLocks noChangeArrowheads="1"/>
          </p:cNvSpPr>
          <p:nvPr/>
        </p:nvSpPr>
        <p:spPr bwMode="auto">
          <a:xfrm>
            <a:off x="627063" y="2822905"/>
            <a:ext cx="4248150" cy="11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骨部  软骨部</a:t>
            </a:r>
          </a:p>
          <a:p>
            <a:pPr eaLnBrk="1" hangingPunct="1">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鼻根 鼻背 鼻尖 鼻翼</a:t>
            </a:r>
          </a:p>
        </p:txBody>
      </p:sp>
      <p:sp>
        <p:nvSpPr>
          <p:cNvPr id="5124" name="Rectangle 4">
            <a:extLst>
              <a:ext uri="{FF2B5EF4-FFF2-40B4-BE49-F238E27FC236}">
                <a16:creationId xmlns:a16="http://schemas.microsoft.com/office/drawing/2014/main" id="{5A475565-8A63-473A-9401-179F1045DCAE}"/>
              </a:ext>
            </a:extLst>
          </p:cNvPr>
          <p:cNvSpPr>
            <a:spLocks noChangeArrowheads="1"/>
          </p:cNvSpPr>
          <p:nvPr/>
        </p:nvSpPr>
        <p:spPr bwMode="auto">
          <a:xfrm>
            <a:off x="379823" y="1688355"/>
            <a:ext cx="2160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0" lang="zh-CN" altLang="en-US" sz="3200" b="0" dirty="0">
                <a:effectLst>
                  <a:outerShdw blurRad="38100" dist="38100" dir="2700000" algn="tl">
                    <a:srgbClr val="C0C0C0"/>
                  </a:outerShdw>
                </a:effectLst>
                <a:latin typeface="幼圆" panose="02010509060101010101" pitchFamily="49" charset="-122"/>
                <a:ea typeface="方正姚体" panose="02010601030101010101" pitchFamily="2" charset="-122"/>
              </a:rPr>
              <a:t>一、外鼻</a:t>
            </a:r>
            <a:endParaRPr kumimoji="0" lang="zh-CN" altLang="en-US" sz="3200" b="0" dirty="0">
              <a:ea typeface="方正姚体" panose="02010601030101010101" pitchFamily="2" charset="-122"/>
            </a:endParaRPr>
          </a:p>
        </p:txBody>
      </p:sp>
      <p:pic>
        <p:nvPicPr>
          <p:cNvPr id="5125" name="Picture 5" descr="195">
            <a:extLst>
              <a:ext uri="{FF2B5EF4-FFF2-40B4-BE49-F238E27FC236}">
                <a16:creationId xmlns:a16="http://schemas.microsoft.com/office/drawing/2014/main" id="{3BA5D460-4EBE-4ADC-8688-02669BC0A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854" y="1688355"/>
            <a:ext cx="4181475" cy="505777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1F9A41A8-B0AE-435A-9404-20E9D83EC329}"/>
              </a:ext>
            </a:extLst>
          </p:cNvPr>
          <p:cNvSpPr/>
          <p:nvPr/>
        </p:nvSpPr>
        <p:spPr>
          <a:xfrm>
            <a:off x="2999469" y="648005"/>
            <a:ext cx="2722904" cy="707886"/>
          </a:xfrm>
          <a:prstGeom prst="rect">
            <a:avLst/>
          </a:prstGeom>
        </p:spPr>
        <p:txBody>
          <a:bodyPr wrap="square">
            <a:spAutoFit/>
          </a:bodyPr>
          <a:lstStyle/>
          <a:p>
            <a:r>
              <a:rPr lang="zh-CN" altLang="en-US" sz="4000" dirty="0">
                <a:latin typeface="方正姚体" panose="02010601030101010101" pitchFamily="2" charset="-122"/>
                <a:ea typeface="方正姚体" panose="02010601030101010101" pitchFamily="2" charset="-122"/>
              </a:rPr>
              <a:t>第一节 鼻</a:t>
            </a:r>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局87">
            <a:extLst>
              <a:ext uri="{FF2B5EF4-FFF2-40B4-BE49-F238E27FC236}">
                <a16:creationId xmlns:a16="http://schemas.microsoft.com/office/drawing/2014/main" id="{53CE8DF8-29B6-4C35-9B63-0E2F1E43ED5B}"/>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222625" y="1531938"/>
            <a:ext cx="5921375" cy="5153025"/>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a:extLst>
              <a:ext uri="{FF2B5EF4-FFF2-40B4-BE49-F238E27FC236}">
                <a16:creationId xmlns:a16="http://schemas.microsoft.com/office/drawing/2014/main" id="{D1877636-DBB0-4E85-B821-14DB3BF57D1A}"/>
              </a:ext>
            </a:extLst>
          </p:cNvPr>
          <p:cNvSpPr txBox="1">
            <a:spLocks noChangeArrowheads="1"/>
          </p:cNvSpPr>
          <p:nvPr/>
        </p:nvSpPr>
        <p:spPr bwMode="auto">
          <a:xfrm>
            <a:off x="341313" y="1328738"/>
            <a:ext cx="4095750" cy="124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70000"/>
              </a:lnSpc>
            </a:pPr>
            <a:r>
              <a:rPr kumimoji="0" lang="zh-CN" altLang="en-US" sz="2400" b="1" dirty="0">
                <a:latin typeface="幼圆" panose="02010509060101010101" pitchFamily="49" charset="-122"/>
                <a:ea typeface="幼圆" panose="02010509060101010101" pitchFamily="49" charset="-122"/>
              </a:rPr>
              <a:t>肺动脉（功能性血管）    </a:t>
            </a:r>
          </a:p>
          <a:p>
            <a:pPr>
              <a:lnSpc>
                <a:spcPct val="170000"/>
              </a:lnSpc>
            </a:pPr>
            <a:r>
              <a:rPr kumimoji="0" lang="zh-CN" altLang="en-US" sz="2400" b="1" dirty="0">
                <a:latin typeface="幼圆" panose="02010509060101010101" pitchFamily="49" charset="-122"/>
                <a:ea typeface="幼圆" panose="02010509060101010101" pitchFamily="49" charset="-122"/>
              </a:rPr>
              <a:t>支气管动脉（营养性血管） </a:t>
            </a:r>
          </a:p>
        </p:txBody>
      </p:sp>
      <p:sp>
        <p:nvSpPr>
          <p:cNvPr id="40964" name="Rectangle 4">
            <a:extLst>
              <a:ext uri="{FF2B5EF4-FFF2-40B4-BE49-F238E27FC236}">
                <a16:creationId xmlns:a16="http://schemas.microsoft.com/office/drawing/2014/main" id="{FB4313C2-1AC4-43C6-924F-DE1B5617C3F8}"/>
              </a:ext>
            </a:extLst>
          </p:cNvPr>
          <p:cNvSpPr>
            <a:spLocks noChangeArrowheads="1"/>
          </p:cNvSpPr>
          <p:nvPr/>
        </p:nvSpPr>
        <p:spPr bwMode="auto">
          <a:xfrm>
            <a:off x="303213" y="363538"/>
            <a:ext cx="6140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200" b="0" dirty="0">
                <a:latin typeface="幼圆" panose="02010509060101010101" pitchFamily="49" charset="-122"/>
                <a:ea typeface="方正姚体" panose="02010601030101010101" pitchFamily="2" charset="-122"/>
              </a:rPr>
              <a:t>五、支气管及肺段的血液供应</a:t>
            </a:r>
            <a:endParaRPr kumimoji="0" lang="zh-CN" altLang="en-US" sz="3200" b="0" dirty="0">
              <a:latin typeface="Arial" panose="020B0604020202020204" pitchFamily="34" charset="0"/>
              <a:ea typeface="方正姚体" panose="02010601030101010101" pitchFamily="2" charset="-122"/>
            </a:endParaRPr>
          </a:p>
        </p:txBody>
      </p: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82">
            <a:extLst>
              <a:ext uri="{FF2B5EF4-FFF2-40B4-BE49-F238E27FC236}">
                <a16:creationId xmlns:a16="http://schemas.microsoft.com/office/drawing/2014/main" id="{EEC137BC-44C8-491D-8050-7EEDA7FD19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35617" r="-2351"/>
          <a:stretch>
            <a:fillRect/>
          </a:stretch>
        </p:blipFill>
        <p:spPr bwMode="auto">
          <a:xfrm>
            <a:off x="3145024" y="1334248"/>
            <a:ext cx="4835525" cy="4529138"/>
          </a:xfrm>
          <a:prstGeom prst="rect">
            <a:avLst/>
          </a:prstGeom>
          <a:noFill/>
          <a:extLst>
            <a:ext uri="{909E8E84-426E-40DD-AFC4-6F175D3DCCD1}">
              <a14:hiddenFill xmlns:a14="http://schemas.microsoft.com/office/drawing/2010/main">
                <a:solidFill>
                  <a:srgbClr val="FFFFFF"/>
                </a:solidFill>
              </a14:hiddenFill>
            </a:ext>
          </a:extLst>
        </p:spPr>
      </p:pic>
      <p:sp>
        <p:nvSpPr>
          <p:cNvPr id="41988" name="Rectangle 4">
            <a:extLst>
              <a:ext uri="{FF2B5EF4-FFF2-40B4-BE49-F238E27FC236}">
                <a16:creationId xmlns:a16="http://schemas.microsoft.com/office/drawing/2014/main" id="{C8B546A5-4E8E-4E06-9987-62330CE87877}"/>
              </a:ext>
            </a:extLst>
          </p:cNvPr>
          <p:cNvSpPr>
            <a:spLocks noChangeArrowheads="1"/>
          </p:cNvSpPr>
          <p:nvPr/>
        </p:nvSpPr>
        <p:spPr bwMode="auto">
          <a:xfrm>
            <a:off x="243074" y="1889229"/>
            <a:ext cx="2203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一、壁胸膜</a:t>
            </a:r>
          </a:p>
        </p:txBody>
      </p:sp>
      <p:sp>
        <p:nvSpPr>
          <p:cNvPr id="41989" name="Rectangle 5">
            <a:extLst>
              <a:ext uri="{FF2B5EF4-FFF2-40B4-BE49-F238E27FC236}">
                <a16:creationId xmlns:a16="http://schemas.microsoft.com/office/drawing/2014/main" id="{829F33D2-8E41-4A24-B482-6A563F1D420C}"/>
              </a:ext>
            </a:extLst>
          </p:cNvPr>
          <p:cNvSpPr>
            <a:spLocks noChangeArrowheads="1"/>
          </p:cNvSpPr>
          <p:nvPr/>
        </p:nvSpPr>
        <p:spPr bwMode="auto">
          <a:xfrm>
            <a:off x="222436" y="3171929"/>
            <a:ext cx="3630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二、脏胸膜（肺胸膜）</a:t>
            </a:r>
          </a:p>
        </p:txBody>
      </p:sp>
      <p:sp>
        <p:nvSpPr>
          <p:cNvPr id="41990" name="Rectangle 6">
            <a:extLst>
              <a:ext uri="{FF2B5EF4-FFF2-40B4-BE49-F238E27FC236}">
                <a16:creationId xmlns:a16="http://schemas.microsoft.com/office/drawing/2014/main" id="{D51A269A-095D-4846-A76E-A86A0748AB72}"/>
              </a:ext>
            </a:extLst>
          </p:cNvPr>
          <p:cNvSpPr>
            <a:spLocks noChangeArrowheads="1"/>
          </p:cNvSpPr>
          <p:nvPr/>
        </p:nvSpPr>
        <p:spPr bwMode="auto">
          <a:xfrm>
            <a:off x="189099" y="4443516"/>
            <a:ext cx="2128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三、</a:t>
            </a:r>
            <a:r>
              <a:rPr kumimoji="0" lang="zh-CN" altLang="en-US" sz="2400" b="1" dirty="0">
                <a:solidFill>
                  <a:srgbClr val="C00000"/>
                </a:solidFill>
                <a:latin typeface="幼圆" panose="02010509060101010101" pitchFamily="49" charset="-122"/>
                <a:ea typeface="幼圆" panose="02010509060101010101" pitchFamily="49" charset="-122"/>
              </a:rPr>
              <a:t>胸膜腔</a:t>
            </a:r>
          </a:p>
        </p:txBody>
      </p:sp>
      <p:sp>
        <p:nvSpPr>
          <p:cNvPr id="41991" name="Line 7">
            <a:extLst>
              <a:ext uri="{FF2B5EF4-FFF2-40B4-BE49-F238E27FC236}">
                <a16:creationId xmlns:a16="http://schemas.microsoft.com/office/drawing/2014/main" id="{39B6B4E6-018B-4CC9-8B5A-86C54C61BB45}"/>
              </a:ext>
            </a:extLst>
          </p:cNvPr>
          <p:cNvSpPr>
            <a:spLocks noChangeShapeType="1"/>
          </p:cNvSpPr>
          <p:nvPr/>
        </p:nvSpPr>
        <p:spPr bwMode="auto">
          <a:xfrm>
            <a:off x="1871849" y="2151811"/>
            <a:ext cx="2184400" cy="1111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2" name="Line 8">
            <a:extLst>
              <a:ext uri="{FF2B5EF4-FFF2-40B4-BE49-F238E27FC236}">
                <a16:creationId xmlns:a16="http://schemas.microsoft.com/office/drawing/2014/main" id="{858E0E05-07AF-4101-A213-0078E7FD908B}"/>
              </a:ext>
            </a:extLst>
          </p:cNvPr>
          <p:cNvSpPr>
            <a:spLocks noChangeShapeType="1"/>
          </p:cNvSpPr>
          <p:nvPr/>
        </p:nvSpPr>
        <p:spPr bwMode="auto">
          <a:xfrm>
            <a:off x="3299011" y="3423398"/>
            <a:ext cx="322263" cy="0"/>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3" name="Line 9">
            <a:extLst>
              <a:ext uri="{FF2B5EF4-FFF2-40B4-BE49-F238E27FC236}">
                <a16:creationId xmlns:a16="http://schemas.microsoft.com/office/drawing/2014/main" id="{04EA281A-B94A-45C3-B777-5717F1724FC1}"/>
              </a:ext>
            </a:extLst>
          </p:cNvPr>
          <p:cNvSpPr>
            <a:spLocks noChangeShapeType="1"/>
          </p:cNvSpPr>
          <p:nvPr/>
        </p:nvSpPr>
        <p:spPr bwMode="auto">
          <a:xfrm>
            <a:off x="1851211" y="4694986"/>
            <a:ext cx="1616075" cy="1111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4" name="Line 10">
            <a:extLst>
              <a:ext uri="{FF2B5EF4-FFF2-40B4-BE49-F238E27FC236}">
                <a16:creationId xmlns:a16="http://schemas.microsoft.com/office/drawing/2014/main" id="{F6ED503C-56A2-431B-9E22-3D950C9B0999}"/>
              </a:ext>
            </a:extLst>
          </p:cNvPr>
          <p:cNvSpPr>
            <a:spLocks noChangeShapeType="1"/>
          </p:cNvSpPr>
          <p:nvPr/>
        </p:nvSpPr>
        <p:spPr bwMode="auto">
          <a:xfrm flipV="1">
            <a:off x="6096186" y="1654923"/>
            <a:ext cx="1538288" cy="0"/>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5" name="Line 11">
            <a:extLst>
              <a:ext uri="{FF2B5EF4-FFF2-40B4-BE49-F238E27FC236}">
                <a16:creationId xmlns:a16="http://schemas.microsoft.com/office/drawing/2014/main" id="{C6D5AEB3-FC46-4C4A-B0F5-BA029CC3C705}"/>
              </a:ext>
            </a:extLst>
          </p:cNvPr>
          <p:cNvSpPr>
            <a:spLocks noChangeShapeType="1"/>
          </p:cNvSpPr>
          <p:nvPr/>
        </p:nvSpPr>
        <p:spPr bwMode="auto">
          <a:xfrm flipV="1">
            <a:off x="6866124" y="2201023"/>
            <a:ext cx="757237" cy="11113"/>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6" name="Line 12">
            <a:extLst>
              <a:ext uri="{FF2B5EF4-FFF2-40B4-BE49-F238E27FC236}">
                <a16:creationId xmlns:a16="http://schemas.microsoft.com/office/drawing/2014/main" id="{0B5D2BC3-D167-451A-B3CD-C311BCE554E8}"/>
              </a:ext>
            </a:extLst>
          </p:cNvPr>
          <p:cNvSpPr>
            <a:spLocks noChangeShapeType="1"/>
          </p:cNvSpPr>
          <p:nvPr/>
        </p:nvSpPr>
        <p:spPr bwMode="auto">
          <a:xfrm flipV="1">
            <a:off x="5304024" y="3261473"/>
            <a:ext cx="2284412" cy="2222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7" name="Line 13">
            <a:extLst>
              <a:ext uri="{FF2B5EF4-FFF2-40B4-BE49-F238E27FC236}">
                <a16:creationId xmlns:a16="http://schemas.microsoft.com/office/drawing/2014/main" id="{C66F547F-4676-4102-99D9-177B8B1F3AF9}"/>
              </a:ext>
            </a:extLst>
          </p:cNvPr>
          <p:cNvSpPr>
            <a:spLocks noChangeShapeType="1"/>
          </p:cNvSpPr>
          <p:nvPr/>
        </p:nvSpPr>
        <p:spPr bwMode="auto">
          <a:xfrm flipV="1">
            <a:off x="4778561" y="4185398"/>
            <a:ext cx="2943225" cy="2222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1998" name="Rectangle 14">
            <a:extLst>
              <a:ext uri="{FF2B5EF4-FFF2-40B4-BE49-F238E27FC236}">
                <a16:creationId xmlns:a16="http://schemas.microsoft.com/office/drawing/2014/main" id="{C3775B9F-6A4B-4EEE-8552-163F2F5A037F}"/>
              </a:ext>
            </a:extLst>
          </p:cNvPr>
          <p:cNvSpPr>
            <a:spLocks noChangeArrowheads="1"/>
          </p:cNvSpPr>
          <p:nvPr/>
        </p:nvSpPr>
        <p:spPr bwMode="auto">
          <a:xfrm>
            <a:off x="7518586" y="1389166"/>
            <a:ext cx="1347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胸膜顶</a:t>
            </a:r>
          </a:p>
        </p:txBody>
      </p:sp>
      <p:sp>
        <p:nvSpPr>
          <p:cNvPr id="41999" name="Rectangle 15">
            <a:extLst>
              <a:ext uri="{FF2B5EF4-FFF2-40B4-BE49-F238E27FC236}">
                <a16:creationId xmlns:a16="http://schemas.microsoft.com/office/drawing/2014/main" id="{F1A0B354-E610-4BF5-9DE4-D94EA6F5A7D2}"/>
              </a:ext>
            </a:extLst>
          </p:cNvPr>
          <p:cNvSpPr>
            <a:spLocks noChangeArrowheads="1"/>
          </p:cNvSpPr>
          <p:nvPr/>
        </p:nvSpPr>
        <p:spPr bwMode="auto">
          <a:xfrm>
            <a:off x="7629711" y="3908529"/>
            <a:ext cx="1293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膈胸膜</a:t>
            </a:r>
          </a:p>
        </p:txBody>
      </p:sp>
      <p:sp>
        <p:nvSpPr>
          <p:cNvPr id="42000" name="Rectangle 16">
            <a:extLst>
              <a:ext uri="{FF2B5EF4-FFF2-40B4-BE49-F238E27FC236}">
                <a16:creationId xmlns:a16="http://schemas.microsoft.com/office/drawing/2014/main" id="{AAA885C5-4BA7-4D27-8574-10B9EEB853C6}"/>
              </a:ext>
            </a:extLst>
          </p:cNvPr>
          <p:cNvSpPr>
            <a:spLocks noChangeArrowheads="1"/>
          </p:cNvSpPr>
          <p:nvPr/>
        </p:nvSpPr>
        <p:spPr bwMode="auto">
          <a:xfrm>
            <a:off x="7499536" y="1935266"/>
            <a:ext cx="126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肋胸膜</a:t>
            </a:r>
          </a:p>
        </p:txBody>
      </p:sp>
      <p:sp>
        <p:nvSpPr>
          <p:cNvPr id="42001" name="Rectangle 17">
            <a:extLst>
              <a:ext uri="{FF2B5EF4-FFF2-40B4-BE49-F238E27FC236}">
                <a16:creationId xmlns:a16="http://schemas.microsoft.com/office/drawing/2014/main" id="{375F7752-B8A8-491A-B5FB-55345B231199}"/>
              </a:ext>
            </a:extLst>
          </p:cNvPr>
          <p:cNvSpPr>
            <a:spLocks noChangeArrowheads="1"/>
          </p:cNvSpPr>
          <p:nvPr/>
        </p:nvSpPr>
        <p:spPr bwMode="auto">
          <a:xfrm>
            <a:off x="7505886" y="2960791"/>
            <a:ext cx="142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纵隔胸膜</a:t>
            </a:r>
          </a:p>
        </p:txBody>
      </p:sp>
      <p:sp>
        <p:nvSpPr>
          <p:cNvPr id="2" name="矩形 1">
            <a:extLst>
              <a:ext uri="{FF2B5EF4-FFF2-40B4-BE49-F238E27FC236}">
                <a16:creationId xmlns:a16="http://schemas.microsoft.com/office/drawing/2014/main" id="{433AA1A2-EF51-435D-BC54-32DA797EC7F2}"/>
              </a:ext>
            </a:extLst>
          </p:cNvPr>
          <p:cNvSpPr/>
          <p:nvPr/>
        </p:nvSpPr>
        <p:spPr>
          <a:xfrm>
            <a:off x="3145024" y="322044"/>
            <a:ext cx="3431801" cy="646331"/>
          </a:xfrm>
          <a:prstGeom prst="rect">
            <a:avLst/>
          </a:prstGeom>
        </p:spPr>
        <p:txBody>
          <a:bodyPr wrap="square">
            <a:spAutoFit/>
          </a:bodyPr>
          <a:lstStyle/>
          <a:p>
            <a:r>
              <a:rPr lang="zh-CN" altLang="en-US" sz="3600" dirty="0">
                <a:latin typeface="方正姚体" panose="02010601030101010101" pitchFamily="2" charset="-122"/>
                <a:ea typeface="方正姚体" panose="02010601030101010101" pitchFamily="2" charset="-122"/>
              </a:rPr>
              <a:t>第五节  胸膜</a:t>
            </a:r>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35">
            <a:extLst>
              <a:ext uri="{FF2B5EF4-FFF2-40B4-BE49-F238E27FC236}">
                <a16:creationId xmlns:a16="http://schemas.microsoft.com/office/drawing/2014/main" id="{80FAA81B-DF73-441A-A08C-8784C48A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635012"/>
            <a:ext cx="3316288" cy="4710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E728B26-24CF-45B8-A127-D24D1EBE80D9}"/>
              </a:ext>
            </a:extLst>
          </p:cNvPr>
          <p:cNvSpPr>
            <a:spLocks noChangeArrowheads="1"/>
          </p:cNvSpPr>
          <p:nvPr/>
        </p:nvSpPr>
        <p:spPr bwMode="auto">
          <a:xfrm>
            <a:off x="3937000" y="2133155"/>
            <a:ext cx="1270000"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0" lang="zh-CN" altLang="en-US" sz="2400" b="1" dirty="0">
                <a:solidFill>
                  <a:srgbClr val="C00000"/>
                </a:solidFill>
                <a:latin typeface="Arial" panose="020B0604020202020204" pitchFamily="34" charset="0"/>
                <a:ea typeface="幼圆" panose="02010509060101010101" pitchFamily="49" charset="-122"/>
              </a:rPr>
              <a:t>肺韧带</a:t>
            </a:r>
          </a:p>
        </p:txBody>
      </p:sp>
      <p:sp>
        <p:nvSpPr>
          <p:cNvPr id="8" name="Rectangle 6">
            <a:extLst>
              <a:ext uri="{FF2B5EF4-FFF2-40B4-BE49-F238E27FC236}">
                <a16:creationId xmlns:a16="http://schemas.microsoft.com/office/drawing/2014/main" id="{4BE5ECAA-8B48-41CD-A137-165571BECA51}"/>
              </a:ext>
            </a:extLst>
          </p:cNvPr>
          <p:cNvSpPr>
            <a:spLocks noChangeArrowheads="1"/>
          </p:cNvSpPr>
          <p:nvPr/>
        </p:nvSpPr>
        <p:spPr bwMode="auto">
          <a:xfrm>
            <a:off x="3937000" y="3149474"/>
            <a:ext cx="4487772" cy="16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kumimoji="0" lang="zh-CN" altLang="en-US" sz="2000" b="1" dirty="0">
                <a:latin typeface="幼圆" panose="02010509060101010101" pitchFamily="49" charset="-122"/>
                <a:ea typeface="幼圆" panose="02010509060101010101" pitchFamily="49" charset="-122"/>
              </a:rPr>
              <a:t>脏壁两层胸膜在肺根表面及其下方互相移行，两层胸膜的移行处在两肺根下方融合，形成三角形的皱襞，称为肺韧带。</a:t>
            </a:r>
          </a:p>
        </p:txBody>
      </p:sp>
      <p:cxnSp>
        <p:nvCxnSpPr>
          <p:cNvPr id="10" name="直接箭头连接符 9">
            <a:extLst>
              <a:ext uri="{FF2B5EF4-FFF2-40B4-BE49-F238E27FC236}">
                <a16:creationId xmlns:a16="http://schemas.microsoft.com/office/drawing/2014/main" id="{6769EA33-4005-49F3-BF92-DA35827F5AA5}"/>
              </a:ext>
            </a:extLst>
          </p:cNvPr>
          <p:cNvCxnSpPr>
            <a:stCxn id="7" idx="1"/>
          </p:cNvCxnSpPr>
          <p:nvPr/>
        </p:nvCxnSpPr>
        <p:spPr>
          <a:xfrm flipH="1">
            <a:off x="1580606" y="2363988"/>
            <a:ext cx="2356394" cy="10650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799095"/>
      </p:ext>
    </p:extLst>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41">
            <a:extLst>
              <a:ext uri="{FF2B5EF4-FFF2-40B4-BE49-F238E27FC236}">
                <a16:creationId xmlns:a16="http://schemas.microsoft.com/office/drawing/2014/main" id="{9DA15967-B961-4BAB-A0D2-86024DB70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868363"/>
            <a:ext cx="3651250" cy="3970337"/>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a:extLst>
              <a:ext uri="{FF2B5EF4-FFF2-40B4-BE49-F238E27FC236}">
                <a16:creationId xmlns:a16="http://schemas.microsoft.com/office/drawing/2014/main" id="{28C9E436-43CF-44FC-86DE-89C28D6A2FCA}"/>
              </a:ext>
            </a:extLst>
          </p:cNvPr>
          <p:cNvSpPr>
            <a:spLocks noChangeArrowheads="1"/>
          </p:cNvSpPr>
          <p:nvPr/>
        </p:nvSpPr>
        <p:spPr bwMode="auto">
          <a:xfrm>
            <a:off x="464185" y="836583"/>
            <a:ext cx="2917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kumimoji="0" lang="zh-CN" altLang="en-US" sz="2800" b="1" dirty="0">
                <a:latin typeface="幼圆" panose="02010509060101010101" pitchFamily="49" charset="-122"/>
                <a:ea typeface="幼圆" panose="02010509060101010101" pitchFamily="49" charset="-122"/>
              </a:rPr>
              <a:t>四、胸膜隐窝</a:t>
            </a:r>
            <a:endParaRPr kumimoji="0" lang="zh-CN" altLang="en-US" sz="2800" b="1" dirty="0">
              <a:ea typeface="幼圆" panose="02010509060101010101" pitchFamily="49" charset="-122"/>
            </a:endParaRPr>
          </a:p>
        </p:txBody>
      </p:sp>
      <p:sp>
        <p:nvSpPr>
          <p:cNvPr id="43013" name="Rectangle 5">
            <a:extLst>
              <a:ext uri="{FF2B5EF4-FFF2-40B4-BE49-F238E27FC236}">
                <a16:creationId xmlns:a16="http://schemas.microsoft.com/office/drawing/2014/main" id="{D1B6A574-C3AA-483F-AF4C-FA20173F667F}"/>
              </a:ext>
            </a:extLst>
          </p:cNvPr>
          <p:cNvSpPr>
            <a:spLocks noChangeArrowheads="1"/>
          </p:cNvSpPr>
          <p:nvPr/>
        </p:nvSpPr>
        <p:spPr bwMode="auto">
          <a:xfrm>
            <a:off x="585788" y="1769478"/>
            <a:ext cx="1709737" cy="461665"/>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400" b="1" dirty="0">
                <a:solidFill>
                  <a:srgbClr val="C00000"/>
                </a:solidFill>
                <a:latin typeface="幼圆" panose="02010509060101010101" pitchFamily="49" charset="-122"/>
                <a:ea typeface="幼圆" panose="02010509060101010101" pitchFamily="49" charset="-122"/>
              </a:rPr>
              <a:t>肋膈隐窝</a:t>
            </a:r>
            <a:endParaRPr kumimoji="0" lang="zh-CN" altLang="en-US" sz="2400" b="1" dirty="0">
              <a:solidFill>
                <a:srgbClr val="C00000"/>
              </a:solidFill>
              <a:latin typeface="Arial" panose="020B0604020202020204" pitchFamily="34" charset="0"/>
              <a:ea typeface="幼圆" panose="02010509060101010101" pitchFamily="49" charset="-122"/>
            </a:endParaRPr>
          </a:p>
        </p:txBody>
      </p:sp>
      <p:sp>
        <p:nvSpPr>
          <p:cNvPr id="43014" name="Rectangle 6">
            <a:extLst>
              <a:ext uri="{FF2B5EF4-FFF2-40B4-BE49-F238E27FC236}">
                <a16:creationId xmlns:a16="http://schemas.microsoft.com/office/drawing/2014/main" id="{C129CA6C-D8C3-4EC3-92C6-7D51F02CA9A1}"/>
              </a:ext>
            </a:extLst>
          </p:cNvPr>
          <p:cNvSpPr>
            <a:spLocks noChangeArrowheads="1"/>
          </p:cNvSpPr>
          <p:nvPr/>
        </p:nvSpPr>
        <p:spPr bwMode="auto">
          <a:xfrm>
            <a:off x="531813" y="2382897"/>
            <a:ext cx="4635500" cy="16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0" lang="zh-CN" altLang="en-US" sz="2000" b="1" dirty="0">
                <a:latin typeface="幼圆" panose="02010509060101010101" pitchFamily="49" charset="-122"/>
                <a:ea typeface="幼圆" panose="02010509060101010101" pitchFamily="49" charset="-122"/>
              </a:rPr>
              <a:t>为肋胸膜与膈胸膜相互转折处的胸膜隐窝，是胸膜腔的最低部位，深吸气时，肺下缘也不能充满此处。胸膜腔积液首先聚积于此。</a:t>
            </a:r>
          </a:p>
        </p:txBody>
      </p:sp>
      <p:sp>
        <p:nvSpPr>
          <p:cNvPr id="43015" name="Rectangle 7">
            <a:extLst>
              <a:ext uri="{FF2B5EF4-FFF2-40B4-BE49-F238E27FC236}">
                <a16:creationId xmlns:a16="http://schemas.microsoft.com/office/drawing/2014/main" id="{A105AB50-5E2D-42BB-A01D-B95D4870B312}"/>
              </a:ext>
            </a:extLst>
          </p:cNvPr>
          <p:cNvSpPr>
            <a:spLocks noChangeArrowheads="1"/>
          </p:cNvSpPr>
          <p:nvPr/>
        </p:nvSpPr>
        <p:spPr bwMode="auto">
          <a:xfrm>
            <a:off x="611188" y="4510117"/>
            <a:ext cx="1917700" cy="40011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000" b="1" dirty="0">
                <a:latin typeface="幼圆" panose="02010509060101010101" pitchFamily="49" charset="-122"/>
                <a:ea typeface="幼圆" panose="02010509060101010101" pitchFamily="49" charset="-122"/>
              </a:rPr>
              <a:t>肋纵隔隐窝</a:t>
            </a:r>
            <a:endParaRPr kumimoji="0" lang="zh-CN" altLang="en-US" sz="2000" b="1" dirty="0">
              <a:latin typeface="Arial" panose="020B0604020202020204" pitchFamily="34" charset="0"/>
              <a:ea typeface="幼圆" panose="02010509060101010101" pitchFamily="49" charset="-122"/>
            </a:endParaRPr>
          </a:p>
        </p:txBody>
      </p:sp>
      <p:sp>
        <p:nvSpPr>
          <p:cNvPr id="43016" name="Rectangle 8">
            <a:extLst>
              <a:ext uri="{FF2B5EF4-FFF2-40B4-BE49-F238E27FC236}">
                <a16:creationId xmlns:a16="http://schemas.microsoft.com/office/drawing/2014/main" id="{3FF11AC0-AEDF-4CCD-823B-FDBA9362488E}"/>
              </a:ext>
            </a:extLst>
          </p:cNvPr>
          <p:cNvSpPr>
            <a:spLocks noChangeArrowheads="1"/>
          </p:cNvSpPr>
          <p:nvPr/>
        </p:nvSpPr>
        <p:spPr bwMode="auto">
          <a:xfrm>
            <a:off x="600075" y="5457855"/>
            <a:ext cx="1893888" cy="40011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000" b="1" dirty="0">
                <a:latin typeface="幼圆" panose="02010509060101010101" pitchFamily="49" charset="-122"/>
                <a:ea typeface="幼圆" panose="02010509060101010101" pitchFamily="49" charset="-122"/>
              </a:rPr>
              <a:t>膈纵隔隐窝</a:t>
            </a:r>
            <a:endParaRPr kumimoji="0" lang="zh-CN" altLang="en-US" sz="2000" b="1" dirty="0">
              <a:latin typeface="Arial" panose="020B0604020202020204" pitchFamily="34" charset="0"/>
              <a:ea typeface="幼圆" panose="02010509060101010101" pitchFamily="49" charset="-122"/>
            </a:endParaRPr>
          </a:p>
        </p:txBody>
      </p:sp>
      <p:sp>
        <p:nvSpPr>
          <p:cNvPr id="43017" name="Line 9">
            <a:extLst>
              <a:ext uri="{FF2B5EF4-FFF2-40B4-BE49-F238E27FC236}">
                <a16:creationId xmlns:a16="http://schemas.microsoft.com/office/drawing/2014/main" id="{82B9CF6C-26D9-4111-955A-EFE4252C2FB1}"/>
              </a:ext>
            </a:extLst>
          </p:cNvPr>
          <p:cNvSpPr>
            <a:spLocks noChangeShapeType="1"/>
          </p:cNvSpPr>
          <p:nvPr/>
        </p:nvSpPr>
        <p:spPr bwMode="auto">
          <a:xfrm flipV="1">
            <a:off x="6281738" y="4027488"/>
            <a:ext cx="20637" cy="1081087"/>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dirty="0">
              <a:latin typeface="幼圆" panose="02010509060101010101" pitchFamily="49" charset="-122"/>
              <a:ea typeface="幼圆" panose="02010509060101010101" pitchFamily="49" charset="-122"/>
            </a:endParaRPr>
          </a:p>
        </p:txBody>
      </p:sp>
      <p:sp>
        <p:nvSpPr>
          <p:cNvPr id="43018" name="Rectangle 10">
            <a:extLst>
              <a:ext uri="{FF2B5EF4-FFF2-40B4-BE49-F238E27FC236}">
                <a16:creationId xmlns:a16="http://schemas.microsoft.com/office/drawing/2014/main" id="{6DC26ECD-885C-4A06-834E-E5C2F5181DDC}"/>
              </a:ext>
            </a:extLst>
          </p:cNvPr>
          <p:cNvSpPr>
            <a:spLocks noChangeArrowheads="1"/>
          </p:cNvSpPr>
          <p:nvPr/>
        </p:nvSpPr>
        <p:spPr bwMode="auto">
          <a:xfrm>
            <a:off x="5651500" y="5068857"/>
            <a:ext cx="1504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000" b="1" dirty="0">
                <a:latin typeface="幼圆" panose="02010509060101010101" pitchFamily="49" charset="-122"/>
                <a:ea typeface="幼圆" panose="02010509060101010101" pitchFamily="49" charset="-122"/>
              </a:rPr>
              <a:t>肋膈隐窝</a:t>
            </a:r>
          </a:p>
        </p:txBody>
      </p:sp>
      <p:sp>
        <p:nvSpPr>
          <p:cNvPr id="43019" name="Line 11">
            <a:extLst>
              <a:ext uri="{FF2B5EF4-FFF2-40B4-BE49-F238E27FC236}">
                <a16:creationId xmlns:a16="http://schemas.microsoft.com/office/drawing/2014/main" id="{D52DE211-6E0C-4AB0-86D9-56DE49607FA6}"/>
              </a:ext>
            </a:extLst>
          </p:cNvPr>
          <p:cNvSpPr>
            <a:spLocks noChangeShapeType="1"/>
          </p:cNvSpPr>
          <p:nvPr/>
        </p:nvSpPr>
        <p:spPr bwMode="auto">
          <a:xfrm flipV="1">
            <a:off x="7664450" y="3259138"/>
            <a:ext cx="9525" cy="1851025"/>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dirty="0">
              <a:latin typeface="幼圆" panose="02010509060101010101" pitchFamily="49" charset="-122"/>
              <a:ea typeface="幼圆" panose="02010509060101010101" pitchFamily="49" charset="-122"/>
            </a:endParaRPr>
          </a:p>
        </p:txBody>
      </p:sp>
      <p:sp>
        <p:nvSpPr>
          <p:cNvPr id="43020" name="Rectangle 12">
            <a:extLst>
              <a:ext uri="{FF2B5EF4-FFF2-40B4-BE49-F238E27FC236}">
                <a16:creationId xmlns:a16="http://schemas.microsoft.com/office/drawing/2014/main" id="{655943AC-3CBD-47EE-B33A-582085F5F96D}"/>
              </a:ext>
            </a:extLst>
          </p:cNvPr>
          <p:cNvSpPr>
            <a:spLocks noChangeArrowheads="1"/>
          </p:cNvSpPr>
          <p:nvPr/>
        </p:nvSpPr>
        <p:spPr bwMode="auto">
          <a:xfrm>
            <a:off x="6959600" y="5057745"/>
            <a:ext cx="1708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000" b="1" dirty="0">
                <a:latin typeface="幼圆" panose="02010509060101010101" pitchFamily="49" charset="-122"/>
                <a:ea typeface="幼圆" panose="02010509060101010101" pitchFamily="49" charset="-122"/>
              </a:rPr>
              <a:t>肋纵隔隐窝</a:t>
            </a:r>
          </a:p>
        </p:txBody>
      </p:sp>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39">
            <a:extLst>
              <a:ext uri="{FF2B5EF4-FFF2-40B4-BE49-F238E27FC236}">
                <a16:creationId xmlns:a16="http://schemas.microsoft.com/office/drawing/2014/main" id="{9E07EBF9-0BC1-4969-903D-205FD9D28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838" y="1782763"/>
            <a:ext cx="3332162" cy="3983037"/>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a:extLst>
              <a:ext uri="{FF2B5EF4-FFF2-40B4-BE49-F238E27FC236}">
                <a16:creationId xmlns:a16="http://schemas.microsoft.com/office/drawing/2014/main" id="{D3FFDE3D-8AD3-44C6-A558-C237A292F2C6}"/>
              </a:ext>
            </a:extLst>
          </p:cNvPr>
          <p:cNvSpPr txBox="1">
            <a:spLocks noChangeArrowheads="1"/>
          </p:cNvSpPr>
          <p:nvPr/>
        </p:nvSpPr>
        <p:spPr bwMode="auto">
          <a:xfrm>
            <a:off x="161925" y="1044575"/>
            <a:ext cx="3476625" cy="60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kumimoji="0" lang="en-US" altLang="zh-CN" sz="2800" b="1" dirty="0">
                <a:latin typeface="幼圆" panose="02010509060101010101" pitchFamily="49" charset="-122"/>
                <a:ea typeface="幼圆" panose="02010509060101010101" pitchFamily="49" charset="-122"/>
              </a:rPr>
              <a:t>1.</a:t>
            </a:r>
            <a:r>
              <a:rPr kumimoji="0" lang="zh-CN" altLang="en-US" sz="2800" b="1" dirty="0">
                <a:latin typeface="幼圆" panose="02010509060101010101" pitchFamily="49" charset="-122"/>
                <a:ea typeface="幼圆" panose="02010509060101010101" pitchFamily="49" charset="-122"/>
              </a:rPr>
              <a:t>胸膜前界：</a:t>
            </a:r>
          </a:p>
        </p:txBody>
      </p:sp>
      <p:sp>
        <p:nvSpPr>
          <p:cNvPr id="44036" name="Rectangle 4">
            <a:extLst>
              <a:ext uri="{FF2B5EF4-FFF2-40B4-BE49-F238E27FC236}">
                <a16:creationId xmlns:a16="http://schemas.microsoft.com/office/drawing/2014/main" id="{F3AC07B9-82B2-4A7D-ACF2-CF7FFA4CBF6E}"/>
              </a:ext>
            </a:extLst>
          </p:cNvPr>
          <p:cNvSpPr>
            <a:spLocks noChangeArrowheads="1"/>
          </p:cNvSpPr>
          <p:nvPr/>
        </p:nvSpPr>
        <p:spPr bwMode="auto">
          <a:xfrm>
            <a:off x="2636838" y="1485900"/>
            <a:ext cx="4238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Arial" panose="020B0604020202020204" pitchFamily="34" charset="0"/>
                <a:ea typeface="幼圆" panose="02010509060101010101" pitchFamily="49" charset="-122"/>
              </a:rPr>
              <a:t>肋胸膜与纵隔胸膜的反折线</a:t>
            </a:r>
          </a:p>
        </p:txBody>
      </p:sp>
      <p:sp>
        <p:nvSpPr>
          <p:cNvPr id="44037" name="Text Box 5">
            <a:extLst>
              <a:ext uri="{FF2B5EF4-FFF2-40B4-BE49-F238E27FC236}">
                <a16:creationId xmlns:a16="http://schemas.microsoft.com/office/drawing/2014/main" id="{F9A0ECA3-D17C-4A9A-8184-DE4569CAC0AB}"/>
              </a:ext>
            </a:extLst>
          </p:cNvPr>
          <p:cNvSpPr txBox="1">
            <a:spLocks noChangeArrowheads="1"/>
          </p:cNvSpPr>
          <p:nvPr/>
        </p:nvSpPr>
        <p:spPr bwMode="auto">
          <a:xfrm>
            <a:off x="674688" y="2165350"/>
            <a:ext cx="1803400" cy="400110"/>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幼圆" panose="02010509060101010101" pitchFamily="49" charset="-122"/>
                <a:ea typeface="幼圆" panose="02010509060101010101" pitchFamily="49" charset="-122"/>
              </a:rPr>
              <a:t>起自胸膜顶 </a:t>
            </a:r>
          </a:p>
        </p:txBody>
      </p:sp>
      <p:sp>
        <p:nvSpPr>
          <p:cNvPr id="44038" name="Text Box 6">
            <a:extLst>
              <a:ext uri="{FF2B5EF4-FFF2-40B4-BE49-F238E27FC236}">
                <a16:creationId xmlns:a16="http://schemas.microsoft.com/office/drawing/2014/main" id="{C5B6F46A-DCE0-4EBF-88DD-54E226606C6B}"/>
              </a:ext>
            </a:extLst>
          </p:cNvPr>
          <p:cNvSpPr txBox="1">
            <a:spLocks noChangeArrowheads="1"/>
          </p:cNvSpPr>
          <p:nvPr/>
        </p:nvSpPr>
        <p:spPr bwMode="auto">
          <a:xfrm>
            <a:off x="673100" y="2867025"/>
            <a:ext cx="2182813" cy="727075"/>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幼圆" panose="02010509060101010101" pitchFamily="49" charset="-122"/>
                <a:ea typeface="幼圆" panose="02010509060101010101" pitchFamily="49" charset="-122"/>
              </a:rPr>
              <a:t>至第</a:t>
            </a:r>
            <a:r>
              <a:rPr kumimoji="0" lang="en-US" altLang="zh-CN" sz="2000" b="1" dirty="0">
                <a:latin typeface="幼圆" panose="02010509060101010101" pitchFamily="49" charset="-122"/>
                <a:ea typeface="幼圆" panose="02010509060101010101" pitchFamily="49" charset="-122"/>
              </a:rPr>
              <a:t>2</a:t>
            </a:r>
            <a:r>
              <a:rPr kumimoji="0" lang="zh-CN" altLang="en-US" sz="2000" b="1" dirty="0">
                <a:latin typeface="幼圆" panose="02010509060101010101" pitchFamily="49" charset="-122"/>
                <a:ea typeface="幼圆" panose="02010509060101010101" pitchFamily="49" charset="-122"/>
              </a:rPr>
              <a:t>胸肋关节水平相互靠拢</a:t>
            </a:r>
          </a:p>
        </p:txBody>
      </p:sp>
      <p:sp>
        <p:nvSpPr>
          <p:cNvPr id="44039" name="Text Box 7">
            <a:extLst>
              <a:ext uri="{FF2B5EF4-FFF2-40B4-BE49-F238E27FC236}">
                <a16:creationId xmlns:a16="http://schemas.microsoft.com/office/drawing/2014/main" id="{D723E013-F9C8-4469-AAF7-D15B8E32E4B2}"/>
              </a:ext>
            </a:extLst>
          </p:cNvPr>
          <p:cNvSpPr txBox="1">
            <a:spLocks noChangeArrowheads="1"/>
          </p:cNvSpPr>
          <p:nvPr/>
        </p:nvSpPr>
        <p:spPr bwMode="auto">
          <a:xfrm>
            <a:off x="3368675" y="2673350"/>
            <a:ext cx="1871663" cy="1031875"/>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幼圆" panose="02010509060101010101" pitchFamily="49" charset="-122"/>
                <a:ea typeface="幼圆" panose="02010509060101010101" pitchFamily="49" charset="-122"/>
              </a:rPr>
              <a:t>右侧于第</a:t>
            </a:r>
            <a:r>
              <a:rPr kumimoji="0" lang="en-US" altLang="zh-CN" sz="2000" b="1" dirty="0">
                <a:latin typeface="幼圆" panose="02010509060101010101" pitchFamily="49" charset="-122"/>
                <a:ea typeface="幼圆" panose="02010509060101010101" pitchFamily="49" charset="-122"/>
              </a:rPr>
              <a:t>6</a:t>
            </a:r>
            <a:r>
              <a:rPr kumimoji="0" lang="zh-CN" altLang="en-US" sz="2000" b="1" dirty="0">
                <a:latin typeface="幼圆" panose="02010509060101010101" pitchFamily="49" charset="-122"/>
                <a:ea typeface="幼圆" panose="02010509060101010101" pitchFamily="49" charset="-122"/>
              </a:rPr>
              <a:t>胸肋关节处移行于胸膜下界  </a:t>
            </a:r>
          </a:p>
        </p:txBody>
      </p:sp>
      <p:sp>
        <p:nvSpPr>
          <p:cNvPr id="44040" name="Text Box 8">
            <a:extLst>
              <a:ext uri="{FF2B5EF4-FFF2-40B4-BE49-F238E27FC236}">
                <a16:creationId xmlns:a16="http://schemas.microsoft.com/office/drawing/2014/main" id="{6D2DCA0B-826C-4969-B506-ED872E06D8A3}"/>
              </a:ext>
            </a:extLst>
          </p:cNvPr>
          <p:cNvSpPr txBox="1">
            <a:spLocks noChangeArrowheads="1"/>
          </p:cNvSpPr>
          <p:nvPr/>
        </p:nvSpPr>
        <p:spPr bwMode="auto">
          <a:xfrm>
            <a:off x="614363" y="4029075"/>
            <a:ext cx="3694112" cy="400110"/>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幼圆" panose="02010509060101010101" pitchFamily="49" charset="-122"/>
                <a:ea typeface="幼圆" panose="02010509060101010101" pitchFamily="49" charset="-122"/>
              </a:rPr>
              <a:t>左侧在第</a:t>
            </a:r>
            <a:r>
              <a:rPr kumimoji="0" lang="en-US" altLang="zh-CN" sz="2000" b="1" dirty="0">
                <a:latin typeface="幼圆" panose="02010509060101010101" pitchFamily="49" charset="-122"/>
                <a:ea typeface="幼圆" panose="02010509060101010101" pitchFamily="49" charset="-122"/>
              </a:rPr>
              <a:t>4</a:t>
            </a:r>
            <a:r>
              <a:rPr kumimoji="0" lang="zh-CN" altLang="en-US" sz="2000" b="1" dirty="0">
                <a:latin typeface="幼圆" panose="02010509060101010101" pitchFamily="49" charset="-122"/>
                <a:ea typeface="幼圆" panose="02010509060101010101" pitchFamily="49" charset="-122"/>
              </a:rPr>
              <a:t>胸肋关节处转向外下</a:t>
            </a:r>
          </a:p>
        </p:txBody>
      </p:sp>
      <p:sp>
        <p:nvSpPr>
          <p:cNvPr id="44041" name="Text Box 9">
            <a:extLst>
              <a:ext uri="{FF2B5EF4-FFF2-40B4-BE49-F238E27FC236}">
                <a16:creationId xmlns:a16="http://schemas.microsoft.com/office/drawing/2014/main" id="{7A91EB7D-240C-4CDC-9DA6-2E0CC3059AB0}"/>
              </a:ext>
            </a:extLst>
          </p:cNvPr>
          <p:cNvSpPr txBox="1">
            <a:spLocks noChangeArrowheads="1"/>
          </p:cNvSpPr>
          <p:nvPr/>
        </p:nvSpPr>
        <p:spPr bwMode="auto">
          <a:xfrm>
            <a:off x="617538" y="4799013"/>
            <a:ext cx="2217737" cy="400110"/>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Times New Roman" panose="02020603050405020304" pitchFamily="18" charset="0"/>
                <a:ea typeface="幼圆" panose="02010509060101010101" pitchFamily="49" charset="-122"/>
              </a:rPr>
              <a:t>沿胸骨侧缘下行</a:t>
            </a:r>
          </a:p>
        </p:txBody>
      </p:sp>
      <p:sp>
        <p:nvSpPr>
          <p:cNvPr id="44042" name="Text Box 10">
            <a:extLst>
              <a:ext uri="{FF2B5EF4-FFF2-40B4-BE49-F238E27FC236}">
                <a16:creationId xmlns:a16="http://schemas.microsoft.com/office/drawing/2014/main" id="{3736D765-352F-409C-8777-9D5382D83F9D}"/>
              </a:ext>
            </a:extLst>
          </p:cNvPr>
          <p:cNvSpPr txBox="1">
            <a:spLocks noChangeArrowheads="1"/>
          </p:cNvSpPr>
          <p:nvPr/>
        </p:nvSpPr>
        <p:spPr bwMode="auto">
          <a:xfrm>
            <a:off x="588963" y="5556250"/>
            <a:ext cx="3994150" cy="400110"/>
          </a:xfrm>
          <a:prstGeom prst="rect">
            <a:avLst/>
          </a:prstGeom>
          <a:noFill/>
          <a:ln w="25400">
            <a:solidFill>
              <a:schemeClr val="hlink"/>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sz="2000" b="1" dirty="0">
                <a:latin typeface="幼圆" panose="02010509060101010101" pitchFamily="49" charset="-122"/>
                <a:ea typeface="幼圆" panose="02010509060101010101" pitchFamily="49" charset="-122"/>
              </a:rPr>
              <a:t>至第</a:t>
            </a:r>
            <a:r>
              <a:rPr kumimoji="0" lang="en-US" altLang="zh-CN" sz="2000" b="1" dirty="0">
                <a:latin typeface="幼圆" panose="02010509060101010101" pitchFamily="49" charset="-122"/>
                <a:ea typeface="幼圆" panose="02010509060101010101" pitchFamily="49" charset="-122"/>
              </a:rPr>
              <a:t>6</a:t>
            </a:r>
            <a:r>
              <a:rPr kumimoji="0" lang="zh-CN" altLang="en-US" sz="2000" b="1" dirty="0">
                <a:latin typeface="幼圆" panose="02010509060101010101" pitchFamily="49" charset="-122"/>
                <a:ea typeface="幼圆" panose="02010509060101010101" pitchFamily="49" charset="-122"/>
              </a:rPr>
              <a:t>肋软骨后方移行于胸膜下界</a:t>
            </a:r>
          </a:p>
        </p:txBody>
      </p:sp>
      <p:sp>
        <p:nvSpPr>
          <p:cNvPr id="44043" name="Line 11">
            <a:extLst>
              <a:ext uri="{FF2B5EF4-FFF2-40B4-BE49-F238E27FC236}">
                <a16:creationId xmlns:a16="http://schemas.microsoft.com/office/drawing/2014/main" id="{94A68710-CF75-4FF4-ADAC-FF33DE1325A6}"/>
              </a:ext>
            </a:extLst>
          </p:cNvPr>
          <p:cNvSpPr>
            <a:spLocks noChangeShapeType="1"/>
          </p:cNvSpPr>
          <p:nvPr/>
        </p:nvSpPr>
        <p:spPr bwMode="auto">
          <a:xfrm>
            <a:off x="1793875" y="2584450"/>
            <a:ext cx="11113" cy="280988"/>
          </a:xfrm>
          <a:prstGeom prst="line">
            <a:avLst/>
          </a:prstGeom>
          <a:noFill/>
          <a:ln w="25400">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4" name="Line 12">
            <a:extLst>
              <a:ext uri="{FF2B5EF4-FFF2-40B4-BE49-F238E27FC236}">
                <a16:creationId xmlns:a16="http://schemas.microsoft.com/office/drawing/2014/main" id="{41D308BB-D016-478A-B4BC-845BB4E306CA}"/>
              </a:ext>
            </a:extLst>
          </p:cNvPr>
          <p:cNvSpPr>
            <a:spLocks noChangeShapeType="1"/>
          </p:cNvSpPr>
          <p:nvPr/>
        </p:nvSpPr>
        <p:spPr bwMode="auto">
          <a:xfrm>
            <a:off x="2871788" y="3213100"/>
            <a:ext cx="501650" cy="11113"/>
          </a:xfrm>
          <a:prstGeom prst="line">
            <a:avLst/>
          </a:prstGeom>
          <a:noFill/>
          <a:ln w="25400">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5" name="Line 13">
            <a:extLst>
              <a:ext uri="{FF2B5EF4-FFF2-40B4-BE49-F238E27FC236}">
                <a16:creationId xmlns:a16="http://schemas.microsoft.com/office/drawing/2014/main" id="{8C716007-356B-4A28-897B-7A17B8C87DBA}"/>
              </a:ext>
            </a:extLst>
          </p:cNvPr>
          <p:cNvSpPr>
            <a:spLocks noChangeShapeType="1"/>
          </p:cNvSpPr>
          <p:nvPr/>
        </p:nvSpPr>
        <p:spPr bwMode="auto">
          <a:xfrm>
            <a:off x="1774825" y="3609975"/>
            <a:ext cx="0" cy="412750"/>
          </a:xfrm>
          <a:prstGeom prst="line">
            <a:avLst/>
          </a:prstGeom>
          <a:noFill/>
          <a:ln w="25400">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6" name="Line 14">
            <a:extLst>
              <a:ext uri="{FF2B5EF4-FFF2-40B4-BE49-F238E27FC236}">
                <a16:creationId xmlns:a16="http://schemas.microsoft.com/office/drawing/2014/main" id="{D62F113C-23EE-44D9-8253-D408662CB4B0}"/>
              </a:ext>
            </a:extLst>
          </p:cNvPr>
          <p:cNvSpPr>
            <a:spLocks noChangeShapeType="1"/>
          </p:cNvSpPr>
          <p:nvPr/>
        </p:nvSpPr>
        <p:spPr bwMode="auto">
          <a:xfrm flipH="1">
            <a:off x="1768475" y="4471988"/>
            <a:ext cx="1588" cy="339725"/>
          </a:xfrm>
          <a:prstGeom prst="line">
            <a:avLst/>
          </a:prstGeom>
          <a:noFill/>
          <a:ln w="25400">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7" name="Line 15">
            <a:extLst>
              <a:ext uri="{FF2B5EF4-FFF2-40B4-BE49-F238E27FC236}">
                <a16:creationId xmlns:a16="http://schemas.microsoft.com/office/drawing/2014/main" id="{DF1929ED-6717-4FC3-AC5D-B07B75B2891D}"/>
              </a:ext>
            </a:extLst>
          </p:cNvPr>
          <p:cNvSpPr>
            <a:spLocks noChangeShapeType="1"/>
          </p:cNvSpPr>
          <p:nvPr/>
        </p:nvSpPr>
        <p:spPr bwMode="auto">
          <a:xfrm>
            <a:off x="1781175" y="5218113"/>
            <a:ext cx="0" cy="303212"/>
          </a:xfrm>
          <a:prstGeom prst="line">
            <a:avLst/>
          </a:prstGeom>
          <a:noFill/>
          <a:ln w="25400">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8" name="Freeform 16">
            <a:extLst>
              <a:ext uri="{FF2B5EF4-FFF2-40B4-BE49-F238E27FC236}">
                <a16:creationId xmlns:a16="http://schemas.microsoft.com/office/drawing/2014/main" id="{E83C0C7E-2DD5-42F2-8398-4119BA8984B9}"/>
              </a:ext>
            </a:extLst>
          </p:cNvPr>
          <p:cNvSpPr>
            <a:spLocks/>
          </p:cNvSpPr>
          <p:nvPr/>
        </p:nvSpPr>
        <p:spPr bwMode="auto">
          <a:xfrm>
            <a:off x="7172325" y="2551113"/>
            <a:ext cx="338138" cy="1785937"/>
          </a:xfrm>
          <a:custGeom>
            <a:avLst/>
            <a:gdLst>
              <a:gd name="T0" fmla="*/ 21 w 213"/>
              <a:gd name="T1" fmla="*/ 0 h 1125"/>
              <a:gd name="T2" fmla="*/ 90 w 213"/>
              <a:gd name="T3" fmla="*/ 45 h 1125"/>
              <a:gd name="T4" fmla="*/ 99 w 213"/>
              <a:gd name="T5" fmla="*/ 123 h 1125"/>
              <a:gd name="T6" fmla="*/ 132 w 213"/>
              <a:gd name="T7" fmla="*/ 207 h 1125"/>
              <a:gd name="T8" fmla="*/ 144 w 213"/>
              <a:gd name="T9" fmla="*/ 309 h 1125"/>
              <a:gd name="T10" fmla="*/ 153 w 213"/>
              <a:gd name="T11" fmla="*/ 417 h 1125"/>
              <a:gd name="T12" fmla="*/ 201 w 213"/>
              <a:gd name="T13" fmla="*/ 543 h 1125"/>
              <a:gd name="T14" fmla="*/ 210 w 213"/>
              <a:gd name="T15" fmla="*/ 696 h 1125"/>
              <a:gd name="T16" fmla="*/ 201 w 213"/>
              <a:gd name="T17" fmla="*/ 846 h 1125"/>
              <a:gd name="T18" fmla="*/ 135 w 213"/>
              <a:gd name="T19" fmla="*/ 990 h 1125"/>
              <a:gd name="T20" fmla="*/ 36 w 213"/>
              <a:gd name="T21" fmla="*/ 1095 h 1125"/>
              <a:gd name="T22" fmla="*/ 0 w 213"/>
              <a:gd name="T23" fmla="*/ 112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125">
                <a:moveTo>
                  <a:pt x="21" y="0"/>
                </a:moveTo>
                <a:cubicBezTo>
                  <a:pt x="49" y="12"/>
                  <a:pt x="77" y="24"/>
                  <a:pt x="90" y="45"/>
                </a:cubicBezTo>
                <a:cubicBezTo>
                  <a:pt x="103" y="66"/>
                  <a:pt x="92" y="96"/>
                  <a:pt x="99" y="123"/>
                </a:cubicBezTo>
                <a:cubicBezTo>
                  <a:pt x="106" y="150"/>
                  <a:pt x="125" y="176"/>
                  <a:pt x="132" y="207"/>
                </a:cubicBezTo>
                <a:cubicBezTo>
                  <a:pt x="139" y="238"/>
                  <a:pt x="141" y="274"/>
                  <a:pt x="144" y="309"/>
                </a:cubicBezTo>
                <a:cubicBezTo>
                  <a:pt x="147" y="344"/>
                  <a:pt x="144" y="378"/>
                  <a:pt x="153" y="417"/>
                </a:cubicBezTo>
                <a:cubicBezTo>
                  <a:pt x="162" y="456"/>
                  <a:pt x="192" y="496"/>
                  <a:pt x="201" y="543"/>
                </a:cubicBezTo>
                <a:cubicBezTo>
                  <a:pt x="210" y="590"/>
                  <a:pt x="210" y="646"/>
                  <a:pt x="210" y="696"/>
                </a:cubicBezTo>
                <a:cubicBezTo>
                  <a:pt x="210" y="746"/>
                  <a:pt x="213" y="797"/>
                  <a:pt x="201" y="846"/>
                </a:cubicBezTo>
                <a:cubicBezTo>
                  <a:pt x="189" y="895"/>
                  <a:pt x="162" y="948"/>
                  <a:pt x="135" y="990"/>
                </a:cubicBezTo>
                <a:cubicBezTo>
                  <a:pt x="108" y="1032"/>
                  <a:pt x="58" y="1073"/>
                  <a:pt x="36" y="1095"/>
                </a:cubicBezTo>
                <a:cubicBezTo>
                  <a:pt x="14" y="1117"/>
                  <a:pt x="7" y="1121"/>
                  <a:pt x="0" y="1125"/>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49" name="Freeform 17">
            <a:extLst>
              <a:ext uri="{FF2B5EF4-FFF2-40B4-BE49-F238E27FC236}">
                <a16:creationId xmlns:a16="http://schemas.microsoft.com/office/drawing/2014/main" id="{35D31BCC-A8E3-4D8A-8835-A0109B51338E}"/>
              </a:ext>
            </a:extLst>
          </p:cNvPr>
          <p:cNvSpPr>
            <a:spLocks/>
          </p:cNvSpPr>
          <p:nvPr/>
        </p:nvSpPr>
        <p:spPr bwMode="auto">
          <a:xfrm>
            <a:off x="7531100" y="2565400"/>
            <a:ext cx="455613" cy="1857375"/>
          </a:xfrm>
          <a:custGeom>
            <a:avLst/>
            <a:gdLst>
              <a:gd name="T0" fmla="*/ 167 w 287"/>
              <a:gd name="T1" fmla="*/ 0 h 1170"/>
              <a:gd name="T2" fmla="*/ 122 w 287"/>
              <a:gd name="T3" fmla="*/ 48 h 1170"/>
              <a:gd name="T4" fmla="*/ 119 w 287"/>
              <a:gd name="T5" fmla="*/ 114 h 1170"/>
              <a:gd name="T6" fmla="*/ 80 w 287"/>
              <a:gd name="T7" fmla="*/ 216 h 1170"/>
              <a:gd name="T8" fmla="*/ 50 w 287"/>
              <a:gd name="T9" fmla="*/ 318 h 1170"/>
              <a:gd name="T10" fmla="*/ 8 w 287"/>
              <a:gd name="T11" fmla="*/ 399 h 1170"/>
              <a:gd name="T12" fmla="*/ 5 w 287"/>
              <a:gd name="T13" fmla="*/ 546 h 1170"/>
              <a:gd name="T14" fmla="*/ 29 w 287"/>
              <a:gd name="T15" fmla="*/ 666 h 1170"/>
              <a:gd name="T16" fmla="*/ 104 w 287"/>
              <a:gd name="T17" fmla="*/ 759 h 1170"/>
              <a:gd name="T18" fmla="*/ 179 w 287"/>
              <a:gd name="T19" fmla="*/ 933 h 1170"/>
              <a:gd name="T20" fmla="*/ 194 w 287"/>
              <a:gd name="T21" fmla="*/ 1074 h 1170"/>
              <a:gd name="T22" fmla="*/ 287 w 287"/>
              <a:gd name="T23" fmla="*/ 117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1170">
                <a:moveTo>
                  <a:pt x="167" y="0"/>
                </a:moveTo>
                <a:cubicBezTo>
                  <a:pt x="148" y="14"/>
                  <a:pt x="130" y="29"/>
                  <a:pt x="122" y="48"/>
                </a:cubicBezTo>
                <a:cubicBezTo>
                  <a:pt x="114" y="67"/>
                  <a:pt x="126" y="86"/>
                  <a:pt x="119" y="114"/>
                </a:cubicBezTo>
                <a:cubicBezTo>
                  <a:pt x="112" y="142"/>
                  <a:pt x="92" y="182"/>
                  <a:pt x="80" y="216"/>
                </a:cubicBezTo>
                <a:cubicBezTo>
                  <a:pt x="68" y="250"/>
                  <a:pt x="62" y="288"/>
                  <a:pt x="50" y="318"/>
                </a:cubicBezTo>
                <a:cubicBezTo>
                  <a:pt x="38" y="348"/>
                  <a:pt x="16" y="361"/>
                  <a:pt x="8" y="399"/>
                </a:cubicBezTo>
                <a:cubicBezTo>
                  <a:pt x="0" y="437"/>
                  <a:pt x="2" y="501"/>
                  <a:pt x="5" y="546"/>
                </a:cubicBezTo>
                <a:cubicBezTo>
                  <a:pt x="8" y="591"/>
                  <a:pt x="13" y="631"/>
                  <a:pt x="29" y="666"/>
                </a:cubicBezTo>
                <a:cubicBezTo>
                  <a:pt x="45" y="701"/>
                  <a:pt x="79" y="715"/>
                  <a:pt x="104" y="759"/>
                </a:cubicBezTo>
                <a:cubicBezTo>
                  <a:pt x="129" y="803"/>
                  <a:pt x="164" y="881"/>
                  <a:pt x="179" y="933"/>
                </a:cubicBezTo>
                <a:cubicBezTo>
                  <a:pt x="194" y="985"/>
                  <a:pt x="176" y="1035"/>
                  <a:pt x="194" y="1074"/>
                </a:cubicBezTo>
                <a:cubicBezTo>
                  <a:pt x="212" y="1113"/>
                  <a:pt x="249" y="1141"/>
                  <a:pt x="287" y="1170"/>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50" name="Rectangle 18">
            <a:extLst>
              <a:ext uri="{FF2B5EF4-FFF2-40B4-BE49-F238E27FC236}">
                <a16:creationId xmlns:a16="http://schemas.microsoft.com/office/drawing/2014/main" id="{3BCF7DB6-0B99-4F91-887A-4A809835E979}"/>
              </a:ext>
            </a:extLst>
          </p:cNvPr>
          <p:cNvSpPr>
            <a:spLocks noChangeArrowheads="1"/>
          </p:cNvSpPr>
          <p:nvPr/>
        </p:nvSpPr>
        <p:spPr bwMode="auto">
          <a:xfrm>
            <a:off x="466725" y="1635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1pPr>
            <a:lvl2pPr algn="ctr">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2pPr>
            <a:lvl3pPr algn="ctr">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3pPr>
            <a:lvl4pPr algn="ctr">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4pPr>
            <a:lvl5pPr algn="ctr">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5pPr>
            <a:lvl6pPr marL="4572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6pPr>
            <a:lvl7pPr marL="9144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7pPr>
            <a:lvl8pPr marL="13716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8pPr>
            <a:lvl9pPr marL="18288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ea typeface="楷体_GB2312" pitchFamily="49" charset="-122"/>
              </a:defRPr>
            </a:lvl9pPr>
          </a:lstStyle>
          <a:p>
            <a:r>
              <a:rPr kumimoji="0" lang="zh-CN" altLang="en-US" b="0" dirty="0">
                <a:solidFill>
                  <a:schemeClr val="tx1"/>
                </a:solidFill>
                <a:effectLst/>
                <a:ea typeface="方正姚体" panose="02010601030101010101" pitchFamily="2" charset="-122"/>
              </a:rPr>
              <a:t>五、胸膜与肺的体表投影</a:t>
            </a:r>
          </a:p>
        </p:txBody>
      </p:sp>
      <p:sp>
        <p:nvSpPr>
          <p:cNvPr id="44051" name="Line 19">
            <a:extLst>
              <a:ext uri="{FF2B5EF4-FFF2-40B4-BE49-F238E27FC236}">
                <a16:creationId xmlns:a16="http://schemas.microsoft.com/office/drawing/2014/main" id="{E529BAE3-176B-4DA8-85BB-89307AFEAB09}"/>
              </a:ext>
            </a:extLst>
          </p:cNvPr>
          <p:cNvSpPr>
            <a:spLocks noChangeShapeType="1"/>
          </p:cNvSpPr>
          <p:nvPr/>
        </p:nvSpPr>
        <p:spPr bwMode="auto">
          <a:xfrm flipV="1">
            <a:off x="7294563" y="4021138"/>
            <a:ext cx="304800" cy="1746250"/>
          </a:xfrm>
          <a:prstGeom prst="line">
            <a:avLst/>
          </a:prstGeom>
          <a:noFill/>
          <a:ln w="28575">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52" name="Line 20">
            <a:extLst>
              <a:ext uri="{FF2B5EF4-FFF2-40B4-BE49-F238E27FC236}">
                <a16:creationId xmlns:a16="http://schemas.microsoft.com/office/drawing/2014/main" id="{5D2C29D1-3B0D-4CC4-953F-490D5F1EAE7D}"/>
              </a:ext>
            </a:extLst>
          </p:cNvPr>
          <p:cNvSpPr>
            <a:spLocks noChangeShapeType="1"/>
          </p:cNvSpPr>
          <p:nvPr/>
        </p:nvSpPr>
        <p:spPr bwMode="auto">
          <a:xfrm flipV="1">
            <a:off x="7535863" y="1662113"/>
            <a:ext cx="325437" cy="1233487"/>
          </a:xfrm>
          <a:prstGeom prst="line">
            <a:avLst/>
          </a:prstGeom>
          <a:noFill/>
          <a:ln w="28575">
            <a:solidFill>
              <a:srgbClr val="0000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dirty="0">
              <a:latin typeface="幼圆" panose="02010509060101010101" pitchFamily="49" charset="-122"/>
              <a:ea typeface="幼圆" panose="02010509060101010101" pitchFamily="49" charset="-122"/>
            </a:endParaRPr>
          </a:p>
        </p:txBody>
      </p:sp>
      <p:sp>
        <p:nvSpPr>
          <p:cNvPr id="44053" name="Rectangle 21">
            <a:extLst>
              <a:ext uri="{FF2B5EF4-FFF2-40B4-BE49-F238E27FC236}">
                <a16:creationId xmlns:a16="http://schemas.microsoft.com/office/drawing/2014/main" id="{CD050EE8-69EB-4B4B-B51C-4EABE3F8D0CD}"/>
              </a:ext>
            </a:extLst>
          </p:cNvPr>
          <p:cNvSpPr>
            <a:spLocks noChangeArrowheads="1"/>
          </p:cNvSpPr>
          <p:nvPr/>
        </p:nvSpPr>
        <p:spPr bwMode="auto">
          <a:xfrm>
            <a:off x="7281863" y="1266825"/>
            <a:ext cx="16700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200" b="1" dirty="0">
                <a:latin typeface="Arial" panose="020B0604020202020204" pitchFamily="34" charset="0"/>
                <a:ea typeface="幼圆" panose="02010509060101010101" pitchFamily="49" charset="-122"/>
              </a:rPr>
              <a:t>胸腺区</a:t>
            </a:r>
            <a:endParaRPr kumimoji="0" lang="zh-CN" altLang="en-US" b="1" dirty="0">
              <a:latin typeface="Arial" panose="020B0604020202020204" pitchFamily="34" charset="0"/>
              <a:ea typeface="幼圆" panose="02010509060101010101" pitchFamily="49" charset="-122"/>
            </a:endParaRPr>
          </a:p>
        </p:txBody>
      </p:sp>
      <p:sp>
        <p:nvSpPr>
          <p:cNvPr id="44054" name="Rectangle 22">
            <a:extLst>
              <a:ext uri="{FF2B5EF4-FFF2-40B4-BE49-F238E27FC236}">
                <a16:creationId xmlns:a16="http://schemas.microsoft.com/office/drawing/2014/main" id="{07969D6F-27EB-4C46-B87B-E2D5C4069E3D}"/>
              </a:ext>
            </a:extLst>
          </p:cNvPr>
          <p:cNvSpPr>
            <a:spLocks noChangeArrowheads="1"/>
          </p:cNvSpPr>
          <p:nvPr/>
        </p:nvSpPr>
        <p:spPr bwMode="auto">
          <a:xfrm>
            <a:off x="6845300" y="5681663"/>
            <a:ext cx="163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200" b="1" dirty="0">
                <a:latin typeface="Arial" panose="020B0604020202020204" pitchFamily="34" charset="0"/>
                <a:ea typeface="幼圆" panose="02010509060101010101" pitchFamily="49" charset="-122"/>
              </a:rPr>
              <a:t>心包区</a:t>
            </a:r>
            <a:endParaRPr kumimoji="0" lang="zh-CN" altLang="en-US" b="1" dirty="0">
              <a:latin typeface="Arial" panose="020B0604020202020204" pitchFamily="34" charset="0"/>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40">
            <a:extLst>
              <a:ext uri="{FF2B5EF4-FFF2-40B4-BE49-F238E27FC236}">
                <a16:creationId xmlns:a16="http://schemas.microsoft.com/office/drawing/2014/main" id="{69790ECE-26D7-42DA-B041-CD6EDA25C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1131888"/>
            <a:ext cx="3676650" cy="4421187"/>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a:extLst>
              <a:ext uri="{FF2B5EF4-FFF2-40B4-BE49-F238E27FC236}">
                <a16:creationId xmlns:a16="http://schemas.microsoft.com/office/drawing/2014/main" id="{A1437944-5E2B-4666-950D-C4321565FB96}"/>
              </a:ext>
            </a:extLst>
          </p:cNvPr>
          <p:cNvSpPr>
            <a:spLocks noChangeArrowheads="1"/>
          </p:cNvSpPr>
          <p:nvPr/>
        </p:nvSpPr>
        <p:spPr bwMode="auto">
          <a:xfrm>
            <a:off x="331788" y="579438"/>
            <a:ext cx="2930525" cy="62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50000"/>
              </a:spcBef>
            </a:pPr>
            <a:r>
              <a:rPr kumimoji="0" lang="en-US" altLang="zh-CN" sz="2800" b="1" dirty="0">
                <a:latin typeface="幼圆" panose="02010509060101010101" pitchFamily="49" charset="-122"/>
                <a:ea typeface="幼圆" panose="02010509060101010101" pitchFamily="49" charset="-122"/>
              </a:rPr>
              <a:t>2.</a:t>
            </a:r>
            <a:r>
              <a:rPr kumimoji="0" lang="zh-CN" altLang="en-US" sz="2800" b="1" dirty="0">
                <a:latin typeface="幼圆" panose="02010509060101010101" pitchFamily="49" charset="-122"/>
                <a:ea typeface="幼圆" panose="02010509060101010101" pitchFamily="49" charset="-122"/>
              </a:rPr>
              <a:t>胸膜下界：</a:t>
            </a:r>
            <a:endParaRPr kumimoji="0" lang="zh-CN" altLang="en-US" sz="2800" b="1" dirty="0">
              <a:latin typeface="方正姚体" panose="02010601030101010101" pitchFamily="2" charset="-122"/>
              <a:ea typeface="方正姚体" panose="02010601030101010101" pitchFamily="2" charset="-122"/>
            </a:endParaRPr>
          </a:p>
        </p:txBody>
      </p:sp>
      <p:sp>
        <p:nvSpPr>
          <p:cNvPr id="45060" name="Rectangle 4">
            <a:extLst>
              <a:ext uri="{FF2B5EF4-FFF2-40B4-BE49-F238E27FC236}">
                <a16:creationId xmlns:a16="http://schemas.microsoft.com/office/drawing/2014/main" id="{61E791AA-492A-4764-87FC-755EAF8872E6}"/>
              </a:ext>
            </a:extLst>
          </p:cNvPr>
          <p:cNvSpPr>
            <a:spLocks noChangeArrowheads="1"/>
          </p:cNvSpPr>
          <p:nvPr/>
        </p:nvSpPr>
        <p:spPr bwMode="auto">
          <a:xfrm>
            <a:off x="2616200" y="936625"/>
            <a:ext cx="407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000" b="1" dirty="0">
                <a:latin typeface="Arial" panose="020B0604020202020204" pitchFamily="34" charset="0"/>
                <a:ea typeface="幼圆" panose="02010509060101010101" pitchFamily="49" charset="-122"/>
              </a:rPr>
              <a:t>肋胸膜与膈胸膜的反折线</a:t>
            </a:r>
          </a:p>
        </p:txBody>
      </p:sp>
      <p:sp>
        <p:nvSpPr>
          <p:cNvPr id="45061" name="Text Box 5">
            <a:extLst>
              <a:ext uri="{FF2B5EF4-FFF2-40B4-BE49-F238E27FC236}">
                <a16:creationId xmlns:a16="http://schemas.microsoft.com/office/drawing/2014/main" id="{7C9767E3-627B-4CF4-81E8-7A1481FCD1EB}"/>
              </a:ext>
            </a:extLst>
          </p:cNvPr>
          <p:cNvSpPr txBox="1">
            <a:spLocks noChangeArrowheads="1"/>
          </p:cNvSpPr>
          <p:nvPr/>
        </p:nvSpPr>
        <p:spPr bwMode="auto">
          <a:xfrm>
            <a:off x="669925" y="1916113"/>
            <a:ext cx="4905375" cy="332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起点：右侧</a:t>
            </a:r>
            <a:r>
              <a:rPr kumimoji="0" lang="en-US" altLang="zh-CN" sz="2400" b="1" dirty="0">
                <a:latin typeface="幼圆" panose="02010509060101010101" pitchFamily="49" charset="-122"/>
                <a:ea typeface="幼圆" panose="02010509060101010101" pitchFamily="49" charset="-122"/>
              </a:rPr>
              <a:t>-</a:t>
            </a:r>
            <a:r>
              <a:rPr kumimoji="0" lang="zh-CN" altLang="en-US" sz="2400" b="1" dirty="0">
                <a:latin typeface="幼圆" panose="02010509060101010101" pitchFamily="49" charset="-122"/>
                <a:ea typeface="幼圆" panose="02010509060101010101" pitchFamily="49" charset="-122"/>
              </a:rPr>
              <a:t>第</a:t>
            </a:r>
            <a:r>
              <a:rPr kumimoji="0" lang="en-US" altLang="zh-CN" sz="2400" b="1" dirty="0">
                <a:latin typeface="幼圆" panose="02010509060101010101" pitchFamily="49" charset="-122"/>
                <a:ea typeface="幼圆" panose="02010509060101010101" pitchFamily="49" charset="-122"/>
              </a:rPr>
              <a:t>6</a:t>
            </a:r>
            <a:r>
              <a:rPr kumimoji="0" lang="zh-CN" altLang="en-US" sz="2400" b="1" dirty="0">
                <a:latin typeface="幼圆" panose="02010509060101010101" pitchFamily="49" charset="-122"/>
                <a:ea typeface="幼圆" panose="02010509060101010101" pitchFamily="49" charset="-122"/>
              </a:rPr>
              <a:t>胸肋关节后方</a:t>
            </a:r>
          </a:p>
          <a:p>
            <a:pPr>
              <a:lnSpc>
                <a:spcPct val="150000"/>
              </a:lnSpc>
              <a:buClr>
                <a:schemeClr val="hlink"/>
              </a:buClr>
              <a:buSzPct val="80000"/>
              <a:buFont typeface="Wingdings" panose="05000000000000000000" pitchFamily="2" charset="2"/>
              <a:buNone/>
            </a:pPr>
            <a:r>
              <a:rPr kumimoji="0" lang="zh-CN" altLang="en-US" sz="2400" b="1" dirty="0">
                <a:latin typeface="幼圆" panose="02010509060101010101" pitchFamily="49" charset="-122"/>
                <a:ea typeface="幼圆" panose="02010509060101010101" pitchFamily="49" charset="-122"/>
              </a:rPr>
              <a:t>       左侧</a:t>
            </a:r>
            <a:r>
              <a:rPr kumimoji="0" lang="en-US" altLang="zh-CN" sz="2400" b="1" dirty="0">
                <a:latin typeface="幼圆" panose="02010509060101010101" pitchFamily="49" charset="-122"/>
                <a:ea typeface="幼圆" panose="02010509060101010101" pitchFamily="49" charset="-122"/>
              </a:rPr>
              <a:t>-</a:t>
            </a:r>
            <a:r>
              <a:rPr kumimoji="0" lang="zh-CN" altLang="en-US" sz="2400" b="1" dirty="0">
                <a:latin typeface="幼圆" panose="02010509060101010101" pitchFamily="49" charset="-122"/>
                <a:ea typeface="幼圆" panose="02010509060101010101" pitchFamily="49" charset="-122"/>
              </a:rPr>
              <a:t>第</a:t>
            </a:r>
            <a:r>
              <a:rPr kumimoji="0" lang="en-US" altLang="zh-CN" sz="2400" b="1" dirty="0">
                <a:latin typeface="幼圆" panose="02010509060101010101" pitchFamily="49" charset="-122"/>
                <a:ea typeface="幼圆" panose="02010509060101010101" pitchFamily="49" charset="-122"/>
              </a:rPr>
              <a:t>6</a:t>
            </a:r>
            <a:r>
              <a:rPr kumimoji="0" lang="zh-CN" altLang="en-US" sz="2400" b="1" dirty="0">
                <a:latin typeface="幼圆" panose="02010509060101010101" pitchFamily="49" charset="-122"/>
                <a:ea typeface="幼圆" panose="02010509060101010101" pitchFamily="49" charset="-122"/>
              </a:rPr>
              <a:t>肋软骨后方</a:t>
            </a:r>
          </a:p>
          <a:p>
            <a:pPr>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锁骨中线：第</a:t>
            </a:r>
            <a:r>
              <a:rPr kumimoji="0" lang="en-US" altLang="zh-CN" sz="2400" b="1" dirty="0">
                <a:latin typeface="幼圆" panose="02010509060101010101" pitchFamily="49" charset="-122"/>
                <a:ea typeface="幼圆" panose="02010509060101010101" pitchFamily="49" charset="-122"/>
              </a:rPr>
              <a:t>8</a:t>
            </a:r>
            <a:r>
              <a:rPr kumimoji="0" lang="zh-CN" altLang="en-US" sz="2400" b="1" dirty="0">
                <a:latin typeface="幼圆" panose="02010509060101010101" pitchFamily="49" charset="-122"/>
                <a:ea typeface="幼圆" panose="02010509060101010101" pitchFamily="49" charset="-122"/>
              </a:rPr>
              <a:t>肋</a:t>
            </a:r>
          </a:p>
          <a:p>
            <a:pPr>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腋中线：第</a:t>
            </a:r>
            <a:r>
              <a:rPr kumimoji="0" lang="en-US" altLang="zh-CN" sz="2400" b="1" dirty="0">
                <a:latin typeface="幼圆" panose="02010509060101010101" pitchFamily="49" charset="-122"/>
                <a:ea typeface="幼圆" panose="02010509060101010101" pitchFamily="49" charset="-122"/>
              </a:rPr>
              <a:t>10</a:t>
            </a:r>
            <a:r>
              <a:rPr kumimoji="0" lang="zh-CN" altLang="en-US" sz="2400" b="1" dirty="0">
                <a:latin typeface="幼圆" panose="02010509060101010101" pitchFamily="49" charset="-122"/>
                <a:ea typeface="幼圆" panose="02010509060101010101" pitchFamily="49" charset="-122"/>
              </a:rPr>
              <a:t>肋</a:t>
            </a:r>
          </a:p>
          <a:p>
            <a:pPr>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肩胛线：第</a:t>
            </a:r>
            <a:r>
              <a:rPr kumimoji="0" lang="en-US" altLang="zh-CN" sz="2400" b="1" dirty="0">
                <a:latin typeface="幼圆" panose="02010509060101010101" pitchFamily="49" charset="-122"/>
                <a:ea typeface="幼圆" panose="02010509060101010101" pitchFamily="49" charset="-122"/>
              </a:rPr>
              <a:t>11</a:t>
            </a:r>
            <a:r>
              <a:rPr kumimoji="0" lang="zh-CN" altLang="en-US" sz="2400" b="1" dirty="0">
                <a:latin typeface="幼圆" panose="02010509060101010101" pitchFamily="49" charset="-122"/>
                <a:ea typeface="幼圆" panose="02010509060101010101" pitchFamily="49" charset="-122"/>
              </a:rPr>
              <a:t>肋</a:t>
            </a:r>
          </a:p>
          <a:p>
            <a:pPr>
              <a:lnSpc>
                <a:spcPct val="150000"/>
              </a:lnSpc>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止点：第</a:t>
            </a:r>
            <a:r>
              <a:rPr kumimoji="0" lang="en-US" altLang="zh-CN" sz="2400" b="1" dirty="0">
                <a:latin typeface="幼圆" panose="02010509060101010101" pitchFamily="49" charset="-122"/>
                <a:ea typeface="幼圆" panose="02010509060101010101" pitchFamily="49" charset="-122"/>
              </a:rPr>
              <a:t>12</a:t>
            </a:r>
            <a:r>
              <a:rPr kumimoji="0" lang="zh-CN" altLang="en-US" sz="2400" b="1" dirty="0">
                <a:latin typeface="幼圆" panose="02010509060101010101" pitchFamily="49" charset="-122"/>
                <a:ea typeface="幼圆" panose="02010509060101010101" pitchFamily="49" charset="-122"/>
              </a:rPr>
              <a:t>胸椎</a:t>
            </a:r>
          </a:p>
        </p:txBody>
      </p:sp>
    </p:spTree>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54">
            <a:extLst>
              <a:ext uri="{FF2B5EF4-FFF2-40B4-BE49-F238E27FC236}">
                <a16:creationId xmlns:a16="http://schemas.microsoft.com/office/drawing/2014/main" id="{9E9C01DB-BB93-4C04-B108-0F6316ACD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335990"/>
            <a:ext cx="2489200" cy="5413605"/>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a:extLst>
              <a:ext uri="{FF2B5EF4-FFF2-40B4-BE49-F238E27FC236}">
                <a16:creationId xmlns:a16="http://schemas.microsoft.com/office/drawing/2014/main" id="{40EB37BB-8603-47F0-BB23-E6DA4B1B9B2A}"/>
              </a:ext>
            </a:extLst>
          </p:cNvPr>
          <p:cNvSpPr>
            <a:spLocks noChangeArrowheads="1"/>
          </p:cNvSpPr>
          <p:nvPr/>
        </p:nvSpPr>
        <p:spPr bwMode="auto">
          <a:xfrm>
            <a:off x="382588" y="1656517"/>
            <a:ext cx="5243512" cy="10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40000"/>
              </a:lnSpc>
            </a:pPr>
            <a:r>
              <a:rPr kumimoji="0" lang="zh-CN" altLang="en-US" sz="2400" b="1" dirty="0">
                <a:latin typeface="幼圆" panose="02010509060101010101" pitchFamily="49" charset="-122"/>
                <a:ea typeface="幼圆" panose="02010509060101010101" pitchFamily="49" charset="-122"/>
              </a:rPr>
              <a:t>纵隔是指两侧纵隔胸膜间全部器官、结构与组织的总称。</a:t>
            </a:r>
          </a:p>
        </p:txBody>
      </p:sp>
      <p:sp>
        <p:nvSpPr>
          <p:cNvPr id="46085" name="Rectangle 5">
            <a:extLst>
              <a:ext uri="{FF2B5EF4-FFF2-40B4-BE49-F238E27FC236}">
                <a16:creationId xmlns:a16="http://schemas.microsoft.com/office/drawing/2014/main" id="{A124093E-8702-4E59-BA4F-8CA0334FE25A}"/>
              </a:ext>
            </a:extLst>
          </p:cNvPr>
          <p:cNvSpPr>
            <a:spLocks noChangeArrowheads="1"/>
          </p:cNvSpPr>
          <p:nvPr/>
        </p:nvSpPr>
        <p:spPr bwMode="auto">
          <a:xfrm>
            <a:off x="1234051" y="3026177"/>
            <a:ext cx="449364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境界：  </a:t>
            </a:r>
          </a:p>
          <a:p>
            <a:pPr>
              <a:spcBef>
                <a:spcPct val="50000"/>
              </a:spcBef>
            </a:pPr>
            <a:r>
              <a:rPr kumimoji="0" lang="zh-CN" altLang="en-US" sz="2400" b="1" dirty="0">
                <a:latin typeface="幼圆" panose="02010509060101010101" pitchFamily="49" charset="-122"/>
                <a:ea typeface="幼圆" panose="02010509060101010101" pitchFamily="49" charset="-122"/>
              </a:rPr>
              <a:t>       </a:t>
            </a:r>
            <a:r>
              <a:rPr kumimoji="0" lang="zh-CN" altLang="en-US" sz="2000" b="1" dirty="0">
                <a:latin typeface="幼圆" panose="02010509060101010101" pitchFamily="49" charset="-122"/>
                <a:ea typeface="幼圆" panose="02010509060101010101" pitchFamily="49" charset="-122"/>
              </a:rPr>
              <a:t>前界→胸骨              </a:t>
            </a:r>
          </a:p>
          <a:p>
            <a:pPr>
              <a:spcBef>
                <a:spcPct val="50000"/>
              </a:spcBef>
            </a:pPr>
            <a:r>
              <a:rPr kumimoji="0" lang="zh-CN" altLang="en-US" sz="2000" b="1" dirty="0">
                <a:latin typeface="幼圆" panose="02010509060101010101" pitchFamily="49" charset="-122"/>
                <a:ea typeface="幼圆" panose="02010509060101010101" pitchFamily="49" charset="-122"/>
              </a:rPr>
              <a:t>        后界→脊柱胸段   </a:t>
            </a:r>
          </a:p>
          <a:p>
            <a:pPr>
              <a:spcBef>
                <a:spcPct val="50000"/>
              </a:spcBef>
            </a:pPr>
            <a:r>
              <a:rPr kumimoji="0" lang="zh-CN" altLang="en-US" sz="2000" b="1" dirty="0">
                <a:latin typeface="幼圆" panose="02010509060101010101" pitchFamily="49" charset="-122"/>
                <a:ea typeface="幼圆" panose="02010509060101010101" pitchFamily="49" charset="-122"/>
              </a:rPr>
              <a:t>        两侧界→纵隔胸膜   </a:t>
            </a:r>
          </a:p>
          <a:p>
            <a:pPr>
              <a:spcBef>
                <a:spcPct val="50000"/>
              </a:spcBef>
            </a:pPr>
            <a:r>
              <a:rPr kumimoji="0" lang="zh-CN" altLang="en-US" sz="2000" b="1" dirty="0">
                <a:latin typeface="幼圆" panose="02010509060101010101" pitchFamily="49" charset="-122"/>
                <a:ea typeface="幼圆" panose="02010509060101010101" pitchFamily="49" charset="-122"/>
              </a:rPr>
              <a:t>        上界→胸廓上口     </a:t>
            </a:r>
          </a:p>
          <a:p>
            <a:pPr>
              <a:spcBef>
                <a:spcPct val="50000"/>
              </a:spcBef>
            </a:pPr>
            <a:r>
              <a:rPr kumimoji="0" lang="zh-CN" altLang="en-US" sz="2000" b="1" dirty="0">
                <a:latin typeface="幼圆" panose="02010509060101010101" pitchFamily="49" charset="-122"/>
                <a:ea typeface="幼圆" panose="02010509060101010101" pitchFamily="49" charset="-122"/>
              </a:rPr>
              <a:t>        下界→膈</a:t>
            </a:r>
          </a:p>
        </p:txBody>
      </p:sp>
      <p:sp>
        <p:nvSpPr>
          <p:cNvPr id="2" name="矩形 1">
            <a:extLst>
              <a:ext uri="{FF2B5EF4-FFF2-40B4-BE49-F238E27FC236}">
                <a16:creationId xmlns:a16="http://schemas.microsoft.com/office/drawing/2014/main" id="{80F4AF9A-06AF-4199-BB85-1BDAF0BD4B58}"/>
              </a:ext>
            </a:extLst>
          </p:cNvPr>
          <p:cNvSpPr/>
          <p:nvPr/>
        </p:nvSpPr>
        <p:spPr>
          <a:xfrm>
            <a:off x="3314701" y="689659"/>
            <a:ext cx="3531485" cy="646331"/>
          </a:xfrm>
          <a:prstGeom prst="rect">
            <a:avLst/>
          </a:prstGeom>
        </p:spPr>
        <p:txBody>
          <a:bodyPr wrap="square">
            <a:spAutoFit/>
          </a:bodyPr>
          <a:lstStyle/>
          <a:p>
            <a:r>
              <a:rPr lang="zh-CN" altLang="en-US" sz="3600" dirty="0">
                <a:latin typeface="方正姚体" panose="02010601030101010101" pitchFamily="2" charset="-122"/>
                <a:ea typeface="方正姚体" panose="02010601030101010101" pitchFamily="2" charset="-122"/>
              </a:rPr>
              <a:t>第六节  纵隔</a:t>
            </a:r>
          </a:p>
        </p:txBody>
      </p:sp>
    </p:spTree>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纵隔的分部">
            <a:extLst>
              <a:ext uri="{FF2B5EF4-FFF2-40B4-BE49-F238E27FC236}">
                <a16:creationId xmlns:a16="http://schemas.microsoft.com/office/drawing/2014/main" id="{927F4460-911A-4897-B826-5C3678C13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836613"/>
            <a:ext cx="3467100" cy="5300662"/>
          </a:xfrm>
          <a:prstGeom prst="rect">
            <a:avLst/>
          </a:prstGeom>
          <a:noFill/>
          <a:extLst>
            <a:ext uri="{909E8E84-426E-40DD-AFC4-6F175D3DCCD1}">
              <a14:hiddenFill xmlns:a14="http://schemas.microsoft.com/office/drawing/2010/main">
                <a:solidFill>
                  <a:srgbClr val="FFFFFF"/>
                </a:solidFill>
              </a14:hiddenFill>
            </a:ext>
          </a:extLst>
        </p:spPr>
      </p:pic>
      <p:sp>
        <p:nvSpPr>
          <p:cNvPr id="47107" name="Rectangle 3">
            <a:extLst>
              <a:ext uri="{FF2B5EF4-FFF2-40B4-BE49-F238E27FC236}">
                <a16:creationId xmlns:a16="http://schemas.microsoft.com/office/drawing/2014/main" id="{220A8B74-FB22-44D9-9EB3-9F81CE57C495}"/>
              </a:ext>
            </a:extLst>
          </p:cNvPr>
          <p:cNvSpPr>
            <a:spLocks noChangeArrowheads="1"/>
          </p:cNvSpPr>
          <p:nvPr/>
        </p:nvSpPr>
        <p:spPr bwMode="auto">
          <a:xfrm>
            <a:off x="573088" y="588318"/>
            <a:ext cx="2898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分区：四分法。</a:t>
            </a:r>
          </a:p>
        </p:txBody>
      </p:sp>
      <p:sp>
        <p:nvSpPr>
          <p:cNvPr id="47108" name="Rectangle 4">
            <a:extLst>
              <a:ext uri="{FF2B5EF4-FFF2-40B4-BE49-F238E27FC236}">
                <a16:creationId xmlns:a16="http://schemas.microsoft.com/office/drawing/2014/main" id="{91093967-A681-4D28-AD6A-9C2A3CE0DAC4}"/>
              </a:ext>
            </a:extLst>
          </p:cNvPr>
          <p:cNvSpPr>
            <a:spLocks noChangeArrowheads="1"/>
          </p:cNvSpPr>
          <p:nvPr/>
        </p:nvSpPr>
        <p:spPr bwMode="auto">
          <a:xfrm>
            <a:off x="2095500" y="1658938"/>
            <a:ext cx="1466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上纵隔</a:t>
            </a:r>
          </a:p>
        </p:txBody>
      </p:sp>
      <p:sp>
        <p:nvSpPr>
          <p:cNvPr id="47109" name="Rectangle 5">
            <a:extLst>
              <a:ext uri="{FF2B5EF4-FFF2-40B4-BE49-F238E27FC236}">
                <a16:creationId xmlns:a16="http://schemas.microsoft.com/office/drawing/2014/main" id="{52E5F46A-6D36-42DD-8F04-2CB463D0FD9D}"/>
              </a:ext>
            </a:extLst>
          </p:cNvPr>
          <p:cNvSpPr>
            <a:spLocks noChangeArrowheads="1"/>
          </p:cNvSpPr>
          <p:nvPr/>
        </p:nvSpPr>
        <p:spPr bwMode="auto">
          <a:xfrm>
            <a:off x="2101850" y="3074988"/>
            <a:ext cx="1495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下纵隔</a:t>
            </a:r>
          </a:p>
        </p:txBody>
      </p:sp>
      <p:sp>
        <p:nvSpPr>
          <p:cNvPr id="47110" name="Text Box 6">
            <a:extLst>
              <a:ext uri="{FF2B5EF4-FFF2-40B4-BE49-F238E27FC236}">
                <a16:creationId xmlns:a16="http://schemas.microsoft.com/office/drawing/2014/main" id="{A7EAB0E6-DCC0-49A6-AF50-F5E6734459DC}"/>
              </a:ext>
            </a:extLst>
          </p:cNvPr>
          <p:cNvSpPr txBox="1">
            <a:spLocks noChangeArrowheads="1"/>
          </p:cNvSpPr>
          <p:nvPr/>
        </p:nvSpPr>
        <p:spPr bwMode="auto">
          <a:xfrm>
            <a:off x="3221038" y="2501900"/>
            <a:ext cx="1403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前纵隔</a:t>
            </a:r>
          </a:p>
        </p:txBody>
      </p:sp>
      <p:sp>
        <p:nvSpPr>
          <p:cNvPr id="47111" name="Text Box 7">
            <a:extLst>
              <a:ext uri="{FF2B5EF4-FFF2-40B4-BE49-F238E27FC236}">
                <a16:creationId xmlns:a16="http://schemas.microsoft.com/office/drawing/2014/main" id="{73F720F5-000E-4DEB-92D7-0EACCFEB8306}"/>
              </a:ext>
            </a:extLst>
          </p:cNvPr>
          <p:cNvSpPr txBox="1">
            <a:spLocks noChangeArrowheads="1"/>
          </p:cNvSpPr>
          <p:nvPr/>
        </p:nvSpPr>
        <p:spPr bwMode="auto">
          <a:xfrm>
            <a:off x="3189288" y="3128963"/>
            <a:ext cx="115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中纵隔</a:t>
            </a:r>
          </a:p>
        </p:txBody>
      </p:sp>
      <p:sp>
        <p:nvSpPr>
          <p:cNvPr id="47112" name="Text Box 8">
            <a:extLst>
              <a:ext uri="{FF2B5EF4-FFF2-40B4-BE49-F238E27FC236}">
                <a16:creationId xmlns:a16="http://schemas.microsoft.com/office/drawing/2014/main" id="{9C966369-B5EE-465E-9092-FF923BF7C0E5}"/>
              </a:ext>
            </a:extLst>
          </p:cNvPr>
          <p:cNvSpPr txBox="1">
            <a:spLocks noChangeArrowheads="1"/>
          </p:cNvSpPr>
          <p:nvPr/>
        </p:nvSpPr>
        <p:spPr bwMode="auto">
          <a:xfrm>
            <a:off x="3219450" y="3679825"/>
            <a:ext cx="1366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后纵隔</a:t>
            </a:r>
          </a:p>
        </p:txBody>
      </p:sp>
      <p:sp>
        <p:nvSpPr>
          <p:cNvPr id="47113" name="Line 9">
            <a:extLst>
              <a:ext uri="{FF2B5EF4-FFF2-40B4-BE49-F238E27FC236}">
                <a16:creationId xmlns:a16="http://schemas.microsoft.com/office/drawing/2014/main" id="{75DEBC16-A21E-4DC2-BAAB-FA609EF7BF57}"/>
              </a:ext>
            </a:extLst>
          </p:cNvPr>
          <p:cNvSpPr>
            <a:spLocks noChangeShapeType="1"/>
          </p:cNvSpPr>
          <p:nvPr/>
        </p:nvSpPr>
        <p:spPr bwMode="auto">
          <a:xfrm>
            <a:off x="3157538" y="1887538"/>
            <a:ext cx="2686050" cy="22225"/>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7114" name="Line 10">
            <a:extLst>
              <a:ext uri="{FF2B5EF4-FFF2-40B4-BE49-F238E27FC236}">
                <a16:creationId xmlns:a16="http://schemas.microsoft.com/office/drawing/2014/main" id="{C3B22792-71A6-4A87-9D4C-6519B53B6EC8}"/>
              </a:ext>
            </a:extLst>
          </p:cNvPr>
          <p:cNvSpPr>
            <a:spLocks noChangeShapeType="1"/>
          </p:cNvSpPr>
          <p:nvPr/>
        </p:nvSpPr>
        <p:spPr bwMode="auto">
          <a:xfrm flipV="1">
            <a:off x="4283075" y="3929063"/>
            <a:ext cx="2252663" cy="1111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
        <p:nvSpPr>
          <p:cNvPr id="47115" name="Line 11">
            <a:extLst>
              <a:ext uri="{FF2B5EF4-FFF2-40B4-BE49-F238E27FC236}">
                <a16:creationId xmlns:a16="http://schemas.microsoft.com/office/drawing/2014/main" id="{71E7E799-570D-4226-9554-8F2DFB0BF6F8}"/>
              </a:ext>
            </a:extLst>
          </p:cNvPr>
          <p:cNvSpPr>
            <a:spLocks noChangeShapeType="1"/>
          </p:cNvSpPr>
          <p:nvPr/>
        </p:nvSpPr>
        <p:spPr bwMode="auto">
          <a:xfrm flipV="1">
            <a:off x="4251325" y="3359150"/>
            <a:ext cx="1304925" cy="11113"/>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7116" name="Line 12">
            <a:extLst>
              <a:ext uri="{FF2B5EF4-FFF2-40B4-BE49-F238E27FC236}">
                <a16:creationId xmlns:a16="http://schemas.microsoft.com/office/drawing/2014/main" id="{EC5BFE17-0307-416F-A110-28B9E8916F93}"/>
              </a:ext>
            </a:extLst>
          </p:cNvPr>
          <p:cNvSpPr>
            <a:spLocks noChangeShapeType="1"/>
          </p:cNvSpPr>
          <p:nvPr/>
        </p:nvSpPr>
        <p:spPr bwMode="auto">
          <a:xfrm>
            <a:off x="4251325" y="2725738"/>
            <a:ext cx="903288" cy="1111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47117" name="AutoShape 13">
            <a:extLst>
              <a:ext uri="{FF2B5EF4-FFF2-40B4-BE49-F238E27FC236}">
                <a16:creationId xmlns:a16="http://schemas.microsoft.com/office/drawing/2014/main" id="{F64A60B6-1DCE-4BE1-9A48-CBCF99D2ADEC}"/>
              </a:ext>
            </a:extLst>
          </p:cNvPr>
          <p:cNvSpPr>
            <a:spLocks/>
          </p:cNvSpPr>
          <p:nvPr/>
        </p:nvSpPr>
        <p:spPr bwMode="auto">
          <a:xfrm>
            <a:off x="3189288" y="2734468"/>
            <a:ext cx="88900" cy="1249363"/>
          </a:xfrm>
          <a:prstGeom prst="leftBrace">
            <a:avLst>
              <a:gd name="adj1" fmla="val 11711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F5FE29-2B77-4F80-A370-F4673549CE76}"/>
              </a:ext>
            </a:extLst>
          </p:cNvPr>
          <p:cNvSpPr>
            <a:spLocks noGrp="1"/>
          </p:cNvSpPr>
          <p:nvPr>
            <p:ph type="ctrTitle"/>
          </p:nvPr>
        </p:nvSpPr>
        <p:spPr/>
        <p:txBody>
          <a:bodyPr>
            <a:normAutofit/>
          </a:bodyPr>
          <a:lstStyle/>
          <a:p>
            <a:pPr>
              <a:lnSpc>
                <a:spcPct val="150000"/>
              </a:lnSpc>
            </a:pPr>
            <a:r>
              <a:rPr lang="en-US" altLang="zh-CN" sz="4800" dirty="0">
                <a:latin typeface="Aharoni" panose="02010803020104030203" pitchFamily="2" charset="-79"/>
                <a:cs typeface="Aharoni" panose="02010803020104030203" pitchFamily="2" charset="-79"/>
              </a:rPr>
              <a:t>That’s   over</a:t>
            </a:r>
            <a:endParaRPr lang="zh-CN" altLang="en-US" sz="4800" dirty="0">
              <a:latin typeface="Aharoni" panose="02010803020104030203" pitchFamily="2" charset="-79"/>
              <a:cs typeface="Aharoni" panose="02010803020104030203" pitchFamily="2" charset="-79"/>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02">
            <a:extLst>
              <a:ext uri="{FF2B5EF4-FFF2-40B4-BE49-F238E27FC236}">
                <a16:creationId xmlns:a16="http://schemas.microsoft.com/office/drawing/2014/main" id="{671FDBCF-95F1-45CC-B033-4F63419D8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6" t="15887" r="19658" b="16978"/>
          <a:stretch>
            <a:fillRect/>
          </a:stretch>
        </p:blipFill>
        <p:spPr bwMode="auto">
          <a:xfrm>
            <a:off x="3602038" y="1741488"/>
            <a:ext cx="4754562" cy="3011487"/>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EBCF12DC-B0A1-46D4-9425-CCD7D27D43BC}"/>
              </a:ext>
            </a:extLst>
          </p:cNvPr>
          <p:cNvSpPr>
            <a:spLocks noChangeArrowheads="1"/>
          </p:cNvSpPr>
          <p:nvPr/>
        </p:nvSpPr>
        <p:spPr bwMode="auto">
          <a:xfrm>
            <a:off x="253206" y="721698"/>
            <a:ext cx="2447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3200" b="0" dirty="0">
                <a:effectLst>
                  <a:outerShdw blurRad="38100" dist="38100" dir="2700000" algn="tl">
                    <a:srgbClr val="C0C0C0"/>
                  </a:outerShdw>
                </a:effectLst>
                <a:latin typeface="幼圆" panose="02010509060101010101" pitchFamily="49" charset="-122"/>
                <a:ea typeface="方正姚体" panose="02010601030101010101" pitchFamily="2" charset="-122"/>
              </a:rPr>
              <a:t>二、鼻腔</a:t>
            </a:r>
          </a:p>
        </p:txBody>
      </p:sp>
      <p:sp>
        <p:nvSpPr>
          <p:cNvPr id="6148" name="Rectangle 4">
            <a:extLst>
              <a:ext uri="{FF2B5EF4-FFF2-40B4-BE49-F238E27FC236}">
                <a16:creationId xmlns:a16="http://schemas.microsoft.com/office/drawing/2014/main" id="{A9699748-72D0-482C-961F-88AE806906DB}"/>
              </a:ext>
            </a:extLst>
          </p:cNvPr>
          <p:cNvSpPr>
            <a:spLocks noChangeArrowheads="1"/>
          </p:cNvSpPr>
          <p:nvPr/>
        </p:nvSpPr>
        <p:spPr bwMode="auto">
          <a:xfrm>
            <a:off x="822325" y="2232024"/>
            <a:ext cx="3325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鼻孔  鼻后孔</a:t>
            </a:r>
          </a:p>
        </p:txBody>
      </p:sp>
      <p:sp>
        <p:nvSpPr>
          <p:cNvPr id="6149" name="Rectangle 5">
            <a:extLst>
              <a:ext uri="{FF2B5EF4-FFF2-40B4-BE49-F238E27FC236}">
                <a16:creationId xmlns:a16="http://schemas.microsoft.com/office/drawing/2014/main" id="{6B6CEA64-5ECC-45C5-BD3D-75E3C13228F1}"/>
              </a:ext>
            </a:extLst>
          </p:cNvPr>
          <p:cNvSpPr>
            <a:spLocks noChangeArrowheads="1"/>
          </p:cNvSpPr>
          <p:nvPr/>
        </p:nvSpPr>
        <p:spPr bwMode="auto">
          <a:xfrm>
            <a:off x="822325" y="2881312"/>
            <a:ext cx="1512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鼻阈</a:t>
            </a:r>
          </a:p>
        </p:txBody>
      </p:sp>
      <p:sp>
        <p:nvSpPr>
          <p:cNvPr id="6150" name="Rectangle 6">
            <a:extLst>
              <a:ext uri="{FF2B5EF4-FFF2-40B4-BE49-F238E27FC236}">
                <a16:creationId xmlns:a16="http://schemas.microsoft.com/office/drawing/2014/main" id="{569E594E-72F0-4F3D-B368-9A20119E7269}"/>
              </a:ext>
            </a:extLst>
          </p:cNvPr>
          <p:cNvSpPr>
            <a:spLocks noChangeArrowheads="1"/>
          </p:cNvSpPr>
          <p:nvPr/>
        </p:nvSpPr>
        <p:spPr bwMode="auto">
          <a:xfrm>
            <a:off x="822325" y="4247505"/>
            <a:ext cx="2376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固有鼻腔</a:t>
            </a:r>
          </a:p>
        </p:txBody>
      </p:sp>
      <p:sp>
        <p:nvSpPr>
          <p:cNvPr id="6151" name="Rectangle 7">
            <a:extLst>
              <a:ext uri="{FF2B5EF4-FFF2-40B4-BE49-F238E27FC236}">
                <a16:creationId xmlns:a16="http://schemas.microsoft.com/office/drawing/2014/main" id="{FCE2269C-1471-4859-9C0F-DF8A6D970363}"/>
              </a:ext>
            </a:extLst>
          </p:cNvPr>
          <p:cNvSpPr>
            <a:spLocks noChangeArrowheads="1"/>
          </p:cNvSpPr>
          <p:nvPr/>
        </p:nvSpPr>
        <p:spPr bwMode="auto">
          <a:xfrm>
            <a:off x="822325" y="3599805"/>
            <a:ext cx="2160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鼻前庭  </a:t>
            </a:r>
          </a:p>
        </p:txBody>
      </p:sp>
      <p:sp>
        <p:nvSpPr>
          <p:cNvPr id="6152" name="Line 8">
            <a:extLst>
              <a:ext uri="{FF2B5EF4-FFF2-40B4-BE49-F238E27FC236}">
                <a16:creationId xmlns:a16="http://schemas.microsoft.com/office/drawing/2014/main" id="{C46C3B7F-8219-46E6-B2C4-EBC86D4F0D1A}"/>
              </a:ext>
            </a:extLst>
          </p:cNvPr>
          <p:cNvSpPr>
            <a:spLocks noChangeShapeType="1"/>
          </p:cNvSpPr>
          <p:nvPr/>
        </p:nvSpPr>
        <p:spPr bwMode="auto">
          <a:xfrm flipV="1">
            <a:off x="1728787" y="3181349"/>
            <a:ext cx="2160588" cy="3173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6153" name="Line 9">
            <a:extLst>
              <a:ext uri="{FF2B5EF4-FFF2-40B4-BE49-F238E27FC236}">
                <a16:creationId xmlns:a16="http://schemas.microsoft.com/office/drawing/2014/main" id="{DD04B5EC-88EC-4E14-B9F4-B9F8B6B646A6}"/>
              </a:ext>
            </a:extLst>
          </p:cNvPr>
          <p:cNvSpPr>
            <a:spLocks noChangeShapeType="1"/>
          </p:cNvSpPr>
          <p:nvPr/>
        </p:nvSpPr>
        <p:spPr bwMode="auto">
          <a:xfrm>
            <a:off x="3889375" y="3181350"/>
            <a:ext cx="576263" cy="5762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
        <p:nvSpPr>
          <p:cNvPr id="6154" name="Line 10">
            <a:extLst>
              <a:ext uri="{FF2B5EF4-FFF2-40B4-BE49-F238E27FC236}">
                <a16:creationId xmlns:a16="http://schemas.microsoft.com/office/drawing/2014/main" id="{654D2774-3C93-4B5D-B2FC-568323632F2F}"/>
              </a:ext>
            </a:extLst>
          </p:cNvPr>
          <p:cNvSpPr>
            <a:spLocks noChangeShapeType="1"/>
          </p:cNvSpPr>
          <p:nvPr/>
        </p:nvSpPr>
        <p:spPr bwMode="auto">
          <a:xfrm>
            <a:off x="2089150" y="3757613"/>
            <a:ext cx="17287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6155" name="Line 11">
            <a:extLst>
              <a:ext uri="{FF2B5EF4-FFF2-40B4-BE49-F238E27FC236}">
                <a16:creationId xmlns:a16="http://schemas.microsoft.com/office/drawing/2014/main" id="{80C0C95F-F7EE-4B9F-A96E-D57A1C4E7A17}"/>
              </a:ext>
            </a:extLst>
          </p:cNvPr>
          <p:cNvSpPr>
            <a:spLocks noChangeShapeType="1"/>
          </p:cNvSpPr>
          <p:nvPr/>
        </p:nvSpPr>
        <p:spPr bwMode="auto">
          <a:xfrm>
            <a:off x="3817938" y="3757613"/>
            <a:ext cx="503237" cy="14446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6156" name="Line 12">
            <a:extLst>
              <a:ext uri="{FF2B5EF4-FFF2-40B4-BE49-F238E27FC236}">
                <a16:creationId xmlns:a16="http://schemas.microsoft.com/office/drawing/2014/main" id="{AED4D06A-1C53-4937-9AC1-B10C077B5BE9}"/>
              </a:ext>
            </a:extLst>
          </p:cNvPr>
          <p:cNvSpPr>
            <a:spLocks noChangeShapeType="1"/>
          </p:cNvSpPr>
          <p:nvPr/>
        </p:nvSpPr>
        <p:spPr bwMode="auto">
          <a:xfrm>
            <a:off x="2378075" y="4478338"/>
            <a:ext cx="23764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
        <p:nvSpPr>
          <p:cNvPr id="6157" name="Line 13">
            <a:extLst>
              <a:ext uri="{FF2B5EF4-FFF2-40B4-BE49-F238E27FC236}">
                <a16:creationId xmlns:a16="http://schemas.microsoft.com/office/drawing/2014/main" id="{D2A74150-B80C-4D66-A3B6-9B103A3728E3}"/>
              </a:ext>
            </a:extLst>
          </p:cNvPr>
          <p:cNvSpPr>
            <a:spLocks noChangeShapeType="1"/>
          </p:cNvSpPr>
          <p:nvPr/>
        </p:nvSpPr>
        <p:spPr bwMode="auto">
          <a:xfrm flipV="1">
            <a:off x="4752975" y="3470275"/>
            <a:ext cx="792163" cy="10080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22">
            <a:extLst>
              <a:ext uri="{FF2B5EF4-FFF2-40B4-BE49-F238E27FC236}">
                <a16:creationId xmlns:a16="http://schemas.microsoft.com/office/drawing/2014/main" id="{F093FF25-4963-44B6-BC0F-87AD13C4D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32" r="18044" b="60216"/>
          <a:stretch>
            <a:fillRect/>
          </a:stretch>
        </p:blipFill>
        <p:spPr bwMode="auto">
          <a:xfrm>
            <a:off x="5300663" y="3805238"/>
            <a:ext cx="3516312" cy="25019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196">
            <a:extLst>
              <a:ext uri="{FF2B5EF4-FFF2-40B4-BE49-F238E27FC236}">
                <a16:creationId xmlns:a16="http://schemas.microsoft.com/office/drawing/2014/main" id="{FEF07B47-8896-405D-B060-EAA035AC8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565150"/>
            <a:ext cx="3887788" cy="3146425"/>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a:extLst>
              <a:ext uri="{FF2B5EF4-FFF2-40B4-BE49-F238E27FC236}">
                <a16:creationId xmlns:a16="http://schemas.microsoft.com/office/drawing/2014/main" id="{6620C0DB-73FC-4BB7-987C-6B1F4ABE1387}"/>
              </a:ext>
            </a:extLst>
          </p:cNvPr>
          <p:cNvSpPr>
            <a:spLocks noChangeArrowheads="1"/>
          </p:cNvSpPr>
          <p:nvPr/>
        </p:nvSpPr>
        <p:spPr bwMode="auto">
          <a:xfrm>
            <a:off x="1866900" y="1001068"/>
            <a:ext cx="2009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筛骨垂直板</a:t>
            </a:r>
          </a:p>
        </p:txBody>
      </p:sp>
      <p:sp>
        <p:nvSpPr>
          <p:cNvPr id="7173" name="Rectangle 5">
            <a:extLst>
              <a:ext uri="{FF2B5EF4-FFF2-40B4-BE49-F238E27FC236}">
                <a16:creationId xmlns:a16="http://schemas.microsoft.com/office/drawing/2014/main" id="{C274853C-0100-4E03-946E-2F426999DF82}"/>
              </a:ext>
            </a:extLst>
          </p:cNvPr>
          <p:cNvSpPr>
            <a:spLocks noChangeArrowheads="1"/>
          </p:cNvSpPr>
          <p:nvPr/>
        </p:nvSpPr>
        <p:spPr bwMode="auto">
          <a:xfrm>
            <a:off x="1866900" y="1720206"/>
            <a:ext cx="2152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鼻中隔软骨</a:t>
            </a:r>
          </a:p>
        </p:txBody>
      </p:sp>
      <p:sp>
        <p:nvSpPr>
          <p:cNvPr id="7174" name="Rectangle 6">
            <a:extLst>
              <a:ext uri="{FF2B5EF4-FFF2-40B4-BE49-F238E27FC236}">
                <a16:creationId xmlns:a16="http://schemas.microsoft.com/office/drawing/2014/main" id="{7C33D7CA-E3D4-4EE7-A4C5-DE07D712730B}"/>
              </a:ext>
            </a:extLst>
          </p:cNvPr>
          <p:cNvSpPr>
            <a:spLocks noChangeArrowheads="1"/>
          </p:cNvSpPr>
          <p:nvPr/>
        </p:nvSpPr>
        <p:spPr bwMode="auto">
          <a:xfrm>
            <a:off x="1866900" y="2367906"/>
            <a:ext cx="1190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犁骨</a:t>
            </a:r>
          </a:p>
        </p:txBody>
      </p:sp>
      <p:sp>
        <p:nvSpPr>
          <p:cNvPr id="7175" name="Rectangle 7">
            <a:extLst>
              <a:ext uri="{FF2B5EF4-FFF2-40B4-BE49-F238E27FC236}">
                <a16:creationId xmlns:a16="http://schemas.microsoft.com/office/drawing/2014/main" id="{E02FE90B-E0E2-44B4-82CE-9AE410AFC6F3}"/>
              </a:ext>
            </a:extLst>
          </p:cNvPr>
          <p:cNvSpPr>
            <a:spLocks noChangeArrowheads="1"/>
          </p:cNvSpPr>
          <p:nvPr/>
        </p:nvSpPr>
        <p:spPr bwMode="auto">
          <a:xfrm>
            <a:off x="502444" y="1676401"/>
            <a:ext cx="199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hlink"/>
              </a:buClr>
              <a:buSzPct val="80000"/>
              <a:buFont typeface="Wingdings" panose="05000000000000000000" pitchFamily="2" charset="2"/>
              <a:buChar char="n"/>
            </a:pPr>
            <a:r>
              <a:rPr kumimoji="0" lang="zh-CN" altLang="en-US" sz="2400" b="1" dirty="0">
                <a:latin typeface="幼圆" panose="02010509060101010101" pitchFamily="49" charset="-122"/>
                <a:ea typeface="幼圆" panose="02010509060101010101" pitchFamily="49" charset="-122"/>
              </a:rPr>
              <a:t>鼻中隔</a:t>
            </a:r>
          </a:p>
        </p:txBody>
      </p:sp>
      <p:sp>
        <p:nvSpPr>
          <p:cNvPr id="7176" name="AutoShape 8">
            <a:extLst>
              <a:ext uri="{FF2B5EF4-FFF2-40B4-BE49-F238E27FC236}">
                <a16:creationId xmlns:a16="http://schemas.microsoft.com/office/drawing/2014/main" id="{1C56D869-360B-48F9-829D-45E6CEE02297}"/>
              </a:ext>
            </a:extLst>
          </p:cNvPr>
          <p:cNvSpPr>
            <a:spLocks/>
          </p:cNvSpPr>
          <p:nvPr/>
        </p:nvSpPr>
        <p:spPr bwMode="auto">
          <a:xfrm>
            <a:off x="1795463" y="1219200"/>
            <a:ext cx="144462" cy="1439863"/>
          </a:xfrm>
          <a:prstGeom prst="leftBrace">
            <a:avLst>
              <a:gd name="adj1" fmla="val 8305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b="1" dirty="0">
              <a:latin typeface="幼圆" panose="02010509060101010101" pitchFamily="49" charset="-122"/>
              <a:ea typeface="幼圆" panose="02010509060101010101" pitchFamily="49" charset="-122"/>
            </a:endParaRPr>
          </a:p>
        </p:txBody>
      </p:sp>
      <p:sp>
        <p:nvSpPr>
          <p:cNvPr id="7177" name="Line 9">
            <a:extLst>
              <a:ext uri="{FF2B5EF4-FFF2-40B4-BE49-F238E27FC236}">
                <a16:creationId xmlns:a16="http://schemas.microsoft.com/office/drawing/2014/main" id="{30C5696A-1CDD-4F8B-BB0C-BFF20C19A698}"/>
              </a:ext>
            </a:extLst>
          </p:cNvPr>
          <p:cNvSpPr>
            <a:spLocks noChangeShapeType="1"/>
          </p:cNvSpPr>
          <p:nvPr/>
        </p:nvSpPr>
        <p:spPr bwMode="auto">
          <a:xfrm>
            <a:off x="3524250" y="1219200"/>
            <a:ext cx="2159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7178" name="Line 10">
            <a:extLst>
              <a:ext uri="{FF2B5EF4-FFF2-40B4-BE49-F238E27FC236}">
                <a16:creationId xmlns:a16="http://schemas.microsoft.com/office/drawing/2014/main" id="{BE318E39-4140-4808-BD19-2366E48143F9}"/>
              </a:ext>
            </a:extLst>
          </p:cNvPr>
          <p:cNvSpPr>
            <a:spLocks noChangeShapeType="1"/>
          </p:cNvSpPr>
          <p:nvPr/>
        </p:nvSpPr>
        <p:spPr bwMode="auto">
          <a:xfrm>
            <a:off x="5683250" y="1219200"/>
            <a:ext cx="1368425" cy="358775"/>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
        <p:nvSpPr>
          <p:cNvPr id="7179" name="Line 11">
            <a:extLst>
              <a:ext uri="{FF2B5EF4-FFF2-40B4-BE49-F238E27FC236}">
                <a16:creationId xmlns:a16="http://schemas.microsoft.com/office/drawing/2014/main" id="{32B07B0A-120A-451B-952E-6C4948D73AF5}"/>
              </a:ext>
            </a:extLst>
          </p:cNvPr>
          <p:cNvSpPr>
            <a:spLocks noChangeShapeType="1"/>
          </p:cNvSpPr>
          <p:nvPr/>
        </p:nvSpPr>
        <p:spPr bwMode="auto">
          <a:xfrm>
            <a:off x="3524250" y="1938338"/>
            <a:ext cx="4535488"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幼圆" panose="02010509060101010101" pitchFamily="49" charset="-122"/>
              <a:ea typeface="幼圆" panose="02010509060101010101" pitchFamily="49" charset="-122"/>
            </a:endParaRPr>
          </a:p>
        </p:txBody>
      </p:sp>
      <p:sp>
        <p:nvSpPr>
          <p:cNvPr id="7180" name="Line 12">
            <a:extLst>
              <a:ext uri="{FF2B5EF4-FFF2-40B4-BE49-F238E27FC236}">
                <a16:creationId xmlns:a16="http://schemas.microsoft.com/office/drawing/2014/main" id="{37BBCDDC-9DFE-46C0-B749-0BD0F6700FD5}"/>
              </a:ext>
            </a:extLst>
          </p:cNvPr>
          <p:cNvSpPr>
            <a:spLocks noChangeShapeType="1"/>
          </p:cNvSpPr>
          <p:nvPr/>
        </p:nvSpPr>
        <p:spPr bwMode="auto">
          <a:xfrm>
            <a:off x="2587625" y="2659063"/>
            <a:ext cx="23764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7181" name="Line 13">
            <a:extLst>
              <a:ext uri="{FF2B5EF4-FFF2-40B4-BE49-F238E27FC236}">
                <a16:creationId xmlns:a16="http://schemas.microsoft.com/office/drawing/2014/main" id="{39234D25-315E-4FDA-9EC0-FD79CB46FDEB}"/>
              </a:ext>
            </a:extLst>
          </p:cNvPr>
          <p:cNvSpPr>
            <a:spLocks noChangeShapeType="1"/>
          </p:cNvSpPr>
          <p:nvPr/>
        </p:nvSpPr>
        <p:spPr bwMode="auto">
          <a:xfrm flipV="1">
            <a:off x="4964113" y="2298700"/>
            <a:ext cx="1439862" cy="3603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7182" name="Rectangle 14">
            <a:extLst>
              <a:ext uri="{FF2B5EF4-FFF2-40B4-BE49-F238E27FC236}">
                <a16:creationId xmlns:a16="http://schemas.microsoft.com/office/drawing/2014/main" id="{5E4C283D-55E4-498F-BD82-B62E55488A52}"/>
              </a:ext>
            </a:extLst>
          </p:cNvPr>
          <p:cNvSpPr>
            <a:spLocks noChangeArrowheads="1"/>
          </p:cNvSpPr>
          <p:nvPr/>
        </p:nvSpPr>
        <p:spPr bwMode="auto">
          <a:xfrm>
            <a:off x="2699543" y="3627946"/>
            <a:ext cx="2640013" cy="42473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90000"/>
              </a:lnSpc>
              <a:spcBef>
                <a:spcPct val="50000"/>
              </a:spcBef>
            </a:pPr>
            <a:r>
              <a:rPr lang="zh-CN" altLang="en-US" sz="2400" b="1" dirty="0">
                <a:solidFill>
                  <a:srgbClr val="C00000"/>
                </a:solidFill>
                <a:latin typeface="幼圆" panose="02010509060101010101" pitchFamily="49" charset="-122"/>
                <a:ea typeface="幼圆" panose="02010509060101010101" pitchFamily="49" charset="-122"/>
              </a:rPr>
              <a:t>易出血区</a:t>
            </a:r>
            <a:r>
              <a:rPr lang="en-US" altLang="zh-CN" sz="2400" b="1" dirty="0">
                <a:latin typeface="Times New Roman" panose="02020603050405020304" pitchFamily="18" charset="0"/>
                <a:ea typeface="幼圆" panose="02010509060101010101" pitchFamily="49" charset="-122"/>
                <a:cs typeface="Times New Roman" panose="02020603050405020304" pitchFamily="18" charset="0"/>
              </a:rPr>
              <a:t>(Little</a:t>
            </a:r>
            <a:r>
              <a:rPr lang="zh-CN" altLang="en-US" sz="2400" b="1" dirty="0">
                <a:latin typeface="Times New Roman" panose="02020603050405020304" pitchFamily="18" charset="0"/>
                <a:ea typeface="幼圆" panose="02010509060101010101" pitchFamily="49" charset="-122"/>
                <a:cs typeface="Times New Roman" panose="02020603050405020304" pitchFamily="18" charset="0"/>
              </a:rPr>
              <a:t>区</a:t>
            </a:r>
            <a:r>
              <a:rPr lang="en-US" altLang="zh-CN" sz="2400" b="1" dirty="0">
                <a:latin typeface="Times New Roman" panose="02020603050405020304" pitchFamily="18" charset="0"/>
                <a:ea typeface="幼圆" panose="02010509060101010101" pitchFamily="49" charset="-122"/>
                <a:cs typeface="Times New Roman" panose="02020603050405020304" pitchFamily="18" charset="0"/>
              </a:rPr>
              <a:t>)</a:t>
            </a:r>
            <a:endParaRPr kumimoji="0" lang="en-US" altLang="zh-CN" sz="24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183" name="Line 15">
            <a:extLst>
              <a:ext uri="{FF2B5EF4-FFF2-40B4-BE49-F238E27FC236}">
                <a16:creationId xmlns:a16="http://schemas.microsoft.com/office/drawing/2014/main" id="{76955FEC-693E-41D6-A38B-CAA46BB6C417}"/>
              </a:ext>
            </a:extLst>
          </p:cNvPr>
          <p:cNvSpPr>
            <a:spLocks noChangeShapeType="1"/>
          </p:cNvSpPr>
          <p:nvPr/>
        </p:nvSpPr>
        <p:spPr bwMode="auto">
          <a:xfrm>
            <a:off x="5384800" y="4008438"/>
            <a:ext cx="612775" cy="107791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7184" name="Text Box 16">
            <a:extLst>
              <a:ext uri="{FF2B5EF4-FFF2-40B4-BE49-F238E27FC236}">
                <a16:creationId xmlns:a16="http://schemas.microsoft.com/office/drawing/2014/main" id="{D855BC7B-2753-491A-BFAA-ED5177B15A91}"/>
              </a:ext>
            </a:extLst>
          </p:cNvPr>
          <p:cNvSpPr txBox="1">
            <a:spLocks noChangeArrowheads="1"/>
          </p:cNvSpPr>
          <p:nvPr/>
        </p:nvSpPr>
        <p:spPr bwMode="auto">
          <a:xfrm>
            <a:off x="2462212" y="4365625"/>
            <a:ext cx="3506788"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latin typeface="幼圆" panose="02010509060101010101" pitchFamily="49" charset="-122"/>
                <a:ea typeface="幼圆" panose="02010509060101010101" pitchFamily="49" charset="-122"/>
              </a:rPr>
              <a:t>位于鼻中隔的前下方</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F166B3-CB47-42F0-8E10-402B8A1C9B1C}"/>
              </a:ext>
            </a:extLst>
          </p:cNvPr>
          <p:cNvSpPr>
            <a:spLocks noChangeArrowheads="1"/>
          </p:cNvSpPr>
          <p:nvPr/>
        </p:nvSpPr>
        <p:spPr bwMode="auto">
          <a:xfrm>
            <a:off x="395288" y="547043"/>
            <a:ext cx="2595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鼻腔外侧壁：</a:t>
            </a:r>
          </a:p>
        </p:txBody>
      </p:sp>
      <p:pic>
        <p:nvPicPr>
          <p:cNvPr id="8195" name="Picture 3" descr="84">
            <a:extLst>
              <a:ext uri="{FF2B5EF4-FFF2-40B4-BE49-F238E27FC236}">
                <a16:creationId xmlns:a16="http://schemas.microsoft.com/office/drawing/2014/main" id="{966C96A7-E06E-44A9-BAA4-DFD34B9D7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41438"/>
            <a:ext cx="5113338" cy="4310062"/>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a:extLst>
              <a:ext uri="{FF2B5EF4-FFF2-40B4-BE49-F238E27FC236}">
                <a16:creationId xmlns:a16="http://schemas.microsoft.com/office/drawing/2014/main" id="{85609BDB-96C1-4BCE-BC1B-CD095DDBDDE5}"/>
              </a:ext>
            </a:extLst>
          </p:cNvPr>
          <p:cNvSpPr txBox="1">
            <a:spLocks noChangeArrowheads="1"/>
          </p:cNvSpPr>
          <p:nvPr/>
        </p:nvSpPr>
        <p:spPr bwMode="auto">
          <a:xfrm>
            <a:off x="684213" y="3933825"/>
            <a:ext cx="1638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下鼻甲</a:t>
            </a:r>
          </a:p>
        </p:txBody>
      </p:sp>
      <p:sp>
        <p:nvSpPr>
          <p:cNvPr id="8197" name="Text Box 5">
            <a:extLst>
              <a:ext uri="{FF2B5EF4-FFF2-40B4-BE49-F238E27FC236}">
                <a16:creationId xmlns:a16="http://schemas.microsoft.com/office/drawing/2014/main" id="{622D76AC-1628-43B4-81AB-1AC1C33A7B87}"/>
              </a:ext>
            </a:extLst>
          </p:cNvPr>
          <p:cNvSpPr txBox="1">
            <a:spLocks noChangeArrowheads="1"/>
          </p:cNvSpPr>
          <p:nvPr/>
        </p:nvSpPr>
        <p:spPr bwMode="auto">
          <a:xfrm>
            <a:off x="7451725" y="4221163"/>
            <a:ext cx="1419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下鼻道</a:t>
            </a:r>
          </a:p>
        </p:txBody>
      </p:sp>
      <p:sp>
        <p:nvSpPr>
          <p:cNvPr id="8198" name="Text Box 6">
            <a:extLst>
              <a:ext uri="{FF2B5EF4-FFF2-40B4-BE49-F238E27FC236}">
                <a16:creationId xmlns:a16="http://schemas.microsoft.com/office/drawing/2014/main" id="{6249AA5F-FAF5-4937-93BE-F3717FA0F0D3}"/>
              </a:ext>
            </a:extLst>
          </p:cNvPr>
          <p:cNvSpPr txBox="1">
            <a:spLocks noChangeArrowheads="1"/>
          </p:cNvSpPr>
          <p:nvPr/>
        </p:nvSpPr>
        <p:spPr bwMode="auto">
          <a:xfrm>
            <a:off x="684213" y="1773238"/>
            <a:ext cx="172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最上鼻甲</a:t>
            </a:r>
          </a:p>
        </p:txBody>
      </p:sp>
      <p:sp>
        <p:nvSpPr>
          <p:cNvPr id="8199" name="Text Box 7">
            <a:extLst>
              <a:ext uri="{FF2B5EF4-FFF2-40B4-BE49-F238E27FC236}">
                <a16:creationId xmlns:a16="http://schemas.microsoft.com/office/drawing/2014/main" id="{A9AEDF6D-BBEF-4BF3-9CAE-557DCFFF3FFB}"/>
              </a:ext>
            </a:extLst>
          </p:cNvPr>
          <p:cNvSpPr txBox="1">
            <a:spLocks noChangeArrowheads="1"/>
          </p:cNvSpPr>
          <p:nvPr/>
        </p:nvSpPr>
        <p:spPr bwMode="auto">
          <a:xfrm>
            <a:off x="684213" y="2420938"/>
            <a:ext cx="1528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上鼻甲</a:t>
            </a:r>
          </a:p>
        </p:txBody>
      </p:sp>
      <p:sp>
        <p:nvSpPr>
          <p:cNvPr id="8200" name="Text Box 8">
            <a:extLst>
              <a:ext uri="{FF2B5EF4-FFF2-40B4-BE49-F238E27FC236}">
                <a16:creationId xmlns:a16="http://schemas.microsoft.com/office/drawing/2014/main" id="{6698ECE6-D49B-44F7-A205-2FD5FE6D02B4}"/>
              </a:ext>
            </a:extLst>
          </p:cNvPr>
          <p:cNvSpPr txBox="1">
            <a:spLocks noChangeArrowheads="1"/>
          </p:cNvSpPr>
          <p:nvPr/>
        </p:nvSpPr>
        <p:spPr bwMode="auto">
          <a:xfrm>
            <a:off x="684213" y="3141663"/>
            <a:ext cx="1528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中鼻甲</a:t>
            </a:r>
          </a:p>
        </p:txBody>
      </p:sp>
      <p:sp>
        <p:nvSpPr>
          <p:cNvPr id="8201" name="Text Box 9">
            <a:extLst>
              <a:ext uri="{FF2B5EF4-FFF2-40B4-BE49-F238E27FC236}">
                <a16:creationId xmlns:a16="http://schemas.microsoft.com/office/drawing/2014/main" id="{35B6B4C5-A21E-40B5-8285-53F1BEFDAC05}"/>
              </a:ext>
            </a:extLst>
          </p:cNvPr>
          <p:cNvSpPr txBox="1">
            <a:spLocks noChangeArrowheads="1"/>
          </p:cNvSpPr>
          <p:nvPr/>
        </p:nvSpPr>
        <p:spPr bwMode="auto">
          <a:xfrm>
            <a:off x="7451725" y="3357563"/>
            <a:ext cx="1528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中鼻道</a:t>
            </a:r>
          </a:p>
        </p:txBody>
      </p:sp>
      <p:sp>
        <p:nvSpPr>
          <p:cNvPr id="8202" name="Text Box 10">
            <a:extLst>
              <a:ext uri="{FF2B5EF4-FFF2-40B4-BE49-F238E27FC236}">
                <a16:creationId xmlns:a16="http://schemas.microsoft.com/office/drawing/2014/main" id="{2C9A3C41-E02C-4745-8025-2F5A557A9DAC}"/>
              </a:ext>
            </a:extLst>
          </p:cNvPr>
          <p:cNvSpPr txBox="1">
            <a:spLocks noChangeArrowheads="1"/>
          </p:cNvSpPr>
          <p:nvPr/>
        </p:nvSpPr>
        <p:spPr bwMode="auto">
          <a:xfrm>
            <a:off x="7380288" y="2060575"/>
            <a:ext cx="1528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2400" b="1" dirty="0">
                <a:latin typeface="幼圆" panose="02010509060101010101" pitchFamily="49" charset="-122"/>
                <a:ea typeface="幼圆" panose="02010509060101010101" pitchFamily="49" charset="-122"/>
              </a:rPr>
              <a:t>上鼻道</a:t>
            </a:r>
          </a:p>
        </p:txBody>
      </p:sp>
      <p:sp>
        <p:nvSpPr>
          <p:cNvPr id="8203" name="Line 11">
            <a:extLst>
              <a:ext uri="{FF2B5EF4-FFF2-40B4-BE49-F238E27FC236}">
                <a16:creationId xmlns:a16="http://schemas.microsoft.com/office/drawing/2014/main" id="{F10E6A82-4D8F-4509-B03C-23EE6F33A23F}"/>
              </a:ext>
            </a:extLst>
          </p:cNvPr>
          <p:cNvSpPr>
            <a:spLocks noChangeShapeType="1"/>
          </p:cNvSpPr>
          <p:nvPr/>
        </p:nvSpPr>
        <p:spPr bwMode="auto">
          <a:xfrm>
            <a:off x="4067175" y="1989138"/>
            <a:ext cx="1368425" cy="79216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4" name="Line 12">
            <a:extLst>
              <a:ext uri="{FF2B5EF4-FFF2-40B4-BE49-F238E27FC236}">
                <a16:creationId xmlns:a16="http://schemas.microsoft.com/office/drawing/2014/main" id="{00877F39-D9CB-4DB5-A026-2CF12EC696E4}"/>
              </a:ext>
            </a:extLst>
          </p:cNvPr>
          <p:cNvSpPr>
            <a:spLocks noChangeShapeType="1"/>
          </p:cNvSpPr>
          <p:nvPr/>
        </p:nvSpPr>
        <p:spPr bwMode="auto">
          <a:xfrm>
            <a:off x="2051050" y="1989138"/>
            <a:ext cx="201771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5" name="Line 13">
            <a:extLst>
              <a:ext uri="{FF2B5EF4-FFF2-40B4-BE49-F238E27FC236}">
                <a16:creationId xmlns:a16="http://schemas.microsoft.com/office/drawing/2014/main" id="{248E0DBA-31C7-450C-B932-7F6B6DDF7C8B}"/>
              </a:ext>
            </a:extLst>
          </p:cNvPr>
          <p:cNvSpPr>
            <a:spLocks noChangeShapeType="1"/>
          </p:cNvSpPr>
          <p:nvPr/>
        </p:nvSpPr>
        <p:spPr bwMode="auto">
          <a:xfrm>
            <a:off x="4500563" y="2636838"/>
            <a:ext cx="792162" cy="4318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6" name="Line 14">
            <a:extLst>
              <a:ext uri="{FF2B5EF4-FFF2-40B4-BE49-F238E27FC236}">
                <a16:creationId xmlns:a16="http://schemas.microsoft.com/office/drawing/2014/main" id="{70A56823-DDB5-437D-8797-3A3DF762EE4C}"/>
              </a:ext>
            </a:extLst>
          </p:cNvPr>
          <p:cNvSpPr>
            <a:spLocks noChangeShapeType="1"/>
          </p:cNvSpPr>
          <p:nvPr/>
        </p:nvSpPr>
        <p:spPr bwMode="auto">
          <a:xfrm>
            <a:off x="1692275" y="2636838"/>
            <a:ext cx="28082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7" name="Line 15">
            <a:extLst>
              <a:ext uri="{FF2B5EF4-FFF2-40B4-BE49-F238E27FC236}">
                <a16:creationId xmlns:a16="http://schemas.microsoft.com/office/drawing/2014/main" id="{0A8F14A7-D539-4FA7-A1EB-FB9534CA731C}"/>
              </a:ext>
            </a:extLst>
          </p:cNvPr>
          <p:cNvSpPr>
            <a:spLocks noChangeShapeType="1"/>
          </p:cNvSpPr>
          <p:nvPr/>
        </p:nvSpPr>
        <p:spPr bwMode="auto">
          <a:xfrm flipV="1">
            <a:off x="3851275" y="3860800"/>
            <a:ext cx="865188" cy="3603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8" name="Line 16">
            <a:extLst>
              <a:ext uri="{FF2B5EF4-FFF2-40B4-BE49-F238E27FC236}">
                <a16:creationId xmlns:a16="http://schemas.microsoft.com/office/drawing/2014/main" id="{BC6E4F8A-A2CF-4366-909E-0950C4170BF5}"/>
              </a:ext>
            </a:extLst>
          </p:cNvPr>
          <p:cNvSpPr>
            <a:spLocks noChangeShapeType="1"/>
          </p:cNvSpPr>
          <p:nvPr/>
        </p:nvSpPr>
        <p:spPr bwMode="auto">
          <a:xfrm>
            <a:off x="1763713" y="3429000"/>
            <a:ext cx="3170237"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09" name="Line 17">
            <a:extLst>
              <a:ext uri="{FF2B5EF4-FFF2-40B4-BE49-F238E27FC236}">
                <a16:creationId xmlns:a16="http://schemas.microsoft.com/office/drawing/2014/main" id="{717A38B5-23F3-40FE-AE85-B2BEABBC7F45}"/>
              </a:ext>
            </a:extLst>
          </p:cNvPr>
          <p:cNvSpPr>
            <a:spLocks noChangeShapeType="1"/>
          </p:cNvSpPr>
          <p:nvPr/>
        </p:nvSpPr>
        <p:spPr bwMode="auto">
          <a:xfrm>
            <a:off x="1763713" y="4221163"/>
            <a:ext cx="208915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0" name="Line 18">
            <a:extLst>
              <a:ext uri="{FF2B5EF4-FFF2-40B4-BE49-F238E27FC236}">
                <a16:creationId xmlns:a16="http://schemas.microsoft.com/office/drawing/2014/main" id="{F6386388-6BE0-4439-A261-704544D9F0D0}"/>
              </a:ext>
            </a:extLst>
          </p:cNvPr>
          <p:cNvSpPr>
            <a:spLocks noChangeShapeType="1"/>
          </p:cNvSpPr>
          <p:nvPr/>
        </p:nvSpPr>
        <p:spPr bwMode="auto">
          <a:xfrm flipH="1">
            <a:off x="5508625" y="2349500"/>
            <a:ext cx="935038" cy="1008063"/>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1" name="Line 19">
            <a:extLst>
              <a:ext uri="{FF2B5EF4-FFF2-40B4-BE49-F238E27FC236}">
                <a16:creationId xmlns:a16="http://schemas.microsoft.com/office/drawing/2014/main" id="{36CF39CA-DA0D-4275-ABB9-58C022A6D316}"/>
              </a:ext>
            </a:extLst>
          </p:cNvPr>
          <p:cNvSpPr>
            <a:spLocks noChangeShapeType="1"/>
          </p:cNvSpPr>
          <p:nvPr/>
        </p:nvSpPr>
        <p:spPr bwMode="auto">
          <a:xfrm flipH="1" flipV="1">
            <a:off x="5221288" y="3644900"/>
            <a:ext cx="2303462"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2" name="Line 20">
            <a:extLst>
              <a:ext uri="{FF2B5EF4-FFF2-40B4-BE49-F238E27FC236}">
                <a16:creationId xmlns:a16="http://schemas.microsoft.com/office/drawing/2014/main" id="{79851F44-0D7A-46FB-9E8C-73325387097C}"/>
              </a:ext>
            </a:extLst>
          </p:cNvPr>
          <p:cNvSpPr>
            <a:spLocks noChangeShapeType="1"/>
          </p:cNvSpPr>
          <p:nvPr/>
        </p:nvSpPr>
        <p:spPr bwMode="auto">
          <a:xfrm flipH="1" flipV="1">
            <a:off x="5292725" y="4076700"/>
            <a:ext cx="574675" cy="4318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3" name="Line 21">
            <a:extLst>
              <a:ext uri="{FF2B5EF4-FFF2-40B4-BE49-F238E27FC236}">
                <a16:creationId xmlns:a16="http://schemas.microsoft.com/office/drawing/2014/main" id="{95D4B72D-E29D-400D-A625-DB1A8FD084F6}"/>
              </a:ext>
            </a:extLst>
          </p:cNvPr>
          <p:cNvSpPr>
            <a:spLocks noChangeShapeType="1"/>
          </p:cNvSpPr>
          <p:nvPr/>
        </p:nvSpPr>
        <p:spPr bwMode="auto">
          <a:xfrm>
            <a:off x="6443663" y="2349500"/>
            <a:ext cx="108108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4" name="Line 22">
            <a:extLst>
              <a:ext uri="{FF2B5EF4-FFF2-40B4-BE49-F238E27FC236}">
                <a16:creationId xmlns:a16="http://schemas.microsoft.com/office/drawing/2014/main" id="{338B27B5-B50F-4B5E-9A8A-E153BFA03ACD}"/>
              </a:ext>
            </a:extLst>
          </p:cNvPr>
          <p:cNvSpPr>
            <a:spLocks noChangeShapeType="1"/>
          </p:cNvSpPr>
          <p:nvPr/>
        </p:nvSpPr>
        <p:spPr bwMode="auto">
          <a:xfrm>
            <a:off x="5867400" y="4508500"/>
            <a:ext cx="165735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8215" name="AutoShape 23">
            <a:extLst>
              <a:ext uri="{FF2B5EF4-FFF2-40B4-BE49-F238E27FC236}">
                <a16:creationId xmlns:a16="http://schemas.microsoft.com/office/drawing/2014/main" id="{079C68CA-64CC-4D0F-8394-B642F103B879}"/>
              </a:ext>
            </a:extLst>
          </p:cNvPr>
          <p:cNvSpPr>
            <a:spLocks/>
          </p:cNvSpPr>
          <p:nvPr/>
        </p:nvSpPr>
        <p:spPr bwMode="auto">
          <a:xfrm>
            <a:off x="5378450" y="5862638"/>
            <a:ext cx="2535238" cy="511175"/>
          </a:xfrm>
          <a:prstGeom prst="borderCallout1">
            <a:avLst>
              <a:gd name="adj1" fmla="val 77639"/>
              <a:gd name="adj2" fmla="val 103005"/>
              <a:gd name="adj3" fmla="val -229194"/>
              <a:gd name="adj4" fmla="val 103005"/>
            </a:avLst>
          </a:prstGeom>
          <a:noFill/>
          <a:ln w="31750" algn="ctr">
            <a:solidFill>
              <a:schemeClr val="tx1"/>
            </a:solidFill>
            <a:prstDash val="sysDot"/>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sz="2400" b="1" dirty="0">
                <a:latin typeface="幼圆" panose="02010509060101010101" pitchFamily="49" charset="-122"/>
                <a:ea typeface="幼圆" panose="02010509060101010101" pitchFamily="49" charset="-122"/>
              </a:rPr>
              <a:t>有鼻泪管的开口</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00DF57D-9325-431C-8D3C-00ADBD2AB0EA}"/>
              </a:ext>
            </a:extLst>
          </p:cNvPr>
          <p:cNvSpPr txBox="1">
            <a:spLocks noChangeArrowheads="1"/>
          </p:cNvSpPr>
          <p:nvPr/>
        </p:nvSpPr>
        <p:spPr bwMode="auto">
          <a:xfrm>
            <a:off x="5724525" y="1011238"/>
            <a:ext cx="2822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0" lang="zh-CN" altLang="en-US" sz="2400" b="1" dirty="0" smtClean="0">
                <a:latin typeface="幼圆" panose="02010509060101010101" pitchFamily="49" charset="-122"/>
                <a:ea typeface="幼圆" panose="02010509060101010101" pitchFamily="49" charset="-122"/>
              </a:rPr>
              <a:t>蝶筛隐窝</a:t>
            </a:r>
            <a:r>
              <a:rPr lang="zh-CN" altLang="en-US" sz="2400" b="1" dirty="0" smtClean="0">
                <a:latin typeface="幼圆" panose="02010509060101010101" pitchFamily="49" charset="-122"/>
                <a:ea typeface="幼圆" panose="02010509060101010101" pitchFamily="49" charset="-122"/>
              </a:rPr>
              <a:t>：</a:t>
            </a:r>
            <a:r>
              <a:rPr lang="zh-CN" altLang="en-US" sz="1600" b="1" dirty="0" smtClean="0">
                <a:latin typeface="幼圆" panose="02010509060101010101" pitchFamily="49" charset="-122"/>
                <a:ea typeface="幼圆" panose="02010509060101010101" pitchFamily="49" charset="-122"/>
              </a:rPr>
              <a:t>有蝶窦开口</a:t>
            </a:r>
            <a:endParaRPr kumimoji="0" lang="zh-CN" altLang="en-US" sz="2400" b="1" dirty="0">
              <a:latin typeface="幼圆" panose="02010509060101010101" pitchFamily="49" charset="-122"/>
              <a:ea typeface="幼圆" panose="02010509060101010101" pitchFamily="49" charset="-122"/>
            </a:endParaRPr>
          </a:p>
        </p:txBody>
      </p:sp>
      <p:pic>
        <p:nvPicPr>
          <p:cNvPr id="9219" name="Picture 3" descr="003">
            <a:extLst>
              <a:ext uri="{FF2B5EF4-FFF2-40B4-BE49-F238E27FC236}">
                <a16:creationId xmlns:a16="http://schemas.microsoft.com/office/drawing/2014/main" id="{38BB0538-1238-412C-A5C9-A609F7393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4625"/>
            <a:ext cx="4743450" cy="3657600"/>
          </a:xfrm>
          <a:prstGeom prst="rect">
            <a:avLst/>
          </a:prstGeom>
          <a:noFill/>
          <a:extLst>
            <a:ext uri="{909E8E84-426E-40DD-AFC4-6F175D3DCCD1}">
              <a14:hiddenFill xmlns:a14="http://schemas.microsoft.com/office/drawing/2010/main">
                <a:solidFill>
                  <a:srgbClr val="FFFFFF"/>
                </a:solidFill>
              </a14:hiddenFill>
            </a:ext>
          </a:extLst>
        </p:spPr>
      </p:pic>
      <p:sp>
        <p:nvSpPr>
          <p:cNvPr id="9220" name="Line 4">
            <a:extLst>
              <a:ext uri="{FF2B5EF4-FFF2-40B4-BE49-F238E27FC236}">
                <a16:creationId xmlns:a16="http://schemas.microsoft.com/office/drawing/2014/main" id="{541ABA72-D95A-4F35-844E-F41FAFA26E49}"/>
              </a:ext>
            </a:extLst>
          </p:cNvPr>
          <p:cNvSpPr>
            <a:spLocks noChangeShapeType="1"/>
          </p:cNvSpPr>
          <p:nvPr/>
        </p:nvSpPr>
        <p:spPr bwMode="auto">
          <a:xfrm>
            <a:off x="3779838" y="1300163"/>
            <a:ext cx="201771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21" name="Rectangle 5">
            <a:extLst>
              <a:ext uri="{FF2B5EF4-FFF2-40B4-BE49-F238E27FC236}">
                <a16:creationId xmlns:a16="http://schemas.microsoft.com/office/drawing/2014/main" id="{14D71E15-33E1-4565-8E07-53F1D4C994A7}"/>
              </a:ext>
            </a:extLst>
          </p:cNvPr>
          <p:cNvSpPr>
            <a:spLocks noChangeArrowheads="1"/>
          </p:cNvSpPr>
          <p:nvPr/>
        </p:nvSpPr>
        <p:spPr bwMode="auto">
          <a:xfrm>
            <a:off x="5778500" y="2047231"/>
            <a:ext cx="2501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400" b="1" dirty="0" smtClean="0">
                <a:latin typeface="幼圆" panose="02010509060101010101" pitchFamily="49" charset="-122"/>
                <a:ea typeface="幼圆" panose="02010509060101010101" pitchFamily="49" charset="-122"/>
              </a:rPr>
              <a:t>筛泡</a:t>
            </a:r>
            <a:r>
              <a:rPr lang="zh-CN" altLang="en-US" sz="1600" b="1" dirty="0" smtClean="0">
                <a:latin typeface="幼圆" panose="02010509060101010101" pitchFamily="49" charset="-122"/>
                <a:ea typeface="幼圆" panose="02010509060101010101" pitchFamily="49" charset="-122"/>
              </a:rPr>
              <a:t>：内有中筛窦</a:t>
            </a:r>
            <a:r>
              <a:rPr lang="zh-CN" altLang="en-US" sz="2400" b="1" dirty="0" smtClean="0">
                <a:latin typeface="幼圆" panose="02010509060101010101" pitchFamily="49" charset="-122"/>
                <a:ea typeface="幼圆" panose="02010509060101010101" pitchFamily="49" charset="-122"/>
              </a:rPr>
              <a:t>  </a:t>
            </a:r>
            <a:endParaRPr lang="zh-CN" altLang="en-US" sz="2400" b="1" dirty="0">
              <a:latin typeface="幼圆" panose="02010509060101010101" pitchFamily="49" charset="-122"/>
              <a:ea typeface="幼圆" panose="02010509060101010101" pitchFamily="49" charset="-122"/>
            </a:endParaRPr>
          </a:p>
        </p:txBody>
      </p:sp>
      <p:sp>
        <p:nvSpPr>
          <p:cNvPr id="9222" name="Rectangle 6">
            <a:extLst>
              <a:ext uri="{FF2B5EF4-FFF2-40B4-BE49-F238E27FC236}">
                <a16:creationId xmlns:a16="http://schemas.microsoft.com/office/drawing/2014/main" id="{4E7BC2FF-F8FB-4610-9865-A3CEE422C851}"/>
              </a:ext>
            </a:extLst>
          </p:cNvPr>
          <p:cNvSpPr>
            <a:spLocks noChangeArrowheads="1"/>
          </p:cNvSpPr>
          <p:nvPr/>
        </p:nvSpPr>
        <p:spPr bwMode="auto">
          <a:xfrm>
            <a:off x="5756274" y="2623493"/>
            <a:ext cx="32128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400" b="1" dirty="0" smtClean="0">
                <a:latin typeface="幼圆" panose="02010509060101010101" pitchFamily="49" charset="-122"/>
                <a:ea typeface="幼圆" panose="02010509060101010101" pitchFamily="49" charset="-122"/>
              </a:rPr>
              <a:t>半月裂孔</a:t>
            </a:r>
            <a:r>
              <a:rPr lang="zh-CN" altLang="en-US" sz="1600" b="1" dirty="0" smtClean="0">
                <a:latin typeface="幼圆" panose="02010509060101010101" pitchFamily="49" charset="-122"/>
                <a:ea typeface="幼圆" panose="02010509060101010101" pitchFamily="49" charset="-122"/>
              </a:rPr>
              <a:t>：有上颌窦开口</a:t>
            </a:r>
            <a:r>
              <a:rPr lang="zh-CN" altLang="en-US" sz="2400" b="1" dirty="0" smtClean="0">
                <a:latin typeface="幼圆" panose="02010509060101010101" pitchFamily="49" charset="-122"/>
                <a:ea typeface="幼圆" panose="02010509060101010101" pitchFamily="49" charset="-122"/>
              </a:rPr>
              <a:t>   </a:t>
            </a:r>
            <a:endParaRPr lang="zh-CN" altLang="en-US" sz="2400" b="1" dirty="0">
              <a:latin typeface="幼圆" panose="02010509060101010101" pitchFamily="49" charset="-122"/>
              <a:ea typeface="幼圆" panose="02010509060101010101" pitchFamily="49" charset="-122"/>
            </a:endParaRPr>
          </a:p>
        </p:txBody>
      </p:sp>
      <p:sp>
        <p:nvSpPr>
          <p:cNvPr id="9223" name="Line 7">
            <a:extLst>
              <a:ext uri="{FF2B5EF4-FFF2-40B4-BE49-F238E27FC236}">
                <a16:creationId xmlns:a16="http://schemas.microsoft.com/office/drawing/2014/main" id="{23846FC7-B726-42A4-84C9-9D94C0FA0A4D}"/>
              </a:ext>
            </a:extLst>
          </p:cNvPr>
          <p:cNvSpPr>
            <a:spLocks noChangeShapeType="1"/>
          </p:cNvSpPr>
          <p:nvPr/>
        </p:nvSpPr>
        <p:spPr bwMode="auto">
          <a:xfrm>
            <a:off x="3738563" y="2332038"/>
            <a:ext cx="210185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24" name="Line 8">
            <a:extLst>
              <a:ext uri="{FF2B5EF4-FFF2-40B4-BE49-F238E27FC236}">
                <a16:creationId xmlns:a16="http://schemas.microsoft.com/office/drawing/2014/main" id="{83776FF1-9660-49C5-9DEC-DB17E163EB5D}"/>
              </a:ext>
            </a:extLst>
          </p:cNvPr>
          <p:cNvSpPr>
            <a:spLocks noChangeShapeType="1"/>
          </p:cNvSpPr>
          <p:nvPr/>
        </p:nvSpPr>
        <p:spPr bwMode="auto">
          <a:xfrm>
            <a:off x="2771775" y="1947863"/>
            <a:ext cx="930275" cy="917575"/>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25" name="Line 9">
            <a:extLst>
              <a:ext uri="{FF2B5EF4-FFF2-40B4-BE49-F238E27FC236}">
                <a16:creationId xmlns:a16="http://schemas.microsoft.com/office/drawing/2014/main" id="{942784D1-105D-4895-B113-ECD8DCF15E89}"/>
              </a:ext>
            </a:extLst>
          </p:cNvPr>
          <p:cNvSpPr>
            <a:spLocks noChangeShapeType="1"/>
          </p:cNvSpPr>
          <p:nvPr/>
        </p:nvSpPr>
        <p:spPr bwMode="auto">
          <a:xfrm>
            <a:off x="3678238" y="2854325"/>
            <a:ext cx="216058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pic>
        <p:nvPicPr>
          <p:cNvPr id="9226" name="Picture 10" descr="1">
            <a:extLst>
              <a:ext uri="{FF2B5EF4-FFF2-40B4-BE49-F238E27FC236}">
                <a16:creationId xmlns:a16="http://schemas.microsoft.com/office/drawing/2014/main" id="{C96E53C8-7A68-4B17-9173-054AE71C3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505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2">
            <a:extLst>
              <a:ext uri="{FF2B5EF4-FFF2-40B4-BE49-F238E27FC236}">
                <a16:creationId xmlns:a16="http://schemas.microsoft.com/office/drawing/2014/main" id="{417299F5-094B-496D-86AB-720A89B20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4067175"/>
            <a:ext cx="3267075" cy="2790825"/>
          </a:xfrm>
          <a:prstGeom prst="rect">
            <a:avLst/>
          </a:prstGeom>
          <a:noFill/>
          <a:extLst>
            <a:ext uri="{909E8E84-426E-40DD-AFC4-6F175D3DCCD1}">
              <a14:hiddenFill xmlns:a14="http://schemas.microsoft.com/office/drawing/2010/main">
                <a:solidFill>
                  <a:srgbClr val="FFFFFF"/>
                </a:solidFill>
              </a14:hiddenFill>
            </a:ext>
          </a:extLst>
        </p:spPr>
      </p:pic>
      <p:sp>
        <p:nvSpPr>
          <p:cNvPr id="9228" name="Text Box 12">
            <a:extLst>
              <a:ext uri="{FF2B5EF4-FFF2-40B4-BE49-F238E27FC236}">
                <a16:creationId xmlns:a16="http://schemas.microsoft.com/office/drawing/2014/main" id="{16990598-0FF5-469E-A468-A9E74146B30C}"/>
              </a:ext>
            </a:extLst>
          </p:cNvPr>
          <p:cNvSpPr txBox="1">
            <a:spLocks noChangeArrowheads="1"/>
          </p:cNvSpPr>
          <p:nvPr/>
        </p:nvSpPr>
        <p:spPr bwMode="auto">
          <a:xfrm>
            <a:off x="4119563" y="4581525"/>
            <a:ext cx="1728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嗅区粘膜</a:t>
            </a:r>
          </a:p>
        </p:txBody>
      </p:sp>
      <p:sp>
        <p:nvSpPr>
          <p:cNvPr id="9229" name="Text Box 13">
            <a:extLst>
              <a:ext uri="{FF2B5EF4-FFF2-40B4-BE49-F238E27FC236}">
                <a16:creationId xmlns:a16="http://schemas.microsoft.com/office/drawing/2014/main" id="{0800C1B9-3496-412C-BFFE-AE1634DF747E}"/>
              </a:ext>
            </a:extLst>
          </p:cNvPr>
          <p:cNvSpPr txBox="1">
            <a:spLocks noChangeArrowheads="1"/>
          </p:cNvSpPr>
          <p:nvPr/>
        </p:nvSpPr>
        <p:spPr bwMode="auto">
          <a:xfrm>
            <a:off x="3913188" y="5449888"/>
            <a:ext cx="2160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400" b="1" dirty="0">
                <a:latin typeface="幼圆" panose="02010509060101010101" pitchFamily="49" charset="-122"/>
                <a:ea typeface="幼圆" panose="02010509060101010101" pitchFamily="49" charset="-122"/>
              </a:rPr>
              <a:t>呼吸区粘膜</a:t>
            </a:r>
          </a:p>
        </p:txBody>
      </p:sp>
      <p:sp>
        <p:nvSpPr>
          <p:cNvPr id="9230" name="Line 14">
            <a:extLst>
              <a:ext uri="{FF2B5EF4-FFF2-40B4-BE49-F238E27FC236}">
                <a16:creationId xmlns:a16="http://schemas.microsoft.com/office/drawing/2014/main" id="{82B0DB19-024C-4E3B-9183-FF88F77923A9}"/>
              </a:ext>
            </a:extLst>
          </p:cNvPr>
          <p:cNvSpPr>
            <a:spLocks noChangeShapeType="1"/>
          </p:cNvSpPr>
          <p:nvPr/>
        </p:nvSpPr>
        <p:spPr bwMode="auto">
          <a:xfrm>
            <a:off x="5464175" y="4818063"/>
            <a:ext cx="201771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1" name="Line 15">
            <a:extLst>
              <a:ext uri="{FF2B5EF4-FFF2-40B4-BE49-F238E27FC236}">
                <a16:creationId xmlns:a16="http://schemas.microsoft.com/office/drawing/2014/main" id="{354B7C70-88C4-43F0-A006-1B7A50CA94A5}"/>
              </a:ext>
            </a:extLst>
          </p:cNvPr>
          <p:cNvSpPr>
            <a:spLocks noChangeShapeType="1"/>
          </p:cNvSpPr>
          <p:nvPr/>
        </p:nvSpPr>
        <p:spPr bwMode="auto">
          <a:xfrm>
            <a:off x="2051050" y="4845050"/>
            <a:ext cx="2117725"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2" name="Line 16">
            <a:extLst>
              <a:ext uri="{FF2B5EF4-FFF2-40B4-BE49-F238E27FC236}">
                <a16:creationId xmlns:a16="http://schemas.microsoft.com/office/drawing/2014/main" id="{B0A4BB39-7DB2-4135-92FF-097AD7C6AFCB}"/>
              </a:ext>
            </a:extLst>
          </p:cNvPr>
          <p:cNvSpPr>
            <a:spLocks noChangeShapeType="1"/>
          </p:cNvSpPr>
          <p:nvPr/>
        </p:nvSpPr>
        <p:spPr bwMode="auto">
          <a:xfrm>
            <a:off x="5540375" y="5680075"/>
            <a:ext cx="201771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3" name="Line 17">
            <a:extLst>
              <a:ext uri="{FF2B5EF4-FFF2-40B4-BE49-F238E27FC236}">
                <a16:creationId xmlns:a16="http://schemas.microsoft.com/office/drawing/2014/main" id="{9B1604D9-2B0F-452D-A65E-367430F0CAFB}"/>
              </a:ext>
            </a:extLst>
          </p:cNvPr>
          <p:cNvSpPr>
            <a:spLocks noChangeShapeType="1"/>
          </p:cNvSpPr>
          <p:nvPr/>
        </p:nvSpPr>
        <p:spPr bwMode="auto">
          <a:xfrm>
            <a:off x="1931988" y="5716588"/>
            <a:ext cx="2017712"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4" name="Line 18">
            <a:extLst>
              <a:ext uri="{FF2B5EF4-FFF2-40B4-BE49-F238E27FC236}">
                <a16:creationId xmlns:a16="http://schemas.microsoft.com/office/drawing/2014/main" id="{DC1A6835-DBE1-4935-8E46-9A2998A08360}"/>
              </a:ext>
            </a:extLst>
          </p:cNvPr>
          <p:cNvSpPr>
            <a:spLocks noChangeShapeType="1"/>
          </p:cNvSpPr>
          <p:nvPr/>
        </p:nvSpPr>
        <p:spPr bwMode="auto">
          <a:xfrm>
            <a:off x="2636838" y="1712913"/>
            <a:ext cx="3181350"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5" name="Line 19">
            <a:extLst>
              <a:ext uri="{FF2B5EF4-FFF2-40B4-BE49-F238E27FC236}">
                <a16:creationId xmlns:a16="http://schemas.microsoft.com/office/drawing/2014/main" id="{C0714108-67C8-42DB-9F06-64A2A1989238}"/>
              </a:ext>
            </a:extLst>
          </p:cNvPr>
          <p:cNvSpPr>
            <a:spLocks noChangeShapeType="1"/>
          </p:cNvSpPr>
          <p:nvPr/>
        </p:nvSpPr>
        <p:spPr bwMode="auto">
          <a:xfrm>
            <a:off x="2940050" y="1822450"/>
            <a:ext cx="822325" cy="52705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9236" name="Text Box 20">
            <a:extLst>
              <a:ext uri="{FF2B5EF4-FFF2-40B4-BE49-F238E27FC236}">
                <a16:creationId xmlns:a16="http://schemas.microsoft.com/office/drawing/2014/main" id="{5E7DB7F3-09EB-4583-87C6-A31721A01F3B}"/>
              </a:ext>
            </a:extLst>
          </p:cNvPr>
          <p:cNvSpPr txBox="1">
            <a:spLocks noChangeArrowheads="1"/>
          </p:cNvSpPr>
          <p:nvPr/>
        </p:nvSpPr>
        <p:spPr bwMode="auto">
          <a:xfrm>
            <a:off x="5754688" y="1492250"/>
            <a:ext cx="3275012"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smtClean="0">
                <a:latin typeface="幼圆" panose="02010509060101010101" pitchFamily="49" charset="-122"/>
                <a:ea typeface="幼圆" panose="02010509060101010101" pitchFamily="49" charset="-122"/>
              </a:rPr>
              <a:t>筛漏斗</a:t>
            </a:r>
            <a:r>
              <a:rPr lang="zh-CN" altLang="en-US" sz="1600" b="1" dirty="0" smtClean="0">
                <a:latin typeface="幼圆" panose="02010509060101010101" pitchFamily="49" charset="-122"/>
                <a:ea typeface="幼圆" panose="02010509060101010101" pitchFamily="49" charset="-122"/>
              </a:rPr>
              <a:t>：通额窦，前筛窦</a:t>
            </a:r>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E2D939-42CE-4D3B-B1D6-51E49EF83181}"/>
              </a:ext>
            </a:extLst>
          </p:cNvPr>
          <p:cNvSpPr>
            <a:spLocks noChangeArrowheads="1"/>
          </p:cNvSpPr>
          <p:nvPr/>
        </p:nvSpPr>
        <p:spPr bwMode="auto">
          <a:xfrm>
            <a:off x="3085306" y="551989"/>
            <a:ext cx="2978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zh-CN" altLang="en-US" sz="3200" b="0" dirty="0">
                <a:latin typeface="幼圆" panose="02010509060101010101" pitchFamily="49" charset="-122"/>
                <a:ea typeface="方正姚体" panose="02010601030101010101" pitchFamily="2" charset="-122"/>
              </a:rPr>
              <a:t>三、鼻旁窦</a:t>
            </a:r>
          </a:p>
        </p:txBody>
      </p:sp>
      <p:pic>
        <p:nvPicPr>
          <p:cNvPr id="10243" name="Picture 3" descr="鼻旁窦投影图2">
            <a:extLst>
              <a:ext uri="{FF2B5EF4-FFF2-40B4-BE49-F238E27FC236}">
                <a16:creationId xmlns:a16="http://schemas.microsoft.com/office/drawing/2014/main" id="{F7FDFAE6-2BD4-4F5D-8FB3-932D523E2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357313"/>
            <a:ext cx="3376613" cy="4470400"/>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a:extLst>
              <a:ext uri="{FF2B5EF4-FFF2-40B4-BE49-F238E27FC236}">
                <a16:creationId xmlns:a16="http://schemas.microsoft.com/office/drawing/2014/main" id="{79FCBB7D-FC24-4048-B349-588BC2FEA7FB}"/>
              </a:ext>
            </a:extLst>
          </p:cNvPr>
          <p:cNvSpPr>
            <a:spLocks noChangeArrowheads="1"/>
          </p:cNvSpPr>
          <p:nvPr/>
        </p:nvSpPr>
        <p:spPr bwMode="auto">
          <a:xfrm>
            <a:off x="5268913" y="2725093"/>
            <a:ext cx="1009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额窦</a:t>
            </a:r>
          </a:p>
        </p:txBody>
      </p:sp>
      <p:sp>
        <p:nvSpPr>
          <p:cNvPr id="10245" name="Line 5">
            <a:extLst>
              <a:ext uri="{FF2B5EF4-FFF2-40B4-BE49-F238E27FC236}">
                <a16:creationId xmlns:a16="http://schemas.microsoft.com/office/drawing/2014/main" id="{93164B26-65D2-4594-BC38-855FAC515A95}"/>
              </a:ext>
            </a:extLst>
          </p:cNvPr>
          <p:cNvSpPr>
            <a:spLocks noChangeShapeType="1"/>
          </p:cNvSpPr>
          <p:nvPr/>
        </p:nvSpPr>
        <p:spPr bwMode="auto">
          <a:xfrm>
            <a:off x="3170238" y="2978150"/>
            <a:ext cx="2117725"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0246" name="Line 6">
            <a:extLst>
              <a:ext uri="{FF2B5EF4-FFF2-40B4-BE49-F238E27FC236}">
                <a16:creationId xmlns:a16="http://schemas.microsoft.com/office/drawing/2014/main" id="{7571AA08-8234-4234-A5E1-E45650FFAA3D}"/>
              </a:ext>
            </a:extLst>
          </p:cNvPr>
          <p:cNvSpPr>
            <a:spLocks noChangeShapeType="1"/>
          </p:cNvSpPr>
          <p:nvPr/>
        </p:nvSpPr>
        <p:spPr bwMode="auto">
          <a:xfrm>
            <a:off x="3136900" y="3424238"/>
            <a:ext cx="2163763"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0247" name="Rectangle 7">
            <a:extLst>
              <a:ext uri="{FF2B5EF4-FFF2-40B4-BE49-F238E27FC236}">
                <a16:creationId xmlns:a16="http://schemas.microsoft.com/office/drawing/2014/main" id="{FDC07810-CF7E-4E23-B838-E6595880987E}"/>
              </a:ext>
            </a:extLst>
          </p:cNvPr>
          <p:cNvSpPr>
            <a:spLocks noChangeArrowheads="1"/>
          </p:cNvSpPr>
          <p:nvPr/>
        </p:nvSpPr>
        <p:spPr bwMode="auto">
          <a:xfrm>
            <a:off x="5248275" y="3160068"/>
            <a:ext cx="896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400" b="1" dirty="0">
                <a:latin typeface="幼圆" panose="02010509060101010101" pitchFamily="49" charset="-122"/>
                <a:ea typeface="幼圆" panose="02010509060101010101" pitchFamily="49" charset="-122"/>
              </a:rPr>
              <a:t>筛窦</a:t>
            </a:r>
            <a:endParaRPr kumimoji="0" lang="zh-CN" altLang="en-US" sz="2400" b="1" dirty="0">
              <a:latin typeface="Arial" panose="020B0604020202020204" pitchFamily="34" charset="0"/>
              <a:ea typeface="幼圆" panose="02010509060101010101" pitchFamily="49" charset="-122"/>
            </a:endParaRPr>
          </a:p>
        </p:txBody>
      </p:sp>
      <p:sp>
        <p:nvSpPr>
          <p:cNvPr id="10248" name="Line 8">
            <a:extLst>
              <a:ext uri="{FF2B5EF4-FFF2-40B4-BE49-F238E27FC236}">
                <a16:creationId xmlns:a16="http://schemas.microsoft.com/office/drawing/2014/main" id="{88D4CE76-1AA4-4835-A5CE-E68ABE436947}"/>
              </a:ext>
            </a:extLst>
          </p:cNvPr>
          <p:cNvSpPr>
            <a:spLocks noChangeShapeType="1"/>
          </p:cNvSpPr>
          <p:nvPr/>
        </p:nvSpPr>
        <p:spPr bwMode="auto">
          <a:xfrm>
            <a:off x="3146425" y="3635375"/>
            <a:ext cx="2151063" cy="27940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
        <p:nvSpPr>
          <p:cNvPr id="10249" name="Rectangle 9">
            <a:extLst>
              <a:ext uri="{FF2B5EF4-FFF2-40B4-BE49-F238E27FC236}">
                <a16:creationId xmlns:a16="http://schemas.microsoft.com/office/drawing/2014/main" id="{47BBF1CF-8983-4BC7-B768-051B3E33E5F6}"/>
              </a:ext>
            </a:extLst>
          </p:cNvPr>
          <p:cNvSpPr>
            <a:spLocks noChangeArrowheads="1"/>
          </p:cNvSpPr>
          <p:nvPr/>
        </p:nvSpPr>
        <p:spPr bwMode="auto">
          <a:xfrm>
            <a:off x="5246688" y="3650606"/>
            <a:ext cx="1008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蝶窦</a:t>
            </a:r>
          </a:p>
        </p:txBody>
      </p:sp>
      <p:sp>
        <p:nvSpPr>
          <p:cNvPr id="10250" name="Rectangle 10">
            <a:extLst>
              <a:ext uri="{FF2B5EF4-FFF2-40B4-BE49-F238E27FC236}">
                <a16:creationId xmlns:a16="http://schemas.microsoft.com/office/drawing/2014/main" id="{7A1CBB97-8553-4CAD-BB2F-031AD1C728AD}"/>
              </a:ext>
            </a:extLst>
          </p:cNvPr>
          <p:cNvSpPr>
            <a:spLocks noChangeArrowheads="1"/>
          </p:cNvSpPr>
          <p:nvPr/>
        </p:nvSpPr>
        <p:spPr bwMode="auto">
          <a:xfrm>
            <a:off x="5207000" y="4230043"/>
            <a:ext cx="1249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b="1" dirty="0">
                <a:latin typeface="幼圆" panose="02010509060101010101" pitchFamily="49" charset="-122"/>
                <a:ea typeface="幼圆" panose="02010509060101010101" pitchFamily="49" charset="-122"/>
              </a:rPr>
              <a:t>上颌窦</a:t>
            </a:r>
          </a:p>
        </p:txBody>
      </p:sp>
      <p:sp>
        <p:nvSpPr>
          <p:cNvPr id="10251" name="Line 11">
            <a:extLst>
              <a:ext uri="{FF2B5EF4-FFF2-40B4-BE49-F238E27FC236}">
                <a16:creationId xmlns:a16="http://schemas.microsoft.com/office/drawing/2014/main" id="{345C9CD1-0002-4D2F-9DD5-5EB563EB6985}"/>
              </a:ext>
            </a:extLst>
          </p:cNvPr>
          <p:cNvSpPr>
            <a:spLocks noChangeShapeType="1"/>
          </p:cNvSpPr>
          <p:nvPr/>
        </p:nvSpPr>
        <p:spPr bwMode="auto">
          <a:xfrm>
            <a:off x="3481388" y="4037013"/>
            <a:ext cx="1828800" cy="446087"/>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包裹">
  <a:themeElements>
    <a:clrScheme name="自定义 4">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475A60"/>
      </a:hlink>
      <a:folHlink>
        <a:srgbClr val="0C0C0C"/>
      </a:folHlink>
    </a:clrScheme>
    <a:fontScheme name="包裹">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包裹</Template>
  <TotalTime>791</TotalTime>
  <Words>1388</Words>
  <Application>Microsoft Office PowerPoint</Application>
  <PresentationFormat>全屏显示(4:3)</PresentationFormat>
  <Paragraphs>344</Paragraphs>
  <Slides>48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48</vt:i4>
      </vt:variant>
    </vt:vector>
  </HeadingPairs>
  <TitlesOfParts>
    <vt:vector size="57" baseType="lpstr">
      <vt:lpstr>方正姚体</vt:lpstr>
      <vt:lpstr>Wingdings</vt:lpstr>
      <vt:lpstr>Gill Sans MT</vt:lpstr>
      <vt:lpstr>Aharoni</vt:lpstr>
      <vt:lpstr>幼圆</vt:lpstr>
      <vt:lpstr>华文中宋</vt:lpstr>
      <vt:lpstr>Arial</vt:lpstr>
      <vt:lpstr>Times New Roman</vt:lpstr>
      <vt:lpstr>包裹</vt:lpstr>
      <vt:lpstr>呼 吸 系 统</vt:lpstr>
      <vt:lpstr>重点内容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That’s   over</vt:lpstr>
    </vt:vector>
  </TitlesOfParts>
  <Company>wfmc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 脏 学 总 论</dc:title>
  <dc:creator>sophy</dc:creator>
  <cp:lastModifiedBy>crazysophy</cp:lastModifiedBy>
  <cp:revision>287</cp:revision>
  <dcterms:created xsi:type="dcterms:W3CDTF">2013-04-03T05:17:15Z</dcterms:created>
  <dcterms:modified xsi:type="dcterms:W3CDTF">2023-03-20T15:04:40Z</dcterms:modified>
</cp:coreProperties>
</file>