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4" r:id="rId2"/>
    <p:sldMasterId id="2147483748" r:id="rId3"/>
  </p:sldMasterIdLst>
  <p:notesMasterIdLst>
    <p:notesMasterId r:id="rId35"/>
  </p:notesMasterIdLst>
  <p:sldIdLst>
    <p:sldId id="538" r:id="rId4"/>
    <p:sldId id="536" r:id="rId5"/>
    <p:sldId id="415" r:id="rId6"/>
    <p:sldId id="417" r:id="rId7"/>
    <p:sldId id="308" r:id="rId8"/>
    <p:sldId id="309" r:id="rId9"/>
    <p:sldId id="561" r:id="rId10"/>
    <p:sldId id="380" r:id="rId11"/>
    <p:sldId id="382" r:id="rId12"/>
    <p:sldId id="562" r:id="rId13"/>
    <p:sldId id="312" r:id="rId14"/>
    <p:sldId id="384" r:id="rId15"/>
    <p:sldId id="563" r:id="rId16"/>
    <p:sldId id="564" r:id="rId17"/>
    <p:sldId id="405" r:id="rId18"/>
    <p:sldId id="315" r:id="rId19"/>
    <p:sldId id="551" r:id="rId20"/>
    <p:sldId id="552" r:id="rId21"/>
    <p:sldId id="553" r:id="rId22"/>
    <p:sldId id="555" r:id="rId23"/>
    <p:sldId id="316" r:id="rId24"/>
    <p:sldId id="556" r:id="rId25"/>
    <p:sldId id="407" r:id="rId26"/>
    <p:sldId id="318" r:id="rId27"/>
    <p:sldId id="557" r:id="rId28"/>
    <p:sldId id="319" r:id="rId29"/>
    <p:sldId id="558" r:id="rId30"/>
    <p:sldId id="320" r:id="rId31"/>
    <p:sldId id="560" r:id="rId32"/>
    <p:sldId id="559" r:id="rId33"/>
    <p:sldId id="550" r:id="rId34"/>
  </p:sldIdLst>
  <p:sldSz cx="9144000" cy="6858000" type="screen4x3"/>
  <p:notesSz cx="6858000" cy="9144000"/>
  <p:embeddedFontLst>
    <p:embeddedFont>
      <p:font typeface="幼圆" panose="02010509060101010101" pitchFamily="49" charset="-122"/>
      <p:regular r:id="rId36"/>
    </p:embeddedFont>
    <p:embeddedFont>
      <p:font typeface="Gill Sans MT" panose="020B0502020104020203" pitchFamily="34" charset="0"/>
      <p:regular r:id="rId37"/>
      <p:bold r:id="rId38"/>
      <p:italic r:id="rId39"/>
      <p:boldItalic r:id="rId40"/>
    </p:embeddedFont>
    <p:embeddedFont>
      <p:font typeface="华文琥珀" panose="02010800040101010101" pitchFamily="2" charset="-122"/>
      <p:regular r:id="rId41"/>
    </p:embeddedFont>
    <p:embeddedFont>
      <p:font typeface="华文楷体" panose="02010600040101010101" pitchFamily="2" charset="-122"/>
      <p:regular r:id="rId42"/>
    </p:embeddedFont>
    <p:embeddedFont>
      <p:font typeface="方正姚体" panose="02010601030101010101" pitchFamily="2" charset="-122"/>
      <p:regular r:id="rId43"/>
    </p:embeddedFont>
    <p:embeddedFont>
      <p:font typeface="Century Gothic" panose="020B0502020202020204" pitchFamily="34" charset="0"/>
      <p:regular r:id="rId44"/>
      <p:bold r:id="rId45"/>
      <p:italic r:id="rId46"/>
      <p:boldItalic r:id="rId47"/>
    </p:embeddedFont>
    <p:embeddedFont>
      <p:font typeface="Garamond" panose="02020404030301010803" pitchFamily="18" charset="0"/>
      <p:regular r:id="rId48"/>
      <p:bold r:id="rId49"/>
      <p:italic r:id="rId50"/>
    </p:embeddedFont>
    <p:embeddedFont>
      <p:font typeface="华文隶书" panose="02010800040101010101" pitchFamily="2" charset="-122"/>
      <p:regular r:id="rId51"/>
    </p:embeddedFont>
    <p:embeddedFont>
      <p:font typeface="华文中宋" panose="02010600040101010101" pitchFamily="2" charset="-122"/>
      <p:regular r:id="rId52"/>
    </p:embeddedFont>
    <p:embeddedFont>
      <p:font typeface="Aharoni" panose="02010803020104030203" pitchFamily="2" charset="-79"/>
      <p:bold r:id="rId53"/>
    </p:embeddedFont>
    <p:embeddedFont>
      <p:font typeface="Cooper Black" panose="0208090404030B020404" pitchFamily="18" charset="0"/>
      <p:regular r:id="rId54"/>
    </p:embeddedFont>
    <p:embeddedFont>
      <p:font typeface="微软雅黑" panose="020B0503020204020204" pitchFamily="34" charset="-122"/>
      <p:regular r:id="rId55"/>
      <p:bold r:id="rId56"/>
    </p:embeddedFont>
  </p:embeddedFontLst>
  <p:defaultTextStyle>
    <a:defPPr>
      <a:defRPr lang="zh-CN"/>
    </a:defPPr>
    <a:lvl1pPr algn="l" rtl="0" eaLnBrk="0" fontAlgn="base" hangingPunct="0">
      <a:spcBef>
        <a:spcPct val="0"/>
      </a:spcBef>
      <a:spcAft>
        <a:spcPct val="0"/>
      </a:spcAft>
      <a:defRPr sz="24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51" userDrawn="1">
          <p15:clr>
            <a:srgbClr val="A4A3A4"/>
          </p15:clr>
        </p15:guide>
        <p15:guide id="4" pos="29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6666"/>
    <a:srgbClr val="008080"/>
    <a:srgbClr val="FFFF00"/>
    <a:srgbClr val="CCFFCC"/>
    <a:srgbClr val="FF3300"/>
    <a:srgbClr val="00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snapToGrid="0">
      <p:cViewPr varScale="1">
        <p:scale>
          <a:sx n="98" d="100"/>
          <a:sy n="98" d="100"/>
        </p:scale>
        <p:origin x="864" y="68"/>
      </p:cViewPr>
      <p:guideLst>
        <p:guide orient="horz" pos="2160"/>
        <p:guide pos="2880"/>
        <p:guide orient="horz" pos="2251"/>
        <p:guide pos="29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5.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4097">
            <a:extLst>
              <a:ext uri="{FF2B5EF4-FFF2-40B4-BE49-F238E27FC236}">
                <a16:creationId xmlns:a16="http://schemas.microsoft.com/office/drawing/2014/main" id="{2369FEE8-4D55-4E3E-AFBB-1E061FFE47AD}"/>
              </a:ext>
            </a:extLst>
          </p:cNvPr>
          <p:cNvSpPr>
            <a:spLocks noGrp="1"/>
          </p:cNvSpPr>
          <p:nvPr>
            <p:ph type="hdr" sz="quarter"/>
          </p:nvPr>
        </p:nvSpPr>
        <p:spPr>
          <a:xfrm>
            <a:off x="0" y="0"/>
            <a:ext cx="2971800" cy="457200"/>
          </a:xfrm>
          <a:prstGeom prst="rect">
            <a:avLst/>
          </a:prstGeom>
          <a:noFill/>
          <a:ln w="9525">
            <a:noFill/>
          </a:ln>
        </p:spPr>
        <p:txBody>
          <a:bodyPr/>
          <a:lstStyle>
            <a:lvl1pPr eaLnBrk="1" hangingPunct="1">
              <a:buFont typeface="Arial" panose="020B0604020202020204" pitchFamily="34" charset="0"/>
              <a:buNone/>
              <a:defRPr sz="1200" b="0" noProof="1">
                <a:latin typeface="方正姚体" panose="02010601030101010101" pitchFamily="2" charset="-122"/>
                <a:ea typeface="+mn-ea"/>
                <a:cs typeface="Arial" panose="020B0604020202020204" pitchFamily="34" charset="0"/>
              </a:defRPr>
            </a:lvl1pPr>
          </a:lstStyle>
          <a:p>
            <a:pPr>
              <a:defRPr/>
            </a:pPr>
            <a:endParaRPr lang="zh-CN"/>
          </a:p>
        </p:txBody>
      </p:sp>
      <p:sp>
        <p:nvSpPr>
          <p:cNvPr id="4099" name="日期占位符 4098">
            <a:extLst>
              <a:ext uri="{FF2B5EF4-FFF2-40B4-BE49-F238E27FC236}">
                <a16:creationId xmlns:a16="http://schemas.microsoft.com/office/drawing/2014/main" id="{1ECD6552-E9B9-434A-9A75-D02E4BEF87DF}"/>
              </a:ext>
            </a:extLst>
          </p:cNvPr>
          <p:cNvSpPr>
            <a:spLocks noGrp="1"/>
          </p:cNvSpPr>
          <p:nvPr>
            <p:ph type="dt" idx="1"/>
          </p:nvPr>
        </p:nvSpPr>
        <p:spPr>
          <a:xfrm>
            <a:off x="3884613" y="0"/>
            <a:ext cx="2971800" cy="457200"/>
          </a:xfrm>
          <a:prstGeom prst="rect">
            <a:avLst/>
          </a:prstGeom>
          <a:noFill/>
          <a:ln w="9525">
            <a:noFill/>
          </a:ln>
        </p:spPr>
        <p:txBody>
          <a:bodyPr/>
          <a:lstStyle>
            <a:lvl1pPr algn="r" eaLnBrk="1" hangingPunct="1">
              <a:buFont typeface="Arial" panose="020B0604020202020204" pitchFamily="34" charset="0"/>
              <a:buNone/>
              <a:defRPr sz="1200" b="0" noProof="1">
                <a:latin typeface="方正姚体" panose="02010601030101010101" pitchFamily="2" charset="-122"/>
                <a:ea typeface="+mn-ea"/>
                <a:cs typeface="Arial" panose="020B0604020202020204" pitchFamily="34" charset="0"/>
              </a:defRPr>
            </a:lvl1pPr>
          </a:lstStyle>
          <a:p>
            <a:pPr>
              <a:defRPr/>
            </a:pPr>
            <a:endParaRPr lang="zh-CN" altLang="en-US"/>
          </a:p>
        </p:txBody>
      </p:sp>
      <p:sp>
        <p:nvSpPr>
          <p:cNvPr id="21508" name="幻灯片图像占位符 4099">
            <a:extLst>
              <a:ext uri="{FF2B5EF4-FFF2-40B4-BE49-F238E27FC236}">
                <a16:creationId xmlns:a16="http://schemas.microsoft.com/office/drawing/2014/main" id="{035BBF2C-7A35-4AAB-85CE-EDE5E81EA20E}"/>
              </a:ext>
            </a:extLst>
          </p:cNvPr>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文本占位符 4100">
            <a:extLst>
              <a:ext uri="{FF2B5EF4-FFF2-40B4-BE49-F238E27FC236}">
                <a16:creationId xmlns:a16="http://schemas.microsoft.com/office/drawing/2014/main" id="{AA6B9ED4-E434-44F0-9ECA-0283C3F2AB88}"/>
              </a:ext>
            </a:extLst>
          </p:cNvPr>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4102" name="页脚占位符 4101">
            <a:extLst>
              <a:ext uri="{FF2B5EF4-FFF2-40B4-BE49-F238E27FC236}">
                <a16:creationId xmlns:a16="http://schemas.microsoft.com/office/drawing/2014/main" id="{685107A4-B605-4D31-A862-EB6CC48F0B1B}"/>
              </a:ext>
            </a:extLst>
          </p:cNvPr>
          <p:cNvSpPr>
            <a:spLocks noGrp="1"/>
          </p:cNvSpPr>
          <p:nvPr>
            <p:ph type="ftr" sz="quarter" idx="4"/>
          </p:nvPr>
        </p:nvSpPr>
        <p:spPr>
          <a:xfrm>
            <a:off x="0" y="8685213"/>
            <a:ext cx="2971800" cy="457200"/>
          </a:xfrm>
          <a:prstGeom prst="rect">
            <a:avLst/>
          </a:prstGeom>
          <a:noFill/>
          <a:ln w="9525">
            <a:noFill/>
          </a:ln>
        </p:spPr>
        <p:txBody>
          <a:bodyPr anchor="b"/>
          <a:lstStyle>
            <a:lvl1pPr eaLnBrk="1" hangingPunct="1">
              <a:buFont typeface="Arial" panose="020B0604020202020204" pitchFamily="34" charset="0"/>
              <a:buNone/>
              <a:defRPr sz="1200" b="0" noProof="1">
                <a:latin typeface="方正姚体" panose="02010601030101010101" pitchFamily="2" charset="-122"/>
                <a:ea typeface="+mn-ea"/>
                <a:cs typeface="Arial" panose="020B0604020202020204" pitchFamily="34" charset="0"/>
              </a:defRPr>
            </a:lvl1pPr>
          </a:lstStyle>
          <a:p>
            <a:pPr>
              <a:defRPr/>
            </a:pPr>
            <a:endParaRPr lang="zh-CN"/>
          </a:p>
        </p:txBody>
      </p:sp>
      <p:sp>
        <p:nvSpPr>
          <p:cNvPr id="4103" name="灯片编号占位符 4102">
            <a:extLst>
              <a:ext uri="{FF2B5EF4-FFF2-40B4-BE49-F238E27FC236}">
                <a16:creationId xmlns:a16="http://schemas.microsoft.com/office/drawing/2014/main" id="{BCB7A641-54CF-4205-8D62-88CDDA47E612}"/>
              </a:ext>
            </a:extLst>
          </p:cNvPr>
          <p:cNvSpPr>
            <a:spLocks noGrp="1"/>
          </p:cNvSpPr>
          <p:nvPr>
            <p:ph type="sldNum" sz="quarter" idx="5"/>
          </p:nvPr>
        </p:nvSpPr>
        <p:spPr>
          <a:xfrm>
            <a:off x="3884613" y="8685213"/>
            <a:ext cx="2971800" cy="457200"/>
          </a:xfrm>
          <a:prstGeom prst="rect">
            <a:avLst/>
          </a:prstGeom>
          <a:noFill/>
          <a:ln w="9525">
            <a:noFill/>
          </a:ln>
        </p:spPr>
        <p:txBody>
          <a:bodyPr anchor="b"/>
          <a:lstStyle>
            <a:lvl1pPr algn="r" eaLnBrk="1" hangingPunct="1">
              <a:buFont typeface="Arial" panose="020B0604020202020204" pitchFamily="34" charset="0"/>
              <a:buNone/>
              <a:defRPr sz="1200" b="0" noProof="1" smtClean="0">
                <a:latin typeface="方正姚体" panose="02010601030101010101" pitchFamily="2" charset="-122"/>
                <a:ea typeface="+mn-ea"/>
                <a:cs typeface="+mn-ea"/>
              </a:defRPr>
            </a:lvl1pPr>
          </a:lstStyle>
          <a:p>
            <a:pPr>
              <a:defRPr/>
            </a:pPr>
            <a:fld id="{EF577EEB-EFE9-4418-B3B6-B2FF71B64335}" type="slidenum">
              <a:rPr lang="en-US" altLang="zh-CN"/>
              <a:pPr>
                <a:defRPr/>
              </a:pPr>
              <a:t>‹#›</a:t>
            </a:fld>
            <a:endParaRPr lang="zh-CN">
              <a:cs typeface="Arial" panose="020B0604020202020204" pitchFamily="34" charset="0"/>
            </a:endParaRP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buFont typeface="Arial" panose="020B0604020202020204" pitchFamily="34" charset="0"/>
      <a:defRPr sz="1200" kern="1200">
        <a:solidFill>
          <a:schemeClr val="tx1"/>
        </a:solidFill>
        <a:latin typeface="方正姚体" panose="02010601030101010101" pitchFamily="2" charset="-122"/>
        <a:ea typeface="宋体" panose="02010600030101010101" pitchFamily="2" charset="-122"/>
      </a:defRPr>
    </a:lvl1pPr>
    <a:lvl2pPr marL="457200" lvl="1" algn="l" rtl="0" eaLnBrk="0" fontAlgn="base" hangingPunct="0">
      <a:spcBef>
        <a:spcPct val="30000"/>
      </a:spcBef>
      <a:spcAft>
        <a:spcPct val="0"/>
      </a:spcAft>
      <a:buFont typeface="Arial" panose="020B0604020202020204" pitchFamily="34" charset="0"/>
      <a:defRPr sz="1200" kern="1200">
        <a:solidFill>
          <a:schemeClr val="tx1"/>
        </a:solidFill>
        <a:latin typeface="方正姚体" panose="02010601030101010101" pitchFamily="2" charset="-122"/>
        <a:ea typeface="宋体" panose="02010600030101010101" pitchFamily="2" charset="-122"/>
      </a:defRPr>
    </a:lvl2pPr>
    <a:lvl3pPr marL="914400" lvl="2" algn="l" rtl="0" eaLnBrk="0" fontAlgn="base" hangingPunct="0">
      <a:spcBef>
        <a:spcPct val="30000"/>
      </a:spcBef>
      <a:spcAft>
        <a:spcPct val="0"/>
      </a:spcAft>
      <a:buFont typeface="Arial" panose="020B0604020202020204" pitchFamily="34" charset="0"/>
      <a:defRPr sz="1200" kern="1200">
        <a:solidFill>
          <a:schemeClr val="tx1"/>
        </a:solidFill>
        <a:latin typeface="方正姚体" panose="02010601030101010101" pitchFamily="2" charset="-122"/>
        <a:ea typeface="宋体" panose="02010600030101010101" pitchFamily="2" charset="-122"/>
      </a:defRPr>
    </a:lvl3pPr>
    <a:lvl4pPr marL="1371600" lvl="3" algn="l" rtl="0" eaLnBrk="0" fontAlgn="base" hangingPunct="0">
      <a:spcBef>
        <a:spcPct val="30000"/>
      </a:spcBef>
      <a:spcAft>
        <a:spcPct val="0"/>
      </a:spcAft>
      <a:buFont typeface="Arial" panose="020B0604020202020204" pitchFamily="34" charset="0"/>
      <a:defRPr sz="1200" kern="1200">
        <a:solidFill>
          <a:schemeClr val="tx1"/>
        </a:solidFill>
        <a:latin typeface="方正姚体" panose="02010601030101010101" pitchFamily="2" charset="-122"/>
        <a:ea typeface="宋体" panose="02010600030101010101" pitchFamily="2" charset="-122"/>
      </a:defRPr>
    </a:lvl4pPr>
    <a:lvl5pPr marL="1828800" lvl="4" algn="l" rtl="0" eaLnBrk="0" fontAlgn="base" hangingPunct="0">
      <a:spcBef>
        <a:spcPct val="30000"/>
      </a:spcBef>
      <a:spcAft>
        <a:spcPct val="0"/>
      </a:spcAft>
      <a:buFont typeface="Arial" panose="020B0604020202020204" pitchFamily="34" charset="0"/>
      <a:defRPr sz="1200" kern="1200">
        <a:solidFill>
          <a:schemeClr val="tx1"/>
        </a:solidFill>
        <a:latin typeface="方正姚体" panose="02010601030101010101" pitchFamily="2" charset="-122"/>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1027">
            <a:extLst>
              <a:ext uri="{FF2B5EF4-FFF2-40B4-BE49-F238E27FC236}">
                <a16:creationId xmlns:a16="http://schemas.microsoft.com/office/drawing/2014/main" id="{52FD316D-2457-49CC-A341-945B45F9D862}"/>
              </a:ext>
            </a:extLst>
          </p:cNvPr>
          <p:cNvSpPr>
            <a:spLocks noGrp="1"/>
          </p:cNvSpPr>
          <p:nvPr>
            <p:ph type="dt" sz="half" idx="10"/>
          </p:nvPr>
        </p:nvSpPr>
        <p:spPr/>
        <p:txBody>
          <a:bodyPr/>
          <a:lstStyle>
            <a:lvl1pPr>
              <a:defRPr/>
            </a:lvl1pPr>
          </a:lstStyle>
          <a:p>
            <a:pPr>
              <a:defRPr/>
            </a:pPr>
            <a:endParaRPr lang="zh-CN" altLang="en-US"/>
          </a:p>
        </p:txBody>
      </p:sp>
      <p:sp>
        <p:nvSpPr>
          <p:cNvPr id="5" name="页脚占位符 1028">
            <a:extLst>
              <a:ext uri="{FF2B5EF4-FFF2-40B4-BE49-F238E27FC236}">
                <a16:creationId xmlns:a16="http://schemas.microsoft.com/office/drawing/2014/main" id="{E1999A49-5555-459A-9A14-76D273823D92}"/>
              </a:ext>
            </a:extLst>
          </p:cNvPr>
          <p:cNvSpPr>
            <a:spLocks noGrp="1"/>
          </p:cNvSpPr>
          <p:nvPr>
            <p:ph type="ftr" sz="quarter" idx="11"/>
          </p:nvPr>
        </p:nvSpPr>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6E6CE653-13EE-4CBA-9BD0-54185BAF10C3}"/>
              </a:ext>
            </a:extLst>
          </p:cNvPr>
          <p:cNvSpPr>
            <a:spLocks noGrp="1"/>
          </p:cNvSpPr>
          <p:nvPr>
            <p:ph type="sldNum" sz="quarter" idx="12"/>
          </p:nvPr>
        </p:nvSpPr>
        <p:spPr/>
        <p:txBody>
          <a:bodyPr/>
          <a:lstStyle>
            <a:lvl1pPr>
              <a:defRPr/>
            </a:lvl1pPr>
          </a:lstStyle>
          <a:p>
            <a:pPr>
              <a:defRPr/>
            </a:pPr>
            <a:fld id="{513E9311-02FB-4C8A-A403-8B20689DF7BF}" type="slidenum">
              <a:rPr lang="en-US" altLang="zh-CN"/>
              <a:pPr>
                <a:defRPr/>
              </a:pPr>
              <a:t>‹#›</a:t>
            </a:fld>
            <a:endParaRPr lang="zh-CN"/>
          </a:p>
        </p:txBody>
      </p:sp>
    </p:spTree>
    <p:extLst>
      <p:ext uri="{BB962C8B-B14F-4D97-AF65-F5344CB8AC3E}">
        <p14:creationId xmlns:p14="http://schemas.microsoft.com/office/powerpoint/2010/main" val="28181228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18807567-FA43-42E5-A7A9-37E41101F08E}"/>
              </a:ext>
            </a:extLst>
          </p:cNvPr>
          <p:cNvSpPr>
            <a:spLocks noGrp="1"/>
          </p:cNvSpPr>
          <p:nvPr>
            <p:ph type="dt" sz="half" idx="10"/>
          </p:nvPr>
        </p:nvSpPr>
        <p:spPr/>
        <p:txBody>
          <a:bodyPr/>
          <a:lstStyle>
            <a:lvl1pPr>
              <a:defRPr/>
            </a:lvl1pPr>
          </a:lstStyle>
          <a:p>
            <a:pPr>
              <a:defRPr/>
            </a:pPr>
            <a:endParaRPr lang="zh-CN" altLang="en-US"/>
          </a:p>
        </p:txBody>
      </p:sp>
      <p:sp>
        <p:nvSpPr>
          <p:cNvPr id="5" name="页脚占位符 1028">
            <a:extLst>
              <a:ext uri="{FF2B5EF4-FFF2-40B4-BE49-F238E27FC236}">
                <a16:creationId xmlns:a16="http://schemas.microsoft.com/office/drawing/2014/main" id="{E24888D8-58C3-4638-AEAC-923757274291}"/>
              </a:ext>
            </a:extLst>
          </p:cNvPr>
          <p:cNvSpPr>
            <a:spLocks noGrp="1"/>
          </p:cNvSpPr>
          <p:nvPr>
            <p:ph type="ftr" sz="quarter" idx="11"/>
          </p:nvPr>
        </p:nvSpPr>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E8B60974-37F4-4118-9AC3-73319FAA9CA4}"/>
              </a:ext>
            </a:extLst>
          </p:cNvPr>
          <p:cNvSpPr>
            <a:spLocks noGrp="1"/>
          </p:cNvSpPr>
          <p:nvPr>
            <p:ph type="sldNum" sz="quarter" idx="12"/>
          </p:nvPr>
        </p:nvSpPr>
        <p:spPr/>
        <p:txBody>
          <a:bodyPr/>
          <a:lstStyle>
            <a:lvl1pPr>
              <a:defRPr/>
            </a:lvl1pPr>
          </a:lstStyle>
          <a:p>
            <a:pPr>
              <a:defRPr/>
            </a:pPr>
            <a:fld id="{578155A0-CFD6-4EC7-B53D-5A0F08FE19FF}" type="slidenum">
              <a:rPr lang="en-US" altLang="zh-CN"/>
              <a:pPr>
                <a:defRPr/>
              </a:pPr>
              <a:t>‹#›</a:t>
            </a:fld>
            <a:endParaRPr lang="zh-CN"/>
          </a:p>
        </p:txBody>
      </p:sp>
    </p:spTree>
    <p:extLst>
      <p:ext uri="{BB962C8B-B14F-4D97-AF65-F5344CB8AC3E}">
        <p14:creationId xmlns:p14="http://schemas.microsoft.com/office/powerpoint/2010/main" val="136605714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EF687C75-20C2-459B-94E7-7A3EE6779AA4}"/>
              </a:ext>
            </a:extLst>
          </p:cNvPr>
          <p:cNvSpPr>
            <a:spLocks noGrp="1"/>
          </p:cNvSpPr>
          <p:nvPr>
            <p:ph type="dt" sz="half" idx="10"/>
          </p:nvPr>
        </p:nvSpPr>
        <p:spPr/>
        <p:txBody>
          <a:bodyPr/>
          <a:lstStyle>
            <a:lvl1pPr>
              <a:defRPr/>
            </a:lvl1pPr>
          </a:lstStyle>
          <a:p>
            <a:pPr>
              <a:defRPr/>
            </a:pPr>
            <a:endParaRPr lang="zh-CN" altLang="en-US"/>
          </a:p>
        </p:txBody>
      </p:sp>
      <p:sp>
        <p:nvSpPr>
          <p:cNvPr id="5" name="页脚占位符 1028">
            <a:extLst>
              <a:ext uri="{FF2B5EF4-FFF2-40B4-BE49-F238E27FC236}">
                <a16:creationId xmlns:a16="http://schemas.microsoft.com/office/drawing/2014/main" id="{AEC24813-C346-47BB-B4C4-5E025F33F4A8}"/>
              </a:ext>
            </a:extLst>
          </p:cNvPr>
          <p:cNvSpPr>
            <a:spLocks noGrp="1"/>
          </p:cNvSpPr>
          <p:nvPr>
            <p:ph type="ftr" sz="quarter" idx="11"/>
          </p:nvPr>
        </p:nvSpPr>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5D78CAF2-BD16-41AA-BAB9-994CE089F2E4}"/>
              </a:ext>
            </a:extLst>
          </p:cNvPr>
          <p:cNvSpPr>
            <a:spLocks noGrp="1"/>
          </p:cNvSpPr>
          <p:nvPr>
            <p:ph type="sldNum" sz="quarter" idx="12"/>
          </p:nvPr>
        </p:nvSpPr>
        <p:spPr/>
        <p:txBody>
          <a:bodyPr/>
          <a:lstStyle>
            <a:lvl1pPr>
              <a:defRPr/>
            </a:lvl1pPr>
          </a:lstStyle>
          <a:p>
            <a:pPr>
              <a:defRPr/>
            </a:pPr>
            <a:fld id="{A611C5DA-42E7-4E6E-86FA-61541540C78B}" type="slidenum">
              <a:rPr lang="en-US" altLang="zh-CN"/>
              <a:pPr>
                <a:defRPr/>
              </a:pPr>
              <a:t>‹#›</a:t>
            </a:fld>
            <a:endParaRPr lang="zh-CN"/>
          </a:p>
        </p:txBody>
      </p:sp>
    </p:spTree>
    <p:extLst>
      <p:ext uri="{BB962C8B-B14F-4D97-AF65-F5344CB8AC3E}">
        <p14:creationId xmlns:p14="http://schemas.microsoft.com/office/powerpoint/2010/main" val="122808699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1"/>
          <a:lstStyle>
            <a:lvl1pPr algn="ctr">
              <a:defRPr sz="3500">
                <a:solidFill>
                  <a:srgbClr val="262626"/>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6">
            <a:extLst>
              <a:ext uri="{FF2B5EF4-FFF2-40B4-BE49-F238E27FC236}">
                <a16:creationId xmlns:a16="http://schemas.microsoft.com/office/drawing/2014/main" id="{E9EE9834-C436-49DA-B30A-863799AC2738}"/>
              </a:ext>
            </a:extLst>
          </p:cNvPr>
          <p:cNvSpPr>
            <a:spLocks noGrp="1"/>
          </p:cNvSpPr>
          <p:nvPr>
            <p:ph type="dt" sz="half" idx="10"/>
          </p:nvPr>
        </p:nvSpPr>
        <p:spPr/>
        <p:txBody>
          <a:bodyPr/>
          <a:lstStyle>
            <a:lvl1pPr>
              <a:defRPr smtClean="0"/>
            </a:lvl1pPr>
          </a:lstStyle>
          <a:p>
            <a:pPr>
              <a:defRPr/>
            </a:pPr>
            <a:fld id="{E20001A7-6192-427B-A162-85601C7D7640}" type="datetime1">
              <a:rPr lang="zh-CN" altLang="en-US"/>
              <a:pPr>
                <a:defRPr/>
              </a:pPr>
              <a:t>2023/4/13</a:t>
            </a:fld>
            <a:endParaRPr lang="zh-CN" altLang="en-US" dirty="0"/>
          </a:p>
        </p:txBody>
      </p:sp>
      <p:sp>
        <p:nvSpPr>
          <p:cNvPr id="5" name="Footer Placeholder 7">
            <a:extLst>
              <a:ext uri="{FF2B5EF4-FFF2-40B4-BE49-F238E27FC236}">
                <a16:creationId xmlns:a16="http://schemas.microsoft.com/office/drawing/2014/main" id="{4D796484-DCF0-4563-88FF-D4C6D4B138C9}"/>
              </a:ext>
            </a:extLst>
          </p:cNvPr>
          <p:cNvSpPr>
            <a:spLocks noGrp="1"/>
          </p:cNvSpPr>
          <p:nvPr>
            <p:ph type="ftr" sz="quarter" idx="11"/>
          </p:nvPr>
        </p:nvSpPr>
        <p:spPr/>
        <p:txBody>
          <a:bodyPr/>
          <a:lstStyle>
            <a:lvl1pPr>
              <a:defRPr dirty="0"/>
            </a:lvl1pPr>
          </a:lstStyle>
          <a:p>
            <a:pPr>
              <a:defRPr/>
            </a:pPr>
            <a:endParaRPr lang="zh-CN"/>
          </a:p>
        </p:txBody>
      </p:sp>
      <p:sp>
        <p:nvSpPr>
          <p:cNvPr id="6" name="Slide Number Placeholder 8">
            <a:extLst>
              <a:ext uri="{FF2B5EF4-FFF2-40B4-BE49-F238E27FC236}">
                <a16:creationId xmlns:a16="http://schemas.microsoft.com/office/drawing/2014/main" id="{BCC93F79-1C5C-4162-86EA-8A18DA525AB7}"/>
              </a:ext>
            </a:extLst>
          </p:cNvPr>
          <p:cNvSpPr>
            <a:spLocks noGrp="1"/>
          </p:cNvSpPr>
          <p:nvPr>
            <p:ph type="sldNum" sz="quarter" idx="12"/>
          </p:nvPr>
        </p:nvSpPr>
        <p:spPr/>
        <p:txBody>
          <a:bodyPr/>
          <a:lstStyle>
            <a:lvl1pPr>
              <a:defRPr smtClean="0"/>
            </a:lvl1pPr>
          </a:lstStyle>
          <a:p>
            <a:pPr>
              <a:defRPr/>
            </a:pPr>
            <a:fld id="{526C2F86-EAF0-4AD4-86F4-C4A4C2292790}" type="slidenum">
              <a:rPr lang="en-US" altLang="zh-CN"/>
              <a:pPr>
                <a:defRPr/>
              </a:pPr>
              <a:t>‹#›</a:t>
            </a:fld>
            <a:endParaRPr lang="zh-CN" dirty="0"/>
          </a:p>
        </p:txBody>
      </p:sp>
    </p:spTree>
    <p:extLst>
      <p:ext uri="{BB962C8B-B14F-4D97-AF65-F5344CB8AC3E}">
        <p14:creationId xmlns:p14="http://schemas.microsoft.com/office/powerpoint/2010/main" val="4015642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B9748FB1-A2BF-4CC4-99BC-441842631892}"/>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4">
            <a:extLst>
              <a:ext uri="{FF2B5EF4-FFF2-40B4-BE49-F238E27FC236}">
                <a16:creationId xmlns:a16="http://schemas.microsoft.com/office/drawing/2014/main" id="{8FE0B60E-9DEE-403F-B37C-7AE4F1254758}"/>
              </a:ext>
            </a:extLst>
          </p:cNvPr>
          <p:cNvSpPr>
            <a:spLocks noGrp="1"/>
          </p:cNvSpPr>
          <p:nvPr>
            <p:ph type="ftr" sz="quarter" idx="11"/>
          </p:nvPr>
        </p:nvSpPr>
        <p:spPr/>
        <p:txBody>
          <a:bodyPr/>
          <a:lstStyle>
            <a:lvl1pPr>
              <a:defRPr/>
            </a:lvl1pPr>
          </a:lstStyle>
          <a:p>
            <a:pPr>
              <a:defRPr/>
            </a:pPr>
            <a:endParaRPr lang="zh-CN"/>
          </a:p>
        </p:txBody>
      </p:sp>
      <p:sp>
        <p:nvSpPr>
          <p:cNvPr id="6" name="Slide Number Placeholder 5">
            <a:extLst>
              <a:ext uri="{FF2B5EF4-FFF2-40B4-BE49-F238E27FC236}">
                <a16:creationId xmlns:a16="http://schemas.microsoft.com/office/drawing/2014/main" id="{BD493F95-2F5C-4658-95E7-965C39741919}"/>
              </a:ext>
            </a:extLst>
          </p:cNvPr>
          <p:cNvSpPr>
            <a:spLocks noGrp="1"/>
          </p:cNvSpPr>
          <p:nvPr>
            <p:ph type="sldNum" sz="quarter" idx="12"/>
          </p:nvPr>
        </p:nvSpPr>
        <p:spPr/>
        <p:txBody>
          <a:bodyPr/>
          <a:lstStyle>
            <a:lvl1pPr>
              <a:defRPr/>
            </a:lvl1pPr>
          </a:lstStyle>
          <a:p>
            <a:pPr>
              <a:defRPr/>
            </a:pPr>
            <a:fld id="{6591FA2B-D74A-4827-A0E0-515D8887774A}" type="slidenum">
              <a:rPr lang="en-US" altLang="zh-CN"/>
              <a:pPr>
                <a:defRPr/>
              </a:pPr>
              <a:t>‹#›</a:t>
            </a:fld>
            <a:endParaRPr lang="zh-CN" dirty="0"/>
          </a:p>
        </p:txBody>
      </p:sp>
    </p:spTree>
    <p:extLst>
      <p:ext uri="{BB962C8B-B14F-4D97-AF65-F5344CB8AC3E}">
        <p14:creationId xmlns:p14="http://schemas.microsoft.com/office/powerpoint/2010/main" val="310313235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1"/>
          <a:lstStyle>
            <a:lvl1pPr>
              <a:defRPr sz="35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021396" y="4352465"/>
            <a:ext cx="5101209" cy="1265082"/>
          </a:xfrm>
        </p:spPr>
        <p:txBody>
          <a:bodyPr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6">
            <a:extLst>
              <a:ext uri="{FF2B5EF4-FFF2-40B4-BE49-F238E27FC236}">
                <a16:creationId xmlns:a16="http://schemas.microsoft.com/office/drawing/2014/main" id="{5696CAB6-19DB-4775-8A66-64DF65B443FD}"/>
              </a:ext>
            </a:extLst>
          </p:cNvPr>
          <p:cNvSpPr>
            <a:spLocks noGrp="1"/>
          </p:cNvSpPr>
          <p:nvPr>
            <p:ph type="dt" sz="half" idx="10"/>
          </p:nvPr>
        </p:nvSpPr>
        <p:spPr/>
        <p:txBody>
          <a:bodyPr/>
          <a:lstStyle>
            <a:lvl1pPr>
              <a:defRPr dirty="0"/>
            </a:lvl1pPr>
          </a:lstStyle>
          <a:p>
            <a:pPr>
              <a:defRPr/>
            </a:pPr>
            <a:endParaRPr lang="zh-CN" altLang="en-US"/>
          </a:p>
        </p:txBody>
      </p:sp>
      <p:sp>
        <p:nvSpPr>
          <p:cNvPr id="5" name="Footer Placeholder 7">
            <a:extLst>
              <a:ext uri="{FF2B5EF4-FFF2-40B4-BE49-F238E27FC236}">
                <a16:creationId xmlns:a16="http://schemas.microsoft.com/office/drawing/2014/main" id="{2138A6CE-BA6C-4250-A801-14687C7E995F}"/>
              </a:ext>
            </a:extLst>
          </p:cNvPr>
          <p:cNvSpPr>
            <a:spLocks noGrp="1"/>
          </p:cNvSpPr>
          <p:nvPr>
            <p:ph type="ftr" sz="quarter" idx="11"/>
          </p:nvPr>
        </p:nvSpPr>
        <p:spPr/>
        <p:txBody>
          <a:bodyPr/>
          <a:lstStyle>
            <a:lvl1pPr>
              <a:defRPr dirty="0"/>
            </a:lvl1pPr>
          </a:lstStyle>
          <a:p>
            <a:pPr>
              <a:defRPr/>
            </a:pPr>
            <a:endParaRPr lang="zh-CN"/>
          </a:p>
        </p:txBody>
      </p:sp>
      <p:sp>
        <p:nvSpPr>
          <p:cNvPr id="6" name="Slide Number Placeholder 8">
            <a:extLst>
              <a:ext uri="{FF2B5EF4-FFF2-40B4-BE49-F238E27FC236}">
                <a16:creationId xmlns:a16="http://schemas.microsoft.com/office/drawing/2014/main" id="{F34E4BFD-0652-46D8-9A35-C683D17B6CA9}"/>
              </a:ext>
            </a:extLst>
          </p:cNvPr>
          <p:cNvSpPr>
            <a:spLocks noGrp="1"/>
          </p:cNvSpPr>
          <p:nvPr>
            <p:ph type="sldNum" sz="quarter" idx="12"/>
          </p:nvPr>
        </p:nvSpPr>
        <p:spPr/>
        <p:txBody>
          <a:bodyPr/>
          <a:lstStyle>
            <a:lvl1pPr>
              <a:defRPr smtClean="0"/>
            </a:lvl1pPr>
          </a:lstStyle>
          <a:p>
            <a:pPr>
              <a:defRPr/>
            </a:pPr>
            <a:fld id="{59873089-10B3-4939-AE77-B27C1554747D}" type="slidenum">
              <a:rPr lang="en-US" altLang="zh-CN"/>
              <a:pPr>
                <a:defRPr/>
              </a:pPr>
              <a:t>‹#›</a:t>
            </a:fld>
            <a:endParaRPr lang="zh-CN" dirty="0"/>
          </a:p>
        </p:txBody>
      </p:sp>
    </p:spTree>
    <p:extLst>
      <p:ext uri="{BB962C8B-B14F-4D97-AF65-F5344CB8AC3E}">
        <p14:creationId xmlns:p14="http://schemas.microsoft.com/office/powerpoint/2010/main" val="34608799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a:extLst>
              <a:ext uri="{FF2B5EF4-FFF2-40B4-BE49-F238E27FC236}">
                <a16:creationId xmlns:a16="http://schemas.microsoft.com/office/drawing/2014/main" id="{1AA30ECE-06CF-4B67-B098-9E507235E594}"/>
              </a:ext>
            </a:extLst>
          </p:cNvPr>
          <p:cNvSpPr>
            <a:spLocks noGrp="1"/>
          </p:cNvSpPr>
          <p:nvPr>
            <p:ph type="dt" sz="half" idx="10"/>
          </p:nvPr>
        </p:nvSpPr>
        <p:spPr/>
        <p:txBody>
          <a:bodyPr/>
          <a:lstStyle>
            <a:lvl1pPr>
              <a:defRPr/>
            </a:lvl1pPr>
          </a:lstStyle>
          <a:p>
            <a:pPr>
              <a:defRPr/>
            </a:pPr>
            <a:endParaRPr lang="zh-CN" altLang="en-US"/>
          </a:p>
        </p:txBody>
      </p:sp>
      <p:sp>
        <p:nvSpPr>
          <p:cNvPr id="6" name="Footer Placeholder 4">
            <a:extLst>
              <a:ext uri="{FF2B5EF4-FFF2-40B4-BE49-F238E27FC236}">
                <a16:creationId xmlns:a16="http://schemas.microsoft.com/office/drawing/2014/main" id="{B70DF908-A1CA-476C-B3E9-90FCB7B81F2B}"/>
              </a:ext>
            </a:extLst>
          </p:cNvPr>
          <p:cNvSpPr>
            <a:spLocks noGrp="1"/>
          </p:cNvSpPr>
          <p:nvPr>
            <p:ph type="ftr" sz="quarter" idx="11"/>
          </p:nvPr>
        </p:nvSpPr>
        <p:spPr/>
        <p:txBody>
          <a:bodyPr/>
          <a:lstStyle>
            <a:lvl1pPr>
              <a:defRPr/>
            </a:lvl1pPr>
          </a:lstStyle>
          <a:p>
            <a:pPr>
              <a:defRPr/>
            </a:pPr>
            <a:endParaRPr lang="zh-CN"/>
          </a:p>
        </p:txBody>
      </p:sp>
      <p:sp>
        <p:nvSpPr>
          <p:cNvPr id="7" name="Slide Number Placeholder 5">
            <a:extLst>
              <a:ext uri="{FF2B5EF4-FFF2-40B4-BE49-F238E27FC236}">
                <a16:creationId xmlns:a16="http://schemas.microsoft.com/office/drawing/2014/main" id="{6FC5F250-D522-4501-89E0-A6FFAA64AC85}"/>
              </a:ext>
            </a:extLst>
          </p:cNvPr>
          <p:cNvSpPr>
            <a:spLocks noGrp="1"/>
          </p:cNvSpPr>
          <p:nvPr>
            <p:ph type="sldNum" sz="quarter" idx="12"/>
          </p:nvPr>
        </p:nvSpPr>
        <p:spPr/>
        <p:txBody>
          <a:bodyPr/>
          <a:lstStyle>
            <a:lvl1pPr>
              <a:defRPr/>
            </a:lvl1pPr>
          </a:lstStyle>
          <a:p>
            <a:pPr>
              <a:defRPr/>
            </a:pPr>
            <a:fld id="{15D6E5E7-29F9-463D-A890-468FB6CBA537}" type="slidenum">
              <a:rPr lang="en-US" altLang="zh-CN"/>
              <a:pPr>
                <a:defRPr/>
              </a:pPr>
              <a:t>‹#›</a:t>
            </a:fld>
            <a:endParaRPr lang="zh-CN" dirty="0"/>
          </a:p>
        </p:txBody>
      </p:sp>
    </p:spTree>
    <p:extLst>
      <p:ext uri="{BB962C8B-B14F-4D97-AF65-F5344CB8AC3E}">
        <p14:creationId xmlns:p14="http://schemas.microsoft.com/office/powerpoint/2010/main" val="225920481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102239" y="3143250"/>
            <a:ext cx="3288024" cy="25967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 name="Title 9"/>
          <p:cNvSpPr>
            <a:spLocks noGrp="1"/>
          </p:cNvSpPr>
          <p:nvPr>
            <p:ph type="title"/>
          </p:nvPr>
        </p:nvSpPr>
        <p:spPr/>
        <p:txBody>
          <a:bodyPr/>
          <a:lstStyle/>
          <a:p>
            <a:r>
              <a:rPr lang="zh-CN" altLang="en-US"/>
              <a:t>单击此处编辑母版标题样式</a:t>
            </a:r>
            <a:endParaRPr lang="en-US" dirty="0"/>
          </a:p>
        </p:txBody>
      </p:sp>
      <p:sp>
        <p:nvSpPr>
          <p:cNvPr id="7" name="Date Placeholder 3">
            <a:extLst>
              <a:ext uri="{FF2B5EF4-FFF2-40B4-BE49-F238E27FC236}">
                <a16:creationId xmlns:a16="http://schemas.microsoft.com/office/drawing/2014/main" id="{347F8E03-79AE-459C-8EEA-CD3E665D4BC4}"/>
              </a:ext>
            </a:extLst>
          </p:cNvPr>
          <p:cNvSpPr>
            <a:spLocks noGrp="1"/>
          </p:cNvSpPr>
          <p:nvPr>
            <p:ph type="dt" sz="half" idx="14"/>
          </p:nvPr>
        </p:nvSpPr>
        <p:spPr/>
        <p:txBody>
          <a:bodyPr/>
          <a:lstStyle>
            <a:lvl1pPr>
              <a:defRPr/>
            </a:lvl1pPr>
          </a:lstStyle>
          <a:p>
            <a:pPr>
              <a:defRPr/>
            </a:pPr>
            <a:endParaRPr lang="zh-CN" altLang="en-US"/>
          </a:p>
        </p:txBody>
      </p:sp>
      <p:sp>
        <p:nvSpPr>
          <p:cNvPr id="8" name="Footer Placeholder 4">
            <a:extLst>
              <a:ext uri="{FF2B5EF4-FFF2-40B4-BE49-F238E27FC236}">
                <a16:creationId xmlns:a16="http://schemas.microsoft.com/office/drawing/2014/main" id="{611B9D43-76EE-41ED-AA97-4A08282A7DC1}"/>
              </a:ext>
            </a:extLst>
          </p:cNvPr>
          <p:cNvSpPr>
            <a:spLocks noGrp="1"/>
          </p:cNvSpPr>
          <p:nvPr>
            <p:ph type="ftr" sz="quarter" idx="15"/>
          </p:nvPr>
        </p:nvSpPr>
        <p:spPr/>
        <p:txBody>
          <a:bodyPr/>
          <a:lstStyle>
            <a:lvl1pPr>
              <a:defRPr/>
            </a:lvl1pPr>
          </a:lstStyle>
          <a:p>
            <a:pPr>
              <a:defRPr/>
            </a:pPr>
            <a:endParaRPr lang="zh-CN"/>
          </a:p>
        </p:txBody>
      </p:sp>
      <p:sp>
        <p:nvSpPr>
          <p:cNvPr id="9" name="Slide Number Placeholder 5">
            <a:extLst>
              <a:ext uri="{FF2B5EF4-FFF2-40B4-BE49-F238E27FC236}">
                <a16:creationId xmlns:a16="http://schemas.microsoft.com/office/drawing/2014/main" id="{D6327380-BD3C-4B62-B7E6-0B52889E6068}"/>
              </a:ext>
            </a:extLst>
          </p:cNvPr>
          <p:cNvSpPr>
            <a:spLocks noGrp="1"/>
          </p:cNvSpPr>
          <p:nvPr>
            <p:ph type="sldNum" sz="quarter" idx="16"/>
          </p:nvPr>
        </p:nvSpPr>
        <p:spPr/>
        <p:txBody>
          <a:bodyPr/>
          <a:lstStyle>
            <a:lvl1pPr>
              <a:defRPr/>
            </a:lvl1pPr>
          </a:lstStyle>
          <a:p>
            <a:pPr>
              <a:defRPr/>
            </a:pPr>
            <a:fld id="{31356DB3-7CD8-44C0-8BF8-A8B05A792011}" type="slidenum">
              <a:rPr lang="en-US" altLang="zh-CN"/>
              <a:pPr>
                <a:defRPr/>
              </a:pPr>
              <a:t>‹#›</a:t>
            </a:fld>
            <a:endParaRPr lang="zh-CN" dirty="0"/>
          </a:p>
        </p:txBody>
      </p:sp>
    </p:spTree>
    <p:extLst>
      <p:ext uri="{BB962C8B-B14F-4D97-AF65-F5344CB8AC3E}">
        <p14:creationId xmlns:p14="http://schemas.microsoft.com/office/powerpoint/2010/main" val="311323168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EC097FD7-9204-4C67-8F6D-821B58741067}"/>
              </a:ext>
            </a:extLst>
          </p:cNvPr>
          <p:cNvSpPr>
            <a:spLocks noGrp="1"/>
          </p:cNvSpPr>
          <p:nvPr>
            <p:ph type="dt" sz="half" idx="10"/>
          </p:nvPr>
        </p:nvSpPr>
        <p:spPr/>
        <p:txBody>
          <a:bodyPr/>
          <a:lstStyle>
            <a:lvl1pPr>
              <a:defRPr/>
            </a:lvl1pPr>
          </a:lstStyle>
          <a:p>
            <a:pPr>
              <a:defRPr/>
            </a:pPr>
            <a:endParaRPr lang="zh-CN" altLang="en-US"/>
          </a:p>
        </p:txBody>
      </p:sp>
      <p:sp>
        <p:nvSpPr>
          <p:cNvPr id="4" name="Footer Placeholder 4">
            <a:extLst>
              <a:ext uri="{FF2B5EF4-FFF2-40B4-BE49-F238E27FC236}">
                <a16:creationId xmlns:a16="http://schemas.microsoft.com/office/drawing/2014/main" id="{0122DDF7-450F-44FB-9EF6-82BC3AF3FC9C}"/>
              </a:ext>
            </a:extLst>
          </p:cNvPr>
          <p:cNvSpPr>
            <a:spLocks noGrp="1"/>
          </p:cNvSpPr>
          <p:nvPr>
            <p:ph type="ftr" sz="quarter" idx="11"/>
          </p:nvPr>
        </p:nvSpPr>
        <p:spPr/>
        <p:txBody>
          <a:bodyPr/>
          <a:lstStyle>
            <a:lvl1pPr>
              <a:defRPr/>
            </a:lvl1pPr>
          </a:lstStyle>
          <a:p>
            <a:pPr>
              <a:defRPr/>
            </a:pPr>
            <a:endParaRPr lang="zh-CN"/>
          </a:p>
        </p:txBody>
      </p:sp>
      <p:sp>
        <p:nvSpPr>
          <p:cNvPr id="5" name="Slide Number Placeholder 5">
            <a:extLst>
              <a:ext uri="{FF2B5EF4-FFF2-40B4-BE49-F238E27FC236}">
                <a16:creationId xmlns:a16="http://schemas.microsoft.com/office/drawing/2014/main" id="{39AD045D-D694-447A-9892-272294FA0C06}"/>
              </a:ext>
            </a:extLst>
          </p:cNvPr>
          <p:cNvSpPr>
            <a:spLocks noGrp="1"/>
          </p:cNvSpPr>
          <p:nvPr>
            <p:ph type="sldNum" sz="quarter" idx="12"/>
          </p:nvPr>
        </p:nvSpPr>
        <p:spPr/>
        <p:txBody>
          <a:bodyPr/>
          <a:lstStyle>
            <a:lvl1pPr>
              <a:defRPr/>
            </a:lvl1pPr>
          </a:lstStyle>
          <a:p>
            <a:pPr>
              <a:defRPr/>
            </a:pPr>
            <a:fld id="{7C6184AE-F0A5-4A44-982C-17F59CDDCA18}" type="slidenum">
              <a:rPr lang="en-US" altLang="zh-CN"/>
              <a:pPr>
                <a:defRPr/>
              </a:pPr>
              <a:t>‹#›</a:t>
            </a:fld>
            <a:endParaRPr lang="zh-CN" dirty="0"/>
          </a:p>
        </p:txBody>
      </p:sp>
    </p:spTree>
    <p:extLst>
      <p:ext uri="{BB962C8B-B14F-4D97-AF65-F5344CB8AC3E}">
        <p14:creationId xmlns:p14="http://schemas.microsoft.com/office/powerpoint/2010/main" val="232249973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1C1C9-034E-415D-920D-2D79B482CFB8}"/>
              </a:ext>
            </a:extLst>
          </p:cNvPr>
          <p:cNvSpPr>
            <a:spLocks noGrp="1"/>
          </p:cNvSpPr>
          <p:nvPr>
            <p:ph type="dt" sz="half" idx="10"/>
          </p:nvPr>
        </p:nvSpPr>
        <p:spPr/>
        <p:txBody>
          <a:bodyPr/>
          <a:lstStyle>
            <a:lvl1pPr>
              <a:defRPr smtClean="0"/>
            </a:lvl1pPr>
          </a:lstStyle>
          <a:p>
            <a:pPr>
              <a:defRPr/>
            </a:pPr>
            <a:fld id="{B83B1C64-E227-4541-B92D-A63F775AED54}" type="datetime1">
              <a:rPr lang="zh-CN" altLang="en-US"/>
              <a:pPr>
                <a:defRPr/>
              </a:pPr>
              <a:t>2023/4/13</a:t>
            </a:fld>
            <a:endParaRPr lang="zh-CN" altLang="en-US" dirty="0"/>
          </a:p>
        </p:txBody>
      </p:sp>
      <p:sp>
        <p:nvSpPr>
          <p:cNvPr id="3" name="Footer Placeholder 2">
            <a:extLst>
              <a:ext uri="{FF2B5EF4-FFF2-40B4-BE49-F238E27FC236}">
                <a16:creationId xmlns:a16="http://schemas.microsoft.com/office/drawing/2014/main" id="{7F40EAA7-0815-48AA-89FC-30F13C6F2CE3}"/>
              </a:ext>
            </a:extLst>
          </p:cNvPr>
          <p:cNvSpPr>
            <a:spLocks noGrp="1"/>
          </p:cNvSpPr>
          <p:nvPr>
            <p:ph type="ftr" sz="quarter" idx="11"/>
          </p:nvPr>
        </p:nvSpPr>
        <p:spPr/>
        <p:txBody>
          <a:bodyPr/>
          <a:lstStyle>
            <a:lvl1pPr>
              <a:defRPr dirty="0"/>
            </a:lvl1pPr>
          </a:lstStyle>
          <a:p>
            <a:pPr>
              <a:defRPr/>
            </a:pPr>
            <a:endParaRPr lang="zh-CN"/>
          </a:p>
        </p:txBody>
      </p:sp>
      <p:sp>
        <p:nvSpPr>
          <p:cNvPr id="4" name="Slide Number Placeholder 3">
            <a:extLst>
              <a:ext uri="{FF2B5EF4-FFF2-40B4-BE49-F238E27FC236}">
                <a16:creationId xmlns:a16="http://schemas.microsoft.com/office/drawing/2014/main" id="{DCD6087E-C1C5-4FC8-A927-B151BCD2EBEE}"/>
              </a:ext>
            </a:extLst>
          </p:cNvPr>
          <p:cNvSpPr>
            <a:spLocks noGrp="1"/>
          </p:cNvSpPr>
          <p:nvPr>
            <p:ph type="sldNum" sz="quarter" idx="12"/>
          </p:nvPr>
        </p:nvSpPr>
        <p:spPr/>
        <p:txBody>
          <a:bodyPr/>
          <a:lstStyle>
            <a:lvl1pPr>
              <a:defRPr smtClean="0"/>
            </a:lvl1pPr>
          </a:lstStyle>
          <a:p>
            <a:pPr>
              <a:defRPr/>
            </a:pPr>
            <a:fld id="{9995EEA5-6CC9-452C-AEA8-2D80412380C9}" type="slidenum">
              <a:rPr lang="en-US" altLang="zh-CN"/>
              <a:pPr>
                <a:defRPr/>
              </a:pPr>
              <a:t>‹#›</a:t>
            </a:fld>
            <a:endParaRPr lang="zh-CN" dirty="0"/>
          </a:p>
        </p:txBody>
      </p:sp>
    </p:spTree>
    <p:extLst>
      <p:ext uri="{BB962C8B-B14F-4D97-AF65-F5344CB8AC3E}">
        <p14:creationId xmlns:p14="http://schemas.microsoft.com/office/powerpoint/2010/main" val="337461517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Rectangle 25">
            <a:extLst>
              <a:ext uri="{FF2B5EF4-FFF2-40B4-BE49-F238E27FC236}">
                <a16:creationId xmlns:a16="http://schemas.microsoft.com/office/drawing/2014/main" id="{E8F86C8B-9337-4003-B972-E06614556A07}"/>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1"/>
          <a:lstStyle>
            <a:lvl1pPr>
              <a:defRPr sz="21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62965" y="3549918"/>
            <a:ext cx="2846070" cy="2194036"/>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6" name="Date Placeholder 8">
            <a:extLst>
              <a:ext uri="{FF2B5EF4-FFF2-40B4-BE49-F238E27FC236}">
                <a16:creationId xmlns:a16="http://schemas.microsoft.com/office/drawing/2014/main" id="{61599DEE-6603-41EE-8A3C-999BB31B5996}"/>
              </a:ext>
            </a:extLst>
          </p:cNvPr>
          <p:cNvSpPr>
            <a:spLocks noGrp="1"/>
          </p:cNvSpPr>
          <p:nvPr>
            <p:ph type="dt" sz="half" idx="10"/>
          </p:nvPr>
        </p:nvSpPr>
        <p:spPr/>
        <p:txBody>
          <a:bodyPr/>
          <a:lstStyle>
            <a:lvl1pPr>
              <a:defRPr dirty="0"/>
            </a:lvl1pPr>
          </a:lstStyle>
          <a:p>
            <a:pPr>
              <a:defRPr/>
            </a:pPr>
            <a:endParaRPr lang="zh-CN" altLang="en-US"/>
          </a:p>
        </p:txBody>
      </p:sp>
      <p:sp>
        <p:nvSpPr>
          <p:cNvPr id="7" name="Footer Placeholder 9">
            <a:extLst>
              <a:ext uri="{FF2B5EF4-FFF2-40B4-BE49-F238E27FC236}">
                <a16:creationId xmlns:a16="http://schemas.microsoft.com/office/drawing/2014/main" id="{7BAAA3D9-F58F-4CAD-AD2F-F91479FF56CD}"/>
              </a:ext>
            </a:extLst>
          </p:cNvPr>
          <p:cNvSpPr>
            <a:spLocks noGrp="1"/>
          </p:cNvSpPr>
          <p:nvPr>
            <p:ph type="ftr" sz="quarter" idx="11"/>
          </p:nvPr>
        </p:nvSpPr>
        <p:spPr>
          <a:xfrm>
            <a:off x="641350" y="6235700"/>
            <a:ext cx="3805238" cy="320675"/>
          </a:xfrm>
        </p:spPr>
        <p:txBody>
          <a:bodyPr>
            <a:normAutofit/>
          </a:bodyPr>
          <a:lstStyle>
            <a:lvl1pPr>
              <a:defRPr dirty="0">
                <a:solidFill>
                  <a:srgbClr val="FFFFFF">
                    <a:alpha val="70000"/>
                  </a:srgbClr>
                </a:solidFill>
              </a:defRPr>
            </a:lvl1pPr>
          </a:lstStyle>
          <a:p>
            <a:pPr>
              <a:defRPr/>
            </a:pPr>
            <a:endParaRPr lang="zh-CN"/>
          </a:p>
        </p:txBody>
      </p:sp>
      <p:sp>
        <p:nvSpPr>
          <p:cNvPr id="8" name="Slide Number Placeholder 10">
            <a:extLst>
              <a:ext uri="{FF2B5EF4-FFF2-40B4-BE49-F238E27FC236}">
                <a16:creationId xmlns:a16="http://schemas.microsoft.com/office/drawing/2014/main" id="{AEFAFC7E-550C-4767-85B3-45C2C090A9CE}"/>
              </a:ext>
            </a:extLst>
          </p:cNvPr>
          <p:cNvSpPr>
            <a:spLocks noGrp="1"/>
          </p:cNvSpPr>
          <p:nvPr>
            <p:ph type="sldNum" sz="quarter" idx="12"/>
          </p:nvPr>
        </p:nvSpPr>
        <p:spPr/>
        <p:txBody>
          <a:bodyPr/>
          <a:lstStyle>
            <a:lvl1pPr>
              <a:defRPr smtClean="0"/>
            </a:lvl1pPr>
          </a:lstStyle>
          <a:p>
            <a:pPr>
              <a:defRPr/>
            </a:pPr>
            <a:fld id="{4952E9E7-9C15-44DF-ABA5-1810C10943AB}" type="slidenum">
              <a:rPr lang="en-US" altLang="zh-CN"/>
              <a:pPr>
                <a:defRPr/>
              </a:pPr>
              <a:t>‹#›</a:t>
            </a:fld>
            <a:endParaRPr lang="zh-CN" dirty="0"/>
          </a:p>
        </p:txBody>
      </p:sp>
    </p:spTree>
    <p:extLst>
      <p:ext uri="{BB962C8B-B14F-4D97-AF65-F5344CB8AC3E}">
        <p14:creationId xmlns:p14="http://schemas.microsoft.com/office/powerpoint/2010/main" val="37230420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D73B5410-5E4B-48D1-B4D3-607EA5722783}"/>
              </a:ext>
            </a:extLst>
          </p:cNvPr>
          <p:cNvSpPr>
            <a:spLocks noGrp="1"/>
          </p:cNvSpPr>
          <p:nvPr>
            <p:ph type="dt" sz="half" idx="10"/>
          </p:nvPr>
        </p:nvSpPr>
        <p:spPr/>
        <p:txBody>
          <a:bodyPr/>
          <a:lstStyle>
            <a:lvl1pPr>
              <a:defRPr/>
            </a:lvl1pPr>
          </a:lstStyle>
          <a:p>
            <a:pPr>
              <a:defRPr/>
            </a:pPr>
            <a:endParaRPr lang="zh-CN" altLang="en-US"/>
          </a:p>
        </p:txBody>
      </p:sp>
      <p:sp>
        <p:nvSpPr>
          <p:cNvPr id="5" name="页脚占位符 1028">
            <a:extLst>
              <a:ext uri="{FF2B5EF4-FFF2-40B4-BE49-F238E27FC236}">
                <a16:creationId xmlns:a16="http://schemas.microsoft.com/office/drawing/2014/main" id="{C0E0E33A-D453-4E9F-A632-B999AE989793}"/>
              </a:ext>
            </a:extLst>
          </p:cNvPr>
          <p:cNvSpPr>
            <a:spLocks noGrp="1"/>
          </p:cNvSpPr>
          <p:nvPr>
            <p:ph type="ftr" sz="quarter" idx="11"/>
          </p:nvPr>
        </p:nvSpPr>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EBB682D6-FBF7-4D4D-ACB6-C9B263D3C459}"/>
              </a:ext>
            </a:extLst>
          </p:cNvPr>
          <p:cNvSpPr>
            <a:spLocks noGrp="1"/>
          </p:cNvSpPr>
          <p:nvPr>
            <p:ph type="sldNum" sz="quarter" idx="12"/>
          </p:nvPr>
        </p:nvSpPr>
        <p:spPr/>
        <p:txBody>
          <a:bodyPr/>
          <a:lstStyle>
            <a:lvl1pPr>
              <a:defRPr/>
            </a:lvl1pPr>
          </a:lstStyle>
          <a:p>
            <a:pPr>
              <a:defRPr/>
            </a:pPr>
            <a:fld id="{80DD1E3A-8BEC-4DF6-B5E2-74D4FBFF4D91}" type="slidenum">
              <a:rPr lang="en-US" altLang="zh-CN"/>
              <a:pPr>
                <a:defRPr/>
              </a:pPr>
              <a:t>‹#›</a:t>
            </a:fld>
            <a:endParaRPr lang="zh-CN"/>
          </a:p>
        </p:txBody>
      </p:sp>
    </p:spTree>
    <p:extLst>
      <p:ext uri="{BB962C8B-B14F-4D97-AF65-F5344CB8AC3E}">
        <p14:creationId xmlns:p14="http://schemas.microsoft.com/office/powerpoint/2010/main" val="118785559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788EC98C-F282-4864-9429-E875486DAF9E}"/>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1">
            <a:noAutofit/>
          </a:bodyPr>
          <a:lstStyle>
            <a:lvl1pPr>
              <a:defRPr sz="21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rtlCol="0">
            <a:normAutofit/>
          </a:bodyPr>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62965" y="3549919"/>
            <a:ext cx="2846070" cy="2194037"/>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6" name="Date Placeholder 7">
            <a:extLst>
              <a:ext uri="{FF2B5EF4-FFF2-40B4-BE49-F238E27FC236}">
                <a16:creationId xmlns:a16="http://schemas.microsoft.com/office/drawing/2014/main" id="{C1B2A254-0205-467A-B4AF-6D40C9F47ECD}"/>
              </a:ext>
            </a:extLst>
          </p:cNvPr>
          <p:cNvSpPr>
            <a:spLocks noGrp="1"/>
          </p:cNvSpPr>
          <p:nvPr>
            <p:ph type="dt" sz="half" idx="10"/>
          </p:nvPr>
        </p:nvSpPr>
        <p:spPr/>
        <p:txBody>
          <a:bodyPr/>
          <a:lstStyle>
            <a:lvl1pPr>
              <a:defRPr dirty="0">
                <a:solidFill>
                  <a:srgbClr val="FFFFFF"/>
                </a:solidFill>
                <a:effectLst>
                  <a:outerShdw blurRad="50800" dist="38100" dir="2700000" algn="tl" rotWithShape="0">
                    <a:prstClr val="black">
                      <a:alpha val="43000"/>
                    </a:prstClr>
                  </a:outerShdw>
                </a:effectLst>
              </a:defRPr>
            </a:lvl1pPr>
          </a:lstStyle>
          <a:p>
            <a:pPr>
              <a:defRPr/>
            </a:pPr>
            <a:endParaRPr lang="zh-CN" altLang="en-US"/>
          </a:p>
        </p:txBody>
      </p:sp>
      <p:sp>
        <p:nvSpPr>
          <p:cNvPr id="7" name="Footer Placeholder 8">
            <a:extLst>
              <a:ext uri="{FF2B5EF4-FFF2-40B4-BE49-F238E27FC236}">
                <a16:creationId xmlns:a16="http://schemas.microsoft.com/office/drawing/2014/main" id="{2388F77F-FDED-47AD-9F12-2FEDACBA675B}"/>
              </a:ext>
            </a:extLst>
          </p:cNvPr>
          <p:cNvSpPr>
            <a:spLocks noGrp="1"/>
          </p:cNvSpPr>
          <p:nvPr>
            <p:ph type="ftr" sz="quarter" idx="11"/>
          </p:nvPr>
        </p:nvSpPr>
        <p:spPr>
          <a:xfrm>
            <a:off x="639763" y="6235700"/>
            <a:ext cx="3803650" cy="320675"/>
          </a:xfrm>
        </p:spPr>
        <p:txBody>
          <a:bodyPr>
            <a:normAutofit/>
          </a:bodyPr>
          <a:lstStyle>
            <a:lvl1pPr>
              <a:defRPr dirty="0">
                <a:solidFill>
                  <a:srgbClr val="FFFFFF">
                    <a:alpha val="70000"/>
                  </a:srgbClr>
                </a:solidFill>
              </a:defRPr>
            </a:lvl1pPr>
          </a:lstStyle>
          <a:p>
            <a:pPr>
              <a:defRPr/>
            </a:pPr>
            <a:endParaRPr lang="zh-CN"/>
          </a:p>
        </p:txBody>
      </p:sp>
      <p:sp>
        <p:nvSpPr>
          <p:cNvPr id="8" name="Slide Number Placeholder 9">
            <a:extLst>
              <a:ext uri="{FF2B5EF4-FFF2-40B4-BE49-F238E27FC236}">
                <a16:creationId xmlns:a16="http://schemas.microsoft.com/office/drawing/2014/main" id="{E54E5CB9-C80F-47AF-8DC1-913F51C706BD}"/>
              </a:ext>
            </a:extLst>
          </p:cNvPr>
          <p:cNvSpPr>
            <a:spLocks noGrp="1"/>
          </p:cNvSpPr>
          <p:nvPr>
            <p:ph type="sldNum" sz="quarter" idx="12"/>
          </p:nvPr>
        </p:nvSpPr>
        <p:spPr/>
        <p:txBody>
          <a:bodyPr/>
          <a:lstStyle>
            <a:lvl1pPr>
              <a:defRPr smtClean="0"/>
            </a:lvl1pPr>
          </a:lstStyle>
          <a:p>
            <a:pPr>
              <a:defRPr/>
            </a:pPr>
            <a:fld id="{53BF50E5-F0D7-4309-9F96-3C373D9D4E48}" type="slidenum">
              <a:rPr lang="en-US" altLang="zh-CN"/>
              <a:pPr>
                <a:defRPr/>
              </a:pPr>
              <a:t>‹#›</a:t>
            </a:fld>
            <a:endParaRPr lang="zh-CN" dirty="0"/>
          </a:p>
        </p:txBody>
      </p:sp>
    </p:spTree>
    <p:extLst>
      <p:ext uri="{BB962C8B-B14F-4D97-AF65-F5344CB8AC3E}">
        <p14:creationId xmlns:p14="http://schemas.microsoft.com/office/powerpoint/2010/main" val="358676830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C6C9E555-A4E7-406B-B4DF-50F78F1EFBC6}"/>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4">
            <a:extLst>
              <a:ext uri="{FF2B5EF4-FFF2-40B4-BE49-F238E27FC236}">
                <a16:creationId xmlns:a16="http://schemas.microsoft.com/office/drawing/2014/main" id="{BAD43299-D9C1-4ED1-B5C4-32117B07D61B}"/>
              </a:ext>
            </a:extLst>
          </p:cNvPr>
          <p:cNvSpPr>
            <a:spLocks noGrp="1"/>
          </p:cNvSpPr>
          <p:nvPr>
            <p:ph type="ftr" sz="quarter" idx="11"/>
          </p:nvPr>
        </p:nvSpPr>
        <p:spPr/>
        <p:txBody>
          <a:bodyPr/>
          <a:lstStyle>
            <a:lvl1pPr>
              <a:defRPr/>
            </a:lvl1pPr>
          </a:lstStyle>
          <a:p>
            <a:pPr>
              <a:defRPr/>
            </a:pPr>
            <a:endParaRPr lang="zh-CN"/>
          </a:p>
        </p:txBody>
      </p:sp>
      <p:sp>
        <p:nvSpPr>
          <p:cNvPr id="6" name="Slide Number Placeholder 5">
            <a:extLst>
              <a:ext uri="{FF2B5EF4-FFF2-40B4-BE49-F238E27FC236}">
                <a16:creationId xmlns:a16="http://schemas.microsoft.com/office/drawing/2014/main" id="{9E9A9D56-EF21-42F7-9C7A-A9B70C6D39BA}"/>
              </a:ext>
            </a:extLst>
          </p:cNvPr>
          <p:cNvSpPr>
            <a:spLocks noGrp="1"/>
          </p:cNvSpPr>
          <p:nvPr>
            <p:ph type="sldNum" sz="quarter" idx="12"/>
          </p:nvPr>
        </p:nvSpPr>
        <p:spPr/>
        <p:txBody>
          <a:bodyPr/>
          <a:lstStyle>
            <a:lvl1pPr>
              <a:defRPr/>
            </a:lvl1pPr>
          </a:lstStyle>
          <a:p>
            <a:pPr>
              <a:defRPr/>
            </a:pPr>
            <a:fld id="{C22884A5-2638-4C13-AA86-897B1D676099}" type="slidenum">
              <a:rPr lang="en-US" altLang="zh-CN"/>
              <a:pPr>
                <a:defRPr/>
              </a:pPr>
              <a:t>‹#›</a:t>
            </a:fld>
            <a:endParaRPr lang="zh-CN" dirty="0"/>
          </a:p>
        </p:txBody>
      </p:sp>
    </p:spTree>
    <p:extLst>
      <p:ext uri="{BB962C8B-B14F-4D97-AF65-F5344CB8AC3E}">
        <p14:creationId xmlns:p14="http://schemas.microsoft.com/office/powerpoint/2010/main" val="173135363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D61B89DA-9644-4F73-80C8-CEE969A3B404}"/>
              </a:ext>
            </a:extLst>
          </p:cNvPr>
          <p:cNvSpPr>
            <a:spLocks noGrp="1"/>
          </p:cNvSpPr>
          <p:nvPr>
            <p:ph type="dt" sz="half" idx="10"/>
          </p:nvPr>
        </p:nvSpPr>
        <p:spPr/>
        <p:txBody>
          <a:bodyPr/>
          <a:lstStyle>
            <a:lvl1pPr>
              <a:defRPr smtClean="0"/>
            </a:lvl1pPr>
          </a:lstStyle>
          <a:p>
            <a:pPr>
              <a:defRPr/>
            </a:pPr>
            <a:fld id="{0FCDF0F1-485F-494D-A4ED-DAE5684F91C2}" type="datetime1">
              <a:rPr lang="zh-CN" altLang="en-US"/>
              <a:pPr>
                <a:defRPr/>
              </a:pPr>
              <a:t>2023/4/13</a:t>
            </a:fld>
            <a:endParaRPr lang="zh-CN" altLang="en-US" dirty="0"/>
          </a:p>
        </p:txBody>
      </p:sp>
      <p:sp>
        <p:nvSpPr>
          <p:cNvPr id="5" name="Footer Placeholder 4">
            <a:extLst>
              <a:ext uri="{FF2B5EF4-FFF2-40B4-BE49-F238E27FC236}">
                <a16:creationId xmlns:a16="http://schemas.microsoft.com/office/drawing/2014/main" id="{68EE4E52-13DF-4EF8-8305-77E75F302807}"/>
              </a:ext>
            </a:extLst>
          </p:cNvPr>
          <p:cNvSpPr>
            <a:spLocks noGrp="1"/>
          </p:cNvSpPr>
          <p:nvPr>
            <p:ph type="ftr" sz="quarter" idx="11"/>
          </p:nvPr>
        </p:nvSpPr>
        <p:spPr/>
        <p:txBody>
          <a:bodyPr/>
          <a:lstStyle>
            <a:lvl1pPr>
              <a:defRPr dirty="0"/>
            </a:lvl1pPr>
          </a:lstStyle>
          <a:p>
            <a:pPr>
              <a:defRPr/>
            </a:pPr>
            <a:endParaRPr lang="zh-CN"/>
          </a:p>
        </p:txBody>
      </p:sp>
      <p:sp>
        <p:nvSpPr>
          <p:cNvPr id="6" name="Slide Number Placeholder 5">
            <a:extLst>
              <a:ext uri="{FF2B5EF4-FFF2-40B4-BE49-F238E27FC236}">
                <a16:creationId xmlns:a16="http://schemas.microsoft.com/office/drawing/2014/main" id="{B17719DA-2019-4266-9022-BCFE8708B34E}"/>
              </a:ext>
            </a:extLst>
          </p:cNvPr>
          <p:cNvSpPr>
            <a:spLocks noGrp="1"/>
          </p:cNvSpPr>
          <p:nvPr>
            <p:ph type="sldNum" sz="quarter" idx="12"/>
          </p:nvPr>
        </p:nvSpPr>
        <p:spPr/>
        <p:txBody>
          <a:bodyPr/>
          <a:lstStyle>
            <a:lvl1pPr>
              <a:defRPr smtClean="0"/>
            </a:lvl1pPr>
          </a:lstStyle>
          <a:p>
            <a:pPr>
              <a:defRPr/>
            </a:pPr>
            <a:fld id="{D70A8347-2AF9-49A5-B7E0-49A145849A80}" type="slidenum">
              <a:rPr lang="en-US" altLang="zh-CN"/>
              <a:pPr>
                <a:defRPr/>
              </a:pPr>
              <a:t>‹#›</a:t>
            </a:fld>
            <a:endParaRPr lang="zh-CN" dirty="0"/>
          </a:p>
        </p:txBody>
      </p:sp>
    </p:spTree>
    <p:extLst>
      <p:ext uri="{BB962C8B-B14F-4D97-AF65-F5344CB8AC3E}">
        <p14:creationId xmlns:p14="http://schemas.microsoft.com/office/powerpoint/2010/main" val="254956955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4" name="Rectangle 25">
            <a:extLst>
              <a:ext uri="{FF2B5EF4-FFF2-40B4-BE49-F238E27FC236}">
                <a16:creationId xmlns:a16="http://schemas.microsoft.com/office/drawing/2014/main" id="{6E9D9E07-4033-449E-AD99-E7F68DEE09AB}"/>
              </a:ext>
            </a:extLst>
          </p:cNvPr>
          <p:cNvSpPr/>
          <p:nvPr/>
        </p:nvSpPr>
        <p:spPr>
          <a:xfrm>
            <a:off x="0" y="0"/>
            <a:ext cx="17637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94201" y="1520788"/>
            <a:ext cx="975285" cy="3816424"/>
          </a:xfrm>
          <a:solidFill>
            <a:srgbClr val="FFFFFF"/>
          </a:solidFill>
          <a:ln>
            <a:solidFill>
              <a:srgbClr val="404040"/>
            </a:solidFill>
          </a:ln>
        </p:spPr>
        <p:txBody>
          <a:bodyPr anchorCtr="1"/>
          <a:lstStyle>
            <a:lvl1pPr>
              <a:defRPr sz="2100">
                <a:solidFill>
                  <a:srgbClr val="262626"/>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2267744" y="804672"/>
            <a:ext cx="6396196"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Tree>
    <p:extLst>
      <p:ext uri="{BB962C8B-B14F-4D97-AF65-F5344CB8AC3E}">
        <p14:creationId xmlns:p14="http://schemas.microsoft.com/office/powerpoint/2010/main" val="326904864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zh-CN" altLang="en-US" smtClean="0"/>
              <a:t>单击以编辑母版副标题样式</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pPr>
              <a:defRPr/>
            </a:pPr>
            <a:endParaRPr lang="zh-CN" alt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a:defRPr/>
            </a:pPr>
            <a:endParaRPr lang="zh-CN"/>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a:defRPr/>
            </a:pPr>
            <a:fld id="{513E9311-02FB-4C8A-A403-8B20689DF7BF}" type="slidenum">
              <a:rPr lang="en-US" altLang="zh-CN" smtClean="0"/>
              <a:pPr>
                <a:defRPr/>
              </a:pPr>
              <a:t>‹#›</a:t>
            </a:fld>
            <a:endParaRPr lang="zh-CN"/>
          </a:p>
        </p:txBody>
      </p:sp>
    </p:spTree>
    <p:extLst>
      <p:ext uri="{BB962C8B-B14F-4D97-AF65-F5344CB8AC3E}">
        <p14:creationId xmlns:p14="http://schemas.microsoft.com/office/powerpoint/2010/main" val="1990830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zh-CN" altLang="en-US"/>
          </a:p>
        </p:txBody>
      </p:sp>
      <p:sp>
        <p:nvSpPr>
          <p:cNvPr id="8" name="Footer Placeholder 7"/>
          <p:cNvSpPr>
            <a:spLocks noGrp="1"/>
          </p:cNvSpPr>
          <p:nvPr>
            <p:ph type="ftr" sz="quarter" idx="11"/>
          </p:nvPr>
        </p:nvSpPr>
        <p:spPr/>
        <p:txBody>
          <a:bodyPr/>
          <a:lstStyle/>
          <a:p>
            <a:pPr>
              <a:defRPr/>
            </a:pPr>
            <a:endParaRPr lang="zh-CN"/>
          </a:p>
        </p:txBody>
      </p:sp>
      <p:sp>
        <p:nvSpPr>
          <p:cNvPr id="9" name="Slide Number Placeholder 8"/>
          <p:cNvSpPr>
            <a:spLocks noGrp="1"/>
          </p:cNvSpPr>
          <p:nvPr>
            <p:ph type="sldNum" sz="quarter" idx="12"/>
          </p:nvPr>
        </p:nvSpPr>
        <p:spPr/>
        <p:txBody>
          <a:bodyPr/>
          <a:lstStyle/>
          <a:p>
            <a:pPr>
              <a:defRPr/>
            </a:pPr>
            <a:fld id="{80DD1E3A-8BEC-4DF6-B5E2-74D4FBFF4D91}" type="slidenum">
              <a:rPr lang="en-US" altLang="zh-CN" smtClean="0"/>
              <a:pPr>
                <a:defRPr/>
              </a:pPr>
              <a:t>‹#›</a:t>
            </a:fld>
            <a:endParaRPr lang="zh-CN"/>
          </a:p>
        </p:txBody>
      </p:sp>
    </p:spTree>
    <p:extLst>
      <p:ext uri="{BB962C8B-B14F-4D97-AF65-F5344CB8AC3E}">
        <p14:creationId xmlns:p14="http://schemas.microsoft.com/office/powerpoint/2010/main" val="407979110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pPr>
              <a:defRPr/>
            </a:pPr>
            <a:endParaRPr lang="zh-CN" alt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a:defRPr/>
            </a:pPr>
            <a:endParaRPr lang="zh-CN"/>
          </a:p>
        </p:txBody>
      </p:sp>
      <p:sp>
        <p:nvSpPr>
          <p:cNvPr id="6" name="Slide Number Placeholder 5"/>
          <p:cNvSpPr>
            <a:spLocks noGrp="1"/>
          </p:cNvSpPr>
          <p:nvPr>
            <p:ph type="sldNum" sz="quarter" idx="12"/>
          </p:nvPr>
        </p:nvSpPr>
        <p:spPr>
          <a:xfrm>
            <a:off x="6453378" y="5211060"/>
            <a:ext cx="1584198" cy="228600"/>
          </a:xfrm>
        </p:spPr>
        <p:txBody>
          <a:bodyPr/>
          <a:lstStyle/>
          <a:p>
            <a:pPr>
              <a:defRPr/>
            </a:pPr>
            <a:fld id="{6F1A88F9-4A2F-4E46-AA2C-EBAEA4FF27E7}" type="slidenum">
              <a:rPr lang="en-US" altLang="zh-CN" smtClean="0"/>
              <a:pPr>
                <a:defRPr/>
              </a:pPr>
              <a:t>‹#›</a:t>
            </a:fld>
            <a:endParaRPr lang="zh-CN"/>
          </a:p>
        </p:txBody>
      </p:sp>
    </p:spTree>
    <p:extLst>
      <p:ext uri="{BB962C8B-B14F-4D97-AF65-F5344CB8AC3E}">
        <p14:creationId xmlns:p14="http://schemas.microsoft.com/office/powerpoint/2010/main" val="2046535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p>
        </p:txBody>
      </p:sp>
      <p:sp>
        <p:nvSpPr>
          <p:cNvPr id="7" name="Slide Number Placeholder 6"/>
          <p:cNvSpPr>
            <a:spLocks noGrp="1"/>
          </p:cNvSpPr>
          <p:nvPr>
            <p:ph type="sldNum" sz="quarter" idx="12"/>
          </p:nvPr>
        </p:nvSpPr>
        <p:spPr/>
        <p:txBody>
          <a:bodyPr/>
          <a:lstStyle/>
          <a:p>
            <a:pPr>
              <a:defRPr/>
            </a:pPr>
            <a:fld id="{AF19FD2A-93C5-4BFB-B528-071D0B126853}" type="slidenum">
              <a:rPr lang="en-US" altLang="zh-CN" smtClean="0"/>
              <a:pPr>
                <a:defRPr/>
              </a:pPr>
              <a:t>‹#›</a:t>
            </a:fld>
            <a:endParaRPr lang="zh-CN"/>
          </a:p>
        </p:txBody>
      </p:sp>
    </p:spTree>
    <p:extLst>
      <p:ext uri="{BB962C8B-B14F-4D97-AF65-F5344CB8AC3E}">
        <p14:creationId xmlns:p14="http://schemas.microsoft.com/office/powerpoint/2010/main" val="97434156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zh-CN" altLang="en-US"/>
          </a:p>
        </p:txBody>
      </p:sp>
      <p:sp>
        <p:nvSpPr>
          <p:cNvPr id="8" name="Footer Placeholder 7"/>
          <p:cNvSpPr>
            <a:spLocks noGrp="1"/>
          </p:cNvSpPr>
          <p:nvPr>
            <p:ph type="ftr" sz="quarter" idx="11"/>
          </p:nvPr>
        </p:nvSpPr>
        <p:spPr/>
        <p:txBody>
          <a:bodyPr/>
          <a:lstStyle/>
          <a:p>
            <a:pPr>
              <a:defRPr/>
            </a:pPr>
            <a:endParaRPr lang="zh-CN"/>
          </a:p>
        </p:txBody>
      </p:sp>
      <p:sp>
        <p:nvSpPr>
          <p:cNvPr id="9" name="Slide Number Placeholder 8"/>
          <p:cNvSpPr>
            <a:spLocks noGrp="1"/>
          </p:cNvSpPr>
          <p:nvPr>
            <p:ph type="sldNum" sz="quarter" idx="12"/>
          </p:nvPr>
        </p:nvSpPr>
        <p:spPr/>
        <p:txBody>
          <a:bodyPr/>
          <a:lstStyle/>
          <a:p>
            <a:pPr>
              <a:defRPr/>
            </a:pPr>
            <a:fld id="{55891C16-70C1-42FD-8668-C2E34E8B6FE2}" type="slidenum">
              <a:rPr lang="en-US" altLang="zh-CN" smtClean="0"/>
              <a:pPr>
                <a:defRPr/>
              </a:pPr>
              <a:t>‹#›</a:t>
            </a:fld>
            <a:endParaRPr lang="zh-CN"/>
          </a:p>
        </p:txBody>
      </p:sp>
    </p:spTree>
    <p:extLst>
      <p:ext uri="{BB962C8B-B14F-4D97-AF65-F5344CB8AC3E}">
        <p14:creationId xmlns:p14="http://schemas.microsoft.com/office/powerpoint/2010/main" val="305602437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en-US"/>
          </a:p>
        </p:txBody>
      </p:sp>
      <p:sp>
        <p:nvSpPr>
          <p:cNvPr id="4" name="Footer Placeholder 3"/>
          <p:cNvSpPr>
            <a:spLocks noGrp="1"/>
          </p:cNvSpPr>
          <p:nvPr>
            <p:ph type="ftr" sz="quarter" idx="11"/>
          </p:nvPr>
        </p:nvSpPr>
        <p:spPr/>
        <p:txBody>
          <a:bodyPr/>
          <a:lstStyle/>
          <a:p>
            <a:pPr>
              <a:defRPr/>
            </a:pPr>
            <a:endParaRPr lang="zh-CN"/>
          </a:p>
        </p:txBody>
      </p:sp>
      <p:sp>
        <p:nvSpPr>
          <p:cNvPr id="5" name="Slide Number Placeholder 4"/>
          <p:cNvSpPr>
            <a:spLocks noGrp="1"/>
          </p:cNvSpPr>
          <p:nvPr>
            <p:ph type="sldNum" sz="quarter" idx="12"/>
          </p:nvPr>
        </p:nvSpPr>
        <p:spPr/>
        <p:txBody>
          <a:bodyPr/>
          <a:lstStyle/>
          <a:p>
            <a:pPr>
              <a:defRPr/>
            </a:pPr>
            <a:fld id="{6616F0D8-2E11-4756-ABC9-FD2F638ABFC8}" type="slidenum">
              <a:rPr lang="en-US" altLang="zh-CN" smtClean="0"/>
              <a:pPr>
                <a:defRPr/>
              </a:pPr>
              <a:t>‹#›</a:t>
            </a:fld>
            <a:endParaRPr lang="zh-CN"/>
          </a:p>
        </p:txBody>
      </p:sp>
    </p:spTree>
    <p:extLst>
      <p:ext uri="{BB962C8B-B14F-4D97-AF65-F5344CB8AC3E}">
        <p14:creationId xmlns:p14="http://schemas.microsoft.com/office/powerpoint/2010/main" val="95064320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1027">
            <a:extLst>
              <a:ext uri="{FF2B5EF4-FFF2-40B4-BE49-F238E27FC236}">
                <a16:creationId xmlns:a16="http://schemas.microsoft.com/office/drawing/2014/main" id="{78C9F72D-ECBD-44F0-BBA2-3FC8DC0953B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1028">
            <a:extLst>
              <a:ext uri="{FF2B5EF4-FFF2-40B4-BE49-F238E27FC236}">
                <a16:creationId xmlns:a16="http://schemas.microsoft.com/office/drawing/2014/main" id="{347AB2AF-AD2E-447E-9D36-3EC7D4553E9F}"/>
              </a:ext>
            </a:extLst>
          </p:cNvPr>
          <p:cNvSpPr>
            <a:spLocks noGrp="1"/>
          </p:cNvSpPr>
          <p:nvPr>
            <p:ph type="ftr" sz="quarter" idx="11"/>
          </p:nvPr>
        </p:nvSpPr>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55C2F9D4-5324-4B99-A327-111365414CDF}"/>
              </a:ext>
            </a:extLst>
          </p:cNvPr>
          <p:cNvSpPr>
            <a:spLocks noGrp="1"/>
          </p:cNvSpPr>
          <p:nvPr>
            <p:ph type="sldNum" sz="quarter" idx="12"/>
          </p:nvPr>
        </p:nvSpPr>
        <p:spPr/>
        <p:txBody>
          <a:bodyPr/>
          <a:lstStyle>
            <a:lvl1pPr>
              <a:defRPr/>
            </a:lvl1pPr>
          </a:lstStyle>
          <a:p>
            <a:pPr>
              <a:defRPr/>
            </a:pPr>
            <a:fld id="{6F1A88F9-4A2F-4E46-AA2C-EBAEA4FF27E7}" type="slidenum">
              <a:rPr lang="en-US" altLang="zh-CN"/>
              <a:pPr>
                <a:defRPr/>
              </a:pPr>
              <a:t>‹#›</a:t>
            </a:fld>
            <a:endParaRPr lang="zh-CN"/>
          </a:p>
        </p:txBody>
      </p:sp>
    </p:spTree>
    <p:extLst>
      <p:ext uri="{BB962C8B-B14F-4D97-AF65-F5344CB8AC3E}">
        <p14:creationId xmlns:p14="http://schemas.microsoft.com/office/powerpoint/2010/main" val="111225107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en-US"/>
          </a:p>
        </p:txBody>
      </p:sp>
      <p:sp>
        <p:nvSpPr>
          <p:cNvPr id="3" name="Footer Placeholder 2"/>
          <p:cNvSpPr>
            <a:spLocks noGrp="1"/>
          </p:cNvSpPr>
          <p:nvPr>
            <p:ph type="ftr" sz="quarter" idx="11"/>
          </p:nvPr>
        </p:nvSpPr>
        <p:spPr/>
        <p:txBody>
          <a:bodyPr/>
          <a:lstStyle/>
          <a:p>
            <a:pPr>
              <a:defRPr/>
            </a:pPr>
            <a:endParaRPr lang="zh-CN"/>
          </a:p>
        </p:txBody>
      </p:sp>
      <p:sp>
        <p:nvSpPr>
          <p:cNvPr id="4" name="Slide Number Placeholder 3"/>
          <p:cNvSpPr>
            <a:spLocks noGrp="1"/>
          </p:cNvSpPr>
          <p:nvPr>
            <p:ph type="sldNum" sz="quarter" idx="12"/>
          </p:nvPr>
        </p:nvSpPr>
        <p:spPr/>
        <p:txBody>
          <a:bodyPr/>
          <a:lstStyle/>
          <a:p>
            <a:pPr>
              <a:defRPr/>
            </a:pPr>
            <a:fld id="{835D7559-D4DF-4026-80EB-E33193625ADF}" type="slidenum">
              <a:rPr lang="en-US" altLang="zh-CN" smtClean="0"/>
              <a:pPr>
                <a:defRPr/>
              </a:pPr>
              <a:t>‹#›</a:t>
            </a:fld>
            <a:endParaRPr lang="zh-CN"/>
          </a:p>
        </p:txBody>
      </p:sp>
    </p:spTree>
    <p:extLst>
      <p:ext uri="{BB962C8B-B14F-4D97-AF65-F5344CB8AC3E}">
        <p14:creationId xmlns:p14="http://schemas.microsoft.com/office/powerpoint/2010/main" val="333712564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8" name="Date Placeholder 7"/>
          <p:cNvSpPr>
            <a:spLocks noGrp="1"/>
          </p:cNvSpPr>
          <p:nvPr>
            <p:ph type="dt" sz="half" idx="10"/>
          </p:nvPr>
        </p:nvSpPr>
        <p:spPr/>
        <p:txBody>
          <a:bodyPr/>
          <a:lstStyle/>
          <a:p>
            <a:pPr>
              <a:defRPr/>
            </a:pPr>
            <a:endParaRPr lang="zh-CN" altLang="en-US"/>
          </a:p>
        </p:txBody>
      </p:sp>
      <p:sp>
        <p:nvSpPr>
          <p:cNvPr id="9" name="Footer Placeholder 8"/>
          <p:cNvSpPr>
            <a:spLocks noGrp="1"/>
          </p:cNvSpPr>
          <p:nvPr>
            <p:ph type="ftr" sz="quarter" idx="11"/>
          </p:nvPr>
        </p:nvSpPr>
        <p:spPr/>
        <p:txBody>
          <a:bodyPr/>
          <a:lstStyle>
            <a:lvl1pPr algn="r">
              <a:defRPr/>
            </a:lvl1pPr>
          </a:lstStyle>
          <a:p>
            <a:pPr>
              <a:defRPr/>
            </a:pPr>
            <a:endParaRPr lang="zh-CN"/>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a:defRPr/>
            </a:pPr>
            <a:fld id="{4C285A33-7086-4BDB-A0C3-3E411B2D5270}" type="slidenum">
              <a:rPr lang="en-US" altLang="zh-CN" smtClean="0"/>
              <a:pPr>
                <a:defRPr/>
              </a:pPr>
              <a:t>‹#›</a:t>
            </a:fld>
            <a:endParaRPr lang="zh-CN"/>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608242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zh-CN"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zh-CN"/>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a:defRPr/>
            </a:pPr>
            <a:fld id="{4E0C1966-68E1-4EDF-9325-68CBA7A533A2}" type="slidenum">
              <a:rPr lang="en-US" altLang="zh-CN" smtClean="0"/>
              <a:pPr>
                <a:defRPr/>
              </a:pPr>
              <a:t>‹#›</a:t>
            </a:fld>
            <a:endParaRPr lang="zh-CN"/>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096268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p>
        </p:txBody>
      </p:sp>
      <p:sp>
        <p:nvSpPr>
          <p:cNvPr id="6" name="Slide Number Placeholder 5"/>
          <p:cNvSpPr>
            <a:spLocks noGrp="1"/>
          </p:cNvSpPr>
          <p:nvPr>
            <p:ph type="sldNum" sz="quarter" idx="12"/>
          </p:nvPr>
        </p:nvSpPr>
        <p:spPr/>
        <p:txBody>
          <a:bodyPr/>
          <a:lstStyle/>
          <a:p>
            <a:pPr>
              <a:defRPr/>
            </a:pPr>
            <a:fld id="{578155A0-CFD6-4EC7-B53D-5A0F08FE19FF}" type="slidenum">
              <a:rPr lang="en-US" altLang="zh-CN" smtClean="0"/>
              <a:pPr>
                <a:defRPr/>
              </a:pPr>
              <a:t>‹#›</a:t>
            </a:fld>
            <a:endParaRPr lang="zh-CN"/>
          </a:p>
        </p:txBody>
      </p:sp>
    </p:spTree>
    <p:extLst>
      <p:ext uri="{BB962C8B-B14F-4D97-AF65-F5344CB8AC3E}">
        <p14:creationId xmlns:p14="http://schemas.microsoft.com/office/powerpoint/2010/main" val="4883507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p>
        </p:txBody>
      </p:sp>
      <p:sp>
        <p:nvSpPr>
          <p:cNvPr id="6" name="Slide Number Placeholder 5"/>
          <p:cNvSpPr>
            <a:spLocks noGrp="1"/>
          </p:cNvSpPr>
          <p:nvPr>
            <p:ph type="sldNum" sz="quarter" idx="12"/>
          </p:nvPr>
        </p:nvSpPr>
        <p:spPr/>
        <p:txBody>
          <a:bodyPr/>
          <a:lstStyle/>
          <a:p>
            <a:pPr>
              <a:defRPr/>
            </a:pPr>
            <a:fld id="{622C4942-84DA-4182-AF0D-0C3725D730EB}" type="slidenum">
              <a:rPr lang="en-US" altLang="zh-CN" smtClean="0"/>
              <a:pPr>
                <a:defRPr/>
              </a:pPr>
              <a:t>‹#›</a:t>
            </a:fld>
            <a:endParaRPr lang="zh-CN">
              <a:cs typeface="Arial" panose="020B0604020202020204" pitchFamily="34" charset="0"/>
            </a:endParaRPr>
          </a:p>
        </p:txBody>
      </p:sp>
    </p:spTree>
    <p:extLst>
      <p:ext uri="{BB962C8B-B14F-4D97-AF65-F5344CB8AC3E}">
        <p14:creationId xmlns:p14="http://schemas.microsoft.com/office/powerpoint/2010/main" val="162165127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1027">
            <a:extLst>
              <a:ext uri="{FF2B5EF4-FFF2-40B4-BE49-F238E27FC236}">
                <a16:creationId xmlns:a16="http://schemas.microsoft.com/office/drawing/2014/main" id="{935DC5CC-945C-4D22-9E86-27E3899C1A9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1028">
            <a:extLst>
              <a:ext uri="{FF2B5EF4-FFF2-40B4-BE49-F238E27FC236}">
                <a16:creationId xmlns:a16="http://schemas.microsoft.com/office/drawing/2014/main" id="{F8F452C5-9D9E-45EF-ADCB-0F17FD2CD0AA}"/>
              </a:ext>
            </a:extLst>
          </p:cNvPr>
          <p:cNvSpPr>
            <a:spLocks noGrp="1"/>
          </p:cNvSpPr>
          <p:nvPr>
            <p:ph type="ftr" sz="quarter" idx="11"/>
          </p:nvPr>
        </p:nvSpPr>
        <p:spPr/>
        <p:txBody>
          <a:bodyPr/>
          <a:lstStyle>
            <a:lvl1pPr>
              <a:defRPr/>
            </a:lvl1pPr>
          </a:lstStyle>
          <a:p>
            <a:pPr>
              <a:defRPr/>
            </a:pPr>
            <a:endParaRPr lang="zh-CN"/>
          </a:p>
        </p:txBody>
      </p:sp>
      <p:sp>
        <p:nvSpPr>
          <p:cNvPr id="7" name="灯片编号占位符 1029">
            <a:extLst>
              <a:ext uri="{FF2B5EF4-FFF2-40B4-BE49-F238E27FC236}">
                <a16:creationId xmlns:a16="http://schemas.microsoft.com/office/drawing/2014/main" id="{F491EB9F-148C-48C5-BDEF-7DECB702F52E}"/>
              </a:ext>
            </a:extLst>
          </p:cNvPr>
          <p:cNvSpPr>
            <a:spLocks noGrp="1"/>
          </p:cNvSpPr>
          <p:nvPr>
            <p:ph type="sldNum" sz="quarter" idx="12"/>
          </p:nvPr>
        </p:nvSpPr>
        <p:spPr/>
        <p:txBody>
          <a:bodyPr/>
          <a:lstStyle>
            <a:lvl1pPr>
              <a:defRPr/>
            </a:lvl1pPr>
          </a:lstStyle>
          <a:p>
            <a:pPr>
              <a:defRPr/>
            </a:pPr>
            <a:fld id="{AF19FD2A-93C5-4BFB-B528-071D0B126853}" type="slidenum">
              <a:rPr lang="en-US" altLang="zh-CN"/>
              <a:pPr>
                <a:defRPr/>
              </a:pPr>
              <a:t>‹#›</a:t>
            </a:fld>
            <a:endParaRPr lang="zh-CN"/>
          </a:p>
        </p:txBody>
      </p:sp>
    </p:spTree>
    <p:extLst>
      <p:ext uri="{BB962C8B-B14F-4D97-AF65-F5344CB8AC3E}">
        <p14:creationId xmlns:p14="http://schemas.microsoft.com/office/powerpoint/2010/main" val="415571481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1027">
            <a:extLst>
              <a:ext uri="{FF2B5EF4-FFF2-40B4-BE49-F238E27FC236}">
                <a16:creationId xmlns:a16="http://schemas.microsoft.com/office/drawing/2014/main" id="{21D80860-CBAD-487A-9F18-3DAE7A3591C5}"/>
              </a:ext>
            </a:extLst>
          </p:cNvPr>
          <p:cNvSpPr>
            <a:spLocks noGrp="1"/>
          </p:cNvSpPr>
          <p:nvPr>
            <p:ph type="dt" sz="half" idx="10"/>
          </p:nvPr>
        </p:nvSpPr>
        <p:spPr/>
        <p:txBody>
          <a:bodyPr/>
          <a:lstStyle>
            <a:lvl1pPr>
              <a:defRPr/>
            </a:lvl1pPr>
          </a:lstStyle>
          <a:p>
            <a:pPr>
              <a:defRPr/>
            </a:pPr>
            <a:endParaRPr lang="zh-CN" altLang="en-US"/>
          </a:p>
        </p:txBody>
      </p:sp>
      <p:sp>
        <p:nvSpPr>
          <p:cNvPr id="8" name="页脚占位符 1028">
            <a:extLst>
              <a:ext uri="{FF2B5EF4-FFF2-40B4-BE49-F238E27FC236}">
                <a16:creationId xmlns:a16="http://schemas.microsoft.com/office/drawing/2014/main" id="{E4BA16C6-9847-42F8-B3FF-50D2B281B75E}"/>
              </a:ext>
            </a:extLst>
          </p:cNvPr>
          <p:cNvSpPr>
            <a:spLocks noGrp="1"/>
          </p:cNvSpPr>
          <p:nvPr>
            <p:ph type="ftr" sz="quarter" idx="11"/>
          </p:nvPr>
        </p:nvSpPr>
        <p:spPr/>
        <p:txBody>
          <a:bodyPr/>
          <a:lstStyle>
            <a:lvl1pPr>
              <a:defRPr/>
            </a:lvl1pPr>
          </a:lstStyle>
          <a:p>
            <a:pPr>
              <a:defRPr/>
            </a:pPr>
            <a:endParaRPr lang="zh-CN"/>
          </a:p>
        </p:txBody>
      </p:sp>
      <p:sp>
        <p:nvSpPr>
          <p:cNvPr id="9" name="灯片编号占位符 1029">
            <a:extLst>
              <a:ext uri="{FF2B5EF4-FFF2-40B4-BE49-F238E27FC236}">
                <a16:creationId xmlns:a16="http://schemas.microsoft.com/office/drawing/2014/main" id="{86B92B0A-5FF7-4BC4-AE4E-60C81BAD2487}"/>
              </a:ext>
            </a:extLst>
          </p:cNvPr>
          <p:cNvSpPr>
            <a:spLocks noGrp="1"/>
          </p:cNvSpPr>
          <p:nvPr>
            <p:ph type="sldNum" sz="quarter" idx="12"/>
          </p:nvPr>
        </p:nvSpPr>
        <p:spPr/>
        <p:txBody>
          <a:bodyPr/>
          <a:lstStyle>
            <a:lvl1pPr>
              <a:defRPr/>
            </a:lvl1pPr>
          </a:lstStyle>
          <a:p>
            <a:pPr>
              <a:defRPr/>
            </a:pPr>
            <a:fld id="{55891C16-70C1-42FD-8668-C2E34E8B6FE2}" type="slidenum">
              <a:rPr lang="en-US" altLang="zh-CN"/>
              <a:pPr>
                <a:defRPr/>
              </a:pPr>
              <a:t>‹#›</a:t>
            </a:fld>
            <a:endParaRPr lang="zh-CN"/>
          </a:p>
        </p:txBody>
      </p:sp>
    </p:spTree>
    <p:extLst>
      <p:ext uri="{BB962C8B-B14F-4D97-AF65-F5344CB8AC3E}">
        <p14:creationId xmlns:p14="http://schemas.microsoft.com/office/powerpoint/2010/main" val="417643058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1027">
            <a:extLst>
              <a:ext uri="{FF2B5EF4-FFF2-40B4-BE49-F238E27FC236}">
                <a16:creationId xmlns:a16="http://schemas.microsoft.com/office/drawing/2014/main" id="{7CA42A61-0B29-4F1B-B251-A484F4FABE67}"/>
              </a:ext>
            </a:extLst>
          </p:cNvPr>
          <p:cNvSpPr>
            <a:spLocks noGrp="1"/>
          </p:cNvSpPr>
          <p:nvPr>
            <p:ph type="dt" sz="half" idx="10"/>
          </p:nvPr>
        </p:nvSpPr>
        <p:spPr/>
        <p:txBody>
          <a:bodyPr/>
          <a:lstStyle>
            <a:lvl1pPr>
              <a:defRPr/>
            </a:lvl1pPr>
          </a:lstStyle>
          <a:p>
            <a:pPr>
              <a:defRPr/>
            </a:pPr>
            <a:endParaRPr lang="zh-CN" altLang="en-US"/>
          </a:p>
        </p:txBody>
      </p:sp>
      <p:sp>
        <p:nvSpPr>
          <p:cNvPr id="4" name="页脚占位符 1028">
            <a:extLst>
              <a:ext uri="{FF2B5EF4-FFF2-40B4-BE49-F238E27FC236}">
                <a16:creationId xmlns:a16="http://schemas.microsoft.com/office/drawing/2014/main" id="{04AB2F9D-03E5-4135-BE2B-B6EF499E7E81}"/>
              </a:ext>
            </a:extLst>
          </p:cNvPr>
          <p:cNvSpPr>
            <a:spLocks noGrp="1"/>
          </p:cNvSpPr>
          <p:nvPr>
            <p:ph type="ftr" sz="quarter" idx="11"/>
          </p:nvPr>
        </p:nvSpPr>
        <p:spPr/>
        <p:txBody>
          <a:bodyPr/>
          <a:lstStyle>
            <a:lvl1pPr>
              <a:defRPr/>
            </a:lvl1pPr>
          </a:lstStyle>
          <a:p>
            <a:pPr>
              <a:defRPr/>
            </a:pPr>
            <a:endParaRPr lang="zh-CN"/>
          </a:p>
        </p:txBody>
      </p:sp>
      <p:sp>
        <p:nvSpPr>
          <p:cNvPr id="5" name="灯片编号占位符 1029">
            <a:extLst>
              <a:ext uri="{FF2B5EF4-FFF2-40B4-BE49-F238E27FC236}">
                <a16:creationId xmlns:a16="http://schemas.microsoft.com/office/drawing/2014/main" id="{53D575A2-A8B0-4EC5-B4F3-2D4D47CDDC1A}"/>
              </a:ext>
            </a:extLst>
          </p:cNvPr>
          <p:cNvSpPr>
            <a:spLocks noGrp="1"/>
          </p:cNvSpPr>
          <p:nvPr>
            <p:ph type="sldNum" sz="quarter" idx="12"/>
          </p:nvPr>
        </p:nvSpPr>
        <p:spPr/>
        <p:txBody>
          <a:bodyPr/>
          <a:lstStyle>
            <a:lvl1pPr>
              <a:defRPr/>
            </a:lvl1pPr>
          </a:lstStyle>
          <a:p>
            <a:pPr>
              <a:defRPr/>
            </a:pPr>
            <a:fld id="{6616F0D8-2E11-4756-ABC9-FD2F638ABFC8}" type="slidenum">
              <a:rPr lang="en-US" altLang="zh-CN"/>
              <a:pPr>
                <a:defRPr/>
              </a:pPr>
              <a:t>‹#›</a:t>
            </a:fld>
            <a:endParaRPr lang="zh-CN"/>
          </a:p>
        </p:txBody>
      </p:sp>
    </p:spTree>
    <p:extLst>
      <p:ext uri="{BB962C8B-B14F-4D97-AF65-F5344CB8AC3E}">
        <p14:creationId xmlns:p14="http://schemas.microsoft.com/office/powerpoint/2010/main" val="24244273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a:extLst>
              <a:ext uri="{FF2B5EF4-FFF2-40B4-BE49-F238E27FC236}">
                <a16:creationId xmlns:a16="http://schemas.microsoft.com/office/drawing/2014/main" id="{8668B8FA-BC2D-4C94-8D37-0CBFA47960A0}"/>
              </a:ext>
            </a:extLst>
          </p:cNvPr>
          <p:cNvSpPr>
            <a:spLocks noGrp="1"/>
          </p:cNvSpPr>
          <p:nvPr>
            <p:ph type="dt" sz="half" idx="10"/>
          </p:nvPr>
        </p:nvSpPr>
        <p:spPr/>
        <p:txBody>
          <a:bodyPr/>
          <a:lstStyle>
            <a:lvl1pPr>
              <a:defRPr/>
            </a:lvl1pPr>
          </a:lstStyle>
          <a:p>
            <a:pPr>
              <a:defRPr/>
            </a:pPr>
            <a:endParaRPr lang="zh-CN" altLang="en-US"/>
          </a:p>
        </p:txBody>
      </p:sp>
      <p:sp>
        <p:nvSpPr>
          <p:cNvPr id="3" name="页脚占位符 1028">
            <a:extLst>
              <a:ext uri="{FF2B5EF4-FFF2-40B4-BE49-F238E27FC236}">
                <a16:creationId xmlns:a16="http://schemas.microsoft.com/office/drawing/2014/main" id="{255B9C38-1F6C-48A4-85EC-6B84D6184D0B}"/>
              </a:ext>
            </a:extLst>
          </p:cNvPr>
          <p:cNvSpPr>
            <a:spLocks noGrp="1"/>
          </p:cNvSpPr>
          <p:nvPr>
            <p:ph type="ftr" sz="quarter" idx="11"/>
          </p:nvPr>
        </p:nvSpPr>
        <p:spPr/>
        <p:txBody>
          <a:bodyPr/>
          <a:lstStyle>
            <a:lvl1pPr>
              <a:defRPr/>
            </a:lvl1pPr>
          </a:lstStyle>
          <a:p>
            <a:pPr>
              <a:defRPr/>
            </a:pPr>
            <a:endParaRPr lang="zh-CN"/>
          </a:p>
        </p:txBody>
      </p:sp>
      <p:sp>
        <p:nvSpPr>
          <p:cNvPr id="4" name="灯片编号占位符 1029">
            <a:extLst>
              <a:ext uri="{FF2B5EF4-FFF2-40B4-BE49-F238E27FC236}">
                <a16:creationId xmlns:a16="http://schemas.microsoft.com/office/drawing/2014/main" id="{C2418424-16E7-442B-A9E2-122A3A5B7799}"/>
              </a:ext>
            </a:extLst>
          </p:cNvPr>
          <p:cNvSpPr>
            <a:spLocks noGrp="1"/>
          </p:cNvSpPr>
          <p:nvPr>
            <p:ph type="sldNum" sz="quarter" idx="12"/>
          </p:nvPr>
        </p:nvSpPr>
        <p:spPr/>
        <p:txBody>
          <a:bodyPr/>
          <a:lstStyle>
            <a:lvl1pPr>
              <a:defRPr/>
            </a:lvl1pPr>
          </a:lstStyle>
          <a:p>
            <a:pPr>
              <a:defRPr/>
            </a:pPr>
            <a:fld id="{835D7559-D4DF-4026-80EB-E33193625ADF}" type="slidenum">
              <a:rPr lang="en-US" altLang="zh-CN"/>
              <a:pPr>
                <a:defRPr/>
              </a:pPr>
              <a:t>‹#›</a:t>
            </a:fld>
            <a:endParaRPr lang="zh-CN"/>
          </a:p>
        </p:txBody>
      </p:sp>
    </p:spTree>
    <p:extLst>
      <p:ext uri="{BB962C8B-B14F-4D97-AF65-F5344CB8AC3E}">
        <p14:creationId xmlns:p14="http://schemas.microsoft.com/office/powerpoint/2010/main" val="253613318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1027">
            <a:extLst>
              <a:ext uri="{FF2B5EF4-FFF2-40B4-BE49-F238E27FC236}">
                <a16:creationId xmlns:a16="http://schemas.microsoft.com/office/drawing/2014/main" id="{81374AD3-2FF0-499C-ADD9-D34143B6F814}"/>
              </a:ext>
            </a:extLst>
          </p:cNvPr>
          <p:cNvSpPr>
            <a:spLocks noGrp="1"/>
          </p:cNvSpPr>
          <p:nvPr>
            <p:ph type="dt" sz="half" idx="10"/>
          </p:nvPr>
        </p:nvSpPr>
        <p:spPr/>
        <p:txBody>
          <a:bodyPr/>
          <a:lstStyle>
            <a:lvl1pPr>
              <a:defRPr/>
            </a:lvl1pPr>
          </a:lstStyle>
          <a:p>
            <a:pPr>
              <a:defRPr/>
            </a:pPr>
            <a:endParaRPr lang="zh-CN" altLang="en-US"/>
          </a:p>
        </p:txBody>
      </p:sp>
      <p:sp>
        <p:nvSpPr>
          <p:cNvPr id="6" name="页脚占位符 1028">
            <a:extLst>
              <a:ext uri="{FF2B5EF4-FFF2-40B4-BE49-F238E27FC236}">
                <a16:creationId xmlns:a16="http://schemas.microsoft.com/office/drawing/2014/main" id="{98AAA0AA-65E9-42B0-A9D4-6E9DE0E8DAD1}"/>
              </a:ext>
            </a:extLst>
          </p:cNvPr>
          <p:cNvSpPr>
            <a:spLocks noGrp="1"/>
          </p:cNvSpPr>
          <p:nvPr>
            <p:ph type="ftr" sz="quarter" idx="11"/>
          </p:nvPr>
        </p:nvSpPr>
        <p:spPr/>
        <p:txBody>
          <a:bodyPr/>
          <a:lstStyle>
            <a:lvl1pPr>
              <a:defRPr/>
            </a:lvl1pPr>
          </a:lstStyle>
          <a:p>
            <a:pPr>
              <a:defRPr/>
            </a:pPr>
            <a:endParaRPr lang="zh-CN"/>
          </a:p>
        </p:txBody>
      </p:sp>
      <p:sp>
        <p:nvSpPr>
          <p:cNvPr id="7" name="灯片编号占位符 1029">
            <a:extLst>
              <a:ext uri="{FF2B5EF4-FFF2-40B4-BE49-F238E27FC236}">
                <a16:creationId xmlns:a16="http://schemas.microsoft.com/office/drawing/2014/main" id="{84AF5494-9999-4F13-82C6-3E1C5BC43513}"/>
              </a:ext>
            </a:extLst>
          </p:cNvPr>
          <p:cNvSpPr>
            <a:spLocks noGrp="1"/>
          </p:cNvSpPr>
          <p:nvPr>
            <p:ph type="sldNum" sz="quarter" idx="12"/>
          </p:nvPr>
        </p:nvSpPr>
        <p:spPr/>
        <p:txBody>
          <a:bodyPr/>
          <a:lstStyle>
            <a:lvl1pPr>
              <a:defRPr/>
            </a:lvl1pPr>
          </a:lstStyle>
          <a:p>
            <a:pPr>
              <a:defRPr/>
            </a:pPr>
            <a:fld id="{4C285A33-7086-4BDB-A0C3-3E411B2D5270}" type="slidenum">
              <a:rPr lang="en-US" altLang="zh-CN"/>
              <a:pPr>
                <a:defRPr/>
              </a:pPr>
              <a:t>‹#›</a:t>
            </a:fld>
            <a:endParaRPr lang="zh-CN"/>
          </a:p>
        </p:txBody>
      </p:sp>
    </p:spTree>
    <p:extLst>
      <p:ext uri="{BB962C8B-B14F-4D97-AF65-F5344CB8AC3E}">
        <p14:creationId xmlns:p14="http://schemas.microsoft.com/office/powerpoint/2010/main" val="362435202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1027">
            <a:extLst>
              <a:ext uri="{FF2B5EF4-FFF2-40B4-BE49-F238E27FC236}">
                <a16:creationId xmlns:a16="http://schemas.microsoft.com/office/drawing/2014/main" id="{8787DAA5-C41B-4BAC-9BC1-230BC4D9FC37}"/>
              </a:ext>
            </a:extLst>
          </p:cNvPr>
          <p:cNvSpPr>
            <a:spLocks noGrp="1"/>
          </p:cNvSpPr>
          <p:nvPr>
            <p:ph type="dt" sz="half" idx="10"/>
          </p:nvPr>
        </p:nvSpPr>
        <p:spPr/>
        <p:txBody>
          <a:bodyPr/>
          <a:lstStyle>
            <a:lvl1pPr>
              <a:defRPr/>
            </a:lvl1pPr>
          </a:lstStyle>
          <a:p>
            <a:pPr>
              <a:defRPr/>
            </a:pPr>
            <a:endParaRPr lang="zh-CN" altLang="en-US"/>
          </a:p>
        </p:txBody>
      </p:sp>
      <p:sp>
        <p:nvSpPr>
          <p:cNvPr id="6" name="页脚占位符 1028">
            <a:extLst>
              <a:ext uri="{FF2B5EF4-FFF2-40B4-BE49-F238E27FC236}">
                <a16:creationId xmlns:a16="http://schemas.microsoft.com/office/drawing/2014/main" id="{1825DD88-28E3-47C9-AA08-DE346E648BC9}"/>
              </a:ext>
            </a:extLst>
          </p:cNvPr>
          <p:cNvSpPr>
            <a:spLocks noGrp="1"/>
          </p:cNvSpPr>
          <p:nvPr>
            <p:ph type="ftr" sz="quarter" idx="11"/>
          </p:nvPr>
        </p:nvSpPr>
        <p:spPr/>
        <p:txBody>
          <a:bodyPr/>
          <a:lstStyle>
            <a:lvl1pPr>
              <a:defRPr/>
            </a:lvl1pPr>
          </a:lstStyle>
          <a:p>
            <a:pPr>
              <a:defRPr/>
            </a:pPr>
            <a:endParaRPr lang="zh-CN"/>
          </a:p>
        </p:txBody>
      </p:sp>
      <p:sp>
        <p:nvSpPr>
          <p:cNvPr id="7" name="灯片编号占位符 1029">
            <a:extLst>
              <a:ext uri="{FF2B5EF4-FFF2-40B4-BE49-F238E27FC236}">
                <a16:creationId xmlns:a16="http://schemas.microsoft.com/office/drawing/2014/main" id="{0E7A9A79-49D9-4F28-85F3-0D8269D5C9DC}"/>
              </a:ext>
            </a:extLst>
          </p:cNvPr>
          <p:cNvSpPr>
            <a:spLocks noGrp="1"/>
          </p:cNvSpPr>
          <p:nvPr>
            <p:ph type="sldNum" sz="quarter" idx="12"/>
          </p:nvPr>
        </p:nvSpPr>
        <p:spPr/>
        <p:txBody>
          <a:bodyPr/>
          <a:lstStyle>
            <a:lvl1pPr>
              <a:defRPr/>
            </a:lvl1pPr>
          </a:lstStyle>
          <a:p>
            <a:pPr>
              <a:defRPr/>
            </a:pPr>
            <a:fld id="{4E0C1966-68E1-4EDF-9325-68CBA7A533A2}" type="slidenum">
              <a:rPr lang="en-US" altLang="zh-CN"/>
              <a:pPr>
                <a:defRPr/>
              </a:pPr>
              <a:t>‹#›</a:t>
            </a:fld>
            <a:endParaRPr lang="zh-CN"/>
          </a:p>
        </p:txBody>
      </p:sp>
    </p:spTree>
    <p:extLst>
      <p:ext uri="{BB962C8B-B14F-4D97-AF65-F5344CB8AC3E}">
        <p14:creationId xmlns:p14="http://schemas.microsoft.com/office/powerpoint/2010/main" val="101988304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C63082D4-E86A-4E33-9D8F-616E1CDE34FA}"/>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A4A90434-3BA8-46A5-9812-CB6D60F7689D}"/>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536FA9A5-797B-4C7B-9CE3-3A9C9A6FE84A}"/>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b="0" noProof="1">
                <a:latin typeface="方正姚体" panose="02010601030101010101" pitchFamily="2" charset="-122"/>
                <a:ea typeface="宋体" panose="02010600030101010101" pitchFamily="2" charset="-122"/>
                <a:cs typeface="Arial" panose="020B0604020202020204" pitchFamily="34" charset="0"/>
              </a:defRPr>
            </a:lvl1pPr>
          </a:lstStyle>
          <a:p>
            <a:pPr>
              <a:defRPr/>
            </a:pPr>
            <a:endParaRPr lang="zh-CN" altLang="en-US"/>
          </a:p>
        </p:txBody>
      </p:sp>
      <p:sp>
        <p:nvSpPr>
          <p:cNvPr id="1029" name="页脚占位符 1028">
            <a:extLst>
              <a:ext uri="{FF2B5EF4-FFF2-40B4-BE49-F238E27FC236}">
                <a16:creationId xmlns:a16="http://schemas.microsoft.com/office/drawing/2014/main" id="{832BA63B-E36F-4687-853B-B71E2582429E}"/>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b="0" noProof="1">
                <a:latin typeface="方正姚体" panose="02010601030101010101" pitchFamily="2" charset="-122"/>
                <a:ea typeface="宋体" panose="02010600030101010101" pitchFamily="2" charset="-122"/>
                <a:cs typeface="Arial" panose="020B0604020202020204" pitchFamily="34" charset="0"/>
              </a:defRPr>
            </a:lvl1pPr>
          </a:lstStyle>
          <a:p>
            <a:pPr>
              <a:defRPr/>
            </a:pPr>
            <a:endParaRPr lang="zh-CN"/>
          </a:p>
        </p:txBody>
      </p:sp>
      <p:sp>
        <p:nvSpPr>
          <p:cNvPr id="1030" name="灯片编号占位符 1029">
            <a:extLst>
              <a:ext uri="{FF2B5EF4-FFF2-40B4-BE49-F238E27FC236}">
                <a16:creationId xmlns:a16="http://schemas.microsoft.com/office/drawing/2014/main" id="{BAE2ADE3-5414-49BB-80D6-7F4B9735922A}"/>
              </a:ext>
            </a:extLst>
          </p:cNvPr>
          <p:cNvSpPr>
            <a:spLocks noGrp="1"/>
          </p:cNvSpPr>
          <p:nvPr>
            <p:ph type="sldNum" sz="quarter" idx="4"/>
          </p:nvPr>
        </p:nvSpPr>
        <p:spPr>
          <a:xfrm>
            <a:off x="6553200" y="6245225"/>
            <a:ext cx="2133600" cy="476250"/>
          </a:xfrm>
          <a:prstGeom prst="rect">
            <a:avLst/>
          </a:prstGeom>
          <a:noFill/>
          <a:ln w="9525">
            <a:noFill/>
          </a:ln>
        </p:spPr>
        <p:txBody>
          <a:bodyPr/>
          <a:lstStyle>
            <a:lvl1pPr algn="r" eaLnBrk="1" hangingPunct="1">
              <a:buFont typeface="Arial" panose="020B0604020202020204" pitchFamily="34" charset="0"/>
              <a:buNone/>
              <a:defRPr sz="1400" b="0" noProof="1" smtClean="0">
                <a:latin typeface="方正姚体" panose="02010601030101010101" pitchFamily="2" charset="-122"/>
                <a:ea typeface="宋体" panose="02010600030101010101" pitchFamily="2" charset="-122"/>
                <a:cs typeface="+mn-ea"/>
              </a:defRPr>
            </a:lvl1pPr>
          </a:lstStyle>
          <a:p>
            <a:pPr>
              <a:defRPr/>
            </a:pPr>
            <a:fld id="{622C4942-84DA-4182-AF0D-0C3725D730EB}" type="slidenum">
              <a:rPr lang="en-US" altLang="zh-CN"/>
              <a:pPr>
                <a:defRPr/>
              </a:pPr>
              <a:t>‹#›</a:t>
            </a:fld>
            <a:endParaRPr lang="zh-CN">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方正姚体" panose="02010601030101010101" pitchFamily="2" charset="-122"/>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方正姚体" panose="02010601030101010101" pitchFamily="2" charset="-122"/>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方正姚体" panose="02010601030101010101" pitchFamily="2" charset="-122"/>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方正姚体" panose="02010601030101010101" pitchFamily="2" charset="-122"/>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方正姚体" panose="02010601030101010101" pitchFamily="2" charset="-122"/>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方正姚体" panose="02010601030101010101" pitchFamily="2" charset="-122"/>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方正姚体" panose="02010601030101010101" pitchFamily="2" charset="-122"/>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方正姚体" panose="02010601030101010101" pitchFamily="2" charset="-122"/>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方正姚体" panose="02010601030101010101" pitchFamily="2" charset="-122"/>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方正姚体" panose="02010601030101010101" pitchFamily="2" charset="-122"/>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24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24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24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24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24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24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24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2400" b="1"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27049-0771-4D60-993E-7141B720AB63}"/>
              </a:ext>
            </a:extLst>
          </p:cNvPr>
          <p:cNvSpPr>
            <a:spLocks noGrp="1"/>
          </p:cNvSpPr>
          <p:nvPr>
            <p:ph type="title"/>
          </p:nvPr>
        </p:nvSpPr>
        <p:spPr bwMode="black">
          <a:xfrm>
            <a:off x="1606550" y="965200"/>
            <a:ext cx="5937250" cy="118745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zh-CN" altLang="en-US"/>
              <a:t>单击此处编辑母版标题样式</a:t>
            </a:r>
            <a:endParaRPr lang="en-US" dirty="0"/>
          </a:p>
        </p:txBody>
      </p:sp>
      <p:sp>
        <p:nvSpPr>
          <p:cNvPr id="2051" name="Text Placeholder 2">
            <a:extLst>
              <a:ext uri="{FF2B5EF4-FFF2-40B4-BE49-F238E27FC236}">
                <a16:creationId xmlns:a16="http://schemas.microsoft.com/office/drawing/2014/main" id="{693C18A1-48CA-400E-9BD7-1516ED003BD9}"/>
              </a:ext>
            </a:extLst>
          </p:cNvPr>
          <p:cNvSpPr>
            <a:spLocks noGrp="1" noChangeArrowheads="1"/>
          </p:cNvSpPr>
          <p:nvPr>
            <p:ph type="body" idx="1"/>
          </p:nvPr>
        </p:nvSpPr>
        <p:spPr bwMode="auto">
          <a:xfrm>
            <a:off x="1606550" y="2638425"/>
            <a:ext cx="59372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a:extLst>
              <a:ext uri="{FF2B5EF4-FFF2-40B4-BE49-F238E27FC236}">
                <a16:creationId xmlns:a16="http://schemas.microsoft.com/office/drawing/2014/main" id="{5EDD7F1C-B0FE-43EB-A92C-F71EB84D9C9C}"/>
              </a:ext>
            </a:extLst>
          </p:cNvPr>
          <p:cNvSpPr>
            <a:spLocks noGrp="1"/>
          </p:cNvSpPr>
          <p:nvPr>
            <p:ph type="dt" sz="half" idx="2"/>
          </p:nvPr>
        </p:nvSpPr>
        <p:spPr>
          <a:xfrm>
            <a:off x="5978525" y="6238875"/>
            <a:ext cx="2065338" cy="323850"/>
          </a:xfrm>
          <a:prstGeom prst="rect">
            <a:avLst/>
          </a:prstGeom>
        </p:spPr>
        <p:txBody>
          <a:bodyPr vert="horz" lIns="91440" tIns="45720" rIns="91440" bIns="45720" rtlCol="0" anchor="ctr"/>
          <a:lstStyle>
            <a:lvl1pPr algn="r" eaLnBrk="1" hangingPunct="1">
              <a:buFont typeface="Arial" panose="020B0604020202020204" pitchFamily="34" charset="0"/>
              <a:buNone/>
              <a:defRPr sz="1000" dirty="0">
                <a:solidFill>
                  <a:schemeClr val="tx1">
                    <a:alpha val="70000"/>
                  </a:schemeClr>
                </a:solidFill>
                <a:latin typeface="方正姚体" panose="02010601030101010101" pitchFamily="2" charset="-122"/>
                <a:ea typeface="+mn-ea"/>
                <a:cs typeface="Arial" panose="020B0604020202020204" pitchFamily="34" charset="0"/>
              </a:defRPr>
            </a:lvl1pPr>
          </a:lstStyle>
          <a:p>
            <a:pPr>
              <a:defRPr/>
            </a:pPr>
            <a:endParaRPr lang="zh-CN" altLang="en-US"/>
          </a:p>
        </p:txBody>
      </p:sp>
      <p:sp>
        <p:nvSpPr>
          <p:cNvPr id="5" name="Footer Placeholder 4">
            <a:extLst>
              <a:ext uri="{FF2B5EF4-FFF2-40B4-BE49-F238E27FC236}">
                <a16:creationId xmlns:a16="http://schemas.microsoft.com/office/drawing/2014/main" id="{8A89E784-1B91-4A03-952B-240549F84A6D}"/>
              </a:ext>
            </a:extLst>
          </p:cNvPr>
          <p:cNvSpPr>
            <a:spLocks noGrp="1"/>
          </p:cNvSpPr>
          <p:nvPr>
            <p:ph type="ftr" sz="quarter" idx="3"/>
          </p:nvPr>
        </p:nvSpPr>
        <p:spPr>
          <a:xfrm>
            <a:off x="1101725" y="6235700"/>
            <a:ext cx="4557713" cy="320675"/>
          </a:xfrm>
          <a:prstGeom prst="rect">
            <a:avLst/>
          </a:prstGeom>
        </p:spPr>
        <p:txBody>
          <a:bodyPr vert="horz" lIns="91440" tIns="45720" rIns="91440" bIns="45720" rtlCol="0" anchor="ctr"/>
          <a:lstStyle>
            <a:lvl1pPr algn="l" eaLnBrk="1" hangingPunct="1">
              <a:buFont typeface="Arial" panose="020B0604020202020204" pitchFamily="34" charset="0"/>
              <a:buNone/>
              <a:defRPr sz="1000" dirty="0">
                <a:solidFill>
                  <a:schemeClr val="tx1">
                    <a:alpha val="70000"/>
                  </a:schemeClr>
                </a:solidFill>
                <a:latin typeface="方正姚体" panose="02010601030101010101" pitchFamily="2" charset="-122"/>
                <a:ea typeface="+mn-ea"/>
                <a:cs typeface="Arial" panose="020B0604020202020204" pitchFamily="34" charset="0"/>
              </a:defRPr>
            </a:lvl1pPr>
          </a:lstStyle>
          <a:p>
            <a:pPr>
              <a:defRPr/>
            </a:pPr>
            <a:endParaRPr lang="zh-CN"/>
          </a:p>
        </p:txBody>
      </p:sp>
      <p:sp>
        <p:nvSpPr>
          <p:cNvPr id="6" name="Slide Number Placeholder 5">
            <a:extLst>
              <a:ext uri="{FF2B5EF4-FFF2-40B4-BE49-F238E27FC236}">
                <a16:creationId xmlns:a16="http://schemas.microsoft.com/office/drawing/2014/main" id="{5A663A50-330A-45D3-BEDD-F10A5C1D9A19}"/>
              </a:ext>
            </a:extLst>
          </p:cNvPr>
          <p:cNvSpPr>
            <a:spLocks noGrp="1"/>
          </p:cNvSpPr>
          <p:nvPr>
            <p:ph type="sldNum" sz="quarter" idx="4"/>
          </p:nvPr>
        </p:nvSpPr>
        <p:spPr>
          <a:xfrm>
            <a:off x="8240713" y="6218238"/>
            <a:ext cx="365125" cy="365125"/>
          </a:xfrm>
          <a:prstGeom prst="ellipse">
            <a:avLst/>
          </a:prstGeom>
          <a:solidFill>
            <a:srgbClr val="1D1D1D">
              <a:alpha val="69804"/>
            </a:srgbClr>
          </a:solidFill>
        </p:spPr>
        <p:txBody>
          <a:bodyPr vert="horz" lIns="18288" tIns="45720" rIns="18288" bIns="45720" rtlCol="0" anchor="ctr">
            <a:noAutofit/>
          </a:bodyPr>
          <a:lstStyle>
            <a:lvl1pPr algn="ctr" eaLnBrk="1" hangingPunct="1">
              <a:buFont typeface="Arial" panose="020B0604020202020204" pitchFamily="34" charset="0"/>
              <a:buNone/>
              <a:defRPr sz="1100" spc="0" baseline="0" smtClean="0">
                <a:solidFill>
                  <a:srgbClr val="FFFFFF"/>
                </a:solidFill>
                <a:latin typeface="方正姚体" panose="02010601030101010101" pitchFamily="2" charset="-122"/>
                <a:ea typeface="+mn-ea"/>
                <a:cs typeface="Arial" panose="020B0604020202020204" pitchFamily="34" charset="0"/>
              </a:defRPr>
            </a:lvl1pPr>
          </a:lstStyle>
          <a:p>
            <a:pPr>
              <a:defRPr/>
            </a:pPr>
            <a:fld id="{01F7409B-07D8-4B73-ABCA-646D2AB55700}" type="slidenum">
              <a:rPr lang="en-US" altLang="zh-CN"/>
              <a:pPr>
                <a:defRPr/>
              </a:pPr>
              <a:t>‹#›</a:t>
            </a:fld>
            <a:endParaRPr lang="zh-CN" dirty="0"/>
          </a:p>
        </p:txBody>
      </p:sp>
    </p:spTree>
  </p:cSld>
  <p:clrMap bg1="lt1" tx1="dk1" bg2="lt2" tx2="dk2" accent1="accent1" accent2="accent2" accent3="accent3" accent4="accent4" accent5="accent5" accent6="accent6" hlink="hlink" folHlink="folHlink"/>
  <p:sldLayoutIdLst>
    <p:sldLayoutId id="2147483741" r:id="rId1"/>
    <p:sldLayoutId id="2147483725" r:id="rId2"/>
    <p:sldLayoutId id="2147483742" r:id="rId3"/>
    <p:sldLayoutId id="2147483726" r:id="rId4"/>
    <p:sldLayoutId id="2147483727" r:id="rId5"/>
    <p:sldLayoutId id="2147483728" r:id="rId6"/>
    <p:sldLayoutId id="2147483743" r:id="rId7"/>
    <p:sldLayoutId id="2147483744" r:id="rId8"/>
    <p:sldLayoutId id="2147483745" r:id="rId9"/>
    <p:sldLayoutId id="2147483729" r:id="rId10"/>
    <p:sldLayoutId id="2147483746" r:id="rId11"/>
    <p:sldLayoutId id="2147483747" r:id="rId12"/>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ctr" rtl="0" fontAlgn="base">
        <a:lnSpc>
          <a:spcPct val="90000"/>
        </a:lnSpc>
        <a:spcBef>
          <a:spcPct val="0"/>
        </a:spcBef>
        <a:spcAft>
          <a:spcPct val="0"/>
        </a:spcAft>
        <a:defRPr sz="2600" kern="1200" cap="all" spc="200">
          <a:solidFill>
            <a:srgbClr val="262626"/>
          </a:solidFill>
          <a:latin typeface="+mj-lt"/>
          <a:ea typeface="+mj-ea"/>
          <a:cs typeface="+mj-cs"/>
        </a:defRPr>
      </a:lvl1pPr>
      <a:lvl2pPr algn="ctr" rtl="0" fontAlgn="base">
        <a:lnSpc>
          <a:spcPct val="90000"/>
        </a:lnSpc>
        <a:spcBef>
          <a:spcPct val="0"/>
        </a:spcBef>
        <a:spcAft>
          <a:spcPct val="0"/>
        </a:spcAft>
        <a:defRPr sz="2600">
          <a:solidFill>
            <a:srgbClr val="262626"/>
          </a:solidFill>
          <a:latin typeface="Gill Sans MT" panose="020B0502020104020203" pitchFamily="34" charset="0"/>
          <a:ea typeface="华文中宋" panose="02010600040101010101" pitchFamily="2" charset="-122"/>
        </a:defRPr>
      </a:lvl2pPr>
      <a:lvl3pPr algn="ctr" rtl="0" fontAlgn="base">
        <a:lnSpc>
          <a:spcPct val="90000"/>
        </a:lnSpc>
        <a:spcBef>
          <a:spcPct val="0"/>
        </a:spcBef>
        <a:spcAft>
          <a:spcPct val="0"/>
        </a:spcAft>
        <a:defRPr sz="2600">
          <a:solidFill>
            <a:srgbClr val="262626"/>
          </a:solidFill>
          <a:latin typeface="Gill Sans MT" panose="020B0502020104020203" pitchFamily="34" charset="0"/>
          <a:ea typeface="华文中宋" panose="02010600040101010101" pitchFamily="2" charset="-122"/>
        </a:defRPr>
      </a:lvl3pPr>
      <a:lvl4pPr algn="ctr" rtl="0" fontAlgn="base">
        <a:lnSpc>
          <a:spcPct val="90000"/>
        </a:lnSpc>
        <a:spcBef>
          <a:spcPct val="0"/>
        </a:spcBef>
        <a:spcAft>
          <a:spcPct val="0"/>
        </a:spcAft>
        <a:defRPr sz="2600">
          <a:solidFill>
            <a:srgbClr val="262626"/>
          </a:solidFill>
          <a:latin typeface="Gill Sans MT" panose="020B0502020104020203" pitchFamily="34" charset="0"/>
          <a:ea typeface="华文中宋" panose="02010600040101010101" pitchFamily="2" charset="-122"/>
        </a:defRPr>
      </a:lvl4pPr>
      <a:lvl5pPr algn="ctr" rtl="0" fontAlgn="base">
        <a:lnSpc>
          <a:spcPct val="90000"/>
        </a:lnSpc>
        <a:spcBef>
          <a:spcPct val="0"/>
        </a:spcBef>
        <a:spcAft>
          <a:spcPct val="0"/>
        </a:spcAft>
        <a:defRPr sz="2600">
          <a:solidFill>
            <a:srgbClr val="262626"/>
          </a:solidFill>
          <a:latin typeface="Gill Sans MT" panose="020B0502020104020203" pitchFamily="34" charset="0"/>
          <a:ea typeface="华文中宋" panose="02010600040101010101" pitchFamily="2" charset="-122"/>
        </a:defRPr>
      </a:lvl5pPr>
      <a:lvl6pPr marL="457200" algn="ctr" rtl="0" fontAlgn="base">
        <a:lnSpc>
          <a:spcPct val="90000"/>
        </a:lnSpc>
        <a:spcBef>
          <a:spcPct val="0"/>
        </a:spcBef>
        <a:spcAft>
          <a:spcPct val="0"/>
        </a:spcAft>
        <a:defRPr sz="2600">
          <a:solidFill>
            <a:srgbClr val="262626"/>
          </a:solidFill>
          <a:latin typeface="Gill Sans MT" panose="020B0502020104020203" pitchFamily="34" charset="0"/>
          <a:ea typeface="华文中宋" panose="02010600040101010101" pitchFamily="2" charset="-122"/>
        </a:defRPr>
      </a:lvl6pPr>
      <a:lvl7pPr marL="914400" algn="ctr" rtl="0" fontAlgn="base">
        <a:lnSpc>
          <a:spcPct val="90000"/>
        </a:lnSpc>
        <a:spcBef>
          <a:spcPct val="0"/>
        </a:spcBef>
        <a:spcAft>
          <a:spcPct val="0"/>
        </a:spcAft>
        <a:defRPr sz="2600">
          <a:solidFill>
            <a:srgbClr val="262626"/>
          </a:solidFill>
          <a:latin typeface="Gill Sans MT" panose="020B0502020104020203" pitchFamily="34" charset="0"/>
          <a:ea typeface="华文中宋" panose="02010600040101010101" pitchFamily="2" charset="-122"/>
        </a:defRPr>
      </a:lvl7pPr>
      <a:lvl8pPr marL="1371600" algn="ctr" rtl="0" fontAlgn="base">
        <a:lnSpc>
          <a:spcPct val="90000"/>
        </a:lnSpc>
        <a:spcBef>
          <a:spcPct val="0"/>
        </a:spcBef>
        <a:spcAft>
          <a:spcPct val="0"/>
        </a:spcAft>
        <a:defRPr sz="2600">
          <a:solidFill>
            <a:srgbClr val="262626"/>
          </a:solidFill>
          <a:latin typeface="Gill Sans MT" panose="020B0502020104020203" pitchFamily="34" charset="0"/>
          <a:ea typeface="华文中宋" panose="02010600040101010101" pitchFamily="2" charset="-122"/>
        </a:defRPr>
      </a:lvl8pPr>
      <a:lvl9pPr marL="1828800" algn="ctr" rtl="0" fontAlgn="base">
        <a:lnSpc>
          <a:spcPct val="90000"/>
        </a:lnSpc>
        <a:spcBef>
          <a:spcPct val="0"/>
        </a:spcBef>
        <a:spcAft>
          <a:spcPct val="0"/>
        </a:spcAft>
        <a:defRPr sz="2600">
          <a:solidFill>
            <a:srgbClr val="262626"/>
          </a:solidFill>
          <a:latin typeface="Gill Sans MT" panose="020B0502020104020203" pitchFamily="34" charset="0"/>
          <a:ea typeface="华文中宋" panose="02010600040101010101" pitchFamily="2" charset="-122"/>
        </a:defRPr>
      </a:lvl9pPr>
    </p:titleStyle>
    <p:bodyStyle>
      <a:lvl1pPr marL="228600" indent="-228600" algn="l" rtl="0" fontAlgn="base">
        <a:spcBef>
          <a:spcPts val="1000"/>
        </a:spcBef>
        <a:spcAft>
          <a:spcPct val="0"/>
        </a:spcAft>
        <a:buClr>
          <a:schemeClr val="accent2"/>
        </a:buClr>
        <a:buFont typeface="Arial" panose="020B0604020202020204" pitchFamily="34" charset="0"/>
        <a:buChar char="•"/>
        <a:defRPr kern="1200">
          <a:solidFill>
            <a:srgbClr val="262626"/>
          </a:solidFill>
          <a:latin typeface="+mn-lt"/>
          <a:ea typeface="+mn-ea"/>
          <a:cs typeface="+mn-cs"/>
        </a:defRPr>
      </a:lvl1pPr>
      <a:lvl2pPr marL="4572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2pPr>
      <a:lvl3pPr marL="6858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3pPr>
      <a:lvl4pPr marL="9144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4pPr>
      <a:lvl5pPr marL="11430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endParaRPr lang="zh-CN" alt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a:defRPr/>
            </a:pPr>
            <a:endParaRPr lang="zh-CN"/>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fld id="{622C4942-84DA-4182-AF0D-0C3725D730EB}" type="slidenum">
              <a:rPr lang="en-US" altLang="zh-CN" smtClean="0"/>
              <a:pPr>
                <a:defRPr/>
              </a:pPr>
              <a:t>‹#›</a:t>
            </a:fld>
            <a:endParaRPr lang="zh-CN">
              <a:cs typeface="Arial" panose="020B0604020202020204" pitchFamily="34" charset="0"/>
            </a:endParaRPr>
          </a:p>
        </p:txBody>
      </p:sp>
    </p:spTree>
    <p:extLst>
      <p:ext uri="{BB962C8B-B14F-4D97-AF65-F5344CB8AC3E}">
        <p14:creationId xmlns:p14="http://schemas.microsoft.com/office/powerpoint/2010/main" val="181983425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2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BAA4D94-1759-4E7D-8188-9F8E4CF0A6F6}"/>
              </a:ext>
            </a:extLst>
          </p:cNvPr>
          <p:cNvSpPr>
            <a:spLocks noGrp="1" noChangeArrowheads="1"/>
          </p:cNvSpPr>
          <p:nvPr>
            <p:ph type="ctrTitle"/>
          </p:nvPr>
        </p:nvSpPr>
        <p:spPr>
          <a:xfrm>
            <a:off x="1101725" y="2386013"/>
            <a:ext cx="6940550" cy="1646237"/>
          </a:xfrm>
        </p:spPr>
        <p:txBody>
          <a:bodyPr>
            <a:noAutofit/>
          </a:bodyPr>
          <a:lstStyle/>
          <a:p>
            <a:pPr fontAlgn="auto">
              <a:spcAft>
                <a:spcPts val="0"/>
              </a:spcAft>
              <a:defRPr/>
            </a:pPr>
            <a:r>
              <a:rPr lang="zh-CN" altLang="en-US" sz="9600" dirty="0">
                <a:solidFill>
                  <a:schemeClr val="accent2">
                    <a:lumMod val="50000"/>
                  </a:schemeClr>
                </a:solidFill>
                <a:latin typeface="华文琥珀" panose="02010800040101010101" pitchFamily="2" charset="-122"/>
                <a:ea typeface="华文琥珀" panose="02010800040101010101" pitchFamily="2" charset="-122"/>
              </a:rPr>
              <a:t>动  脉</a:t>
            </a: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descr="Snap82">
            <a:extLst>
              <a:ext uri="{FF2B5EF4-FFF2-40B4-BE49-F238E27FC236}">
                <a16:creationId xmlns:a16="http://schemas.microsoft.com/office/drawing/2014/main" id="{1D4B164F-17DF-4233-A70B-4A6A5F9CC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4298"/>
          <a:stretch>
            <a:fillRect/>
          </a:stretch>
        </p:blipFill>
        <p:spPr bwMode="auto">
          <a:xfrm>
            <a:off x="5054532" y="1264251"/>
            <a:ext cx="4024249" cy="441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291830" y="333556"/>
            <a:ext cx="1673158" cy="523220"/>
          </a:xfrm>
          <a:prstGeom prst="rect">
            <a:avLst/>
          </a:prstGeom>
          <a:solidFill>
            <a:schemeClr val="accent6">
              <a:lumMod val="20000"/>
              <a:lumOff val="80000"/>
            </a:schemeClr>
          </a:solidFill>
          <a:ln w="19050">
            <a:solidFill>
              <a:srgbClr val="006666"/>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腋动脉</a:t>
            </a:r>
            <a:endParaRPr lang="zh-CN" altLang="en-US" sz="2800" dirty="0">
              <a:latin typeface="微软雅黑" panose="020B0503020204020204" pitchFamily="34" charset="-122"/>
              <a:ea typeface="微软雅黑" panose="020B0503020204020204" pitchFamily="34" charset="-122"/>
            </a:endParaRPr>
          </a:p>
        </p:txBody>
      </p:sp>
      <p:sp>
        <p:nvSpPr>
          <p:cNvPr id="3" name="直接连接符 33795">
            <a:extLst>
              <a:ext uri="{FF2B5EF4-FFF2-40B4-BE49-F238E27FC236}">
                <a16:creationId xmlns:a16="http://schemas.microsoft.com/office/drawing/2014/main" id="{1EF72FDE-69C6-4C06-9C27-F97D217D3AC5}"/>
              </a:ext>
            </a:extLst>
          </p:cNvPr>
          <p:cNvSpPr>
            <a:spLocks noChangeShapeType="1"/>
          </p:cNvSpPr>
          <p:nvPr/>
        </p:nvSpPr>
        <p:spPr bwMode="auto">
          <a:xfrm flipH="1">
            <a:off x="295083" y="856776"/>
            <a:ext cx="6092" cy="44158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4"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301177" y="2185339"/>
            <a:ext cx="257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5" name="直接连接符 33797">
            <a:extLst>
              <a:ext uri="{FF2B5EF4-FFF2-40B4-BE49-F238E27FC236}">
                <a16:creationId xmlns:a16="http://schemas.microsoft.com/office/drawing/2014/main" id="{8A2B92C2-B29B-4354-B1A0-0087108CD801}"/>
              </a:ext>
            </a:extLst>
          </p:cNvPr>
          <p:cNvSpPr>
            <a:spLocks noChangeShapeType="1"/>
          </p:cNvSpPr>
          <p:nvPr/>
        </p:nvSpPr>
        <p:spPr bwMode="auto">
          <a:xfrm>
            <a:off x="311752" y="2594753"/>
            <a:ext cx="2460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6" name="直接连接符 33808">
            <a:extLst>
              <a:ext uri="{FF2B5EF4-FFF2-40B4-BE49-F238E27FC236}">
                <a16:creationId xmlns:a16="http://schemas.microsoft.com/office/drawing/2014/main" id="{90D8CB81-A486-4D9E-B23E-0E0111D26618}"/>
              </a:ext>
            </a:extLst>
          </p:cNvPr>
          <p:cNvSpPr>
            <a:spLocks noChangeShapeType="1"/>
          </p:cNvSpPr>
          <p:nvPr/>
        </p:nvSpPr>
        <p:spPr bwMode="auto">
          <a:xfrm>
            <a:off x="295084" y="3017448"/>
            <a:ext cx="2682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7" name="直接连接符 33808">
            <a:extLst>
              <a:ext uri="{FF2B5EF4-FFF2-40B4-BE49-F238E27FC236}">
                <a16:creationId xmlns:a16="http://schemas.microsoft.com/office/drawing/2014/main" id="{90D8CB81-A486-4D9E-B23E-0E0111D26618}"/>
              </a:ext>
            </a:extLst>
          </p:cNvPr>
          <p:cNvSpPr>
            <a:spLocks noChangeShapeType="1"/>
          </p:cNvSpPr>
          <p:nvPr/>
        </p:nvSpPr>
        <p:spPr bwMode="auto">
          <a:xfrm>
            <a:off x="310522" y="1768743"/>
            <a:ext cx="2682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16"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311754" y="4176646"/>
            <a:ext cx="257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17"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300642" y="5272628"/>
            <a:ext cx="257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0" name="矩形 21507">
            <a:extLst>
              <a:ext uri="{FF2B5EF4-FFF2-40B4-BE49-F238E27FC236}">
                <a16:creationId xmlns:a16="http://schemas.microsoft.com/office/drawing/2014/main" id="{8E7F5D17-9DE6-41FA-855F-29435646AF36}"/>
              </a:ext>
            </a:extLst>
          </p:cNvPr>
          <p:cNvSpPr>
            <a:spLocks noChangeArrowheads="1"/>
          </p:cNvSpPr>
          <p:nvPr/>
        </p:nvSpPr>
        <p:spPr bwMode="auto">
          <a:xfrm>
            <a:off x="429763" y="1587417"/>
            <a:ext cx="13523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marL="0" indent="0" eaLnBrk="1" hangingPunct="1"/>
            <a:r>
              <a:rPr lang="zh-CN" altLang="en-US" sz="2000" dirty="0" smtClean="0">
                <a:latin typeface="微软雅黑" panose="020B0503020204020204" pitchFamily="34" charset="-122"/>
                <a:ea typeface="微软雅黑" panose="020B0503020204020204" pitchFamily="34" charset="-122"/>
              </a:rPr>
              <a:t> 胸上动脉</a:t>
            </a:r>
            <a:endParaRPr lang="zh-CN" altLang="en-US" sz="2000" dirty="0">
              <a:latin typeface="微软雅黑" panose="020B0503020204020204" pitchFamily="34" charset="-122"/>
              <a:ea typeface="微软雅黑" panose="020B0503020204020204" pitchFamily="34" charset="-122"/>
            </a:endParaRPr>
          </a:p>
        </p:txBody>
      </p:sp>
      <p:sp>
        <p:nvSpPr>
          <p:cNvPr id="21" name="矩形 20"/>
          <p:cNvSpPr/>
          <p:nvPr/>
        </p:nvSpPr>
        <p:spPr>
          <a:xfrm>
            <a:off x="485790" y="1960200"/>
            <a:ext cx="1712270" cy="400110"/>
          </a:xfrm>
          <a:prstGeom prst="rect">
            <a:avLst/>
          </a:prstGeom>
        </p:spPr>
        <p:txBody>
          <a:bodyPr wrap="square">
            <a:spAutoFit/>
          </a:bodyPr>
          <a:lstStyle/>
          <a:p>
            <a:pPr marL="0" indent="0" eaLnBrk="1" hangingPunct="1"/>
            <a:r>
              <a:rPr lang="zh-CN" altLang="en-US" sz="2000" dirty="0">
                <a:solidFill>
                  <a:srgbClr val="C00000"/>
                </a:solidFill>
                <a:latin typeface="微软雅黑" panose="020B0503020204020204" pitchFamily="34" charset="-122"/>
                <a:ea typeface="微软雅黑" panose="020B0503020204020204" pitchFamily="34" charset="-122"/>
              </a:rPr>
              <a:t>胸肩峰动脉</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475908" y="2379744"/>
            <a:ext cx="1865517" cy="400110"/>
          </a:xfrm>
          <a:prstGeom prst="rect">
            <a:avLst/>
          </a:prstGeom>
        </p:spPr>
        <p:txBody>
          <a:bodyPr wrap="square">
            <a:spAutoFit/>
          </a:bodyPr>
          <a:lstStyle/>
          <a:p>
            <a:pPr eaLnBrk="1" hangingPunct="1"/>
            <a:r>
              <a:rPr lang="zh-CN" altLang="en-US" sz="2000" dirty="0">
                <a:latin typeface="微软雅黑" panose="020B0503020204020204" pitchFamily="34" charset="-122"/>
                <a:ea typeface="微软雅黑" panose="020B0503020204020204" pitchFamily="34" charset="-122"/>
              </a:rPr>
              <a:t>胸外侧动脉</a:t>
            </a:r>
            <a:endParaRPr lang="zh-CN" altLang="en-US" sz="2000" dirty="0">
              <a:latin typeface="微软雅黑" panose="020B0503020204020204" pitchFamily="34" charset="-122"/>
              <a:ea typeface="微软雅黑" panose="020B0503020204020204" pitchFamily="34" charset="-122"/>
            </a:endParaRPr>
          </a:p>
        </p:txBody>
      </p:sp>
      <p:sp>
        <p:nvSpPr>
          <p:cNvPr id="23" name="矩形 22"/>
          <p:cNvSpPr/>
          <p:nvPr/>
        </p:nvSpPr>
        <p:spPr>
          <a:xfrm>
            <a:off x="474692" y="2820913"/>
            <a:ext cx="1841170" cy="400110"/>
          </a:xfrm>
          <a:prstGeom prst="rect">
            <a:avLst/>
          </a:prstGeom>
        </p:spPr>
        <p:txBody>
          <a:bodyPr wrap="square">
            <a:spAutoFit/>
          </a:bodyPr>
          <a:lstStyle/>
          <a:p>
            <a:pPr eaLnBrk="1" hangingPunct="1"/>
            <a:r>
              <a:rPr lang="zh-CN" altLang="en-US" sz="2000" dirty="0">
                <a:solidFill>
                  <a:srgbClr val="C00000"/>
                </a:solidFill>
                <a:latin typeface="微软雅黑" panose="020B0503020204020204" pitchFamily="34" charset="-122"/>
                <a:ea typeface="微软雅黑" panose="020B0503020204020204" pitchFamily="34" charset="-122"/>
              </a:rPr>
              <a:t>肩胛下动脉</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4" name="矩形 23"/>
          <p:cNvSpPr/>
          <p:nvPr/>
        </p:nvSpPr>
        <p:spPr>
          <a:xfrm>
            <a:off x="474693" y="3975213"/>
            <a:ext cx="1653132" cy="400110"/>
          </a:xfrm>
          <a:prstGeom prst="rect">
            <a:avLst/>
          </a:prstGeom>
        </p:spPr>
        <p:txBody>
          <a:bodyPr wrap="square">
            <a:spAutoFit/>
          </a:bodyPr>
          <a:lstStyle/>
          <a:p>
            <a:pPr eaLnBrk="1" hangingPunct="1"/>
            <a:r>
              <a:rPr lang="zh-CN" altLang="en-US" sz="2000" dirty="0">
                <a:solidFill>
                  <a:srgbClr val="C00000"/>
                </a:solidFill>
                <a:latin typeface="微软雅黑" panose="020B0503020204020204" pitchFamily="34" charset="-122"/>
                <a:ea typeface="微软雅黑" panose="020B0503020204020204" pitchFamily="34" charset="-122"/>
              </a:rPr>
              <a:t>旋肱后动脉</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5" name="矩形 24"/>
          <p:cNvSpPr/>
          <p:nvPr/>
        </p:nvSpPr>
        <p:spPr>
          <a:xfrm>
            <a:off x="474693" y="5078059"/>
            <a:ext cx="1821603" cy="400110"/>
          </a:xfrm>
          <a:prstGeom prst="rect">
            <a:avLst/>
          </a:prstGeom>
        </p:spPr>
        <p:txBody>
          <a:bodyPr wrap="square">
            <a:spAutoFit/>
          </a:bodyPr>
          <a:lstStyle/>
          <a:p>
            <a:pPr marL="0" indent="0" eaLnBrk="1" hangingPunct="1"/>
            <a:r>
              <a:rPr lang="zh-CN" altLang="en-US" sz="2000" dirty="0">
                <a:latin typeface="微软雅黑" panose="020B0503020204020204" pitchFamily="34" charset="-122"/>
                <a:ea typeface="微软雅黑" panose="020B0503020204020204" pitchFamily="34" charset="-122"/>
              </a:rPr>
              <a:t>旋肱前动脉</a:t>
            </a:r>
            <a:endParaRPr lang="zh-CN" altLang="en-US" sz="20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429762" y="941086"/>
            <a:ext cx="4072647" cy="646331"/>
          </a:xfrm>
          <a:prstGeom prst="rect">
            <a:avLst/>
          </a:prstGeom>
          <a:solidFill>
            <a:schemeClr val="accent5"/>
          </a:solidFill>
          <a:ln w="12700">
            <a:solidFill>
              <a:srgbClr val="0066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800" dirty="0" smtClean="0">
                <a:latin typeface="华文楷体" panose="02010600040101010101" pitchFamily="2" charset="-122"/>
                <a:ea typeface="华文楷体" panose="02010600040101010101" pitchFamily="2" charset="-122"/>
              </a:rPr>
              <a:t>在第</a:t>
            </a:r>
            <a:r>
              <a:rPr lang="en-US" altLang="zh-CN" sz="1800" dirty="0" smtClean="0">
                <a:latin typeface="华文楷体" panose="02010600040101010101" pitchFamily="2" charset="-122"/>
                <a:ea typeface="华文楷体" panose="02010600040101010101" pitchFamily="2" charset="-122"/>
              </a:rPr>
              <a:t>1</a:t>
            </a:r>
            <a:r>
              <a:rPr lang="zh-CN" altLang="en-US" sz="1800" dirty="0" smtClean="0">
                <a:latin typeface="华文楷体" panose="02010600040101010101" pitchFamily="2" charset="-122"/>
                <a:ea typeface="华文楷体" panose="02010600040101010101" pitchFamily="2" charset="-122"/>
              </a:rPr>
              <a:t>肋外缘续锁骨下动脉，至背阔肌下缘移行为肱动脉。</a:t>
            </a:r>
            <a:endParaRPr lang="zh-CN" altLang="en-US" sz="1800" dirty="0">
              <a:latin typeface="华文楷体" panose="02010600040101010101" pitchFamily="2" charset="-122"/>
              <a:ea typeface="华文楷体" panose="02010600040101010101" pitchFamily="2" charset="-122"/>
            </a:endParaRPr>
          </a:p>
        </p:txBody>
      </p:sp>
      <p:sp>
        <p:nvSpPr>
          <p:cNvPr id="29" name="文本框 28"/>
          <p:cNvSpPr txBox="1"/>
          <p:nvPr/>
        </p:nvSpPr>
        <p:spPr>
          <a:xfrm>
            <a:off x="419882" y="3259796"/>
            <a:ext cx="4072647" cy="646331"/>
          </a:xfrm>
          <a:prstGeom prst="rect">
            <a:avLst/>
          </a:prstGeom>
          <a:ln w="12700">
            <a:solidFill>
              <a:srgbClr val="0066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800" dirty="0" smtClean="0">
                <a:latin typeface="华文楷体" panose="02010600040101010101" pitchFamily="2" charset="-122"/>
                <a:ea typeface="华文楷体" panose="02010600040101010101" pitchFamily="2" charset="-122"/>
              </a:rPr>
              <a:t>分为两支：</a:t>
            </a:r>
            <a:r>
              <a:rPr lang="zh-CN" altLang="en-US" sz="1800" dirty="0" smtClean="0">
                <a:latin typeface="微软雅黑" panose="020B0503020204020204" pitchFamily="34" charset="-122"/>
                <a:ea typeface="微软雅黑" panose="020B0503020204020204" pitchFamily="34" charset="-122"/>
              </a:rPr>
              <a:t>胸背动脉</a:t>
            </a:r>
            <a:r>
              <a:rPr lang="zh-CN" altLang="en-US" sz="1800" dirty="0" smtClean="0">
                <a:latin typeface="华文楷体" panose="02010600040101010101" pitchFamily="2" charset="-122"/>
                <a:ea typeface="华文楷体" panose="02010600040101010101" pitchFamily="2" charset="-122"/>
              </a:rPr>
              <a:t>；</a:t>
            </a:r>
            <a:r>
              <a:rPr lang="zh-CN" altLang="en-US" sz="1800" dirty="0" smtClean="0">
                <a:latin typeface="微软雅黑" panose="020B0503020204020204" pitchFamily="34" charset="-122"/>
                <a:ea typeface="微软雅黑" panose="020B0503020204020204" pitchFamily="34" charset="-122"/>
              </a:rPr>
              <a:t>旋肩胛动脉</a:t>
            </a:r>
            <a:r>
              <a:rPr lang="en-US" altLang="zh-CN" sz="1800" dirty="0" smtClean="0">
                <a:latin typeface="华文楷体" panose="02010600040101010101" pitchFamily="2" charset="-122"/>
                <a:ea typeface="华文楷体" panose="02010600040101010101" pitchFamily="2" charset="-122"/>
              </a:rPr>
              <a:t>-</a:t>
            </a:r>
            <a:r>
              <a:rPr lang="zh-CN" altLang="en-US" sz="1800" dirty="0" smtClean="0">
                <a:latin typeface="华文楷体" panose="02010600040101010101" pitchFamily="2" charset="-122"/>
                <a:ea typeface="华文楷体" panose="02010600040101010101" pitchFamily="2" charset="-122"/>
              </a:rPr>
              <a:t>穿三边孔至冈下窝</a:t>
            </a:r>
            <a:endParaRPr lang="zh-CN" altLang="en-US" sz="1800" dirty="0">
              <a:latin typeface="华文楷体" panose="02010600040101010101" pitchFamily="2" charset="-122"/>
              <a:ea typeface="华文楷体" panose="02010600040101010101" pitchFamily="2" charset="-122"/>
            </a:endParaRPr>
          </a:p>
        </p:txBody>
      </p:sp>
      <p:sp>
        <p:nvSpPr>
          <p:cNvPr id="30" name="文本框 29"/>
          <p:cNvSpPr txBox="1"/>
          <p:nvPr/>
        </p:nvSpPr>
        <p:spPr>
          <a:xfrm>
            <a:off x="419882" y="4378046"/>
            <a:ext cx="4072647" cy="646331"/>
          </a:xfrm>
          <a:prstGeom prst="rect">
            <a:avLst/>
          </a:prstGeom>
          <a:ln w="12700">
            <a:solidFill>
              <a:srgbClr val="0066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800" dirty="0" smtClean="0">
                <a:latin typeface="华文楷体" panose="02010600040101010101" pitchFamily="2" charset="-122"/>
                <a:ea typeface="华文楷体" panose="02010600040101010101" pitchFamily="2" charset="-122"/>
              </a:rPr>
              <a:t>伴腋神经穿四边孔，绕肱骨外科颈，与旋肱前动脉吻合。</a:t>
            </a:r>
            <a:endParaRPr lang="zh-CN" altLang="en-US" sz="1800" dirty="0">
              <a:latin typeface="华文楷体" panose="02010600040101010101" pitchFamily="2" charset="-122"/>
              <a:ea typeface="华文楷体" panose="02010600040101010101" pitchFamily="2" charset="-122"/>
            </a:endParaRPr>
          </a:p>
        </p:txBody>
      </p:sp>
      <p:sp>
        <p:nvSpPr>
          <p:cNvPr id="32"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a:off x="8064103" y="1446178"/>
            <a:ext cx="288714" cy="135084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 name="矩形 15368">
            <a:extLst>
              <a:ext uri="{FF2B5EF4-FFF2-40B4-BE49-F238E27FC236}">
                <a16:creationId xmlns:a16="http://schemas.microsoft.com/office/drawing/2014/main" id="{177DAED5-91E0-4B51-9754-5A5665C3A6F7}"/>
              </a:ext>
            </a:extLst>
          </p:cNvPr>
          <p:cNvSpPr>
            <a:spLocks noChangeArrowheads="1"/>
          </p:cNvSpPr>
          <p:nvPr/>
        </p:nvSpPr>
        <p:spPr bwMode="auto">
          <a:xfrm>
            <a:off x="7747878" y="1167228"/>
            <a:ext cx="1209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胸上动脉</a:t>
            </a:r>
            <a:endParaRPr lang="zh-CN" altLang="en-US" sz="1600" dirty="0">
              <a:latin typeface="微软雅黑" panose="020B0503020204020204" pitchFamily="34" charset="-122"/>
              <a:ea typeface="微软雅黑" panose="020B0503020204020204" pitchFamily="34" charset="-122"/>
            </a:endParaRPr>
          </a:p>
        </p:txBody>
      </p:sp>
      <p:sp>
        <p:nvSpPr>
          <p:cNvPr id="34"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a:off x="7016886" y="1960199"/>
            <a:ext cx="485214" cy="110379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 name="矩形 15368">
            <a:extLst>
              <a:ext uri="{FF2B5EF4-FFF2-40B4-BE49-F238E27FC236}">
                <a16:creationId xmlns:a16="http://schemas.microsoft.com/office/drawing/2014/main" id="{177DAED5-91E0-4B51-9754-5A5665C3A6F7}"/>
              </a:ext>
            </a:extLst>
          </p:cNvPr>
          <p:cNvSpPr>
            <a:spLocks noChangeArrowheads="1"/>
          </p:cNvSpPr>
          <p:nvPr/>
        </p:nvSpPr>
        <p:spPr bwMode="auto">
          <a:xfrm>
            <a:off x="6006446" y="1632246"/>
            <a:ext cx="15099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胸肩峰动脉</a:t>
            </a:r>
            <a:endParaRPr lang="zh-CN" altLang="en-US" sz="1600" dirty="0">
              <a:latin typeface="微软雅黑" panose="020B0503020204020204" pitchFamily="34" charset="-122"/>
              <a:ea typeface="微软雅黑" panose="020B0503020204020204" pitchFamily="34" charset="-122"/>
            </a:endParaRPr>
          </a:p>
        </p:txBody>
      </p:sp>
      <p:sp>
        <p:nvSpPr>
          <p:cNvPr id="36"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flipV="1">
            <a:off x="7048819" y="3616263"/>
            <a:ext cx="1141870" cy="20591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 name="矩形 15368">
            <a:extLst>
              <a:ext uri="{FF2B5EF4-FFF2-40B4-BE49-F238E27FC236}">
                <a16:creationId xmlns:a16="http://schemas.microsoft.com/office/drawing/2014/main" id="{177DAED5-91E0-4B51-9754-5A5665C3A6F7}"/>
              </a:ext>
            </a:extLst>
          </p:cNvPr>
          <p:cNvSpPr>
            <a:spLocks noChangeArrowheads="1"/>
          </p:cNvSpPr>
          <p:nvPr/>
        </p:nvSpPr>
        <p:spPr bwMode="auto">
          <a:xfrm>
            <a:off x="7769904" y="5603167"/>
            <a:ext cx="13088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胸外侧动脉</a:t>
            </a:r>
            <a:endParaRPr lang="zh-CN" altLang="en-US" sz="1600" dirty="0">
              <a:latin typeface="微软雅黑" panose="020B0503020204020204" pitchFamily="34" charset="-122"/>
              <a:ea typeface="微软雅黑" panose="020B0503020204020204" pitchFamily="34" charset="-122"/>
            </a:endParaRPr>
          </a:p>
        </p:txBody>
      </p:sp>
      <p:sp>
        <p:nvSpPr>
          <p:cNvPr id="38"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flipV="1">
            <a:off x="6941028" y="3956599"/>
            <a:ext cx="478207" cy="191242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 name="矩形 15368">
            <a:extLst>
              <a:ext uri="{FF2B5EF4-FFF2-40B4-BE49-F238E27FC236}">
                <a16:creationId xmlns:a16="http://schemas.microsoft.com/office/drawing/2014/main" id="{177DAED5-91E0-4B51-9754-5A5665C3A6F7}"/>
              </a:ext>
            </a:extLst>
          </p:cNvPr>
          <p:cNvSpPr>
            <a:spLocks noChangeArrowheads="1"/>
          </p:cNvSpPr>
          <p:nvPr/>
        </p:nvSpPr>
        <p:spPr bwMode="auto">
          <a:xfrm>
            <a:off x="6806799" y="5834097"/>
            <a:ext cx="1419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肩胛下动脉</a:t>
            </a:r>
            <a:endParaRPr lang="zh-CN" altLang="en-US" sz="1600" dirty="0">
              <a:latin typeface="微软雅黑" panose="020B0503020204020204" pitchFamily="34" charset="-122"/>
              <a:ea typeface="微软雅黑" panose="020B0503020204020204" pitchFamily="34" charset="-122"/>
            </a:endParaRPr>
          </a:p>
        </p:txBody>
      </p:sp>
      <p:sp>
        <p:nvSpPr>
          <p:cNvPr id="40"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V="1">
            <a:off x="5763537" y="4375322"/>
            <a:ext cx="921650" cy="96840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 name="矩形 15368">
            <a:extLst>
              <a:ext uri="{FF2B5EF4-FFF2-40B4-BE49-F238E27FC236}">
                <a16:creationId xmlns:a16="http://schemas.microsoft.com/office/drawing/2014/main" id="{177DAED5-91E0-4B51-9754-5A5665C3A6F7}"/>
              </a:ext>
            </a:extLst>
          </p:cNvPr>
          <p:cNvSpPr>
            <a:spLocks noChangeArrowheads="1"/>
          </p:cNvSpPr>
          <p:nvPr/>
        </p:nvSpPr>
        <p:spPr bwMode="auto">
          <a:xfrm>
            <a:off x="5009403" y="5307600"/>
            <a:ext cx="1209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胸背动脉</a:t>
            </a:r>
            <a:endParaRPr lang="zh-CN" altLang="en-US" sz="1600" dirty="0">
              <a:latin typeface="微软雅黑" panose="020B0503020204020204" pitchFamily="34" charset="-122"/>
              <a:ea typeface="微软雅黑" panose="020B0503020204020204" pitchFamily="34" charset="-122"/>
            </a:endParaRPr>
          </a:p>
        </p:txBody>
      </p:sp>
      <p:sp>
        <p:nvSpPr>
          <p:cNvPr id="42"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V="1">
            <a:off x="6264410" y="4507149"/>
            <a:ext cx="663876" cy="116827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 name="矩形 15368">
            <a:extLst>
              <a:ext uri="{FF2B5EF4-FFF2-40B4-BE49-F238E27FC236}">
                <a16:creationId xmlns:a16="http://schemas.microsoft.com/office/drawing/2014/main" id="{177DAED5-91E0-4B51-9754-5A5665C3A6F7}"/>
              </a:ext>
            </a:extLst>
          </p:cNvPr>
          <p:cNvSpPr>
            <a:spLocks noChangeArrowheads="1"/>
          </p:cNvSpPr>
          <p:nvPr/>
        </p:nvSpPr>
        <p:spPr bwMode="auto">
          <a:xfrm>
            <a:off x="5522720" y="5627854"/>
            <a:ext cx="13755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旋肩胛动脉</a:t>
            </a:r>
            <a:endParaRPr lang="zh-CN" altLang="en-US" sz="1600" dirty="0">
              <a:latin typeface="微软雅黑" panose="020B0503020204020204" pitchFamily="34" charset="-122"/>
              <a:ea typeface="微软雅黑" panose="020B0503020204020204" pitchFamily="34" charset="-122"/>
            </a:endParaRPr>
          </a:p>
        </p:txBody>
      </p:sp>
      <p:sp>
        <p:nvSpPr>
          <p:cNvPr id="44"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a:off x="5325433" y="2516221"/>
            <a:ext cx="691902" cy="124923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 name="矩形 15368">
            <a:extLst>
              <a:ext uri="{FF2B5EF4-FFF2-40B4-BE49-F238E27FC236}">
                <a16:creationId xmlns:a16="http://schemas.microsoft.com/office/drawing/2014/main" id="{177DAED5-91E0-4B51-9754-5A5665C3A6F7}"/>
              </a:ext>
            </a:extLst>
          </p:cNvPr>
          <p:cNvSpPr>
            <a:spLocks noChangeArrowheads="1"/>
          </p:cNvSpPr>
          <p:nvPr/>
        </p:nvSpPr>
        <p:spPr bwMode="auto">
          <a:xfrm>
            <a:off x="4333926" y="2225234"/>
            <a:ext cx="13960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旋肱后动脉</a:t>
            </a:r>
            <a:endParaRPr lang="zh-CN" altLang="en-US" sz="1600" dirty="0">
              <a:latin typeface="微软雅黑" panose="020B0503020204020204" pitchFamily="34" charset="-122"/>
              <a:ea typeface="微软雅黑" panose="020B0503020204020204" pitchFamily="34" charset="-122"/>
            </a:endParaRPr>
          </a:p>
        </p:txBody>
      </p:sp>
      <p:sp>
        <p:nvSpPr>
          <p:cNvPr id="46"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a:off x="4961106" y="3017448"/>
            <a:ext cx="997675" cy="9194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 name="矩形 15368">
            <a:extLst>
              <a:ext uri="{FF2B5EF4-FFF2-40B4-BE49-F238E27FC236}">
                <a16:creationId xmlns:a16="http://schemas.microsoft.com/office/drawing/2014/main" id="{177DAED5-91E0-4B51-9754-5A5665C3A6F7}"/>
              </a:ext>
            </a:extLst>
          </p:cNvPr>
          <p:cNvSpPr>
            <a:spLocks noChangeArrowheads="1"/>
          </p:cNvSpPr>
          <p:nvPr/>
        </p:nvSpPr>
        <p:spPr bwMode="auto">
          <a:xfrm>
            <a:off x="4024871" y="2720901"/>
            <a:ext cx="1515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旋肱前动脉</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943363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8093" y="2637837"/>
            <a:ext cx="3708276" cy="4061278"/>
            <a:chOff x="298093" y="2637837"/>
            <a:chExt cx="3708276" cy="4061278"/>
          </a:xfrm>
        </p:grpSpPr>
        <p:pic>
          <p:nvPicPr>
            <p:cNvPr id="21524" name="图片 21523" descr="Snap83">
              <a:extLst>
                <a:ext uri="{FF2B5EF4-FFF2-40B4-BE49-F238E27FC236}">
                  <a16:creationId xmlns:a16="http://schemas.microsoft.com/office/drawing/2014/main" id="{C0588E80-C25B-492A-AAFF-CE6ACD98E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068" y="2637837"/>
              <a:ext cx="2294301" cy="40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298093" y="3176940"/>
              <a:ext cx="257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30" name="直接连接符 33797">
              <a:extLst>
                <a:ext uri="{FF2B5EF4-FFF2-40B4-BE49-F238E27FC236}">
                  <a16:creationId xmlns:a16="http://schemas.microsoft.com/office/drawing/2014/main" id="{8A2B92C2-B29B-4354-B1A0-0087108CD801}"/>
                </a:ext>
              </a:extLst>
            </p:cNvPr>
            <p:cNvSpPr>
              <a:spLocks noChangeShapeType="1"/>
            </p:cNvSpPr>
            <p:nvPr/>
          </p:nvSpPr>
          <p:spPr bwMode="auto">
            <a:xfrm>
              <a:off x="316611" y="2708562"/>
              <a:ext cx="2460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48" name="直接连接符 22531">
              <a:extLst>
                <a:ext uri="{FF2B5EF4-FFF2-40B4-BE49-F238E27FC236}">
                  <a16:creationId xmlns:a16="http://schemas.microsoft.com/office/drawing/2014/main" id="{4097C1ED-E21B-46DE-A616-6092F0E1811F}"/>
                </a:ext>
              </a:extLst>
            </p:cNvPr>
            <p:cNvSpPr>
              <a:spLocks noChangeShapeType="1"/>
            </p:cNvSpPr>
            <p:nvPr/>
          </p:nvSpPr>
          <p:spPr bwMode="auto">
            <a:xfrm flipV="1">
              <a:off x="2262337" y="4735304"/>
              <a:ext cx="745160" cy="812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 name="矩形 22532">
              <a:extLst>
                <a:ext uri="{FF2B5EF4-FFF2-40B4-BE49-F238E27FC236}">
                  <a16:creationId xmlns:a16="http://schemas.microsoft.com/office/drawing/2014/main" id="{B6DE9FC0-959B-4816-A086-32A54E6EE1B6}"/>
                </a:ext>
              </a:extLst>
            </p:cNvPr>
            <p:cNvSpPr>
              <a:spLocks noChangeArrowheads="1"/>
            </p:cNvSpPr>
            <p:nvPr/>
          </p:nvSpPr>
          <p:spPr bwMode="auto">
            <a:xfrm>
              <a:off x="1483497" y="3672642"/>
              <a:ext cx="1382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肱动脉</a:t>
              </a:r>
            </a:p>
          </p:txBody>
        </p:sp>
        <p:sp>
          <p:nvSpPr>
            <p:cNvPr id="50" name="直接连接符 22533">
              <a:extLst>
                <a:ext uri="{FF2B5EF4-FFF2-40B4-BE49-F238E27FC236}">
                  <a16:creationId xmlns:a16="http://schemas.microsoft.com/office/drawing/2014/main" id="{4C723712-CBE1-4EA8-9DF6-AC94C31CA54F}"/>
                </a:ext>
              </a:extLst>
            </p:cNvPr>
            <p:cNvSpPr>
              <a:spLocks noChangeShapeType="1"/>
            </p:cNvSpPr>
            <p:nvPr/>
          </p:nvSpPr>
          <p:spPr bwMode="auto">
            <a:xfrm>
              <a:off x="2262337" y="3844580"/>
              <a:ext cx="854464" cy="1272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 name="矩形 22534">
              <a:extLst>
                <a:ext uri="{FF2B5EF4-FFF2-40B4-BE49-F238E27FC236}">
                  <a16:creationId xmlns:a16="http://schemas.microsoft.com/office/drawing/2014/main" id="{2287F0DE-232B-4923-8CC9-F02D0768293F}"/>
                </a:ext>
              </a:extLst>
            </p:cNvPr>
            <p:cNvSpPr>
              <a:spLocks noChangeArrowheads="1"/>
            </p:cNvSpPr>
            <p:nvPr/>
          </p:nvSpPr>
          <p:spPr bwMode="auto">
            <a:xfrm>
              <a:off x="1258037" y="4136178"/>
              <a:ext cx="1200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肱深动脉</a:t>
              </a:r>
            </a:p>
          </p:txBody>
        </p:sp>
        <p:sp>
          <p:nvSpPr>
            <p:cNvPr id="52"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V="1">
              <a:off x="2262337" y="5276389"/>
              <a:ext cx="508704" cy="592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 name="矩形 22536">
              <a:extLst>
                <a:ext uri="{FF2B5EF4-FFF2-40B4-BE49-F238E27FC236}">
                  <a16:creationId xmlns:a16="http://schemas.microsoft.com/office/drawing/2014/main" id="{051F68E4-CA45-4D1A-B95D-F42CA40A8FCE}"/>
                </a:ext>
              </a:extLst>
            </p:cNvPr>
            <p:cNvSpPr>
              <a:spLocks noChangeArrowheads="1"/>
            </p:cNvSpPr>
            <p:nvPr/>
          </p:nvSpPr>
          <p:spPr bwMode="auto">
            <a:xfrm>
              <a:off x="968651" y="4647268"/>
              <a:ext cx="17209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尺侧上副动脉</a:t>
              </a:r>
              <a:endParaRPr lang="zh-CN" altLang="en-US" sz="1200" b="0" dirty="0">
                <a:latin typeface="微软雅黑" panose="020B0503020204020204" pitchFamily="34" charset="-122"/>
                <a:ea typeface="微软雅黑" panose="020B0503020204020204" pitchFamily="34" charset="-122"/>
              </a:endParaRPr>
            </a:p>
          </p:txBody>
        </p:sp>
        <p:sp>
          <p:nvSpPr>
            <p:cNvPr id="54" name="直接连接符 22537">
              <a:extLst>
                <a:ext uri="{FF2B5EF4-FFF2-40B4-BE49-F238E27FC236}">
                  <a16:creationId xmlns:a16="http://schemas.microsoft.com/office/drawing/2014/main" id="{20371A79-BDF1-42F5-9D3B-C0A37791EDA6}"/>
                </a:ext>
              </a:extLst>
            </p:cNvPr>
            <p:cNvSpPr>
              <a:spLocks noChangeShapeType="1"/>
            </p:cNvSpPr>
            <p:nvPr/>
          </p:nvSpPr>
          <p:spPr bwMode="auto">
            <a:xfrm flipV="1">
              <a:off x="2271609" y="4116120"/>
              <a:ext cx="855032" cy="19558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 name="矩形 22538">
              <a:extLst>
                <a:ext uri="{FF2B5EF4-FFF2-40B4-BE49-F238E27FC236}">
                  <a16:creationId xmlns:a16="http://schemas.microsoft.com/office/drawing/2014/main" id="{646D8850-A772-4524-9885-25B18A246262}"/>
                </a:ext>
              </a:extLst>
            </p:cNvPr>
            <p:cNvSpPr>
              <a:spLocks noChangeArrowheads="1"/>
            </p:cNvSpPr>
            <p:nvPr/>
          </p:nvSpPr>
          <p:spPr bwMode="auto">
            <a:xfrm>
              <a:off x="943543" y="5181703"/>
              <a:ext cx="1514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尺侧下副动脉</a:t>
              </a:r>
            </a:p>
          </p:txBody>
        </p:sp>
      </p:grpSp>
      <p:sp>
        <p:nvSpPr>
          <p:cNvPr id="38923" name="矩形 21514">
            <a:extLst>
              <a:ext uri="{FF2B5EF4-FFF2-40B4-BE49-F238E27FC236}">
                <a16:creationId xmlns:a16="http://schemas.microsoft.com/office/drawing/2014/main" id="{9BB9B70B-E75B-4ADF-B63E-27E188430750}"/>
              </a:ext>
            </a:extLst>
          </p:cNvPr>
          <p:cNvSpPr>
            <a:spLocks noChangeArrowheads="1"/>
          </p:cNvSpPr>
          <p:nvPr/>
        </p:nvSpPr>
        <p:spPr bwMode="auto">
          <a:xfrm>
            <a:off x="499131" y="2992274"/>
            <a:ext cx="1763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smtClean="0">
                <a:latin typeface="微软雅黑" panose="020B0503020204020204" pitchFamily="34" charset="-122"/>
                <a:ea typeface="微软雅黑" panose="020B0503020204020204" pitchFamily="34" charset="-122"/>
              </a:rPr>
              <a:t>尺侧下副动脉</a:t>
            </a:r>
            <a:endParaRPr lang="zh-CN" altLang="en-US" sz="1800" b="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291830" y="333556"/>
            <a:ext cx="1673158" cy="523220"/>
          </a:xfrm>
          <a:prstGeom prst="rect">
            <a:avLst/>
          </a:prstGeom>
          <a:solidFill>
            <a:schemeClr val="accent6">
              <a:lumMod val="20000"/>
              <a:lumOff val="80000"/>
            </a:schemeClr>
          </a:solidFill>
          <a:ln w="19050">
            <a:solidFill>
              <a:srgbClr val="006666"/>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肱动脉</a:t>
            </a:r>
            <a:endParaRPr lang="zh-CN" altLang="en-US" sz="2800" dirty="0">
              <a:latin typeface="微软雅黑" panose="020B0503020204020204" pitchFamily="34" charset="-122"/>
              <a:ea typeface="微软雅黑" panose="020B0503020204020204" pitchFamily="34" charset="-122"/>
            </a:endParaRPr>
          </a:p>
        </p:txBody>
      </p:sp>
      <p:sp>
        <p:nvSpPr>
          <p:cNvPr id="28" name="直接连接符 33795">
            <a:extLst>
              <a:ext uri="{FF2B5EF4-FFF2-40B4-BE49-F238E27FC236}">
                <a16:creationId xmlns:a16="http://schemas.microsoft.com/office/drawing/2014/main" id="{1EF72FDE-69C6-4C06-9C27-F97D217D3AC5}"/>
              </a:ext>
            </a:extLst>
          </p:cNvPr>
          <p:cNvSpPr>
            <a:spLocks noChangeShapeType="1"/>
          </p:cNvSpPr>
          <p:nvPr/>
        </p:nvSpPr>
        <p:spPr bwMode="auto">
          <a:xfrm flipH="1">
            <a:off x="291830" y="856776"/>
            <a:ext cx="9345" cy="23201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32" name="直接连接符 33808">
            <a:extLst>
              <a:ext uri="{FF2B5EF4-FFF2-40B4-BE49-F238E27FC236}">
                <a16:creationId xmlns:a16="http://schemas.microsoft.com/office/drawing/2014/main" id="{90D8CB81-A486-4D9E-B23E-0E0111D26618}"/>
              </a:ext>
            </a:extLst>
          </p:cNvPr>
          <p:cNvSpPr>
            <a:spLocks noChangeShapeType="1"/>
          </p:cNvSpPr>
          <p:nvPr/>
        </p:nvSpPr>
        <p:spPr bwMode="auto">
          <a:xfrm>
            <a:off x="305500" y="1859534"/>
            <a:ext cx="2682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41" name="文本框 40"/>
          <p:cNvSpPr txBox="1"/>
          <p:nvPr/>
        </p:nvSpPr>
        <p:spPr>
          <a:xfrm>
            <a:off x="429762" y="941086"/>
            <a:ext cx="4072647" cy="646331"/>
          </a:xfrm>
          <a:prstGeom prst="rect">
            <a:avLst/>
          </a:prstGeom>
          <a:solidFill>
            <a:schemeClr val="accent5"/>
          </a:solidFill>
          <a:ln w="12700">
            <a:solidFill>
              <a:srgbClr val="0066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800" dirty="0" smtClean="0">
                <a:latin typeface="华文楷体" panose="02010600040101010101" pitchFamily="2" charset="-122"/>
                <a:ea typeface="华文楷体" panose="02010600040101010101" pitchFamily="2" charset="-122"/>
              </a:rPr>
              <a:t>沿肱二头肌内侧下行至肘窝，平桡骨颈高度分为桡动脉、尺动脉。</a:t>
            </a:r>
            <a:endParaRPr lang="zh-CN" altLang="en-US" sz="1800" dirty="0">
              <a:latin typeface="华文楷体" panose="02010600040101010101" pitchFamily="2" charset="-122"/>
              <a:ea typeface="华文楷体" panose="02010600040101010101" pitchFamily="2" charset="-122"/>
            </a:endParaRPr>
          </a:p>
        </p:txBody>
      </p:sp>
      <p:sp>
        <p:nvSpPr>
          <p:cNvPr id="42" name="文本框 41"/>
          <p:cNvSpPr txBox="1"/>
          <p:nvPr/>
        </p:nvSpPr>
        <p:spPr>
          <a:xfrm>
            <a:off x="429761" y="2034908"/>
            <a:ext cx="3342641" cy="369332"/>
          </a:xfrm>
          <a:prstGeom prst="rect">
            <a:avLst/>
          </a:prstGeom>
          <a:ln w="12700">
            <a:solidFill>
              <a:srgbClr val="0066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800" dirty="0" smtClean="0">
                <a:latin typeface="华文楷体" panose="02010600040101010101" pitchFamily="2" charset="-122"/>
                <a:ea typeface="华文楷体" panose="02010600040101010101" pitchFamily="2" charset="-122"/>
              </a:rPr>
              <a:t>伴桡神经沿肱骨桡神经沟下行</a:t>
            </a:r>
            <a:endParaRPr lang="zh-CN" altLang="en-US" sz="1800" dirty="0">
              <a:latin typeface="华文楷体" panose="02010600040101010101" pitchFamily="2" charset="-122"/>
              <a:ea typeface="华文楷体" panose="02010600040101010101" pitchFamily="2" charset="-122"/>
            </a:endParaRPr>
          </a:p>
        </p:txBody>
      </p:sp>
      <p:sp>
        <p:nvSpPr>
          <p:cNvPr id="2" name="矩形 1"/>
          <p:cNvSpPr/>
          <p:nvPr/>
        </p:nvSpPr>
        <p:spPr>
          <a:xfrm>
            <a:off x="499131" y="1631435"/>
            <a:ext cx="1657918" cy="400110"/>
          </a:xfrm>
          <a:prstGeom prst="rect">
            <a:avLst/>
          </a:prstGeom>
        </p:spPr>
        <p:txBody>
          <a:bodyPr wrap="square">
            <a:spAutoFit/>
          </a:bodyPr>
          <a:lstStyle/>
          <a:p>
            <a:pPr eaLnBrk="1" hangingPunct="1"/>
            <a:r>
              <a:rPr lang="zh-CN" altLang="en-US" sz="2000" dirty="0" smtClean="0">
                <a:solidFill>
                  <a:srgbClr val="C00000"/>
                </a:solidFill>
                <a:latin typeface="微软雅黑" panose="020B0503020204020204" pitchFamily="34" charset="-122"/>
                <a:ea typeface="微软雅黑" panose="020B0503020204020204" pitchFamily="34" charset="-122"/>
              </a:rPr>
              <a:t>肱深动脉</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499131" y="2525744"/>
            <a:ext cx="1657918" cy="369332"/>
          </a:xfrm>
          <a:prstGeom prst="rect">
            <a:avLst/>
          </a:prstGeom>
        </p:spPr>
        <p:txBody>
          <a:bodyPr wrap="square">
            <a:spAutoFit/>
          </a:bodyPr>
          <a:lstStyle/>
          <a:p>
            <a:pPr eaLnBrk="1" hangingPunct="1"/>
            <a:r>
              <a:rPr lang="zh-CN" altLang="en-US" sz="1800" b="0" dirty="0">
                <a:latin typeface="微软雅黑" panose="020B0503020204020204" pitchFamily="34" charset="-122"/>
                <a:ea typeface="微软雅黑" panose="020B0503020204020204" pitchFamily="34" charset="-122"/>
              </a:rPr>
              <a:t>尺侧上副动脉</a:t>
            </a:r>
          </a:p>
        </p:txBody>
      </p:sp>
      <p:grpSp>
        <p:nvGrpSpPr>
          <p:cNvPr id="5" name="组合 4"/>
          <p:cNvGrpSpPr/>
          <p:nvPr/>
        </p:nvGrpSpPr>
        <p:grpSpPr>
          <a:xfrm>
            <a:off x="4188091" y="941086"/>
            <a:ext cx="4910512" cy="5077292"/>
            <a:chOff x="4188091" y="941086"/>
            <a:chExt cx="4910512" cy="5077292"/>
          </a:xfrm>
        </p:grpSpPr>
        <p:pic>
          <p:nvPicPr>
            <p:cNvPr id="47" name="图片 22530" descr="Snap20">
              <a:extLst>
                <a:ext uri="{FF2B5EF4-FFF2-40B4-BE49-F238E27FC236}">
                  <a16:creationId xmlns:a16="http://schemas.microsoft.com/office/drawing/2014/main" id="{552B530F-A76F-4ADF-B8D1-14CE6B37C5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409"/>
            <a:stretch/>
          </p:blipFill>
          <p:spPr bwMode="auto">
            <a:xfrm>
              <a:off x="7237378" y="1264251"/>
              <a:ext cx="1861225" cy="475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22529" descr="Snap19">
              <a:extLst>
                <a:ext uri="{FF2B5EF4-FFF2-40B4-BE49-F238E27FC236}">
                  <a16:creationId xmlns:a16="http://schemas.microsoft.com/office/drawing/2014/main" id="{B642B541-593C-4057-89F0-213D1FA027D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8091" y="1264251"/>
              <a:ext cx="2633598" cy="475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直接连接符 22531">
              <a:extLst>
                <a:ext uri="{FF2B5EF4-FFF2-40B4-BE49-F238E27FC236}">
                  <a16:creationId xmlns:a16="http://schemas.microsoft.com/office/drawing/2014/main" id="{4097C1ED-E21B-46DE-A616-6092F0E1811F}"/>
                </a:ext>
              </a:extLst>
            </p:cNvPr>
            <p:cNvSpPr>
              <a:spLocks noChangeShapeType="1"/>
            </p:cNvSpPr>
            <p:nvPr/>
          </p:nvSpPr>
          <p:spPr bwMode="auto">
            <a:xfrm flipH="1" flipV="1">
              <a:off x="5663657" y="4213911"/>
              <a:ext cx="389947" cy="9779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 name="矩形 22532">
              <a:extLst>
                <a:ext uri="{FF2B5EF4-FFF2-40B4-BE49-F238E27FC236}">
                  <a16:creationId xmlns:a16="http://schemas.microsoft.com/office/drawing/2014/main" id="{B6DE9FC0-959B-4816-A086-32A54E6EE1B6}"/>
                </a:ext>
              </a:extLst>
            </p:cNvPr>
            <p:cNvSpPr>
              <a:spLocks noChangeArrowheads="1"/>
            </p:cNvSpPr>
            <p:nvPr/>
          </p:nvSpPr>
          <p:spPr bwMode="auto">
            <a:xfrm>
              <a:off x="6821689" y="941086"/>
              <a:ext cx="1382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肱动脉</a:t>
              </a:r>
            </a:p>
          </p:txBody>
        </p:sp>
        <p:sp>
          <p:nvSpPr>
            <p:cNvPr id="59" name="直接连接符 22533">
              <a:extLst>
                <a:ext uri="{FF2B5EF4-FFF2-40B4-BE49-F238E27FC236}">
                  <a16:creationId xmlns:a16="http://schemas.microsoft.com/office/drawing/2014/main" id="{4C723712-CBE1-4EA8-9DF6-AC94C31CA54F}"/>
                </a:ext>
              </a:extLst>
            </p:cNvPr>
            <p:cNvSpPr>
              <a:spLocks noChangeShapeType="1"/>
            </p:cNvSpPr>
            <p:nvPr/>
          </p:nvSpPr>
          <p:spPr bwMode="auto">
            <a:xfrm flipH="1">
              <a:off x="5801070" y="1264251"/>
              <a:ext cx="1112959" cy="126759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 name="矩形 22534">
              <a:extLst>
                <a:ext uri="{FF2B5EF4-FFF2-40B4-BE49-F238E27FC236}">
                  <a16:creationId xmlns:a16="http://schemas.microsoft.com/office/drawing/2014/main" id="{2287F0DE-232B-4923-8CC9-F02D0768293F}"/>
                </a:ext>
              </a:extLst>
            </p:cNvPr>
            <p:cNvSpPr>
              <a:spLocks noChangeArrowheads="1"/>
            </p:cNvSpPr>
            <p:nvPr/>
          </p:nvSpPr>
          <p:spPr bwMode="auto">
            <a:xfrm>
              <a:off x="6348378" y="3419275"/>
              <a:ext cx="1663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肱深动脉</a:t>
              </a:r>
            </a:p>
          </p:txBody>
        </p:sp>
        <p:sp>
          <p:nvSpPr>
            <p:cNvPr id="61"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5409786" y="4668475"/>
              <a:ext cx="527188" cy="14806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 name="矩形 22536">
              <a:extLst>
                <a:ext uri="{FF2B5EF4-FFF2-40B4-BE49-F238E27FC236}">
                  <a16:creationId xmlns:a16="http://schemas.microsoft.com/office/drawing/2014/main" id="{051F68E4-CA45-4D1A-B95D-F42CA40A8FCE}"/>
                </a:ext>
              </a:extLst>
            </p:cNvPr>
            <p:cNvSpPr>
              <a:spLocks noChangeArrowheads="1"/>
            </p:cNvSpPr>
            <p:nvPr/>
          </p:nvSpPr>
          <p:spPr bwMode="auto">
            <a:xfrm>
              <a:off x="6002572" y="4149126"/>
              <a:ext cx="17209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尺侧上副动脉</a:t>
              </a:r>
              <a:endParaRPr lang="zh-CN" altLang="en-US" sz="1200" b="0" dirty="0">
                <a:latin typeface="微软雅黑" panose="020B0503020204020204" pitchFamily="34" charset="-122"/>
                <a:ea typeface="微软雅黑" panose="020B0503020204020204" pitchFamily="34" charset="-122"/>
              </a:endParaRPr>
            </a:p>
          </p:txBody>
        </p:sp>
        <p:sp>
          <p:nvSpPr>
            <p:cNvPr id="63" name="直接连接符 22537">
              <a:extLst>
                <a:ext uri="{FF2B5EF4-FFF2-40B4-BE49-F238E27FC236}">
                  <a16:creationId xmlns:a16="http://schemas.microsoft.com/office/drawing/2014/main" id="{20371A79-BDF1-42F5-9D3B-C0A37791EDA6}"/>
                </a:ext>
              </a:extLst>
            </p:cNvPr>
            <p:cNvSpPr>
              <a:spLocks noChangeShapeType="1"/>
            </p:cNvSpPr>
            <p:nvPr/>
          </p:nvSpPr>
          <p:spPr bwMode="auto">
            <a:xfrm flipV="1">
              <a:off x="7237378" y="3102211"/>
              <a:ext cx="972225" cy="36323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 name="矩形 22538">
              <a:extLst>
                <a:ext uri="{FF2B5EF4-FFF2-40B4-BE49-F238E27FC236}">
                  <a16:creationId xmlns:a16="http://schemas.microsoft.com/office/drawing/2014/main" id="{646D8850-A772-4524-9885-25B18A246262}"/>
                </a:ext>
              </a:extLst>
            </p:cNvPr>
            <p:cNvSpPr>
              <a:spLocks noChangeArrowheads="1"/>
            </p:cNvSpPr>
            <p:nvPr/>
          </p:nvSpPr>
          <p:spPr bwMode="auto">
            <a:xfrm>
              <a:off x="5858630" y="4668475"/>
              <a:ext cx="15294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尺侧下副动脉</a:t>
              </a:r>
            </a:p>
          </p:txBody>
        </p: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275566" y="355815"/>
            <a:ext cx="4804877" cy="6329464"/>
            <a:chOff x="3359872" y="395591"/>
            <a:chExt cx="4804877" cy="6329464"/>
          </a:xfrm>
        </p:grpSpPr>
        <p:pic>
          <p:nvPicPr>
            <p:cNvPr id="39" name="图片 23553" descr="P375">
              <a:extLst>
                <a:ext uri="{FF2B5EF4-FFF2-40B4-BE49-F238E27FC236}">
                  <a16:creationId xmlns:a16="http://schemas.microsoft.com/office/drawing/2014/main" id="{1A4FFC5C-20E0-484D-919C-FBBB00BF2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515" r="51489"/>
            <a:stretch>
              <a:fillRect/>
            </a:stretch>
          </p:blipFill>
          <p:spPr bwMode="auto">
            <a:xfrm>
              <a:off x="4594359" y="395591"/>
              <a:ext cx="2111116" cy="632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矩形 24578">
              <a:extLst>
                <a:ext uri="{FF2B5EF4-FFF2-40B4-BE49-F238E27FC236}">
                  <a16:creationId xmlns:a16="http://schemas.microsoft.com/office/drawing/2014/main" id="{3895D2CB-62FF-4137-BDDE-BAA10837B238}"/>
                </a:ext>
              </a:extLst>
            </p:cNvPr>
            <p:cNvSpPr>
              <a:spLocks noChangeArrowheads="1"/>
            </p:cNvSpPr>
            <p:nvPr/>
          </p:nvSpPr>
          <p:spPr bwMode="auto">
            <a:xfrm>
              <a:off x="4103962" y="687064"/>
              <a:ext cx="11384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肱动脉</a:t>
              </a:r>
            </a:p>
          </p:txBody>
        </p:sp>
        <p:sp>
          <p:nvSpPr>
            <p:cNvPr id="43" name="矩形 24580">
              <a:extLst>
                <a:ext uri="{FF2B5EF4-FFF2-40B4-BE49-F238E27FC236}">
                  <a16:creationId xmlns:a16="http://schemas.microsoft.com/office/drawing/2014/main" id="{D8017BC8-6B45-4AC9-8543-74D4B8C58FB5}"/>
                </a:ext>
              </a:extLst>
            </p:cNvPr>
            <p:cNvSpPr>
              <a:spLocks noChangeArrowheads="1"/>
            </p:cNvSpPr>
            <p:nvPr/>
          </p:nvSpPr>
          <p:spPr bwMode="auto">
            <a:xfrm>
              <a:off x="4086527" y="1220127"/>
              <a:ext cx="1221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桡动脉</a:t>
              </a:r>
            </a:p>
          </p:txBody>
        </p:sp>
        <p:sp>
          <p:nvSpPr>
            <p:cNvPr id="44" name="矩形 24582">
              <a:extLst>
                <a:ext uri="{FF2B5EF4-FFF2-40B4-BE49-F238E27FC236}">
                  <a16:creationId xmlns:a16="http://schemas.microsoft.com/office/drawing/2014/main" id="{669074C7-3440-4B8B-8EBC-1430698B2581}"/>
                </a:ext>
              </a:extLst>
            </p:cNvPr>
            <p:cNvSpPr>
              <a:spLocks noChangeArrowheads="1"/>
            </p:cNvSpPr>
            <p:nvPr/>
          </p:nvSpPr>
          <p:spPr bwMode="auto">
            <a:xfrm>
              <a:off x="6575108" y="1293983"/>
              <a:ext cx="973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尺动脉</a:t>
              </a:r>
            </a:p>
          </p:txBody>
        </p:sp>
        <p:sp>
          <p:nvSpPr>
            <p:cNvPr id="45" name="文本框 24585">
              <a:extLst>
                <a:ext uri="{FF2B5EF4-FFF2-40B4-BE49-F238E27FC236}">
                  <a16:creationId xmlns:a16="http://schemas.microsoft.com/office/drawing/2014/main" id="{C24911F7-1E53-4B58-83F9-8BB702288D55}"/>
                </a:ext>
              </a:extLst>
            </p:cNvPr>
            <p:cNvSpPr txBox="1">
              <a:spLocks noChangeArrowheads="1"/>
            </p:cNvSpPr>
            <p:nvPr/>
          </p:nvSpPr>
          <p:spPr bwMode="auto">
            <a:xfrm>
              <a:off x="4079476" y="3885138"/>
              <a:ext cx="1100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掌浅支</a:t>
              </a:r>
            </a:p>
          </p:txBody>
        </p:sp>
        <p:sp>
          <p:nvSpPr>
            <p:cNvPr id="46" name="矩形 24589">
              <a:extLst>
                <a:ext uri="{FF2B5EF4-FFF2-40B4-BE49-F238E27FC236}">
                  <a16:creationId xmlns:a16="http://schemas.microsoft.com/office/drawing/2014/main" id="{AFB13C67-02A4-491F-BEE0-28DABF5B47B7}"/>
                </a:ext>
              </a:extLst>
            </p:cNvPr>
            <p:cNvSpPr>
              <a:spLocks noChangeArrowheads="1"/>
            </p:cNvSpPr>
            <p:nvPr/>
          </p:nvSpPr>
          <p:spPr bwMode="auto">
            <a:xfrm>
              <a:off x="3359872" y="4431284"/>
              <a:ext cx="1635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拇主要动脉</a:t>
              </a:r>
            </a:p>
          </p:txBody>
        </p:sp>
        <p:sp>
          <p:nvSpPr>
            <p:cNvPr id="47" name="矩形 25602">
              <a:extLst>
                <a:ext uri="{FF2B5EF4-FFF2-40B4-BE49-F238E27FC236}">
                  <a16:creationId xmlns:a16="http://schemas.microsoft.com/office/drawing/2014/main" id="{C3385E58-51C4-4924-A50F-74D0D5582DF3}"/>
                </a:ext>
              </a:extLst>
            </p:cNvPr>
            <p:cNvSpPr>
              <a:spLocks noChangeArrowheads="1"/>
            </p:cNvSpPr>
            <p:nvPr/>
          </p:nvSpPr>
          <p:spPr bwMode="auto">
            <a:xfrm>
              <a:off x="6575108" y="1918093"/>
              <a:ext cx="1589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骨间总动脉</a:t>
              </a:r>
            </a:p>
          </p:txBody>
        </p:sp>
        <p:sp>
          <p:nvSpPr>
            <p:cNvPr id="48" name="文本框 26628">
              <a:extLst>
                <a:ext uri="{FF2B5EF4-FFF2-40B4-BE49-F238E27FC236}">
                  <a16:creationId xmlns:a16="http://schemas.microsoft.com/office/drawing/2014/main" id="{F61A395E-117D-4C0C-BE96-993B1D42E585}"/>
                </a:ext>
              </a:extLst>
            </p:cNvPr>
            <p:cNvSpPr txBox="1">
              <a:spLocks noChangeArrowheads="1"/>
            </p:cNvSpPr>
            <p:nvPr/>
          </p:nvSpPr>
          <p:spPr bwMode="auto">
            <a:xfrm>
              <a:off x="6360993" y="3606388"/>
              <a:ext cx="1116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掌深支</a:t>
              </a:r>
            </a:p>
          </p:txBody>
        </p:sp>
        <p:sp>
          <p:nvSpPr>
            <p:cNvPr id="49" name="矩形 29703">
              <a:extLst>
                <a:ext uri="{FF2B5EF4-FFF2-40B4-BE49-F238E27FC236}">
                  <a16:creationId xmlns:a16="http://schemas.microsoft.com/office/drawing/2014/main" id="{06A7AC70-3C3F-47F9-8246-AAF1C53ABDC2}"/>
                </a:ext>
              </a:extLst>
            </p:cNvPr>
            <p:cNvSpPr>
              <a:spLocks noChangeArrowheads="1"/>
            </p:cNvSpPr>
            <p:nvPr/>
          </p:nvSpPr>
          <p:spPr bwMode="auto">
            <a:xfrm>
              <a:off x="6300564" y="4254470"/>
              <a:ext cx="1072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掌深弓</a:t>
              </a:r>
            </a:p>
          </p:txBody>
        </p:sp>
        <p:sp>
          <p:nvSpPr>
            <p:cNvPr id="50" name="矩形 28679">
              <a:extLst>
                <a:ext uri="{FF2B5EF4-FFF2-40B4-BE49-F238E27FC236}">
                  <a16:creationId xmlns:a16="http://schemas.microsoft.com/office/drawing/2014/main" id="{2B5EB1B7-F2AC-4F0E-8CB9-056ED0A084BC}"/>
                </a:ext>
              </a:extLst>
            </p:cNvPr>
            <p:cNvSpPr>
              <a:spLocks noChangeArrowheads="1"/>
            </p:cNvSpPr>
            <p:nvPr/>
          </p:nvSpPr>
          <p:spPr bwMode="auto">
            <a:xfrm>
              <a:off x="6360993" y="4850508"/>
              <a:ext cx="1044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掌浅弓</a:t>
              </a:r>
            </a:p>
          </p:txBody>
        </p:sp>
        <p:sp>
          <p:nvSpPr>
            <p:cNvPr id="51"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5696163" y="4751984"/>
              <a:ext cx="750534" cy="216957"/>
            </a:xfrm>
            <a:prstGeom prst="line">
              <a:avLst/>
            </a:prstGeom>
            <a:noFill/>
            <a:ln w="1905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sp>
          <p:nvSpPr>
            <p:cNvPr id="52"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4873217" y="4099901"/>
              <a:ext cx="510930" cy="27458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sp>
          <p:nvSpPr>
            <p:cNvPr id="53"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5617056" y="4455337"/>
              <a:ext cx="743937" cy="115404"/>
            </a:xfrm>
            <a:prstGeom prst="line">
              <a:avLst/>
            </a:prstGeom>
            <a:noFill/>
            <a:ln w="1905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sp>
          <p:nvSpPr>
            <p:cNvPr id="54"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5888294" y="3870854"/>
              <a:ext cx="558403" cy="22904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sp>
          <p:nvSpPr>
            <p:cNvPr id="55"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5819330" y="1631772"/>
              <a:ext cx="886146" cy="5511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sp>
          <p:nvSpPr>
            <p:cNvPr id="56"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4873217" y="1466928"/>
              <a:ext cx="763026" cy="12732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sp>
          <p:nvSpPr>
            <p:cNvPr id="57"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5888294" y="1306233"/>
              <a:ext cx="806457" cy="1695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sp>
          <p:nvSpPr>
            <p:cNvPr id="58"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V="1">
              <a:off x="4873217" y="723379"/>
              <a:ext cx="953423" cy="13741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sp>
          <p:nvSpPr>
            <p:cNvPr id="59"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4594359" y="4623802"/>
              <a:ext cx="585852" cy="12817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grpSp>
      <p:grpSp>
        <p:nvGrpSpPr>
          <p:cNvPr id="3" name="组合 2"/>
          <p:cNvGrpSpPr/>
          <p:nvPr/>
        </p:nvGrpSpPr>
        <p:grpSpPr>
          <a:xfrm>
            <a:off x="518509" y="467837"/>
            <a:ext cx="1959451" cy="5237946"/>
            <a:chOff x="707727" y="344621"/>
            <a:chExt cx="1959451" cy="5237946"/>
          </a:xfrm>
        </p:grpSpPr>
        <p:sp>
          <p:nvSpPr>
            <p:cNvPr id="13" name="文本框 12"/>
            <p:cNvSpPr txBox="1"/>
            <p:nvPr/>
          </p:nvSpPr>
          <p:spPr>
            <a:xfrm>
              <a:off x="1115438" y="344621"/>
              <a:ext cx="1199745" cy="461665"/>
            </a:xfrm>
            <a:prstGeom prst="rect">
              <a:avLst/>
            </a:prstGeom>
            <a:ln w="12700">
              <a:solidFill>
                <a:srgbClr val="006666"/>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桡动脉</a:t>
              </a: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977999" y="810638"/>
              <a:ext cx="1427974" cy="473411"/>
              <a:chOff x="977999" y="810638"/>
              <a:chExt cx="1427974" cy="473411"/>
            </a:xfrm>
          </p:grpSpPr>
          <p:sp>
            <p:nvSpPr>
              <p:cNvPr id="14" name="直接连接符 23561">
                <a:extLst>
                  <a:ext uri="{FF2B5EF4-FFF2-40B4-BE49-F238E27FC236}">
                    <a16:creationId xmlns:a16="http://schemas.microsoft.com/office/drawing/2014/main" id="{A3732394-2228-438B-B134-55934AF6FCE2}"/>
                  </a:ext>
                </a:extLst>
              </p:cNvPr>
              <p:cNvSpPr>
                <a:spLocks noChangeShapeType="1"/>
              </p:cNvSpPr>
              <p:nvPr/>
            </p:nvSpPr>
            <p:spPr bwMode="auto">
              <a:xfrm flipH="1">
                <a:off x="977999" y="1046233"/>
                <a:ext cx="1427569" cy="43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flipH="1">
                <a:off x="1692613" y="810638"/>
                <a:ext cx="0" cy="473411"/>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23563">
                <a:extLst>
                  <a:ext uri="{FF2B5EF4-FFF2-40B4-BE49-F238E27FC236}">
                    <a16:creationId xmlns:a16="http://schemas.microsoft.com/office/drawing/2014/main" id="{C469DF62-5B66-49FB-B83F-D10365DAC117}"/>
                  </a:ext>
                </a:extLst>
              </p:cNvPr>
              <p:cNvSpPr>
                <a:spLocks noChangeShapeType="1"/>
              </p:cNvSpPr>
              <p:nvPr/>
            </p:nvSpPr>
            <p:spPr bwMode="auto">
              <a:xfrm>
                <a:off x="978003" y="1050587"/>
                <a:ext cx="0" cy="2334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8"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a:off x="2405568" y="1046233"/>
                <a:ext cx="405" cy="23781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9" name="矩形 23565">
              <a:extLst>
                <a:ext uri="{FF2B5EF4-FFF2-40B4-BE49-F238E27FC236}">
                  <a16:creationId xmlns:a16="http://schemas.microsoft.com/office/drawing/2014/main" id="{A9718F68-EABD-4F23-B1FF-1B765C0F4FBF}"/>
                </a:ext>
              </a:extLst>
            </p:cNvPr>
            <p:cNvSpPr>
              <a:spLocks noChangeArrowheads="1"/>
            </p:cNvSpPr>
            <p:nvPr/>
          </p:nvSpPr>
          <p:spPr bwMode="auto">
            <a:xfrm>
              <a:off x="707727" y="1284049"/>
              <a:ext cx="492443" cy="148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eaVert"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C00000"/>
                  </a:solidFill>
                  <a:latin typeface="微软雅黑" panose="020B0503020204020204" pitchFamily="34" charset="-122"/>
                  <a:ea typeface="微软雅黑" panose="020B0503020204020204" pitchFamily="34" charset="-122"/>
                </a:rPr>
                <a:t>拇主要动脉</a:t>
              </a:r>
            </a:p>
          </p:txBody>
        </p:sp>
        <p:sp>
          <p:nvSpPr>
            <p:cNvPr id="20" name="矩形 23566">
              <a:extLst>
                <a:ext uri="{FF2B5EF4-FFF2-40B4-BE49-F238E27FC236}">
                  <a16:creationId xmlns:a16="http://schemas.microsoft.com/office/drawing/2014/main" id="{77C5218B-3AB1-4F08-A36A-7C30138BB0CD}"/>
                </a:ext>
              </a:extLst>
            </p:cNvPr>
            <p:cNvSpPr>
              <a:spLocks noChangeArrowheads="1"/>
            </p:cNvSpPr>
            <p:nvPr/>
          </p:nvSpPr>
          <p:spPr bwMode="auto">
            <a:xfrm>
              <a:off x="1420681" y="1281577"/>
              <a:ext cx="492443"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eaVert"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rPr>
                <a:t>掌浅支</a:t>
              </a:r>
            </a:p>
          </p:txBody>
        </p:sp>
        <p:sp>
          <p:nvSpPr>
            <p:cNvPr id="21" name="文本框 23570">
              <a:extLst>
                <a:ext uri="{FF2B5EF4-FFF2-40B4-BE49-F238E27FC236}">
                  <a16:creationId xmlns:a16="http://schemas.microsoft.com/office/drawing/2014/main" id="{D9A21704-B764-47A8-BA2A-FB6E468F2C9D}"/>
                </a:ext>
              </a:extLst>
            </p:cNvPr>
            <p:cNvSpPr txBox="1">
              <a:spLocks noChangeArrowheads="1"/>
            </p:cNvSpPr>
            <p:nvPr/>
          </p:nvSpPr>
          <p:spPr bwMode="auto">
            <a:xfrm>
              <a:off x="2174735" y="1290532"/>
              <a:ext cx="461665" cy="137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eaVert"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a:latin typeface="微软雅黑" panose="020B0503020204020204" pitchFamily="34" charset="-122"/>
                  <a:ea typeface="微软雅黑" panose="020B0503020204020204" pitchFamily="34" charset="-122"/>
                </a:rPr>
                <a:t>桡动脉末端</a:t>
              </a:r>
            </a:p>
          </p:txBody>
        </p:sp>
        <p:sp>
          <p:nvSpPr>
            <p:cNvPr id="23" name="文本框 22"/>
            <p:cNvSpPr txBox="1"/>
            <p:nvPr/>
          </p:nvSpPr>
          <p:spPr>
            <a:xfrm>
              <a:off x="1035227" y="5120902"/>
              <a:ext cx="1199745" cy="461665"/>
            </a:xfrm>
            <a:prstGeom prst="rect">
              <a:avLst/>
            </a:prstGeom>
            <a:ln w="12700">
              <a:solidFill>
                <a:srgbClr val="006666"/>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尺动脉</a:t>
              </a:r>
              <a:endParaRPr lang="zh-CN" altLang="en-US"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rot="10800000">
              <a:off x="953746" y="4637763"/>
              <a:ext cx="1427974" cy="473411"/>
              <a:chOff x="977999" y="810638"/>
              <a:chExt cx="1427974" cy="473411"/>
            </a:xfrm>
          </p:grpSpPr>
          <p:sp>
            <p:nvSpPr>
              <p:cNvPr id="25" name="直接连接符 23561">
                <a:extLst>
                  <a:ext uri="{FF2B5EF4-FFF2-40B4-BE49-F238E27FC236}">
                    <a16:creationId xmlns:a16="http://schemas.microsoft.com/office/drawing/2014/main" id="{A3732394-2228-438B-B134-55934AF6FCE2}"/>
                  </a:ext>
                </a:extLst>
              </p:cNvPr>
              <p:cNvSpPr>
                <a:spLocks noChangeShapeType="1"/>
              </p:cNvSpPr>
              <p:nvPr/>
            </p:nvSpPr>
            <p:spPr bwMode="auto">
              <a:xfrm flipH="1">
                <a:off x="977999" y="1046233"/>
                <a:ext cx="1427569" cy="43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flipH="1">
                <a:off x="1692613" y="810638"/>
                <a:ext cx="0" cy="473411"/>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 name="直接连接符 23563">
                <a:extLst>
                  <a:ext uri="{FF2B5EF4-FFF2-40B4-BE49-F238E27FC236}">
                    <a16:creationId xmlns:a16="http://schemas.microsoft.com/office/drawing/2014/main" id="{C469DF62-5B66-49FB-B83F-D10365DAC117}"/>
                  </a:ext>
                </a:extLst>
              </p:cNvPr>
              <p:cNvSpPr>
                <a:spLocks noChangeShapeType="1"/>
              </p:cNvSpPr>
              <p:nvPr/>
            </p:nvSpPr>
            <p:spPr bwMode="auto">
              <a:xfrm>
                <a:off x="978003" y="1050587"/>
                <a:ext cx="0" cy="2334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a:off x="2405568" y="1046233"/>
                <a:ext cx="405" cy="23781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9" name="矩形 23565">
              <a:extLst>
                <a:ext uri="{FF2B5EF4-FFF2-40B4-BE49-F238E27FC236}">
                  <a16:creationId xmlns:a16="http://schemas.microsoft.com/office/drawing/2014/main" id="{A9718F68-EABD-4F23-B1FF-1B765C0F4FBF}"/>
                </a:ext>
              </a:extLst>
            </p:cNvPr>
            <p:cNvSpPr>
              <a:spLocks noChangeArrowheads="1"/>
            </p:cNvSpPr>
            <p:nvPr/>
          </p:nvSpPr>
          <p:spPr bwMode="auto">
            <a:xfrm>
              <a:off x="707727" y="3310645"/>
              <a:ext cx="492443" cy="162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eaVert"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rgbClr val="C00000"/>
                  </a:solidFill>
                  <a:latin typeface="微软雅黑" panose="020B0503020204020204" pitchFamily="34" charset="-122"/>
                  <a:ea typeface="微软雅黑" panose="020B0503020204020204" pitchFamily="34" charset="-122"/>
                </a:rPr>
                <a:t>骨间总动脉</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30" name="矩形 23566">
              <a:extLst>
                <a:ext uri="{FF2B5EF4-FFF2-40B4-BE49-F238E27FC236}">
                  <a16:creationId xmlns:a16="http://schemas.microsoft.com/office/drawing/2014/main" id="{77C5218B-3AB1-4F08-A36A-7C30138BB0CD}"/>
                </a:ext>
              </a:extLst>
            </p:cNvPr>
            <p:cNvSpPr>
              <a:spLocks noChangeArrowheads="1"/>
            </p:cNvSpPr>
            <p:nvPr/>
          </p:nvSpPr>
          <p:spPr bwMode="auto">
            <a:xfrm>
              <a:off x="2143957" y="3836220"/>
              <a:ext cx="492443"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eaVert"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latin typeface="微软雅黑" panose="020B0503020204020204" pitchFamily="34" charset="-122"/>
                  <a:ea typeface="微软雅黑" panose="020B0503020204020204" pitchFamily="34" charset="-122"/>
                </a:rPr>
                <a:t>掌深支</a:t>
              </a:r>
              <a:endParaRPr lang="zh-CN" altLang="en-US" sz="2000" dirty="0">
                <a:latin typeface="微软雅黑" panose="020B0503020204020204" pitchFamily="34" charset="-122"/>
                <a:ea typeface="微软雅黑" panose="020B0503020204020204" pitchFamily="34" charset="-122"/>
              </a:endParaRPr>
            </a:p>
          </p:txBody>
        </p:sp>
        <p:sp>
          <p:nvSpPr>
            <p:cNvPr id="31" name="文本框 23570">
              <a:extLst>
                <a:ext uri="{FF2B5EF4-FFF2-40B4-BE49-F238E27FC236}">
                  <a16:creationId xmlns:a16="http://schemas.microsoft.com/office/drawing/2014/main" id="{D9A21704-B764-47A8-BA2A-FB6E468F2C9D}"/>
                </a:ext>
              </a:extLst>
            </p:cNvPr>
            <p:cNvSpPr txBox="1">
              <a:spLocks noChangeArrowheads="1"/>
            </p:cNvSpPr>
            <p:nvPr/>
          </p:nvSpPr>
          <p:spPr bwMode="auto">
            <a:xfrm>
              <a:off x="1441343" y="3474792"/>
              <a:ext cx="461665" cy="141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eaVert"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smtClean="0">
                  <a:latin typeface="微软雅黑" panose="020B0503020204020204" pitchFamily="34" charset="-122"/>
                  <a:ea typeface="微软雅黑" panose="020B0503020204020204" pitchFamily="34" charset="-122"/>
                </a:rPr>
                <a:t>尺动脉</a:t>
              </a:r>
              <a:r>
                <a:rPr lang="zh-CN" altLang="en-US" sz="1800" b="0" dirty="0">
                  <a:latin typeface="微软雅黑" panose="020B0503020204020204" pitchFamily="34" charset="-122"/>
                  <a:ea typeface="微软雅黑" panose="020B0503020204020204" pitchFamily="34" charset="-122"/>
                </a:rPr>
                <a:t>末端</a:t>
              </a:r>
            </a:p>
          </p:txBody>
        </p:sp>
        <p:sp>
          <p:nvSpPr>
            <p:cNvPr id="32" name="文本框 23577">
              <a:extLst>
                <a:ext uri="{FF2B5EF4-FFF2-40B4-BE49-F238E27FC236}">
                  <a16:creationId xmlns:a16="http://schemas.microsoft.com/office/drawing/2014/main" id="{0C8EE222-3691-4ADE-9FB5-57C724EDCC76}"/>
                </a:ext>
              </a:extLst>
            </p:cNvPr>
            <p:cNvSpPr txBox="1">
              <a:spLocks noChangeArrowheads="1"/>
            </p:cNvSpPr>
            <p:nvPr/>
          </p:nvSpPr>
          <p:spPr bwMode="auto">
            <a:xfrm>
              <a:off x="1420680" y="2296770"/>
              <a:ext cx="492443" cy="998215"/>
            </a:xfrm>
            <a:prstGeom prst="rect">
              <a:avLst/>
            </a:prstGeom>
            <a:ln w="19050">
              <a:solidFill>
                <a:srgbClr val="006666"/>
              </a:solidFill>
            </a:ln>
            <a:extLst/>
          </p:spPr>
          <p:style>
            <a:lnRef idx="1">
              <a:schemeClr val="accent5"/>
            </a:lnRef>
            <a:fillRef idx="2">
              <a:schemeClr val="accent5"/>
            </a:fillRef>
            <a:effectRef idx="1">
              <a:schemeClr val="accent5"/>
            </a:effectRef>
            <a:fontRef idx="minor">
              <a:schemeClr val="dk1"/>
            </a:fontRef>
          </p:style>
          <p:txBody>
            <a:bodyPr vert="eaVert"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C00000"/>
                  </a:solidFill>
                  <a:latin typeface="微软雅黑" panose="020B0503020204020204" pitchFamily="34" charset="-122"/>
                  <a:ea typeface="微软雅黑" panose="020B0503020204020204" pitchFamily="34" charset="-122"/>
                </a:rPr>
                <a:t>掌浅弓</a:t>
              </a:r>
            </a:p>
          </p:txBody>
        </p:sp>
        <p:sp>
          <p:nvSpPr>
            <p:cNvPr id="33" name="文本框 23578">
              <a:extLst>
                <a:ext uri="{FF2B5EF4-FFF2-40B4-BE49-F238E27FC236}">
                  <a16:creationId xmlns:a16="http://schemas.microsoft.com/office/drawing/2014/main" id="{46717F84-BD49-4845-B58C-CDDD82B19B47}"/>
                </a:ext>
              </a:extLst>
            </p:cNvPr>
            <p:cNvSpPr txBox="1">
              <a:spLocks noChangeArrowheads="1"/>
            </p:cNvSpPr>
            <p:nvPr/>
          </p:nvSpPr>
          <p:spPr bwMode="auto">
            <a:xfrm>
              <a:off x="2174735" y="2705332"/>
              <a:ext cx="492443" cy="974929"/>
            </a:xfrm>
            <a:prstGeom prst="rect">
              <a:avLst/>
            </a:prstGeom>
            <a:ln w="19050">
              <a:solidFill>
                <a:srgbClr val="006666"/>
              </a:solidFill>
            </a:ln>
            <a:extLst/>
          </p:spPr>
          <p:style>
            <a:lnRef idx="1">
              <a:schemeClr val="accent5"/>
            </a:lnRef>
            <a:fillRef idx="2">
              <a:schemeClr val="accent5"/>
            </a:fillRef>
            <a:effectRef idx="1">
              <a:schemeClr val="accent5"/>
            </a:effectRef>
            <a:fontRef idx="minor">
              <a:schemeClr val="dk1"/>
            </a:fontRef>
          </p:style>
          <p:txBody>
            <a:bodyPr vert="eaVert"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C00000"/>
                  </a:solidFill>
                  <a:latin typeface="微软雅黑" panose="020B0503020204020204" pitchFamily="34" charset="-122"/>
                  <a:ea typeface="微软雅黑" panose="020B0503020204020204" pitchFamily="34" charset="-122"/>
                </a:rPr>
                <a:t>掌深弓</a:t>
              </a:r>
            </a:p>
          </p:txBody>
        </p:sp>
        <p:sp>
          <p:nvSpPr>
            <p:cNvPr id="34"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flipH="1">
              <a:off x="1667106" y="2092077"/>
              <a:ext cx="0" cy="20469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flipH="1">
              <a:off x="1666901" y="3294985"/>
              <a:ext cx="0" cy="204693"/>
            </a:xfrm>
            <a:prstGeom prst="line">
              <a:avLst/>
            </a:prstGeom>
            <a:noFill/>
            <a:ln w="190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flipH="1">
              <a:off x="2420956" y="2500639"/>
              <a:ext cx="0" cy="20469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flipH="1">
              <a:off x="2392207" y="3680261"/>
              <a:ext cx="0" cy="204693"/>
            </a:xfrm>
            <a:prstGeom prst="line">
              <a:avLst/>
            </a:prstGeom>
            <a:noFill/>
            <a:ln w="190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95592" y="452692"/>
            <a:ext cx="1549940" cy="523220"/>
          </a:xfrm>
          <a:prstGeom prst="rect">
            <a:avLst/>
          </a:prstGeom>
          <a:solidFill>
            <a:schemeClr val="accent6">
              <a:lumMod val="20000"/>
              <a:lumOff val="80000"/>
            </a:schemeClr>
          </a:solidFill>
          <a:ln w="19050">
            <a:solidFill>
              <a:srgbClr val="006666"/>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桡动脉</a:t>
            </a:r>
            <a:endParaRPr lang="zh-CN" altLang="en-US" sz="2800" dirty="0">
              <a:latin typeface="微软雅黑" panose="020B0503020204020204" pitchFamily="34" charset="-122"/>
              <a:ea typeface="微软雅黑" panose="020B0503020204020204" pitchFamily="34" charset="-122"/>
            </a:endParaRPr>
          </a:p>
        </p:txBody>
      </p:sp>
      <p:sp>
        <p:nvSpPr>
          <p:cNvPr id="4" name="线形标注 1 3"/>
          <p:cNvSpPr/>
          <p:nvPr/>
        </p:nvSpPr>
        <p:spPr>
          <a:xfrm>
            <a:off x="2678349" y="335977"/>
            <a:ext cx="5732834" cy="1279869"/>
          </a:xfrm>
          <a:prstGeom prst="borderCallout1">
            <a:avLst>
              <a:gd name="adj1" fmla="val -212"/>
              <a:gd name="adj2" fmla="val -105"/>
              <a:gd name="adj3" fmla="val 9204"/>
              <a:gd name="adj4" fmla="val -13375"/>
            </a:avLst>
          </a:prstGeom>
          <a:solidFill>
            <a:schemeClr val="accent5"/>
          </a:solidFill>
          <a:ln w="1905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2000" b="0" dirty="0" smtClean="0">
                <a:solidFill>
                  <a:schemeClr val="tx1"/>
                </a:solidFill>
                <a:latin typeface="微软雅黑" panose="020B0503020204020204" pitchFamily="34" charset="-122"/>
                <a:ea typeface="微软雅黑" panose="020B0503020204020204" pitchFamily="34" charset="-122"/>
              </a:rPr>
              <a:t>先经肱桡肌和旋前圆肌之间，再经肱桡肌腱与桡侧腕屈肌腱之间下行，绕桡骨茎突至手背，穿第</a:t>
            </a:r>
            <a:r>
              <a:rPr lang="en-US" altLang="zh-CN" sz="2000" b="0" dirty="0" smtClean="0">
                <a:solidFill>
                  <a:schemeClr val="tx1"/>
                </a:solidFill>
                <a:latin typeface="微软雅黑" panose="020B0503020204020204" pitchFamily="34" charset="-122"/>
                <a:ea typeface="微软雅黑" panose="020B0503020204020204" pitchFamily="34" charset="-122"/>
              </a:rPr>
              <a:t>1</a:t>
            </a:r>
            <a:r>
              <a:rPr lang="zh-CN" altLang="en-US" sz="2000" b="0" dirty="0" smtClean="0">
                <a:solidFill>
                  <a:schemeClr val="tx1"/>
                </a:solidFill>
                <a:latin typeface="微软雅黑" panose="020B0503020204020204" pitchFamily="34" charset="-122"/>
                <a:ea typeface="微软雅黑" panose="020B0503020204020204" pitchFamily="34" charset="-122"/>
              </a:rPr>
              <a:t>掌骨间隙至手掌。</a:t>
            </a:r>
            <a:endParaRPr lang="zh-CN" altLang="en-US" sz="2000" b="0" dirty="0">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42554" y="1874196"/>
            <a:ext cx="7814765" cy="4791450"/>
            <a:chOff x="442554" y="1874196"/>
            <a:chExt cx="7814765" cy="4791450"/>
          </a:xfrm>
        </p:grpSpPr>
        <p:pic>
          <p:nvPicPr>
            <p:cNvPr id="61" name="图片 24586" descr="Snap12">
              <a:extLst>
                <a:ext uri="{FF2B5EF4-FFF2-40B4-BE49-F238E27FC236}">
                  <a16:creationId xmlns:a16="http://schemas.microsoft.com/office/drawing/2014/main" id="{199F73ED-C716-4FF1-93C2-1EAD53A516A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19" t="18039" r="3313" b="43257"/>
            <a:stretch>
              <a:fillRect/>
            </a:stretch>
          </p:blipFill>
          <p:spPr bwMode="auto">
            <a:xfrm>
              <a:off x="4663605" y="1937643"/>
              <a:ext cx="2684834" cy="194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24577" descr="Snap17">
              <a:extLst>
                <a:ext uri="{FF2B5EF4-FFF2-40B4-BE49-F238E27FC236}">
                  <a16:creationId xmlns:a16="http://schemas.microsoft.com/office/drawing/2014/main" id="{B2C52A77-5D8C-42C4-ADC6-C3FE054FF7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7775" y="1937643"/>
              <a:ext cx="1714856" cy="47280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图片 24588" descr="Snap84">
              <a:extLst>
                <a:ext uri="{FF2B5EF4-FFF2-40B4-BE49-F238E27FC236}">
                  <a16:creationId xmlns:a16="http://schemas.microsoft.com/office/drawing/2014/main" id="{A56592EC-6902-47C1-8FA9-7D7FDEFE000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886" t="4636" r="2657" b="24358"/>
            <a:stretch>
              <a:fillRect/>
            </a:stretch>
          </p:blipFill>
          <p:spPr bwMode="auto">
            <a:xfrm>
              <a:off x="4740613" y="4010879"/>
              <a:ext cx="2607826" cy="264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矩形 24578">
              <a:extLst>
                <a:ext uri="{FF2B5EF4-FFF2-40B4-BE49-F238E27FC236}">
                  <a16:creationId xmlns:a16="http://schemas.microsoft.com/office/drawing/2014/main" id="{3895D2CB-62FF-4137-BDDE-BAA10837B238}"/>
                </a:ext>
              </a:extLst>
            </p:cNvPr>
            <p:cNvSpPr>
              <a:spLocks noChangeArrowheads="1"/>
            </p:cNvSpPr>
            <p:nvPr/>
          </p:nvSpPr>
          <p:spPr bwMode="auto">
            <a:xfrm>
              <a:off x="1284754" y="2494277"/>
              <a:ext cx="1072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肱动脉</a:t>
              </a:r>
            </a:p>
          </p:txBody>
        </p:sp>
        <p:sp>
          <p:nvSpPr>
            <p:cNvPr id="65" name="矩形 24580">
              <a:extLst>
                <a:ext uri="{FF2B5EF4-FFF2-40B4-BE49-F238E27FC236}">
                  <a16:creationId xmlns:a16="http://schemas.microsoft.com/office/drawing/2014/main" id="{D8017BC8-6B45-4AC9-8543-74D4B8C58FB5}"/>
                </a:ext>
              </a:extLst>
            </p:cNvPr>
            <p:cNvSpPr>
              <a:spLocks noChangeArrowheads="1"/>
            </p:cNvSpPr>
            <p:nvPr/>
          </p:nvSpPr>
          <p:spPr bwMode="auto">
            <a:xfrm>
              <a:off x="1169420" y="2976982"/>
              <a:ext cx="1028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桡动脉</a:t>
              </a:r>
            </a:p>
          </p:txBody>
        </p:sp>
        <p:sp>
          <p:nvSpPr>
            <p:cNvPr id="66" name="矩形 24582">
              <a:extLst>
                <a:ext uri="{FF2B5EF4-FFF2-40B4-BE49-F238E27FC236}">
                  <a16:creationId xmlns:a16="http://schemas.microsoft.com/office/drawing/2014/main" id="{669074C7-3440-4B8B-8EBC-1430698B2581}"/>
                </a:ext>
              </a:extLst>
            </p:cNvPr>
            <p:cNvSpPr>
              <a:spLocks noChangeArrowheads="1"/>
            </p:cNvSpPr>
            <p:nvPr/>
          </p:nvSpPr>
          <p:spPr bwMode="auto">
            <a:xfrm>
              <a:off x="3327685" y="3227742"/>
              <a:ext cx="1028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尺动脉</a:t>
              </a:r>
            </a:p>
          </p:txBody>
        </p:sp>
        <p:sp>
          <p:nvSpPr>
            <p:cNvPr id="67" name="文本框 24585">
              <a:extLst>
                <a:ext uri="{FF2B5EF4-FFF2-40B4-BE49-F238E27FC236}">
                  <a16:creationId xmlns:a16="http://schemas.microsoft.com/office/drawing/2014/main" id="{C24911F7-1E53-4B58-83F9-8BB702288D55}"/>
                </a:ext>
              </a:extLst>
            </p:cNvPr>
            <p:cNvSpPr txBox="1">
              <a:spLocks noChangeArrowheads="1"/>
            </p:cNvSpPr>
            <p:nvPr/>
          </p:nvSpPr>
          <p:spPr bwMode="auto">
            <a:xfrm>
              <a:off x="442554" y="5355157"/>
              <a:ext cx="17994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桡动脉掌浅支</a:t>
              </a:r>
              <a:endParaRPr lang="zh-CN" altLang="en-US" sz="1600" dirty="0">
                <a:latin typeface="微软雅黑" panose="020B0503020204020204" pitchFamily="34" charset="-122"/>
                <a:ea typeface="微软雅黑" panose="020B0503020204020204" pitchFamily="34" charset="-122"/>
              </a:endParaRPr>
            </a:p>
          </p:txBody>
        </p:sp>
        <p:sp>
          <p:nvSpPr>
            <p:cNvPr id="68" name="矩形 24589">
              <a:extLst>
                <a:ext uri="{FF2B5EF4-FFF2-40B4-BE49-F238E27FC236}">
                  <a16:creationId xmlns:a16="http://schemas.microsoft.com/office/drawing/2014/main" id="{AFB13C67-02A4-491F-BEE0-28DABF5B47B7}"/>
                </a:ext>
              </a:extLst>
            </p:cNvPr>
            <p:cNvSpPr>
              <a:spLocks noChangeArrowheads="1"/>
            </p:cNvSpPr>
            <p:nvPr/>
          </p:nvSpPr>
          <p:spPr bwMode="auto">
            <a:xfrm>
              <a:off x="3901094" y="4845843"/>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拇主要动脉</a:t>
              </a:r>
            </a:p>
          </p:txBody>
        </p:sp>
        <p:sp>
          <p:nvSpPr>
            <p:cNvPr id="69"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V="1">
              <a:off x="2044645" y="2655002"/>
              <a:ext cx="831994" cy="4788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0"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1947369" y="3202238"/>
              <a:ext cx="680936" cy="18792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V="1">
              <a:off x="1777022" y="3615416"/>
              <a:ext cx="340693" cy="10511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1649054" y="5653609"/>
              <a:ext cx="535851" cy="36917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3"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6260373" y="2058862"/>
              <a:ext cx="354435" cy="25465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V="1">
              <a:off x="5489096" y="4572717"/>
              <a:ext cx="402076" cy="648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2739435" y="3346314"/>
              <a:ext cx="669065" cy="7393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 name="矩形 25611">
              <a:extLst>
                <a:ext uri="{FF2B5EF4-FFF2-40B4-BE49-F238E27FC236}">
                  <a16:creationId xmlns:a16="http://schemas.microsoft.com/office/drawing/2014/main" id="{444040EC-66BE-4F9D-B5AD-8ADF8349B6C2}"/>
                </a:ext>
              </a:extLst>
            </p:cNvPr>
            <p:cNvSpPr>
              <a:spLocks noChangeArrowheads="1"/>
            </p:cNvSpPr>
            <p:nvPr/>
          </p:nvSpPr>
          <p:spPr bwMode="auto">
            <a:xfrm>
              <a:off x="1086779" y="3550959"/>
              <a:ext cx="10078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肱桡肌</a:t>
              </a:r>
              <a:endParaRPr lang="zh-CN" altLang="en-US" sz="1600" dirty="0">
                <a:latin typeface="微软雅黑" panose="020B0503020204020204" pitchFamily="34" charset="-122"/>
                <a:ea typeface="微软雅黑" panose="020B0503020204020204" pitchFamily="34" charset="-122"/>
              </a:endParaRPr>
            </a:p>
          </p:txBody>
        </p:sp>
        <p:sp>
          <p:nvSpPr>
            <p:cNvPr id="77" name="矩形 24580">
              <a:extLst>
                <a:ext uri="{FF2B5EF4-FFF2-40B4-BE49-F238E27FC236}">
                  <a16:creationId xmlns:a16="http://schemas.microsoft.com/office/drawing/2014/main" id="{D8017BC8-6B45-4AC9-8543-74D4B8C58FB5}"/>
                </a:ext>
              </a:extLst>
            </p:cNvPr>
            <p:cNvSpPr>
              <a:spLocks noChangeArrowheads="1"/>
            </p:cNvSpPr>
            <p:nvPr/>
          </p:nvSpPr>
          <p:spPr bwMode="auto">
            <a:xfrm>
              <a:off x="6546144" y="1874196"/>
              <a:ext cx="1028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桡动脉</a:t>
              </a:r>
            </a:p>
          </p:txBody>
        </p:sp>
        <p:sp>
          <p:nvSpPr>
            <p:cNvPr id="78"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V="1">
              <a:off x="5356698" y="4210402"/>
              <a:ext cx="534474" cy="170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9" name="矩形 15368">
              <a:extLst>
                <a:ext uri="{FF2B5EF4-FFF2-40B4-BE49-F238E27FC236}">
                  <a16:creationId xmlns:a16="http://schemas.microsoft.com/office/drawing/2014/main" id="{177DAED5-91E0-4B51-9754-5A5665C3A6F7}"/>
                </a:ext>
              </a:extLst>
            </p:cNvPr>
            <p:cNvSpPr>
              <a:spLocks noChangeArrowheads="1"/>
            </p:cNvSpPr>
            <p:nvPr/>
          </p:nvSpPr>
          <p:spPr bwMode="auto">
            <a:xfrm>
              <a:off x="4611515" y="4041125"/>
              <a:ext cx="10110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桡动脉</a:t>
              </a:r>
              <a:endParaRPr lang="zh-CN" altLang="en-US" sz="1600" dirty="0">
                <a:latin typeface="微软雅黑" panose="020B0503020204020204" pitchFamily="34" charset="-122"/>
                <a:ea typeface="微软雅黑" panose="020B0503020204020204" pitchFamily="34" charset="-122"/>
              </a:endParaRPr>
            </a:p>
          </p:txBody>
        </p:sp>
        <p:sp>
          <p:nvSpPr>
            <p:cNvPr id="80" name="文本框 24585">
              <a:extLst>
                <a:ext uri="{FF2B5EF4-FFF2-40B4-BE49-F238E27FC236}">
                  <a16:creationId xmlns:a16="http://schemas.microsoft.com/office/drawing/2014/main" id="{C24911F7-1E53-4B58-83F9-8BB702288D55}"/>
                </a:ext>
              </a:extLst>
            </p:cNvPr>
            <p:cNvSpPr txBox="1">
              <a:spLocks noChangeArrowheads="1"/>
            </p:cNvSpPr>
            <p:nvPr/>
          </p:nvSpPr>
          <p:spPr bwMode="auto">
            <a:xfrm>
              <a:off x="4206433" y="4395653"/>
              <a:ext cx="14810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桡动脉掌浅支</a:t>
              </a:r>
              <a:endParaRPr lang="zh-CN" altLang="en-US" sz="1600" dirty="0">
                <a:latin typeface="微软雅黑" panose="020B0503020204020204" pitchFamily="34" charset="-122"/>
                <a:ea typeface="微软雅黑" panose="020B0503020204020204" pitchFamily="34" charset="-122"/>
              </a:endParaRPr>
            </a:p>
          </p:txBody>
        </p:sp>
        <p:sp>
          <p:nvSpPr>
            <p:cNvPr id="81"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4993532" y="5029041"/>
              <a:ext cx="632223" cy="49339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2"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6785653" y="4251473"/>
              <a:ext cx="562786" cy="8214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3" name="矩形 25611">
              <a:extLst>
                <a:ext uri="{FF2B5EF4-FFF2-40B4-BE49-F238E27FC236}">
                  <a16:creationId xmlns:a16="http://schemas.microsoft.com/office/drawing/2014/main" id="{444040EC-66BE-4F9D-B5AD-8ADF8349B6C2}"/>
                </a:ext>
              </a:extLst>
            </p:cNvPr>
            <p:cNvSpPr>
              <a:spLocks noChangeArrowheads="1"/>
            </p:cNvSpPr>
            <p:nvPr/>
          </p:nvSpPr>
          <p:spPr bwMode="auto">
            <a:xfrm>
              <a:off x="7249485" y="4156991"/>
              <a:ext cx="1007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尺动脉</a:t>
              </a:r>
            </a:p>
          </p:txBody>
        </p:sp>
        <p:sp>
          <p:nvSpPr>
            <p:cNvPr id="84"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V="1">
              <a:off x="1946499" y="4221872"/>
              <a:ext cx="508704" cy="592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5" name="矩形 24580">
              <a:extLst>
                <a:ext uri="{FF2B5EF4-FFF2-40B4-BE49-F238E27FC236}">
                  <a16:creationId xmlns:a16="http://schemas.microsoft.com/office/drawing/2014/main" id="{D8017BC8-6B45-4AC9-8543-74D4B8C58FB5}"/>
                </a:ext>
              </a:extLst>
            </p:cNvPr>
            <p:cNvSpPr>
              <a:spLocks noChangeArrowheads="1"/>
            </p:cNvSpPr>
            <p:nvPr/>
          </p:nvSpPr>
          <p:spPr bwMode="auto">
            <a:xfrm>
              <a:off x="615482" y="4111797"/>
              <a:ext cx="1683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旋前圆肌止点</a:t>
              </a:r>
              <a:endParaRPr lang="zh-CN" altLang="en-US" sz="1600" b="0" dirty="0">
                <a:latin typeface="微软雅黑" panose="020B0503020204020204" pitchFamily="34" charset="-122"/>
                <a:ea typeface="微软雅黑" panose="020B0503020204020204" pitchFamily="34" charset="-122"/>
              </a:endParaRPr>
            </a:p>
          </p:txBody>
        </p:sp>
        <p:sp>
          <p:nvSpPr>
            <p:cNvPr id="86"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3244074" y="2494277"/>
              <a:ext cx="268813" cy="11810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7" name="矩形 24580">
              <a:extLst>
                <a:ext uri="{FF2B5EF4-FFF2-40B4-BE49-F238E27FC236}">
                  <a16:creationId xmlns:a16="http://schemas.microsoft.com/office/drawing/2014/main" id="{D8017BC8-6B45-4AC9-8543-74D4B8C58FB5}"/>
                </a:ext>
              </a:extLst>
            </p:cNvPr>
            <p:cNvSpPr>
              <a:spLocks noChangeArrowheads="1"/>
            </p:cNvSpPr>
            <p:nvPr/>
          </p:nvSpPr>
          <p:spPr bwMode="auto">
            <a:xfrm>
              <a:off x="3447842" y="2340389"/>
              <a:ext cx="1545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旋前圆肌起点</a:t>
              </a:r>
              <a:endParaRPr lang="zh-CN" altLang="en-US" sz="1600" b="0" dirty="0">
                <a:latin typeface="微软雅黑" panose="020B0503020204020204" pitchFamily="34" charset="-122"/>
                <a:ea typeface="微软雅黑" panose="020B0503020204020204" pitchFamily="34" charset="-122"/>
              </a:endParaRPr>
            </a:p>
          </p:txBody>
        </p:sp>
        <p:sp>
          <p:nvSpPr>
            <p:cNvPr id="88"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2301062" y="5838195"/>
              <a:ext cx="723362" cy="5028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 name="矩形 24580">
              <a:extLst>
                <a:ext uri="{FF2B5EF4-FFF2-40B4-BE49-F238E27FC236}">
                  <a16:creationId xmlns:a16="http://schemas.microsoft.com/office/drawing/2014/main" id="{D8017BC8-6B45-4AC9-8543-74D4B8C58FB5}"/>
                </a:ext>
              </a:extLst>
            </p:cNvPr>
            <p:cNvSpPr>
              <a:spLocks noChangeArrowheads="1"/>
            </p:cNvSpPr>
            <p:nvPr/>
          </p:nvSpPr>
          <p:spPr bwMode="auto">
            <a:xfrm>
              <a:off x="2942504" y="5719200"/>
              <a:ext cx="12639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桡侧腕屈腱</a:t>
              </a:r>
              <a:endParaRPr lang="zh-CN" altLang="en-US" sz="1600" b="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0312817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90478" y="453758"/>
            <a:ext cx="1474509" cy="523220"/>
          </a:xfrm>
          <a:prstGeom prst="rect">
            <a:avLst/>
          </a:prstGeom>
          <a:solidFill>
            <a:schemeClr val="accent6">
              <a:lumMod val="20000"/>
              <a:lumOff val="80000"/>
            </a:schemeClr>
          </a:solidFill>
          <a:ln w="19050">
            <a:solidFill>
              <a:srgbClr val="006666"/>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尺动脉</a:t>
            </a:r>
            <a:endParaRPr lang="zh-CN" altLang="en-US" sz="2800" dirty="0">
              <a:latin typeface="微软雅黑" panose="020B0503020204020204" pitchFamily="34" charset="-122"/>
              <a:ea typeface="微软雅黑" panose="020B0503020204020204" pitchFamily="34" charset="-122"/>
            </a:endParaRPr>
          </a:p>
        </p:txBody>
      </p:sp>
      <p:sp>
        <p:nvSpPr>
          <p:cNvPr id="41" name="线形标注 1 40"/>
          <p:cNvSpPr/>
          <p:nvPr/>
        </p:nvSpPr>
        <p:spPr>
          <a:xfrm>
            <a:off x="2633452" y="453758"/>
            <a:ext cx="5628574" cy="862719"/>
          </a:xfrm>
          <a:prstGeom prst="borderCallout1">
            <a:avLst>
              <a:gd name="adj1" fmla="val 100043"/>
              <a:gd name="adj2" fmla="val 18"/>
              <a:gd name="adj3" fmla="val 59763"/>
              <a:gd name="adj4" fmla="val -12109"/>
            </a:avLst>
          </a:prstGeom>
          <a:solidFill>
            <a:schemeClr val="accent5"/>
          </a:solidFill>
          <a:ln w="1905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b="0" dirty="0" smtClean="0">
                <a:solidFill>
                  <a:schemeClr val="tx1"/>
                </a:solidFill>
                <a:latin typeface="微软雅黑" panose="020B0503020204020204" pitchFamily="34" charset="-122"/>
                <a:ea typeface="微软雅黑" panose="020B0503020204020204" pitchFamily="34" charset="-122"/>
              </a:rPr>
              <a:t>在尺侧腕屈肌与指浅屈肌之间下行，经豌豆骨的桡侧至手掌。</a:t>
            </a:r>
            <a:endParaRPr lang="zh-CN" altLang="en-US" sz="2000" b="0" dirty="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0645" y="1575958"/>
            <a:ext cx="8922165" cy="5104002"/>
            <a:chOff x="150645" y="1575958"/>
            <a:chExt cx="8922165" cy="5104002"/>
          </a:xfrm>
        </p:grpSpPr>
        <p:pic>
          <p:nvPicPr>
            <p:cNvPr id="46" name="图片 26626" descr="Snap14">
              <a:extLst>
                <a:ext uri="{FF2B5EF4-FFF2-40B4-BE49-F238E27FC236}">
                  <a16:creationId xmlns:a16="http://schemas.microsoft.com/office/drawing/2014/main" id="{88BE6AE1-8073-423E-904D-37A50E61A0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0272" y="2459748"/>
              <a:ext cx="2583302" cy="331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25604" descr="Snap18">
              <a:extLst>
                <a:ext uri="{FF2B5EF4-FFF2-40B4-BE49-F238E27FC236}">
                  <a16:creationId xmlns:a16="http://schemas.microsoft.com/office/drawing/2014/main" id="{6CB1F07C-54ED-4FBC-BCF5-89CC42B2D4D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637755" y="1718633"/>
              <a:ext cx="1733617" cy="4591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25601" descr="Snap16">
              <a:extLst>
                <a:ext uri="{FF2B5EF4-FFF2-40B4-BE49-F238E27FC236}">
                  <a16:creationId xmlns:a16="http://schemas.microsoft.com/office/drawing/2014/main" id="{C8B0371B-4CFA-4428-80F5-11BC1AB6933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5170" y="1575958"/>
              <a:ext cx="1791670" cy="51040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矩形 25602">
              <a:extLst>
                <a:ext uri="{FF2B5EF4-FFF2-40B4-BE49-F238E27FC236}">
                  <a16:creationId xmlns:a16="http://schemas.microsoft.com/office/drawing/2014/main" id="{C3385E58-51C4-4924-A50F-74D0D5582DF3}"/>
                </a:ext>
              </a:extLst>
            </p:cNvPr>
            <p:cNvSpPr>
              <a:spLocks noChangeArrowheads="1"/>
            </p:cNvSpPr>
            <p:nvPr/>
          </p:nvSpPr>
          <p:spPr bwMode="auto">
            <a:xfrm>
              <a:off x="1877919" y="3542040"/>
              <a:ext cx="1497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骨间总动脉</a:t>
              </a:r>
            </a:p>
          </p:txBody>
        </p:sp>
        <p:sp>
          <p:nvSpPr>
            <p:cNvPr id="42" name="文本框 25605">
              <a:extLst>
                <a:ext uri="{FF2B5EF4-FFF2-40B4-BE49-F238E27FC236}">
                  <a16:creationId xmlns:a16="http://schemas.microsoft.com/office/drawing/2014/main" id="{12D18209-0386-4822-A5A7-E5F19240253B}"/>
                </a:ext>
              </a:extLst>
            </p:cNvPr>
            <p:cNvSpPr txBox="1">
              <a:spLocks noChangeArrowheads="1"/>
            </p:cNvSpPr>
            <p:nvPr/>
          </p:nvSpPr>
          <p:spPr bwMode="auto">
            <a:xfrm>
              <a:off x="1762213" y="4395528"/>
              <a:ext cx="1439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骨间前动脉</a:t>
              </a:r>
            </a:p>
          </p:txBody>
        </p:sp>
        <p:sp>
          <p:nvSpPr>
            <p:cNvPr id="43" name="文本框 25606">
              <a:extLst>
                <a:ext uri="{FF2B5EF4-FFF2-40B4-BE49-F238E27FC236}">
                  <a16:creationId xmlns:a16="http://schemas.microsoft.com/office/drawing/2014/main" id="{32D3AC54-D870-402F-B760-49790AE4A44B}"/>
                </a:ext>
              </a:extLst>
            </p:cNvPr>
            <p:cNvSpPr txBox="1">
              <a:spLocks noChangeArrowheads="1"/>
            </p:cNvSpPr>
            <p:nvPr/>
          </p:nvSpPr>
          <p:spPr bwMode="auto">
            <a:xfrm>
              <a:off x="2719435" y="4114356"/>
              <a:ext cx="1311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骨间后动脉</a:t>
              </a:r>
            </a:p>
          </p:txBody>
        </p:sp>
        <p:sp>
          <p:nvSpPr>
            <p:cNvPr id="44" name="矩形 25609">
              <a:extLst>
                <a:ext uri="{FF2B5EF4-FFF2-40B4-BE49-F238E27FC236}">
                  <a16:creationId xmlns:a16="http://schemas.microsoft.com/office/drawing/2014/main" id="{F15391F3-E696-455D-A5C8-A2CD988021FD}"/>
                </a:ext>
              </a:extLst>
            </p:cNvPr>
            <p:cNvSpPr>
              <a:spLocks noChangeArrowheads="1"/>
            </p:cNvSpPr>
            <p:nvPr/>
          </p:nvSpPr>
          <p:spPr bwMode="auto">
            <a:xfrm>
              <a:off x="1986031" y="1996910"/>
              <a:ext cx="1007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肱动脉</a:t>
              </a:r>
            </a:p>
          </p:txBody>
        </p:sp>
        <p:sp>
          <p:nvSpPr>
            <p:cNvPr id="45" name="矩形 25611">
              <a:extLst>
                <a:ext uri="{FF2B5EF4-FFF2-40B4-BE49-F238E27FC236}">
                  <a16:creationId xmlns:a16="http://schemas.microsoft.com/office/drawing/2014/main" id="{444040EC-66BE-4F9D-B5AD-8ADF8349B6C2}"/>
                </a:ext>
              </a:extLst>
            </p:cNvPr>
            <p:cNvSpPr>
              <a:spLocks noChangeArrowheads="1"/>
            </p:cNvSpPr>
            <p:nvPr/>
          </p:nvSpPr>
          <p:spPr bwMode="auto">
            <a:xfrm>
              <a:off x="1976753" y="2593241"/>
              <a:ext cx="1007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尺动脉</a:t>
              </a:r>
            </a:p>
          </p:txBody>
        </p:sp>
        <p:sp>
          <p:nvSpPr>
            <p:cNvPr id="47" name="文本框 26628">
              <a:extLst>
                <a:ext uri="{FF2B5EF4-FFF2-40B4-BE49-F238E27FC236}">
                  <a16:creationId xmlns:a16="http://schemas.microsoft.com/office/drawing/2014/main" id="{F61A395E-117D-4C0C-BE96-993B1D42E585}"/>
                </a:ext>
              </a:extLst>
            </p:cNvPr>
            <p:cNvSpPr txBox="1">
              <a:spLocks noChangeArrowheads="1"/>
            </p:cNvSpPr>
            <p:nvPr/>
          </p:nvSpPr>
          <p:spPr bwMode="auto">
            <a:xfrm>
              <a:off x="7554441" y="3470624"/>
              <a:ext cx="15183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尺动脉掌深支</a:t>
              </a:r>
              <a:endParaRPr lang="zh-CN" altLang="en-US" sz="1600" dirty="0">
                <a:latin typeface="微软雅黑" panose="020B0503020204020204" pitchFamily="34" charset="-122"/>
                <a:ea typeface="微软雅黑" panose="020B0503020204020204" pitchFamily="34" charset="-122"/>
              </a:endParaRPr>
            </a:p>
          </p:txBody>
        </p:sp>
        <p:sp>
          <p:nvSpPr>
            <p:cNvPr id="48"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882909" y="2372645"/>
              <a:ext cx="499131" cy="64634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6172968" y="2459748"/>
              <a:ext cx="241880" cy="2948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7248240" y="2714120"/>
              <a:ext cx="377391" cy="14018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7384340" y="3258493"/>
              <a:ext cx="312627" cy="695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1615461" y="2181576"/>
              <a:ext cx="441904" cy="10513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1476538" y="2805518"/>
              <a:ext cx="580827" cy="2176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1179107" y="4441113"/>
              <a:ext cx="666978" cy="9197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V="1">
              <a:off x="3810953" y="4153169"/>
              <a:ext cx="507362" cy="13348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 name="矩形 25611">
              <a:extLst>
                <a:ext uri="{FF2B5EF4-FFF2-40B4-BE49-F238E27FC236}">
                  <a16:creationId xmlns:a16="http://schemas.microsoft.com/office/drawing/2014/main" id="{444040EC-66BE-4F9D-B5AD-8ADF8349B6C2}"/>
                </a:ext>
              </a:extLst>
            </p:cNvPr>
            <p:cNvSpPr>
              <a:spLocks noChangeArrowheads="1"/>
            </p:cNvSpPr>
            <p:nvPr/>
          </p:nvSpPr>
          <p:spPr bwMode="auto">
            <a:xfrm>
              <a:off x="7515986" y="2529454"/>
              <a:ext cx="1007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尺动脉</a:t>
              </a:r>
            </a:p>
          </p:txBody>
        </p:sp>
        <p:sp>
          <p:nvSpPr>
            <p:cNvPr id="57" name="矩形 24580">
              <a:extLst>
                <a:ext uri="{FF2B5EF4-FFF2-40B4-BE49-F238E27FC236}">
                  <a16:creationId xmlns:a16="http://schemas.microsoft.com/office/drawing/2014/main" id="{D8017BC8-6B45-4AC9-8543-74D4B8C58FB5}"/>
                </a:ext>
              </a:extLst>
            </p:cNvPr>
            <p:cNvSpPr>
              <a:spLocks noChangeArrowheads="1"/>
            </p:cNvSpPr>
            <p:nvPr/>
          </p:nvSpPr>
          <p:spPr bwMode="auto">
            <a:xfrm>
              <a:off x="5612755" y="2100041"/>
              <a:ext cx="1028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桡动脉</a:t>
              </a:r>
            </a:p>
          </p:txBody>
        </p:sp>
        <p:sp>
          <p:nvSpPr>
            <p:cNvPr id="58"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a:off x="7197615" y="3687741"/>
              <a:ext cx="428016" cy="93972"/>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 name="矩形 15368">
              <a:extLst>
                <a:ext uri="{FF2B5EF4-FFF2-40B4-BE49-F238E27FC236}">
                  <a16:creationId xmlns:a16="http://schemas.microsoft.com/office/drawing/2014/main" id="{177DAED5-91E0-4B51-9754-5A5665C3A6F7}"/>
                </a:ext>
              </a:extLst>
            </p:cNvPr>
            <p:cNvSpPr>
              <a:spLocks noChangeArrowheads="1"/>
            </p:cNvSpPr>
            <p:nvPr/>
          </p:nvSpPr>
          <p:spPr bwMode="auto">
            <a:xfrm>
              <a:off x="7625631" y="3038970"/>
              <a:ext cx="898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豌豆骨</a:t>
              </a:r>
              <a:endParaRPr lang="zh-CN" altLang="en-US" sz="1600" dirty="0">
                <a:latin typeface="微软雅黑" panose="020B0503020204020204" pitchFamily="34" charset="-122"/>
                <a:ea typeface="微软雅黑" panose="020B0503020204020204" pitchFamily="34" charset="-122"/>
              </a:endParaRPr>
            </a:p>
          </p:txBody>
        </p:sp>
        <p:sp>
          <p:nvSpPr>
            <p:cNvPr id="60" name="矩形 24580">
              <a:extLst>
                <a:ext uri="{FF2B5EF4-FFF2-40B4-BE49-F238E27FC236}">
                  <a16:creationId xmlns:a16="http://schemas.microsoft.com/office/drawing/2014/main" id="{D8017BC8-6B45-4AC9-8543-74D4B8C58FB5}"/>
                </a:ext>
              </a:extLst>
            </p:cNvPr>
            <p:cNvSpPr>
              <a:spLocks noChangeArrowheads="1"/>
            </p:cNvSpPr>
            <p:nvPr/>
          </p:nvSpPr>
          <p:spPr bwMode="auto">
            <a:xfrm>
              <a:off x="150645" y="2100041"/>
              <a:ext cx="1028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桡动脉</a:t>
              </a:r>
            </a:p>
          </p:txBody>
        </p:sp>
        <p:sp>
          <p:nvSpPr>
            <p:cNvPr id="61"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1428065" y="3121230"/>
              <a:ext cx="536921" cy="59194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1297020" y="4792494"/>
              <a:ext cx="465191" cy="22276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3" name="文本框 24585">
              <a:extLst>
                <a:ext uri="{FF2B5EF4-FFF2-40B4-BE49-F238E27FC236}">
                  <a16:creationId xmlns:a16="http://schemas.microsoft.com/office/drawing/2014/main" id="{C24911F7-1E53-4B58-83F9-8BB702288D55}"/>
                </a:ext>
              </a:extLst>
            </p:cNvPr>
            <p:cNvSpPr txBox="1">
              <a:spLocks noChangeArrowheads="1"/>
            </p:cNvSpPr>
            <p:nvPr/>
          </p:nvSpPr>
          <p:spPr bwMode="auto">
            <a:xfrm>
              <a:off x="1696633" y="4882613"/>
              <a:ext cx="11186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指浅屈肌</a:t>
              </a:r>
              <a:endParaRPr lang="zh-CN" altLang="en-US" sz="1600" b="0" dirty="0">
                <a:latin typeface="微软雅黑" panose="020B0503020204020204" pitchFamily="34" charset="-122"/>
                <a:ea typeface="微软雅黑" panose="020B0503020204020204" pitchFamily="34" charset="-122"/>
              </a:endParaRPr>
            </a:p>
          </p:txBody>
        </p:sp>
        <p:sp>
          <p:nvSpPr>
            <p:cNvPr id="64"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V="1">
              <a:off x="3375235" y="3177702"/>
              <a:ext cx="503811" cy="5555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5"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1487397" y="5877648"/>
              <a:ext cx="358688" cy="7756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6" name="矩形 24580">
              <a:extLst>
                <a:ext uri="{FF2B5EF4-FFF2-40B4-BE49-F238E27FC236}">
                  <a16:creationId xmlns:a16="http://schemas.microsoft.com/office/drawing/2014/main" id="{D8017BC8-6B45-4AC9-8543-74D4B8C58FB5}"/>
                </a:ext>
              </a:extLst>
            </p:cNvPr>
            <p:cNvSpPr>
              <a:spLocks noChangeArrowheads="1"/>
            </p:cNvSpPr>
            <p:nvPr/>
          </p:nvSpPr>
          <p:spPr bwMode="auto">
            <a:xfrm>
              <a:off x="1762211" y="5798381"/>
              <a:ext cx="1875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尺侧腕屈肌止点</a:t>
              </a:r>
              <a:endParaRPr lang="zh-CN" altLang="en-US" sz="1600" b="0" dirty="0">
                <a:latin typeface="微软雅黑" panose="020B0503020204020204" pitchFamily="34" charset="-122"/>
                <a:ea typeface="微软雅黑" panose="020B0503020204020204" pitchFamily="34" charset="-122"/>
              </a:endParaRPr>
            </a:p>
          </p:txBody>
        </p:sp>
        <p:sp>
          <p:nvSpPr>
            <p:cNvPr id="67"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1950877" y="3104163"/>
              <a:ext cx="387254" cy="13126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8" name="矩形 24580">
              <a:extLst>
                <a:ext uri="{FF2B5EF4-FFF2-40B4-BE49-F238E27FC236}">
                  <a16:creationId xmlns:a16="http://schemas.microsoft.com/office/drawing/2014/main" id="{D8017BC8-6B45-4AC9-8543-74D4B8C58FB5}"/>
                </a:ext>
              </a:extLst>
            </p:cNvPr>
            <p:cNvSpPr>
              <a:spLocks noChangeArrowheads="1"/>
            </p:cNvSpPr>
            <p:nvPr/>
          </p:nvSpPr>
          <p:spPr bwMode="auto">
            <a:xfrm>
              <a:off x="2256529" y="3099857"/>
              <a:ext cx="1683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尺侧腕屈肌</a:t>
              </a:r>
              <a:endParaRPr lang="zh-CN" altLang="en-US" sz="1600" b="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7042875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63710" y="230599"/>
            <a:ext cx="4331105" cy="4250140"/>
            <a:chOff x="4072610" y="250692"/>
            <a:chExt cx="4331105" cy="4250140"/>
          </a:xfrm>
        </p:grpSpPr>
        <p:pic>
          <p:nvPicPr>
            <p:cNvPr id="71" name="图片 28673" descr="Snap13">
              <a:extLst>
                <a:ext uri="{FF2B5EF4-FFF2-40B4-BE49-F238E27FC236}">
                  <a16:creationId xmlns:a16="http://schemas.microsoft.com/office/drawing/2014/main" id="{4646CDD0-7424-4D47-83D5-C6578F1A4FA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19" r="3636" b="-1378"/>
            <a:stretch>
              <a:fillRect/>
            </a:stretch>
          </p:blipFill>
          <p:spPr bwMode="auto">
            <a:xfrm>
              <a:off x="4072610" y="250692"/>
              <a:ext cx="2732110" cy="425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28679">
              <a:extLst>
                <a:ext uri="{FF2B5EF4-FFF2-40B4-BE49-F238E27FC236}">
                  <a16:creationId xmlns:a16="http://schemas.microsoft.com/office/drawing/2014/main" id="{2B5EB1B7-F2AC-4F0E-8CB9-056ED0A084BC}"/>
                </a:ext>
              </a:extLst>
            </p:cNvPr>
            <p:cNvSpPr>
              <a:spLocks noChangeArrowheads="1"/>
            </p:cNvSpPr>
            <p:nvPr/>
          </p:nvSpPr>
          <p:spPr bwMode="auto">
            <a:xfrm>
              <a:off x="6629128" y="1299766"/>
              <a:ext cx="1577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掌浅弓</a:t>
              </a:r>
            </a:p>
          </p:txBody>
        </p:sp>
        <p:sp>
          <p:nvSpPr>
            <p:cNvPr id="75" name="矩形 28681">
              <a:extLst>
                <a:ext uri="{FF2B5EF4-FFF2-40B4-BE49-F238E27FC236}">
                  <a16:creationId xmlns:a16="http://schemas.microsoft.com/office/drawing/2014/main" id="{F062C893-1B39-410B-9482-54D667D54882}"/>
                </a:ext>
              </a:extLst>
            </p:cNvPr>
            <p:cNvSpPr>
              <a:spLocks noChangeArrowheads="1"/>
            </p:cNvSpPr>
            <p:nvPr/>
          </p:nvSpPr>
          <p:spPr bwMode="auto">
            <a:xfrm>
              <a:off x="6732731" y="1678915"/>
              <a:ext cx="1670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小指尺掌侧动脉</a:t>
              </a:r>
            </a:p>
          </p:txBody>
        </p:sp>
        <p:sp>
          <p:nvSpPr>
            <p:cNvPr id="76" name="矩形 28683">
              <a:extLst>
                <a:ext uri="{FF2B5EF4-FFF2-40B4-BE49-F238E27FC236}">
                  <a16:creationId xmlns:a16="http://schemas.microsoft.com/office/drawing/2014/main" id="{CD5ED21D-5C85-4CE5-8983-989AAED05930}"/>
                </a:ext>
              </a:extLst>
            </p:cNvPr>
            <p:cNvSpPr>
              <a:spLocks noChangeArrowheads="1"/>
            </p:cNvSpPr>
            <p:nvPr/>
          </p:nvSpPr>
          <p:spPr bwMode="auto">
            <a:xfrm>
              <a:off x="6763901" y="2076390"/>
              <a:ext cx="1453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指掌侧总动脉</a:t>
              </a:r>
            </a:p>
          </p:txBody>
        </p:sp>
        <p:sp>
          <p:nvSpPr>
            <p:cNvPr id="77" name="矩形 28684">
              <a:extLst>
                <a:ext uri="{FF2B5EF4-FFF2-40B4-BE49-F238E27FC236}">
                  <a16:creationId xmlns:a16="http://schemas.microsoft.com/office/drawing/2014/main" id="{E44D4492-BB82-4904-AD29-6D2F3AF80171}"/>
                </a:ext>
              </a:extLst>
            </p:cNvPr>
            <p:cNvSpPr>
              <a:spLocks noChangeArrowheads="1"/>
            </p:cNvSpPr>
            <p:nvPr/>
          </p:nvSpPr>
          <p:spPr bwMode="auto">
            <a:xfrm>
              <a:off x="6741958" y="2514753"/>
              <a:ext cx="1661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指掌侧固有动脉</a:t>
              </a:r>
            </a:p>
          </p:txBody>
        </p:sp>
        <p:sp>
          <p:nvSpPr>
            <p:cNvPr id="84"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6150479" y="1118987"/>
              <a:ext cx="425825" cy="8713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6"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6279531" y="2256853"/>
              <a:ext cx="525187" cy="203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7"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5903739" y="2256853"/>
              <a:ext cx="900980" cy="10807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8"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5561508" y="2182952"/>
              <a:ext cx="1243212" cy="7390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6028027" y="1465679"/>
              <a:ext cx="704704" cy="1726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0"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6442090" y="1847143"/>
              <a:ext cx="37407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1"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4896416" y="885351"/>
              <a:ext cx="414632" cy="9080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6239300" y="551233"/>
              <a:ext cx="434193" cy="72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3"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5102019" y="455610"/>
              <a:ext cx="271663" cy="2886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4" name="矩形 25611">
              <a:extLst>
                <a:ext uri="{FF2B5EF4-FFF2-40B4-BE49-F238E27FC236}">
                  <a16:creationId xmlns:a16="http://schemas.microsoft.com/office/drawing/2014/main" id="{444040EC-66BE-4F9D-B5AD-8ADF8349B6C2}"/>
                </a:ext>
              </a:extLst>
            </p:cNvPr>
            <p:cNvSpPr>
              <a:spLocks noChangeArrowheads="1"/>
            </p:cNvSpPr>
            <p:nvPr/>
          </p:nvSpPr>
          <p:spPr bwMode="auto">
            <a:xfrm>
              <a:off x="6576305" y="375471"/>
              <a:ext cx="10078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尺动脉</a:t>
              </a:r>
            </a:p>
          </p:txBody>
        </p:sp>
        <p:sp>
          <p:nvSpPr>
            <p:cNvPr id="95" name="矩形 24580">
              <a:extLst>
                <a:ext uri="{FF2B5EF4-FFF2-40B4-BE49-F238E27FC236}">
                  <a16:creationId xmlns:a16="http://schemas.microsoft.com/office/drawing/2014/main" id="{D8017BC8-6B45-4AC9-8543-74D4B8C58FB5}"/>
                </a:ext>
              </a:extLst>
            </p:cNvPr>
            <p:cNvSpPr>
              <a:spLocks noChangeArrowheads="1"/>
            </p:cNvSpPr>
            <p:nvPr/>
          </p:nvSpPr>
          <p:spPr bwMode="auto">
            <a:xfrm>
              <a:off x="4381892" y="278769"/>
              <a:ext cx="10284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桡动脉</a:t>
              </a:r>
            </a:p>
          </p:txBody>
        </p:sp>
        <p:sp>
          <p:nvSpPr>
            <p:cNvPr id="96" name="文本框 24585">
              <a:extLst>
                <a:ext uri="{FF2B5EF4-FFF2-40B4-BE49-F238E27FC236}">
                  <a16:creationId xmlns:a16="http://schemas.microsoft.com/office/drawing/2014/main" id="{C24911F7-1E53-4B58-83F9-8BB702288D55}"/>
                </a:ext>
              </a:extLst>
            </p:cNvPr>
            <p:cNvSpPr txBox="1">
              <a:spLocks noChangeArrowheads="1"/>
            </p:cNvSpPr>
            <p:nvPr/>
          </p:nvSpPr>
          <p:spPr bwMode="auto">
            <a:xfrm>
              <a:off x="4179702" y="604206"/>
              <a:ext cx="9028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桡动脉掌浅支</a:t>
              </a:r>
              <a:endParaRPr lang="zh-CN" altLang="en-US" sz="1600" dirty="0">
                <a:latin typeface="微软雅黑" panose="020B0503020204020204" pitchFamily="34" charset="-122"/>
                <a:ea typeface="微软雅黑" panose="020B0503020204020204" pitchFamily="34" charset="-122"/>
              </a:endParaRPr>
            </a:p>
          </p:txBody>
        </p:sp>
        <p:sp>
          <p:nvSpPr>
            <p:cNvPr id="97" name="文本框 26628">
              <a:extLst>
                <a:ext uri="{FF2B5EF4-FFF2-40B4-BE49-F238E27FC236}">
                  <a16:creationId xmlns:a16="http://schemas.microsoft.com/office/drawing/2014/main" id="{F61A395E-117D-4C0C-BE96-993B1D42E585}"/>
                </a:ext>
              </a:extLst>
            </p:cNvPr>
            <p:cNvSpPr txBox="1">
              <a:spLocks noChangeArrowheads="1"/>
            </p:cNvSpPr>
            <p:nvPr/>
          </p:nvSpPr>
          <p:spPr bwMode="auto">
            <a:xfrm>
              <a:off x="6495410" y="961228"/>
              <a:ext cx="15183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尺动脉掌深支</a:t>
              </a:r>
              <a:endParaRPr lang="zh-CN" altLang="en-US" sz="1600" b="0" dirty="0">
                <a:latin typeface="微软雅黑" panose="020B0503020204020204" pitchFamily="34" charset="-122"/>
                <a:ea typeface="微软雅黑" panose="020B0503020204020204" pitchFamily="34" charset="-122"/>
              </a:endParaRPr>
            </a:p>
          </p:txBody>
        </p:sp>
        <p:sp>
          <p:nvSpPr>
            <p:cNvPr id="98"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5300732" y="2705304"/>
              <a:ext cx="1503985" cy="35723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9"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5482851" y="2732496"/>
              <a:ext cx="1259107" cy="4613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0"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5821545" y="2705304"/>
              <a:ext cx="983172" cy="2958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1"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5989624" y="2732496"/>
              <a:ext cx="774276" cy="37758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6279530" y="2705304"/>
              <a:ext cx="525185" cy="39333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3"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6457684" y="2732496"/>
              <a:ext cx="306216" cy="42578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组合 4"/>
          <p:cNvGrpSpPr/>
          <p:nvPr/>
        </p:nvGrpSpPr>
        <p:grpSpPr>
          <a:xfrm>
            <a:off x="98264" y="1304688"/>
            <a:ext cx="3463012" cy="4654106"/>
            <a:chOff x="153438" y="371871"/>
            <a:chExt cx="3463012" cy="4654106"/>
          </a:xfrm>
        </p:grpSpPr>
        <p:grpSp>
          <p:nvGrpSpPr>
            <p:cNvPr id="2" name="组合 1"/>
            <p:cNvGrpSpPr/>
            <p:nvPr/>
          </p:nvGrpSpPr>
          <p:grpSpPr>
            <a:xfrm>
              <a:off x="250715" y="3210131"/>
              <a:ext cx="3365735" cy="1815846"/>
              <a:chOff x="0" y="4067048"/>
              <a:chExt cx="3365735" cy="1815846"/>
            </a:xfrm>
          </p:grpSpPr>
          <p:sp>
            <p:nvSpPr>
              <p:cNvPr id="19" name="文本框 18"/>
              <p:cNvSpPr txBox="1"/>
              <p:nvPr/>
            </p:nvSpPr>
            <p:spPr>
              <a:xfrm>
                <a:off x="846009" y="4623917"/>
                <a:ext cx="1199745" cy="461665"/>
              </a:xfrm>
              <a:prstGeom prst="rect">
                <a:avLst/>
              </a:prstGeom>
              <a:solidFill>
                <a:schemeClr val="accent6">
                  <a:lumMod val="20000"/>
                  <a:lumOff val="80000"/>
                </a:schemeClr>
              </a:solidFill>
              <a:ln w="19050">
                <a:solidFill>
                  <a:srgbClr val="006666"/>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dirty="0" smtClean="0">
                    <a:solidFill>
                      <a:srgbClr val="C00000"/>
                    </a:solidFill>
                    <a:latin typeface="微软雅黑" panose="020B0503020204020204" pitchFamily="34" charset="-122"/>
                    <a:ea typeface="微软雅黑" panose="020B0503020204020204" pitchFamily="34" charset="-122"/>
                  </a:rPr>
                  <a:t>掌深弓</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41" name="矩形 27655">
                <a:extLst>
                  <a:ext uri="{FF2B5EF4-FFF2-40B4-BE49-F238E27FC236}">
                    <a16:creationId xmlns:a16="http://schemas.microsoft.com/office/drawing/2014/main" id="{3D1615F8-FCD5-4BE0-870C-1CB5EE510765}"/>
                  </a:ext>
                </a:extLst>
              </p:cNvPr>
              <p:cNvSpPr>
                <a:spLocks noChangeArrowheads="1"/>
              </p:cNvSpPr>
              <p:nvPr/>
            </p:nvSpPr>
            <p:spPr bwMode="auto">
              <a:xfrm>
                <a:off x="927407" y="4067048"/>
                <a:ext cx="1369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掌心动脉</a:t>
                </a:r>
                <a:endParaRPr lang="en-US" altLang="zh-CN" sz="1800" dirty="0">
                  <a:latin typeface="微软雅黑" panose="020B0503020204020204" pitchFamily="34" charset="-122"/>
                  <a:ea typeface="微软雅黑" panose="020B0503020204020204" pitchFamily="34" charset="-122"/>
                </a:endParaRPr>
              </a:p>
            </p:txBody>
          </p:sp>
          <p:grpSp>
            <p:nvGrpSpPr>
              <p:cNvPr id="54" name="组合 53"/>
              <p:cNvGrpSpPr/>
              <p:nvPr/>
            </p:nvGrpSpPr>
            <p:grpSpPr>
              <a:xfrm>
                <a:off x="744238" y="5085582"/>
                <a:ext cx="1427974" cy="473410"/>
                <a:chOff x="977999" y="810639"/>
                <a:chExt cx="1427974" cy="473410"/>
              </a:xfrm>
            </p:grpSpPr>
            <p:sp>
              <p:nvSpPr>
                <p:cNvPr id="55" name="直接连接符 23561">
                  <a:extLst>
                    <a:ext uri="{FF2B5EF4-FFF2-40B4-BE49-F238E27FC236}">
                      <a16:creationId xmlns:a16="http://schemas.microsoft.com/office/drawing/2014/main" id="{A3732394-2228-438B-B134-55934AF6FCE2}"/>
                    </a:ext>
                  </a:extLst>
                </p:cNvPr>
                <p:cNvSpPr>
                  <a:spLocks noChangeShapeType="1"/>
                </p:cNvSpPr>
                <p:nvPr/>
              </p:nvSpPr>
              <p:spPr bwMode="auto">
                <a:xfrm flipH="1">
                  <a:off x="977999" y="1046233"/>
                  <a:ext cx="1427569" cy="43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flipH="1">
                  <a:off x="1691358" y="810639"/>
                  <a:ext cx="1255" cy="250626"/>
                </a:xfrm>
                <a:prstGeom prst="line">
                  <a:avLst/>
                </a:prstGeom>
                <a:noFill/>
                <a:ln w="19050">
                  <a:solidFill>
                    <a:schemeClr val="tx1"/>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57" name="直接连接符 23563">
                  <a:extLst>
                    <a:ext uri="{FF2B5EF4-FFF2-40B4-BE49-F238E27FC236}">
                      <a16:creationId xmlns:a16="http://schemas.microsoft.com/office/drawing/2014/main" id="{C469DF62-5B66-49FB-B83F-D10365DAC117}"/>
                    </a:ext>
                  </a:extLst>
                </p:cNvPr>
                <p:cNvSpPr>
                  <a:spLocks noChangeShapeType="1"/>
                </p:cNvSpPr>
                <p:nvPr/>
              </p:nvSpPr>
              <p:spPr bwMode="auto">
                <a:xfrm>
                  <a:off x="978003" y="1050587"/>
                  <a:ext cx="0" cy="233462"/>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58"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a:off x="2405568" y="1046233"/>
                  <a:ext cx="405" cy="237816"/>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61"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rot="10800000" flipH="1">
                <a:off x="1457598" y="4372179"/>
                <a:ext cx="1254" cy="250625"/>
              </a:xfrm>
              <a:prstGeom prst="line">
                <a:avLst/>
              </a:prstGeom>
              <a:noFill/>
              <a:ln w="19050">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64" name="矩形 24580">
                <a:extLst>
                  <a:ext uri="{FF2B5EF4-FFF2-40B4-BE49-F238E27FC236}">
                    <a16:creationId xmlns:a16="http://schemas.microsoft.com/office/drawing/2014/main" id="{D8017BC8-6B45-4AC9-8543-74D4B8C58FB5}"/>
                  </a:ext>
                </a:extLst>
              </p:cNvPr>
              <p:cNvSpPr>
                <a:spLocks noChangeArrowheads="1"/>
              </p:cNvSpPr>
              <p:nvPr/>
            </p:nvSpPr>
            <p:spPr bwMode="auto">
              <a:xfrm>
                <a:off x="0" y="5513562"/>
                <a:ext cx="1385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桡动脉末端</a:t>
                </a:r>
                <a:endParaRPr lang="zh-CN" altLang="en-US" sz="1800" dirty="0">
                  <a:latin typeface="微软雅黑" panose="020B0503020204020204" pitchFamily="34" charset="-122"/>
                  <a:ea typeface="微软雅黑" panose="020B0503020204020204" pitchFamily="34" charset="-122"/>
                </a:endParaRPr>
              </a:p>
            </p:txBody>
          </p:sp>
          <p:sp>
            <p:nvSpPr>
              <p:cNvPr id="65" name="矩形 24580">
                <a:extLst>
                  <a:ext uri="{FF2B5EF4-FFF2-40B4-BE49-F238E27FC236}">
                    <a16:creationId xmlns:a16="http://schemas.microsoft.com/office/drawing/2014/main" id="{D8017BC8-6B45-4AC9-8543-74D4B8C58FB5}"/>
                  </a:ext>
                </a:extLst>
              </p:cNvPr>
              <p:cNvSpPr>
                <a:spLocks noChangeArrowheads="1"/>
              </p:cNvSpPr>
              <p:nvPr/>
            </p:nvSpPr>
            <p:spPr bwMode="auto">
              <a:xfrm>
                <a:off x="1525907" y="5513562"/>
                <a:ext cx="1839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smtClean="0">
                    <a:latin typeface="微软雅黑" panose="020B0503020204020204" pitchFamily="34" charset="-122"/>
                    <a:ea typeface="微软雅黑" panose="020B0503020204020204" pitchFamily="34" charset="-122"/>
                  </a:rPr>
                  <a:t>尺动脉掌深支</a:t>
                </a:r>
                <a:endParaRPr lang="zh-CN" altLang="en-US" sz="1800" b="0"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53438" y="371871"/>
              <a:ext cx="3463012" cy="2574295"/>
              <a:chOff x="153438" y="371871"/>
              <a:chExt cx="3463012" cy="2574295"/>
            </a:xfrm>
          </p:grpSpPr>
          <p:sp>
            <p:nvSpPr>
              <p:cNvPr id="14" name="文本框 13"/>
              <p:cNvSpPr txBox="1"/>
              <p:nvPr/>
            </p:nvSpPr>
            <p:spPr>
              <a:xfrm>
                <a:off x="1131354" y="1146680"/>
                <a:ext cx="1199745" cy="461665"/>
              </a:xfrm>
              <a:prstGeom prst="rect">
                <a:avLst/>
              </a:prstGeom>
              <a:solidFill>
                <a:schemeClr val="accent6">
                  <a:lumMod val="20000"/>
                  <a:lumOff val="80000"/>
                </a:schemeClr>
              </a:solidFill>
              <a:ln w="19050">
                <a:solidFill>
                  <a:srgbClr val="006666"/>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dirty="0" smtClean="0">
                    <a:solidFill>
                      <a:srgbClr val="C00000"/>
                    </a:solidFill>
                    <a:latin typeface="微软雅黑" panose="020B0503020204020204" pitchFamily="34" charset="-122"/>
                    <a:ea typeface="微软雅黑" panose="020B0503020204020204" pitchFamily="34" charset="-122"/>
                  </a:rPr>
                  <a:t>掌浅弓</a:t>
                </a:r>
                <a:endParaRPr lang="zh-CN" altLang="en-US"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993915" y="1612698"/>
                <a:ext cx="1427974" cy="473410"/>
                <a:chOff x="977999" y="810639"/>
                <a:chExt cx="1427974" cy="473410"/>
              </a:xfrm>
            </p:grpSpPr>
            <p:sp>
              <p:nvSpPr>
                <p:cNvPr id="34" name="直接连接符 23561">
                  <a:extLst>
                    <a:ext uri="{FF2B5EF4-FFF2-40B4-BE49-F238E27FC236}">
                      <a16:creationId xmlns:a16="http://schemas.microsoft.com/office/drawing/2014/main" id="{A3732394-2228-438B-B134-55934AF6FCE2}"/>
                    </a:ext>
                  </a:extLst>
                </p:cNvPr>
                <p:cNvSpPr>
                  <a:spLocks noChangeShapeType="1"/>
                </p:cNvSpPr>
                <p:nvPr/>
              </p:nvSpPr>
              <p:spPr bwMode="auto">
                <a:xfrm flipH="1">
                  <a:off x="977999" y="1046233"/>
                  <a:ext cx="1427569" cy="43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flipH="1">
                  <a:off x="1691358" y="810639"/>
                  <a:ext cx="1255" cy="250626"/>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 name="直接连接符 23563">
                  <a:extLst>
                    <a:ext uri="{FF2B5EF4-FFF2-40B4-BE49-F238E27FC236}">
                      <a16:creationId xmlns:a16="http://schemas.microsoft.com/office/drawing/2014/main" id="{C469DF62-5B66-49FB-B83F-D10365DAC117}"/>
                    </a:ext>
                  </a:extLst>
                </p:cNvPr>
                <p:cNvSpPr>
                  <a:spLocks noChangeShapeType="1"/>
                </p:cNvSpPr>
                <p:nvPr/>
              </p:nvSpPr>
              <p:spPr bwMode="auto">
                <a:xfrm>
                  <a:off x="978003" y="1050587"/>
                  <a:ext cx="0" cy="233462"/>
                </a:xfrm>
                <a:prstGeom prst="line">
                  <a:avLst/>
                </a:prstGeom>
                <a:noFill/>
                <a:ln w="19050">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37"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a:off x="2405568" y="1046233"/>
                  <a:ext cx="405" cy="237816"/>
                </a:xfrm>
                <a:prstGeom prst="line">
                  <a:avLst/>
                </a:prstGeom>
                <a:noFill/>
                <a:ln w="19050">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8" name="矩形 27652">
                <a:extLst>
                  <a:ext uri="{FF2B5EF4-FFF2-40B4-BE49-F238E27FC236}">
                    <a16:creationId xmlns:a16="http://schemas.microsoft.com/office/drawing/2014/main" id="{DF336361-039C-47A3-80CA-A4EC561A32F3}"/>
                  </a:ext>
                </a:extLst>
              </p:cNvPr>
              <p:cNvSpPr>
                <a:spLocks noChangeArrowheads="1"/>
              </p:cNvSpPr>
              <p:nvPr/>
            </p:nvSpPr>
            <p:spPr bwMode="auto">
              <a:xfrm>
                <a:off x="351451" y="2051414"/>
                <a:ext cx="10829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小指</a:t>
                </a:r>
                <a:r>
                  <a:rPr lang="zh-CN" altLang="en-US" sz="1600" dirty="0">
                    <a:latin typeface="微软雅黑" panose="020B0503020204020204" pitchFamily="34" charset="-122"/>
                    <a:ea typeface="微软雅黑" panose="020B0503020204020204" pitchFamily="34" charset="-122"/>
                  </a:rPr>
                  <a:t>尺掌侧动脉</a:t>
                </a:r>
              </a:p>
            </p:txBody>
          </p:sp>
          <p:sp>
            <p:nvSpPr>
              <p:cNvPr id="39" name="矩形 27653">
                <a:extLst>
                  <a:ext uri="{FF2B5EF4-FFF2-40B4-BE49-F238E27FC236}">
                    <a16:creationId xmlns:a16="http://schemas.microsoft.com/office/drawing/2014/main" id="{43E09722-4F4E-491A-B383-A09A5F0A5945}"/>
                  </a:ext>
                </a:extLst>
              </p:cNvPr>
              <p:cNvSpPr>
                <a:spLocks noChangeArrowheads="1"/>
              </p:cNvSpPr>
              <p:nvPr/>
            </p:nvSpPr>
            <p:spPr bwMode="auto">
              <a:xfrm>
                <a:off x="1707274" y="2059531"/>
                <a:ext cx="1705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指掌侧总动脉</a:t>
                </a:r>
                <a:endParaRPr lang="en-US" altLang="zh-CN" sz="1800" dirty="0">
                  <a:latin typeface="微软雅黑" panose="020B0503020204020204" pitchFamily="34" charset="-122"/>
                  <a:ea typeface="微软雅黑" panose="020B0503020204020204" pitchFamily="34" charset="-122"/>
                </a:endParaRPr>
              </a:p>
            </p:txBody>
          </p:sp>
          <p:sp>
            <p:nvSpPr>
              <p:cNvPr id="40" name="文本框 27661">
                <a:extLst>
                  <a:ext uri="{FF2B5EF4-FFF2-40B4-BE49-F238E27FC236}">
                    <a16:creationId xmlns:a16="http://schemas.microsoft.com/office/drawing/2014/main" id="{9695758E-300A-454E-832E-C7D9C048A817}"/>
                  </a:ext>
                </a:extLst>
              </p:cNvPr>
              <p:cNvSpPr txBox="1">
                <a:spLocks noChangeArrowheads="1"/>
              </p:cNvSpPr>
              <p:nvPr/>
            </p:nvSpPr>
            <p:spPr bwMode="auto">
              <a:xfrm>
                <a:off x="1666353" y="2607612"/>
                <a:ext cx="1762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指掌侧固有动脉</a:t>
                </a:r>
                <a:endParaRPr lang="en-US" altLang="zh-CN" sz="1600"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rot="10800000">
                <a:off x="993915" y="676510"/>
                <a:ext cx="1427974" cy="473410"/>
                <a:chOff x="977999" y="810639"/>
                <a:chExt cx="1427974" cy="473410"/>
              </a:xfrm>
            </p:grpSpPr>
            <p:sp>
              <p:nvSpPr>
                <p:cNvPr id="43" name="直接连接符 23561">
                  <a:extLst>
                    <a:ext uri="{FF2B5EF4-FFF2-40B4-BE49-F238E27FC236}">
                      <a16:creationId xmlns:a16="http://schemas.microsoft.com/office/drawing/2014/main" id="{A3732394-2228-438B-B134-55934AF6FCE2}"/>
                    </a:ext>
                  </a:extLst>
                </p:cNvPr>
                <p:cNvSpPr>
                  <a:spLocks noChangeShapeType="1"/>
                </p:cNvSpPr>
                <p:nvPr/>
              </p:nvSpPr>
              <p:spPr bwMode="auto">
                <a:xfrm flipH="1">
                  <a:off x="977999" y="1046233"/>
                  <a:ext cx="1427569" cy="43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flipH="1">
                  <a:off x="1691359" y="810639"/>
                  <a:ext cx="1254" cy="250625"/>
                </a:xfrm>
                <a:prstGeom prst="line">
                  <a:avLst/>
                </a:prstGeom>
                <a:noFill/>
                <a:ln w="19050">
                  <a:solidFill>
                    <a:schemeClr val="tx1"/>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 name="直接连接符 23563">
                  <a:extLst>
                    <a:ext uri="{FF2B5EF4-FFF2-40B4-BE49-F238E27FC236}">
                      <a16:creationId xmlns:a16="http://schemas.microsoft.com/office/drawing/2014/main" id="{C469DF62-5B66-49FB-B83F-D10365DAC117}"/>
                    </a:ext>
                  </a:extLst>
                </p:cNvPr>
                <p:cNvSpPr>
                  <a:spLocks noChangeShapeType="1"/>
                </p:cNvSpPr>
                <p:nvPr/>
              </p:nvSpPr>
              <p:spPr bwMode="auto">
                <a:xfrm>
                  <a:off x="978003" y="1050587"/>
                  <a:ext cx="0" cy="233462"/>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6"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a:off x="2405568" y="1046233"/>
                  <a:ext cx="405" cy="237816"/>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52" name="矩形 24580">
                <a:extLst>
                  <a:ext uri="{FF2B5EF4-FFF2-40B4-BE49-F238E27FC236}">
                    <a16:creationId xmlns:a16="http://schemas.microsoft.com/office/drawing/2014/main" id="{D8017BC8-6B45-4AC9-8543-74D4B8C58FB5}"/>
                  </a:ext>
                </a:extLst>
              </p:cNvPr>
              <p:cNvSpPr>
                <a:spLocks noChangeArrowheads="1"/>
              </p:cNvSpPr>
              <p:nvPr/>
            </p:nvSpPr>
            <p:spPr bwMode="auto">
              <a:xfrm>
                <a:off x="153438" y="371871"/>
                <a:ext cx="1385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尺动脉末端</a:t>
                </a:r>
                <a:endParaRPr lang="zh-CN" altLang="en-US" sz="1800" dirty="0">
                  <a:latin typeface="微软雅黑" panose="020B0503020204020204" pitchFamily="34" charset="-122"/>
                  <a:ea typeface="微软雅黑" panose="020B0503020204020204" pitchFamily="34" charset="-122"/>
                </a:endParaRPr>
              </a:p>
            </p:txBody>
          </p:sp>
          <p:sp>
            <p:nvSpPr>
              <p:cNvPr id="53" name="矩形 24580">
                <a:extLst>
                  <a:ext uri="{FF2B5EF4-FFF2-40B4-BE49-F238E27FC236}">
                    <a16:creationId xmlns:a16="http://schemas.microsoft.com/office/drawing/2014/main" id="{D8017BC8-6B45-4AC9-8543-74D4B8C58FB5}"/>
                  </a:ext>
                </a:extLst>
              </p:cNvPr>
              <p:cNvSpPr>
                <a:spLocks noChangeArrowheads="1"/>
              </p:cNvSpPr>
              <p:nvPr/>
            </p:nvSpPr>
            <p:spPr bwMode="auto">
              <a:xfrm>
                <a:off x="1776622" y="371871"/>
                <a:ext cx="1839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smtClean="0">
                    <a:latin typeface="微软雅黑" panose="020B0503020204020204" pitchFamily="34" charset="-122"/>
                    <a:ea typeface="微软雅黑" panose="020B0503020204020204" pitchFamily="34" charset="-122"/>
                  </a:rPr>
                  <a:t>桡动脉掌浅支</a:t>
                </a:r>
                <a:endParaRPr lang="zh-CN" altLang="en-US" sz="1800" b="0" dirty="0">
                  <a:latin typeface="微软雅黑" panose="020B0503020204020204" pitchFamily="34" charset="-122"/>
                  <a:ea typeface="微软雅黑" panose="020B0503020204020204" pitchFamily="34" charset="-122"/>
                </a:endParaRPr>
              </a:p>
            </p:txBody>
          </p:sp>
          <p:sp>
            <p:nvSpPr>
              <p:cNvPr id="66" name="直接连接符 23562">
                <a:extLst>
                  <a:ext uri="{FF2B5EF4-FFF2-40B4-BE49-F238E27FC236}">
                    <a16:creationId xmlns:a16="http://schemas.microsoft.com/office/drawing/2014/main" id="{F75F1C92-98AB-4C44-8D5F-9CEAF9F9367D}"/>
                  </a:ext>
                </a:extLst>
              </p:cNvPr>
              <p:cNvSpPr>
                <a:spLocks noChangeShapeType="1"/>
              </p:cNvSpPr>
              <p:nvPr/>
            </p:nvSpPr>
            <p:spPr bwMode="auto">
              <a:xfrm rot="10800000" flipH="1">
                <a:off x="2420230" y="2385125"/>
                <a:ext cx="1254" cy="250625"/>
              </a:xfrm>
              <a:prstGeom prst="line">
                <a:avLst/>
              </a:prstGeom>
              <a:noFill/>
              <a:ln w="19050">
                <a:solidFill>
                  <a:schemeClr val="tx1"/>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4" name="圆角右箭头 3"/>
            <p:cNvSpPr/>
            <p:nvPr/>
          </p:nvSpPr>
          <p:spPr>
            <a:xfrm>
              <a:off x="1514729" y="2182287"/>
              <a:ext cx="242256" cy="1060530"/>
            </a:xfrm>
            <a:prstGeom prst="bentArrow">
              <a:avLst>
                <a:gd name="adj1" fmla="val 25000"/>
                <a:gd name="adj2" fmla="val 31729"/>
                <a:gd name="adj3" fmla="val 25000"/>
                <a:gd name="adj4" fmla="val 40385"/>
              </a:avLst>
            </a:prstGeom>
            <a:solidFill>
              <a:schemeClr val="accent6">
                <a:lumMod val="50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7" name="组合 66"/>
          <p:cNvGrpSpPr/>
          <p:nvPr/>
        </p:nvGrpSpPr>
        <p:grpSpPr>
          <a:xfrm>
            <a:off x="4935173" y="3206098"/>
            <a:ext cx="4057306" cy="3573072"/>
            <a:chOff x="4935173" y="3206098"/>
            <a:chExt cx="4057306" cy="3573072"/>
          </a:xfrm>
        </p:grpSpPr>
        <p:pic>
          <p:nvPicPr>
            <p:cNvPr id="78" name="图片 29697" descr="Snap14">
              <a:extLst>
                <a:ext uri="{FF2B5EF4-FFF2-40B4-BE49-F238E27FC236}">
                  <a16:creationId xmlns:a16="http://schemas.microsoft.com/office/drawing/2014/main" id="{20E2775D-E2E7-48E8-A7CD-F927D1C4061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6937" y="3537326"/>
              <a:ext cx="2529910" cy="32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矩形 28675">
              <a:extLst>
                <a:ext uri="{FF2B5EF4-FFF2-40B4-BE49-F238E27FC236}">
                  <a16:creationId xmlns:a16="http://schemas.microsoft.com/office/drawing/2014/main" id="{81F6CA39-DB47-40AC-9C66-C6DB224246E0}"/>
                </a:ext>
              </a:extLst>
            </p:cNvPr>
            <p:cNvSpPr>
              <a:spLocks noChangeArrowheads="1"/>
            </p:cNvSpPr>
            <p:nvPr/>
          </p:nvSpPr>
          <p:spPr bwMode="auto">
            <a:xfrm>
              <a:off x="7485750" y="3206098"/>
              <a:ext cx="8991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尺动脉</a:t>
              </a:r>
            </a:p>
          </p:txBody>
        </p:sp>
        <p:sp>
          <p:nvSpPr>
            <p:cNvPr id="79" name="矩形 29699">
              <a:extLst>
                <a:ext uri="{FF2B5EF4-FFF2-40B4-BE49-F238E27FC236}">
                  <a16:creationId xmlns:a16="http://schemas.microsoft.com/office/drawing/2014/main" id="{4F4A9A75-AC79-4378-B1C8-87F1050AB34E}"/>
                </a:ext>
              </a:extLst>
            </p:cNvPr>
            <p:cNvSpPr>
              <a:spLocks noChangeArrowheads="1"/>
            </p:cNvSpPr>
            <p:nvPr/>
          </p:nvSpPr>
          <p:spPr bwMode="auto">
            <a:xfrm>
              <a:off x="7807132" y="4035636"/>
              <a:ext cx="9702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尺动脉掌深支</a:t>
              </a:r>
              <a:endParaRPr lang="zh-CN" altLang="en-US" sz="1600" dirty="0">
                <a:latin typeface="微软雅黑" panose="020B0503020204020204" pitchFamily="34" charset="-122"/>
                <a:ea typeface="微软雅黑" panose="020B0503020204020204" pitchFamily="34" charset="-122"/>
              </a:endParaRPr>
            </a:p>
          </p:txBody>
        </p:sp>
        <p:sp>
          <p:nvSpPr>
            <p:cNvPr id="80" name="矩形 29701">
              <a:extLst>
                <a:ext uri="{FF2B5EF4-FFF2-40B4-BE49-F238E27FC236}">
                  <a16:creationId xmlns:a16="http://schemas.microsoft.com/office/drawing/2014/main" id="{E6632AF6-82DB-4960-977F-DCE0D6EF39C4}"/>
                </a:ext>
              </a:extLst>
            </p:cNvPr>
            <p:cNvSpPr>
              <a:spLocks noChangeArrowheads="1"/>
            </p:cNvSpPr>
            <p:nvPr/>
          </p:nvSpPr>
          <p:spPr bwMode="auto">
            <a:xfrm>
              <a:off x="6467982" y="3207205"/>
              <a:ext cx="961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桡动脉</a:t>
              </a:r>
            </a:p>
          </p:txBody>
        </p:sp>
        <p:sp>
          <p:nvSpPr>
            <p:cNvPr id="81" name="矩形 29703">
              <a:extLst>
                <a:ext uri="{FF2B5EF4-FFF2-40B4-BE49-F238E27FC236}">
                  <a16:creationId xmlns:a16="http://schemas.microsoft.com/office/drawing/2014/main" id="{06A7AC70-3C3F-47F9-8246-AAF1C53ABDC2}"/>
                </a:ext>
              </a:extLst>
            </p:cNvPr>
            <p:cNvSpPr>
              <a:spLocks noChangeArrowheads="1"/>
            </p:cNvSpPr>
            <p:nvPr/>
          </p:nvSpPr>
          <p:spPr bwMode="auto">
            <a:xfrm>
              <a:off x="7885136" y="4839691"/>
              <a:ext cx="999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掌深弓</a:t>
              </a:r>
            </a:p>
          </p:txBody>
        </p:sp>
        <p:sp>
          <p:nvSpPr>
            <p:cNvPr id="82" name="矩形 29704">
              <a:extLst>
                <a:ext uri="{FF2B5EF4-FFF2-40B4-BE49-F238E27FC236}">
                  <a16:creationId xmlns:a16="http://schemas.microsoft.com/office/drawing/2014/main" id="{01CAFD72-9A62-4B98-8233-7BC9573F6671}"/>
                </a:ext>
              </a:extLst>
            </p:cNvPr>
            <p:cNvSpPr>
              <a:spLocks noChangeArrowheads="1"/>
            </p:cNvSpPr>
            <p:nvPr/>
          </p:nvSpPr>
          <p:spPr bwMode="auto">
            <a:xfrm>
              <a:off x="4935173" y="5012771"/>
              <a:ext cx="12147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掌心动脉</a:t>
              </a:r>
            </a:p>
          </p:txBody>
        </p:sp>
        <p:sp>
          <p:nvSpPr>
            <p:cNvPr id="83" name="矩形 29707">
              <a:extLst>
                <a:ext uri="{FF2B5EF4-FFF2-40B4-BE49-F238E27FC236}">
                  <a16:creationId xmlns:a16="http://schemas.microsoft.com/office/drawing/2014/main" id="{3890E7DE-9FEF-408E-8E06-5D9F9F639BAD}"/>
                </a:ext>
              </a:extLst>
            </p:cNvPr>
            <p:cNvSpPr>
              <a:spLocks noChangeArrowheads="1"/>
            </p:cNvSpPr>
            <p:nvPr/>
          </p:nvSpPr>
          <p:spPr bwMode="auto">
            <a:xfrm>
              <a:off x="8069054" y="5854133"/>
              <a:ext cx="923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指掌侧总动脉</a:t>
              </a:r>
            </a:p>
          </p:txBody>
        </p:sp>
        <p:sp>
          <p:nvSpPr>
            <p:cNvPr id="105"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7722870" y="5893252"/>
              <a:ext cx="402968" cy="33245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6"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7390512" y="5940468"/>
              <a:ext cx="735326" cy="28523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7"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5850594" y="5233582"/>
              <a:ext cx="1168770" cy="207617"/>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8"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5850594" y="5233582"/>
              <a:ext cx="1486372" cy="8635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9"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5850594" y="5233582"/>
              <a:ext cx="1794270" cy="41523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a:off x="6172829" y="4788224"/>
              <a:ext cx="785175" cy="3969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1"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7390512" y="5012771"/>
              <a:ext cx="577725" cy="59444"/>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7557918" y="4476938"/>
              <a:ext cx="314875" cy="377603"/>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3"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7618336" y="3478785"/>
              <a:ext cx="73540" cy="27935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4"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a:off x="6788514" y="3478785"/>
              <a:ext cx="125060" cy="35046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5" name="矩形 24580">
              <a:extLst>
                <a:ext uri="{FF2B5EF4-FFF2-40B4-BE49-F238E27FC236}">
                  <a16:creationId xmlns:a16="http://schemas.microsoft.com/office/drawing/2014/main" id="{D8017BC8-6B45-4AC9-8543-74D4B8C58FB5}"/>
                </a:ext>
              </a:extLst>
            </p:cNvPr>
            <p:cNvSpPr>
              <a:spLocks noChangeArrowheads="1"/>
            </p:cNvSpPr>
            <p:nvPr/>
          </p:nvSpPr>
          <p:spPr bwMode="auto">
            <a:xfrm>
              <a:off x="5060035" y="4587993"/>
              <a:ext cx="13306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桡动脉末端</a:t>
              </a:r>
              <a:endParaRPr lang="zh-CN" altLang="en-US" sz="1600" dirty="0">
                <a:latin typeface="微软雅黑" panose="020B0503020204020204" pitchFamily="34" charset="-122"/>
                <a:ea typeface="微软雅黑" panose="020B0503020204020204" pitchFamily="34" charset="-122"/>
              </a:endParaRPr>
            </a:p>
          </p:txBody>
        </p:sp>
        <p:sp>
          <p:nvSpPr>
            <p:cNvPr id="116" name="直接连接符 22535">
              <a:extLst>
                <a:ext uri="{FF2B5EF4-FFF2-40B4-BE49-F238E27FC236}">
                  <a16:creationId xmlns:a16="http://schemas.microsoft.com/office/drawing/2014/main" id="{05098DBC-BC1B-4B8B-AECF-D6EDDA158CF7}"/>
                </a:ext>
              </a:extLst>
            </p:cNvPr>
            <p:cNvSpPr>
              <a:spLocks noChangeShapeType="1"/>
            </p:cNvSpPr>
            <p:nvPr/>
          </p:nvSpPr>
          <p:spPr bwMode="auto">
            <a:xfrm flipH="1" flipV="1">
              <a:off x="6943683" y="5960928"/>
              <a:ext cx="1182155" cy="26477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18" name="线形标注 1 117"/>
          <p:cNvSpPr/>
          <p:nvPr/>
        </p:nvSpPr>
        <p:spPr>
          <a:xfrm>
            <a:off x="932967" y="290183"/>
            <a:ext cx="1893384" cy="750540"/>
          </a:xfrm>
          <a:prstGeom prst="borderCallout1">
            <a:avLst>
              <a:gd name="adj1" fmla="val 100043"/>
              <a:gd name="adj2" fmla="val 43860"/>
              <a:gd name="adj3" fmla="val 237759"/>
              <a:gd name="adj4" fmla="val 22485"/>
            </a:avLst>
          </a:prstGeom>
          <a:solidFill>
            <a:schemeClr val="accent5"/>
          </a:solidFill>
          <a:ln w="19050">
            <a:solidFill>
              <a:srgbClr val="00666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800" b="0" dirty="0" smtClean="0">
                <a:solidFill>
                  <a:schemeClr val="tx1"/>
                </a:solidFill>
                <a:latin typeface="微软雅黑" panose="020B0503020204020204" pitchFamily="34" charset="-122"/>
                <a:ea typeface="微软雅黑" panose="020B0503020204020204" pitchFamily="34" charset="-122"/>
              </a:rPr>
              <a:t>在掌腱膜深面，凸侧平掌骨中部</a:t>
            </a:r>
            <a:endParaRPr lang="zh-CN" altLang="en-US" sz="1800" b="0" dirty="0">
              <a:solidFill>
                <a:schemeClr val="tx1"/>
              </a:solidFill>
              <a:latin typeface="微软雅黑" panose="020B0503020204020204" pitchFamily="34" charset="-122"/>
              <a:ea typeface="微软雅黑" panose="020B0503020204020204" pitchFamily="34" charset="-122"/>
            </a:endParaRPr>
          </a:p>
        </p:txBody>
      </p:sp>
      <p:sp>
        <p:nvSpPr>
          <p:cNvPr id="119" name="线形标注 1 118"/>
          <p:cNvSpPr/>
          <p:nvPr/>
        </p:nvSpPr>
        <p:spPr>
          <a:xfrm>
            <a:off x="2581526" y="4551277"/>
            <a:ext cx="2330731" cy="750540"/>
          </a:xfrm>
          <a:prstGeom prst="borderCallout1">
            <a:avLst>
              <a:gd name="adj1" fmla="val 98315"/>
              <a:gd name="adj2" fmla="val 18"/>
              <a:gd name="adj3" fmla="val 53715"/>
              <a:gd name="adj4" fmla="val -15322"/>
            </a:avLst>
          </a:prstGeom>
          <a:solidFill>
            <a:schemeClr val="accent5"/>
          </a:solidFill>
          <a:ln w="19050">
            <a:solidFill>
              <a:srgbClr val="00666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800" b="0" dirty="0" smtClean="0">
                <a:solidFill>
                  <a:schemeClr val="tx1"/>
                </a:solidFill>
                <a:latin typeface="微软雅黑" panose="020B0503020204020204" pitchFamily="34" charset="-122"/>
                <a:ea typeface="微软雅黑" panose="020B0503020204020204" pitchFamily="34" charset="-122"/>
              </a:rPr>
              <a:t>在指深屈肌腱深面，凸侧平腕掌关节高度</a:t>
            </a:r>
            <a:endParaRPr lang="zh-CN" altLang="en-US" sz="1800" b="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752" y="2349732"/>
            <a:ext cx="1864321" cy="4017312"/>
          </a:xfrm>
          <a:prstGeom prst="rect">
            <a:avLst/>
          </a:prstGeom>
        </p:spPr>
      </p:pic>
      <p:sp>
        <p:nvSpPr>
          <p:cNvPr id="48131" name="矩形 31746">
            <a:extLst>
              <a:ext uri="{FF2B5EF4-FFF2-40B4-BE49-F238E27FC236}">
                <a16:creationId xmlns:a16="http://schemas.microsoft.com/office/drawing/2014/main" id="{58593485-EFD4-4F90-88CB-1D84CFCD01DE}"/>
              </a:ext>
            </a:extLst>
          </p:cNvPr>
          <p:cNvSpPr>
            <a:spLocks noChangeArrowheads="1"/>
          </p:cNvSpPr>
          <p:nvPr/>
        </p:nvSpPr>
        <p:spPr bwMode="auto">
          <a:xfrm>
            <a:off x="187325" y="452438"/>
            <a:ext cx="2841220" cy="519112"/>
          </a:xfrm>
          <a:prstGeom prst="rect">
            <a:avLst/>
          </a:prstGeom>
          <a:solidFill>
            <a:schemeClr val="accent5">
              <a:lumMod val="90000"/>
            </a:schemeClr>
          </a:solidFill>
          <a:ln>
            <a:solidFill>
              <a:schemeClr val="accent1">
                <a:lumMod val="75000"/>
              </a:schemeClr>
            </a:solidFill>
          </a:ln>
          <a:extLst/>
        </p:spPr>
        <p:style>
          <a:lnRef idx="1">
            <a:schemeClr val="accent1"/>
          </a:lnRef>
          <a:fillRef idx="2">
            <a:schemeClr val="accent1"/>
          </a:fillRef>
          <a:effectRef idx="1">
            <a:schemeClr val="accent1"/>
          </a:effectRef>
          <a:fontRef idx="minor">
            <a:schemeClr val="dk1"/>
          </a:fontRef>
        </p:style>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latin typeface="方正姚体" panose="02010601030101010101" pitchFamily="2" charset="-122"/>
                <a:ea typeface="方正姚体" panose="02010601030101010101" pitchFamily="2" charset="-122"/>
              </a:rPr>
              <a:t>（三）胸主动脉</a:t>
            </a:r>
          </a:p>
        </p:txBody>
      </p:sp>
      <p:grpSp>
        <p:nvGrpSpPr>
          <p:cNvPr id="2" name="组合 1"/>
          <p:cNvGrpSpPr/>
          <p:nvPr/>
        </p:nvGrpSpPr>
        <p:grpSpPr>
          <a:xfrm>
            <a:off x="543331" y="971551"/>
            <a:ext cx="2634264" cy="2641139"/>
            <a:chOff x="1438275" y="982664"/>
            <a:chExt cx="2634264" cy="2641139"/>
          </a:xfrm>
        </p:grpSpPr>
        <p:sp>
          <p:nvSpPr>
            <p:cNvPr id="48132" name="矩形 31747">
              <a:extLst>
                <a:ext uri="{FF2B5EF4-FFF2-40B4-BE49-F238E27FC236}">
                  <a16:creationId xmlns:a16="http://schemas.microsoft.com/office/drawing/2014/main" id="{EBDF4EC1-7ED3-4531-AF75-1F835F761D9E}"/>
                </a:ext>
              </a:extLst>
            </p:cNvPr>
            <p:cNvSpPr>
              <a:spLocks noChangeArrowheads="1"/>
            </p:cNvSpPr>
            <p:nvPr/>
          </p:nvSpPr>
          <p:spPr bwMode="auto">
            <a:xfrm>
              <a:off x="1630363" y="1508719"/>
              <a:ext cx="108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壁支</a:t>
              </a:r>
            </a:p>
          </p:txBody>
        </p:sp>
        <p:sp>
          <p:nvSpPr>
            <p:cNvPr id="48133" name="矩形 31748">
              <a:extLst>
                <a:ext uri="{FF2B5EF4-FFF2-40B4-BE49-F238E27FC236}">
                  <a16:creationId xmlns:a16="http://schemas.microsoft.com/office/drawing/2014/main" id="{76B489E2-024B-4778-AE40-FC9779D2AFEE}"/>
                </a:ext>
              </a:extLst>
            </p:cNvPr>
            <p:cNvSpPr>
              <a:spLocks noChangeArrowheads="1"/>
            </p:cNvSpPr>
            <p:nvPr/>
          </p:nvSpPr>
          <p:spPr bwMode="auto">
            <a:xfrm>
              <a:off x="1647185" y="2800247"/>
              <a:ext cx="1093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脏支   </a:t>
              </a:r>
            </a:p>
          </p:txBody>
        </p:sp>
        <p:sp>
          <p:nvSpPr>
            <p:cNvPr id="48134" name="直接连接符 31749">
              <a:extLst>
                <a:ext uri="{FF2B5EF4-FFF2-40B4-BE49-F238E27FC236}">
                  <a16:creationId xmlns:a16="http://schemas.microsoft.com/office/drawing/2014/main" id="{CE9BB914-D569-47F4-BC97-12A678CDE939}"/>
                </a:ext>
              </a:extLst>
            </p:cNvPr>
            <p:cNvSpPr>
              <a:spLocks noChangeShapeType="1"/>
            </p:cNvSpPr>
            <p:nvPr/>
          </p:nvSpPr>
          <p:spPr bwMode="auto">
            <a:xfrm flipH="1">
              <a:off x="1445907" y="982664"/>
              <a:ext cx="3480" cy="20461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35" name="直接连接符 31750">
              <a:extLst>
                <a:ext uri="{FF2B5EF4-FFF2-40B4-BE49-F238E27FC236}">
                  <a16:creationId xmlns:a16="http://schemas.microsoft.com/office/drawing/2014/main" id="{6DF983A1-0056-4CF0-935F-185D97A89DB4}"/>
                </a:ext>
              </a:extLst>
            </p:cNvPr>
            <p:cNvSpPr>
              <a:spLocks noChangeShapeType="1"/>
            </p:cNvSpPr>
            <p:nvPr/>
          </p:nvSpPr>
          <p:spPr bwMode="auto">
            <a:xfrm>
              <a:off x="1445908" y="1707440"/>
              <a:ext cx="268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36" name="矩形 31751">
              <a:extLst>
                <a:ext uri="{FF2B5EF4-FFF2-40B4-BE49-F238E27FC236}">
                  <a16:creationId xmlns:a16="http://schemas.microsoft.com/office/drawing/2014/main" id="{128A85E0-63F2-4762-AC6C-ACC012D4128A}"/>
                </a:ext>
              </a:extLst>
            </p:cNvPr>
            <p:cNvSpPr>
              <a:spLocks noChangeArrowheads="1"/>
            </p:cNvSpPr>
            <p:nvPr/>
          </p:nvSpPr>
          <p:spPr bwMode="auto">
            <a:xfrm>
              <a:off x="2350111" y="1120834"/>
              <a:ext cx="153430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dirty="0">
                  <a:latin typeface="幼圆" panose="02010509060101010101" pitchFamily="49" charset="-122"/>
                  <a:ea typeface="幼圆" panose="02010509060101010101" pitchFamily="49" charset="-122"/>
                </a:rPr>
                <a:t>肋间后动脉</a:t>
              </a:r>
            </a:p>
            <a:p>
              <a:pPr eaLnBrk="1" hangingPunct="1">
                <a:lnSpc>
                  <a:spcPct val="130000"/>
                </a:lnSpc>
              </a:pPr>
              <a:r>
                <a:rPr lang="zh-CN" altLang="en-US" sz="2000" dirty="0">
                  <a:latin typeface="幼圆" panose="02010509060101010101" pitchFamily="49" charset="-122"/>
                  <a:ea typeface="幼圆" panose="02010509060101010101" pitchFamily="49" charset="-122"/>
                </a:rPr>
                <a:t>肋下动脉</a:t>
              </a:r>
            </a:p>
            <a:p>
              <a:pPr eaLnBrk="1" hangingPunct="1">
                <a:lnSpc>
                  <a:spcPct val="130000"/>
                </a:lnSpc>
              </a:pPr>
              <a:r>
                <a:rPr lang="zh-CN" altLang="en-US" sz="2000" dirty="0">
                  <a:latin typeface="幼圆" panose="02010509060101010101" pitchFamily="49" charset="-122"/>
                  <a:ea typeface="幼圆" panose="02010509060101010101" pitchFamily="49" charset="-122"/>
                </a:rPr>
                <a:t>膈上动脉</a:t>
              </a:r>
              <a:endParaRPr lang="zh-CN" altLang="en-US" sz="1600" b="0" dirty="0">
                <a:latin typeface="方正姚体" panose="02010601030101010101" pitchFamily="2" charset="-122"/>
              </a:endParaRPr>
            </a:p>
          </p:txBody>
        </p:sp>
        <p:sp>
          <p:nvSpPr>
            <p:cNvPr id="48137" name="左大括号 31752">
              <a:extLst>
                <a:ext uri="{FF2B5EF4-FFF2-40B4-BE49-F238E27FC236}">
                  <a16:creationId xmlns:a16="http://schemas.microsoft.com/office/drawing/2014/main" id="{BD17AA31-F9ED-437B-85AB-7E4C45E03CA1}"/>
                </a:ext>
              </a:extLst>
            </p:cNvPr>
            <p:cNvSpPr>
              <a:spLocks/>
            </p:cNvSpPr>
            <p:nvPr/>
          </p:nvSpPr>
          <p:spPr bwMode="auto">
            <a:xfrm>
              <a:off x="2350111" y="1357435"/>
              <a:ext cx="72853" cy="807260"/>
            </a:xfrm>
            <a:prstGeom prst="leftBrace">
              <a:avLst>
                <a:gd name="adj1" fmla="val 7528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方正姚体" panose="02010601030101010101" pitchFamily="2" charset="-122"/>
              </a:endParaRPr>
            </a:p>
          </p:txBody>
        </p:sp>
        <p:sp>
          <p:nvSpPr>
            <p:cNvPr id="48138" name="直接连接符 31753">
              <a:extLst>
                <a:ext uri="{FF2B5EF4-FFF2-40B4-BE49-F238E27FC236}">
                  <a16:creationId xmlns:a16="http://schemas.microsoft.com/office/drawing/2014/main" id="{C4817F65-555D-470E-8F70-59EFDFF0C882}"/>
                </a:ext>
              </a:extLst>
            </p:cNvPr>
            <p:cNvSpPr>
              <a:spLocks noChangeShapeType="1"/>
            </p:cNvSpPr>
            <p:nvPr/>
          </p:nvSpPr>
          <p:spPr bwMode="auto">
            <a:xfrm>
              <a:off x="1438275" y="3028847"/>
              <a:ext cx="3016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39" name="左大括号 31754">
              <a:extLst>
                <a:ext uri="{FF2B5EF4-FFF2-40B4-BE49-F238E27FC236}">
                  <a16:creationId xmlns:a16="http://schemas.microsoft.com/office/drawing/2014/main" id="{7B6172CB-8A97-429F-BBCE-D33010A8F8E0}"/>
                </a:ext>
              </a:extLst>
            </p:cNvPr>
            <p:cNvSpPr>
              <a:spLocks/>
            </p:cNvSpPr>
            <p:nvPr/>
          </p:nvSpPr>
          <p:spPr bwMode="auto">
            <a:xfrm>
              <a:off x="2386537" y="2650097"/>
              <a:ext cx="74613" cy="768350"/>
            </a:xfrm>
            <a:prstGeom prst="leftBrace">
              <a:avLst>
                <a:gd name="adj1" fmla="val 6613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方正姚体" panose="02010601030101010101" pitchFamily="2" charset="-122"/>
              </a:endParaRPr>
            </a:p>
          </p:txBody>
        </p:sp>
        <p:sp>
          <p:nvSpPr>
            <p:cNvPr id="48140" name="矩形 31755">
              <a:extLst>
                <a:ext uri="{FF2B5EF4-FFF2-40B4-BE49-F238E27FC236}">
                  <a16:creationId xmlns:a16="http://schemas.microsoft.com/office/drawing/2014/main" id="{65D26A61-ADF9-4930-935B-27FA39FBAB34}"/>
                </a:ext>
              </a:extLst>
            </p:cNvPr>
            <p:cNvSpPr>
              <a:spLocks noChangeArrowheads="1"/>
            </p:cNvSpPr>
            <p:nvPr/>
          </p:nvSpPr>
          <p:spPr bwMode="auto">
            <a:xfrm>
              <a:off x="2372327" y="2331141"/>
              <a:ext cx="170021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dirty="0">
                  <a:latin typeface="方正姚体" panose="02010601030101010101" pitchFamily="2" charset="-122"/>
                  <a:ea typeface="幼圆" panose="02010509060101010101" pitchFamily="49" charset="-122"/>
                </a:rPr>
                <a:t>支气管支</a:t>
              </a:r>
            </a:p>
            <a:p>
              <a:pPr eaLnBrk="1" hangingPunct="1">
                <a:lnSpc>
                  <a:spcPct val="130000"/>
                </a:lnSpc>
              </a:pPr>
              <a:r>
                <a:rPr lang="zh-CN" altLang="en-US" sz="2000" dirty="0">
                  <a:latin typeface="方正姚体" panose="02010601030101010101" pitchFamily="2" charset="-122"/>
                  <a:ea typeface="幼圆" panose="02010509060101010101" pitchFamily="49" charset="-122"/>
                </a:rPr>
                <a:t>食管支</a:t>
              </a:r>
            </a:p>
            <a:p>
              <a:pPr eaLnBrk="1" hangingPunct="1">
                <a:lnSpc>
                  <a:spcPct val="130000"/>
                </a:lnSpc>
              </a:pPr>
              <a:r>
                <a:rPr lang="zh-CN" altLang="en-US" sz="2000" dirty="0">
                  <a:latin typeface="方正姚体" panose="02010601030101010101" pitchFamily="2" charset="-122"/>
                  <a:ea typeface="幼圆" panose="02010509060101010101" pitchFamily="49" charset="-122"/>
                </a:rPr>
                <a:t>心包支</a:t>
              </a:r>
              <a:endParaRPr lang="zh-CN" altLang="en-US" sz="2000" b="0" dirty="0">
                <a:latin typeface="方正姚体" panose="02010601030101010101" pitchFamily="2" charset="-122"/>
                <a:ea typeface="幼圆" panose="02010509060101010101" pitchFamily="49" charset="-122"/>
              </a:endParaRPr>
            </a:p>
          </p:txBody>
        </p:sp>
      </p:grpSp>
      <p:sp>
        <p:nvSpPr>
          <p:cNvPr id="13" name="矩形 12"/>
          <p:cNvSpPr/>
          <p:nvPr/>
        </p:nvSpPr>
        <p:spPr>
          <a:xfrm>
            <a:off x="3589744" y="546734"/>
            <a:ext cx="5320792" cy="1477328"/>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ü"/>
            </a:pPr>
            <a:r>
              <a:rPr lang="zh-CN" altLang="en-US" sz="2000" b="0" dirty="0" smtClean="0">
                <a:latin typeface="微软雅黑" panose="020B0503020204020204" pitchFamily="34" charset="-122"/>
                <a:ea typeface="微软雅黑" panose="020B0503020204020204" pitchFamily="34" charset="-122"/>
              </a:rPr>
              <a:t>胸主动脉自</a:t>
            </a:r>
            <a:r>
              <a:rPr lang="en-US" altLang="zh-CN" sz="2000" b="0" dirty="0" err="1" smtClean="0">
                <a:latin typeface="微软雅黑" panose="020B0503020204020204" pitchFamily="34" charset="-122"/>
                <a:ea typeface="微软雅黑" panose="020B0503020204020204" pitchFamily="34" charset="-122"/>
              </a:rPr>
              <a:t>T4</a:t>
            </a:r>
            <a:r>
              <a:rPr lang="zh-CN" altLang="en-US" sz="2000" b="0" dirty="0" smtClean="0">
                <a:latin typeface="微软雅黑" panose="020B0503020204020204" pitchFamily="34" charset="-122"/>
                <a:ea typeface="微软雅黑" panose="020B0503020204020204" pitchFamily="34" charset="-122"/>
              </a:rPr>
              <a:t>左侧续于主动脉弓，逐渐转向脊柱前方，至</a:t>
            </a:r>
            <a:r>
              <a:rPr lang="en-US" altLang="zh-CN" sz="2000" b="0" dirty="0" err="1" smtClean="0">
                <a:latin typeface="微软雅黑" panose="020B0503020204020204" pitchFamily="34" charset="-122"/>
                <a:ea typeface="微软雅黑" panose="020B0503020204020204" pitchFamily="34" charset="-122"/>
              </a:rPr>
              <a:t>T12</a:t>
            </a:r>
            <a:r>
              <a:rPr lang="zh-CN" altLang="en-US" sz="2000" b="0" dirty="0" smtClean="0">
                <a:latin typeface="微软雅黑" panose="020B0503020204020204" pitchFamily="34" charset="-122"/>
                <a:ea typeface="微软雅黑" panose="020B0503020204020204" pitchFamily="34" charset="-122"/>
              </a:rPr>
              <a:t>高度，穿膈肌主动脉裂孔向下移行为腹主动脉。</a:t>
            </a:r>
            <a:endParaRPr lang="zh-CN" altLang="en-US" sz="2000" b="0"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33414" y="3999441"/>
            <a:ext cx="3807417" cy="2621990"/>
            <a:chOff x="343711" y="4174010"/>
            <a:chExt cx="3807417" cy="2621990"/>
          </a:xfrm>
        </p:grpSpPr>
        <p:pic>
          <p:nvPicPr>
            <p:cNvPr id="5" name="图片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3711" y="4447396"/>
              <a:ext cx="3018625" cy="2348604"/>
            </a:xfrm>
            <a:prstGeom prst="rect">
              <a:avLst/>
            </a:prstGeom>
          </p:spPr>
        </p:pic>
        <p:sp>
          <p:nvSpPr>
            <p:cNvPr id="22" name="矩形 21"/>
            <p:cNvSpPr/>
            <p:nvPr/>
          </p:nvSpPr>
          <p:spPr>
            <a:xfrm>
              <a:off x="1371409" y="4174010"/>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膈上动脉</a:t>
              </a:r>
              <a:endParaRPr lang="zh-CN" altLang="en-US" sz="1600" b="0" dirty="0">
                <a:latin typeface="微软雅黑" panose="020B0503020204020204" pitchFamily="34" charset="-122"/>
                <a:ea typeface="微软雅黑" panose="020B0503020204020204" pitchFamily="34" charset="-122"/>
              </a:endParaRPr>
            </a:p>
          </p:txBody>
        </p:sp>
        <p:cxnSp>
          <p:nvCxnSpPr>
            <p:cNvPr id="23" name="直接箭头连接符 22"/>
            <p:cNvCxnSpPr>
              <a:stCxn id="5" idx="0"/>
            </p:cNvCxnSpPr>
            <p:nvPr/>
          </p:nvCxnSpPr>
          <p:spPr>
            <a:xfrm>
              <a:off x="1853024" y="4447396"/>
              <a:ext cx="283123" cy="832616"/>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4" name="直接箭头连接符 23"/>
            <p:cNvCxnSpPr>
              <a:stCxn id="5" idx="0"/>
            </p:cNvCxnSpPr>
            <p:nvPr/>
          </p:nvCxnSpPr>
          <p:spPr>
            <a:xfrm flipH="1">
              <a:off x="1557086" y="4447396"/>
              <a:ext cx="295938" cy="100009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9" name="矩形 28"/>
            <p:cNvSpPr/>
            <p:nvPr/>
          </p:nvSpPr>
          <p:spPr>
            <a:xfrm>
              <a:off x="3028360" y="6063243"/>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胸主动脉</a:t>
              </a:r>
              <a:endParaRPr lang="zh-CN" altLang="en-US" sz="1600" b="0" dirty="0">
                <a:latin typeface="微软雅黑" panose="020B0503020204020204" pitchFamily="34" charset="-122"/>
                <a:ea typeface="微软雅黑" panose="020B0503020204020204" pitchFamily="34" charset="-122"/>
              </a:endParaRPr>
            </a:p>
          </p:txBody>
        </p:sp>
        <p:cxnSp>
          <p:nvCxnSpPr>
            <p:cNvPr id="30" name="直接箭头连接符 29"/>
            <p:cNvCxnSpPr/>
            <p:nvPr/>
          </p:nvCxnSpPr>
          <p:spPr>
            <a:xfrm flipH="1" flipV="1">
              <a:off x="1932793" y="5366352"/>
              <a:ext cx="1173450" cy="83188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9" name="组合 18"/>
          <p:cNvGrpSpPr/>
          <p:nvPr/>
        </p:nvGrpSpPr>
        <p:grpSpPr>
          <a:xfrm>
            <a:off x="5708919" y="2141428"/>
            <a:ext cx="3305314" cy="4260369"/>
            <a:chOff x="5708984" y="2230437"/>
            <a:chExt cx="3305314" cy="4260369"/>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578" y="2230437"/>
              <a:ext cx="2249720" cy="4260369"/>
            </a:xfrm>
            <a:prstGeom prst="rect">
              <a:avLst/>
            </a:prstGeom>
          </p:spPr>
        </p:pic>
        <p:sp>
          <p:nvSpPr>
            <p:cNvPr id="17" name="矩形 16"/>
            <p:cNvSpPr/>
            <p:nvPr/>
          </p:nvSpPr>
          <p:spPr>
            <a:xfrm>
              <a:off x="5708984" y="5280012"/>
              <a:ext cx="1426723"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肋间后动脉</a:t>
              </a:r>
              <a:endParaRPr lang="zh-CN" altLang="en-US" sz="1600" b="0" dirty="0">
                <a:latin typeface="微软雅黑" panose="020B0503020204020204" pitchFamily="34" charset="-122"/>
                <a:ea typeface="微软雅黑" panose="020B0503020204020204" pitchFamily="34" charset="-122"/>
              </a:endParaRPr>
            </a:p>
          </p:txBody>
        </p:sp>
        <p:cxnSp>
          <p:nvCxnSpPr>
            <p:cNvPr id="18" name="直接箭头连接符 17"/>
            <p:cNvCxnSpPr/>
            <p:nvPr/>
          </p:nvCxnSpPr>
          <p:spPr>
            <a:xfrm flipV="1">
              <a:off x="6705600" y="4915711"/>
              <a:ext cx="622570" cy="415046"/>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2" name="矩形 31"/>
            <p:cNvSpPr/>
            <p:nvPr/>
          </p:nvSpPr>
          <p:spPr>
            <a:xfrm>
              <a:off x="5845164" y="3482760"/>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支气管支</a:t>
              </a:r>
              <a:endParaRPr lang="zh-CN" altLang="en-US" sz="1600" b="0" dirty="0">
                <a:latin typeface="微软雅黑" panose="020B0503020204020204" pitchFamily="34" charset="-122"/>
                <a:ea typeface="微软雅黑" panose="020B0503020204020204" pitchFamily="34" charset="-122"/>
              </a:endParaRPr>
            </a:p>
          </p:txBody>
        </p:sp>
        <p:cxnSp>
          <p:nvCxnSpPr>
            <p:cNvPr id="33" name="直接箭头连接符 32"/>
            <p:cNvCxnSpPr/>
            <p:nvPr/>
          </p:nvCxnSpPr>
          <p:spPr>
            <a:xfrm>
              <a:off x="6764578" y="3644630"/>
              <a:ext cx="1039030" cy="283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5" name="矩形 34"/>
            <p:cNvSpPr/>
            <p:nvPr/>
          </p:nvSpPr>
          <p:spPr>
            <a:xfrm>
              <a:off x="6070394" y="4199235"/>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食管支</a:t>
              </a:r>
              <a:endParaRPr lang="zh-CN" altLang="en-US" sz="1600" b="0" dirty="0">
                <a:latin typeface="微软雅黑" panose="020B0503020204020204" pitchFamily="34" charset="-122"/>
                <a:ea typeface="微软雅黑" panose="020B0503020204020204" pitchFamily="34" charset="-122"/>
              </a:endParaRPr>
            </a:p>
          </p:txBody>
        </p:sp>
        <p:cxnSp>
          <p:nvCxnSpPr>
            <p:cNvPr id="36" name="直接箭头连接符 35"/>
            <p:cNvCxnSpPr>
              <a:stCxn id="4" idx="1"/>
            </p:cNvCxnSpPr>
            <p:nvPr/>
          </p:nvCxnSpPr>
          <p:spPr>
            <a:xfrm>
              <a:off x="6764578" y="4360622"/>
              <a:ext cx="1062216" cy="8677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461" y="2975843"/>
            <a:ext cx="6234897" cy="3619509"/>
          </a:xfrm>
          <a:prstGeom prst="rect">
            <a:avLst/>
          </a:prstGeom>
        </p:spPr>
      </p:pic>
      <p:sp>
        <p:nvSpPr>
          <p:cNvPr id="3" name="文本框 2"/>
          <p:cNvSpPr txBox="1"/>
          <p:nvPr/>
        </p:nvSpPr>
        <p:spPr>
          <a:xfrm>
            <a:off x="3508443" y="285344"/>
            <a:ext cx="2042809" cy="461665"/>
          </a:xfrm>
          <a:prstGeom prst="rect">
            <a:avLst/>
          </a:prstGeom>
          <a:solidFill>
            <a:schemeClr val="accent5">
              <a:lumMod val="90000"/>
            </a:schemeClr>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dirty="0" smtClean="0">
                <a:latin typeface="华文中宋" panose="02010600040101010101" pitchFamily="2" charset="-122"/>
                <a:ea typeface="华文中宋" panose="02010600040101010101" pitchFamily="2" charset="-122"/>
              </a:rPr>
              <a:t>主动脉夹层</a:t>
            </a:r>
            <a:endParaRPr lang="zh-CN" altLang="en-US" dirty="0">
              <a:latin typeface="华文中宋" panose="02010600040101010101" pitchFamily="2" charset="-122"/>
              <a:ea typeface="华文中宋" panose="02010600040101010101" pitchFamily="2" charset="-122"/>
            </a:endParaRPr>
          </a:p>
        </p:txBody>
      </p:sp>
      <p:sp>
        <p:nvSpPr>
          <p:cNvPr id="4" name="矩形 3"/>
          <p:cNvSpPr/>
          <p:nvPr/>
        </p:nvSpPr>
        <p:spPr>
          <a:xfrm>
            <a:off x="243529" y="932382"/>
            <a:ext cx="8543789" cy="1754326"/>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ü"/>
            </a:pPr>
            <a:r>
              <a:rPr lang="zh-CN" altLang="en-US" sz="1800" b="0" dirty="0">
                <a:solidFill>
                  <a:srgbClr val="333333"/>
                </a:solidFill>
                <a:latin typeface="微软雅黑" panose="020B0503020204020204" pitchFamily="34" charset="-122"/>
                <a:ea typeface="微软雅黑" panose="020B0503020204020204" pitchFamily="34" charset="-122"/>
              </a:rPr>
              <a:t>主动脉夹层指主动脉腔内的血液从主动脉内膜撕裂处进入主动脉中膜，使中膜分离，沿主动脉长轴方向扩展形成主动脉壁的真假两腔分离状态</a:t>
            </a:r>
            <a:r>
              <a:rPr lang="zh-CN" altLang="en-US" sz="1800" b="0" dirty="0" smtClean="0">
                <a:solidFill>
                  <a:srgbClr val="333333"/>
                </a:solidFill>
                <a:latin typeface="微软雅黑" panose="020B0503020204020204" pitchFamily="34" charset="-122"/>
                <a:ea typeface="微软雅黑" panose="020B0503020204020204" pitchFamily="34" charset="-122"/>
              </a:rPr>
              <a:t>。</a:t>
            </a:r>
            <a:endParaRPr lang="en-US" altLang="zh-CN" sz="1800" b="0" dirty="0" smtClean="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ü"/>
            </a:pPr>
            <a:r>
              <a:rPr lang="zh-CN" altLang="en-US" sz="1800" b="0" dirty="0" smtClean="0">
                <a:latin typeface="微软雅黑" panose="020B0503020204020204" pitchFamily="34" charset="-122"/>
                <a:ea typeface="微软雅黑" panose="020B0503020204020204" pitchFamily="34" charset="-122"/>
              </a:rPr>
              <a:t>临床表现：</a:t>
            </a:r>
            <a:r>
              <a:rPr lang="en-US" altLang="zh-CN" sz="1800" b="0" dirty="0" smtClean="0">
                <a:latin typeface="微软雅黑" panose="020B0503020204020204" pitchFamily="34" charset="-122"/>
                <a:ea typeface="微软雅黑" panose="020B0503020204020204" pitchFamily="34" charset="-122"/>
              </a:rPr>
              <a:t>1</a:t>
            </a:r>
            <a:r>
              <a:rPr lang="en-US" altLang="zh-CN" sz="1800" b="0" dirty="0">
                <a:latin typeface="微软雅黑" panose="020B0503020204020204" pitchFamily="34" charset="-122"/>
                <a:ea typeface="微软雅黑" panose="020B0503020204020204" pitchFamily="34" charset="-122"/>
              </a:rPr>
              <a:t>.</a:t>
            </a:r>
            <a:r>
              <a:rPr lang="zh-CN" altLang="en-US" sz="1800" b="0" dirty="0" smtClean="0">
                <a:latin typeface="微软雅黑" panose="020B0503020204020204" pitchFamily="34" charset="-122"/>
                <a:ea typeface="微软雅黑" panose="020B0503020204020204" pitchFamily="34" charset="-122"/>
              </a:rPr>
              <a:t>疼痛</a:t>
            </a:r>
            <a:r>
              <a:rPr lang="en-US" altLang="zh-CN" sz="1800" b="0" dirty="0" smtClean="0">
                <a:latin typeface="微软雅黑" panose="020B0503020204020204" pitchFamily="34" charset="-122"/>
                <a:ea typeface="微软雅黑" panose="020B0503020204020204" pitchFamily="34" charset="-122"/>
              </a:rPr>
              <a:t>--</a:t>
            </a:r>
            <a:r>
              <a:rPr lang="zh-CN" altLang="en-US" sz="1800" b="0" dirty="0" smtClean="0">
                <a:latin typeface="微软雅黑" panose="020B0503020204020204" pitchFamily="34" charset="-122"/>
                <a:ea typeface="微软雅黑" panose="020B0503020204020204" pitchFamily="34" charset="-122"/>
              </a:rPr>
              <a:t>突发</a:t>
            </a:r>
            <a:r>
              <a:rPr lang="zh-CN" altLang="en-US" sz="1800" b="0" dirty="0">
                <a:latin typeface="微软雅黑" panose="020B0503020204020204" pitchFamily="34" charset="-122"/>
                <a:ea typeface="微软雅黑" panose="020B0503020204020204" pitchFamily="34" charset="-122"/>
              </a:rPr>
              <a:t>胸背部疼痛</a:t>
            </a:r>
            <a:r>
              <a:rPr lang="zh-CN" altLang="en-US" sz="1800" b="0" dirty="0" smtClean="0">
                <a:latin typeface="微软雅黑" panose="020B0503020204020204" pitchFamily="34" charset="-122"/>
                <a:ea typeface="微软雅黑" panose="020B0503020204020204" pitchFamily="34" charset="-122"/>
              </a:rPr>
              <a:t>，疼痛</a:t>
            </a:r>
            <a:r>
              <a:rPr lang="zh-CN" altLang="en-US" sz="1800" b="0" dirty="0">
                <a:latin typeface="微软雅黑" panose="020B0503020204020204" pitchFamily="34" charset="-122"/>
                <a:ea typeface="微软雅黑" panose="020B0503020204020204" pitchFamily="34" charset="-122"/>
              </a:rPr>
              <a:t>剧烈难以忍受，起病后即达高峰，呈刀割或撕裂</a:t>
            </a:r>
            <a:r>
              <a:rPr lang="zh-CN" altLang="en-US" sz="1800" b="0" dirty="0" smtClean="0">
                <a:latin typeface="微软雅黑" panose="020B0503020204020204" pitchFamily="34" charset="-122"/>
                <a:ea typeface="微软雅黑" panose="020B0503020204020204" pitchFamily="34" charset="-122"/>
              </a:rPr>
              <a:t>样；</a:t>
            </a:r>
            <a:r>
              <a:rPr lang="en-US" altLang="zh-CN" sz="1800" b="0" dirty="0" smtClean="0">
                <a:latin typeface="微软雅黑" panose="020B0503020204020204" pitchFamily="34" charset="-122"/>
                <a:ea typeface="微软雅黑" panose="020B0503020204020204" pitchFamily="34" charset="-122"/>
              </a:rPr>
              <a:t>2</a:t>
            </a:r>
            <a:r>
              <a:rPr lang="en-US" altLang="zh-CN" sz="1800" b="0" dirty="0">
                <a:latin typeface="微软雅黑" panose="020B0503020204020204" pitchFamily="34" charset="-122"/>
                <a:ea typeface="微软雅黑" panose="020B0503020204020204" pitchFamily="34" charset="-122"/>
              </a:rPr>
              <a:t>.</a:t>
            </a:r>
            <a:r>
              <a:rPr lang="zh-CN" altLang="en-US" sz="1800" b="0" dirty="0" smtClean="0">
                <a:latin typeface="微软雅黑" panose="020B0503020204020204" pitchFamily="34" charset="-122"/>
                <a:ea typeface="微软雅黑" panose="020B0503020204020204" pitchFamily="34" charset="-122"/>
              </a:rPr>
              <a:t>高血压；</a:t>
            </a:r>
            <a:r>
              <a:rPr lang="en-US" altLang="zh-CN" sz="1800" b="0" dirty="0" smtClean="0">
                <a:latin typeface="微软雅黑" panose="020B0503020204020204" pitchFamily="34" charset="-122"/>
                <a:ea typeface="微软雅黑" panose="020B0503020204020204" pitchFamily="34" charset="-122"/>
              </a:rPr>
              <a:t>3</a:t>
            </a:r>
            <a:r>
              <a:rPr lang="en-US" altLang="zh-CN" sz="1800" b="0" dirty="0">
                <a:latin typeface="微软雅黑" panose="020B0503020204020204" pitchFamily="34" charset="-122"/>
                <a:ea typeface="微软雅黑" panose="020B0503020204020204" pitchFamily="34" charset="-122"/>
              </a:rPr>
              <a:t>.</a:t>
            </a:r>
            <a:r>
              <a:rPr lang="zh-CN" altLang="en-US" sz="1800" b="0" dirty="0">
                <a:latin typeface="微软雅黑" panose="020B0503020204020204" pitchFamily="34" charset="-122"/>
                <a:ea typeface="微软雅黑" panose="020B0503020204020204" pitchFamily="34" charset="-122"/>
              </a:rPr>
              <a:t>心血管</a:t>
            </a:r>
            <a:r>
              <a:rPr lang="zh-CN" altLang="en-US" sz="1800" b="0" dirty="0" smtClean="0">
                <a:latin typeface="微软雅黑" panose="020B0503020204020204" pitchFamily="34" charset="-122"/>
                <a:ea typeface="微软雅黑" panose="020B0503020204020204" pitchFamily="34" charset="-122"/>
              </a:rPr>
              <a:t>症状；</a:t>
            </a:r>
            <a:r>
              <a:rPr lang="en-US" altLang="zh-CN" sz="1800" b="0" dirty="0" smtClean="0">
                <a:latin typeface="微软雅黑" panose="020B0503020204020204" pitchFamily="34" charset="-122"/>
                <a:ea typeface="微软雅黑" panose="020B0503020204020204" pitchFamily="34" charset="-122"/>
              </a:rPr>
              <a:t>4</a:t>
            </a:r>
            <a:r>
              <a:rPr lang="en-US" altLang="zh-CN" sz="1800" b="0" dirty="0">
                <a:latin typeface="微软雅黑" panose="020B0503020204020204" pitchFamily="34" charset="-122"/>
                <a:ea typeface="微软雅黑" panose="020B0503020204020204" pitchFamily="34" charset="-122"/>
              </a:rPr>
              <a:t>.</a:t>
            </a:r>
            <a:r>
              <a:rPr lang="zh-CN" altLang="en-US" sz="1800" b="0" dirty="0">
                <a:latin typeface="微软雅黑" panose="020B0503020204020204" pitchFamily="34" charset="-122"/>
                <a:ea typeface="微软雅黑" panose="020B0503020204020204" pitchFamily="34" charset="-122"/>
              </a:rPr>
              <a:t>脏器和肢体缺血</a:t>
            </a:r>
            <a:r>
              <a:rPr lang="zh-CN" altLang="en-US" sz="1800" b="0" dirty="0" smtClean="0">
                <a:latin typeface="微软雅黑" panose="020B0503020204020204" pitchFamily="34" charset="-122"/>
                <a:ea typeface="微软雅黑" panose="020B0503020204020204" pitchFamily="34" charset="-122"/>
              </a:rPr>
              <a:t>表现。</a:t>
            </a:r>
            <a:endParaRPr lang="zh-CN" altLang="en-US" sz="18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0654584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72508" y="942181"/>
            <a:ext cx="3952475" cy="4226362"/>
            <a:chOff x="229004" y="971899"/>
            <a:chExt cx="3952475" cy="4226362"/>
          </a:xfrm>
        </p:grpSpPr>
        <p:sp>
          <p:nvSpPr>
            <p:cNvPr id="4" name="直接连接符 32771">
              <a:extLst>
                <a:ext uri="{FF2B5EF4-FFF2-40B4-BE49-F238E27FC236}">
                  <a16:creationId xmlns:a16="http://schemas.microsoft.com/office/drawing/2014/main" id="{4CA8A46F-E4C0-450A-8E51-1FAA34D61D45}"/>
                </a:ext>
              </a:extLst>
            </p:cNvPr>
            <p:cNvSpPr>
              <a:spLocks noChangeShapeType="1"/>
            </p:cNvSpPr>
            <p:nvPr/>
          </p:nvSpPr>
          <p:spPr bwMode="auto">
            <a:xfrm>
              <a:off x="240117" y="971899"/>
              <a:ext cx="0" cy="2989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4" name="组合 23"/>
            <p:cNvGrpSpPr/>
            <p:nvPr/>
          </p:nvGrpSpPr>
          <p:grpSpPr>
            <a:xfrm>
              <a:off x="229004" y="1085723"/>
              <a:ext cx="3952475" cy="4112538"/>
              <a:chOff x="229004" y="1085723"/>
              <a:chExt cx="3952475" cy="4112538"/>
            </a:xfrm>
          </p:grpSpPr>
          <p:sp>
            <p:nvSpPr>
              <p:cNvPr id="16" name="文本框 32783">
                <a:extLst>
                  <a:ext uri="{FF2B5EF4-FFF2-40B4-BE49-F238E27FC236}">
                    <a16:creationId xmlns:a16="http://schemas.microsoft.com/office/drawing/2014/main" id="{E1026C80-B886-41AC-AE47-5A2831F4FE0D}"/>
                  </a:ext>
                </a:extLst>
              </p:cNvPr>
              <p:cNvSpPr txBox="1">
                <a:spLocks noChangeArrowheads="1"/>
              </p:cNvSpPr>
              <p:nvPr/>
            </p:nvSpPr>
            <p:spPr bwMode="auto">
              <a:xfrm>
                <a:off x="1817726" y="2554958"/>
                <a:ext cx="2174384"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dirty="0" smtClean="0">
                    <a:latin typeface="幼圆" panose="02010509060101010101" pitchFamily="49" charset="-122"/>
                    <a:ea typeface="幼圆" panose="02010509060101010101" pitchFamily="49" charset="-122"/>
                  </a:rPr>
                  <a:t>肾上腺中动脉</a:t>
                </a:r>
                <a:endParaRPr lang="zh-CN" altLang="en-US" sz="2000" dirty="0">
                  <a:latin typeface="幼圆" panose="02010509060101010101" pitchFamily="49" charset="-122"/>
                  <a:ea typeface="幼圆" panose="02010509060101010101" pitchFamily="49" charset="-122"/>
                </a:endParaRPr>
              </a:p>
              <a:p>
                <a:pPr eaLnBrk="1" hangingPunct="1">
                  <a:lnSpc>
                    <a:spcPct val="130000"/>
                  </a:lnSpc>
                </a:pPr>
                <a:r>
                  <a:rPr lang="zh-CN" altLang="en-US" sz="2000" dirty="0" smtClean="0">
                    <a:latin typeface="幼圆" panose="02010509060101010101" pitchFamily="49" charset="-122"/>
                    <a:ea typeface="幼圆" panose="02010509060101010101" pitchFamily="49" charset="-122"/>
                  </a:rPr>
                  <a:t>肾动脉</a:t>
                </a:r>
                <a:endParaRPr lang="zh-CN" altLang="en-US" sz="2000" dirty="0">
                  <a:latin typeface="幼圆" panose="02010509060101010101" pitchFamily="49" charset="-122"/>
                  <a:ea typeface="幼圆" panose="02010509060101010101" pitchFamily="49" charset="-122"/>
                </a:endParaRPr>
              </a:p>
              <a:p>
                <a:pPr eaLnBrk="1" hangingPunct="1">
                  <a:lnSpc>
                    <a:spcPct val="130000"/>
                  </a:lnSpc>
                </a:pPr>
                <a:r>
                  <a:rPr lang="zh-CN" altLang="en-US" sz="1600" dirty="0" smtClean="0">
                    <a:latin typeface="幼圆" panose="02010509060101010101" pitchFamily="49" charset="-122"/>
                    <a:ea typeface="幼圆" panose="02010509060101010101" pitchFamily="49" charset="-122"/>
                  </a:rPr>
                  <a:t>睾丸动脉</a:t>
                </a:r>
                <a:r>
                  <a:rPr lang="en-US" altLang="zh-CN" sz="1600" dirty="0">
                    <a:latin typeface="幼圆" panose="02010509060101010101" pitchFamily="49" charset="-122"/>
                    <a:ea typeface="幼圆" panose="02010509060101010101" pitchFamily="49" charset="-122"/>
                  </a:rPr>
                  <a:t>(</a:t>
                </a:r>
                <a:r>
                  <a:rPr lang="zh-CN" altLang="en-US" sz="1600" dirty="0">
                    <a:latin typeface="幼圆" panose="02010509060101010101" pitchFamily="49" charset="-122"/>
                    <a:ea typeface="幼圆" panose="02010509060101010101" pitchFamily="49" charset="-122"/>
                  </a:rPr>
                  <a:t>卵巢动脉</a:t>
                </a:r>
                <a:r>
                  <a:rPr lang="en-US" altLang="zh-CN" sz="1600" dirty="0">
                    <a:latin typeface="幼圆" panose="02010509060101010101" pitchFamily="49" charset="-122"/>
                    <a:ea typeface="幼圆" panose="02010509060101010101" pitchFamily="49" charset="-122"/>
                  </a:rPr>
                  <a:t>)</a:t>
                </a:r>
              </a:p>
            </p:txBody>
          </p:sp>
          <p:sp>
            <p:nvSpPr>
              <p:cNvPr id="5" name="直接连接符 32772">
                <a:extLst>
                  <a:ext uri="{FF2B5EF4-FFF2-40B4-BE49-F238E27FC236}">
                    <a16:creationId xmlns:a16="http://schemas.microsoft.com/office/drawing/2014/main" id="{B438893E-B8ED-47A6-8101-8176A72E2A1E}"/>
                  </a:ext>
                </a:extLst>
              </p:cNvPr>
              <p:cNvSpPr>
                <a:spLocks noChangeShapeType="1"/>
              </p:cNvSpPr>
              <p:nvPr/>
            </p:nvSpPr>
            <p:spPr bwMode="auto">
              <a:xfrm>
                <a:off x="229004" y="1908524"/>
                <a:ext cx="257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 name="矩形 32773">
                <a:extLst>
                  <a:ext uri="{FF2B5EF4-FFF2-40B4-BE49-F238E27FC236}">
                    <a16:creationId xmlns:a16="http://schemas.microsoft.com/office/drawing/2014/main" id="{C802F714-173F-45C1-ACD9-DC47D3372F6F}"/>
                  </a:ext>
                </a:extLst>
              </p:cNvPr>
              <p:cNvSpPr>
                <a:spLocks noChangeArrowheads="1"/>
              </p:cNvSpPr>
              <p:nvPr/>
            </p:nvSpPr>
            <p:spPr bwMode="auto">
              <a:xfrm>
                <a:off x="387754" y="1641824"/>
                <a:ext cx="128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壁支</a:t>
                </a:r>
              </a:p>
            </p:txBody>
          </p:sp>
          <p:sp>
            <p:nvSpPr>
              <p:cNvPr id="7" name="左大括号 32774">
                <a:extLst>
                  <a:ext uri="{FF2B5EF4-FFF2-40B4-BE49-F238E27FC236}">
                    <a16:creationId xmlns:a16="http://schemas.microsoft.com/office/drawing/2014/main" id="{030DA831-88A9-4631-A267-A539D31AD5A8}"/>
                  </a:ext>
                </a:extLst>
              </p:cNvPr>
              <p:cNvSpPr>
                <a:spLocks/>
              </p:cNvSpPr>
              <p:nvPr/>
            </p:nvSpPr>
            <p:spPr bwMode="auto">
              <a:xfrm>
                <a:off x="1084667" y="1362424"/>
                <a:ext cx="134937" cy="1049338"/>
              </a:xfrm>
              <a:prstGeom prst="leftBrace">
                <a:avLst>
                  <a:gd name="adj1" fmla="val 6476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方正姚体" panose="02010601030101010101" pitchFamily="2" charset="-122"/>
                </a:endParaRPr>
              </a:p>
            </p:txBody>
          </p:sp>
          <p:sp>
            <p:nvSpPr>
              <p:cNvPr id="8" name="矩形 32775">
                <a:extLst>
                  <a:ext uri="{FF2B5EF4-FFF2-40B4-BE49-F238E27FC236}">
                    <a16:creationId xmlns:a16="http://schemas.microsoft.com/office/drawing/2014/main" id="{E14F7508-A78B-4B1C-9FD2-C46A577937DA}"/>
                  </a:ext>
                </a:extLst>
              </p:cNvPr>
              <p:cNvSpPr>
                <a:spLocks noChangeArrowheads="1"/>
              </p:cNvSpPr>
              <p:nvPr/>
            </p:nvSpPr>
            <p:spPr bwMode="auto">
              <a:xfrm>
                <a:off x="1149754" y="1085723"/>
                <a:ext cx="21511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dirty="0" smtClean="0">
                    <a:latin typeface="幼圆" panose="02010509060101010101" pitchFamily="49" charset="-122"/>
                    <a:ea typeface="幼圆" panose="02010509060101010101" pitchFamily="49" charset="-122"/>
                  </a:rPr>
                  <a:t>腰动脉</a:t>
                </a:r>
                <a:r>
                  <a:rPr lang="en-US" altLang="zh-CN" sz="2000" dirty="0">
                    <a:latin typeface="幼圆" panose="02010509060101010101" pitchFamily="49" charset="-122"/>
                    <a:ea typeface="幼圆" panose="02010509060101010101" pitchFamily="49" charset="-122"/>
                  </a:rPr>
                  <a:t>(4</a:t>
                </a:r>
                <a:r>
                  <a:rPr lang="zh-CN" altLang="en-US" sz="2000" dirty="0">
                    <a:latin typeface="幼圆" panose="02010509060101010101" pitchFamily="49" charset="-122"/>
                    <a:ea typeface="幼圆" panose="02010509060101010101" pitchFamily="49" charset="-122"/>
                  </a:rPr>
                  <a:t>对</a:t>
                </a:r>
                <a:r>
                  <a:rPr lang="en-US" altLang="zh-CN" sz="2000" dirty="0">
                    <a:latin typeface="幼圆" panose="02010509060101010101" pitchFamily="49" charset="-122"/>
                    <a:ea typeface="幼圆" panose="02010509060101010101" pitchFamily="49" charset="-122"/>
                  </a:rPr>
                  <a:t>)</a:t>
                </a:r>
              </a:p>
              <a:p>
                <a:pPr eaLnBrk="1" hangingPunct="1">
                  <a:lnSpc>
                    <a:spcPct val="150000"/>
                  </a:lnSpc>
                </a:pPr>
                <a:r>
                  <a:rPr lang="zh-CN" altLang="en-US" sz="2000" dirty="0" smtClean="0">
                    <a:latin typeface="幼圆" panose="02010509060101010101" pitchFamily="49" charset="-122"/>
                    <a:ea typeface="幼圆" panose="02010509060101010101" pitchFamily="49" charset="-122"/>
                  </a:rPr>
                  <a:t>膈下动脉</a:t>
                </a:r>
                <a:endParaRPr lang="zh-CN" altLang="en-US" sz="2000" dirty="0">
                  <a:latin typeface="幼圆" panose="02010509060101010101" pitchFamily="49" charset="-122"/>
                  <a:ea typeface="幼圆" panose="02010509060101010101" pitchFamily="49" charset="-122"/>
                </a:endParaRPr>
              </a:p>
              <a:p>
                <a:pPr eaLnBrk="1" hangingPunct="1">
                  <a:lnSpc>
                    <a:spcPct val="150000"/>
                  </a:lnSpc>
                </a:pPr>
                <a:r>
                  <a:rPr lang="zh-CN" altLang="en-US" sz="2000" dirty="0" smtClean="0">
                    <a:latin typeface="幼圆" panose="02010509060101010101" pitchFamily="49" charset="-122"/>
                    <a:ea typeface="幼圆" panose="02010509060101010101" pitchFamily="49" charset="-122"/>
                  </a:rPr>
                  <a:t>骶正中动脉</a:t>
                </a:r>
                <a:endParaRPr lang="zh-CN" altLang="en-US" sz="2000" dirty="0">
                  <a:latin typeface="幼圆" panose="02010509060101010101" pitchFamily="49" charset="-122"/>
                  <a:ea typeface="幼圆" panose="02010509060101010101" pitchFamily="49" charset="-122"/>
                </a:endParaRPr>
              </a:p>
            </p:txBody>
          </p:sp>
          <p:sp>
            <p:nvSpPr>
              <p:cNvPr id="11" name="直接连接符 32778">
                <a:extLst>
                  <a:ext uri="{FF2B5EF4-FFF2-40B4-BE49-F238E27FC236}">
                    <a16:creationId xmlns:a16="http://schemas.microsoft.com/office/drawing/2014/main" id="{8773A2C7-0925-4CB6-B50B-7A5DA530EBE2}"/>
                  </a:ext>
                </a:extLst>
              </p:cNvPr>
              <p:cNvSpPr>
                <a:spLocks noChangeShapeType="1"/>
              </p:cNvSpPr>
              <p:nvPr/>
            </p:nvSpPr>
            <p:spPr bwMode="auto">
              <a:xfrm>
                <a:off x="251229" y="3961162"/>
                <a:ext cx="2460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 name="矩形 32779">
                <a:extLst>
                  <a:ext uri="{FF2B5EF4-FFF2-40B4-BE49-F238E27FC236}">
                    <a16:creationId xmlns:a16="http://schemas.microsoft.com/office/drawing/2014/main" id="{BC0055BE-9088-427B-8E14-2A8D5CC368D1}"/>
                  </a:ext>
                </a:extLst>
              </p:cNvPr>
              <p:cNvSpPr>
                <a:spLocks noChangeArrowheads="1"/>
              </p:cNvSpPr>
              <p:nvPr/>
            </p:nvSpPr>
            <p:spPr bwMode="auto">
              <a:xfrm>
                <a:off x="413154" y="3681762"/>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脏支</a:t>
                </a:r>
              </a:p>
            </p:txBody>
          </p:sp>
          <p:sp>
            <p:nvSpPr>
              <p:cNvPr id="13" name="左大括号 32780">
                <a:extLst>
                  <a:ext uri="{FF2B5EF4-FFF2-40B4-BE49-F238E27FC236}">
                    <a16:creationId xmlns:a16="http://schemas.microsoft.com/office/drawing/2014/main" id="{059AC896-25E7-4141-8986-66CD7A5470EF}"/>
                  </a:ext>
                </a:extLst>
              </p:cNvPr>
              <p:cNvSpPr>
                <a:spLocks/>
              </p:cNvSpPr>
              <p:nvPr/>
            </p:nvSpPr>
            <p:spPr bwMode="auto">
              <a:xfrm>
                <a:off x="1119592" y="3202337"/>
                <a:ext cx="168275" cy="1406525"/>
              </a:xfrm>
              <a:prstGeom prst="leftBrace">
                <a:avLst>
                  <a:gd name="adj1" fmla="val 696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方正姚体" panose="02010601030101010101" pitchFamily="2" charset="-122"/>
                </a:endParaRPr>
              </a:p>
            </p:txBody>
          </p:sp>
          <p:sp>
            <p:nvSpPr>
              <p:cNvPr id="14" name="矩形 32781">
                <a:extLst>
                  <a:ext uri="{FF2B5EF4-FFF2-40B4-BE49-F238E27FC236}">
                    <a16:creationId xmlns:a16="http://schemas.microsoft.com/office/drawing/2014/main" id="{3ECB927B-473F-4053-89DF-22119524457C}"/>
                  </a:ext>
                </a:extLst>
              </p:cNvPr>
              <p:cNvSpPr>
                <a:spLocks noChangeArrowheads="1"/>
              </p:cNvSpPr>
              <p:nvPr/>
            </p:nvSpPr>
            <p:spPr bwMode="auto">
              <a:xfrm>
                <a:off x="1170392" y="2975324"/>
                <a:ext cx="1098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方正姚体" panose="02010601030101010101" pitchFamily="2" charset="-122"/>
                    <a:ea typeface="幼圆" panose="02010509060101010101" pitchFamily="49" charset="-122"/>
                  </a:rPr>
                  <a:t>成对</a:t>
                </a:r>
              </a:p>
            </p:txBody>
          </p:sp>
          <p:sp>
            <p:nvSpPr>
              <p:cNvPr id="15" name="左大括号 32782">
                <a:extLst>
                  <a:ext uri="{FF2B5EF4-FFF2-40B4-BE49-F238E27FC236}">
                    <a16:creationId xmlns:a16="http://schemas.microsoft.com/office/drawing/2014/main" id="{B2262E0E-2CED-4B56-9067-16BE6DCB76EE}"/>
                  </a:ext>
                </a:extLst>
              </p:cNvPr>
              <p:cNvSpPr>
                <a:spLocks/>
              </p:cNvSpPr>
              <p:nvPr/>
            </p:nvSpPr>
            <p:spPr bwMode="auto">
              <a:xfrm>
                <a:off x="1786724" y="2812936"/>
                <a:ext cx="115888" cy="776040"/>
              </a:xfrm>
              <a:prstGeom prst="leftBrace">
                <a:avLst>
                  <a:gd name="adj1" fmla="val 5216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方正姚体" panose="02010601030101010101" pitchFamily="2" charset="-122"/>
                </a:endParaRPr>
              </a:p>
            </p:txBody>
          </p:sp>
          <p:sp>
            <p:nvSpPr>
              <p:cNvPr id="18" name="矩形 32785">
                <a:extLst>
                  <a:ext uri="{FF2B5EF4-FFF2-40B4-BE49-F238E27FC236}">
                    <a16:creationId xmlns:a16="http://schemas.microsoft.com/office/drawing/2014/main" id="{FC566C50-3E17-478A-B356-DFCF66B3961B}"/>
                  </a:ext>
                </a:extLst>
              </p:cNvPr>
              <p:cNvSpPr>
                <a:spLocks noChangeArrowheads="1"/>
              </p:cNvSpPr>
              <p:nvPr/>
            </p:nvSpPr>
            <p:spPr bwMode="auto">
              <a:xfrm>
                <a:off x="1159279" y="4362799"/>
                <a:ext cx="1427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方正姚体" panose="02010601030101010101" pitchFamily="2" charset="-122"/>
                    <a:ea typeface="幼圆" panose="02010509060101010101" pitchFamily="49" charset="-122"/>
                  </a:rPr>
                  <a:t>不成对</a:t>
                </a:r>
              </a:p>
            </p:txBody>
          </p:sp>
          <p:sp>
            <p:nvSpPr>
              <p:cNvPr id="20" name="左大括号 32787">
                <a:extLst>
                  <a:ext uri="{FF2B5EF4-FFF2-40B4-BE49-F238E27FC236}">
                    <a16:creationId xmlns:a16="http://schemas.microsoft.com/office/drawing/2014/main" id="{14CB1E08-56DC-4074-84D3-52F5EDDF86AE}"/>
                  </a:ext>
                </a:extLst>
              </p:cNvPr>
              <p:cNvSpPr>
                <a:spLocks/>
              </p:cNvSpPr>
              <p:nvPr/>
            </p:nvSpPr>
            <p:spPr bwMode="auto">
              <a:xfrm>
                <a:off x="2023274" y="4179871"/>
                <a:ext cx="100013" cy="816842"/>
              </a:xfrm>
              <a:prstGeom prst="leftBrace">
                <a:avLst>
                  <a:gd name="adj1" fmla="val 760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方正姚体" panose="02010601030101010101" pitchFamily="2" charset="-122"/>
                </a:endParaRPr>
              </a:p>
            </p:txBody>
          </p:sp>
          <p:sp>
            <p:nvSpPr>
              <p:cNvPr id="21" name="矩形 32788">
                <a:extLst>
                  <a:ext uri="{FF2B5EF4-FFF2-40B4-BE49-F238E27FC236}">
                    <a16:creationId xmlns:a16="http://schemas.microsoft.com/office/drawing/2014/main" id="{81B48FC2-8E73-469F-9B86-D935CFD42F45}"/>
                  </a:ext>
                </a:extLst>
              </p:cNvPr>
              <p:cNvSpPr>
                <a:spLocks noChangeArrowheads="1"/>
              </p:cNvSpPr>
              <p:nvPr/>
            </p:nvSpPr>
            <p:spPr bwMode="auto">
              <a:xfrm>
                <a:off x="2073280" y="3905599"/>
                <a:ext cx="210819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dirty="0" smtClean="0">
                    <a:solidFill>
                      <a:srgbClr val="C00000"/>
                    </a:solidFill>
                    <a:latin typeface="微软雅黑" panose="020B0503020204020204" pitchFamily="34" charset="-122"/>
                    <a:ea typeface="微软雅黑" panose="020B0503020204020204" pitchFamily="34" charset="-122"/>
                  </a:rPr>
                  <a:t>腹腔干</a:t>
                </a:r>
                <a:endParaRPr lang="zh-CN" altLang="en-US" sz="2000" dirty="0">
                  <a:solidFill>
                    <a:srgbClr val="C00000"/>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2000" dirty="0" smtClean="0">
                    <a:solidFill>
                      <a:srgbClr val="C00000"/>
                    </a:solidFill>
                    <a:latin typeface="微软雅黑" panose="020B0503020204020204" pitchFamily="34" charset="-122"/>
                    <a:ea typeface="微软雅黑" panose="020B0503020204020204" pitchFamily="34" charset="-122"/>
                  </a:rPr>
                  <a:t>肠系膜上动脉</a:t>
                </a:r>
                <a:endParaRPr lang="zh-CN" altLang="en-US" sz="2000" dirty="0">
                  <a:solidFill>
                    <a:srgbClr val="C00000"/>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2000" dirty="0" smtClean="0">
                    <a:solidFill>
                      <a:srgbClr val="C00000"/>
                    </a:solidFill>
                    <a:latin typeface="微软雅黑" panose="020B0503020204020204" pitchFamily="34" charset="-122"/>
                    <a:ea typeface="微软雅黑" panose="020B0503020204020204" pitchFamily="34" charset="-122"/>
                  </a:rPr>
                  <a:t>肠系膜下动脉</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grpSp>
      <p:sp>
        <p:nvSpPr>
          <p:cNvPr id="2" name="矩形 32770">
            <a:extLst>
              <a:ext uri="{FF2B5EF4-FFF2-40B4-BE49-F238E27FC236}">
                <a16:creationId xmlns:a16="http://schemas.microsoft.com/office/drawing/2014/main" id="{A77A4445-BFA6-4BAC-B726-45BD6905FDFD}"/>
              </a:ext>
            </a:extLst>
          </p:cNvPr>
          <p:cNvSpPr>
            <a:spLocks noChangeArrowheads="1"/>
          </p:cNvSpPr>
          <p:nvPr/>
        </p:nvSpPr>
        <p:spPr bwMode="auto">
          <a:xfrm>
            <a:off x="93055" y="423069"/>
            <a:ext cx="2619983" cy="519112"/>
          </a:xfrm>
          <a:prstGeom prst="rect">
            <a:avLst/>
          </a:prstGeom>
          <a:solidFill>
            <a:schemeClr val="accent5">
              <a:lumMod val="90000"/>
            </a:schemeClr>
          </a:solidFill>
          <a:ln>
            <a:solidFill>
              <a:schemeClr val="accent1">
                <a:lumMod val="75000"/>
              </a:schemeClr>
            </a:solidFill>
          </a:ln>
          <a:extLst/>
        </p:spPr>
        <p:style>
          <a:lnRef idx="1">
            <a:schemeClr val="accent1"/>
          </a:lnRef>
          <a:fillRef idx="2">
            <a:schemeClr val="accent1"/>
          </a:fillRef>
          <a:effectRef idx="1">
            <a:schemeClr val="accent1"/>
          </a:effectRef>
          <a:fontRef idx="minor">
            <a:schemeClr val="dk1"/>
          </a:fontRef>
        </p:style>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latin typeface="方正姚体" panose="02010601030101010101" pitchFamily="2" charset="-122"/>
                <a:ea typeface="方正姚体" panose="02010601030101010101" pitchFamily="2" charset="-122"/>
              </a:rPr>
              <a:t>(</a:t>
            </a:r>
            <a:r>
              <a:rPr lang="zh-CN" altLang="en-US" sz="2800">
                <a:latin typeface="方正姚体" panose="02010601030101010101" pitchFamily="2" charset="-122"/>
                <a:ea typeface="方正姚体" panose="02010601030101010101" pitchFamily="2" charset="-122"/>
              </a:rPr>
              <a:t>四</a:t>
            </a:r>
            <a:r>
              <a:rPr lang="en-US" altLang="zh-CN" sz="2800">
                <a:latin typeface="方正姚体" panose="02010601030101010101" pitchFamily="2" charset="-122"/>
                <a:ea typeface="方正姚体" panose="02010601030101010101" pitchFamily="2" charset="-122"/>
              </a:rPr>
              <a:t>)</a:t>
            </a:r>
            <a:r>
              <a:rPr lang="zh-CN" altLang="en-US" sz="2800">
                <a:latin typeface="方正姚体" panose="02010601030101010101" pitchFamily="2" charset="-122"/>
                <a:ea typeface="方正姚体" panose="02010601030101010101" pitchFamily="2" charset="-122"/>
              </a:rPr>
              <a:t>腹主动脉</a:t>
            </a:r>
          </a:p>
        </p:txBody>
      </p:sp>
      <p:sp>
        <p:nvSpPr>
          <p:cNvPr id="3" name="矩形 2"/>
          <p:cNvSpPr/>
          <p:nvPr/>
        </p:nvSpPr>
        <p:spPr>
          <a:xfrm>
            <a:off x="3332566" y="337696"/>
            <a:ext cx="5753404" cy="1015663"/>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ü"/>
            </a:pPr>
            <a:r>
              <a:rPr lang="zh-CN" altLang="en-US" sz="2000" b="0" dirty="0" smtClean="0">
                <a:latin typeface="微软雅黑" panose="020B0503020204020204" pitchFamily="34" charset="-122"/>
                <a:ea typeface="微软雅黑" panose="020B0503020204020204" pitchFamily="34" charset="-122"/>
              </a:rPr>
              <a:t>腹主动脉上续胸主动脉，沿腰椎的前方下降，至</a:t>
            </a:r>
            <a:r>
              <a:rPr lang="en-US" altLang="zh-CN" sz="2000" b="0" dirty="0" err="1" smtClean="0">
                <a:latin typeface="微软雅黑" panose="020B0503020204020204" pitchFamily="34" charset="-122"/>
                <a:ea typeface="微软雅黑" panose="020B0503020204020204" pitchFamily="34" charset="-122"/>
              </a:rPr>
              <a:t>L4</a:t>
            </a:r>
            <a:r>
              <a:rPr lang="zh-CN" altLang="en-US" sz="2000" b="0" dirty="0" smtClean="0">
                <a:latin typeface="微软雅黑" panose="020B0503020204020204" pitchFamily="34" charset="-122"/>
                <a:ea typeface="微软雅黑" panose="020B0503020204020204" pitchFamily="34" charset="-122"/>
              </a:rPr>
              <a:t>椎体下缘处分为两终支</a:t>
            </a:r>
            <a:r>
              <a:rPr lang="en-US" altLang="zh-CN" sz="2000" b="0" dirty="0" smtClean="0">
                <a:latin typeface="微软雅黑" panose="020B0503020204020204" pitchFamily="34" charset="-122"/>
                <a:ea typeface="微软雅黑" panose="020B0503020204020204" pitchFamily="34" charset="-122"/>
              </a:rPr>
              <a:t>-</a:t>
            </a:r>
            <a:r>
              <a:rPr lang="zh-CN" altLang="en-US" sz="2000" b="0" dirty="0" smtClean="0">
                <a:latin typeface="微软雅黑" panose="020B0503020204020204" pitchFamily="34" charset="-122"/>
                <a:ea typeface="微软雅黑" panose="020B0503020204020204" pitchFamily="34" charset="-122"/>
              </a:rPr>
              <a:t>左、右髂总动脉。</a:t>
            </a:r>
            <a:endParaRPr lang="zh-CN" altLang="en-US" sz="2000" b="0" dirty="0">
              <a:latin typeface="微软雅黑" panose="020B0503020204020204" pitchFamily="34" charset="-122"/>
              <a:ea typeface="微软雅黑" panose="020B0503020204020204" pitchFamily="34" charset="-122"/>
            </a:endParaRPr>
          </a:p>
        </p:txBody>
      </p:sp>
      <p:grpSp>
        <p:nvGrpSpPr>
          <p:cNvPr id="71" name="组合 70"/>
          <p:cNvGrpSpPr/>
          <p:nvPr/>
        </p:nvGrpSpPr>
        <p:grpSpPr>
          <a:xfrm>
            <a:off x="4198773" y="1612106"/>
            <a:ext cx="4740084" cy="4975423"/>
            <a:chOff x="4345886" y="1674238"/>
            <a:chExt cx="4740084" cy="4975423"/>
          </a:xfrm>
        </p:grpSpPr>
        <p:pic>
          <p:nvPicPr>
            <p:cNvPr id="19" name="图片 1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0039" y="1944071"/>
              <a:ext cx="3863360" cy="4705590"/>
            </a:xfrm>
            <a:prstGeom prst="rect">
              <a:avLst/>
            </a:prstGeom>
          </p:spPr>
        </p:pic>
        <p:cxnSp>
          <p:nvCxnSpPr>
            <p:cNvPr id="27" name="直接箭头连接符 26"/>
            <p:cNvCxnSpPr/>
            <p:nvPr/>
          </p:nvCxnSpPr>
          <p:spPr>
            <a:xfrm>
              <a:off x="4981985" y="2821932"/>
              <a:ext cx="1764544" cy="44733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8" name="直接箭头连接符 27"/>
            <p:cNvCxnSpPr/>
            <p:nvPr/>
          </p:nvCxnSpPr>
          <p:spPr>
            <a:xfrm>
              <a:off x="4959127" y="4376876"/>
              <a:ext cx="1790617" cy="305666"/>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9" name="直接箭头连接符 28"/>
            <p:cNvCxnSpPr/>
            <p:nvPr/>
          </p:nvCxnSpPr>
          <p:spPr>
            <a:xfrm flipH="1">
              <a:off x="7059842" y="2088470"/>
              <a:ext cx="665441" cy="112318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0" name="直接箭头连接符 29"/>
            <p:cNvCxnSpPr/>
            <p:nvPr/>
          </p:nvCxnSpPr>
          <p:spPr>
            <a:xfrm flipH="1">
              <a:off x="7068622" y="2741146"/>
              <a:ext cx="1338660" cy="70978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1" name="直接箭头连接符 30"/>
            <p:cNvCxnSpPr/>
            <p:nvPr/>
          </p:nvCxnSpPr>
          <p:spPr>
            <a:xfrm flipH="1">
              <a:off x="7033784" y="3500787"/>
              <a:ext cx="1286607" cy="41824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2" name="直接箭头连接符 31"/>
            <p:cNvCxnSpPr/>
            <p:nvPr/>
          </p:nvCxnSpPr>
          <p:spPr>
            <a:xfrm>
              <a:off x="5057931" y="3686088"/>
              <a:ext cx="1468335" cy="69766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3" name="直接箭头连接符 32"/>
            <p:cNvCxnSpPr/>
            <p:nvPr/>
          </p:nvCxnSpPr>
          <p:spPr>
            <a:xfrm>
              <a:off x="5052424" y="3689508"/>
              <a:ext cx="1473842" cy="43820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4" name="直接箭头连接符 33"/>
            <p:cNvCxnSpPr/>
            <p:nvPr/>
          </p:nvCxnSpPr>
          <p:spPr>
            <a:xfrm>
              <a:off x="5052424" y="3693709"/>
              <a:ext cx="1473842" cy="11378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5" name="直接箭头连接符 34"/>
            <p:cNvCxnSpPr/>
            <p:nvPr/>
          </p:nvCxnSpPr>
          <p:spPr>
            <a:xfrm flipV="1">
              <a:off x="5053821" y="3518452"/>
              <a:ext cx="1472445" cy="17105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6" name="直接箭头连接符 35"/>
            <p:cNvCxnSpPr/>
            <p:nvPr/>
          </p:nvCxnSpPr>
          <p:spPr>
            <a:xfrm>
              <a:off x="6771424" y="1974664"/>
              <a:ext cx="202930" cy="111460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7" name="直接箭头连接符 36"/>
            <p:cNvCxnSpPr/>
            <p:nvPr/>
          </p:nvCxnSpPr>
          <p:spPr>
            <a:xfrm flipH="1">
              <a:off x="6620249" y="1964023"/>
              <a:ext cx="149138" cy="1188272"/>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8" name="矩形 37"/>
            <p:cNvSpPr/>
            <p:nvPr/>
          </p:nvSpPr>
          <p:spPr>
            <a:xfrm>
              <a:off x="8193994" y="4195816"/>
              <a:ext cx="863375" cy="523220"/>
            </a:xfrm>
            <a:prstGeom prst="rect">
              <a:avLst/>
            </a:prstGeom>
          </p:spPr>
          <p:txBody>
            <a:bodyPr wrap="square">
              <a:spAutoFit/>
            </a:bodyPr>
            <a:lstStyle/>
            <a:p>
              <a:r>
                <a:rPr lang="zh-CN" altLang="en-US" sz="1400" b="0" dirty="0" smtClean="0">
                  <a:latin typeface="微软雅黑" panose="020B0503020204020204" pitchFamily="34" charset="-122"/>
                  <a:ea typeface="微软雅黑" panose="020B0503020204020204" pitchFamily="34" charset="-122"/>
                </a:rPr>
                <a:t>肠系膜下动脉</a:t>
              </a:r>
              <a:endParaRPr lang="zh-CN" altLang="en-US" sz="1400" b="0" dirty="0">
                <a:latin typeface="微软雅黑" panose="020B0503020204020204" pitchFamily="34" charset="-122"/>
                <a:ea typeface="微软雅黑" panose="020B0503020204020204" pitchFamily="34" charset="-122"/>
              </a:endParaRPr>
            </a:p>
          </p:txBody>
        </p:sp>
        <p:sp>
          <p:nvSpPr>
            <p:cNvPr id="39" name="矩形 38"/>
            <p:cNvSpPr/>
            <p:nvPr/>
          </p:nvSpPr>
          <p:spPr>
            <a:xfrm>
              <a:off x="4345886" y="2993132"/>
              <a:ext cx="833511" cy="523220"/>
            </a:xfrm>
            <a:prstGeom prst="rect">
              <a:avLst/>
            </a:prstGeom>
          </p:spPr>
          <p:txBody>
            <a:bodyPr wrap="square">
              <a:spAutoFit/>
            </a:bodyPr>
            <a:lstStyle/>
            <a:p>
              <a:r>
                <a:rPr lang="zh-CN" altLang="en-US" sz="1400" b="0" dirty="0" smtClean="0">
                  <a:latin typeface="微软雅黑" panose="020B0503020204020204" pitchFamily="34" charset="-122"/>
                  <a:ea typeface="微软雅黑" panose="020B0503020204020204" pitchFamily="34" charset="-122"/>
                </a:rPr>
                <a:t>肠系膜上动脉</a:t>
              </a:r>
              <a:endParaRPr lang="zh-CN" altLang="en-US" sz="1400" b="0" dirty="0">
                <a:latin typeface="微软雅黑" panose="020B0503020204020204" pitchFamily="34" charset="-122"/>
                <a:ea typeface="微软雅黑" panose="020B0503020204020204" pitchFamily="34" charset="-122"/>
              </a:endParaRPr>
            </a:p>
          </p:txBody>
        </p:sp>
        <p:sp>
          <p:nvSpPr>
            <p:cNvPr id="40" name="矩形 39"/>
            <p:cNvSpPr/>
            <p:nvPr/>
          </p:nvSpPr>
          <p:spPr>
            <a:xfrm>
              <a:off x="4358512" y="2673819"/>
              <a:ext cx="971677" cy="307777"/>
            </a:xfrm>
            <a:prstGeom prst="rect">
              <a:avLst/>
            </a:prstGeom>
          </p:spPr>
          <p:txBody>
            <a:bodyPr wrap="square">
              <a:spAutoFit/>
            </a:bodyPr>
            <a:lstStyle/>
            <a:p>
              <a:r>
                <a:rPr lang="zh-CN" altLang="en-US" sz="1400" b="0" dirty="0" smtClean="0">
                  <a:latin typeface="微软雅黑" panose="020B0503020204020204" pitchFamily="34" charset="-122"/>
                  <a:ea typeface="微软雅黑" panose="020B0503020204020204" pitchFamily="34" charset="-122"/>
                </a:rPr>
                <a:t>腹腔干</a:t>
              </a:r>
              <a:endParaRPr lang="zh-CN" altLang="en-US" sz="1400" b="0" dirty="0">
                <a:latin typeface="微软雅黑" panose="020B0503020204020204" pitchFamily="34" charset="-122"/>
                <a:ea typeface="微软雅黑" panose="020B0503020204020204" pitchFamily="34" charset="-122"/>
              </a:endParaRPr>
            </a:p>
          </p:txBody>
        </p:sp>
        <p:sp>
          <p:nvSpPr>
            <p:cNvPr id="41" name="矩形 40"/>
            <p:cNvSpPr/>
            <p:nvPr/>
          </p:nvSpPr>
          <p:spPr>
            <a:xfrm>
              <a:off x="8201310" y="3287328"/>
              <a:ext cx="821768" cy="523220"/>
            </a:xfrm>
            <a:prstGeom prst="rect">
              <a:avLst/>
            </a:prstGeom>
          </p:spPr>
          <p:txBody>
            <a:bodyPr wrap="square">
              <a:spAutoFit/>
            </a:bodyPr>
            <a:lstStyle/>
            <a:p>
              <a:r>
                <a:rPr lang="zh-CN" altLang="en-US" sz="1400" b="0" dirty="0" smtClean="0">
                  <a:latin typeface="微软雅黑" panose="020B0503020204020204" pitchFamily="34" charset="-122"/>
                  <a:ea typeface="微软雅黑" panose="020B0503020204020204" pitchFamily="34" charset="-122"/>
                </a:rPr>
                <a:t>生殖腺动脉</a:t>
              </a:r>
              <a:endParaRPr lang="zh-CN" altLang="en-US" sz="1400" b="0" dirty="0">
                <a:latin typeface="微软雅黑" panose="020B0503020204020204" pitchFamily="34" charset="-122"/>
                <a:ea typeface="微软雅黑" panose="020B0503020204020204" pitchFamily="34" charset="-122"/>
              </a:endParaRPr>
            </a:p>
          </p:txBody>
        </p:sp>
        <p:sp>
          <p:nvSpPr>
            <p:cNvPr id="42" name="矩形 41"/>
            <p:cNvSpPr/>
            <p:nvPr/>
          </p:nvSpPr>
          <p:spPr>
            <a:xfrm>
              <a:off x="8318948" y="2591596"/>
              <a:ext cx="767022" cy="307777"/>
            </a:xfrm>
            <a:prstGeom prst="rect">
              <a:avLst/>
            </a:prstGeom>
          </p:spPr>
          <p:txBody>
            <a:bodyPr wrap="square">
              <a:spAutoFit/>
            </a:bodyPr>
            <a:lstStyle/>
            <a:p>
              <a:r>
                <a:rPr lang="zh-CN" altLang="en-US" sz="1400" b="0" dirty="0">
                  <a:latin typeface="微软雅黑" panose="020B0503020204020204" pitchFamily="34" charset="-122"/>
                  <a:ea typeface="微软雅黑" panose="020B0503020204020204" pitchFamily="34" charset="-122"/>
                </a:rPr>
                <a:t>肾</a:t>
              </a:r>
              <a:r>
                <a:rPr lang="zh-CN" altLang="en-US" sz="1400" b="0" dirty="0" smtClean="0">
                  <a:latin typeface="微软雅黑" panose="020B0503020204020204" pitchFamily="34" charset="-122"/>
                  <a:ea typeface="微软雅黑" panose="020B0503020204020204" pitchFamily="34" charset="-122"/>
                </a:rPr>
                <a:t>动脉</a:t>
              </a:r>
              <a:endParaRPr lang="zh-CN" altLang="en-US" sz="1400" b="0" dirty="0">
                <a:latin typeface="微软雅黑" panose="020B0503020204020204" pitchFamily="34" charset="-122"/>
                <a:ea typeface="微软雅黑" panose="020B0503020204020204" pitchFamily="34" charset="-122"/>
              </a:endParaRPr>
            </a:p>
          </p:txBody>
        </p:sp>
        <p:sp>
          <p:nvSpPr>
            <p:cNvPr id="43" name="矩形 42"/>
            <p:cNvSpPr/>
            <p:nvPr/>
          </p:nvSpPr>
          <p:spPr>
            <a:xfrm>
              <a:off x="7562720" y="1842657"/>
              <a:ext cx="1372504" cy="307777"/>
            </a:xfrm>
            <a:prstGeom prst="rect">
              <a:avLst/>
            </a:prstGeom>
          </p:spPr>
          <p:txBody>
            <a:bodyPr wrap="square">
              <a:spAutoFit/>
            </a:bodyPr>
            <a:lstStyle/>
            <a:p>
              <a:r>
                <a:rPr lang="zh-CN" altLang="en-US" sz="1400" b="0" dirty="0" smtClean="0">
                  <a:latin typeface="微软雅黑" panose="020B0503020204020204" pitchFamily="34" charset="-122"/>
                  <a:ea typeface="微软雅黑" panose="020B0503020204020204" pitchFamily="34" charset="-122"/>
                </a:rPr>
                <a:t>肾上腺中动脉</a:t>
              </a:r>
              <a:endParaRPr lang="zh-CN" altLang="en-US" sz="1400" b="0" dirty="0">
                <a:latin typeface="微软雅黑" panose="020B0503020204020204" pitchFamily="34" charset="-122"/>
                <a:ea typeface="微软雅黑" panose="020B0503020204020204" pitchFamily="34" charset="-122"/>
              </a:endParaRPr>
            </a:p>
          </p:txBody>
        </p:sp>
        <p:sp>
          <p:nvSpPr>
            <p:cNvPr id="44" name="矩形 43"/>
            <p:cNvSpPr/>
            <p:nvPr/>
          </p:nvSpPr>
          <p:spPr>
            <a:xfrm>
              <a:off x="4458482" y="4115266"/>
              <a:ext cx="843176" cy="523220"/>
            </a:xfrm>
            <a:prstGeom prst="rect">
              <a:avLst/>
            </a:prstGeom>
          </p:spPr>
          <p:txBody>
            <a:bodyPr wrap="square">
              <a:spAutoFit/>
            </a:bodyPr>
            <a:lstStyle/>
            <a:p>
              <a:r>
                <a:rPr lang="zh-CN" altLang="en-US" sz="1400" b="0" dirty="0" smtClean="0">
                  <a:latin typeface="微软雅黑" panose="020B0503020204020204" pitchFamily="34" charset="-122"/>
                  <a:ea typeface="微软雅黑" panose="020B0503020204020204" pitchFamily="34" charset="-122"/>
                </a:rPr>
                <a:t>骶正中动脉</a:t>
              </a:r>
              <a:endParaRPr lang="zh-CN" altLang="en-US" sz="1400" b="0" dirty="0">
                <a:latin typeface="微软雅黑" panose="020B0503020204020204" pitchFamily="34" charset="-122"/>
                <a:ea typeface="微软雅黑" panose="020B0503020204020204" pitchFamily="34" charset="-122"/>
              </a:endParaRPr>
            </a:p>
          </p:txBody>
        </p:sp>
        <p:sp>
          <p:nvSpPr>
            <p:cNvPr id="45" name="矩形 44"/>
            <p:cNvSpPr/>
            <p:nvPr/>
          </p:nvSpPr>
          <p:spPr>
            <a:xfrm>
              <a:off x="6558636" y="1674238"/>
              <a:ext cx="1118451" cy="307777"/>
            </a:xfrm>
            <a:prstGeom prst="rect">
              <a:avLst/>
            </a:prstGeom>
          </p:spPr>
          <p:txBody>
            <a:bodyPr wrap="square">
              <a:spAutoFit/>
            </a:bodyPr>
            <a:lstStyle/>
            <a:p>
              <a:r>
                <a:rPr lang="zh-CN" altLang="en-US" sz="1400" b="0" dirty="0">
                  <a:latin typeface="微软雅黑" panose="020B0503020204020204" pitchFamily="34" charset="-122"/>
                  <a:ea typeface="微软雅黑" panose="020B0503020204020204" pitchFamily="34" charset="-122"/>
                </a:rPr>
                <a:t>膈下动脉</a:t>
              </a:r>
            </a:p>
          </p:txBody>
        </p:sp>
        <p:sp>
          <p:nvSpPr>
            <p:cNvPr id="46" name="矩形 45"/>
            <p:cNvSpPr/>
            <p:nvPr/>
          </p:nvSpPr>
          <p:spPr>
            <a:xfrm>
              <a:off x="4419584" y="3568104"/>
              <a:ext cx="1027658" cy="307777"/>
            </a:xfrm>
            <a:prstGeom prst="rect">
              <a:avLst/>
            </a:prstGeom>
          </p:spPr>
          <p:txBody>
            <a:bodyPr wrap="square">
              <a:spAutoFit/>
            </a:bodyPr>
            <a:lstStyle/>
            <a:p>
              <a:r>
                <a:rPr lang="zh-CN" altLang="en-US" sz="1400" b="0" dirty="0" smtClean="0">
                  <a:latin typeface="微软雅黑" panose="020B0503020204020204" pitchFamily="34" charset="-122"/>
                  <a:ea typeface="微软雅黑" panose="020B0503020204020204" pitchFamily="34" charset="-122"/>
                </a:rPr>
                <a:t>腰动脉</a:t>
              </a:r>
              <a:endParaRPr lang="zh-CN" altLang="en-US" sz="1400" b="0" dirty="0">
                <a:latin typeface="微软雅黑" panose="020B0503020204020204" pitchFamily="34" charset="-122"/>
                <a:ea typeface="微软雅黑" panose="020B0503020204020204" pitchFamily="34" charset="-122"/>
              </a:endParaRPr>
            </a:p>
          </p:txBody>
        </p:sp>
        <p:cxnSp>
          <p:nvCxnSpPr>
            <p:cNvPr id="47" name="直接箭头连接符 46"/>
            <p:cNvCxnSpPr/>
            <p:nvPr/>
          </p:nvCxnSpPr>
          <p:spPr>
            <a:xfrm flipH="1">
              <a:off x="6888631" y="4336871"/>
              <a:ext cx="1368721" cy="6438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8" name="直接箭头连接符 47"/>
            <p:cNvCxnSpPr/>
            <p:nvPr/>
          </p:nvCxnSpPr>
          <p:spPr>
            <a:xfrm>
              <a:off x="4959127" y="3247882"/>
              <a:ext cx="1833118" cy="17945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8486928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8068" y="249249"/>
            <a:ext cx="2600528" cy="461665"/>
          </a:xfrm>
          <a:prstGeom prst="rect">
            <a:avLst/>
          </a:prstGeom>
          <a:solidFill>
            <a:schemeClr val="accent6">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腹主动脉壁支</a:t>
            </a:r>
            <a:endParaRPr lang="zh-CN" altLang="en-US" sz="2800"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83240" y="2406249"/>
            <a:ext cx="3471024" cy="3431646"/>
            <a:chOff x="531780" y="1362964"/>
            <a:chExt cx="3471024" cy="3431646"/>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9190" r="2208"/>
            <a:stretch/>
          </p:blipFill>
          <p:spPr>
            <a:xfrm>
              <a:off x="531780" y="1362964"/>
              <a:ext cx="3313889" cy="3431646"/>
            </a:xfrm>
            <a:prstGeom prst="rect">
              <a:avLst/>
            </a:prstGeom>
          </p:spPr>
        </p:pic>
        <p:grpSp>
          <p:nvGrpSpPr>
            <p:cNvPr id="14" name="组合 13"/>
            <p:cNvGrpSpPr/>
            <p:nvPr/>
          </p:nvGrpSpPr>
          <p:grpSpPr>
            <a:xfrm>
              <a:off x="2879742" y="2939405"/>
              <a:ext cx="1123062" cy="1178637"/>
              <a:chOff x="2879742" y="2939405"/>
              <a:chExt cx="1123062" cy="1178637"/>
            </a:xfrm>
          </p:grpSpPr>
          <p:sp>
            <p:nvSpPr>
              <p:cNvPr id="4" name="矩形 3"/>
              <p:cNvSpPr/>
              <p:nvPr/>
            </p:nvSpPr>
            <p:spPr>
              <a:xfrm>
                <a:off x="3541139" y="2939405"/>
                <a:ext cx="461665" cy="1178637"/>
              </a:xfrm>
              <a:prstGeom prst="rect">
                <a:avLst/>
              </a:prstGeom>
            </p:spPr>
            <p:txBody>
              <a:bodyPr vert="eaVert" wrap="square">
                <a:spAutoFit/>
              </a:bodyPr>
              <a:lstStyle/>
              <a:p>
                <a:r>
                  <a:rPr lang="zh-CN" altLang="en-US" sz="1800" b="0" dirty="0">
                    <a:latin typeface="微软雅黑" panose="020B0503020204020204" pitchFamily="34" charset="-122"/>
                    <a:ea typeface="微软雅黑" panose="020B0503020204020204" pitchFamily="34" charset="-122"/>
                  </a:rPr>
                  <a:t>腰动脉</a:t>
                </a:r>
              </a:p>
            </p:txBody>
          </p:sp>
          <p:cxnSp>
            <p:nvCxnSpPr>
              <p:cNvPr id="6" name="直接箭头连接符 5"/>
              <p:cNvCxnSpPr/>
              <p:nvPr/>
            </p:nvCxnSpPr>
            <p:spPr>
              <a:xfrm flipH="1">
                <a:off x="2879742" y="3236068"/>
                <a:ext cx="764888" cy="685782"/>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 name="直接箭头连接符 6"/>
              <p:cNvCxnSpPr/>
              <p:nvPr/>
            </p:nvCxnSpPr>
            <p:spPr>
              <a:xfrm flipH="1">
                <a:off x="2977901" y="3236068"/>
                <a:ext cx="666729" cy="402076"/>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8" name="直接箭头连接符 7"/>
              <p:cNvCxnSpPr/>
              <p:nvPr/>
            </p:nvCxnSpPr>
            <p:spPr>
              <a:xfrm flipH="1">
                <a:off x="3004652" y="3236068"/>
                <a:ext cx="639978" cy="10541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 name="直接箭头连接符 8"/>
              <p:cNvCxnSpPr/>
              <p:nvPr/>
            </p:nvCxnSpPr>
            <p:spPr>
              <a:xfrm flipH="1" flipV="1">
                <a:off x="2986818" y="3078787"/>
                <a:ext cx="657812" cy="15728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grpSp>
      <p:sp>
        <p:nvSpPr>
          <p:cNvPr id="18" name="矩形 17"/>
          <p:cNvSpPr/>
          <p:nvPr/>
        </p:nvSpPr>
        <p:spPr>
          <a:xfrm>
            <a:off x="84305" y="811851"/>
            <a:ext cx="8406809" cy="1015663"/>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ü"/>
            </a:pPr>
            <a:r>
              <a:rPr lang="zh-CN" altLang="en-US" sz="2000" dirty="0" smtClean="0">
                <a:latin typeface="微软雅黑" panose="020B0503020204020204" pitchFamily="34" charset="-122"/>
                <a:ea typeface="微软雅黑" panose="020B0503020204020204" pitchFamily="34" charset="-122"/>
              </a:rPr>
              <a:t>腰动脉</a:t>
            </a:r>
            <a:r>
              <a:rPr lang="zh-CN" altLang="en-US" sz="2000" b="0" dirty="0" smtClean="0">
                <a:latin typeface="微软雅黑" panose="020B0503020204020204" pitchFamily="34" charset="-122"/>
                <a:ea typeface="微软雅黑" panose="020B0503020204020204" pitchFamily="34" charset="-122"/>
              </a:rPr>
              <a:t>分布于脊髓及其被膜，</a:t>
            </a:r>
            <a:r>
              <a:rPr lang="zh-CN" altLang="en-US" sz="2000" dirty="0" smtClean="0">
                <a:latin typeface="微软雅黑" panose="020B0503020204020204" pitchFamily="34" charset="-122"/>
                <a:ea typeface="微软雅黑" panose="020B0503020204020204" pitchFamily="34" charset="-122"/>
              </a:rPr>
              <a:t>膈下动脉</a:t>
            </a:r>
            <a:r>
              <a:rPr lang="zh-CN" altLang="en-US" sz="2000" b="0" dirty="0" smtClean="0">
                <a:latin typeface="微软雅黑" panose="020B0503020204020204" pitchFamily="34" charset="-122"/>
                <a:ea typeface="微软雅黑" panose="020B0503020204020204" pitchFamily="34" charset="-122"/>
              </a:rPr>
              <a:t>发出</a:t>
            </a:r>
            <a:r>
              <a:rPr lang="zh-CN" altLang="en-US" sz="2000" dirty="0" smtClean="0">
                <a:latin typeface="微软雅黑" panose="020B0503020204020204" pitchFamily="34" charset="-122"/>
                <a:ea typeface="微软雅黑" panose="020B0503020204020204" pitchFamily="34" charset="-122"/>
              </a:rPr>
              <a:t>肾上腺上动脉</a:t>
            </a:r>
            <a:endParaRPr lang="en-US" altLang="zh-CN" sz="2000" dirty="0" smtClean="0">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ü"/>
            </a:pPr>
            <a:r>
              <a:rPr lang="zh-CN" altLang="en-US" sz="2000" b="0" dirty="0" smtClean="0">
                <a:latin typeface="微软雅黑" panose="020B0503020204020204" pitchFamily="34" charset="-122"/>
                <a:ea typeface="微软雅黑" panose="020B0503020204020204" pitchFamily="34" charset="-122"/>
              </a:rPr>
              <a:t>骶正中动脉发自腹主动脉分叉处的稍后上方</a:t>
            </a:r>
            <a:endParaRPr lang="zh-CN" altLang="en-US" sz="2000" b="0"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782377" y="2124442"/>
            <a:ext cx="3708737" cy="3992834"/>
            <a:chOff x="4812694" y="2542895"/>
            <a:chExt cx="3708737" cy="3992834"/>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909" y="2824702"/>
              <a:ext cx="3255522" cy="3711027"/>
            </a:xfrm>
            <a:prstGeom prst="rect">
              <a:avLst/>
            </a:prstGeom>
          </p:spPr>
        </p:pic>
        <p:cxnSp>
          <p:nvCxnSpPr>
            <p:cNvPr id="19" name="直接箭头连接符 18"/>
            <p:cNvCxnSpPr/>
            <p:nvPr/>
          </p:nvCxnSpPr>
          <p:spPr>
            <a:xfrm>
              <a:off x="7140102" y="2824702"/>
              <a:ext cx="0" cy="13689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直接箭头连接符 19"/>
            <p:cNvCxnSpPr/>
            <p:nvPr/>
          </p:nvCxnSpPr>
          <p:spPr>
            <a:xfrm flipH="1">
              <a:off x="6880701" y="2824702"/>
              <a:ext cx="259401" cy="13689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矩形 22"/>
            <p:cNvSpPr/>
            <p:nvPr/>
          </p:nvSpPr>
          <p:spPr>
            <a:xfrm>
              <a:off x="6556443" y="2542895"/>
              <a:ext cx="1306709" cy="369332"/>
            </a:xfrm>
            <a:prstGeom prst="rect">
              <a:avLst/>
            </a:prstGeom>
          </p:spPr>
          <p:txBody>
            <a:bodyPr wrap="square">
              <a:spAutoFit/>
            </a:bodyPr>
            <a:lstStyle/>
            <a:p>
              <a:r>
                <a:rPr lang="zh-CN" altLang="en-US" sz="1800" b="0" dirty="0">
                  <a:latin typeface="微软雅黑" panose="020B0503020204020204" pitchFamily="34" charset="-122"/>
                  <a:ea typeface="微软雅黑" panose="020B0503020204020204" pitchFamily="34" charset="-122"/>
                </a:rPr>
                <a:t>膈下动脉</a:t>
              </a:r>
            </a:p>
          </p:txBody>
        </p:sp>
        <p:cxnSp>
          <p:nvCxnSpPr>
            <p:cNvPr id="24" name="直接箭头连接符 23"/>
            <p:cNvCxnSpPr/>
            <p:nvPr/>
          </p:nvCxnSpPr>
          <p:spPr>
            <a:xfrm>
              <a:off x="5951704" y="3364674"/>
              <a:ext cx="612844" cy="6168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文本框 25"/>
            <p:cNvSpPr txBox="1"/>
            <p:nvPr/>
          </p:nvSpPr>
          <p:spPr>
            <a:xfrm>
              <a:off x="4812694" y="3054494"/>
              <a:ext cx="1524000" cy="338554"/>
            </a:xfrm>
            <a:prstGeom prst="rect">
              <a:avLst/>
            </a:prstGeom>
            <a:noFill/>
          </p:spPr>
          <p:txBody>
            <a:bodyPr wrap="square" rtlCol="0">
              <a:spAutoFit/>
            </a:bodyPr>
            <a:lstStyle/>
            <a:p>
              <a:r>
                <a:rPr lang="zh-CN" altLang="en-US" sz="1600" b="0" dirty="0" smtClean="0">
                  <a:latin typeface="微软雅黑" panose="020B0503020204020204" pitchFamily="34" charset="-122"/>
                  <a:ea typeface="微软雅黑" panose="020B0503020204020204" pitchFamily="34" charset="-122"/>
                </a:rPr>
                <a:t>肾上腺上动脉</a:t>
              </a:r>
              <a:endParaRPr lang="zh-CN" altLang="en-US" sz="1600" b="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3605316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0C27330-1147-4624-8270-F73DC25CF240}"/>
              </a:ext>
            </a:extLst>
          </p:cNvPr>
          <p:cNvSpPr>
            <a:spLocks noChangeArrowheads="1"/>
          </p:cNvSpPr>
          <p:nvPr/>
        </p:nvSpPr>
        <p:spPr bwMode="auto">
          <a:xfrm>
            <a:off x="1918679" y="797510"/>
            <a:ext cx="682972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nchor="ctr">
            <a:spAutoFit/>
          </a:bodyPr>
          <a:lstStyle>
            <a:lvl1pPr marL="342900" indent="-342900">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ea typeface="华文中宋" panose="02010600040101010101" pitchFamily="2" charset="-122"/>
              </a:defRPr>
            </a:lvl1pPr>
            <a:lvl2pPr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5pPr>
            <a:lvl6pPr marL="2514600" indent="-2286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6pPr>
            <a:lvl7pPr marL="2971800" indent="-2286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7pPr>
            <a:lvl8pPr marL="3429000" indent="-2286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8pPr>
            <a:lvl9pPr marL="3886200" indent="-2286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9pPr>
          </a:lstStyle>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主动脉的起止、行程及分部，升主动脉的行程、分支。</a:t>
            </a: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主动脉弓的行程、分支。左右颈总动脉的起止、位置和行程。</a:t>
            </a: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颈外动脉的行程及甲状腺动脉、面动脉、颞浅动脉、上颌动脉、脑膜中动脉的行程、分布及其临床意义。</a:t>
            </a: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锁骨下动脉的起止、行程、主要分支、分布。</a:t>
            </a: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腋动脉、肱动脉、桡动脉、尺动脉的起止、行程、主要分支、分布。</a:t>
            </a: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掌浅弓、掌深弓的组成、分支、体表投影</a:t>
            </a:r>
            <a:r>
              <a:rPr lang="zh-CN" altLang="en-US" sz="1600" b="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b="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胸主动脉的起止、行程及分布，肋间动脉前支行程、分支。</a:t>
            </a: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腹主动脉的起止、行程和分支。</a:t>
            </a: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腹腔动脉、肠系膜上动脉、肠系膜下动脉以及它们分支的行程和分布。</a:t>
            </a: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髂总动脉的起止和行程。</a:t>
            </a: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子宫动脉的走行、分布及子宫动脉与输尿管的关系。</a:t>
            </a:r>
          </a:p>
          <a:p>
            <a:pPr marL="180975" indent="-180975" eaLnBrk="1" hangingPunct="1">
              <a:lnSpc>
                <a:spcPct val="150000"/>
              </a:lnSpc>
              <a:spcBef>
                <a:spcPct val="0"/>
              </a:spcBef>
              <a:buClr>
                <a:srgbClr val="FF3300"/>
              </a:buClr>
              <a:buSzPct val="75000"/>
              <a:buFont typeface="Wingdings" panose="05000000000000000000" pitchFamily="2" charset="2"/>
              <a:buChar char="ü"/>
            </a:pPr>
            <a:r>
              <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髂外动脉、股动脉、股深动脉、胫前动脉、胫后动脉、足背动脉的起止、行程和分布。股动脉的体表投影，压迫止血点</a:t>
            </a:r>
            <a:r>
              <a:rPr lang="zh-CN" altLang="en-US" sz="1600" b="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600" b="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标题 1">
            <a:extLst>
              <a:ext uri="{FF2B5EF4-FFF2-40B4-BE49-F238E27FC236}">
                <a16:creationId xmlns:a16="http://schemas.microsoft.com/office/drawing/2014/main" id="{43A49FCB-BA08-4FA3-99B6-5E826045B12F}"/>
              </a:ext>
            </a:extLst>
          </p:cNvPr>
          <p:cNvSpPr>
            <a:spLocks noGrp="1"/>
          </p:cNvSpPr>
          <p:nvPr>
            <p:ph type="title"/>
          </p:nvPr>
        </p:nvSpPr>
        <p:spPr>
          <a:xfrm>
            <a:off x="393700" y="1520825"/>
            <a:ext cx="976313" cy="3816350"/>
          </a:xfrm>
        </p:spPr>
        <p:txBody>
          <a:bodyPr vert="eaVert">
            <a:noAutofit/>
          </a:bodyPr>
          <a:lstStyle/>
          <a:p>
            <a:pPr fontAlgn="auto">
              <a:spcAft>
                <a:spcPts val="0"/>
              </a:spcAft>
              <a:defRPr/>
            </a:pPr>
            <a:r>
              <a:rPr lang="zh-CN" altLang="en-US" sz="4400" dirty="0">
                <a:solidFill>
                  <a:schemeClr val="accent2">
                    <a:lumMod val="50000"/>
                  </a:schemeClr>
                </a:solidFill>
                <a:latin typeface="华文琥珀" panose="02010800040101010101" pitchFamily="2" charset="-122"/>
                <a:ea typeface="华文琥珀" panose="02010800040101010101" pitchFamily="2" charset="-122"/>
              </a:rPr>
              <a:t>重点内容</a:t>
            </a: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089" y="3255090"/>
            <a:ext cx="4692186" cy="2924796"/>
          </a:xfrm>
          <a:prstGeom prst="rect">
            <a:avLst/>
          </a:prstGeom>
        </p:spPr>
      </p:pic>
      <p:sp>
        <p:nvSpPr>
          <p:cNvPr id="43" name="文本框 42"/>
          <p:cNvSpPr txBox="1"/>
          <p:nvPr/>
        </p:nvSpPr>
        <p:spPr>
          <a:xfrm>
            <a:off x="188067" y="249249"/>
            <a:ext cx="3722451" cy="461665"/>
          </a:xfrm>
          <a:prstGeom prst="rect">
            <a:avLst/>
          </a:prstGeom>
          <a:solidFill>
            <a:schemeClr val="accent6">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腹主动脉成对脏支</a:t>
            </a:r>
            <a:endParaRPr lang="zh-CN" altLang="en-US" sz="2800" dirty="0">
              <a:latin typeface="微软雅黑" panose="020B0503020204020204" pitchFamily="34" charset="-122"/>
              <a:ea typeface="微软雅黑" panose="020B0503020204020204" pitchFamily="34" charset="-122"/>
            </a:endParaRPr>
          </a:p>
        </p:txBody>
      </p:sp>
      <p:sp>
        <p:nvSpPr>
          <p:cNvPr id="44" name="矩形 43"/>
          <p:cNvSpPr/>
          <p:nvPr/>
        </p:nvSpPr>
        <p:spPr>
          <a:xfrm>
            <a:off x="84305" y="811851"/>
            <a:ext cx="8942963" cy="1754326"/>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ü"/>
            </a:pPr>
            <a:r>
              <a:rPr lang="zh-CN" altLang="en-US" sz="1800" dirty="0" smtClean="0">
                <a:latin typeface="微软雅黑" panose="020B0503020204020204" pitchFamily="34" charset="-122"/>
                <a:ea typeface="微软雅黑" panose="020B0503020204020204" pitchFamily="34" charset="-122"/>
              </a:rPr>
              <a:t>肾上腺中动脉</a:t>
            </a:r>
            <a:r>
              <a:rPr lang="zh-CN" altLang="en-US" sz="1800" b="0" dirty="0" smtClean="0">
                <a:latin typeface="微软雅黑" panose="020B0503020204020204" pitchFamily="34" charset="-122"/>
                <a:ea typeface="微软雅黑" panose="020B0503020204020204" pitchFamily="34" charset="-122"/>
              </a:rPr>
              <a:t>平</a:t>
            </a:r>
            <a:r>
              <a:rPr lang="en-US" altLang="zh-CN" sz="1800" b="0" dirty="0" err="1" smtClean="0">
                <a:latin typeface="微软雅黑" panose="020B0503020204020204" pitchFamily="34" charset="-122"/>
                <a:ea typeface="微软雅黑" panose="020B0503020204020204" pitchFamily="34" charset="-122"/>
              </a:rPr>
              <a:t>L1</a:t>
            </a:r>
            <a:r>
              <a:rPr lang="zh-CN" altLang="en-US" sz="1800" b="0" dirty="0" smtClean="0">
                <a:latin typeface="微软雅黑" panose="020B0503020204020204" pitchFamily="34" charset="-122"/>
                <a:ea typeface="微软雅黑" panose="020B0503020204020204" pitchFamily="34" charset="-122"/>
              </a:rPr>
              <a:t>高度发出，在肾上腺内与肾上腺上、下动脉相吻合，前者发自膈下动脉，后者发自肾动脉</a:t>
            </a:r>
            <a:endParaRPr lang="en-US" altLang="zh-CN" sz="1800" b="0" dirty="0" smtClean="0">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ü"/>
            </a:pPr>
            <a:r>
              <a:rPr lang="zh-CN" altLang="en-US" sz="1800" dirty="0" smtClean="0">
                <a:latin typeface="微软雅黑" panose="020B0503020204020204" pitchFamily="34" charset="-122"/>
                <a:ea typeface="微软雅黑" panose="020B0503020204020204" pitchFamily="34" charset="-122"/>
              </a:rPr>
              <a:t>生殖腺动脉</a:t>
            </a:r>
            <a:r>
              <a:rPr lang="zh-CN" altLang="en-US" sz="1800" b="0" dirty="0" smtClean="0">
                <a:latin typeface="微软雅黑" panose="020B0503020204020204" pitchFamily="34" charset="-122"/>
                <a:ea typeface="微软雅黑" panose="020B0503020204020204" pitchFamily="34" charset="-122"/>
              </a:rPr>
              <a:t>：在肾动脉起始处稍下方发自腹主动脉前壁。男性</a:t>
            </a:r>
            <a:r>
              <a:rPr lang="zh-CN" altLang="en-US" sz="1800" b="0" dirty="0">
                <a:latin typeface="微软雅黑" panose="020B0503020204020204" pitchFamily="34" charset="-122"/>
                <a:ea typeface="微软雅黑" panose="020B0503020204020204" pitchFamily="34" charset="-122"/>
              </a:rPr>
              <a:t>为</a:t>
            </a:r>
            <a:r>
              <a:rPr lang="zh-CN" altLang="en-US" sz="1800" dirty="0">
                <a:latin typeface="微软雅黑" panose="020B0503020204020204" pitchFamily="34" charset="-122"/>
                <a:ea typeface="微软雅黑" panose="020B0503020204020204" pitchFamily="34" charset="-122"/>
              </a:rPr>
              <a:t>睾丸动脉</a:t>
            </a:r>
            <a:r>
              <a:rPr lang="zh-CN" altLang="en-US" sz="1800" b="0" dirty="0" smtClean="0">
                <a:latin typeface="微软雅黑" panose="020B0503020204020204" pitchFamily="34" charset="-122"/>
                <a:ea typeface="微软雅黑" panose="020B0503020204020204" pitchFamily="34" charset="-122"/>
              </a:rPr>
              <a:t>，沿腰大肌表面下行，穿腹股沟管入阴囊；女性</a:t>
            </a:r>
            <a:r>
              <a:rPr lang="zh-CN" altLang="en-US" sz="1800" b="0" dirty="0">
                <a:latin typeface="微软雅黑" panose="020B0503020204020204" pitchFamily="34" charset="-122"/>
                <a:ea typeface="微软雅黑" panose="020B0503020204020204" pitchFamily="34" charset="-122"/>
              </a:rPr>
              <a:t>为</a:t>
            </a:r>
            <a:r>
              <a:rPr lang="zh-CN" altLang="en-US" sz="1800" dirty="0" smtClean="0">
                <a:latin typeface="微软雅黑" panose="020B0503020204020204" pitchFamily="34" charset="-122"/>
                <a:ea typeface="微软雅黑" panose="020B0503020204020204" pitchFamily="34" charset="-122"/>
              </a:rPr>
              <a:t>卵巢动脉</a:t>
            </a:r>
            <a:r>
              <a:rPr lang="zh-CN" altLang="en-US" sz="1800" b="0" dirty="0" smtClean="0">
                <a:latin typeface="微软雅黑" panose="020B0503020204020204" pitchFamily="34" charset="-122"/>
                <a:ea typeface="微软雅黑" panose="020B0503020204020204" pitchFamily="34" charset="-122"/>
              </a:rPr>
              <a:t>，经卵巢悬韧带下行入盆腔。</a:t>
            </a:r>
            <a:endParaRPr lang="zh-CN" altLang="en-US" sz="1800" b="0" dirty="0">
              <a:latin typeface="微软雅黑" panose="020B0503020204020204" pitchFamily="34" charset="-122"/>
              <a:ea typeface="微软雅黑" panose="020B0503020204020204" pitchFamily="34" charset="-122"/>
            </a:endParaRPr>
          </a:p>
        </p:txBody>
      </p:sp>
      <p:pic>
        <p:nvPicPr>
          <p:cNvPr id="46" name="图片 32769" descr="Snap76">
            <a:extLst>
              <a:ext uri="{FF2B5EF4-FFF2-40B4-BE49-F238E27FC236}">
                <a16:creationId xmlns:a16="http://schemas.microsoft.com/office/drawing/2014/main" id="{FD4EA225-B0E6-4044-93EA-A117E32272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104"/>
          <a:stretch/>
        </p:blipFill>
        <p:spPr bwMode="auto">
          <a:xfrm>
            <a:off x="136186" y="2826543"/>
            <a:ext cx="3048206" cy="39244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直接箭头连接符 46"/>
          <p:cNvCxnSpPr/>
          <p:nvPr/>
        </p:nvCxnSpPr>
        <p:spPr>
          <a:xfrm flipH="1">
            <a:off x="2049292" y="4033736"/>
            <a:ext cx="1070044" cy="683752"/>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49" name="矩形 48"/>
          <p:cNvSpPr/>
          <p:nvPr/>
        </p:nvSpPr>
        <p:spPr>
          <a:xfrm>
            <a:off x="3044989" y="3849070"/>
            <a:ext cx="1306709"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睾丸动脉</a:t>
            </a:r>
            <a:endParaRPr lang="zh-CN" altLang="en-US" sz="16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333537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181582" y="359496"/>
            <a:ext cx="3722451" cy="523220"/>
          </a:xfrm>
          <a:prstGeom prst="rect">
            <a:avLst/>
          </a:prstGeom>
          <a:solidFill>
            <a:schemeClr val="accent6">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腹主动脉不成对脏支</a:t>
            </a:r>
            <a:r>
              <a:rPr lang="en-US" altLang="zh-CN" dirty="0" smtClean="0">
                <a:latin typeface="微软雅黑" panose="020B0503020204020204" pitchFamily="34" charset="-122"/>
                <a:ea typeface="微软雅黑" panose="020B0503020204020204" pitchFamily="34" charset="-122"/>
              </a:rPr>
              <a:t>-</a:t>
            </a:r>
            <a:r>
              <a:rPr lang="zh-CN" altLang="en-US" sz="2800" dirty="0" smtClean="0">
                <a:solidFill>
                  <a:schemeClr val="tx1"/>
                </a:solidFill>
                <a:latin typeface="微软雅黑" panose="020B0503020204020204" pitchFamily="34" charset="-122"/>
                <a:ea typeface="微软雅黑" panose="020B0503020204020204" pitchFamily="34" charset="-122"/>
              </a:rPr>
              <a:t>腹腔干</a:t>
            </a:r>
            <a:endParaRPr lang="zh-CN" altLang="en-US" sz="3200" dirty="0">
              <a:solidFill>
                <a:schemeClr val="tx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78284" y="882716"/>
            <a:ext cx="4666278" cy="3652355"/>
            <a:chOff x="178284" y="882716"/>
            <a:chExt cx="4666278" cy="3652355"/>
          </a:xfrm>
        </p:grpSpPr>
        <p:sp>
          <p:nvSpPr>
            <p:cNvPr id="36" name="直接连接符 33795">
              <a:extLst>
                <a:ext uri="{FF2B5EF4-FFF2-40B4-BE49-F238E27FC236}">
                  <a16:creationId xmlns:a16="http://schemas.microsoft.com/office/drawing/2014/main" id="{1EF72FDE-69C6-4C06-9C27-F97D217D3AC5}"/>
                </a:ext>
              </a:extLst>
            </p:cNvPr>
            <p:cNvSpPr>
              <a:spLocks noChangeShapeType="1"/>
            </p:cNvSpPr>
            <p:nvPr/>
          </p:nvSpPr>
          <p:spPr bwMode="auto">
            <a:xfrm flipH="1">
              <a:off x="183174" y="882716"/>
              <a:ext cx="3730" cy="27398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37"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178284" y="1416200"/>
              <a:ext cx="257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38" name="直接连接符 33797">
              <a:extLst>
                <a:ext uri="{FF2B5EF4-FFF2-40B4-BE49-F238E27FC236}">
                  <a16:creationId xmlns:a16="http://schemas.microsoft.com/office/drawing/2014/main" id="{8A2B92C2-B29B-4354-B1A0-0087108CD801}"/>
                </a:ext>
              </a:extLst>
            </p:cNvPr>
            <p:cNvSpPr>
              <a:spLocks noChangeShapeType="1"/>
            </p:cNvSpPr>
            <p:nvPr/>
          </p:nvSpPr>
          <p:spPr bwMode="auto">
            <a:xfrm>
              <a:off x="200508" y="2250040"/>
              <a:ext cx="2460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39" name="直接连接符 33808">
              <a:extLst>
                <a:ext uri="{FF2B5EF4-FFF2-40B4-BE49-F238E27FC236}">
                  <a16:creationId xmlns:a16="http://schemas.microsoft.com/office/drawing/2014/main" id="{90D8CB81-A486-4D9E-B23E-0E0111D26618}"/>
                </a:ext>
              </a:extLst>
            </p:cNvPr>
            <p:cNvSpPr>
              <a:spLocks noChangeShapeType="1"/>
            </p:cNvSpPr>
            <p:nvPr/>
          </p:nvSpPr>
          <p:spPr bwMode="auto">
            <a:xfrm>
              <a:off x="183174" y="3622563"/>
              <a:ext cx="2682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40" name="矩形 33798">
              <a:extLst>
                <a:ext uri="{FF2B5EF4-FFF2-40B4-BE49-F238E27FC236}">
                  <a16:creationId xmlns:a16="http://schemas.microsoft.com/office/drawing/2014/main" id="{A0FEB230-E2F7-4E34-B0AD-64DC42B8D19D}"/>
                </a:ext>
              </a:extLst>
            </p:cNvPr>
            <p:cNvSpPr>
              <a:spLocks noChangeArrowheads="1"/>
            </p:cNvSpPr>
            <p:nvPr/>
          </p:nvSpPr>
          <p:spPr bwMode="auto">
            <a:xfrm>
              <a:off x="334652" y="1231534"/>
              <a:ext cx="1256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胃左动脉</a:t>
              </a:r>
              <a:endParaRPr lang="en-US" altLang="zh-CN" sz="1800" dirty="0">
                <a:latin typeface="微软雅黑" panose="020B0503020204020204" pitchFamily="34" charset="-122"/>
                <a:ea typeface="微软雅黑" panose="020B0503020204020204" pitchFamily="34" charset="-122"/>
              </a:endParaRPr>
            </a:p>
          </p:txBody>
        </p:sp>
        <p:sp>
          <p:nvSpPr>
            <p:cNvPr id="41" name="矩形 33799">
              <a:hlinkClick r:id="rId2" action="ppaction://hlinksldjump"/>
              <a:extLst>
                <a:ext uri="{FF2B5EF4-FFF2-40B4-BE49-F238E27FC236}">
                  <a16:creationId xmlns:a16="http://schemas.microsoft.com/office/drawing/2014/main" id="{09CA4CD1-AE5F-4548-ACCA-28CB9F316C99}"/>
                </a:ext>
              </a:extLst>
            </p:cNvPr>
            <p:cNvSpPr>
              <a:spLocks noChangeArrowheads="1"/>
            </p:cNvSpPr>
            <p:nvPr/>
          </p:nvSpPr>
          <p:spPr bwMode="auto">
            <a:xfrm>
              <a:off x="393740" y="2045170"/>
              <a:ext cx="1155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肝总动脉</a:t>
              </a:r>
              <a:endParaRPr lang="en-US" altLang="zh-CN" sz="1800" dirty="0">
                <a:latin typeface="微软雅黑" panose="020B0503020204020204" pitchFamily="34" charset="-122"/>
                <a:ea typeface="微软雅黑" panose="020B0503020204020204" pitchFamily="34" charset="-122"/>
              </a:endParaRPr>
            </a:p>
          </p:txBody>
        </p:sp>
        <p:sp>
          <p:nvSpPr>
            <p:cNvPr id="42" name="矩形 33807">
              <a:hlinkClick r:id="rId2" action="ppaction://hlinksldjump"/>
              <a:extLst>
                <a:ext uri="{FF2B5EF4-FFF2-40B4-BE49-F238E27FC236}">
                  <a16:creationId xmlns:a16="http://schemas.microsoft.com/office/drawing/2014/main" id="{31AF2A6D-4F34-4B8D-9C1C-A3DD3C0DD460}"/>
                </a:ext>
              </a:extLst>
            </p:cNvPr>
            <p:cNvSpPr>
              <a:spLocks noChangeArrowheads="1"/>
            </p:cNvSpPr>
            <p:nvPr/>
          </p:nvSpPr>
          <p:spPr bwMode="auto">
            <a:xfrm>
              <a:off x="366562" y="3437897"/>
              <a:ext cx="1028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脾动脉</a:t>
              </a:r>
              <a:endParaRPr lang="en-US" altLang="zh-CN" sz="1800" dirty="0">
                <a:latin typeface="微软雅黑" panose="020B0503020204020204" pitchFamily="34" charset="-122"/>
                <a:ea typeface="微软雅黑" panose="020B0503020204020204" pitchFamily="34" charset="-122"/>
              </a:endParaRPr>
            </a:p>
          </p:txBody>
        </p:sp>
        <p:sp>
          <p:nvSpPr>
            <p:cNvPr id="43" name="左大括号 33800">
              <a:extLst>
                <a:ext uri="{FF2B5EF4-FFF2-40B4-BE49-F238E27FC236}">
                  <a16:creationId xmlns:a16="http://schemas.microsoft.com/office/drawing/2014/main" id="{3FE81B74-3B57-4AA4-A8A6-2FB3582D715F}"/>
                </a:ext>
              </a:extLst>
            </p:cNvPr>
            <p:cNvSpPr>
              <a:spLocks/>
            </p:cNvSpPr>
            <p:nvPr/>
          </p:nvSpPr>
          <p:spPr bwMode="auto">
            <a:xfrm>
              <a:off x="1411435" y="1842422"/>
              <a:ext cx="94930" cy="795008"/>
            </a:xfrm>
            <a:prstGeom prst="leftBrace">
              <a:avLst>
                <a:gd name="adj1" fmla="val 8426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44" name="矩形 33801">
              <a:extLst>
                <a:ext uri="{FF2B5EF4-FFF2-40B4-BE49-F238E27FC236}">
                  <a16:creationId xmlns:a16="http://schemas.microsoft.com/office/drawing/2014/main" id="{3E67B40A-C689-4D37-93E2-46968195D06B}"/>
                </a:ext>
              </a:extLst>
            </p:cNvPr>
            <p:cNvSpPr>
              <a:spLocks noChangeArrowheads="1"/>
            </p:cNvSpPr>
            <p:nvPr/>
          </p:nvSpPr>
          <p:spPr bwMode="auto">
            <a:xfrm>
              <a:off x="1431228" y="1662849"/>
              <a:ext cx="1271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肝固有动脉</a:t>
              </a:r>
              <a:endParaRPr lang="en-US" altLang="zh-CN" sz="1600" dirty="0">
                <a:latin typeface="微软雅黑" panose="020B0503020204020204" pitchFamily="34" charset="-122"/>
                <a:ea typeface="微软雅黑" panose="020B0503020204020204" pitchFamily="34" charset="-122"/>
              </a:endParaRPr>
            </a:p>
          </p:txBody>
        </p:sp>
        <p:sp>
          <p:nvSpPr>
            <p:cNvPr id="45" name="矩形 33802">
              <a:extLst>
                <a:ext uri="{FF2B5EF4-FFF2-40B4-BE49-F238E27FC236}">
                  <a16:creationId xmlns:a16="http://schemas.microsoft.com/office/drawing/2014/main" id="{3375F7F0-BEEC-4519-8578-43172ACFDFA6}"/>
                </a:ext>
              </a:extLst>
            </p:cNvPr>
            <p:cNvSpPr>
              <a:spLocks noChangeArrowheads="1"/>
            </p:cNvSpPr>
            <p:nvPr/>
          </p:nvSpPr>
          <p:spPr bwMode="auto">
            <a:xfrm>
              <a:off x="1422056" y="2458269"/>
              <a:ext cx="1741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胃十二指肠动脉</a:t>
              </a:r>
              <a:endParaRPr lang="en-US" altLang="zh-CN" sz="1600" dirty="0">
                <a:latin typeface="微软雅黑" panose="020B0503020204020204" pitchFamily="34" charset="-122"/>
                <a:ea typeface="微软雅黑" panose="020B0503020204020204" pitchFamily="34" charset="-122"/>
              </a:endParaRPr>
            </a:p>
          </p:txBody>
        </p:sp>
        <p:sp>
          <p:nvSpPr>
            <p:cNvPr id="46" name="文本框 33804">
              <a:extLst>
                <a:ext uri="{FF2B5EF4-FFF2-40B4-BE49-F238E27FC236}">
                  <a16:creationId xmlns:a16="http://schemas.microsoft.com/office/drawing/2014/main" id="{AAC4C7AD-0186-40B1-8FD8-AEBD0274BC2C}"/>
                </a:ext>
              </a:extLst>
            </p:cNvPr>
            <p:cNvSpPr txBox="1">
              <a:spLocks noChangeArrowheads="1"/>
            </p:cNvSpPr>
            <p:nvPr/>
          </p:nvSpPr>
          <p:spPr bwMode="auto">
            <a:xfrm>
              <a:off x="2513823" y="1345719"/>
              <a:ext cx="215243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600" b="0" dirty="0" smtClean="0">
                  <a:latin typeface="微软雅黑" panose="020B0503020204020204" pitchFamily="34" charset="-122"/>
                  <a:ea typeface="微软雅黑" panose="020B0503020204020204" pitchFamily="34" charset="-122"/>
                </a:rPr>
                <a:t>肝左支</a:t>
              </a:r>
              <a:endParaRPr lang="zh-CN" altLang="en-US" sz="1600" b="0" dirty="0">
                <a:latin typeface="微软雅黑" panose="020B0503020204020204" pitchFamily="34" charset="-122"/>
                <a:ea typeface="微软雅黑" panose="020B0503020204020204" pitchFamily="34" charset="-122"/>
              </a:endParaRPr>
            </a:p>
            <a:p>
              <a:pPr eaLnBrk="1" hangingPunct="1">
                <a:lnSpc>
                  <a:spcPct val="120000"/>
                </a:lnSpc>
              </a:pPr>
              <a:r>
                <a:rPr lang="zh-CN" altLang="en-US" sz="1600" b="0" dirty="0">
                  <a:latin typeface="微软雅黑" panose="020B0503020204020204" pitchFamily="34" charset="-122"/>
                  <a:ea typeface="微软雅黑" panose="020B0503020204020204" pitchFamily="34" charset="-122"/>
                </a:rPr>
                <a:t>肝右支→</a:t>
              </a:r>
              <a:r>
                <a:rPr lang="zh-CN" altLang="en-US" sz="1600" b="0" dirty="0" smtClean="0">
                  <a:latin typeface="微软雅黑" panose="020B0503020204020204" pitchFamily="34" charset="-122"/>
                  <a:ea typeface="微软雅黑" panose="020B0503020204020204" pitchFamily="34" charset="-122"/>
                </a:rPr>
                <a:t>胆囊动脉</a:t>
              </a:r>
              <a:endParaRPr lang="zh-CN" altLang="en-US" sz="1600" b="0" dirty="0">
                <a:latin typeface="微软雅黑" panose="020B0503020204020204" pitchFamily="34" charset="-122"/>
                <a:ea typeface="微软雅黑" panose="020B0503020204020204" pitchFamily="34" charset="-122"/>
              </a:endParaRPr>
            </a:p>
            <a:p>
              <a:pPr eaLnBrk="1" hangingPunct="1">
                <a:lnSpc>
                  <a:spcPct val="120000"/>
                </a:lnSpc>
              </a:pPr>
              <a:r>
                <a:rPr lang="zh-CN" altLang="en-US" sz="1600" dirty="0" smtClean="0">
                  <a:latin typeface="微软雅黑" panose="020B0503020204020204" pitchFamily="34" charset="-122"/>
                  <a:ea typeface="微软雅黑" panose="020B0503020204020204" pitchFamily="34" charset="-122"/>
                </a:rPr>
                <a:t>胃右动脉</a:t>
              </a:r>
              <a:endParaRPr lang="en-US" altLang="zh-CN" sz="1600" b="0" dirty="0">
                <a:latin typeface="微软雅黑" panose="020B0503020204020204" pitchFamily="34" charset="-122"/>
                <a:ea typeface="微软雅黑" panose="020B0503020204020204" pitchFamily="34" charset="-122"/>
              </a:endParaRPr>
            </a:p>
          </p:txBody>
        </p:sp>
        <p:sp>
          <p:nvSpPr>
            <p:cNvPr id="47" name="左大括号 33800">
              <a:extLst>
                <a:ext uri="{FF2B5EF4-FFF2-40B4-BE49-F238E27FC236}">
                  <a16:creationId xmlns:a16="http://schemas.microsoft.com/office/drawing/2014/main" id="{3FE81B74-3B57-4AA4-A8A6-2FB3582D715F}"/>
                </a:ext>
              </a:extLst>
            </p:cNvPr>
            <p:cNvSpPr>
              <a:spLocks/>
            </p:cNvSpPr>
            <p:nvPr/>
          </p:nvSpPr>
          <p:spPr bwMode="auto">
            <a:xfrm>
              <a:off x="2532191" y="1555321"/>
              <a:ext cx="58168" cy="598114"/>
            </a:xfrm>
            <a:prstGeom prst="leftBrace">
              <a:avLst>
                <a:gd name="adj1" fmla="val 8426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54" name="左大括号 33800">
              <a:extLst>
                <a:ext uri="{FF2B5EF4-FFF2-40B4-BE49-F238E27FC236}">
                  <a16:creationId xmlns:a16="http://schemas.microsoft.com/office/drawing/2014/main" id="{3FE81B74-3B57-4AA4-A8A6-2FB3582D715F}"/>
                </a:ext>
              </a:extLst>
            </p:cNvPr>
            <p:cNvSpPr>
              <a:spLocks/>
            </p:cNvSpPr>
            <p:nvPr/>
          </p:nvSpPr>
          <p:spPr bwMode="auto">
            <a:xfrm>
              <a:off x="2962051" y="2435884"/>
              <a:ext cx="68808" cy="383323"/>
            </a:xfrm>
            <a:prstGeom prst="leftBrace">
              <a:avLst>
                <a:gd name="adj1" fmla="val 8426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55" name="矩形 33812">
              <a:extLst>
                <a:ext uri="{FF2B5EF4-FFF2-40B4-BE49-F238E27FC236}">
                  <a16:creationId xmlns:a16="http://schemas.microsoft.com/office/drawing/2014/main" id="{5C869204-73A4-43EC-983E-47DCABBAB90A}"/>
                </a:ext>
              </a:extLst>
            </p:cNvPr>
            <p:cNvSpPr>
              <a:spLocks noChangeArrowheads="1"/>
            </p:cNvSpPr>
            <p:nvPr/>
          </p:nvSpPr>
          <p:spPr bwMode="auto">
            <a:xfrm>
              <a:off x="2949277" y="2224265"/>
              <a:ext cx="189528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b="0" dirty="0" smtClean="0">
                  <a:latin typeface="微软雅黑" panose="020B0503020204020204" pitchFamily="34" charset="-122"/>
                  <a:ea typeface="微软雅黑" panose="020B0503020204020204" pitchFamily="34" charset="-122"/>
                </a:rPr>
                <a:t>胰十二指肠上动脉</a:t>
              </a:r>
              <a:endParaRPr lang="en-US" altLang="zh-CN" sz="1600" b="0" dirty="0" smtClean="0">
                <a:latin typeface="微软雅黑" panose="020B0503020204020204" pitchFamily="34" charset="-122"/>
                <a:ea typeface="微软雅黑" panose="020B0503020204020204" pitchFamily="34" charset="-122"/>
              </a:endParaRPr>
            </a:p>
            <a:p>
              <a:pPr eaLnBrk="1" hangingPunct="1">
                <a:lnSpc>
                  <a:spcPct val="130000"/>
                </a:lnSpc>
              </a:pPr>
              <a:r>
                <a:rPr lang="zh-CN" altLang="en-US" sz="1600" dirty="0" smtClean="0">
                  <a:latin typeface="微软雅黑" panose="020B0503020204020204" pitchFamily="34" charset="-122"/>
                  <a:ea typeface="微软雅黑" panose="020B0503020204020204" pitchFamily="34" charset="-122"/>
                </a:rPr>
                <a:t>胃网膜右动脉</a:t>
              </a:r>
              <a:endParaRPr lang="en-US" altLang="zh-CN" sz="1600" dirty="0">
                <a:latin typeface="微软雅黑" panose="020B0503020204020204" pitchFamily="34" charset="-122"/>
                <a:ea typeface="微软雅黑" panose="020B0503020204020204" pitchFamily="34" charset="-122"/>
              </a:endParaRPr>
            </a:p>
          </p:txBody>
        </p:sp>
        <p:sp>
          <p:nvSpPr>
            <p:cNvPr id="58" name="矩形 33809">
              <a:extLst>
                <a:ext uri="{FF2B5EF4-FFF2-40B4-BE49-F238E27FC236}">
                  <a16:creationId xmlns:a16="http://schemas.microsoft.com/office/drawing/2014/main" id="{27277750-A52B-4FE1-987B-D05B556FE809}"/>
                </a:ext>
              </a:extLst>
            </p:cNvPr>
            <p:cNvSpPr>
              <a:spLocks noChangeArrowheads="1"/>
            </p:cNvSpPr>
            <p:nvPr/>
          </p:nvSpPr>
          <p:spPr bwMode="auto">
            <a:xfrm>
              <a:off x="1150128" y="2842300"/>
              <a:ext cx="149603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b="0" dirty="0">
                  <a:latin typeface="微软雅黑" panose="020B0503020204020204" pitchFamily="34" charset="-122"/>
                  <a:ea typeface="微软雅黑" panose="020B0503020204020204" pitchFamily="34" charset="-122"/>
                </a:rPr>
                <a:t>胰支</a:t>
              </a:r>
            </a:p>
            <a:p>
              <a:pPr eaLnBrk="1" hangingPunct="1">
                <a:lnSpc>
                  <a:spcPct val="130000"/>
                </a:lnSpc>
              </a:pPr>
              <a:r>
                <a:rPr lang="zh-CN" altLang="en-US" sz="1600" b="0" dirty="0" smtClean="0">
                  <a:latin typeface="微软雅黑" panose="020B0503020204020204" pitchFamily="34" charset="-122"/>
                  <a:ea typeface="微软雅黑" panose="020B0503020204020204" pitchFamily="34" charset="-122"/>
                </a:rPr>
                <a:t>胃后动脉</a:t>
              </a:r>
              <a:endParaRPr lang="en-US" altLang="zh-CN" sz="1600" b="0" dirty="0">
                <a:latin typeface="微软雅黑" panose="020B0503020204020204" pitchFamily="34" charset="-122"/>
                <a:ea typeface="微软雅黑" panose="020B0503020204020204" pitchFamily="34" charset="-122"/>
              </a:endParaRPr>
            </a:p>
            <a:p>
              <a:pPr eaLnBrk="1" hangingPunct="1">
                <a:lnSpc>
                  <a:spcPct val="130000"/>
                </a:lnSpc>
              </a:pPr>
              <a:r>
                <a:rPr lang="zh-CN" altLang="en-US" sz="1600" b="0" dirty="0" smtClean="0">
                  <a:latin typeface="微软雅黑" panose="020B0503020204020204" pitchFamily="34" charset="-122"/>
                  <a:ea typeface="微软雅黑" panose="020B0503020204020204" pitchFamily="34" charset="-122"/>
                </a:rPr>
                <a:t>胃短动脉</a:t>
              </a:r>
              <a:endParaRPr lang="en-US" altLang="zh-CN" sz="1600" b="0" dirty="0">
                <a:latin typeface="微软雅黑" panose="020B0503020204020204" pitchFamily="34" charset="-122"/>
                <a:ea typeface="微软雅黑" panose="020B0503020204020204" pitchFamily="34" charset="-122"/>
              </a:endParaRPr>
            </a:p>
            <a:p>
              <a:pPr eaLnBrk="1" hangingPunct="1">
                <a:lnSpc>
                  <a:spcPct val="130000"/>
                </a:lnSpc>
              </a:pPr>
              <a:r>
                <a:rPr lang="zh-CN" altLang="en-US" sz="1600" dirty="0" smtClean="0">
                  <a:latin typeface="微软雅黑" panose="020B0503020204020204" pitchFamily="34" charset="-122"/>
                  <a:ea typeface="微软雅黑" panose="020B0503020204020204" pitchFamily="34" charset="-122"/>
                </a:rPr>
                <a:t>胃网膜左动脉</a:t>
              </a:r>
              <a:endParaRPr lang="en-US" altLang="zh-CN" sz="1600" dirty="0" smtClean="0">
                <a:latin typeface="微软雅黑" panose="020B0503020204020204" pitchFamily="34" charset="-122"/>
                <a:ea typeface="微软雅黑" panose="020B0503020204020204" pitchFamily="34" charset="-122"/>
              </a:endParaRPr>
            </a:p>
            <a:p>
              <a:pPr eaLnBrk="1" hangingPunct="1">
                <a:lnSpc>
                  <a:spcPct val="130000"/>
                </a:lnSpc>
              </a:pPr>
              <a:r>
                <a:rPr lang="zh-CN" altLang="en-US" sz="1600" b="0" dirty="0" smtClean="0">
                  <a:latin typeface="微软雅黑" panose="020B0503020204020204" pitchFamily="34" charset="-122"/>
                  <a:ea typeface="微软雅黑" panose="020B0503020204020204" pitchFamily="34" charset="-122"/>
                </a:rPr>
                <a:t>脾支</a:t>
              </a:r>
              <a:endParaRPr lang="zh-CN" altLang="en-US" sz="1600" b="0" dirty="0">
                <a:latin typeface="微软雅黑" panose="020B0503020204020204" pitchFamily="34" charset="-122"/>
                <a:ea typeface="微软雅黑" panose="020B0503020204020204" pitchFamily="34" charset="-122"/>
              </a:endParaRPr>
            </a:p>
          </p:txBody>
        </p:sp>
        <p:sp>
          <p:nvSpPr>
            <p:cNvPr id="59" name="左大括号 33800">
              <a:extLst>
                <a:ext uri="{FF2B5EF4-FFF2-40B4-BE49-F238E27FC236}">
                  <a16:creationId xmlns:a16="http://schemas.microsoft.com/office/drawing/2014/main" id="{3FE81B74-3B57-4AA4-A8A6-2FB3582D715F}"/>
                </a:ext>
              </a:extLst>
            </p:cNvPr>
            <p:cNvSpPr>
              <a:spLocks/>
            </p:cNvSpPr>
            <p:nvPr/>
          </p:nvSpPr>
          <p:spPr bwMode="auto">
            <a:xfrm>
              <a:off x="1150128" y="3038280"/>
              <a:ext cx="78920" cy="1236663"/>
            </a:xfrm>
            <a:prstGeom prst="leftBrace">
              <a:avLst>
                <a:gd name="adj1" fmla="val 8426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628905" y="1662849"/>
            <a:ext cx="5506812" cy="4127575"/>
            <a:chOff x="3615834" y="2408617"/>
            <a:chExt cx="5506812" cy="4127575"/>
          </a:xfrm>
        </p:grpSpPr>
        <p:pic>
          <p:nvPicPr>
            <p:cNvPr id="62" name="图片 6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12773" y="2707674"/>
              <a:ext cx="3771299" cy="3559342"/>
            </a:xfrm>
            <a:prstGeom prst="rect">
              <a:avLst/>
            </a:prstGeom>
          </p:spPr>
        </p:pic>
        <p:cxnSp>
          <p:nvCxnSpPr>
            <p:cNvPr id="63" name="直接箭头连接符 62"/>
            <p:cNvCxnSpPr>
              <a:stCxn id="62" idx="0"/>
            </p:cNvCxnSpPr>
            <p:nvPr/>
          </p:nvCxnSpPr>
          <p:spPr>
            <a:xfrm>
              <a:off x="6798423" y="2707674"/>
              <a:ext cx="62473" cy="1595291"/>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64" name="直接箭头连接符 63"/>
            <p:cNvCxnSpPr/>
            <p:nvPr/>
          </p:nvCxnSpPr>
          <p:spPr>
            <a:xfrm>
              <a:off x="5861836" y="2847070"/>
              <a:ext cx="716957" cy="177731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65" name="直接箭头连接符 64"/>
            <p:cNvCxnSpPr/>
            <p:nvPr/>
          </p:nvCxnSpPr>
          <p:spPr>
            <a:xfrm flipH="1">
              <a:off x="7017367" y="2847070"/>
              <a:ext cx="676440" cy="189782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66" name="直接箭头连接符 65"/>
            <p:cNvCxnSpPr/>
            <p:nvPr/>
          </p:nvCxnSpPr>
          <p:spPr>
            <a:xfrm>
              <a:off x="5219810" y="4469710"/>
              <a:ext cx="1151755" cy="10058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67" name="直接箭头连接符 66"/>
            <p:cNvCxnSpPr/>
            <p:nvPr/>
          </p:nvCxnSpPr>
          <p:spPr>
            <a:xfrm flipV="1">
              <a:off x="5113862" y="4678467"/>
              <a:ext cx="1286399" cy="166331"/>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68" name="直接箭头连接符 67"/>
            <p:cNvCxnSpPr/>
            <p:nvPr/>
          </p:nvCxnSpPr>
          <p:spPr>
            <a:xfrm flipV="1">
              <a:off x="5818867" y="4761632"/>
              <a:ext cx="1411158" cy="150143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69" name="直接箭头连接符 68"/>
            <p:cNvCxnSpPr/>
            <p:nvPr/>
          </p:nvCxnSpPr>
          <p:spPr>
            <a:xfrm flipV="1">
              <a:off x="7996923" y="4421508"/>
              <a:ext cx="194068" cy="177613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71" name="矩形 70"/>
            <p:cNvSpPr/>
            <p:nvPr/>
          </p:nvSpPr>
          <p:spPr>
            <a:xfrm>
              <a:off x="6387099" y="2408617"/>
              <a:ext cx="1115470" cy="338554"/>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胃左动脉</a:t>
              </a:r>
              <a:endParaRPr lang="zh-CN" altLang="en-US" sz="1600" dirty="0">
                <a:latin typeface="微软雅黑" panose="020B0503020204020204" pitchFamily="34" charset="-122"/>
                <a:ea typeface="微软雅黑" panose="020B0503020204020204" pitchFamily="34" charset="-122"/>
              </a:endParaRPr>
            </a:p>
          </p:txBody>
        </p:sp>
        <p:sp>
          <p:nvSpPr>
            <p:cNvPr id="73" name="矩形 72"/>
            <p:cNvSpPr/>
            <p:nvPr/>
          </p:nvSpPr>
          <p:spPr>
            <a:xfrm>
              <a:off x="5113862" y="2577894"/>
              <a:ext cx="1306709" cy="338554"/>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肝总动脉</a:t>
              </a:r>
              <a:endParaRPr lang="zh-CN" altLang="en-US" sz="1600" dirty="0">
                <a:latin typeface="微软雅黑" panose="020B0503020204020204" pitchFamily="34" charset="-122"/>
                <a:ea typeface="微软雅黑" panose="020B0503020204020204" pitchFamily="34" charset="-122"/>
              </a:endParaRPr>
            </a:p>
          </p:txBody>
        </p:sp>
        <p:sp>
          <p:nvSpPr>
            <p:cNvPr id="75" name="矩形 74"/>
            <p:cNvSpPr/>
            <p:nvPr/>
          </p:nvSpPr>
          <p:spPr>
            <a:xfrm>
              <a:off x="7428029" y="2577894"/>
              <a:ext cx="990041" cy="338554"/>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脾动脉</a:t>
              </a:r>
              <a:endParaRPr lang="zh-CN" altLang="en-US" sz="1600" dirty="0">
                <a:latin typeface="微软雅黑" panose="020B0503020204020204" pitchFamily="34" charset="-122"/>
                <a:ea typeface="微软雅黑" panose="020B0503020204020204" pitchFamily="34" charset="-122"/>
              </a:endParaRPr>
            </a:p>
          </p:txBody>
        </p:sp>
        <p:sp>
          <p:nvSpPr>
            <p:cNvPr id="76" name="矩形 75"/>
            <p:cNvSpPr/>
            <p:nvPr/>
          </p:nvSpPr>
          <p:spPr>
            <a:xfrm>
              <a:off x="4139905" y="4308513"/>
              <a:ext cx="1306709"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肝固有动脉</a:t>
              </a:r>
              <a:endParaRPr lang="zh-CN" altLang="en-US" sz="1600" b="0" dirty="0">
                <a:latin typeface="微软雅黑" panose="020B0503020204020204" pitchFamily="34" charset="-122"/>
                <a:ea typeface="微软雅黑" panose="020B0503020204020204" pitchFamily="34" charset="-122"/>
              </a:endParaRPr>
            </a:p>
          </p:txBody>
        </p:sp>
        <p:sp>
          <p:nvSpPr>
            <p:cNvPr id="86" name="矩形 85"/>
            <p:cNvSpPr/>
            <p:nvPr/>
          </p:nvSpPr>
          <p:spPr>
            <a:xfrm>
              <a:off x="5491713" y="6197638"/>
              <a:ext cx="717999"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胰支</a:t>
              </a:r>
              <a:endParaRPr lang="zh-CN" altLang="en-US" sz="1600" b="0" dirty="0">
                <a:latin typeface="微软雅黑" panose="020B0503020204020204" pitchFamily="34" charset="-122"/>
                <a:ea typeface="微软雅黑" panose="020B0503020204020204" pitchFamily="34" charset="-122"/>
              </a:endParaRPr>
            </a:p>
          </p:txBody>
        </p:sp>
        <p:sp>
          <p:nvSpPr>
            <p:cNvPr id="88" name="矩形 87"/>
            <p:cNvSpPr/>
            <p:nvPr/>
          </p:nvSpPr>
          <p:spPr>
            <a:xfrm>
              <a:off x="7693807" y="6132428"/>
              <a:ext cx="705837"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脾支</a:t>
              </a:r>
              <a:endParaRPr lang="zh-CN" altLang="en-US" sz="1600" b="0" dirty="0">
                <a:latin typeface="微软雅黑" panose="020B0503020204020204" pitchFamily="34" charset="-122"/>
                <a:ea typeface="微软雅黑" panose="020B0503020204020204" pitchFamily="34" charset="-122"/>
              </a:endParaRPr>
            </a:p>
          </p:txBody>
        </p:sp>
        <p:cxnSp>
          <p:nvCxnSpPr>
            <p:cNvPr id="89" name="直接箭头连接符 88"/>
            <p:cNvCxnSpPr/>
            <p:nvPr/>
          </p:nvCxnSpPr>
          <p:spPr>
            <a:xfrm flipH="1">
              <a:off x="7918499" y="3394583"/>
              <a:ext cx="272492" cy="877397"/>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91" name="直接箭头连接符 90"/>
            <p:cNvCxnSpPr/>
            <p:nvPr/>
          </p:nvCxnSpPr>
          <p:spPr>
            <a:xfrm>
              <a:off x="8190991" y="3394583"/>
              <a:ext cx="44044" cy="67474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96" name="矩形 95"/>
            <p:cNvSpPr/>
            <p:nvPr/>
          </p:nvSpPr>
          <p:spPr>
            <a:xfrm>
              <a:off x="7963107" y="2916448"/>
              <a:ext cx="1159539" cy="523220"/>
            </a:xfrm>
            <a:prstGeom prst="rect">
              <a:avLst/>
            </a:prstGeom>
          </p:spPr>
          <p:txBody>
            <a:bodyPr wrap="square">
              <a:spAutoFit/>
            </a:bodyPr>
            <a:lstStyle/>
            <a:p>
              <a:r>
                <a:rPr lang="zh-CN" altLang="en-US" sz="1400" b="0" dirty="0" smtClean="0">
                  <a:latin typeface="微软雅黑" panose="020B0503020204020204" pitchFamily="34" charset="-122"/>
                  <a:ea typeface="微软雅黑" panose="020B0503020204020204" pitchFamily="34" charset="-122"/>
                </a:rPr>
                <a:t>胃后动脉及胃短动脉</a:t>
              </a:r>
              <a:endParaRPr lang="zh-CN" altLang="en-US" sz="1400" b="0" dirty="0">
                <a:latin typeface="微软雅黑" panose="020B0503020204020204" pitchFamily="34" charset="-122"/>
                <a:ea typeface="微软雅黑" panose="020B0503020204020204" pitchFamily="34" charset="-122"/>
              </a:endParaRPr>
            </a:p>
          </p:txBody>
        </p:sp>
        <p:sp>
          <p:nvSpPr>
            <p:cNvPr id="79" name="矩形 78"/>
            <p:cNvSpPr/>
            <p:nvPr/>
          </p:nvSpPr>
          <p:spPr>
            <a:xfrm>
              <a:off x="3615834" y="4663811"/>
              <a:ext cx="1983403"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胃十二指肠动脉</a:t>
              </a:r>
              <a:endParaRPr lang="zh-CN" altLang="en-US" sz="1600" b="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hqprint">
            <a:extLst>
              <a:ext uri="{28A0092B-C50C-407E-A947-70E740481C1C}">
                <a14:useLocalDpi xmlns:a14="http://schemas.microsoft.com/office/drawing/2010/main" val="0"/>
              </a:ext>
            </a:extLst>
          </a:blip>
          <a:srcRect l="2074" t="3365" b="11434"/>
          <a:stretch/>
        </p:blipFill>
        <p:spPr>
          <a:xfrm>
            <a:off x="2154216" y="1464140"/>
            <a:ext cx="5284201" cy="4100080"/>
          </a:xfrm>
          <a:prstGeom prst="rect">
            <a:avLst/>
          </a:prstGeom>
        </p:spPr>
      </p:pic>
      <p:sp>
        <p:nvSpPr>
          <p:cNvPr id="13" name="矩形 34821">
            <a:extLst>
              <a:ext uri="{FF2B5EF4-FFF2-40B4-BE49-F238E27FC236}">
                <a16:creationId xmlns:a16="http://schemas.microsoft.com/office/drawing/2014/main" id="{2B1449BE-BB65-461C-9977-EB4CDACE89FA}"/>
              </a:ext>
            </a:extLst>
          </p:cNvPr>
          <p:cNvSpPr>
            <a:spLocks noChangeArrowheads="1"/>
          </p:cNvSpPr>
          <p:nvPr/>
        </p:nvSpPr>
        <p:spPr bwMode="auto">
          <a:xfrm>
            <a:off x="2094974" y="5567979"/>
            <a:ext cx="1371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smtClean="0">
                <a:latin typeface="微软雅黑" panose="020B0503020204020204" pitchFamily="34" charset="-122"/>
                <a:ea typeface="微软雅黑" panose="020B0503020204020204" pitchFamily="34" charset="-122"/>
              </a:rPr>
              <a:t>肝总动脉</a:t>
            </a:r>
            <a:endParaRPr lang="en-US" altLang="zh-CN" sz="1800" b="0" dirty="0">
              <a:latin typeface="微软雅黑" panose="020B0503020204020204" pitchFamily="34" charset="-122"/>
              <a:ea typeface="微软雅黑" panose="020B0503020204020204" pitchFamily="34" charset="-122"/>
            </a:endParaRPr>
          </a:p>
        </p:txBody>
      </p:sp>
      <p:sp>
        <p:nvSpPr>
          <p:cNvPr id="14" name="矩形 34823">
            <a:extLst>
              <a:ext uri="{FF2B5EF4-FFF2-40B4-BE49-F238E27FC236}">
                <a16:creationId xmlns:a16="http://schemas.microsoft.com/office/drawing/2014/main" id="{CDAD124E-5EBE-4B52-BF1E-FAEDD63629FE}"/>
              </a:ext>
            </a:extLst>
          </p:cNvPr>
          <p:cNvSpPr>
            <a:spLocks noChangeArrowheads="1"/>
          </p:cNvSpPr>
          <p:nvPr/>
        </p:nvSpPr>
        <p:spPr bwMode="auto">
          <a:xfrm>
            <a:off x="5499576" y="1121367"/>
            <a:ext cx="1278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胃左动脉</a:t>
            </a:r>
            <a:endParaRPr lang="en-US" altLang="zh-CN" sz="1800" dirty="0">
              <a:latin typeface="微软雅黑" panose="020B0503020204020204" pitchFamily="34" charset="-122"/>
              <a:ea typeface="微软雅黑" panose="020B0503020204020204" pitchFamily="34" charset="-122"/>
            </a:endParaRPr>
          </a:p>
        </p:txBody>
      </p:sp>
      <p:sp>
        <p:nvSpPr>
          <p:cNvPr id="15" name="矩形 34824">
            <a:extLst>
              <a:ext uri="{FF2B5EF4-FFF2-40B4-BE49-F238E27FC236}">
                <a16:creationId xmlns:a16="http://schemas.microsoft.com/office/drawing/2014/main" id="{62BE5942-F372-4685-909A-3DC1C2608628}"/>
              </a:ext>
            </a:extLst>
          </p:cNvPr>
          <p:cNvSpPr>
            <a:spLocks noChangeArrowheads="1"/>
          </p:cNvSpPr>
          <p:nvPr/>
        </p:nvSpPr>
        <p:spPr bwMode="auto">
          <a:xfrm>
            <a:off x="7359447" y="1742957"/>
            <a:ext cx="1140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smtClean="0">
                <a:latin typeface="微软雅黑" panose="020B0503020204020204" pitchFamily="34" charset="-122"/>
                <a:ea typeface="微软雅黑" panose="020B0503020204020204" pitchFamily="34" charset="-122"/>
              </a:rPr>
              <a:t>脾动脉</a:t>
            </a:r>
            <a:endParaRPr lang="en-US" altLang="zh-CN" sz="1800" b="0" dirty="0">
              <a:latin typeface="微软雅黑" panose="020B0503020204020204" pitchFamily="34" charset="-122"/>
              <a:ea typeface="微软雅黑" panose="020B0503020204020204" pitchFamily="34" charset="-122"/>
            </a:endParaRPr>
          </a:p>
        </p:txBody>
      </p:sp>
      <p:sp>
        <p:nvSpPr>
          <p:cNvPr id="16" name="矩形 34827">
            <a:extLst>
              <a:ext uri="{FF2B5EF4-FFF2-40B4-BE49-F238E27FC236}">
                <a16:creationId xmlns:a16="http://schemas.microsoft.com/office/drawing/2014/main" id="{5AFC586D-894D-4CED-8454-8A14031AC8F9}"/>
              </a:ext>
            </a:extLst>
          </p:cNvPr>
          <p:cNvSpPr>
            <a:spLocks noChangeArrowheads="1"/>
          </p:cNvSpPr>
          <p:nvPr/>
        </p:nvSpPr>
        <p:spPr bwMode="auto">
          <a:xfrm>
            <a:off x="1704334" y="1650608"/>
            <a:ext cx="15765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smtClean="0">
                <a:latin typeface="微软雅黑" panose="020B0503020204020204" pitchFamily="34" charset="-122"/>
                <a:ea typeface="微软雅黑" panose="020B0503020204020204" pitchFamily="34" charset="-122"/>
              </a:rPr>
              <a:t>胆囊动脉</a:t>
            </a:r>
            <a:endParaRPr lang="en-US" altLang="zh-CN" sz="1800" b="0" dirty="0">
              <a:latin typeface="微软雅黑" panose="020B0503020204020204" pitchFamily="34" charset="-122"/>
              <a:ea typeface="微软雅黑" panose="020B0503020204020204" pitchFamily="34" charset="-122"/>
            </a:endParaRPr>
          </a:p>
        </p:txBody>
      </p:sp>
      <p:sp>
        <p:nvSpPr>
          <p:cNvPr id="17" name="矩形 34829">
            <a:extLst>
              <a:ext uri="{FF2B5EF4-FFF2-40B4-BE49-F238E27FC236}">
                <a16:creationId xmlns:a16="http://schemas.microsoft.com/office/drawing/2014/main" id="{7F0B165A-F8CC-415D-9741-E14AE94D8CEC}"/>
              </a:ext>
            </a:extLst>
          </p:cNvPr>
          <p:cNvSpPr>
            <a:spLocks noChangeArrowheads="1"/>
          </p:cNvSpPr>
          <p:nvPr/>
        </p:nvSpPr>
        <p:spPr bwMode="auto">
          <a:xfrm>
            <a:off x="964512" y="3177878"/>
            <a:ext cx="1512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smtClean="0">
                <a:latin typeface="微软雅黑" panose="020B0503020204020204" pitchFamily="34" charset="-122"/>
                <a:ea typeface="微软雅黑" panose="020B0503020204020204" pitchFamily="34" charset="-122"/>
              </a:rPr>
              <a:t>肝固有动脉</a:t>
            </a:r>
            <a:endParaRPr lang="en-US" altLang="zh-CN" sz="1800" b="0" dirty="0">
              <a:latin typeface="微软雅黑" panose="020B0503020204020204" pitchFamily="34" charset="-122"/>
              <a:ea typeface="微软雅黑" panose="020B0503020204020204" pitchFamily="34" charset="-122"/>
            </a:endParaRPr>
          </a:p>
        </p:txBody>
      </p:sp>
      <p:sp>
        <p:nvSpPr>
          <p:cNvPr id="18" name="矩形 34831">
            <a:extLst>
              <a:ext uri="{FF2B5EF4-FFF2-40B4-BE49-F238E27FC236}">
                <a16:creationId xmlns:a16="http://schemas.microsoft.com/office/drawing/2014/main" id="{51C5D383-D1E5-4509-A46C-B13E3581FFCB}"/>
              </a:ext>
            </a:extLst>
          </p:cNvPr>
          <p:cNvSpPr>
            <a:spLocks noChangeArrowheads="1"/>
          </p:cNvSpPr>
          <p:nvPr/>
        </p:nvSpPr>
        <p:spPr bwMode="auto">
          <a:xfrm>
            <a:off x="4431018" y="1121367"/>
            <a:ext cx="143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胃右动脉</a:t>
            </a:r>
            <a:endParaRPr lang="en-US" altLang="zh-CN" sz="1800" dirty="0">
              <a:latin typeface="微软雅黑" panose="020B0503020204020204" pitchFamily="34" charset="-122"/>
              <a:ea typeface="微软雅黑" panose="020B0503020204020204" pitchFamily="34" charset="-122"/>
            </a:endParaRPr>
          </a:p>
        </p:txBody>
      </p:sp>
      <p:sp>
        <p:nvSpPr>
          <p:cNvPr id="19" name="矩形 34833">
            <a:extLst>
              <a:ext uri="{FF2B5EF4-FFF2-40B4-BE49-F238E27FC236}">
                <a16:creationId xmlns:a16="http://schemas.microsoft.com/office/drawing/2014/main" id="{80F02C90-F09F-445C-84AD-6C5DE588F8DA}"/>
              </a:ext>
            </a:extLst>
          </p:cNvPr>
          <p:cNvSpPr>
            <a:spLocks noChangeArrowheads="1"/>
          </p:cNvSpPr>
          <p:nvPr/>
        </p:nvSpPr>
        <p:spPr bwMode="auto">
          <a:xfrm>
            <a:off x="522079" y="4143417"/>
            <a:ext cx="19778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胰十二指肠上动脉</a:t>
            </a:r>
            <a:endParaRPr lang="en-US" altLang="zh-CN" sz="1600" b="0" dirty="0">
              <a:latin typeface="微软雅黑" panose="020B0503020204020204" pitchFamily="34" charset="-122"/>
              <a:ea typeface="微软雅黑" panose="020B0503020204020204" pitchFamily="34" charset="-122"/>
            </a:endParaRPr>
          </a:p>
        </p:txBody>
      </p:sp>
      <p:sp>
        <p:nvSpPr>
          <p:cNvPr id="20" name="矩形 34835">
            <a:extLst>
              <a:ext uri="{FF2B5EF4-FFF2-40B4-BE49-F238E27FC236}">
                <a16:creationId xmlns:a16="http://schemas.microsoft.com/office/drawing/2014/main" id="{CA6C0EB6-C751-4F6D-93B3-76DF873C3B7E}"/>
              </a:ext>
            </a:extLst>
          </p:cNvPr>
          <p:cNvSpPr>
            <a:spLocks noChangeArrowheads="1"/>
          </p:cNvSpPr>
          <p:nvPr/>
        </p:nvSpPr>
        <p:spPr bwMode="auto">
          <a:xfrm>
            <a:off x="5292827" y="5597074"/>
            <a:ext cx="2051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胃网膜左动脉</a:t>
            </a:r>
            <a:endParaRPr lang="en-US" altLang="zh-CN" sz="1800" dirty="0">
              <a:latin typeface="微软雅黑" panose="020B0503020204020204" pitchFamily="34" charset="-122"/>
              <a:ea typeface="微软雅黑" panose="020B0503020204020204" pitchFamily="34" charset="-122"/>
            </a:endParaRPr>
          </a:p>
        </p:txBody>
      </p:sp>
      <p:sp>
        <p:nvSpPr>
          <p:cNvPr id="21" name="矩形 34836">
            <a:extLst>
              <a:ext uri="{FF2B5EF4-FFF2-40B4-BE49-F238E27FC236}">
                <a16:creationId xmlns:a16="http://schemas.microsoft.com/office/drawing/2014/main" id="{28BF93C8-F000-4971-85A9-9C75F3A628FC}"/>
              </a:ext>
            </a:extLst>
          </p:cNvPr>
          <p:cNvSpPr>
            <a:spLocks noChangeArrowheads="1"/>
          </p:cNvSpPr>
          <p:nvPr/>
        </p:nvSpPr>
        <p:spPr bwMode="auto">
          <a:xfrm>
            <a:off x="3728935" y="5597074"/>
            <a:ext cx="16846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胃网膜右动脉</a:t>
            </a:r>
            <a:endParaRPr lang="en-US" altLang="zh-CN" sz="1800" dirty="0">
              <a:latin typeface="微软雅黑" panose="020B0503020204020204" pitchFamily="34" charset="-122"/>
              <a:ea typeface="微软雅黑" panose="020B0503020204020204" pitchFamily="34" charset="-122"/>
            </a:endParaRPr>
          </a:p>
        </p:txBody>
      </p:sp>
      <p:cxnSp>
        <p:nvCxnSpPr>
          <p:cNvPr id="22" name="直接箭头连接符 21"/>
          <p:cNvCxnSpPr/>
          <p:nvPr/>
        </p:nvCxnSpPr>
        <p:spPr>
          <a:xfrm flipH="1">
            <a:off x="4987047" y="1464140"/>
            <a:ext cx="693906" cy="1551434"/>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3" name="直接箭头连接符 22"/>
          <p:cNvCxnSpPr/>
          <p:nvPr/>
        </p:nvCxnSpPr>
        <p:spPr>
          <a:xfrm flipH="1">
            <a:off x="4223840" y="1430698"/>
            <a:ext cx="828058" cy="2609523"/>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4" name="直接箭头连接符 23"/>
          <p:cNvCxnSpPr/>
          <p:nvPr/>
        </p:nvCxnSpPr>
        <p:spPr>
          <a:xfrm flipH="1" flipV="1">
            <a:off x="4127615" y="4656306"/>
            <a:ext cx="303405" cy="992223"/>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5" name="直接箭头连接符 24"/>
          <p:cNvCxnSpPr/>
          <p:nvPr/>
        </p:nvCxnSpPr>
        <p:spPr>
          <a:xfrm flipV="1">
            <a:off x="6070060" y="3839183"/>
            <a:ext cx="248292" cy="1809346"/>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6" name="直接箭头连接符 25"/>
          <p:cNvCxnSpPr/>
          <p:nvPr/>
        </p:nvCxnSpPr>
        <p:spPr>
          <a:xfrm flipV="1">
            <a:off x="2243553" y="3935058"/>
            <a:ext cx="1565132" cy="37123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7" name="直接箭头连接符 26"/>
          <p:cNvCxnSpPr/>
          <p:nvPr/>
        </p:nvCxnSpPr>
        <p:spPr>
          <a:xfrm flipV="1">
            <a:off x="2845565" y="3728936"/>
            <a:ext cx="1312058" cy="1927883"/>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7" name="直接箭头连接符 36"/>
          <p:cNvCxnSpPr/>
          <p:nvPr/>
        </p:nvCxnSpPr>
        <p:spPr>
          <a:xfrm flipH="1">
            <a:off x="6012895" y="1965931"/>
            <a:ext cx="1425522" cy="94955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7" name="直接箭头连接符 46"/>
          <p:cNvCxnSpPr/>
          <p:nvPr/>
        </p:nvCxnSpPr>
        <p:spPr>
          <a:xfrm>
            <a:off x="2209268" y="3362544"/>
            <a:ext cx="1762635" cy="8489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8" name="直接箭头连接符 47"/>
          <p:cNvCxnSpPr/>
          <p:nvPr/>
        </p:nvCxnSpPr>
        <p:spPr>
          <a:xfrm>
            <a:off x="3881689" y="1409099"/>
            <a:ext cx="275934" cy="160647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9" name="直接箭头连接符 48"/>
          <p:cNvCxnSpPr/>
          <p:nvPr/>
        </p:nvCxnSpPr>
        <p:spPr>
          <a:xfrm>
            <a:off x="3415001" y="1455851"/>
            <a:ext cx="556902" cy="150784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50" name="直接箭头连接符 49"/>
          <p:cNvCxnSpPr/>
          <p:nvPr/>
        </p:nvCxnSpPr>
        <p:spPr>
          <a:xfrm>
            <a:off x="2650954" y="1936191"/>
            <a:ext cx="1185999" cy="102750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54" name="矩形 53"/>
          <p:cNvSpPr/>
          <p:nvPr/>
        </p:nvSpPr>
        <p:spPr>
          <a:xfrm>
            <a:off x="3437471" y="1143343"/>
            <a:ext cx="954724"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肝左支</a:t>
            </a:r>
            <a:endParaRPr lang="zh-CN" altLang="en-US" sz="1600" b="0" dirty="0">
              <a:latin typeface="微软雅黑" panose="020B0503020204020204" pitchFamily="34" charset="-122"/>
              <a:ea typeface="微软雅黑" panose="020B0503020204020204" pitchFamily="34" charset="-122"/>
            </a:endParaRPr>
          </a:p>
        </p:txBody>
      </p:sp>
      <p:sp>
        <p:nvSpPr>
          <p:cNvPr id="55" name="矩形 54"/>
          <p:cNvSpPr/>
          <p:nvPr/>
        </p:nvSpPr>
        <p:spPr>
          <a:xfrm>
            <a:off x="2780656" y="1204036"/>
            <a:ext cx="1306709"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肝右支</a:t>
            </a:r>
            <a:endParaRPr lang="zh-CN" altLang="en-US" sz="1600" b="0" dirty="0">
              <a:latin typeface="微软雅黑" panose="020B0503020204020204" pitchFamily="34" charset="-122"/>
              <a:ea typeface="微软雅黑" panose="020B0503020204020204" pitchFamily="34" charset="-122"/>
            </a:endParaRPr>
          </a:p>
        </p:txBody>
      </p:sp>
      <p:sp>
        <p:nvSpPr>
          <p:cNvPr id="65" name="左大括号 33800">
            <a:extLst>
              <a:ext uri="{FF2B5EF4-FFF2-40B4-BE49-F238E27FC236}">
                <a16:creationId xmlns:a16="http://schemas.microsoft.com/office/drawing/2014/main" id="{3FE81B74-3B57-4AA4-A8A6-2FB3582D715F}"/>
              </a:ext>
            </a:extLst>
          </p:cNvPr>
          <p:cNvSpPr>
            <a:spLocks/>
          </p:cNvSpPr>
          <p:nvPr/>
        </p:nvSpPr>
        <p:spPr bwMode="auto">
          <a:xfrm rot="5400000">
            <a:off x="5465124" y="639800"/>
            <a:ext cx="93165" cy="925392"/>
          </a:xfrm>
          <a:prstGeom prst="leftBrace">
            <a:avLst>
              <a:gd name="adj1" fmla="val 8426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66" name="矩形 65"/>
          <p:cNvSpPr/>
          <p:nvPr/>
        </p:nvSpPr>
        <p:spPr>
          <a:xfrm>
            <a:off x="4694069" y="740049"/>
            <a:ext cx="1797521" cy="369332"/>
          </a:xfrm>
          <a:prstGeom prst="rect">
            <a:avLst/>
          </a:prstGeom>
        </p:spPr>
        <p:txBody>
          <a:bodyPr wrap="square">
            <a:spAutoFit/>
          </a:bodyPr>
          <a:lstStyle/>
          <a:p>
            <a:pPr algn="ctr"/>
            <a:r>
              <a:rPr lang="zh-CN" altLang="en-US" sz="1800" dirty="0">
                <a:latin typeface="微软雅黑" panose="020B0503020204020204" pitchFamily="34" charset="-122"/>
                <a:ea typeface="微软雅黑" panose="020B0503020204020204" pitchFamily="34" charset="-122"/>
              </a:rPr>
              <a:t>胃小弯动脉弓</a:t>
            </a:r>
          </a:p>
        </p:txBody>
      </p:sp>
      <p:sp>
        <p:nvSpPr>
          <p:cNvPr id="67" name="矩形 66"/>
          <p:cNvSpPr/>
          <p:nvPr/>
        </p:nvSpPr>
        <p:spPr>
          <a:xfrm>
            <a:off x="4612595" y="6012988"/>
            <a:ext cx="1878995" cy="369332"/>
          </a:xfrm>
          <a:prstGeom prst="rect">
            <a:avLst/>
          </a:prstGeom>
        </p:spPr>
        <p:txBody>
          <a:bodyPr wrap="square">
            <a:spAutoFit/>
          </a:bodyPr>
          <a:lstStyle/>
          <a:p>
            <a:r>
              <a:rPr lang="zh-CN" altLang="en-US" sz="1800" dirty="0">
                <a:latin typeface="微软雅黑" panose="020B0503020204020204" pitchFamily="34" charset="-122"/>
                <a:ea typeface="微软雅黑" panose="020B0503020204020204" pitchFamily="34" charset="-122"/>
              </a:rPr>
              <a:t>胃大弯动脉弓 </a:t>
            </a:r>
            <a:endParaRPr lang="zh-CN" altLang="en-US" sz="1800" dirty="0"/>
          </a:p>
        </p:txBody>
      </p:sp>
      <p:sp>
        <p:nvSpPr>
          <p:cNvPr id="68" name="左大括号 33800">
            <a:extLst>
              <a:ext uri="{FF2B5EF4-FFF2-40B4-BE49-F238E27FC236}">
                <a16:creationId xmlns:a16="http://schemas.microsoft.com/office/drawing/2014/main" id="{3FE81B74-3B57-4AA4-A8A6-2FB3582D715F}"/>
              </a:ext>
            </a:extLst>
          </p:cNvPr>
          <p:cNvSpPr>
            <a:spLocks/>
          </p:cNvSpPr>
          <p:nvPr/>
        </p:nvSpPr>
        <p:spPr bwMode="auto">
          <a:xfrm rot="16200000">
            <a:off x="5234269" y="5426208"/>
            <a:ext cx="93166" cy="1173562"/>
          </a:xfrm>
          <a:prstGeom prst="leftBrace">
            <a:avLst>
              <a:gd name="adj1" fmla="val 8426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cxnSp>
        <p:nvCxnSpPr>
          <p:cNvPr id="74" name="直接箭头连接符 73"/>
          <p:cNvCxnSpPr/>
          <p:nvPr/>
        </p:nvCxnSpPr>
        <p:spPr>
          <a:xfrm flipV="1">
            <a:off x="2209268" y="3777573"/>
            <a:ext cx="1812928" cy="60003"/>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76" name="矩形 75"/>
          <p:cNvSpPr/>
          <p:nvPr/>
        </p:nvSpPr>
        <p:spPr>
          <a:xfrm>
            <a:off x="522080" y="3655802"/>
            <a:ext cx="1970550" cy="369332"/>
          </a:xfrm>
          <a:prstGeom prst="rect">
            <a:avLst/>
          </a:prstGeom>
        </p:spPr>
        <p:txBody>
          <a:bodyPr wrap="square">
            <a:spAutoFit/>
          </a:bodyPr>
          <a:lstStyle/>
          <a:p>
            <a:r>
              <a:rPr lang="zh-CN" altLang="en-US" sz="1800" b="0" dirty="0" smtClean="0">
                <a:latin typeface="微软雅黑" panose="020B0503020204020204" pitchFamily="34" charset="-122"/>
                <a:ea typeface="微软雅黑" panose="020B0503020204020204" pitchFamily="34" charset="-122"/>
              </a:rPr>
              <a:t>胃十二指肠动脉</a:t>
            </a:r>
            <a:endParaRPr lang="zh-CN" altLang="en-US" sz="18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790099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6890">
            <a:hlinkClick r:id="rId2" action="ppaction://hlinksldjump"/>
            <a:extLst>
              <a:ext uri="{FF2B5EF4-FFF2-40B4-BE49-F238E27FC236}">
                <a16:creationId xmlns:a16="http://schemas.microsoft.com/office/drawing/2014/main" id="{53687D52-EE8C-4C54-ACB1-824061107570}"/>
              </a:ext>
            </a:extLst>
          </p:cNvPr>
          <p:cNvSpPr>
            <a:spLocks noChangeArrowheads="1"/>
          </p:cNvSpPr>
          <p:nvPr/>
        </p:nvSpPr>
        <p:spPr bwMode="auto">
          <a:xfrm>
            <a:off x="91445" y="961630"/>
            <a:ext cx="8994191"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marL="180975" indent="-180975" eaLnBrk="1" hangingPunct="1">
              <a:lnSpc>
                <a:spcPct val="150000"/>
              </a:lnSpc>
              <a:buClr>
                <a:srgbClr val="C00000"/>
              </a:buClr>
              <a:buFont typeface="Wingdings" panose="05000000000000000000" pitchFamily="2" charset="2"/>
              <a:buChar char="ü"/>
            </a:pPr>
            <a:r>
              <a:rPr lang="zh-CN" altLang="en-US" sz="1800" b="0" dirty="0" smtClean="0">
                <a:latin typeface="微软雅黑" panose="020B0503020204020204" pitchFamily="34" charset="-122"/>
                <a:ea typeface="微软雅黑" panose="020B0503020204020204" pitchFamily="34" charset="-122"/>
              </a:rPr>
              <a:t>平</a:t>
            </a:r>
            <a:r>
              <a:rPr lang="en-US" altLang="zh-CN" sz="1800" b="0" dirty="0" err="1" smtClean="0">
                <a:latin typeface="微软雅黑" panose="020B0503020204020204" pitchFamily="34" charset="-122"/>
                <a:ea typeface="微软雅黑" panose="020B0503020204020204" pitchFamily="34" charset="-122"/>
              </a:rPr>
              <a:t>L1</a:t>
            </a:r>
            <a:r>
              <a:rPr lang="zh-CN" altLang="en-US" sz="1800" b="0" dirty="0" smtClean="0">
                <a:latin typeface="微软雅黑" panose="020B0503020204020204" pitchFamily="34" charset="-122"/>
                <a:ea typeface="微软雅黑" panose="020B0503020204020204" pitchFamily="34" charset="-122"/>
              </a:rPr>
              <a:t>高度发出，经胰头胰体交界处后方下行，越十二指肠水平部前面，进入肠系膜根</a:t>
            </a:r>
            <a:endParaRPr lang="en-US" altLang="zh-CN" sz="1800" b="0" dirty="0" smtClean="0">
              <a:latin typeface="微软雅黑" panose="020B0503020204020204" pitchFamily="34" charset="-122"/>
              <a:ea typeface="微软雅黑" panose="020B0503020204020204" pitchFamily="34" charset="-122"/>
            </a:endParaRPr>
          </a:p>
          <a:p>
            <a:pPr marL="180975" indent="-180975" eaLnBrk="1" hangingPunct="1">
              <a:lnSpc>
                <a:spcPct val="150000"/>
              </a:lnSpc>
              <a:buClr>
                <a:srgbClr val="C00000"/>
              </a:buClr>
              <a:buFont typeface="Wingdings" panose="05000000000000000000" pitchFamily="2" charset="2"/>
              <a:buChar char="ü"/>
            </a:pPr>
            <a:r>
              <a:rPr lang="zh-CN" altLang="en-US" sz="1800" b="0" dirty="0" smtClean="0">
                <a:latin typeface="微软雅黑" panose="020B0503020204020204" pitchFamily="34" charset="-122"/>
                <a:ea typeface="微软雅黑" panose="020B0503020204020204" pitchFamily="34" charset="-122"/>
              </a:rPr>
              <a:t>分支有：</a:t>
            </a:r>
            <a:endParaRPr lang="en-US" altLang="zh-CN" sz="1800" b="0" dirty="0" smtClean="0">
              <a:latin typeface="微软雅黑" panose="020B0503020204020204" pitchFamily="34" charset="-122"/>
              <a:ea typeface="微软雅黑" panose="020B0503020204020204" pitchFamily="34" charset="-122"/>
            </a:endParaRPr>
          </a:p>
          <a:p>
            <a:pPr marL="357188" lvl="1" indent="-176213" eaLnBrk="1" hangingPunct="1">
              <a:lnSpc>
                <a:spcPct val="150000"/>
              </a:lnSpc>
              <a:buClr>
                <a:srgbClr val="C00000"/>
              </a:buClr>
              <a:buSzPct val="120000"/>
              <a:buFont typeface="Arial" panose="020B0604020202020204" pitchFamily="34" charset="0"/>
              <a:buChar char="•"/>
            </a:pPr>
            <a:r>
              <a:rPr lang="zh-CN" altLang="en-US" sz="1800" dirty="0" smtClean="0">
                <a:latin typeface="微软雅黑" panose="020B0503020204020204" pitchFamily="34" charset="-122"/>
                <a:ea typeface="微软雅黑" panose="020B0503020204020204" pitchFamily="34" charset="-122"/>
              </a:rPr>
              <a:t>胰十二指肠下动脉</a:t>
            </a:r>
            <a:endParaRPr lang="en-US" altLang="zh-CN" sz="1800" dirty="0" smtClean="0">
              <a:latin typeface="微软雅黑" panose="020B0503020204020204" pitchFamily="34" charset="-122"/>
              <a:ea typeface="微软雅黑" panose="020B0503020204020204" pitchFamily="34" charset="-122"/>
            </a:endParaRPr>
          </a:p>
          <a:p>
            <a:pPr marL="357188" lvl="1" indent="-176213" eaLnBrk="1" hangingPunct="1">
              <a:lnSpc>
                <a:spcPct val="150000"/>
              </a:lnSpc>
              <a:buClr>
                <a:srgbClr val="C00000"/>
              </a:buClr>
              <a:buSzPct val="120000"/>
              <a:buFont typeface="Arial" panose="020B0604020202020204" pitchFamily="34" charset="0"/>
              <a:buChar char="•"/>
            </a:pPr>
            <a:r>
              <a:rPr lang="zh-CN" altLang="en-US" sz="1800" dirty="0" smtClean="0">
                <a:latin typeface="微软雅黑" panose="020B0503020204020204" pitchFamily="34" charset="-122"/>
                <a:ea typeface="微软雅黑" panose="020B0503020204020204" pitchFamily="34" charset="-122"/>
              </a:rPr>
              <a:t>空肠动脉、回肠动脉</a:t>
            </a:r>
            <a:endParaRPr lang="en-US" altLang="zh-CN" sz="1800" dirty="0" smtClean="0">
              <a:latin typeface="微软雅黑" panose="020B0503020204020204" pitchFamily="34" charset="-122"/>
              <a:ea typeface="微软雅黑" panose="020B0503020204020204" pitchFamily="34" charset="-122"/>
            </a:endParaRPr>
          </a:p>
          <a:p>
            <a:pPr marL="357188" lvl="1" indent="-176213" eaLnBrk="1" hangingPunct="1">
              <a:lnSpc>
                <a:spcPct val="150000"/>
              </a:lnSpc>
              <a:buClr>
                <a:srgbClr val="C00000"/>
              </a:buClr>
              <a:buSzPct val="120000"/>
              <a:buFont typeface="Arial" panose="020B0604020202020204" pitchFamily="34" charset="0"/>
              <a:buChar char="•"/>
            </a:pPr>
            <a:r>
              <a:rPr lang="zh-CN" altLang="en-US" sz="1800" dirty="0" smtClean="0">
                <a:latin typeface="微软雅黑" panose="020B0503020204020204" pitchFamily="34" charset="-122"/>
                <a:ea typeface="微软雅黑" panose="020B0503020204020204" pitchFamily="34" charset="-122"/>
              </a:rPr>
              <a:t>回结肠动脉</a:t>
            </a:r>
            <a:r>
              <a:rPr lang="en-US" altLang="zh-CN" sz="1800" b="0" dirty="0" smtClean="0">
                <a:latin typeface="微软雅黑" panose="020B0503020204020204" pitchFamily="34" charset="-122"/>
                <a:ea typeface="微软雅黑" panose="020B0503020204020204" pitchFamily="34" charset="-122"/>
              </a:rPr>
              <a:t>-</a:t>
            </a:r>
            <a:r>
              <a:rPr lang="zh-CN" altLang="en-US" sz="1800" b="0" dirty="0" smtClean="0">
                <a:latin typeface="微软雅黑" panose="020B0503020204020204" pitchFamily="34" charset="-122"/>
                <a:ea typeface="微软雅黑" panose="020B0503020204020204" pitchFamily="34" charset="-122"/>
              </a:rPr>
              <a:t>发出阑尾动脉</a:t>
            </a:r>
            <a:endParaRPr lang="en-US" altLang="zh-CN" sz="1800" b="0" dirty="0" smtClean="0">
              <a:latin typeface="微软雅黑" panose="020B0503020204020204" pitchFamily="34" charset="-122"/>
              <a:ea typeface="微软雅黑" panose="020B0503020204020204" pitchFamily="34" charset="-122"/>
            </a:endParaRPr>
          </a:p>
          <a:p>
            <a:pPr marL="357188" lvl="1" indent="-176213" eaLnBrk="1" hangingPunct="1">
              <a:lnSpc>
                <a:spcPct val="150000"/>
              </a:lnSpc>
              <a:buClr>
                <a:srgbClr val="C00000"/>
              </a:buClr>
              <a:buSzPct val="120000"/>
              <a:buFont typeface="Arial" panose="020B0604020202020204" pitchFamily="34" charset="0"/>
              <a:buChar char="•"/>
            </a:pPr>
            <a:r>
              <a:rPr lang="zh-CN" altLang="en-US" sz="1800" dirty="0" smtClean="0">
                <a:latin typeface="微软雅黑" panose="020B0503020204020204" pitchFamily="34" charset="-122"/>
                <a:ea typeface="微软雅黑" panose="020B0503020204020204" pitchFamily="34" charset="-122"/>
              </a:rPr>
              <a:t>右结肠动脉</a:t>
            </a:r>
            <a:endParaRPr lang="en-US" altLang="zh-CN" sz="1800" dirty="0" smtClean="0">
              <a:latin typeface="微软雅黑" panose="020B0503020204020204" pitchFamily="34" charset="-122"/>
              <a:ea typeface="微软雅黑" panose="020B0503020204020204" pitchFamily="34" charset="-122"/>
            </a:endParaRPr>
          </a:p>
          <a:p>
            <a:pPr marL="357188" lvl="1" indent="-176213" eaLnBrk="1" hangingPunct="1">
              <a:lnSpc>
                <a:spcPct val="150000"/>
              </a:lnSpc>
              <a:buClr>
                <a:srgbClr val="C00000"/>
              </a:buClr>
              <a:buSzPct val="120000"/>
              <a:buFont typeface="Arial" panose="020B0604020202020204" pitchFamily="34" charset="0"/>
              <a:buChar char="•"/>
            </a:pPr>
            <a:r>
              <a:rPr lang="zh-CN" altLang="en-US" sz="1800" dirty="0" smtClean="0">
                <a:latin typeface="微软雅黑" panose="020B0503020204020204" pitchFamily="34" charset="-122"/>
                <a:ea typeface="微软雅黑" panose="020B0503020204020204" pitchFamily="34" charset="-122"/>
              </a:rPr>
              <a:t>中结肠动脉</a:t>
            </a:r>
            <a:endParaRPr lang="zh-CN" altLang="en-US" sz="18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181582" y="359496"/>
            <a:ext cx="5025958" cy="523220"/>
          </a:xfrm>
          <a:prstGeom prst="rect">
            <a:avLst/>
          </a:prstGeom>
          <a:solidFill>
            <a:schemeClr val="accent6">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腹主动脉不成对脏支</a:t>
            </a:r>
            <a:r>
              <a:rPr lang="en-US" altLang="zh-CN" dirty="0" smtClean="0">
                <a:latin typeface="微软雅黑" panose="020B0503020204020204" pitchFamily="34" charset="-122"/>
                <a:ea typeface="微软雅黑" panose="020B0503020204020204" pitchFamily="34" charset="-122"/>
              </a:rPr>
              <a:t>-</a:t>
            </a:r>
            <a:r>
              <a:rPr lang="zh-CN" altLang="en-US" sz="2800" dirty="0" smtClean="0">
                <a:solidFill>
                  <a:schemeClr val="tx1"/>
                </a:solidFill>
                <a:latin typeface="微软雅黑" panose="020B0503020204020204" pitchFamily="34" charset="-122"/>
                <a:ea typeface="微软雅黑" panose="020B0503020204020204" pitchFamily="34" charset="-122"/>
              </a:rPr>
              <a:t>肠系膜上动脉</a:t>
            </a:r>
            <a:endParaRPr lang="zh-CN" altLang="en-US" sz="3200" dirty="0">
              <a:solidFill>
                <a:schemeClr val="tx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361120" y="1829541"/>
            <a:ext cx="4724516" cy="4607591"/>
            <a:chOff x="4098940" y="1797116"/>
            <a:chExt cx="4724516" cy="4607591"/>
          </a:xfrm>
        </p:grpSpPr>
        <p:pic>
          <p:nvPicPr>
            <p:cNvPr id="41" name="图片 40"/>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b="13300"/>
            <a:stretch/>
          </p:blipFill>
          <p:spPr>
            <a:xfrm>
              <a:off x="4098940" y="1797116"/>
              <a:ext cx="3547354" cy="4285914"/>
            </a:xfrm>
            <a:prstGeom prst="rect">
              <a:avLst/>
            </a:prstGeom>
          </p:spPr>
        </p:pic>
        <p:sp>
          <p:nvSpPr>
            <p:cNvPr id="39" name="矩形 38916">
              <a:extLst>
                <a:ext uri="{FF2B5EF4-FFF2-40B4-BE49-F238E27FC236}">
                  <a16:creationId xmlns:a16="http://schemas.microsoft.com/office/drawing/2014/main" id="{717FE63C-EB63-4614-BBE0-D38806AF726C}"/>
                </a:ext>
              </a:extLst>
            </p:cNvPr>
            <p:cNvSpPr>
              <a:spLocks noChangeArrowheads="1"/>
            </p:cNvSpPr>
            <p:nvPr/>
          </p:nvSpPr>
          <p:spPr bwMode="auto">
            <a:xfrm>
              <a:off x="7518092" y="4245989"/>
              <a:ext cx="11265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空肠动脉</a:t>
              </a:r>
              <a:endParaRPr lang="en-US" altLang="zh-CN" sz="1600" b="0" dirty="0" smtClean="0">
                <a:latin typeface="微软雅黑" panose="020B0503020204020204" pitchFamily="34" charset="-122"/>
                <a:ea typeface="微软雅黑" panose="020B0503020204020204" pitchFamily="34" charset="-122"/>
              </a:endParaRPr>
            </a:p>
            <a:p>
              <a:pPr eaLnBrk="1" hangingPunct="1"/>
              <a:r>
                <a:rPr lang="zh-CN" altLang="en-US" sz="1600" b="0" dirty="0" smtClean="0">
                  <a:latin typeface="微软雅黑" panose="020B0503020204020204" pitchFamily="34" charset="-122"/>
                  <a:ea typeface="微软雅黑" panose="020B0503020204020204" pitchFamily="34" charset="-122"/>
                </a:rPr>
                <a:t>回肠动脉</a:t>
              </a:r>
              <a:endParaRPr lang="zh-CN" altLang="en-US" sz="1600" b="0" dirty="0">
                <a:latin typeface="微软雅黑" panose="020B0503020204020204" pitchFamily="34" charset="-122"/>
                <a:ea typeface="微软雅黑" panose="020B0503020204020204" pitchFamily="34" charset="-122"/>
              </a:endParaRPr>
            </a:p>
          </p:txBody>
        </p:sp>
        <p:sp>
          <p:nvSpPr>
            <p:cNvPr id="42" name="矩形 37891">
              <a:extLst>
                <a:ext uri="{FF2B5EF4-FFF2-40B4-BE49-F238E27FC236}">
                  <a16:creationId xmlns:a16="http://schemas.microsoft.com/office/drawing/2014/main" id="{FBBFC414-3079-41C0-957C-28FE65162671}"/>
                </a:ext>
              </a:extLst>
            </p:cNvPr>
            <p:cNvSpPr>
              <a:spLocks noChangeArrowheads="1"/>
            </p:cNvSpPr>
            <p:nvPr/>
          </p:nvSpPr>
          <p:spPr bwMode="auto">
            <a:xfrm>
              <a:off x="6994110" y="1915762"/>
              <a:ext cx="1576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肠系膜上动脉</a:t>
              </a:r>
              <a:endParaRPr lang="zh-CN" altLang="en-US" sz="1200" b="0" dirty="0">
                <a:latin typeface="微软雅黑" panose="020B0503020204020204" pitchFamily="34" charset="-122"/>
                <a:ea typeface="微软雅黑" panose="020B0503020204020204" pitchFamily="34" charset="-122"/>
              </a:endParaRPr>
            </a:p>
          </p:txBody>
        </p:sp>
        <p:sp>
          <p:nvSpPr>
            <p:cNvPr id="43" name="文本框 37893">
              <a:extLst>
                <a:ext uri="{FF2B5EF4-FFF2-40B4-BE49-F238E27FC236}">
                  <a16:creationId xmlns:a16="http://schemas.microsoft.com/office/drawing/2014/main" id="{FD5B0A95-B945-4F40-96D9-2971EEA90E9F}"/>
                </a:ext>
              </a:extLst>
            </p:cNvPr>
            <p:cNvSpPr txBox="1">
              <a:spLocks noChangeArrowheads="1"/>
            </p:cNvSpPr>
            <p:nvPr/>
          </p:nvSpPr>
          <p:spPr bwMode="auto">
            <a:xfrm>
              <a:off x="7490044" y="3531218"/>
              <a:ext cx="11546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胰十二指肠下动脉</a:t>
              </a:r>
            </a:p>
          </p:txBody>
        </p:sp>
        <p:sp>
          <p:nvSpPr>
            <p:cNvPr id="45" name="矩形 39941">
              <a:extLst>
                <a:ext uri="{FF2B5EF4-FFF2-40B4-BE49-F238E27FC236}">
                  <a16:creationId xmlns:a16="http://schemas.microsoft.com/office/drawing/2014/main" id="{CBA1955A-BB37-4111-BFEF-DC4677A8E4EC}"/>
                </a:ext>
              </a:extLst>
            </p:cNvPr>
            <p:cNvSpPr>
              <a:spLocks noChangeArrowheads="1"/>
            </p:cNvSpPr>
            <p:nvPr/>
          </p:nvSpPr>
          <p:spPr bwMode="auto">
            <a:xfrm>
              <a:off x="7518092" y="5165133"/>
              <a:ext cx="13053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回结肠动脉</a:t>
              </a:r>
            </a:p>
          </p:txBody>
        </p:sp>
        <p:cxnSp>
          <p:nvCxnSpPr>
            <p:cNvPr id="46" name="直接箭头连接符 45"/>
            <p:cNvCxnSpPr/>
            <p:nvPr/>
          </p:nvCxnSpPr>
          <p:spPr>
            <a:xfrm flipH="1">
              <a:off x="5941420" y="2191966"/>
              <a:ext cx="1306040" cy="124896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7" name="直接箭头连接符 46"/>
            <p:cNvCxnSpPr/>
            <p:nvPr/>
          </p:nvCxnSpPr>
          <p:spPr>
            <a:xfrm flipH="1" flipV="1">
              <a:off x="5872617" y="3593334"/>
              <a:ext cx="1682886" cy="10716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8" name="直接箭头连接符 47"/>
            <p:cNvCxnSpPr/>
            <p:nvPr/>
          </p:nvCxnSpPr>
          <p:spPr>
            <a:xfrm flipH="1">
              <a:off x="6259752" y="4442141"/>
              <a:ext cx="1292508" cy="17275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9" name="直接箭头连接符 48"/>
            <p:cNvCxnSpPr/>
            <p:nvPr/>
          </p:nvCxnSpPr>
          <p:spPr>
            <a:xfrm flipH="1" flipV="1">
              <a:off x="6229222" y="4212229"/>
              <a:ext cx="1323038" cy="22991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50" name="直接箭头连接符 49"/>
            <p:cNvCxnSpPr/>
            <p:nvPr/>
          </p:nvCxnSpPr>
          <p:spPr>
            <a:xfrm flipH="1">
              <a:off x="6009001" y="4442141"/>
              <a:ext cx="1573789" cy="495291"/>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51" name="直接箭头连接符 50"/>
            <p:cNvCxnSpPr/>
            <p:nvPr/>
          </p:nvCxnSpPr>
          <p:spPr>
            <a:xfrm flipH="1" flipV="1">
              <a:off x="5771745" y="5312279"/>
              <a:ext cx="1811045" cy="4426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65" name="直接箭头连接符 64"/>
            <p:cNvCxnSpPr/>
            <p:nvPr/>
          </p:nvCxnSpPr>
          <p:spPr>
            <a:xfrm flipH="1" flipV="1">
              <a:off x="5558976" y="5165134"/>
              <a:ext cx="149265" cy="96329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67" name="矩形 66"/>
            <p:cNvSpPr/>
            <p:nvPr/>
          </p:nvSpPr>
          <p:spPr>
            <a:xfrm>
              <a:off x="5288065" y="6066153"/>
              <a:ext cx="1306709"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右结肠动脉</a:t>
              </a:r>
              <a:endParaRPr lang="zh-CN" altLang="en-US" sz="1600" b="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66766" y="3940701"/>
            <a:ext cx="3652693" cy="2196504"/>
            <a:chOff x="644924" y="4244654"/>
            <a:chExt cx="3652693" cy="2196504"/>
          </a:xfrm>
        </p:grpSpPr>
        <p:pic>
          <p:nvPicPr>
            <p:cNvPr id="71" name="图片 70" descr="199">
              <a:extLst>
                <a:ext uri="{FF2B5EF4-FFF2-40B4-BE49-F238E27FC236}">
                  <a16:creationId xmlns:a16="http://schemas.microsoft.com/office/drawing/2014/main" id="{36B53D3D-23EF-44F5-8AAB-B06206A3148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1368" y="4244654"/>
              <a:ext cx="1176345" cy="21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矩形 37891">
              <a:extLst>
                <a:ext uri="{FF2B5EF4-FFF2-40B4-BE49-F238E27FC236}">
                  <a16:creationId xmlns:a16="http://schemas.microsoft.com/office/drawing/2014/main" id="{FBBFC414-3079-41C0-957C-28FE65162671}"/>
                </a:ext>
              </a:extLst>
            </p:cNvPr>
            <p:cNvSpPr>
              <a:spLocks noChangeArrowheads="1"/>
            </p:cNvSpPr>
            <p:nvPr/>
          </p:nvSpPr>
          <p:spPr bwMode="auto">
            <a:xfrm>
              <a:off x="1061756" y="4897536"/>
              <a:ext cx="1576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肠系膜上动脉</a:t>
              </a:r>
              <a:endParaRPr lang="zh-CN" altLang="en-US" sz="1200" b="0" dirty="0">
                <a:latin typeface="微软雅黑" panose="020B0503020204020204" pitchFamily="34" charset="-122"/>
                <a:ea typeface="微软雅黑" panose="020B0503020204020204" pitchFamily="34" charset="-122"/>
              </a:endParaRPr>
            </a:p>
          </p:txBody>
        </p:sp>
        <p:sp>
          <p:nvSpPr>
            <p:cNvPr id="73" name="矩形 72"/>
            <p:cNvSpPr/>
            <p:nvPr/>
          </p:nvSpPr>
          <p:spPr>
            <a:xfrm>
              <a:off x="3174849" y="5863707"/>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腹主动脉</a:t>
              </a:r>
              <a:endParaRPr lang="zh-CN" altLang="en-US" sz="1600" b="0" dirty="0">
                <a:latin typeface="微软雅黑" panose="020B0503020204020204" pitchFamily="34" charset="-122"/>
                <a:ea typeface="微软雅黑" panose="020B0503020204020204" pitchFamily="34" charset="-122"/>
              </a:endParaRPr>
            </a:p>
          </p:txBody>
        </p:sp>
        <p:sp>
          <p:nvSpPr>
            <p:cNvPr id="74" name="矩形 73"/>
            <p:cNvSpPr/>
            <p:nvPr/>
          </p:nvSpPr>
          <p:spPr>
            <a:xfrm>
              <a:off x="644924" y="5574036"/>
              <a:ext cx="1799906"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十二指肠水平部</a:t>
              </a:r>
              <a:endParaRPr lang="zh-CN" altLang="en-US" sz="1600" b="0" dirty="0">
                <a:latin typeface="微软雅黑" panose="020B0503020204020204" pitchFamily="34" charset="-122"/>
                <a:ea typeface="微软雅黑" panose="020B0503020204020204" pitchFamily="34" charset="-122"/>
              </a:endParaRPr>
            </a:p>
          </p:txBody>
        </p:sp>
        <p:sp>
          <p:nvSpPr>
            <p:cNvPr id="75" name="矩形 74"/>
            <p:cNvSpPr/>
            <p:nvPr/>
          </p:nvSpPr>
          <p:spPr>
            <a:xfrm>
              <a:off x="1915487" y="4567876"/>
              <a:ext cx="777175"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胰腺</a:t>
              </a:r>
              <a:endParaRPr lang="zh-CN" altLang="en-US" sz="1600" b="0" dirty="0">
                <a:latin typeface="微软雅黑" panose="020B0503020204020204" pitchFamily="34" charset="-122"/>
                <a:ea typeface="微软雅黑" panose="020B0503020204020204" pitchFamily="34" charset="-122"/>
              </a:endParaRPr>
            </a:p>
          </p:txBody>
        </p:sp>
        <p:cxnSp>
          <p:nvCxnSpPr>
            <p:cNvPr id="76" name="直接箭头连接符 75"/>
            <p:cNvCxnSpPr/>
            <p:nvPr/>
          </p:nvCxnSpPr>
          <p:spPr>
            <a:xfrm>
              <a:off x="2170475" y="5796942"/>
              <a:ext cx="522187" cy="126652"/>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7" name="直接箭头连接符 76"/>
            <p:cNvCxnSpPr/>
            <p:nvPr/>
          </p:nvCxnSpPr>
          <p:spPr>
            <a:xfrm flipH="1" flipV="1">
              <a:off x="3034939" y="5587967"/>
              <a:ext cx="294468" cy="33562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8" name="直接箭头连接符 77"/>
            <p:cNvCxnSpPr/>
            <p:nvPr/>
          </p:nvCxnSpPr>
          <p:spPr>
            <a:xfrm>
              <a:off x="2429450" y="4776004"/>
              <a:ext cx="313375" cy="19205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9" name="直接箭头连接符 78"/>
            <p:cNvCxnSpPr/>
            <p:nvPr/>
          </p:nvCxnSpPr>
          <p:spPr>
            <a:xfrm>
              <a:off x="2398920" y="5118895"/>
              <a:ext cx="360785" cy="169956"/>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181582" y="359496"/>
            <a:ext cx="5025958" cy="523220"/>
          </a:xfrm>
          <a:prstGeom prst="rect">
            <a:avLst/>
          </a:prstGeom>
          <a:solidFill>
            <a:schemeClr val="accent6">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腹主动脉不成对脏支</a:t>
            </a:r>
            <a:r>
              <a:rPr lang="en-US" altLang="zh-CN" dirty="0" smtClean="0">
                <a:latin typeface="微软雅黑" panose="020B0503020204020204" pitchFamily="34" charset="-122"/>
                <a:ea typeface="微软雅黑" panose="020B0503020204020204" pitchFamily="34" charset="-122"/>
              </a:rPr>
              <a:t>-</a:t>
            </a:r>
            <a:r>
              <a:rPr lang="zh-CN" altLang="en-US" sz="2800" dirty="0" smtClean="0">
                <a:solidFill>
                  <a:schemeClr val="tx1"/>
                </a:solidFill>
                <a:latin typeface="微软雅黑" panose="020B0503020204020204" pitchFamily="34" charset="-122"/>
                <a:ea typeface="微软雅黑" panose="020B0503020204020204" pitchFamily="34" charset="-122"/>
              </a:rPr>
              <a:t>肠系膜下动脉</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39" name="矩形 36890">
            <a:hlinkClick r:id="rId2" action="ppaction://hlinksldjump"/>
            <a:extLst>
              <a:ext uri="{FF2B5EF4-FFF2-40B4-BE49-F238E27FC236}">
                <a16:creationId xmlns:a16="http://schemas.microsoft.com/office/drawing/2014/main" id="{53687D52-EE8C-4C54-ACB1-824061107570}"/>
              </a:ext>
            </a:extLst>
          </p:cNvPr>
          <p:cNvSpPr>
            <a:spLocks noChangeArrowheads="1"/>
          </p:cNvSpPr>
          <p:nvPr/>
        </p:nvSpPr>
        <p:spPr bwMode="auto">
          <a:xfrm>
            <a:off x="273959" y="1035689"/>
            <a:ext cx="3604136"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marL="180975" indent="-180975" eaLnBrk="1" hangingPunct="1">
              <a:lnSpc>
                <a:spcPct val="150000"/>
              </a:lnSpc>
              <a:buClr>
                <a:srgbClr val="C00000"/>
              </a:buClr>
              <a:buFont typeface="Wingdings" panose="05000000000000000000" pitchFamily="2" charset="2"/>
              <a:buChar char="ü"/>
            </a:pPr>
            <a:r>
              <a:rPr lang="zh-CN" altLang="en-US" sz="1800" b="0" dirty="0" smtClean="0">
                <a:latin typeface="微软雅黑" panose="020B0503020204020204" pitchFamily="34" charset="-122"/>
                <a:ea typeface="微软雅黑" panose="020B0503020204020204" pitchFamily="34" charset="-122"/>
              </a:rPr>
              <a:t>平</a:t>
            </a:r>
            <a:r>
              <a:rPr lang="en-US" altLang="zh-CN" sz="1800" b="0" dirty="0" err="1" smtClean="0">
                <a:latin typeface="微软雅黑" panose="020B0503020204020204" pitchFamily="34" charset="-122"/>
                <a:ea typeface="微软雅黑" panose="020B0503020204020204" pitchFamily="34" charset="-122"/>
              </a:rPr>
              <a:t>L3</a:t>
            </a:r>
            <a:r>
              <a:rPr lang="zh-CN" altLang="en-US" sz="1800" b="0" dirty="0" smtClean="0">
                <a:latin typeface="微软雅黑" panose="020B0503020204020204" pitchFamily="34" charset="-122"/>
                <a:ea typeface="微软雅黑" panose="020B0503020204020204" pitchFamily="34" charset="-122"/>
              </a:rPr>
              <a:t>高度发出，</a:t>
            </a:r>
            <a:r>
              <a:rPr lang="zh-CN" altLang="en-US" sz="1800" b="0" dirty="0">
                <a:latin typeface="微软雅黑" panose="020B0503020204020204" pitchFamily="34" charset="-122"/>
                <a:ea typeface="微软雅黑" panose="020B0503020204020204" pitchFamily="34" charset="-122"/>
              </a:rPr>
              <a:t>行向</a:t>
            </a:r>
            <a:r>
              <a:rPr lang="zh-CN" altLang="en-US" sz="1800" b="0" dirty="0" smtClean="0">
                <a:latin typeface="微软雅黑" panose="020B0503020204020204" pitchFamily="34" charset="-122"/>
                <a:ea typeface="微软雅黑" panose="020B0503020204020204" pitchFamily="34" charset="-122"/>
              </a:rPr>
              <a:t>左下方</a:t>
            </a:r>
            <a:endParaRPr lang="en-US" altLang="zh-CN" sz="1800" b="0" dirty="0" smtClean="0">
              <a:latin typeface="微软雅黑" panose="020B0503020204020204" pitchFamily="34" charset="-122"/>
              <a:ea typeface="微软雅黑" panose="020B0503020204020204" pitchFamily="34" charset="-122"/>
            </a:endParaRPr>
          </a:p>
          <a:p>
            <a:pPr marL="180975" indent="-180975" eaLnBrk="1" hangingPunct="1">
              <a:lnSpc>
                <a:spcPct val="150000"/>
              </a:lnSpc>
              <a:buClr>
                <a:srgbClr val="C00000"/>
              </a:buClr>
              <a:buFont typeface="Wingdings" panose="05000000000000000000" pitchFamily="2" charset="2"/>
              <a:buChar char="ü"/>
            </a:pPr>
            <a:r>
              <a:rPr lang="zh-CN" altLang="en-US" sz="1800" b="0" dirty="0" smtClean="0">
                <a:latin typeface="微软雅黑" panose="020B0503020204020204" pitchFamily="34" charset="-122"/>
                <a:ea typeface="微软雅黑" panose="020B0503020204020204" pitchFamily="34" charset="-122"/>
              </a:rPr>
              <a:t>分支有：</a:t>
            </a:r>
            <a:endParaRPr lang="en-US" altLang="zh-CN" sz="1800" b="0" dirty="0" smtClean="0">
              <a:latin typeface="微软雅黑" panose="020B0503020204020204" pitchFamily="34" charset="-122"/>
              <a:ea typeface="微软雅黑" panose="020B0503020204020204" pitchFamily="34" charset="-122"/>
            </a:endParaRPr>
          </a:p>
          <a:p>
            <a:pPr marL="357188" lvl="1" indent="-176213" eaLnBrk="1" hangingPunct="1">
              <a:lnSpc>
                <a:spcPct val="150000"/>
              </a:lnSpc>
              <a:buClr>
                <a:srgbClr val="C00000"/>
              </a:buClr>
              <a:buSzPct val="120000"/>
              <a:buFont typeface="Arial" panose="020B0604020202020204" pitchFamily="34" charset="0"/>
              <a:buChar char="•"/>
            </a:pPr>
            <a:r>
              <a:rPr lang="zh-CN" altLang="en-US" sz="1800" dirty="0" smtClean="0">
                <a:latin typeface="微软雅黑" panose="020B0503020204020204" pitchFamily="34" charset="-122"/>
                <a:ea typeface="微软雅黑" panose="020B0503020204020204" pitchFamily="34" charset="-122"/>
              </a:rPr>
              <a:t>左结肠动脉</a:t>
            </a:r>
            <a:endParaRPr lang="en-US" altLang="zh-CN" sz="1800" dirty="0" smtClean="0">
              <a:latin typeface="微软雅黑" panose="020B0503020204020204" pitchFamily="34" charset="-122"/>
              <a:ea typeface="微软雅黑" panose="020B0503020204020204" pitchFamily="34" charset="-122"/>
            </a:endParaRPr>
          </a:p>
          <a:p>
            <a:pPr marL="357188" lvl="1" indent="-176213" eaLnBrk="1" hangingPunct="1">
              <a:lnSpc>
                <a:spcPct val="150000"/>
              </a:lnSpc>
              <a:buClr>
                <a:srgbClr val="C00000"/>
              </a:buClr>
              <a:buSzPct val="120000"/>
              <a:buFont typeface="Arial" panose="020B0604020202020204" pitchFamily="34" charset="0"/>
              <a:buChar char="•"/>
            </a:pPr>
            <a:r>
              <a:rPr lang="zh-CN" altLang="en-US" sz="1800" dirty="0" smtClean="0">
                <a:latin typeface="微软雅黑" panose="020B0503020204020204" pitchFamily="34" charset="-122"/>
                <a:ea typeface="微软雅黑" panose="020B0503020204020204" pitchFamily="34" charset="-122"/>
              </a:rPr>
              <a:t>乙状结肠动脉</a:t>
            </a:r>
          </a:p>
          <a:p>
            <a:pPr marL="357188" lvl="1" indent="-176213" eaLnBrk="1" hangingPunct="1">
              <a:lnSpc>
                <a:spcPct val="150000"/>
              </a:lnSpc>
              <a:buClr>
                <a:srgbClr val="C00000"/>
              </a:buClr>
              <a:buSzPct val="120000"/>
              <a:buFont typeface="Arial" panose="020B0604020202020204" pitchFamily="34" charset="0"/>
              <a:buChar char="•"/>
            </a:pPr>
            <a:r>
              <a:rPr lang="zh-CN" altLang="en-US" sz="1800" smtClean="0">
                <a:latin typeface="微软雅黑" panose="020B0503020204020204" pitchFamily="34" charset="-122"/>
                <a:ea typeface="微软雅黑" panose="020B0503020204020204" pitchFamily="34" charset="-122"/>
              </a:rPr>
              <a:t>直肠上动脉</a:t>
            </a:r>
            <a:endParaRPr lang="zh-CN" altLang="en-US" sz="1800"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047704" y="1730725"/>
            <a:ext cx="5394678" cy="4263988"/>
            <a:chOff x="3443296" y="1601022"/>
            <a:chExt cx="5394678" cy="4263988"/>
          </a:xfrm>
        </p:grpSpPr>
        <p:pic>
          <p:nvPicPr>
            <p:cNvPr id="3" name="图片 2"/>
            <p:cNvPicPr>
              <a:picLocks noChangeAspect="1"/>
            </p:cNvPicPr>
            <p:nvPr/>
          </p:nvPicPr>
          <p:blipFill rotWithShape="1">
            <a:blip r:embed="rId3" cstate="hqprint">
              <a:extLst>
                <a:ext uri="{28A0092B-C50C-407E-A947-70E740481C1C}">
                  <a14:useLocalDpi xmlns:a14="http://schemas.microsoft.com/office/drawing/2010/main" val="0"/>
                </a:ext>
              </a:extLst>
            </a:blip>
            <a:srcRect l="2637" t="14864" r="1421" b="11645"/>
            <a:stretch/>
          </p:blipFill>
          <p:spPr>
            <a:xfrm>
              <a:off x="3443296" y="1993403"/>
              <a:ext cx="3960146" cy="3871607"/>
            </a:xfrm>
            <a:prstGeom prst="rect">
              <a:avLst/>
            </a:prstGeom>
          </p:spPr>
        </p:pic>
        <p:sp>
          <p:nvSpPr>
            <p:cNvPr id="36" name="文本框 39940">
              <a:extLst>
                <a:ext uri="{FF2B5EF4-FFF2-40B4-BE49-F238E27FC236}">
                  <a16:creationId xmlns:a16="http://schemas.microsoft.com/office/drawing/2014/main" id="{2A7C689A-00C1-4665-835D-CD856568B492}"/>
                </a:ext>
              </a:extLst>
            </p:cNvPr>
            <p:cNvSpPr txBox="1">
              <a:spLocks noChangeArrowheads="1"/>
            </p:cNvSpPr>
            <p:nvPr/>
          </p:nvSpPr>
          <p:spPr bwMode="auto">
            <a:xfrm>
              <a:off x="4136747" y="1654849"/>
              <a:ext cx="17074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中结肠动脉</a:t>
              </a:r>
              <a:endParaRPr lang="zh-CN" altLang="en-US" sz="1600" b="0" dirty="0">
                <a:latin typeface="微软雅黑" panose="020B0503020204020204" pitchFamily="34" charset="-122"/>
                <a:ea typeface="微软雅黑" panose="020B0503020204020204" pitchFamily="34" charset="-122"/>
              </a:endParaRPr>
            </a:p>
          </p:txBody>
        </p:sp>
        <p:sp>
          <p:nvSpPr>
            <p:cNvPr id="38" name="矩形 37"/>
            <p:cNvSpPr/>
            <p:nvPr/>
          </p:nvSpPr>
          <p:spPr>
            <a:xfrm>
              <a:off x="5547932" y="1601022"/>
              <a:ext cx="1576887"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肠系膜上动脉</a:t>
              </a:r>
              <a:endParaRPr lang="zh-CN" altLang="en-US" sz="1600" b="0" dirty="0">
                <a:latin typeface="微软雅黑" panose="020B0503020204020204" pitchFamily="34" charset="-122"/>
                <a:ea typeface="微软雅黑" panose="020B0503020204020204" pitchFamily="34" charset="-122"/>
              </a:endParaRPr>
            </a:p>
          </p:txBody>
        </p:sp>
        <p:cxnSp>
          <p:nvCxnSpPr>
            <p:cNvPr id="40" name="直接箭头连接符 39"/>
            <p:cNvCxnSpPr/>
            <p:nvPr/>
          </p:nvCxnSpPr>
          <p:spPr>
            <a:xfrm flipH="1">
              <a:off x="5384812" y="1863701"/>
              <a:ext cx="523120" cy="132529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1" name="直接箭头连接符 40"/>
            <p:cNvCxnSpPr/>
            <p:nvPr/>
          </p:nvCxnSpPr>
          <p:spPr>
            <a:xfrm flipH="1">
              <a:off x="5659703" y="3527554"/>
              <a:ext cx="1584161" cy="61290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2" name="直接箭头连接符 41"/>
            <p:cNvCxnSpPr/>
            <p:nvPr/>
          </p:nvCxnSpPr>
          <p:spPr>
            <a:xfrm flipH="1" flipV="1">
              <a:off x="5966298" y="4174235"/>
              <a:ext cx="1335933" cy="125453"/>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3" name="直接箭头连接符 42"/>
            <p:cNvCxnSpPr/>
            <p:nvPr/>
          </p:nvCxnSpPr>
          <p:spPr>
            <a:xfrm>
              <a:off x="4837890" y="1939576"/>
              <a:ext cx="305154" cy="112639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4" name="矩形 3"/>
            <p:cNvSpPr/>
            <p:nvPr/>
          </p:nvSpPr>
          <p:spPr>
            <a:xfrm>
              <a:off x="7243864" y="4008472"/>
              <a:ext cx="1363080" cy="461665"/>
            </a:xfrm>
            <a:prstGeom prst="rect">
              <a:avLst/>
            </a:prstGeom>
          </p:spPr>
          <p:txBody>
            <a:bodyPr wrap="square">
              <a:spAutoFit/>
            </a:bodyPr>
            <a:lstStyle/>
            <a:p>
              <a:pPr marL="0" lvl="1" eaLnBrk="1" hangingPunct="1">
                <a:lnSpc>
                  <a:spcPct val="150000"/>
                </a:lnSpc>
                <a:buClr>
                  <a:srgbClr val="C00000"/>
                </a:buClr>
                <a:buSzPct val="120000"/>
              </a:pPr>
              <a:r>
                <a:rPr lang="zh-CN" altLang="en-US" sz="1600" b="0" dirty="0">
                  <a:latin typeface="微软雅黑" panose="020B0503020204020204" pitchFamily="34" charset="-122"/>
                  <a:ea typeface="微软雅黑" panose="020B0503020204020204" pitchFamily="34" charset="-122"/>
                </a:rPr>
                <a:t>左结肠动脉</a:t>
              </a:r>
              <a:endParaRPr lang="en-US" altLang="zh-CN" sz="1600" b="0" dirty="0">
                <a:latin typeface="微软雅黑" panose="020B0503020204020204" pitchFamily="34" charset="-122"/>
                <a:ea typeface="微软雅黑" panose="020B0503020204020204" pitchFamily="34" charset="-122"/>
              </a:endParaRPr>
            </a:p>
          </p:txBody>
        </p:sp>
        <p:sp>
          <p:nvSpPr>
            <p:cNvPr id="5" name="矩形 4"/>
            <p:cNvSpPr/>
            <p:nvPr/>
          </p:nvSpPr>
          <p:spPr>
            <a:xfrm>
              <a:off x="7243864" y="4560301"/>
              <a:ext cx="1594110" cy="461665"/>
            </a:xfrm>
            <a:prstGeom prst="rect">
              <a:avLst/>
            </a:prstGeom>
          </p:spPr>
          <p:txBody>
            <a:bodyPr wrap="square">
              <a:spAutoFit/>
            </a:bodyPr>
            <a:lstStyle/>
            <a:p>
              <a:pPr marL="0" lvl="1" eaLnBrk="1" hangingPunct="1">
                <a:lnSpc>
                  <a:spcPct val="150000"/>
                </a:lnSpc>
                <a:buClr>
                  <a:srgbClr val="C00000"/>
                </a:buClr>
                <a:buSzPct val="120000"/>
              </a:pPr>
              <a:r>
                <a:rPr lang="zh-CN" altLang="en-US" sz="1600" b="0" dirty="0">
                  <a:latin typeface="微软雅黑" panose="020B0503020204020204" pitchFamily="34" charset="-122"/>
                  <a:ea typeface="微软雅黑" panose="020B0503020204020204" pitchFamily="34" charset="-122"/>
                </a:rPr>
                <a:t>乙状结肠动脉</a:t>
              </a:r>
              <a:endParaRPr lang="en-US" altLang="zh-CN" sz="1600" b="0" dirty="0">
                <a:latin typeface="微软雅黑" panose="020B0503020204020204" pitchFamily="34" charset="-122"/>
                <a:ea typeface="微软雅黑" panose="020B0503020204020204" pitchFamily="34" charset="-122"/>
              </a:endParaRPr>
            </a:p>
          </p:txBody>
        </p:sp>
        <p:sp>
          <p:nvSpPr>
            <p:cNvPr id="6" name="矩形 5"/>
            <p:cNvSpPr/>
            <p:nvPr/>
          </p:nvSpPr>
          <p:spPr>
            <a:xfrm>
              <a:off x="7226033" y="5086858"/>
              <a:ext cx="1363080" cy="461665"/>
            </a:xfrm>
            <a:prstGeom prst="rect">
              <a:avLst/>
            </a:prstGeom>
          </p:spPr>
          <p:txBody>
            <a:bodyPr wrap="square">
              <a:spAutoFit/>
            </a:bodyPr>
            <a:lstStyle/>
            <a:p>
              <a:pPr marL="0" lvl="1" eaLnBrk="1" hangingPunct="1">
                <a:lnSpc>
                  <a:spcPct val="150000"/>
                </a:lnSpc>
                <a:buClr>
                  <a:srgbClr val="C00000"/>
                </a:buClr>
                <a:buSzPct val="120000"/>
              </a:pPr>
              <a:r>
                <a:rPr lang="zh-CN" altLang="en-US" sz="1600" b="0" dirty="0">
                  <a:latin typeface="微软雅黑" panose="020B0503020204020204" pitchFamily="34" charset="-122"/>
                  <a:ea typeface="微软雅黑" panose="020B0503020204020204" pitchFamily="34" charset="-122"/>
                </a:rPr>
                <a:t>直肠上动脉</a:t>
              </a:r>
            </a:p>
          </p:txBody>
        </p:sp>
        <p:sp>
          <p:nvSpPr>
            <p:cNvPr id="50" name="矩形 49"/>
            <p:cNvSpPr/>
            <p:nvPr/>
          </p:nvSpPr>
          <p:spPr>
            <a:xfrm>
              <a:off x="7185500" y="3331364"/>
              <a:ext cx="1587811"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肠系膜下动脉</a:t>
              </a:r>
              <a:endParaRPr lang="zh-CN" altLang="en-US" sz="1600" b="0" dirty="0">
                <a:latin typeface="微软雅黑" panose="020B0503020204020204" pitchFamily="34" charset="-122"/>
                <a:ea typeface="微软雅黑" panose="020B0503020204020204" pitchFamily="34" charset="-122"/>
              </a:endParaRPr>
            </a:p>
          </p:txBody>
        </p:sp>
        <p:cxnSp>
          <p:nvCxnSpPr>
            <p:cNvPr id="53" name="直接箭头连接符 52"/>
            <p:cNvCxnSpPr/>
            <p:nvPr/>
          </p:nvCxnSpPr>
          <p:spPr>
            <a:xfrm flipH="1" flipV="1">
              <a:off x="5844187" y="4826244"/>
              <a:ext cx="1458043" cy="51099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54" name="直接箭头连接符 53"/>
            <p:cNvCxnSpPr/>
            <p:nvPr/>
          </p:nvCxnSpPr>
          <p:spPr>
            <a:xfrm flipH="1" flipV="1">
              <a:off x="5873995" y="4396981"/>
              <a:ext cx="1428235" cy="41496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2770">
            <a:extLst>
              <a:ext uri="{FF2B5EF4-FFF2-40B4-BE49-F238E27FC236}">
                <a16:creationId xmlns:a16="http://schemas.microsoft.com/office/drawing/2014/main" id="{A77A4445-BFA6-4BAC-B726-45BD6905FDFD}"/>
              </a:ext>
            </a:extLst>
          </p:cNvPr>
          <p:cNvSpPr>
            <a:spLocks noChangeArrowheads="1"/>
          </p:cNvSpPr>
          <p:nvPr/>
        </p:nvSpPr>
        <p:spPr bwMode="auto">
          <a:xfrm>
            <a:off x="93055" y="423069"/>
            <a:ext cx="2619983" cy="519112"/>
          </a:xfrm>
          <a:prstGeom prst="rect">
            <a:avLst/>
          </a:prstGeom>
          <a:solidFill>
            <a:schemeClr val="accent5">
              <a:lumMod val="90000"/>
            </a:schemeClr>
          </a:solidFill>
          <a:ln>
            <a:solidFill>
              <a:schemeClr val="accent1">
                <a:lumMod val="75000"/>
              </a:schemeClr>
            </a:solidFill>
          </a:ln>
          <a:extLst/>
        </p:spPr>
        <p:style>
          <a:lnRef idx="1">
            <a:schemeClr val="accent1"/>
          </a:lnRef>
          <a:fillRef idx="2">
            <a:schemeClr val="accent1"/>
          </a:fillRef>
          <a:effectRef idx="1">
            <a:schemeClr val="accent1"/>
          </a:effectRef>
          <a:fontRef idx="minor">
            <a:schemeClr val="dk1"/>
          </a:fontRef>
        </p:style>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dirty="0" smtClean="0">
                <a:latin typeface="方正姚体" panose="02010601030101010101" pitchFamily="2" charset="-122"/>
                <a:ea typeface="方正姚体" panose="02010601030101010101" pitchFamily="2" charset="-122"/>
              </a:rPr>
              <a:t>(</a:t>
            </a:r>
            <a:r>
              <a:rPr lang="zh-CN" altLang="en-US" sz="2800" dirty="0" smtClean="0">
                <a:latin typeface="方正姚体" panose="02010601030101010101" pitchFamily="2" charset="-122"/>
                <a:ea typeface="方正姚体" panose="02010601030101010101" pitchFamily="2" charset="-122"/>
              </a:rPr>
              <a:t>五</a:t>
            </a:r>
            <a:r>
              <a:rPr lang="en-US" altLang="zh-CN" sz="2800" dirty="0" smtClean="0">
                <a:latin typeface="方正姚体" panose="02010601030101010101" pitchFamily="2" charset="-122"/>
                <a:ea typeface="方正姚体" panose="02010601030101010101" pitchFamily="2" charset="-122"/>
              </a:rPr>
              <a:t>)</a:t>
            </a:r>
            <a:r>
              <a:rPr lang="zh-CN" altLang="en-US" sz="2800" dirty="0" smtClean="0">
                <a:latin typeface="方正姚体" panose="02010601030101010101" pitchFamily="2" charset="-122"/>
                <a:ea typeface="方正姚体" panose="02010601030101010101" pitchFamily="2" charset="-122"/>
              </a:rPr>
              <a:t>髂总动脉</a:t>
            </a:r>
            <a:endParaRPr lang="zh-CN" altLang="en-US" sz="2800" dirty="0">
              <a:latin typeface="方正姚体" panose="02010601030101010101" pitchFamily="2" charset="-122"/>
              <a:ea typeface="方正姚体" panose="02010601030101010101" pitchFamily="2" charset="-122"/>
            </a:endParaRPr>
          </a:p>
        </p:txBody>
      </p:sp>
      <p:sp>
        <p:nvSpPr>
          <p:cNvPr id="4" name="矩形 36890">
            <a:hlinkClick r:id="rId2" action="ppaction://hlinksldjump"/>
            <a:extLst>
              <a:ext uri="{FF2B5EF4-FFF2-40B4-BE49-F238E27FC236}">
                <a16:creationId xmlns:a16="http://schemas.microsoft.com/office/drawing/2014/main" id="{53687D52-EE8C-4C54-ACB1-824061107570}"/>
              </a:ext>
            </a:extLst>
          </p:cNvPr>
          <p:cNvSpPr>
            <a:spLocks noChangeArrowheads="1"/>
          </p:cNvSpPr>
          <p:nvPr/>
        </p:nvSpPr>
        <p:spPr bwMode="auto">
          <a:xfrm>
            <a:off x="2902511" y="423069"/>
            <a:ext cx="4330467"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buClr>
                <a:srgbClr val="C00000"/>
              </a:buClr>
            </a:pPr>
            <a:r>
              <a:rPr lang="zh-CN" altLang="en-US" sz="1800" b="0" dirty="0" smtClean="0">
                <a:latin typeface="微软雅黑" panose="020B0503020204020204" pitchFamily="34" charset="-122"/>
                <a:ea typeface="微软雅黑" panose="020B0503020204020204" pitchFamily="34" charset="-122"/>
              </a:rPr>
              <a:t>沿腰大肌内侧缘下行至骶髂关节处分支</a:t>
            </a:r>
            <a:endParaRPr lang="zh-CN" altLang="en-US" sz="1800" dirty="0">
              <a:latin typeface="微软雅黑" panose="020B0503020204020204" pitchFamily="34" charset="-122"/>
              <a:ea typeface="微软雅黑" panose="020B0503020204020204" pitchFamily="34" charset="-122"/>
            </a:endParaRPr>
          </a:p>
        </p:txBody>
      </p:sp>
      <p:grpSp>
        <p:nvGrpSpPr>
          <p:cNvPr id="85" name="组合 84"/>
          <p:cNvGrpSpPr/>
          <p:nvPr/>
        </p:nvGrpSpPr>
        <p:grpSpPr>
          <a:xfrm>
            <a:off x="-1682" y="942181"/>
            <a:ext cx="2904193" cy="3923345"/>
            <a:chOff x="-1682" y="942181"/>
            <a:chExt cx="2904193" cy="3923345"/>
          </a:xfrm>
        </p:grpSpPr>
        <p:sp>
          <p:nvSpPr>
            <p:cNvPr id="19" name="文本框 40998">
              <a:extLst>
                <a:ext uri="{FF2B5EF4-FFF2-40B4-BE49-F238E27FC236}">
                  <a16:creationId xmlns:a16="http://schemas.microsoft.com/office/drawing/2014/main" id="{A27DD6B3-99A3-425B-839E-2DBEBB8F266B}"/>
                </a:ext>
              </a:extLst>
            </p:cNvPr>
            <p:cNvSpPr txBox="1">
              <a:spLocks noChangeArrowheads="1"/>
            </p:cNvSpPr>
            <p:nvPr/>
          </p:nvSpPr>
          <p:spPr bwMode="auto">
            <a:xfrm>
              <a:off x="1339467" y="2972700"/>
              <a:ext cx="146408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dirty="0" smtClean="0">
                  <a:latin typeface="微软雅黑" panose="020B0503020204020204" pitchFamily="34" charset="-122"/>
                  <a:ea typeface="微软雅黑" panose="020B0503020204020204" pitchFamily="34" charset="-122"/>
                </a:rPr>
                <a:t>脐动脉</a:t>
              </a:r>
              <a:endParaRPr lang="zh-CN" altLang="en-US" sz="1800" dirty="0">
                <a:latin typeface="微软雅黑" panose="020B0503020204020204" pitchFamily="34" charset="-122"/>
                <a:ea typeface="微软雅黑" panose="020B0503020204020204" pitchFamily="34" charset="-122"/>
              </a:endParaRPr>
            </a:p>
            <a:p>
              <a:pPr eaLnBrk="1" hangingPunct="1">
                <a:lnSpc>
                  <a:spcPct val="130000"/>
                </a:lnSpc>
              </a:pPr>
              <a:r>
                <a:rPr lang="zh-CN" altLang="en-US" sz="1800" dirty="0" smtClean="0">
                  <a:latin typeface="微软雅黑" panose="020B0503020204020204" pitchFamily="34" charset="-122"/>
                  <a:ea typeface="微软雅黑" panose="020B0503020204020204" pitchFamily="34" charset="-122"/>
                </a:rPr>
                <a:t>子宫动脉</a:t>
              </a:r>
              <a:endParaRPr lang="zh-CN" altLang="en-US" sz="1800" dirty="0">
                <a:latin typeface="微软雅黑" panose="020B0503020204020204" pitchFamily="34" charset="-122"/>
                <a:ea typeface="微软雅黑" panose="020B0503020204020204" pitchFamily="34" charset="-122"/>
              </a:endParaRPr>
            </a:p>
            <a:p>
              <a:pPr eaLnBrk="1" hangingPunct="1">
                <a:lnSpc>
                  <a:spcPct val="130000"/>
                </a:lnSpc>
              </a:pPr>
              <a:r>
                <a:rPr lang="zh-CN" altLang="en-US" sz="1800" dirty="0" smtClean="0">
                  <a:latin typeface="微软雅黑" panose="020B0503020204020204" pitchFamily="34" charset="-122"/>
                  <a:ea typeface="微软雅黑" panose="020B0503020204020204" pitchFamily="34" charset="-122"/>
                </a:rPr>
                <a:t>阴部内动脉</a:t>
              </a:r>
              <a:endParaRPr lang="zh-CN" altLang="en-US" sz="1800" dirty="0">
                <a:latin typeface="微软雅黑" panose="020B0503020204020204" pitchFamily="34" charset="-122"/>
                <a:ea typeface="微软雅黑" panose="020B0503020204020204" pitchFamily="34" charset="-122"/>
              </a:endParaRPr>
            </a:p>
            <a:p>
              <a:pPr eaLnBrk="1" hangingPunct="1">
                <a:lnSpc>
                  <a:spcPct val="130000"/>
                </a:lnSpc>
              </a:pPr>
              <a:r>
                <a:rPr lang="zh-CN" altLang="en-US" sz="1800" b="0" dirty="0" smtClean="0">
                  <a:latin typeface="微软雅黑" panose="020B0503020204020204" pitchFamily="34" charset="-122"/>
                  <a:ea typeface="微软雅黑" panose="020B0503020204020204" pitchFamily="34" charset="-122"/>
                </a:rPr>
                <a:t>膀胱下动脉</a:t>
              </a:r>
              <a:endParaRPr lang="zh-CN" altLang="en-US" sz="1800" b="0" dirty="0">
                <a:latin typeface="微软雅黑" panose="020B0503020204020204" pitchFamily="34" charset="-122"/>
                <a:ea typeface="微软雅黑" panose="020B0503020204020204" pitchFamily="34" charset="-122"/>
              </a:endParaRPr>
            </a:p>
            <a:p>
              <a:pPr eaLnBrk="1" hangingPunct="1">
                <a:lnSpc>
                  <a:spcPct val="130000"/>
                </a:lnSpc>
              </a:pPr>
              <a:r>
                <a:rPr lang="zh-CN" altLang="en-US" sz="1800" b="0" dirty="0" smtClean="0">
                  <a:latin typeface="微软雅黑" panose="020B0503020204020204" pitchFamily="34" charset="-122"/>
                  <a:ea typeface="微软雅黑" panose="020B0503020204020204" pitchFamily="34" charset="-122"/>
                </a:rPr>
                <a:t>直肠下动脉</a:t>
              </a:r>
              <a:endParaRPr lang="zh-CN" altLang="en-US" sz="1800" b="0" dirty="0">
                <a:latin typeface="微软雅黑" panose="020B0503020204020204" pitchFamily="34" charset="-122"/>
                <a:ea typeface="微软雅黑" panose="020B0503020204020204" pitchFamily="34" charset="-122"/>
              </a:endParaRPr>
            </a:p>
          </p:txBody>
        </p:sp>
        <p:sp>
          <p:nvSpPr>
            <p:cNvPr id="6" name="文本框 40985">
              <a:extLst>
                <a:ext uri="{FF2B5EF4-FFF2-40B4-BE49-F238E27FC236}">
                  <a16:creationId xmlns:a16="http://schemas.microsoft.com/office/drawing/2014/main" id="{5C0FEEBE-D053-498E-A08E-A5BADE8AC510}"/>
                </a:ext>
              </a:extLst>
            </p:cNvPr>
            <p:cNvSpPr txBox="1">
              <a:spLocks noChangeArrowheads="1"/>
            </p:cNvSpPr>
            <p:nvPr/>
          </p:nvSpPr>
          <p:spPr bwMode="auto">
            <a:xfrm>
              <a:off x="346963" y="2265076"/>
              <a:ext cx="46166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eaVert"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髂内动脉</a:t>
              </a:r>
            </a:p>
          </p:txBody>
        </p:sp>
        <p:sp>
          <p:nvSpPr>
            <p:cNvPr id="7" name="文本框 40986">
              <a:extLst>
                <a:ext uri="{FF2B5EF4-FFF2-40B4-BE49-F238E27FC236}">
                  <a16:creationId xmlns:a16="http://schemas.microsoft.com/office/drawing/2014/main" id="{2B84C2D9-204B-4F7B-8CE3-1187154D03A0}"/>
                </a:ext>
              </a:extLst>
            </p:cNvPr>
            <p:cNvSpPr txBox="1">
              <a:spLocks noChangeArrowheads="1"/>
            </p:cNvSpPr>
            <p:nvPr/>
          </p:nvSpPr>
          <p:spPr bwMode="auto">
            <a:xfrm>
              <a:off x="-1682" y="3065151"/>
              <a:ext cx="461665" cy="122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eaVert"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髂外动脉</a:t>
              </a:r>
            </a:p>
          </p:txBody>
        </p:sp>
        <p:grpSp>
          <p:nvGrpSpPr>
            <p:cNvPr id="8" name="组合 40987">
              <a:extLst>
                <a:ext uri="{FF2B5EF4-FFF2-40B4-BE49-F238E27FC236}">
                  <a16:creationId xmlns:a16="http://schemas.microsoft.com/office/drawing/2014/main" id="{48A1FE88-E7E6-47B2-A976-89E085F53644}"/>
                </a:ext>
              </a:extLst>
            </p:cNvPr>
            <p:cNvGrpSpPr>
              <a:grpSpLocks/>
            </p:cNvGrpSpPr>
            <p:nvPr/>
          </p:nvGrpSpPr>
          <p:grpSpPr bwMode="auto">
            <a:xfrm>
              <a:off x="213411" y="942181"/>
              <a:ext cx="365124" cy="2157413"/>
              <a:chOff x="245" y="671"/>
              <a:chExt cx="230" cy="1359"/>
            </a:xfrm>
          </p:grpSpPr>
          <p:sp>
            <p:nvSpPr>
              <p:cNvPr id="9" name="直接连接符 40988">
                <a:extLst>
                  <a:ext uri="{FF2B5EF4-FFF2-40B4-BE49-F238E27FC236}">
                    <a16:creationId xmlns:a16="http://schemas.microsoft.com/office/drawing/2014/main" id="{1393697D-0A16-435E-AC54-65C8CA7808AA}"/>
                  </a:ext>
                </a:extLst>
              </p:cNvPr>
              <p:cNvSpPr>
                <a:spLocks noChangeShapeType="1"/>
              </p:cNvSpPr>
              <p:nvPr/>
            </p:nvSpPr>
            <p:spPr bwMode="auto">
              <a:xfrm>
                <a:off x="475" y="1069"/>
                <a:ext cx="0" cy="4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10" name="直接连接符 40989">
                <a:extLst>
                  <a:ext uri="{FF2B5EF4-FFF2-40B4-BE49-F238E27FC236}">
                    <a16:creationId xmlns:a16="http://schemas.microsoft.com/office/drawing/2014/main" id="{C2F30248-80EA-4642-8673-3EB6F828C6D2}"/>
                  </a:ext>
                </a:extLst>
              </p:cNvPr>
              <p:cNvSpPr>
                <a:spLocks noChangeShapeType="1"/>
              </p:cNvSpPr>
              <p:nvPr/>
            </p:nvSpPr>
            <p:spPr bwMode="auto">
              <a:xfrm flipH="1">
                <a:off x="245" y="1069"/>
                <a:ext cx="2" cy="96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11" name="直接连接符 40990">
                <a:extLst>
                  <a:ext uri="{FF2B5EF4-FFF2-40B4-BE49-F238E27FC236}">
                    <a16:creationId xmlns:a16="http://schemas.microsoft.com/office/drawing/2014/main" id="{D3A8FA6A-7109-4452-9B7C-D5F51A246C98}"/>
                  </a:ext>
                </a:extLst>
              </p:cNvPr>
              <p:cNvSpPr>
                <a:spLocks noChangeShapeType="1"/>
              </p:cNvSpPr>
              <p:nvPr/>
            </p:nvSpPr>
            <p:spPr bwMode="auto">
              <a:xfrm>
                <a:off x="256" y="1070"/>
                <a:ext cx="21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12" name="直接连接符 40991">
                <a:extLst>
                  <a:ext uri="{FF2B5EF4-FFF2-40B4-BE49-F238E27FC236}">
                    <a16:creationId xmlns:a16="http://schemas.microsoft.com/office/drawing/2014/main" id="{926A4C1E-1521-4098-98B4-9618DF0FCE8D}"/>
                  </a:ext>
                </a:extLst>
              </p:cNvPr>
              <p:cNvSpPr>
                <a:spLocks noChangeShapeType="1"/>
              </p:cNvSpPr>
              <p:nvPr/>
            </p:nvSpPr>
            <p:spPr bwMode="auto">
              <a:xfrm flipV="1">
                <a:off x="357" y="671"/>
                <a:ext cx="3" cy="3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grpSp>
        <p:sp>
          <p:nvSpPr>
            <p:cNvPr id="13" name="左大括号 40992">
              <a:extLst>
                <a:ext uri="{FF2B5EF4-FFF2-40B4-BE49-F238E27FC236}">
                  <a16:creationId xmlns:a16="http://schemas.microsoft.com/office/drawing/2014/main" id="{349CB9BA-8AFB-4F41-8A36-3022B7F3C48C}"/>
                </a:ext>
              </a:extLst>
            </p:cNvPr>
            <p:cNvSpPr>
              <a:spLocks/>
            </p:cNvSpPr>
            <p:nvPr/>
          </p:nvSpPr>
          <p:spPr bwMode="auto">
            <a:xfrm>
              <a:off x="735751" y="1951037"/>
              <a:ext cx="45719" cy="1971802"/>
            </a:xfrm>
            <a:prstGeom prst="leftBrace">
              <a:avLst>
                <a:gd name="adj1" fmla="val 8569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14" name="文本框 40993">
              <a:extLst>
                <a:ext uri="{FF2B5EF4-FFF2-40B4-BE49-F238E27FC236}">
                  <a16:creationId xmlns:a16="http://schemas.microsoft.com/office/drawing/2014/main" id="{AB0A6F59-2A5D-4D66-B68A-EC33665A7742}"/>
                </a:ext>
              </a:extLst>
            </p:cNvPr>
            <p:cNvSpPr txBox="1">
              <a:spLocks noChangeArrowheads="1"/>
            </p:cNvSpPr>
            <p:nvPr/>
          </p:nvSpPr>
          <p:spPr bwMode="auto">
            <a:xfrm>
              <a:off x="729561" y="1783849"/>
              <a:ext cx="675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壁支</a:t>
              </a:r>
            </a:p>
          </p:txBody>
        </p:sp>
        <p:sp>
          <p:nvSpPr>
            <p:cNvPr id="15" name="左大括号 40994">
              <a:extLst>
                <a:ext uri="{FF2B5EF4-FFF2-40B4-BE49-F238E27FC236}">
                  <a16:creationId xmlns:a16="http://schemas.microsoft.com/office/drawing/2014/main" id="{17DCD5BA-C5CE-417C-A55E-F82DC176AD66}"/>
                </a:ext>
              </a:extLst>
            </p:cNvPr>
            <p:cNvSpPr>
              <a:spLocks/>
            </p:cNvSpPr>
            <p:nvPr/>
          </p:nvSpPr>
          <p:spPr bwMode="auto">
            <a:xfrm>
              <a:off x="1290344" y="1395394"/>
              <a:ext cx="106701" cy="1188851"/>
            </a:xfrm>
            <a:prstGeom prst="leftBrace">
              <a:avLst>
                <a:gd name="adj1" fmla="val 7089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16" name="文本框 40995">
              <a:extLst>
                <a:ext uri="{FF2B5EF4-FFF2-40B4-BE49-F238E27FC236}">
                  <a16:creationId xmlns:a16="http://schemas.microsoft.com/office/drawing/2014/main" id="{14B97321-1F00-4F3C-9FEF-774BC2B85092}"/>
                </a:ext>
              </a:extLst>
            </p:cNvPr>
            <p:cNvSpPr txBox="1">
              <a:spLocks noChangeArrowheads="1"/>
            </p:cNvSpPr>
            <p:nvPr/>
          </p:nvSpPr>
          <p:spPr bwMode="auto">
            <a:xfrm>
              <a:off x="1347930" y="1151429"/>
              <a:ext cx="155458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dirty="0" smtClean="0">
                  <a:latin typeface="微软雅黑" panose="020B0503020204020204" pitchFamily="34" charset="-122"/>
                  <a:ea typeface="微软雅黑" panose="020B0503020204020204" pitchFamily="34" charset="-122"/>
                </a:rPr>
                <a:t>闭孔动脉</a:t>
              </a:r>
              <a:endParaRPr lang="zh-CN" altLang="en-US" sz="1800" dirty="0">
                <a:latin typeface="微软雅黑" panose="020B0503020204020204" pitchFamily="34" charset="-122"/>
                <a:ea typeface="微软雅黑" panose="020B0503020204020204" pitchFamily="34" charset="-122"/>
              </a:endParaRPr>
            </a:p>
            <a:p>
              <a:pPr eaLnBrk="1" hangingPunct="1">
                <a:lnSpc>
                  <a:spcPct val="130000"/>
                </a:lnSpc>
              </a:pPr>
              <a:r>
                <a:rPr lang="zh-CN" altLang="en-US" sz="1800" b="0" dirty="0" smtClean="0">
                  <a:latin typeface="微软雅黑" panose="020B0503020204020204" pitchFamily="34" charset="-122"/>
                  <a:ea typeface="微软雅黑" panose="020B0503020204020204" pitchFamily="34" charset="-122"/>
                </a:rPr>
                <a:t>臀上动脉</a:t>
              </a:r>
              <a:endParaRPr lang="zh-CN" altLang="en-US" sz="1800" b="0" dirty="0">
                <a:latin typeface="微软雅黑" panose="020B0503020204020204" pitchFamily="34" charset="-122"/>
                <a:ea typeface="微软雅黑" panose="020B0503020204020204" pitchFamily="34" charset="-122"/>
              </a:endParaRPr>
            </a:p>
            <a:p>
              <a:pPr eaLnBrk="1" hangingPunct="1">
                <a:lnSpc>
                  <a:spcPct val="130000"/>
                </a:lnSpc>
              </a:pPr>
              <a:r>
                <a:rPr lang="zh-CN" altLang="en-US" sz="1800" b="0" dirty="0" smtClean="0">
                  <a:latin typeface="微软雅黑" panose="020B0503020204020204" pitchFamily="34" charset="-122"/>
                  <a:ea typeface="微软雅黑" panose="020B0503020204020204" pitchFamily="34" charset="-122"/>
                </a:rPr>
                <a:t>臀下动脉</a:t>
              </a:r>
              <a:endParaRPr lang="zh-CN" altLang="en-US" sz="1800" b="0" dirty="0">
                <a:latin typeface="微软雅黑" panose="020B0503020204020204" pitchFamily="34" charset="-122"/>
                <a:ea typeface="微软雅黑" panose="020B0503020204020204" pitchFamily="34" charset="-122"/>
              </a:endParaRPr>
            </a:p>
            <a:p>
              <a:pPr eaLnBrk="1" hangingPunct="1">
                <a:lnSpc>
                  <a:spcPct val="130000"/>
                </a:lnSpc>
              </a:pPr>
              <a:r>
                <a:rPr lang="zh-CN" altLang="en-US" sz="1800" b="0" dirty="0">
                  <a:latin typeface="微软雅黑" panose="020B0503020204020204" pitchFamily="34" charset="-122"/>
                  <a:ea typeface="微软雅黑" panose="020B0503020204020204" pitchFamily="34" charset="-122"/>
                </a:rPr>
                <a:t>髂腰动脉</a:t>
              </a:r>
            </a:p>
            <a:p>
              <a:pPr eaLnBrk="1" hangingPunct="1">
                <a:lnSpc>
                  <a:spcPct val="130000"/>
                </a:lnSpc>
              </a:pPr>
              <a:r>
                <a:rPr lang="zh-CN" altLang="en-US" sz="1800" b="0" dirty="0">
                  <a:latin typeface="微软雅黑" panose="020B0503020204020204" pitchFamily="34" charset="-122"/>
                  <a:ea typeface="微软雅黑" panose="020B0503020204020204" pitchFamily="34" charset="-122"/>
                </a:rPr>
                <a:t>骶外侧动脉</a:t>
              </a:r>
            </a:p>
          </p:txBody>
        </p:sp>
        <p:sp>
          <p:nvSpPr>
            <p:cNvPr id="17" name="文本框 40996">
              <a:extLst>
                <a:ext uri="{FF2B5EF4-FFF2-40B4-BE49-F238E27FC236}">
                  <a16:creationId xmlns:a16="http://schemas.microsoft.com/office/drawing/2014/main" id="{B87C88A5-6028-4946-ABEC-7E8287ADC36E}"/>
                </a:ext>
              </a:extLst>
            </p:cNvPr>
            <p:cNvSpPr txBox="1">
              <a:spLocks noChangeArrowheads="1"/>
            </p:cNvSpPr>
            <p:nvPr/>
          </p:nvSpPr>
          <p:spPr bwMode="auto">
            <a:xfrm>
              <a:off x="742063" y="3698862"/>
              <a:ext cx="111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脏支</a:t>
              </a:r>
            </a:p>
          </p:txBody>
        </p:sp>
        <p:sp>
          <p:nvSpPr>
            <p:cNvPr id="18" name="左大括号 40997">
              <a:extLst>
                <a:ext uri="{FF2B5EF4-FFF2-40B4-BE49-F238E27FC236}">
                  <a16:creationId xmlns:a16="http://schemas.microsoft.com/office/drawing/2014/main" id="{3B316A80-B2B3-4E58-90D0-F954FC293924}"/>
                </a:ext>
              </a:extLst>
            </p:cNvPr>
            <p:cNvSpPr>
              <a:spLocks/>
            </p:cNvSpPr>
            <p:nvPr/>
          </p:nvSpPr>
          <p:spPr bwMode="auto">
            <a:xfrm>
              <a:off x="1321816" y="3220318"/>
              <a:ext cx="75229" cy="1410048"/>
            </a:xfrm>
            <a:prstGeom prst="leftBrace">
              <a:avLst>
                <a:gd name="adj1" fmla="val 9277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3342840" y="1542820"/>
            <a:ext cx="5293251" cy="4250536"/>
            <a:chOff x="3402720" y="1884581"/>
            <a:chExt cx="5293251" cy="4250536"/>
          </a:xfrm>
        </p:grpSpPr>
        <p:pic>
          <p:nvPicPr>
            <p:cNvPr id="3" name="图片 2"/>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t="12531"/>
            <a:stretch/>
          </p:blipFill>
          <p:spPr>
            <a:xfrm>
              <a:off x="3691485" y="1906621"/>
              <a:ext cx="3834329" cy="4037166"/>
            </a:xfrm>
            <a:prstGeom prst="rect">
              <a:avLst/>
            </a:prstGeom>
          </p:spPr>
        </p:pic>
        <p:sp>
          <p:nvSpPr>
            <p:cNvPr id="24" name="矩形 23"/>
            <p:cNvSpPr/>
            <p:nvPr/>
          </p:nvSpPr>
          <p:spPr>
            <a:xfrm>
              <a:off x="4045876" y="1884581"/>
              <a:ext cx="1310822"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髂总动脉</a:t>
              </a:r>
              <a:endParaRPr lang="zh-CN" altLang="en-US" sz="1600" b="0" dirty="0">
                <a:latin typeface="微软雅黑" panose="020B0503020204020204" pitchFamily="34" charset="-122"/>
                <a:ea typeface="微软雅黑" panose="020B0503020204020204" pitchFamily="34" charset="-122"/>
              </a:endParaRPr>
            </a:p>
          </p:txBody>
        </p:sp>
        <p:cxnSp>
          <p:nvCxnSpPr>
            <p:cNvPr id="25" name="直接箭头连接符 24"/>
            <p:cNvCxnSpPr/>
            <p:nvPr/>
          </p:nvCxnSpPr>
          <p:spPr>
            <a:xfrm>
              <a:off x="4953189" y="2117396"/>
              <a:ext cx="254176" cy="29535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31" name="矩形 30"/>
            <p:cNvSpPr/>
            <p:nvPr/>
          </p:nvSpPr>
          <p:spPr>
            <a:xfrm>
              <a:off x="3833375" y="2278143"/>
              <a:ext cx="11990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髂内动脉</a:t>
              </a:r>
              <a:endParaRPr lang="zh-CN" altLang="en-US" sz="1600" b="0" dirty="0">
                <a:latin typeface="微软雅黑" panose="020B0503020204020204" pitchFamily="34" charset="-122"/>
                <a:ea typeface="微软雅黑" panose="020B0503020204020204" pitchFamily="34" charset="-122"/>
              </a:endParaRPr>
            </a:p>
          </p:txBody>
        </p:sp>
        <p:cxnSp>
          <p:nvCxnSpPr>
            <p:cNvPr id="32" name="直接箭头连接符 31"/>
            <p:cNvCxnSpPr/>
            <p:nvPr/>
          </p:nvCxnSpPr>
          <p:spPr>
            <a:xfrm>
              <a:off x="4758291" y="2475712"/>
              <a:ext cx="612810" cy="50589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34" name="矩形 33"/>
            <p:cNvSpPr/>
            <p:nvPr/>
          </p:nvSpPr>
          <p:spPr>
            <a:xfrm>
              <a:off x="3402720" y="2677211"/>
              <a:ext cx="1277321"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髂外动脉</a:t>
              </a:r>
              <a:endParaRPr lang="zh-CN" altLang="en-US" sz="1600" b="0" dirty="0">
                <a:latin typeface="微软雅黑" panose="020B0503020204020204" pitchFamily="34" charset="-122"/>
                <a:ea typeface="微软雅黑" panose="020B0503020204020204" pitchFamily="34" charset="-122"/>
              </a:endParaRPr>
            </a:p>
          </p:txBody>
        </p:sp>
        <p:cxnSp>
          <p:nvCxnSpPr>
            <p:cNvPr id="35" name="直接箭头连接符 34"/>
            <p:cNvCxnSpPr/>
            <p:nvPr/>
          </p:nvCxnSpPr>
          <p:spPr>
            <a:xfrm>
              <a:off x="4314141" y="2878298"/>
              <a:ext cx="830118" cy="668893"/>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40" name="矩形 39"/>
            <p:cNvSpPr/>
            <p:nvPr/>
          </p:nvSpPr>
          <p:spPr>
            <a:xfrm>
              <a:off x="4758291" y="5796563"/>
              <a:ext cx="1501078" cy="338554"/>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闭孔动脉</a:t>
              </a:r>
              <a:endParaRPr lang="zh-CN" altLang="en-US" sz="1600" dirty="0">
                <a:latin typeface="微软雅黑" panose="020B0503020204020204" pitchFamily="34" charset="-122"/>
                <a:ea typeface="微软雅黑" panose="020B0503020204020204" pitchFamily="34" charset="-122"/>
              </a:endParaRPr>
            </a:p>
          </p:txBody>
        </p:sp>
        <p:cxnSp>
          <p:nvCxnSpPr>
            <p:cNvPr id="41" name="直接箭头连接符 40"/>
            <p:cNvCxnSpPr/>
            <p:nvPr/>
          </p:nvCxnSpPr>
          <p:spPr>
            <a:xfrm flipH="1" flipV="1">
              <a:off x="5080277" y="4311444"/>
              <a:ext cx="63982" cy="1518074"/>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43" name="矩形 42"/>
            <p:cNvSpPr/>
            <p:nvPr/>
          </p:nvSpPr>
          <p:spPr>
            <a:xfrm>
              <a:off x="6977420" y="2422199"/>
              <a:ext cx="1376452"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髂腰动脉</a:t>
              </a:r>
              <a:endParaRPr lang="zh-CN" altLang="en-US" sz="1600" b="0" dirty="0">
                <a:latin typeface="微软雅黑" panose="020B0503020204020204" pitchFamily="34" charset="-122"/>
                <a:ea typeface="微软雅黑" panose="020B0503020204020204" pitchFamily="34" charset="-122"/>
              </a:endParaRPr>
            </a:p>
          </p:txBody>
        </p:sp>
        <p:cxnSp>
          <p:nvCxnSpPr>
            <p:cNvPr id="44" name="直接箭头连接符 43"/>
            <p:cNvCxnSpPr/>
            <p:nvPr/>
          </p:nvCxnSpPr>
          <p:spPr>
            <a:xfrm flipH="1">
              <a:off x="5631935" y="2665230"/>
              <a:ext cx="1440853" cy="62336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46" name="矩形 45"/>
            <p:cNvSpPr/>
            <p:nvPr/>
          </p:nvSpPr>
          <p:spPr>
            <a:xfrm>
              <a:off x="6987261" y="2788404"/>
              <a:ext cx="1490447"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骶外侧动脉</a:t>
              </a:r>
              <a:endParaRPr lang="zh-CN" altLang="en-US" sz="1600" b="0" dirty="0">
                <a:latin typeface="微软雅黑" panose="020B0503020204020204" pitchFamily="34" charset="-122"/>
                <a:ea typeface="微软雅黑" panose="020B0503020204020204" pitchFamily="34" charset="-122"/>
              </a:endParaRPr>
            </a:p>
          </p:txBody>
        </p:sp>
        <p:cxnSp>
          <p:nvCxnSpPr>
            <p:cNvPr id="47" name="直接箭头连接符 46"/>
            <p:cNvCxnSpPr/>
            <p:nvPr/>
          </p:nvCxnSpPr>
          <p:spPr>
            <a:xfrm flipH="1">
              <a:off x="6239807" y="2970161"/>
              <a:ext cx="832981" cy="58179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50" name="矩形 49"/>
            <p:cNvSpPr/>
            <p:nvPr/>
          </p:nvSpPr>
          <p:spPr>
            <a:xfrm>
              <a:off x="7001589" y="3187948"/>
              <a:ext cx="1319955"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臀上动脉</a:t>
              </a:r>
              <a:endParaRPr lang="zh-CN" altLang="en-US" sz="1600" b="0" dirty="0">
                <a:latin typeface="微软雅黑" panose="020B0503020204020204" pitchFamily="34" charset="-122"/>
                <a:ea typeface="微软雅黑" panose="020B0503020204020204" pitchFamily="34" charset="-122"/>
              </a:endParaRPr>
            </a:p>
          </p:txBody>
        </p:sp>
        <p:cxnSp>
          <p:nvCxnSpPr>
            <p:cNvPr id="51" name="直接箭头连接符 50"/>
            <p:cNvCxnSpPr/>
            <p:nvPr/>
          </p:nvCxnSpPr>
          <p:spPr>
            <a:xfrm flipH="1">
              <a:off x="6107807" y="3380505"/>
              <a:ext cx="982989" cy="412631"/>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54" name="矩形 53"/>
            <p:cNvSpPr/>
            <p:nvPr/>
          </p:nvSpPr>
          <p:spPr>
            <a:xfrm>
              <a:off x="7216778" y="3526502"/>
              <a:ext cx="1260930"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臀下动脉</a:t>
              </a:r>
              <a:endParaRPr lang="zh-CN" altLang="en-US" sz="1600" b="0" dirty="0">
                <a:latin typeface="微软雅黑" panose="020B0503020204020204" pitchFamily="34" charset="-122"/>
                <a:ea typeface="微软雅黑" panose="020B0503020204020204" pitchFamily="34" charset="-122"/>
              </a:endParaRPr>
            </a:p>
          </p:txBody>
        </p:sp>
        <p:cxnSp>
          <p:nvCxnSpPr>
            <p:cNvPr id="55" name="直接箭头连接符 54"/>
            <p:cNvCxnSpPr/>
            <p:nvPr/>
          </p:nvCxnSpPr>
          <p:spPr>
            <a:xfrm flipH="1">
              <a:off x="6352362" y="3719059"/>
              <a:ext cx="950763" cy="13547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57" name="矩形 56"/>
            <p:cNvSpPr/>
            <p:nvPr/>
          </p:nvSpPr>
          <p:spPr>
            <a:xfrm>
              <a:off x="7382864" y="4056012"/>
              <a:ext cx="1313107" cy="338554"/>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阴部内动脉</a:t>
              </a:r>
              <a:endParaRPr lang="zh-CN" altLang="en-US" sz="1600" dirty="0">
                <a:latin typeface="微软雅黑" panose="020B0503020204020204" pitchFamily="34" charset="-122"/>
                <a:ea typeface="微软雅黑" panose="020B0503020204020204" pitchFamily="34" charset="-122"/>
              </a:endParaRPr>
            </a:p>
          </p:txBody>
        </p:sp>
        <p:cxnSp>
          <p:nvCxnSpPr>
            <p:cNvPr id="58" name="直接箭头连接符 57"/>
            <p:cNvCxnSpPr/>
            <p:nvPr/>
          </p:nvCxnSpPr>
          <p:spPr>
            <a:xfrm flipH="1">
              <a:off x="6656297" y="4264600"/>
              <a:ext cx="807505" cy="360984"/>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37400356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03340" y="2801757"/>
            <a:ext cx="4471487" cy="3826214"/>
            <a:chOff x="381421" y="1705583"/>
            <a:chExt cx="4471487" cy="3826214"/>
          </a:xfrm>
        </p:grpSpPr>
        <p:pic>
          <p:nvPicPr>
            <p:cNvPr id="4" name="图片 3"/>
            <p:cNvPicPr>
              <a:picLocks noChangeAspect="1"/>
            </p:cNvPicPr>
            <p:nvPr/>
          </p:nvPicPr>
          <p:blipFill rotWithShape="1">
            <a:blip r:embed="rId2" cstate="hqprint">
              <a:extLst>
                <a:ext uri="{28A0092B-C50C-407E-A947-70E740481C1C}">
                  <a14:useLocalDpi xmlns:a14="http://schemas.microsoft.com/office/drawing/2010/main" val="0"/>
                </a:ext>
              </a:extLst>
            </a:blip>
            <a:srcRect t="14706" b="12632"/>
            <a:stretch/>
          </p:blipFill>
          <p:spPr>
            <a:xfrm>
              <a:off x="381421" y="1705583"/>
              <a:ext cx="3569208" cy="3521414"/>
            </a:xfrm>
            <a:prstGeom prst="rect">
              <a:avLst/>
            </a:prstGeom>
          </p:spPr>
        </p:pic>
        <p:sp>
          <p:nvSpPr>
            <p:cNvPr id="26" name="矩形 25"/>
            <p:cNvSpPr/>
            <p:nvPr/>
          </p:nvSpPr>
          <p:spPr>
            <a:xfrm>
              <a:off x="644846" y="2008373"/>
              <a:ext cx="1122768" cy="338554"/>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脐动脉</a:t>
              </a:r>
              <a:endParaRPr lang="zh-CN" altLang="en-US" sz="1600" dirty="0">
                <a:latin typeface="微软雅黑" panose="020B0503020204020204" pitchFamily="34" charset="-122"/>
                <a:ea typeface="微软雅黑" panose="020B0503020204020204" pitchFamily="34" charset="-122"/>
              </a:endParaRPr>
            </a:p>
          </p:txBody>
        </p:sp>
        <p:cxnSp>
          <p:nvCxnSpPr>
            <p:cNvPr id="27" name="直接箭头连接符 26"/>
            <p:cNvCxnSpPr/>
            <p:nvPr/>
          </p:nvCxnSpPr>
          <p:spPr>
            <a:xfrm>
              <a:off x="1196838" y="2289243"/>
              <a:ext cx="760992" cy="46070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9" name="直接箭头连接符 28"/>
            <p:cNvCxnSpPr/>
            <p:nvPr/>
          </p:nvCxnSpPr>
          <p:spPr>
            <a:xfrm flipH="1">
              <a:off x="1134894" y="2289243"/>
              <a:ext cx="71336" cy="155642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0" name="直接箭头连接符 29"/>
            <p:cNvCxnSpPr/>
            <p:nvPr/>
          </p:nvCxnSpPr>
          <p:spPr>
            <a:xfrm>
              <a:off x="1206230" y="2289243"/>
              <a:ext cx="525293" cy="94682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37" name="矩形 36"/>
            <p:cNvSpPr/>
            <p:nvPr/>
          </p:nvSpPr>
          <p:spPr>
            <a:xfrm>
              <a:off x="3324080" y="1950689"/>
              <a:ext cx="1157130" cy="307777"/>
            </a:xfrm>
            <a:prstGeom prst="rect">
              <a:avLst/>
            </a:prstGeom>
          </p:spPr>
          <p:txBody>
            <a:bodyPr wrap="square">
              <a:spAutoFit/>
            </a:bodyPr>
            <a:lstStyle/>
            <a:p>
              <a:r>
                <a:rPr lang="zh-CN" altLang="en-US" sz="1400" b="0" dirty="0" smtClean="0">
                  <a:latin typeface="微软雅黑" panose="020B0503020204020204" pitchFamily="34" charset="-122"/>
                  <a:ea typeface="微软雅黑" panose="020B0503020204020204" pitchFamily="34" charset="-122"/>
                </a:rPr>
                <a:t>膀胱上动脉</a:t>
              </a:r>
              <a:endParaRPr lang="zh-CN" altLang="en-US" sz="1400" b="0" dirty="0">
                <a:latin typeface="微软雅黑" panose="020B0503020204020204" pitchFamily="34" charset="-122"/>
                <a:ea typeface="微软雅黑" panose="020B0503020204020204" pitchFamily="34" charset="-122"/>
              </a:endParaRPr>
            </a:p>
          </p:txBody>
        </p:sp>
        <p:cxnSp>
          <p:nvCxnSpPr>
            <p:cNvPr id="38" name="直接箭头连接符 37"/>
            <p:cNvCxnSpPr/>
            <p:nvPr/>
          </p:nvCxnSpPr>
          <p:spPr>
            <a:xfrm flipH="1">
              <a:off x="1932163" y="2181193"/>
              <a:ext cx="1479276" cy="784533"/>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40" name="矩形 39"/>
            <p:cNvSpPr/>
            <p:nvPr/>
          </p:nvSpPr>
          <p:spPr>
            <a:xfrm>
              <a:off x="3592623" y="2762655"/>
              <a:ext cx="1260285"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膀胱下动脉</a:t>
              </a:r>
              <a:endParaRPr lang="zh-CN" altLang="en-US" sz="1600" b="0" dirty="0">
                <a:latin typeface="微软雅黑" panose="020B0503020204020204" pitchFamily="34" charset="-122"/>
                <a:ea typeface="微软雅黑" panose="020B0503020204020204" pitchFamily="34" charset="-122"/>
              </a:endParaRPr>
            </a:p>
          </p:txBody>
        </p:sp>
        <p:cxnSp>
          <p:nvCxnSpPr>
            <p:cNvPr id="41" name="直接箭头连接符 40"/>
            <p:cNvCxnSpPr/>
            <p:nvPr/>
          </p:nvCxnSpPr>
          <p:spPr>
            <a:xfrm flipH="1">
              <a:off x="2292459" y="2931932"/>
              <a:ext cx="1381027" cy="42078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44" name="矩形 43"/>
            <p:cNvSpPr/>
            <p:nvPr/>
          </p:nvSpPr>
          <p:spPr>
            <a:xfrm>
              <a:off x="1295647" y="5193243"/>
              <a:ext cx="1122768" cy="338554"/>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子宫动脉</a:t>
              </a:r>
              <a:endParaRPr lang="zh-CN" altLang="en-US" sz="1600" dirty="0">
                <a:latin typeface="微软雅黑" panose="020B0503020204020204" pitchFamily="34" charset="-122"/>
                <a:ea typeface="微软雅黑" panose="020B0503020204020204" pitchFamily="34" charset="-122"/>
              </a:endParaRPr>
            </a:p>
          </p:txBody>
        </p:sp>
        <p:cxnSp>
          <p:nvCxnSpPr>
            <p:cNvPr id="45" name="直接箭头连接符 44"/>
            <p:cNvCxnSpPr/>
            <p:nvPr/>
          </p:nvCxnSpPr>
          <p:spPr>
            <a:xfrm flipV="1">
              <a:off x="1767166" y="3352721"/>
              <a:ext cx="429146" cy="1899961"/>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6" name="直接箭头连接符 45"/>
            <p:cNvCxnSpPr/>
            <p:nvPr/>
          </p:nvCxnSpPr>
          <p:spPr>
            <a:xfrm flipV="1">
              <a:off x="1767166" y="3827275"/>
              <a:ext cx="651249" cy="139972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grpSp>
      <p:grpSp>
        <p:nvGrpSpPr>
          <p:cNvPr id="34" name="组合 33"/>
          <p:cNvGrpSpPr/>
          <p:nvPr/>
        </p:nvGrpSpPr>
        <p:grpSpPr>
          <a:xfrm>
            <a:off x="4442724" y="3798399"/>
            <a:ext cx="4500667" cy="2829572"/>
            <a:chOff x="4195863" y="3704172"/>
            <a:chExt cx="4500667" cy="2829572"/>
          </a:xfrm>
        </p:grpSpPr>
        <p:pic>
          <p:nvPicPr>
            <p:cNvPr id="3" name="图片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95863" y="3704172"/>
              <a:ext cx="3164734" cy="2829572"/>
            </a:xfrm>
            <a:prstGeom prst="rect">
              <a:avLst/>
            </a:prstGeom>
          </p:spPr>
        </p:pic>
        <p:sp>
          <p:nvSpPr>
            <p:cNvPr id="51" name="矩形 50"/>
            <p:cNvSpPr/>
            <p:nvPr/>
          </p:nvSpPr>
          <p:spPr>
            <a:xfrm>
              <a:off x="7284643" y="4409758"/>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子宫动脉</a:t>
              </a:r>
              <a:endParaRPr lang="zh-CN" altLang="en-US" sz="1600" b="0" dirty="0">
                <a:latin typeface="微软雅黑" panose="020B0503020204020204" pitchFamily="34" charset="-122"/>
                <a:ea typeface="微软雅黑" panose="020B0503020204020204" pitchFamily="34" charset="-122"/>
              </a:endParaRPr>
            </a:p>
          </p:txBody>
        </p:sp>
        <p:cxnSp>
          <p:nvCxnSpPr>
            <p:cNvPr id="52" name="直接箭头连接符 51"/>
            <p:cNvCxnSpPr/>
            <p:nvPr/>
          </p:nvCxnSpPr>
          <p:spPr>
            <a:xfrm flipH="1">
              <a:off x="6413770" y="4589275"/>
              <a:ext cx="946827" cy="663407"/>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53" name="直接箭头连接符 52"/>
            <p:cNvCxnSpPr/>
            <p:nvPr/>
          </p:nvCxnSpPr>
          <p:spPr>
            <a:xfrm flipH="1">
              <a:off x="6319709" y="5233581"/>
              <a:ext cx="1040888" cy="195901"/>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54" name="矩形 53"/>
            <p:cNvSpPr/>
            <p:nvPr/>
          </p:nvSpPr>
          <p:spPr>
            <a:xfrm>
              <a:off x="7284643" y="5023966"/>
              <a:ext cx="99492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输尿管</a:t>
              </a:r>
              <a:endParaRPr lang="zh-CN" altLang="en-US" sz="1600" b="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7360597" y="5617203"/>
              <a:ext cx="1335933" cy="400110"/>
            </a:xfrm>
            <a:prstGeom prst="rect">
              <a:avLst/>
            </a:prstGeom>
            <a:solidFill>
              <a:schemeClr val="accent2">
                <a:lumMod val="20000"/>
                <a:lumOff val="80000"/>
              </a:schemeClr>
            </a:solidFill>
            <a:ln w="19050">
              <a:solidFill>
                <a:srgbClr val="0066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zh-CN" altLang="en-US" sz="2000" b="0" dirty="0" smtClean="0">
                  <a:latin typeface="华文隶书" panose="02010800040101010101" pitchFamily="2" charset="-122"/>
                  <a:ea typeface="华文隶书" panose="02010800040101010101" pitchFamily="2" charset="-122"/>
                </a:rPr>
                <a:t>小桥流水</a:t>
              </a:r>
              <a:endParaRPr lang="zh-CN" altLang="en-US" sz="2000" b="0" dirty="0">
                <a:latin typeface="华文隶书" panose="02010800040101010101" pitchFamily="2" charset="-122"/>
                <a:ea typeface="华文隶书" panose="02010800040101010101" pitchFamily="2" charset="-122"/>
              </a:endParaRPr>
            </a:p>
          </p:txBody>
        </p:sp>
      </p:grpSp>
      <p:grpSp>
        <p:nvGrpSpPr>
          <p:cNvPr id="35" name="组合 34"/>
          <p:cNvGrpSpPr/>
          <p:nvPr/>
        </p:nvGrpSpPr>
        <p:grpSpPr>
          <a:xfrm>
            <a:off x="4999551" y="505176"/>
            <a:ext cx="3783195" cy="2914155"/>
            <a:chOff x="5159766" y="626712"/>
            <a:chExt cx="3783195" cy="2914155"/>
          </a:xfrm>
        </p:grpSpPr>
        <p:pic>
          <p:nvPicPr>
            <p:cNvPr id="5" name="图片 4"/>
            <p:cNvPicPr>
              <a:picLocks noChangeAspect="1"/>
            </p:cNvPicPr>
            <p:nvPr/>
          </p:nvPicPr>
          <p:blipFill rotWithShape="1">
            <a:blip r:embed="rId4" cstate="hqprint">
              <a:extLst>
                <a:ext uri="{28A0092B-C50C-407E-A947-70E740481C1C}">
                  <a14:useLocalDpi xmlns:a14="http://schemas.microsoft.com/office/drawing/2010/main" val="0"/>
                </a:ext>
              </a:extLst>
            </a:blip>
            <a:srcRect l="13201" t="2760" r="11455" b="3554"/>
            <a:stretch/>
          </p:blipFill>
          <p:spPr>
            <a:xfrm>
              <a:off x="6339188" y="814433"/>
              <a:ext cx="2603773" cy="2726434"/>
            </a:xfrm>
            <a:prstGeom prst="rect">
              <a:avLst/>
            </a:prstGeom>
          </p:spPr>
        </p:pic>
        <p:sp>
          <p:nvSpPr>
            <p:cNvPr id="61" name="矩形 60"/>
            <p:cNvSpPr/>
            <p:nvPr/>
          </p:nvSpPr>
          <p:spPr>
            <a:xfrm>
              <a:off x="5913358" y="626712"/>
              <a:ext cx="1336055"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直肠上动脉</a:t>
              </a:r>
              <a:endParaRPr lang="zh-CN" altLang="en-US" sz="1600" b="0" dirty="0">
                <a:latin typeface="微软雅黑" panose="020B0503020204020204" pitchFamily="34" charset="-122"/>
                <a:ea typeface="微软雅黑" panose="020B0503020204020204" pitchFamily="34" charset="-122"/>
              </a:endParaRPr>
            </a:p>
          </p:txBody>
        </p:sp>
        <p:cxnSp>
          <p:nvCxnSpPr>
            <p:cNvPr id="62" name="直接箭头连接符 61"/>
            <p:cNvCxnSpPr/>
            <p:nvPr/>
          </p:nvCxnSpPr>
          <p:spPr>
            <a:xfrm>
              <a:off x="6840153" y="901430"/>
              <a:ext cx="718164" cy="940594"/>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4" name="矩形 63"/>
            <p:cNvSpPr/>
            <p:nvPr/>
          </p:nvSpPr>
          <p:spPr>
            <a:xfrm>
              <a:off x="5218754" y="2008373"/>
              <a:ext cx="1540866"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直肠中动脉</a:t>
              </a:r>
              <a:endParaRPr lang="zh-CN" altLang="en-US" sz="1600" b="0" dirty="0">
                <a:latin typeface="微软雅黑" panose="020B0503020204020204" pitchFamily="34" charset="-122"/>
                <a:ea typeface="微软雅黑" panose="020B0503020204020204" pitchFamily="34" charset="-122"/>
              </a:endParaRPr>
            </a:p>
          </p:txBody>
        </p:sp>
        <p:cxnSp>
          <p:nvCxnSpPr>
            <p:cNvPr id="65" name="直接箭头连接符 64"/>
            <p:cNvCxnSpPr>
              <a:stCxn id="5" idx="1"/>
            </p:cNvCxnSpPr>
            <p:nvPr/>
          </p:nvCxnSpPr>
          <p:spPr>
            <a:xfrm>
              <a:off x="6339188" y="2177650"/>
              <a:ext cx="840865" cy="45245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7" name="矩形 66"/>
            <p:cNvSpPr/>
            <p:nvPr/>
          </p:nvSpPr>
          <p:spPr>
            <a:xfrm>
              <a:off x="5159766" y="2990576"/>
              <a:ext cx="1514925"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直肠下动脉</a:t>
              </a:r>
              <a:endParaRPr lang="zh-CN" altLang="en-US" sz="1600" b="0" dirty="0">
                <a:latin typeface="微软雅黑" panose="020B0503020204020204" pitchFamily="34" charset="-122"/>
                <a:ea typeface="微软雅黑" panose="020B0503020204020204" pitchFamily="34" charset="-122"/>
              </a:endParaRPr>
            </a:p>
          </p:txBody>
        </p:sp>
        <p:cxnSp>
          <p:nvCxnSpPr>
            <p:cNvPr id="68" name="直接箭头连接符 67"/>
            <p:cNvCxnSpPr/>
            <p:nvPr/>
          </p:nvCxnSpPr>
          <p:spPr>
            <a:xfrm>
              <a:off x="6287644" y="3182471"/>
              <a:ext cx="961769"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sp>
        <p:nvSpPr>
          <p:cNvPr id="76" name="矩形 75"/>
          <p:cNvSpPr/>
          <p:nvPr/>
        </p:nvSpPr>
        <p:spPr>
          <a:xfrm>
            <a:off x="77568" y="452381"/>
            <a:ext cx="4955199" cy="1754326"/>
          </a:xfrm>
          <a:prstGeom prst="rect">
            <a:avLst/>
          </a:prstGeom>
        </p:spPr>
        <p:txBody>
          <a:bodyPr wrap="square">
            <a:spAutoFit/>
          </a:bodyPr>
          <a:lstStyle/>
          <a:p>
            <a:pPr marL="180975" indent="-180975">
              <a:lnSpc>
                <a:spcPct val="150000"/>
              </a:lnSpc>
              <a:buClr>
                <a:srgbClr val="C00000"/>
              </a:buClr>
              <a:buFont typeface="Wingdings" panose="05000000000000000000" pitchFamily="2" charset="2"/>
              <a:buChar char="ü"/>
            </a:pPr>
            <a:r>
              <a:rPr lang="zh-CN" altLang="en-US" sz="1800" dirty="0" smtClean="0">
                <a:latin typeface="Times New Roman" panose="02020603050405020304" pitchFamily="18" charset="0"/>
                <a:ea typeface="微软雅黑" panose="020B0503020204020204" pitchFamily="34" charset="-122"/>
                <a:cs typeface="Times New Roman" panose="02020603050405020304" pitchFamily="18" charset="0"/>
              </a:rPr>
              <a:t>脐动脉</a:t>
            </a:r>
            <a:r>
              <a:rPr lang="zh-CN" altLang="en-US" sz="1800" b="0" dirty="0" smtClean="0">
                <a:latin typeface="Times New Roman" panose="02020603050405020304" pitchFamily="18" charset="0"/>
                <a:ea typeface="微软雅黑" panose="020B0503020204020204" pitchFamily="34" charset="-122"/>
                <a:cs typeface="Times New Roman" panose="02020603050405020304" pitchFamily="18" charset="0"/>
              </a:rPr>
              <a:t>出生后远侧段闭锁，近侧段管腔未闭，连于髂内动脉，并发出</a:t>
            </a:r>
            <a:r>
              <a:rPr lang="zh-CN" altLang="en-US" sz="1800" dirty="0" smtClean="0">
                <a:latin typeface="Times New Roman" panose="02020603050405020304" pitchFamily="18" charset="0"/>
                <a:ea typeface="微软雅黑" panose="020B0503020204020204" pitchFamily="34" charset="-122"/>
                <a:cs typeface="Times New Roman" panose="02020603050405020304" pitchFamily="18" charset="0"/>
              </a:rPr>
              <a:t>膀胱上动脉</a:t>
            </a:r>
            <a:r>
              <a:rPr lang="zh-CN" altLang="en-US" sz="1800" b="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800" b="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180975" indent="-180975">
              <a:lnSpc>
                <a:spcPct val="150000"/>
              </a:lnSpc>
              <a:buClr>
                <a:srgbClr val="C00000"/>
              </a:buClr>
              <a:buFont typeface="Wingdings" panose="05000000000000000000" pitchFamily="2" charset="2"/>
              <a:buChar char="ü"/>
            </a:pPr>
            <a:r>
              <a:rPr lang="zh-CN" altLang="en-US" sz="1800" dirty="0" smtClean="0">
                <a:latin typeface="Times New Roman" panose="02020603050405020304" pitchFamily="18" charset="0"/>
                <a:ea typeface="微软雅黑" panose="020B0503020204020204" pitchFamily="34" charset="-122"/>
                <a:cs typeface="Times New Roman" panose="02020603050405020304" pitchFamily="18" charset="0"/>
              </a:rPr>
              <a:t>子宫动脉</a:t>
            </a:r>
            <a:r>
              <a:rPr lang="zh-CN" altLang="en-US" sz="1800" b="0" dirty="0" smtClean="0">
                <a:latin typeface="Times New Roman" panose="02020603050405020304" pitchFamily="18" charset="0"/>
                <a:ea typeface="微软雅黑" panose="020B0503020204020204" pitchFamily="34" charset="-122"/>
                <a:cs typeface="Times New Roman" panose="02020603050405020304" pitchFamily="18" charset="0"/>
              </a:rPr>
              <a:t>在子宫颈外侧约</a:t>
            </a:r>
            <a:r>
              <a:rPr lang="en-US" altLang="zh-CN" sz="1800" b="0" dirty="0" err="1" smtClean="0">
                <a:latin typeface="Times New Roman" panose="02020603050405020304" pitchFamily="18" charset="0"/>
                <a:ea typeface="微软雅黑" panose="020B0503020204020204" pitchFamily="34" charset="-122"/>
                <a:cs typeface="Times New Roman" panose="02020603050405020304" pitchFamily="18" charset="0"/>
              </a:rPr>
              <a:t>2cm</a:t>
            </a:r>
            <a:r>
              <a:rPr lang="zh-CN" altLang="en-US" sz="1800" b="0" dirty="0" smtClean="0">
                <a:latin typeface="Times New Roman" panose="02020603050405020304" pitchFamily="18" charset="0"/>
                <a:ea typeface="微软雅黑" panose="020B0503020204020204" pitchFamily="34" charset="-122"/>
                <a:cs typeface="Times New Roman" panose="02020603050405020304" pitchFamily="18" charset="0"/>
              </a:rPr>
              <a:t>处跨过</a:t>
            </a:r>
            <a:r>
              <a:rPr lang="zh-CN" altLang="en-US" sz="1800" dirty="0" smtClean="0">
                <a:latin typeface="Times New Roman" panose="02020603050405020304" pitchFamily="18" charset="0"/>
                <a:ea typeface="微软雅黑" panose="020B0503020204020204" pitchFamily="34" charset="-122"/>
                <a:cs typeface="Times New Roman" panose="02020603050405020304" pitchFamily="18" charset="0"/>
              </a:rPr>
              <a:t>输尿管</a:t>
            </a:r>
            <a:r>
              <a:rPr lang="zh-CN" altLang="en-US" sz="1800" b="0" dirty="0" smtClean="0">
                <a:latin typeface="Times New Roman" panose="02020603050405020304" pitchFamily="18" charset="0"/>
                <a:ea typeface="微软雅黑" panose="020B0503020204020204" pitchFamily="34" charset="-122"/>
                <a:cs typeface="Times New Roman" panose="02020603050405020304" pitchFamily="18" charset="0"/>
              </a:rPr>
              <a:t>前方并与之交叉</a:t>
            </a:r>
            <a:endParaRPr lang="en-US" altLang="zh-CN" sz="1800" b="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741" y="398407"/>
            <a:ext cx="2600528" cy="523220"/>
          </a:xfrm>
          <a:prstGeom prst="rect">
            <a:avLst/>
          </a:prstGeom>
          <a:solidFill>
            <a:schemeClr val="accent6">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髂外动脉</a:t>
            </a:r>
            <a:endParaRPr lang="zh-CN" altLang="en-US" sz="2800" dirty="0">
              <a:latin typeface="微软雅黑" panose="020B0503020204020204" pitchFamily="34" charset="-122"/>
              <a:ea typeface="微软雅黑" panose="020B0503020204020204" pitchFamily="34" charset="-122"/>
            </a:endParaRPr>
          </a:p>
        </p:txBody>
      </p:sp>
      <p:sp>
        <p:nvSpPr>
          <p:cNvPr id="3" name="矩形 2"/>
          <p:cNvSpPr/>
          <p:nvPr/>
        </p:nvSpPr>
        <p:spPr>
          <a:xfrm>
            <a:off x="142671" y="1084225"/>
            <a:ext cx="8406809" cy="1015663"/>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ü"/>
            </a:pPr>
            <a:r>
              <a:rPr lang="zh-CN" altLang="en-US" sz="2000" b="0" dirty="0" smtClean="0">
                <a:latin typeface="微软雅黑" panose="020B0503020204020204" pitchFamily="34" charset="-122"/>
                <a:ea typeface="微软雅黑" panose="020B0503020204020204" pitchFamily="34" charset="-122"/>
              </a:rPr>
              <a:t>沿腰大肌内缘下降，经腹股沟韧带中点深面，移行为股动脉。</a:t>
            </a:r>
            <a:endParaRPr lang="en-US" altLang="zh-CN" sz="2000" b="0" dirty="0" smtClean="0">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ü"/>
            </a:pPr>
            <a:r>
              <a:rPr lang="zh-CN" altLang="en-US" sz="2000" b="0" dirty="0" smtClean="0">
                <a:latin typeface="微软雅黑" panose="020B0503020204020204" pitchFamily="34" charset="-122"/>
                <a:ea typeface="微软雅黑" panose="020B0503020204020204" pitchFamily="34" charset="-122"/>
              </a:rPr>
              <a:t>分支</a:t>
            </a:r>
            <a:r>
              <a:rPr lang="en-US" altLang="zh-CN" sz="2000" b="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腹壁下动脉</a:t>
            </a:r>
            <a:r>
              <a:rPr lang="zh-CN" altLang="en-US" sz="2000" b="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旋髂深动脉</a:t>
            </a:r>
            <a:endParaRPr lang="zh-CN" altLang="en-US" sz="2000" dirty="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8366" y="2842777"/>
            <a:ext cx="4578485" cy="3776052"/>
            <a:chOff x="58366" y="2842777"/>
            <a:chExt cx="4578485" cy="3776052"/>
          </a:xfrm>
        </p:grpSpPr>
        <p:pic>
          <p:nvPicPr>
            <p:cNvPr id="4" name="图片 3"/>
            <p:cNvPicPr>
              <a:picLocks noChangeAspect="1"/>
            </p:cNvPicPr>
            <p:nvPr/>
          </p:nvPicPr>
          <p:blipFill rotWithShape="1">
            <a:blip r:embed="rId2" cstate="hqprint">
              <a:extLst>
                <a:ext uri="{28A0092B-C50C-407E-A947-70E740481C1C}">
                  <a14:useLocalDpi xmlns:a14="http://schemas.microsoft.com/office/drawing/2010/main" val="0"/>
                </a:ext>
              </a:extLst>
            </a:blip>
            <a:srcRect l="9008" t="42170" r="2909" b="2303"/>
            <a:stretch/>
          </p:blipFill>
          <p:spPr>
            <a:xfrm>
              <a:off x="538264" y="3211385"/>
              <a:ext cx="4098587" cy="2968922"/>
            </a:xfrm>
            <a:prstGeom prst="rect">
              <a:avLst/>
            </a:prstGeom>
          </p:spPr>
        </p:pic>
        <p:sp>
          <p:nvSpPr>
            <p:cNvPr id="14" name="文本框 13"/>
            <p:cNvSpPr txBox="1"/>
            <p:nvPr/>
          </p:nvSpPr>
          <p:spPr>
            <a:xfrm>
              <a:off x="1600477" y="6249497"/>
              <a:ext cx="196156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腹前壁内侧面观</a:t>
              </a:r>
              <a:endParaRPr lang="zh-CN" altLang="en-US" sz="1800" dirty="0">
                <a:latin typeface="微软雅黑" panose="020B0503020204020204" pitchFamily="34" charset="-122"/>
                <a:ea typeface="微软雅黑" panose="020B0503020204020204" pitchFamily="34" charset="-122"/>
              </a:endParaRPr>
            </a:p>
          </p:txBody>
        </p:sp>
        <p:sp>
          <p:nvSpPr>
            <p:cNvPr id="15" name="矩形 14"/>
            <p:cNvSpPr/>
            <p:nvPr/>
          </p:nvSpPr>
          <p:spPr>
            <a:xfrm>
              <a:off x="58366" y="5325778"/>
              <a:ext cx="1122768" cy="338554"/>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髂外动脉</a:t>
              </a:r>
              <a:endParaRPr lang="zh-CN" altLang="en-US" sz="1600" dirty="0">
                <a:latin typeface="微软雅黑" panose="020B0503020204020204" pitchFamily="34" charset="-122"/>
                <a:ea typeface="微软雅黑" panose="020B0503020204020204" pitchFamily="34" charset="-122"/>
              </a:endParaRPr>
            </a:p>
          </p:txBody>
        </p:sp>
        <p:cxnSp>
          <p:nvCxnSpPr>
            <p:cNvPr id="16" name="直接箭头连接符 15"/>
            <p:cNvCxnSpPr/>
            <p:nvPr/>
          </p:nvCxnSpPr>
          <p:spPr>
            <a:xfrm flipV="1">
              <a:off x="992221" y="5081825"/>
              <a:ext cx="461022" cy="37863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8" name="矩形 17"/>
            <p:cNvSpPr/>
            <p:nvPr/>
          </p:nvSpPr>
          <p:spPr>
            <a:xfrm>
              <a:off x="797668" y="2842777"/>
              <a:ext cx="1443193"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旋髂深动脉</a:t>
              </a:r>
              <a:endParaRPr lang="zh-CN" altLang="en-US" sz="1600" b="0" dirty="0">
                <a:latin typeface="微软雅黑" panose="020B0503020204020204" pitchFamily="34" charset="-122"/>
                <a:ea typeface="微软雅黑" panose="020B0503020204020204" pitchFamily="34" charset="-122"/>
              </a:endParaRPr>
            </a:p>
          </p:txBody>
        </p:sp>
        <p:cxnSp>
          <p:nvCxnSpPr>
            <p:cNvPr id="19" name="直接箭头连接符 18"/>
            <p:cNvCxnSpPr/>
            <p:nvPr/>
          </p:nvCxnSpPr>
          <p:spPr>
            <a:xfrm>
              <a:off x="1300264" y="3107235"/>
              <a:ext cx="0" cy="158284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2" name="矩形 21"/>
            <p:cNvSpPr/>
            <p:nvPr/>
          </p:nvSpPr>
          <p:spPr>
            <a:xfrm>
              <a:off x="1970585" y="2847449"/>
              <a:ext cx="1392584"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腹壁下动脉</a:t>
              </a:r>
              <a:endParaRPr lang="zh-CN" altLang="en-US" sz="1600" b="0" dirty="0">
                <a:latin typeface="微软雅黑" panose="020B0503020204020204" pitchFamily="34" charset="-122"/>
                <a:ea typeface="微软雅黑" panose="020B0503020204020204" pitchFamily="34" charset="-122"/>
              </a:endParaRPr>
            </a:p>
          </p:txBody>
        </p:sp>
        <p:cxnSp>
          <p:nvCxnSpPr>
            <p:cNvPr id="23" name="直接箭头连接符 22"/>
            <p:cNvCxnSpPr/>
            <p:nvPr/>
          </p:nvCxnSpPr>
          <p:spPr>
            <a:xfrm flipH="1">
              <a:off x="2102891" y="3137289"/>
              <a:ext cx="76104" cy="114755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38" name="组合 37"/>
          <p:cNvGrpSpPr/>
          <p:nvPr/>
        </p:nvGrpSpPr>
        <p:grpSpPr>
          <a:xfrm>
            <a:off x="5036904" y="2262486"/>
            <a:ext cx="3964353" cy="4107698"/>
            <a:chOff x="5036904" y="2262486"/>
            <a:chExt cx="3964353" cy="4107698"/>
          </a:xfrm>
        </p:grpSpPr>
        <p:pic>
          <p:nvPicPr>
            <p:cNvPr id="5" name="图片 19457" descr="图片16">
              <a:extLst>
                <a:ext uri="{FF2B5EF4-FFF2-40B4-BE49-F238E27FC236}">
                  <a16:creationId xmlns:a16="http://schemas.microsoft.com/office/drawing/2014/main" id="{E3B7F1FA-EE05-433B-8BF2-74541CDB66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6904" y="2414885"/>
              <a:ext cx="3057595" cy="39552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9460">
              <a:extLst>
                <a:ext uri="{FF2B5EF4-FFF2-40B4-BE49-F238E27FC236}">
                  <a16:creationId xmlns:a16="http://schemas.microsoft.com/office/drawing/2014/main" id="{AB6E0830-2668-4075-876B-9CD7DE08264C}"/>
                </a:ext>
              </a:extLst>
            </p:cNvPr>
            <p:cNvSpPr>
              <a:spLocks noChangeArrowheads="1"/>
            </p:cNvSpPr>
            <p:nvPr/>
          </p:nvSpPr>
          <p:spPr bwMode="auto">
            <a:xfrm>
              <a:off x="6951601" y="2262486"/>
              <a:ext cx="1314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胸廓内动脉</a:t>
              </a:r>
            </a:p>
          </p:txBody>
        </p:sp>
        <p:sp>
          <p:nvSpPr>
            <p:cNvPr id="10" name="矩形 19462">
              <a:extLst>
                <a:ext uri="{FF2B5EF4-FFF2-40B4-BE49-F238E27FC236}">
                  <a16:creationId xmlns:a16="http://schemas.microsoft.com/office/drawing/2014/main" id="{DCAC65CE-CBFD-443D-BC10-9FE685F90018}"/>
                </a:ext>
              </a:extLst>
            </p:cNvPr>
            <p:cNvSpPr>
              <a:spLocks noChangeArrowheads="1"/>
            </p:cNvSpPr>
            <p:nvPr/>
          </p:nvSpPr>
          <p:spPr bwMode="auto">
            <a:xfrm>
              <a:off x="7570381" y="4813581"/>
              <a:ext cx="1392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腹壁上动脉</a:t>
              </a:r>
            </a:p>
          </p:txBody>
        </p:sp>
        <p:sp>
          <p:nvSpPr>
            <p:cNvPr id="12" name="矩形 19462">
              <a:extLst>
                <a:ext uri="{FF2B5EF4-FFF2-40B4-BE49-F238E27FC236}">
                  <a16:creationId xmlns:a16="http://schemas.microsoft.com/office/drawing/2014/main" id="{DCAC65CE-CBFD-443D-BC10-9FE685F90018}"/>
                </a:ext>
              </a:extLst>
            </p:cNvPr>
            <p:cNvSpPr>
              <a:spLocks noChangeArrowheads="1"/>
            </p:cNvSpPr>
            <p:nvPr/>
          </p:nvSpPr>
          <p:spPr bwMode="auto">
            <a:xfrm>
              <a:off x="7609044" y="5304534"/>
              <a:ext cx="1392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腹壁下动脉</a:t>
              </a:r>
              <a:endParaRPr lang="zh-CN" altLang="en-US" sz="1600" b="0" dirty="0">
                <a:latin typeface="微软雅黑" panose="020B0503020204020204" pitchFamily="34" charset="-122"/>
                <a:ea typeface="微软雅黑" panose="020B0503020204020204" pitchFamily="34" charset="-122"/>
              </a:endParaRPr>
            </a:p>
          </p:txBody>
        </p:sp>
        <p:cxnSp>
          <p:nvCxnSpPr>
            <p:cNvPr id="26" name="直接箭头连接符 25"/>
            <p:cNvCxnSpPr/>
            <p:nvPr/>
          </p:nvCxnSpPr>
          <p:spPr>
            <a:xfrm flipH="1">
              <a:off x="6771608" y="2554106"/>
              <a:ext cx="359986" cy="630340"/>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7" name="直接箭头连接符 26"/>
            <p:cNvCxnSpPr/>
            <p:nvPr/>
          </p:nvCxnSpPr>
          <p:spPr>
            <a:xfrm flipH="1" flipV="1">
              <a:off x="6796213" y="5271143"/>
              <a:ext cx="869183" cy="20266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8" name="直接箭头连接符 27"/>
            <p:cNvCxnSpPr/>
            <p:nvPr/>
          </p:nvCxnSpPr>
          <p:spPr>
            <a:xfrm flipH="1" flipV="1">
              <a:off x="6674733" y="4571076"/>
              <a:ext cx="934311" cy="40846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4" name="矩形 33"/>
            <p:cNvSpPr/>
            <p:nvPr/>
          </p:nvSpPr>
          <p:spPr>
            <a:xfrm>
              <a:off x="7743766" y="5952851"/>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髂外动脉</a:t>
              </a:r>
              <a:endParaRPr lang="zh-CN" altLang="en-US" sz="1600" b="0" dirty="0">
                <a:latin typeface="微软雅黑" panose="020B0503020204020204" pitchFamily="34" charset="-122"/>
                <a:ea typeface="微软雅黑" panose="020B0503020204020204" pitchFamily="34" charset="-122"/>
              </a:endParaRPr>
            </a:p>
          </p:txBody>
        </p:sp>
        <p:cxnSp>
          <p:nvCxnSpPr>
            <p:cNvPr id="35" name="直接箭头连接符 34"/>
            <p:cNvCxnSpPr/>
            <p:nvPr/>
          </p:nvCxnSpPr>
          <p:spPr>
            <a:xfrm flipH="1" flipV="1">
              <a:off x="6951601" y="5788809"/>
              <a:ext cx="862952" cy="308823"/>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2762641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30741" y="372467"/>
            <a:ext cx="1779047" cy="523220"/>
          </a:xfrm>
          <a:prstGeom prst="rect">
            <a:avLst/>
          </a:prstGeom>
          <a:solidFill>
            <a:schemeClr val="accent6">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股动脉</a:t>
            </a:r>
            <a:endParaRPr lang="zh-CN" altLang="en-US" sz="28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330741" y="895687"/>
            <a:ext cx="3022059" cy="2429141"/>
            <a:chOff x="330741" y="1108953"/>
            <a:chExt cx="3022059" cy="2429141"/>
          </a:xfrm>
        </p:grpSpPr>
        <p:sp>
          <p:nvSpPr>
            <p:cNvPr id="29" name="矩形 33807">
              <a:hlinkClick r:id="rId2" action="ppaction://hlinksldjump"/>
              <a:extLst>
                <a:ext uri="{FF2B5EF4-FFF2-40B4-BE49-F238E27FC236}">
                  <a16:creationId xmlns:a16="http://schemas.microsoft.com/office/drawing/2014/main" id="{31AF2A6D-4F34-4B8D-9C1C-A3DD3C0DD460}"/>
                </a:ext>
              </a:extLst>
            </p:cNvPr>
            <p:cNvSpPr>
              <a:spLocks noChangeArrowheads="1"/>
            </p:cNvSpPr>
            <p:nvPr/>
          </p:nvSpPr>
          <p:spPr bwMode="auto">
            <a:xfrm>
              <a:off x="519019" y="2731527"/>
              <a:ext cx="1257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股深动脉</a:t>
              </a:r>
              <a:endParaRPr lang="en-US" altLang="zh-CN" sz="1800" dirty="0">
                <a:latin typeface="微软雅黑" panose="020B0503020204020204" pitchFamily="34" charset="-122"/>
                <a:ea typeface="微软雅黑" panose="020B0503020204020204" pitchFamily="34" charset="-122"/>
              </a:endParaRPr>
            </a:p>
          </p:txBody>
        </p:sp>
        <p:sp>
          <p:nvSpPr>
            <p:cNvPr id="58383" name="文本框 42003">
              <a:extLst>
                <a:ext uri="{FF2B5EF4-FFF2-40B4-BE49-F238E27FC236}">
                  <a16:creationId xmlns:a16="http://schemas.microsoft.com/office/drawing/2014/main" id="{D87386D3-6D71-4B72-8F4B-F6128B2D0DD8}"/>
                </a:ext>
              </a:extLst>
            </p:cNvPr>
            <p:cNvSpPr txBox="1">
              <a:spLocks noChangeArrowheads="1"/>
            </p:cNvSpPr>
            <p:nvPr/>
          </p:nvSpPr>
          <p:spPr bwMode="auto">
            <a:xfrm>
              <a:off x="1584699" y="2337765"/>
              <a:ext cx="17681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rPr>
                <a:t>旋股内侧动脉</a:t>
              </a:r>
              <a:endParaRPr lang="en-US" altLang="zh-CN" sz="1600" dirty="0" smtClean="0">
                <a:latin typeface="微软雅黑" panose="020B0503020204020204" pitchFamily="34" charset="-122"/>
                <a:ea typeface="微软雅黑" panose="020B0503020204020204" pitchFamily="34" charset="-122"/>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rPr>
                <a:t>旋股外侧动脉</a:t>
              </a:r>
              <a:endParaRPr lang="en-US" altLang="zh-CN" sz="1600" dirty="0" smtClean="0">
                <a:latin typeface="微软雅黑" panose="020B0503020204020204" pitchFamily="34" charset="-122"/>
                <a:ea typeface="微软雅黑" panose="020B0503020204020204" pitchFamily="34" charset="-122"/>
              </a:endParaRPr>
            </a:p>
            <a:p>
              <a:pPr eaLnBrk="1" hangingPunct="1">
                <a:lnSpc>
                  <a:spcPct val="150000"/>
                </a:lnSpc>
              </a:pPr>
              <a:r>
                <a:rPr lang="zh-CN" altLang="en-US" sz="1600" smtClean="0">
                  <a:latin typeface="微软雅黑" panose="020B0503020204020204" pitchFamily="34" charset="-122"/>
                  <a:ea typeface="微软雅黑" panose="020B0503020204020204" pitchFamily="34" charset="-122"/>
                </a:rPr>
                <a:t>穿动脉</a:t>
              </a:r>
              <a:r>
                <a:rPr lang="en-US" altLang="zh-CN" sz="1600" smtClean="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3-4</a:t>
              </a:r>
              <a:r>
                <a:rPr lang="zh-CN" altLang="en-US" sz="1600" dirty="0">
                  <a:latin typeface="微软雅黑" panose="020B0503020204020204" pitchFamily="34" charset="-122"/>
                  <a:ea typeface="微软雅黑" panose="020B0503020204020204" pitchFamily="34" charset="-122"/>
                </a:rPr>
                <a:t>支</a:t>
              </a:r>
              <a:r>
                <a:rPr lang="en-US" altLang="zh-CN" sz="1600" dirty="0">
                  <a:latin typeface="微软雅黑" panose="020B0503020204020204" pitchFamily="34" charset="-122"/>
                  <a:ea typeface="微软雅黑" panose="020B0503020204020204" pitchFamily="34" charset="-122"/>
                </a:rPr>
                <a:t>)</a:t>
              </a:r>
            </a:p>
          </p:txBody>
        </p:sp>
        <p:sp>
          <p:nvSpPr>
            <p:cNvPr id="23" name="直接连接符 33795">
              <a:extLst>
                <a:ext uri="{FF2B5EF4-FFF2-40B4-BE49-F238E27FC236}">
                  <a16:creationId xmlns:a16="http://schemas.microsoft.com/office/drawing/2014/main" id="{1EF72FDE-69C6-4C06-9C27-F97D217D3AC5}"/>
                </a:ext>
              </a:extLst>
            </p:cNvPr>
            <p:cNvSpPr>
              <a:spLocks noChangeShapeType="1"/>
            </p:cNvSpPr>
            <p:nvPr/>
          </p:nvSpPr>
          <p:spPr bwMode="auto">
            <a:xfrm flipH="1">
              <a:off x="330741" y="1108953"/>
              <a:ext cx="9346" cy="18230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4"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330741" y="1429171"/>
              <a:ext cx="257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5" name="直接连接符 33797">
              <a:extLst>
                <a:ext uri="{FF2B5EF4-FFF2-40B4-BE49-F238E27FC236}">
                  <a16:creationId xmlns:a16="http://schemas.microsoft.com/office/drawing/2014/main" id="{8A2B92C2-B29B-4354-B1A0-0087108CD801}"/>
                </a:ext>
              </a:extLst>
            </p:cNvPr>
            <p:cNvSpPr>
              <a:spLocks noChangeShapeType="1"/>
            </p:cNvSpPr>
            <p:nvPr/>
          </p:nvSpPr>
          <p:spPr bwMode="auto">
            <a:xfrm>
              <a:off x="330741" y="1899845"/>
              <a:ext cx="2460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6" name="直接连接符 33808">
              <a:extLst>
                <a:ext uri="{FF2B5EF4-FFF2-40B4-BE49-F238E27FC236}">
                  <a16:creationId xmlns:a16="http://schemas.microsoft.com/office/drawing/2014/main" id="{90D8CB81-A486-4D9E-B23E-0E0111D26618}"/>
                </a:ext>
              </a:extLst>
            </p:cNvPr>
            <p:cNvSpPr>
              <a:spLocks noChangeShapeType="1"/>
            </p:cNvSpPr>
            <p:nvPr/>
          </p:nvSpPr>
          <p:spPr bwMode="auto">
            <a:xfrm>
              <a:off x="340087" y="2932022"/>
              <a:ext cx="2682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7" name="矩形 33798">
              <a:extLst>
                <a:ext uri="{FF2B5EF4-FFF2-40B4-BE49-F238E27FC236}">
                  <a16:creationId xmlns:a16="http://schemas.microsoft.com/office/drawing/2014/main" id="{A0FEB230-E2F7-4E34-B0AD-64DC42B8D19D}"/>
                </a:ext>
              </a:extLst>
            </p:cNvPr>
            <p:cNvSpPr>
              <a:spLocks noChangeArrowheads="1"/>
            </p:cNvSpPr>
            <p:nvPr/>
          </p:nvSpPr>
          <p:spPr bwMode="auto">
            <a:xfrm>
              <a:off x="487109" y="1244505"/>
              <a:ext cx="1666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smtClean="0">
                  <a:latin typeface="微软雅黑" panose="020B0503020204020204" pitchFamily="34" charset="-122"/>
                  <a:ea typeface="微软雅黑" panose="020B0503020204020204" pitchFamily="34" charset="-122"/>
                </a:rPr>
                <a:t>腹壁浅动脉</a:t>
              </a:r>
              <a:endParaRPr lang="en-US" altLang="zh-CN" sz="1800" b="0" dirty="0">
                <a:latin typeface="微软雅黑" panose="020B0503020204020204" pitchFamily="34" charset="-122"/>
                <a:ea typeface="微软雅黑" panose="020B0503020204020204" pitchFamily="34" charset="-122"/>
              </a:endParaRPr>
            </a:p>
          </p:txBody>
        </p:sp>
        <p:sp>
          <p:nvSpPr>
            <p:cNvPr id="28" name="矩形 33799">
              <a:hlinkClick r:id="rId2" action="ppaction://hlinksldjump"/>
              <a:extLst>
                <a:ext uri="{FF2B5EF4-FFF2-40B4-BE49-F238E27FC236}">
                  <a16:creationId xmlns:a16="http://schemas.microsoft.com/office/drawing/2014/main" id="{09CA4CD1-AE5F-4548-ACCA-28CB9F316C99}"/>
                </a:ext>
              </a:extLst>
            </p:cNvPr>
            <p:cNvSpPr>
              <a:spLocks noChangeArrowheads="1"/>
            </p:cNvSpPr>
            <p:nvPr/>
          </p:nvSpPr>
          <p:spPr bwMode="auto">
            <a:xfrm>
              <a:off x="495818" y="1711613"/>
              <a:ext cx="1563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smtClean="0">
                  <a:latin typeface="微软雅黑" panose="020B0503020204020204" pitchFamily="34" charset="-122"/>
                  <a:ea typeface="微软雅黑" panose="020B0503020204020204" pitchFamily="34" charset="-122"/>
                </a:rPr>
                <a:t>旋髂浅动脉</a:t>
              </a:r>
              <a:endParaRPr lang="en-US" altLang="zh-CN" sz="1800" b="0" dirty="0">
                <a:latin typeface="微软雅黑" panose="020B0503020204020204" pitchFamily="34" charset="-122"/>
                <a:ea typeface="微软雅黑" panose="020B0503020204020204" pitchFamily="34" charset="-122"/>
              </a:endParaRPr>
            </a:p>
          </p:txBody>
        </p:sp>
        <p:sp>
          <p:nvSpPr>
            <p:cNvPr id="30" name="左大括号 33800">
              <a:extLst>
                <a:ext uri="{FF2B5EF4-FFF2-40B4-BE49-F238E27FC236}">
                  <a16:creationId xmlns:a16="http://schemas.microsoft.com/office/drawing/2014/main" id="{3FE81B74-3B57-4AA4-A8A6-2FB3582D715F}"/>
                </a:ext>
              </a:extLst>
            </p:cNvPr>
            <p:cNvSpPr>
              <a:spLocks/>
            </p:cNvSpPr>
            <p:nvPr/>
          </p:nvSpPr>
          <p:spPr bwMode="auto">
            <a:xfrm>
              <a:off x="1552167" y="2545024"/>
              <a:ext cx="94930" cy="795008"/>
            </a:xfrm>
            <a:prstGeom prst="leftBrace">
              <a:avLst>
                <a:gd name="adj1" fmla="val 8426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31" name="矩形 33801">
              <a:extLst>
                <a:ext uri="{FF2B5EF4-FFF2-40B4-BE49-F238E27FC236}">
                  <a16:creationId xmlns:a16="http://schemas.microsoft.com/office/drawing/2014/main" id="{3E67B40A-C689-4D37-93E2-46968195D06B}"/>
                </a:ext>
              </a:extLst>
            </p:cNvPr>
            <p:cNvSpPr>
              <a:spLocks noChangeArrowheads="1"/>
            </p:cNvSpPr>
            <p:nvPr/>
          </p:nvSpPr>
          <p:spPr bwMode="auto">
            <a:xfrm>
              <a:off x="519019" y="2100259"/>
              <a:ext cx="1500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smtClean="0">
                  <a:latin typeface="微软雅黑" panose="020B0503020204020204" pitchFamily="34" charset="-122"/>
                  <a:ea typeface="微软雅黑" panose="020B0503020204020204" pitchFamily="34" charset="-122"/>
                </a:rPr>
                <a:t>阴部外动脉</a:t>
              </a:r>
              <a:endParaRPr lang="en-US" altLang="zh-CN" sz="1800" b="0" dirty="0">
                <a:latin typeface="微软雅黑" panose="020B0503020204020204" pitchFamily="34" charset="-122"/>
                <a:ea typeface="微软雅黑" panose="020B0503020204020204" pitchFamily="34" charset="-122"/>
              </a:endParaRPr>
            </a:p>
          </p:txBody>
        </p:sp>
        <p:sp>
          <p:nvSpPr>
            <p:cNvPr id="39" name="直接连接符 33808">
              <a:extLst>
                <a:ext uri="{FF2B5EF4-FFF2-40B4-BE49-F238E27FC236}">
                  <a16:creationId xmlns:a16="http://schemas.microsoft.com/office/drawing/2014/main" id="{90D8CB81-A486-4D9E-B23E-0E0111D26618}"/>
                </a:ext>
              </a:extLst>
            </p:cNvPr>
            <p:cNvSpPr>
              <a:spLocks noChangeShapeType="1"/>
            </p:cNvSpPr>
            <p:nvPr/>
          </p:nvSpPr>
          <p:spPr bwMode="auto">
            <a:xfrm>
              <a:off x="330741" y="2310174"/>
              <a:ext cx="2682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grpSp>
      <p:sp>
        <p:nvSpPr>
          <p:cNvPr id="41" name="矩形 40"/>
          <p:cNvSpPr/>
          <p:nvPr/>
        </p:nvSpPr>
        <p:spPr>
          <a:xfrm>
            <a:off x="2571365" y="423707"/>
            <a:ext cx="6157587" cy="1338828"/>
          </a:xfrm>
          <a:prstGeom prst="rect">
            <a:avLst/>
          </a:prstGeom>
        </p:spPr>
        <p:txBody>
          <a:bodyPr wrap="square">
            <a:spAutoFit/>
          </a:bodyPr>
          <a:lstStyle/>
          <a:p>
            <a:pPr marL="180975" indent="-180975">
              <a:lnSpc>
                <a:spcPct val="150000"/>
              </a:lnSpc>
              <a:buClr>
                <a:srgbClr val="C00000"/>
              </a:buClr>
              <a:buFont typeface="Wingdings" panose="05000000000000000000" pitchFamily="2" charset="2"/>
              <a:buChar char="ü"/>
            </a:pPr>
            <a:r>
              <a:rPr lang="zh-CN" altLang="en-US" sz="1800" b="0" dirty="0" smtClean="0">
                <a:latin typeface="微软雅黑" panose="020B0503020204020204" pitchFamily="34" charset="-122"/>
                <a:ea typeface="微软雅黑" panose="020B0503020204020204" pitchFamily="34" charset="-122"/>
              </a:rPr>
              <a:t>是髂外动脉的直接延续，在股三角内下行，穿入收肌管，出收肌腱裂孔，移行为腘动脉。</a:t>
            </a:r>
            <a:endParaRPr lang="en-US" altLang="zh-CN" sz="1800" b="0" dirty="0" smtClean="0">
              <a:latin typeface="微软雅黑" panose="020B0503020204020204" pitchFamily="34" charset="-122"/>
              <a:ea typeface="微软雅黑" panose="020B0503020204020204" pitchFamily="34" charset="-122"/>
            </a:endParaRPr>
          </a:p>
          <a:p>
            <a:pPr marL="180975" indent="-180975">
              <a:lnSpc>
                <a:spcPct val="150000"/>
              </a:lnSpc>
              <a:buClr>
                <a:srgbClr val="C00000"/>
              </a:buClr>
              <a:buFont typeface="Wingdings" panose="05000000000000000000" pitchFamily="2" charset="2"/>
              <a:buChar char="ü"/>
            </a:pPr>
            <a:r>
              <a:rPr lang="zh-CN" altLang="en-US" sz="1800" b="0" dirty="0" smtClean="0">
                <a:latin typeface="微软雅黑" panose="020B0503020204020204" pitchFamily="34" charset="-122"/>
                <a:ea typeface="微软雅黑" panose="020B0503020204020204" pitchFamily="34" charset="-122"/>
              </a:rPr>
              <a:t>在腹股沟韧带中点的稍下方，可摸到其搏动。</a:t>
            </a:r>
            <a:endParaRPr lang="zh-CN" altLang="en-US" sz="1800" b="0" dirty="0">
              <a:latin typeface="微软雅黑" panose="020B0503020204020204" pitchFamily="34" charset="-122"/>
              <a:ea typeface="微软雅黑" panose="020B0503020204020204" pitchFamily="34" charset="-122"/>
            </a:endParaRPr>
          </a:p>
        </p:txBody>
      </p:sp>
      <p:grpSp>
        <p:nvGrpSpPr>
          <p:cNvPr id="63" name="组合 62"/>
          <p:cNvGrpSpPr/>
          <p:nvPr/>
        </p:nvGrpSpPr>
        <p:grpSpPr>
          <a:xfrm>
            <a:off x="3597720" y="2102308"/>
            <a:ext cx="4850442" cy="4496887"/>
            <a:chOff x="3824699" y="2095574"/>
            <a:chExt cx="4850442" cy="4496887"/>
          </a:xfrm>
        </p:grpSpPr>
        <p:pic>
          <p:nvPicPr>
            <p:cNvPr id="58393" name="图片 42007" descr="161">
              <a:extLst>
                <a:ext uri="{FF2B5EF4-FFF2-40B4-BE49-F238E27FC236}">
                  <a16:creationId xmlns:a16="http://schemas.microsoft.com/office/drawing/2014/main" id="{3E0BC741-DB2F-4361-A693-FFBB22561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582"/>
            <a:stretch>
              <a:fillRect/>
            </a:stretch>
          </p:blipFill>
          <p:spPr bwMode="auto">
            <a:xfrm>
              <a:off x="3824699" y="2427118"/>
              <a:ext cx="2070394" cy="416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8" name="图片 42013" descr="Snap84">
              <a:extLst>
                <a:ext uri="{FF2B5EF4-FFF2-40B4-BE49-F238E27FC236}">
                  <a16:creationId xmlns:a16="http://schemas.microsoft.com/office/drawing/2014/main" id="{BE88182E-E655-41AB-9C72-E4208B0D5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9919"/>
            <a:stretch>
              <a:fillRect/>
            </a:stretch>
          </p:blipFill>
          <p:spPr bwMode="auto">
            <a:xfrm>
              <a:off x="6769068" y="2427118"/>
              <a:ext cx="1692611" cy="407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42"/>
            <p:cNvSpPr/>
            <p:nvPr/>
          </p:nvSpPr>
          <p:spPr>
            <a:xfrm>
              <a:off x="6026230" y="3555232"/>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股动脉</a:t>
              </a:r>
              <a:endParaRPr lang="zh-CN" altLang="en-US" sz="1600" b="0" dirty="0">
                <a:latin typeface="微软雅黑" panose="020B0503020204020204" pitchFamily="34" charset="-122"/>
                <a:ea typeface="微软雅黑" panose="020B0503020204020204" pitchFamily="34" charset="-122"/>
              </a:endParaRPr>
            </a:p>
          </p:txBody>
        </p:sp>
        <p:cxnSp>
          <p:nvCxnSpPr>
            <p:cNvPr id="44" name="直接箭头连接符 43"/>
            <p:cNvCxnSpPr/>
            <p:nvPr/>
          </p:nvCxnSpPr>
          <p:spPr>
            <a:xfrm flipV="1">
              <a:off x="6637931" y="3688380"/>
              <a:ext cx="974611" cy="45941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5" name="直接箭头连接符 44"/>
            <p:cNvCxnSpPr/>
            <p:nvPr/>
          </p:nvCxnSpPr>
          <p:spPr>
            <a:xfrm flipV="1">
              <a:off x="6769068" y="3379744"/>
              <a:ext cx="940339" cy="35097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6" name="直接箭头连接符 45"/>
            <p:cNvCxnSpPr/>
            <p:nvPr/>
          </p:nvCxnSpPr>
          <p:spPr>
            <a:xfrm flipH="1" flipV="1">
              <a:off x="4869397" y="3364848"/>
              <a:ext cx="1230527" cy="35966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1" name="矩形 10"/>
            <p:cNvSpPr/>
            <p:nvPr/>
          </p:nvSpPr>
          <p:spPr>
            <a:xfrm>
              <a:off x="5399919" y="2662218"/>
              <a:ext cx="1400782" cy="338554"/>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腹壁浅动脉</a:t>
              </a:r>
              <a:endParaRPr lang="en-US" altLang="zh-CN" sz="1600" b="0" dirty="0">
                <a:latin typeface="微软雅黑" panose="020B0503020204020204" pitchFamily="34" charset="-122"/>
                <a:ea typeface="微软雅黑" panose="020B0503020204020204" pitchFamily="34" charset="-122"/>
              </a:endParaRPr>
            </a:p>
          </p:txBody>
        </p:sp>
        <p:sp>
          <p:nvSpPr>
            <p:cNvPr id="12" name="矩形 11"/>
            <p:cNvSpPr/>
            <p:nvPr/>
          </p:nvSpPr>
          <p:spPr>
            <a:xfrm>
              <a:off x="4671757" y="2303524"/>
              <a:ext cx="1400782" cy="338554"/>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旋髂浅动脉</a:t>
              </a:r>
              <a:endParaRPr lang="en-US" altLang="zh-CN" sz="1600" b="0" dirty="0">
                <a:latin typeface="微软雅黑" panose="020B0503020204020204" pitchFamily="34" charset="-122"/>
                <a:ea typeface="微软雅黑" panose="020B0503020204020204" pitchFamily="34" charset="-122"/>
              </a:endParaRPr>
            </a:p>
          </p:txBody>
        </p:sp>
        <p:sp>
          <p:nvSpPr>
            <p:cNvPr id="13" name="矩形 12"/>
            <p:cNvSpPr/>
            <p:nvPr/>
          </p:nvSpPr>
          <p:spPr>
            <a:xfrm>
              <a:off x="5538541" y="2972979"/>
              <a:ext cx="1400782" cy="338554"/>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阴部外动脉</a:t>
              </a:r>
              <a:endParaRPr lang="en-US" altLang="zh-CN" sz="1600" b="0" dirty="0">
                <a:latin typeface="微软雅黑" panose="020B0503020204020204" pitchFamily="34" charset="-122"/>
                <a:ea typeface="微软雅黑" panose="020B0503020204020204" pitchFamily="34" charset="-122"/>
              </a:endParaRPr>
            </a:p>
          </p:txBody>
        </p:sp>
        <p:cxnSp>
          <p:nvCxnSpPr>
            <p:cNvPr id="58" name="直接箭头连接符 57"/>
            <p:cNvCxnSpPr/>
            <p:nvPr/>
          </p:nvCxnSpPr>
          <p:spPr>
            <a:xfrm flipH="1">
              <a:off x="5097294" y="3142256"/>
              <a:ext cx="528455" cy="17582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9" name="直接箭头连接符 58"/>
            <p:cNvCxnSpPr/>
            <p:nvPr/>
          </p:nvCxnSpPr>
          <p:spPr>
            <a:xfrm flipH="1">
              <a:off x="4687880" y="2584889"/>
              <a:ext cx="181517" cy="529574"/>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0" name="直接箭头连接符 59"/>
            <p:cNvCxnSpPr/>
            <p:nvPr/>
          </p:nvCxnSpPr>
          <p:spPr>
            <a:xfrm flipH="1">
              <a:off x="5011120" y="2801210"/>
              <a:ext cx="473540" cy="26648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7" name="矩形 66"/>
            <p:cNvSpPr/>
            <p:nvPr/>
          </p:nvSpPr>
          <p:spPr>
            <a:xfrm>
              <a:off x="5677933" y="3992344"/>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股深动脉</a:t>
              </a:r>
              <a:endParaRPr lang="zh-CN" altLang="en-US" sz="1600" b="0" dirty="0">
                <a:latin typeface="微软雅黑" panose="020B0503020204020204" pitchFamily="34" charset="-122"/>
                <a:ea typeface="微软雅黑" panose="020B0503020204020204" pitchFamily="34" charset="-122"/>
              </a:endParaRPr>
            </a:p>
          </p:txBody>
        </p:sp>
        <p:cxnSp>
          <p:nvCxnSpPr>
            <p:cNvPr id="68" name="直接箭头连接符 67"/>
            <p:cNvCxnSpPr/>
            <p:nvPr/>
          </p:nvCxnSpPr>
          <p:spPr>
            <a:xfrm flipH="1" flipV="1">
              <a:off x="4802826" y="3641335"/>
              <a:ext cx="923524" cy="506464"/>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49" name="矩形 48"/>
            <p:cNvSpPr/>
            <p:nvPr/>
          </p:nvSpPr>
          <p:spPr>
            <a:xfrm>
              <a:off x="7008229" y="2095574"/>
              <a:ext cx="1666912" cy="338554"/>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旋股内侧动脉</a:t>
              </a:r>
              <a:endParaRPr lang="en-US" altLang="zh-CN" sz="1600" b="0" dirty="0">
                <a:latin typeface="微软雅黑" panose="020B0503020204020204" pitchFamily="34" charset="-122"/>
                <a:ea typeface="微软雅黑" panose="020B0503020204020204" pitchFamily="34" charset="-122"/>
              </a:endParaRPr>
            </a:p>
          </p:txBody>
        </p:sp>
        <p:sp>
          <p:nvSpPr>
            <p:cNvPr id="50" name="矩形 49"/>
            <p:cNvSpPr/>
            <p:nvPr/>
          </p:nvSpPr>
          <p:spPr>
            <a:xfrm>
              <a:off x="5484660" y="4371663"/>
              <a:ext cx="1666912" cy="338554"/>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旋股外侧动脉</a:t>
              </a:r>
              <a:endParaRPr lang="en-US" altLang="zh-CN" sz="1600" b="0" dirty="0">
                <a:latin typeface="微软雅黑" panose="020B0503020204020204" pitchFamily="34" charset="-122"/>
                <a:ea typeface="微软雅黑" panose="020B0503020204020204" pitchFamily="34" charset="-122"/>
              </a:endParaRPr>
            </a:p>
          </p:txBody>
        </p:sp>
        <p:sp>
          <p:nvSpPr>
            <p:cNvPr id="51" name="矩形 50"/>
            <p:cNvSpPr/>
            <p:nvPr/>
          </p:nvSpPr>
          <p:spPr>
            <a:xfrm>
              <a:off x="6084522" y="4921364"/>
              <a:ext cx="942168" cy="338554"/>
            </a:xfrm>
            <a:prstGeom prst="rect">
              <a:avLst/>
            </a:prstGeom>
          </p:spPr>
          <p:txBody>
            <a:bodyPr wrap="square">
              <a:spAutoFit/>
            </a:bodyPr>
            <a:lstStyle/>
            <a:p>
              <a:r>
                <a:rPr lang="zh-CN" altLang="en-US" sz="1600" b="0" dirty="0">
                  <a:latin typeface="微软雅黑" panose="020B0503020204020204" pitchFamily="34" charset="-122"/>
                  <a:ea typeface="微软雅黑" panose="020B0503020204020204" pitchFamily="34" charset="-122"/>
                </a:rPr>
                <a:t>穿动脉</a:t>
              </a:r>
              <a:endParaRPr lang="zh-CN" altLang="en-US" sz="1600" b="0" dirty="0"/>
            </a:p>
          </p:txBody>
        </p:sp>
        <p:cxnSp>
          <p:nvCxnSpPr>
            <p:cNvPr id="75" name="直接箭头连接符 74"/>
            <p:cNvCxnSpPr/>
            <p:nvPr/>
          </p:nvCxnSpPr>
          <p:spPr>
            <a:xfrm flipV="1">
              <a:off x="6800701" y="4885812"/>
              <a:ext cx="792931" cy="198512"/>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6" name="直接箭头连接符 75"/>
            <p:cNvCxnSpPr/>
            <p:nvPr/>
          </p:nvCxnSpPr>
          <p:spPr>
            <a:xfrm flipV="1">
              <a:off x="6800701" y="4570623"/>
              <a:ext cx="742518" cy="51370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7" name="直接箭头连接符 76"/>
            <p:cNvCxnSpPr/>
            <p:nvPr/>
          </p:nvCxnSpPr>
          <p:spPr>
            <a:xfrm flipV="1">
              <a:off x="6790034" y="4275107"/>
              <a:ext cx="732219" cy="809216"/>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8" name="直接箭头连接符 77"/>
            <p:cNvCxnSpPr/>
            <p:nvPr/>
          </p:nvCxnSpPr>
          <p:spPr>
            <a:xfrm flipH="1">
              <a:off x="7858294" y="2370880"/>
              <a:ext cx="33542" cy="135909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9" name="直接箭头连接符 78"/>
            <p:cNvCxnSpPr>
              <a:stCxn id="58388" idx="1"/>
            </p:cNvCxnSpPr>
            <p:nvPr/>
          </p:nvCxnSpPr>
          <p:spPr>
            <a:xfrm flipV="1">
              <a:off x="6769068" y="3846323"/>
              <a:ext cx="697163" cy="61666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87" name="直接箭头连接符 86"/>
            <p:cNvCxnSpPr/>
            <p:nvPr/>
          </p:nvCxnSpPr>
          <p:spPr>
            <a:xfrm>
              <a:off x="6800701" y="5084323"/>
              <a:ext cx="893750" cy="14942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pic>
        <p:nvPicPr>
          <p:cNvPr id="64" name="图片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863" y="3999078"/>
            <a:ext cx="2539176" cy="260011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741" y="398407"/>
            <a:ext cx="1822314" cy="523220"/>
          </a:xfrm>
          <a:prstGeom prst="rect">
            <a:avLst/>
          </a:prstGeom>
          <a:solidFill>
            <a:schemeClr val="accent6">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腘动脉</a:t>
            </a:r>
            <a:endParaRPr lang="zh-CN" altLang="en-US" sz="2800" dirty="0">
              <a:latin typeface="微软雅黑" panose="020B0503020204020204" pitchFamily="34" charset="-122"/>
              <a:ea typeface="微软雅黑" panose="020B0503020204020204" pitchFamily="34" charset="-122"/>
            </a:endParaRPr>
          </a:p>
        </p:txBody>
      </p:sp>
      <p:sp>
        <p:nvSpPr>
          <p:cNvPr id="4" name="矩形 3"/>
          <p:cNvSpPr/>
          <p:nvPr/>
        </p:nvSpPr>
        <p:spPr>
          <a:xfrm>
            <a:off x="149157" y="1006404"/>
            <a:ext cx="4786010" cy="1338828"/>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ü"/>
            </a:pPr>
            <a:r>
              <a:rPr lang="zh-CN" altLang="en-US" sz="1800" b="0" dirty="0" smtClean="0">
                <a:latin typeface="微软雅黑" panose="020B0503020204020204" pitchFamily="34" charset="-122"/>
                <a:ea typeface="微软雅黑" panose="020B0503020204020204" pitchFamily="34" charset="-122"/>
              </a:rPr>
              <a:t>在腘窝深部，紧贴股骨腘面下行。至腘肌下缘分为胫前动脉和胫后动脉。</a:t>
            </a:r>
            <a:endParaRPr lang="en-US" altLang="zh-CN" sz="1800" b="0" dirty="0" smtClean="0">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ü"/>
            </a:pPr>
            <a:r>
              <a:rPr lang="zh-CN" altLang="en-US" sz="1800" b="0" dirty="0" smtClean="0">
                <a:latin typeface="微软雅黑" panose="020B0503020204020204" pitchFamily="34" charset="-122"/>
                <a:ea typeface="微软雅黑" panose="020B0503020204020204" pitchFamily="34" charset="-122"/>
              </a:rPr>
              <a:t>分支共</a:t>
            </a:r>
            <a:r>
              <a:rPr lang="en-US" altLang="zh-CN" sz="1800" b="0" dirty="0" smtClean="0">
                <a:latin typeface="微软雅黑" panose="020B0503020204020204" pitchFamily="34" charset="-122"/>
                <a:ea typeface="微软雅黑" panose="020B0503020204020204" pitchFamily="34" charset="-122"/>
              </a:rPr>
              <a:t>5</a:t>
            </a:r>
            <a:r>
              <a:rPr lang="zh-CN" altLang="en-US" sz="1800" b="0" dirty="0" smtClean="0">
                <a:latin typeface="微软雅黑" panose="020B0503020204020204" pitchFamily="34" charset="-122"/>
                <a:ea typeface="微软雅黑" panose="020B0503020204020204" pitchFamily="34" charset="-122"/>
              </a:rPr>
              <a:t>条</a:t>
            </a:r>
            <a:r>
              <a:rPr lang="en-US" altLang="zh-CN" sz="1800" b="0" dirty="0" smtClean="0">
                <a:latin typeface="微软雅黑" panose="020B0503020204020204" pitchFamily="34" charset="-122"/>
                <a:ea typeface="微软雅黑" panose="020B0503020204020204" pitchFamily="34" charset="-122"/>
              </a:rPr>
              <a:t>-</a:t>
            </a:r>
            <a:endParaRPr lang="zh-CN" altLang="en-US" sz="1800" b="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hq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658144" y="398407"/>
            <a:ext cx="1147045" cy="6407490"/>
          </a:xfrm>
          <a:prstGeom prst="rect">
            <a:avLst/>
          </a:prstGeom>
        </p:spPr>
      </p:pic>
      <p:grpSp>
        <p:nvGrpSpPr>
          <p:cNvPr id="37" name="组合 36"/>
          <p:cNvGrpSpPr/>
          <p:nvPr/>
        </p:nvGrpSpPr>
        <p:grpSpPr>
          <a:xfrm>
            <a:off x="1489023" y="2430009"/>
            <a:ext cx="4640035" cy="3886503"/>
            <a:chOff x="957245" y="2430009"/>
            <a:chExt cx="4640035" cy="3886503"/>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787" y="2430009"/>
              <a:ext cx="1791481" cy="3886503"/>
            </a:xfrm>
            <a:prstGeom prst="rect">
              <a:avLst/>
            </a:prstGeom>
          </p:spPr>
        </p:pic>
        <p:sp>
          <p:nvSpPr>
            <p:cNvPr id="6" name="矩形 5"/>
            <p:cNvSpPr/>
            <p:nvPr/>
          </p:nvSpPr>
          <p:spPr>
            <a:xfrm>
              <a:off x="1108053" y="3477032"/>
              <a:ext cx="1612296"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膝上内侧动脉</a:t>
              </a:r>
              <a:endParaRPr lang="zh-CN" altLang="en-US" sz="1600" b="0" dirty="0">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a:off x="2431915" y="3646309"/>
              <a:ext cx="654996" cy="380942"/>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11" name="矩形 10"/>
            <p:cNvSpPr/>
            <p:nvPr/>
          </p:nvSpPr>
          <p:spPr>
            <a:xfrm>
              <a:off x="3909886" y="3391046"/>
              <a:ext cx="1687394"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膝上外侧动脉</a:t>
              </a:r>
              <a:endParaRPr lang="zh-CN" altLang="en-US" sz="1600" b="0" dirty="0">
                <a:latin typeface="微软雅黑" panose="020B0503020204020204" pitchFamily="34" charset="-122"/>
                <a:ea typeface="微软雅黑" panose="020B0503020204020204" pitchFamily="34" charset="-122"/>
              </a:endParaRPr>
            </a:p>
          </p:txBody>
        </p:sp>
        <p:cxnSp>
          <p:nvCxnSpPr>
            <p:cNvPr id="12" name="直接箭头连接符 11"/>
            <p:cNvCxnSpPr/>
            <p:nvPr/>
          </p:nvCxnSpPr>
          <p:spPr>
            <a:xfrm flipH="1">
              <a:off x="3443975" y="3646309"/>
              <a:ext cx="559974" cy="433088"/>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5" name="直接箭头连接符 14"/>
            <p:cNvCxnSpPr/>
            <p:nvPr/>
          </p:nvCxnSpPr>
          <p:spPr>
            <a:xfrm>
              <a:off x="2431915" y="4164174"/>
              <a:ext cx="654996" cy="209087"/>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p:cNvCxnSpPr/>
            <p:nvPr/>
          </p:nvCxnSpPr>
          <p:spPr>
            <a:xfrm>
              <a:off x="2431915" y="4164174"/>
              <a:ext cx="717592" cy="299486"/>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8" name="直接箭头连接符 17"/>
            <p:cNvCxnSpPr/>
            <p:nvPr/>
          </p:nvCxnSpPr>
          <p:spPr>
            <a:xfrm>
              <a:off x="2431915" y="4164174"/>
              <a:ext cx="889706" cy="214708"/>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22" name="矩形 21"/>
            <p:cNvSpPr/>
            <p:nvPr/>
          </p:nvSpPr>
          <p:spPr>
            <a:xfrm>
              <a:off x="1536015" y="3989276"/>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膝中动脉</a:t>
              </a:r>
              <a:endParaRPr lang="zh-CN" altLang="en-US" sz="1600" b="0" dirty="0">
                <a:latin typeface="微软雅黑" panose="020B0503020204020204" pitchFamily="34" charset="-122"/>
                <a:ea typeface="微软雅黑" panose="020B0503020204020204" pitchFamily="34" charset="-122"/>
              </a:endParaRPr>
            </a:p>
          </p:txBody>
        </p:sp>
        <p:cxnSp>
          <p:nvCxnSpPr>
            <p:cNvPr id="23" name="直接箭头连接符 22"/>
            <p:cNvCxnSpPr/>
            <p:nvPr/>
          </p:nvCxnSpPr>
          <p:spPr>
            <a:xfrm>
              <a:off x="2289243" y="5038928"/>
              <a:ext cx="665816" cy="57920"/>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25" name="矩形 24"/>
            <p:cNvSpPr/>
            <p:nvPr/>
          </p:nvSpPr>
          <p:spPr>
            <a:xfrm>
              <a:off x="957245" y="4862766"/>
              <a:ext cx="1547351"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膝下内侧动脉</a:t>
              </a:r>
              <a:endParaRPr lang="zh-CN" altLang="en-US" sz="1600" b="0" dirty="0">
                <a:latin typeface="微软雅黑" panose="020B0503020204020204" pitchFamily="34" charset="-122"/>
                <a:ea typeface="微软雅黑" panose="020B0503020204020204" pitchFamily="34" charset="-122"/>
              </a:endParaRPr>
            </a:p>
          </p:txBody>
        </p:sp>
        <p:cxnSp>
          <p:nvCxnSpPr>
            <p:cNvPr id="26" name="直接箭头连接符 25"/>
            <p:cNvCxnSpPr/>
            <p:nvPr/>
          </p:nvCxnSpPr>
          <p:spPr>
            <a:xfrm flipH="1" flipV="1">
              <a:off x="3533832" y="4862329"/>
              <a:ext cx="376054" cy="83571"/>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27" name="矩形 26"/>
            <p:cNvSpPr/>
            <p:nvPr/>
          </p:nvSpPr>
          <p:spPr>
            <a:xfrm>
              <a:off x="3796932" y="4781899"/>
              <a:ext cx="1594070"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膝下外侧动脉</a:t>
              </a:r>
              <a:endParaRPr lang="zh-CN" altLang="en-US" sz="1600" b="0" dirty="0">
                <a:latin typeface="微软雅黑" panose="020B0503020204020204" pitchFamily="34" charset="-122"/>
                <a:ea typeface="微软雅黑" panose="020B0503020204020204" pitchFamily="34" charset="-122"/>
              </a:endParaRPr>
            </a:p>
          </p:txBody>
        </p:sp>
        <p:cxnSp>
          <p:nvCxnSpPr>
            <p:cNvPr id="28" name="直接箭头连接符 27"/>
            <p:cNvCxnSpPr/>
            <p:nvPr/>
          </p:nvCxnSpPr>
          <p:spPr>
            <a:xfrm flipH="1">
              <a:off x="3296741" y="5635557"/>
              <a:ext cx="756450" cy="10192"/>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32" name="矩形 31"/>
            <p:cNvSpPr/>
            <p:nvPr/>
          </p:nvSpPr>
          <p:spPr>
            <a:xfrm>
              <a:off x="1667943" y="5658077"/>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胫后动脉</a:t>
              </a:r>
              <a:endParaRPr lang="zh-CN" altLang="en-US" sz="1600" b="0" dirty="0">
                <a:latin typeface="微软雅黑" panose="020B0503020204020204" pitchFamily="34" charset="-122"/>
                <a:ea typeface="微软雅黑" panose="020B0503020204020204" pitchFamily="34" charset="-122"/>
              </a:endParaRPr>
            </a:p>
          </p:txBody>
        </p:sp>
        <p:cxnSp>
          <p:nvCxnSpPr>
            <p:cNvPr id="33" name="直接箭头连接符 32"/>
            <p:cNvCxnSpPr/>
            <p:nvPr/>
          </p:nvCxnSpPr>
          <p:spPr>
            <a:xfrm>
              <a:off x="2542162" y="5838155"/>
              <a:ext cx="669791" cy="1"/>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34" name="矩形 33"/>
            <p:cNvSpPr/>
            <p:nvPr/>
          </p:nvSpPr>
          <p:spPr>
            <a:xfrm>
              <a:off x="3965454" y="5466280"/>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胫前动脉</a:t>
              </a:r>
              <a:endParaRPr lang="zh-CN" altLang="en-US" sz="1600" b="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5428754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5602" name="图片 8193" descr="Snap37">
            <a:extLst>
              <a:ext uri="{FF2B5EF4-FFF2-40B4-BE49-F238E27FC236}">
                <a16:creationId xmlns:a16="http://schemas.microsoft.com/office/drawing/2014/main" id="{5B79F4E0-C0D2-4DAB-8F6C-CE6F95A0985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86" y="496887"/>
            <a:ext cx="2317749"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矩形 8194">
            <a:extLst>
              <a:ext uri="{FF2B5EF4-FFF2-40B4-BE49-F238E27FC236}">
                <a16:creationId xmlns:a16="http://schemas.microsoft.com/office/drawing/2014/main" id="{95D929D7-F467-46CF-A0FF-FE5CCF87578A}"/>
              </a:ext>
            </a:extLst>
          </p:cNvPr>
          <p:cNvSpPr>
            <a:spLocks noChangeArrowheads="1"/>
          </p:cNvSpPr>
          <p:nvPr/>
        </p:nvSpPr>
        <p:spPr bwMode="auto">
          <a:xfrm>
            <a:off x="386912" y="340022"/>
            <a:ext cx="4288850" cy="461665"/>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latin typeface="方正姚体" panose="02010601030101010101" pitchFamily="2" charset="-122"/>
                <a:ea typeface="方正姚体" panose="02010601030101010101" pitchFamily="2" charset="-122"/>
              </a:rPr>
              <a:t>器官外动脉分布的基本</a:t>
            </a:r>
            <a:r>
              <a:rPr lang="zh-CN" altLang="en-US" b="0" dirty="0" smtClean="0">
                <a:latin typeface="方正姚体" panose="02010601030101010101" pitchFamily="2" charset="-122"/>
                <a:ea typeface="方正姚体" panose="02010601030101010101" pitchFamily="2" charset="-122"/>
              </a:rPr>
              <a:t>规律</a:t>
            </a:r>
            <a:endParaRPr lang="zh-CN" altLang="en-US" b="0" dirty="0">
              <a:latin typeface="方正姚体" panose="02010601030101010101" pitchFamily="2" charset="-122"/>
              <a:ea typeface="方正姚体" panose="02010601030101010101" pitchFamily="2" charset="-122"/>
            </a:endParaRPr>
          </a:p>
        </p:txBody>
      </p:sp>
      <p:sp>
        <p:nvSpPr>
          <p:cNvPr id="25604" name="矩形 8195">
            <a:extLst>
              <a:ext uri="{FF2B5EF4-FFF2-40B4-BE49-F238E27FC236}">
                <a16:creationId xmlns:a16="http://schemas.microsoft.com/office/drawing/2014/main" id="{23BC686C-14A3-4564-BFA8-E013FBA9DB3E}"/>
              </a:ext>
            </a:extLst>
          </p:cNvPr>
          <p:cNvSpPr>
            <a:spLocks noChangeArrowheads="1"/>
          </p:cNvSpPr>
          <p:nvPr/>
        </p:nvSpPr>
        <p:spPr bwMode="auto">
          <a:xfrm>
            <a:off x="498137" y="892175"/>
            <a:ext cx="5981362" cy="336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marL="180975" indent="-180975" eaLnBrk="1" hangingPunct="1">
              <a:lnSpc>
                <a:spcPct val="150000"/>
              </a:lnSpc>
              <a:buClr>
                <a:schemeClr val="hlink"/>
              </a:buClr>
              <a:buFont typeface="Wingdings" panose="05000000000000000000" pitchFamily="2" charset="2"/>
              <a:buChar char="ü"/>
            </a:pPr>
            <a:r>
              <a:rPr lang="zh-CN" altLang="en-US" sz="1800" b="0" dirty="0">
                <a:latin typeface="微软雅黑" panose="020B0503020204020204" pitchFamily="34" charset="-122"/>
                <a:ea typeface="微软雅黑" panose="020B0503020204020204" pitchFamily="34" charset="-122"/>
              </a:rPr>
              <a:t>配布与人体结构相适应</a:t>
            </a:r>
          </a:p>
          <a:p>
            <a:pPr marL="180975" indent="-180975" eaLnBrk="1" hangingPunct="1">
              <a:lnSpc>
                <a:spcPct val="150000"/>
              </a:lnSpc>
              <a:buClr>
                <a:schemeClr val="hlink"/>
              </a:buClr>
              <a:buFont typeface="Wingdings" panose="05000000000000000000" pitchFamily="2" charset="2"/>
              <a:buChar char="ü"/>
            </a:pPr>
            <a:r>
              <a:rPr lang="zh-CN" altLang="en-US" sz="1800" b="0" dirty="0">
                <a:latin typeface="微软雅黑" panose="020B0503020204020204" pitchFamily="34" charset="-122"/>
                <a:ea typeface="微软雅黑" panose="020B0503020204020204" pitchFamily="34" charset="-122"/>
              </a:rPr>
              <a:t>每一大局部都有</a:t>
            </a:r>
            <a:r>
              <a:rPr lang="en-US" altLang="zh-CN" sz="1800" b="0" dirty="0">
                <a:latin typeface="微软雅黑" panose="020B0503020204020204" pitchFamily="34" charset="-122"/>
                <a:ea typeface="微软雅黑" panose="020B0503020204020204" pitchFamily="34" charset="-122"/>
              </a:rPr>
              <a:t>1-2</a:t>
            </a:r>
            <a:r>
              <a:rPr lang="zh-CN" altLang="en-US" sz="1800" b="0" dirty="0">
                <a:latin typeface="微软雅黑" panose="020B0503020204020204" pitchFamily="34" charset="-122"/>
                <a:ea typeface="微软雅黑" panose="020B0503020204020204" pitchFamily="34" charset="-122"/>
              </a:rPr>
              <a:t>条动脉干</a:t>
            </a:r>
          </a:p>
          <a:p>
            <a:pPr marL="180975" indent="-180975" eaLnBrk="1" hangingPunct="1">
              <a:lnSpc>
                <a:spcPct val="150000"/>
              </a:lnSpc>
              <a:buClr>
                <a:schemeClr val="hlink"/>
              </a:buClr>
              <a:buFont typeface="Wingdings" panose="05000000000000000000" pitchFamily="2" charset="2"/>
              <a:buChar char="ü"/>
            </a:pPr>
            <a:r>
              <a:rPr lang="zh-CN" altLang="en-US" sz="1800" b="0" dirty="0">
                <a:latin typeface="微软雅黑" panose="020B0503020204020204" pitchFamily="34" charset="-122"/>
                <a:ea typeface="微软雅黑" panose="020B0503020204020204" pitchFamily="34" charset="-122"/>
              </a:rPr>
              <a:t>躯干部动脉分壁支和脏支</a:t>
            </a:r>
          </a:p>
          <a:p>
            <a:pPr marL="180975" indent="-180975" eaLnBrk="1" hangingPunct="1">
              <a:lnSpc>
                <a:spcPct val="150000"/>
              </a:lnSpc>
              <a:buClr>
                <a:schemeClr val="hlink"/>
              </a:buClr>
              <a:buFont typeface="Wingdings" panose="05000000000000000000" pitchFamily="2" charset="2"/>
              <a:buChar char="ü"/>
            </a:pPr>
            <a:r>
              <a:rPr lang="zh-CN" altLang="en-US" sz="1800" b="0" dirty="0">
                <a:latin typeface="微软雅黑" panose="020B0503020204020204" pitchFamily="34" charset="-122"/>
                <a:ea typeface="微软雅黑" panose="020B0503020204020204" pitchFamily="34" charset="-122"/>
              </a:rPr>
              <a:t>动脉常有静脉、神经伴行，构成血管神经束  </a:t>
            </a:r>
          </a:p>
          <a:p>
            <a:pPr marL="180975" indent="-180975" eaLnBrk="1" hangingPunct="1">
              <a:lnSpc>
                <a:spcPct val="150000"/>
              </a:lnSpc>
              <a:buClr>
                <a:schemeClr val="hlink"/>
              </a:buClr>
              <a:buFont typeface="Wingdings" panose="05000000000000000000" pitchFamily="2" charset="2"/>
              <a:buChar char="ü"/>
            </a:pPr>
            <a:r>
              <a:rPr lang="zh-CN" altLang="en-US" sz="1800" b="0" dirty="0">
                <a:latin typeface="微软雅黑" panose="020B0503020204020204" pitchFamily="34" charset="-122"/>
                <a:ea typeface="微软雅黑" panose="020B0503020204020204" pitchFamily="34" charset="-122"/>
              </a:rPr>
              <a:t>多行于身体的屈侧、深部或安全隐蔽的部位</a:t>
            </a:r>
          </a:p>
          <a:p>
            <a:pPr marL="180975" indent="-180975" eaLnBrk="1" hangingPunct="1">
              <a:lnSpc>
                <a:spcPct val="150000"/>
              </a:lnSpc>
              <a:buClr>
                <a:schemeClr val="hlink"/>
              </a:buClr>
              <a:buFont typeface="Wingdings" panose="05000000000000000000" pitchFamily="2" charset="2"/>
              <a:buChar char="ü"/>
            </a:pPr>
            <a:r>
              <a:rPr lang="zh-CN" altLang="en-US" sz="1800" b="0" dirty="0">
                <a:latin typeface="微软雅黑" panose="020B0503020204020204" pitchFamily="34" charset="-122"/>
                <a:ea typeface="微软雅黑" panose="020B0503020204020204" pitchFamily="34" charset="-122"/>
              </a:rPr>
              <a:t>常以最短距离到达它所分布的器官 </a:t>
            </a:r>
          </a:p>
          <a:p>
            <a:pPr marL="180975" indent="-180975" eaLnBrk="1" hangingPunct="1">
              <a:lnSpc>
                <a:spcPct val="150000"/>
              </a:lnSpc>
              <a:buClr>
                <a:schemeClr val="hlink"/>
              </a:buClr>
              <a:buFont typeface="Wingdings" panose="05000000000000000000" pitchFamily="2" charset="2"/>
              <a:buChar char="ü"/>
            </a:pPr>
            <a:r>
              <a:rPr lang="zh-CN" altLang="en-US" sz="1800" b="0" dirty="0">
                <a:latin typeface="微软雅黑" panose="020B0503020204020204" pitchFamily="34" charset="-122"/>
                <a:ea typeface="微软雅黑" panose="020B0503020204020204" pitchFamily="34" charset="-122"/>
              </a:rPr>
              <a:t>分布的形式与器官的形态有关 </a:t>
            </a:r>
          </a:p>
          <a:p>
            <a:pPr marL="180975" indent="-180975" eaLnBrk="1" hangingPunct="1">
              <a:lnSpc>
                <a:spcPct val="150000"/>
              </a:lnSpc>
              <a:buClr>
                <a:schemeClr val="hlink"/>
              </a:buClr>
              <a:buFont typeface="Wingdings" panose="05000000000000000000" pitchFamily="2" charset="2"/>
              <a:buChar char="ü"/>
            </a:pPr>
            <a:r>
              <a:rPr lang="zh-CN" altLang="en-US" sz="1800" b="0" dirty="0">
                <a:latin typeface="微软雅黑" panose="020B0503020204020204" pitchFamily="34" charset="-122"/>
                <a:ea typeface="微软雅黑" panose="020B0503020204020204" pitchFamily="34" charset="-122"/>
              </a:rPr>
              <a:t>口径与它所供血器官的大小及该器官的功能有关</a:t>
            </a:r>
          </a:p>
        </p:txBody>
      </p:sp>
      <p:pic>
        <p:nvPicPr>
          <p:cNvPr id="5" name="图片 9218" descr="图片1">
            <a:extLst>
              <a:ext uri="{FF2B5EF4-FFF2-40B4-BE49-F238E27FC236}">
                <a16:creationId xmlns:a16="http://schemas.microsoft.com/office/drawing/2014/main" id="{E1E38489-C5AC-4CD1-9986-708AC90D4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28" y="4525644"/>
            <a:ext cx="5417258" cy="1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750759" y="6137366"/>
            <a:ext cx="3884578" cy="338554"/>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器官内动脉的分布与器官形态有关</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4008" y="320585"/>
            <a:ext cx="3184187" cy="461665"/>
          </a:xfrm>
          <a:prstGeom prst="rect">
            <a:avLst/>
          </a:prstGeom>
          <a:solidFill>
            <a:schemeClr val="accent6">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胫前动脉、胫后动脉</a:t>
            </a:r>
            <a:endParaRPr lang="zh-CN" altLang="en-US"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02878" y="888741"/>
            <a:ext cx="4199751" cy="2148675"/>
            <a:chOff x="151756" y="890906"/>
            <a:chExt cx="4199751" cy="2148675"/>
          </a:xfrm>
        </p:grpSpPr>
        <p:sp>
          <p:nvSpPr>
            <p:cNvPr id="28" name="矩形 27"/>
            <p:cNvSpPr/>
            <p:nvPr/>
          </p:nvSpPr>
          <p:spPr>
            <a:xfrm>
              <a:off x="151756" y="1538859"/>
              <a:ext cx="461665" cy="1160293"/>
            </a:xfrm>
            <a:prstGeom prst="rect">
              <a:avLst/>
            </a:prstGeom>
          </p:spPr>
          <p:txBody>
            <a:bodyPr vert="eaVert" wrap="square">
              <a:spAutoFit/>
            </a:bodyPr>
            <a:lstStyle/>
            <a:p>
              <a:r>
                <a:rPr lang="zh-CN" altLang="en-US" sz="1800" dirty="0">
                  <a:latin typeface="微软雅黑" panose="020B0503020204020204" pitchFamily="34" charset="-122"/>
                  <a:ea typeface="微软雅黑" panose="020B0503020204020204" pitchFamily="34" charset="-122"/>
                </a:rPr>
                <a:t>腘动脉</a:t>
              </a:r>
              <a:endParaRPr lang="zh-CN" altLang="en-US" sz="1800" dirty="0"/>
            </a:p>
          </p:txBody>
        </p:sp>
        <p:sp>
          <p:nvSpPr>
            <p:cNvPr id="5" name="文本框 43014">
              <a:extLst>
                <a:ext uri="{FF2B5EF4-FFF2-40B4-BE49-F238E27FC236}">
                  <a16:creationId xmlns:a16="http://schemas.microsoft.com/office/drawing/2014/main" id="{F389369E-07D9-436C-A2CA-FF6CC0D3DEFC}"/>
                </a:ext>
              </a:extLst>
            </p:cNvPr>
            <p:cNvSpPr txBox="1">
              <a:spLocks noChangeArrowheads="1"/>
            </p:cNvSpPr>
            <p:nvPr/>
          </p:nvSpPr>
          <p:spPr bwMode="auto">
            <a:xfrm>
              <a:off x="1551782" y="890906"/>
              <a:ext cx="2118788"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b="0" dirty="0" smtClean="0">
                  <a:latin typeface="微软雅黑" panose="020B0503020204020204" pitchFamily="34" charset="-122"/>
                  <a:ea typeface="微软雅黑" panose="020B0503020204020204" pitchFamily="34" charset="-122"/>
                </a:rPr>
                <a:t>腓动脉</a:t>
              </a:r>
            </a:p>
            <a:p>
              <a:pPr eaLnBrk="1" hangingPunct="1">
                <a:lnSpc>
                  <a:spcPct val="130000"/>
                </a:lnSpc>
              </a:pPr>
              <a:r>
                <a:rPr lang="zh-CN" altLang="en-US" sz="1800" b="0" dirty="0" smtClean="0">
                  <a:latin typeface="微软雅黑" panose="020B0503020204020204" pitchFamily="34" charset="-122"/>
                  <a:ea typeface="微软雅黑" panose="020B0503020204020204" pitchFamily="34" charset="-122"/>
                </a:rPr>
                <a:t>足底内侧动脉</a:t>
              </a:r>
            </a:p>
            <a:p>
              <a:pPr eaLnBrk="1" hangingPunct="1">
                <a:lnSpc>
                  <a:spcPct val="130000"/>
                </a:lnSpc>
              </a:pPr>
              <a:r>
                <a:rPr lang="zh-CN" altLang="en-US" sz="1800" b="0" dirty="0" smtClean="0">
                  <a:latin typeface="微软雅黑" panose="020B0503020204020204" pitchFamily="34" charset="-122"/>
                  <a:ea typeface="微软雅黑" panose="020B0503020204020204" pitchFamily="34" charset="-122"/>
                </a:rPr>
                <a:t>足底外侧动脉</a:t>
              </a:r>
              <a:endParaRPr lang="zh-CN" altLang="en-US" sz="1800" b="0" dirty="0">
                <a:latin typeface="微软雅黑" panose="020B0503020204020204" pitchFamily="34" charset="-122"/>
                <a:ea typeface="微软雅黑" panose="020B0503020204020204" pitchFamily="34" charset="-122"/>
              </a:endParaRPr>
            </a:p>
          </p:txBody>
        </p:sp>
        <p:sp>
          <p:nvSpPr>
            <p:cNvPr id="3" name="文本框 43012">
              <a:extLst>
                <a:ext uri="{FF2B5EF4-FFF2-40B4-BE49-F238E27FC236}">
                  <a16:creationId xmlns:a16="http://schemas.microsoft.com/office/drawing/2014/main" id="{ED3103FC-8FF3-4008-B08E-5E2BFB0ACDC1}"/>
                </a:ext>
              </a:extLst>
            </p:cNvPr>
            <p:cNvSpPr txBox="1">
              <a:spLocks noChangeArrowheads="1"/>
            </p:cNvSpPr>
            <p:nvPr/>
          </p:nvSpPr>
          <p:spPr bwMode="auto">
            <a:xfrm>
              <a:off x="513081" y="1239498"/>
              <a:ext cx="1331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胫后动脉</a:t>
              </a:r>
              <a:endParaRPr lang="zh-CN" altLang="en-US" sz="1800" dirty="0">
                <a:latin typeface="微软雅黑" panose="020B0503020204020204" pitchFamily="34" charset="-122"/>
                <a:ea typeface="微软雅黑" panose="020B0503020204020204" pitchFamily="34" charset="-122"/>
              </a:endParaRPr>
            </a:p>
          </p:txBody>
        </p:sp>
        <p:sp>
          <p:nvSpPr>
            <p:cNvPr id="4" name="左大括号 43013">
              <a:extLst>
                <a:ext uri="{FF2B5EF4-FFF2-40B4-BE49-F238E27FC236}">
                  <a16:creationId xmlns:a16="http://schemas.microsoft.com/office/drawing/2014/main" id="{19E7C0E2-AB88-43BD-A44E-18C12CDE35A6}"/>
                </a:ext>
              </a:extLst>
            </p:cNvPr>
            <p:cNvSpPr>
              <a:spLocks/>
            </p:cNvSpPr>
            <p:nvPr/>
          </p:nvSpPr>
          <p:spPr bwMode="auto">
            <a:xfrm>
              <a:off x="1551782" y="1097006"/>
              <a:ext cx="72450" cy="730251"/>
            </a:xfrm>
            <a:prstGeom prst="leftBrace">
              <a:avLst>
                <a:gd name="adj1" fmla="val 7507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10" name="文本框 43019">
              <a:extLst>
                <a:ext uri="{FF2B5EF4-FFF2-40B4-BE49-F238E27FC236}">
                  <a16:creationId xmlns:a16="http://schemas.microsoft.com/office/drawing/2014/main" id="{468ED518-64EA-4AD2-B3DE-ACB78980A0A1}"/>
                </a:ext>
              </a:extLst>
            </p:cNvPr>
            <p:cNvSpPr txBox="1">
              <a:spLocks noChangeArrowheads="1"/>
            </p:cNvSpPr>
            <p:nvPr/>
          </p:nvSpPr>
          <p:spPr bwMode="auto">
            <a:xfrm>
              <a:off x="540084" y="2257755"/>
              <a:ext cx="2406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胫前动脉</a:t>
              </a:r>
              <a:r>
                <a:rPr lang="zh-CN" altLang="en-US" sz="1800" b="0" dirty="0" smtClean="0">
                  <a:latin typeface="微软雅黑" panose="020B0503020204020204" pitchFamily="34" charset="-122"/>
                  <a:ea typeface="微软雅黑" panose="020B0503020204020204" pitchFamily="34" charset="-122"/>
                </a:rPr>
                <a:t>→足背动脉</a:t>
              </a:r>
              <a:endParaRPr lang="zh-CN" altLang="en-US" sz="1800" dirty="0">
                <a:latin typeface="微软雅黑" panose="020B0503020204020204" pitchFamily="34" charset="-122"/>
                <a:ea typeface="微软雅黑" panose="020B0503020204020204" pitchFamily="34" charset="-122"/>
              </a:endParaRPr>
            </a:p>
          </p:txBody>
        </p:sp>
        <p:sp>
          <p:nvSpPr>
            <p:cNvPr id="13" name="左大括号 43022">
              <a:extLst>
                <a:ext uri="{FF2B5EF4-FFF2-40B4-BE49-F238E27FC236}">
                  <a16:creationId xmlns:a16="http://schemas.microsoft.com/office/drawing/2014/main" id="{5A56CCBB-B9BC-4BE6-BF49-FE217DF0BC44}"/>
                </a:ext>
              </a:extLst>
            </p:cNvPr>
            <p:cNvSpPr>
              <a:spLocks/>
            </p:cNvSpPr>
            <p:nvPr/>
          </p:nvSpPr>
          <p:spPr bwMode="auto">
            <a:xfrm>
              <a:off x="2697430" y="2119005"/>
              <a:ext cx="85699" cy="673850"/>
            </a:xfrm>
            <a:prstGeom prst="leftBrace">
              <a:avLst>
                <a:gd name="adj1" fmla="val 4114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14" name="文本框 43023">
              <a:extLst>
                <a:ext uri="{FF2B5EF4-FFF2-40B4-BE49-F238E27FC236}">
                  <a16:creationId xmlns:a16="http://schemas.microsoft.com/office/drawing/2014/main" id="{C553774D-A89E-4215-8DF4-AFDB22E9BC7C}"/>
                </a:ext>
              </a:extLst>
            </p:cNvPr>
            <p:cNvSpPr txBox="1">
              <a:spLocks noChangeArrowheads="1"/>
            </p:cNvSpPr>
            <p:nvPr/>
          </p:nvSpPr>
          <p:spPr bwMode="auto">
            <a:xfrm>
              <a:off x="2735675" y="1866952"/>
              <a:ext cx="1615832"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b="0" dirty="0" smtClean="0">
                  <a:latin typeface="微软雅黑" panose="020B0503020204020204" pitchFamily="34" charset="-122"/>
                  <a:ea typeface="微软雅黑" panose="020B0503020204020204" pitchFamily="34" charset="-122"/>
                </a:rPr>
                <a:t>足底深支</a:t>
              </a:r>
            </a:p>
            <a:p>
              <a:pPr eaLnBrk="1" hangingPunct="1">
                <a:lnSpc>
                  <a:spcPct val="130000"/>
                </a:lnSpc>
              </a:pPr>
              <a:r>
                <a:rPr lang="zh-CN" altLang="en-US" sz="1800" b="0" dirty="0" smtClean="0">
                  <a:latin typeface="微软雅黑" panose="020B0503020204020204" pitchFamily="34" charset="-122"/>
                  <a:ea typeface="微软雅黑" panose="020B0503020204020204" pitchFamily="34" charset="-122"/>
                </a:rPr>
                <a:t>第</a:t>
              </a:r>
              <a:r>
                <a:rPr lang="en-US" altLang="zh-CN" sz="1800" b="0" dirty="0" smtClean="0">
                  <a:latin typeface="微软雅黑" panose="020B0503020204020204" pitchFamily="34" charset="-122"/>
                  <a:ea typeface="微软雅黑" panose="020B0503020204020204" pitchFamily="34" charset="-122"/>
                </a:rPr>
                <a:t>1</a:t>
              </a:r>
              <a:r>
                <a:rPr lang="zh-CN" altLang="en-US" sz="1800" b="0" dirty="0" smtClean="0">
                  <a:latin typeface="微软雅黑" panose="020B0503020204020204" pitchFamily="34" charset="-122"/>
                  <a:ea typeface="微软雅黑" panose="020B0503020204020204" pitchFamily="34" charset="-122"/>
                </a:rPr>
                <a:t>趾背动脉</a:t>
              </a:r>
            </a:p>
            <a:p>
              <a:pPr eaLnBrk="1" hangingPunct="1">
                <a:lnSpc>
                  <a:spcPct val="130000"/>
                </a:lnSpc>
              </a:pPr>
              <a:r>
                <a:rPr lang="zh-CN" altLang="en-US" sz="1800" b="0" dirty="0" smtClean="0">
                  <a:latin typeface="微软雅黑" panose="020B0503020204020204" pitchFamily="34" charset="-122"/>
                  <a:ea typeface="微软雅黑" panose="020B0503020204020204" pitchFamily="34" charset="-122"/>
                </a:rPr>
                <a:t>弓状动脉</a:t>
              </a:r>
              <a:endParaRPr lang="zh-CN" altLang="en-US" sz="1800" b="0" dirty="0">
                <a:latin typeface="微软雅黑" panose="020B0503020204020204" pitchFamily="34" charset="-122"/>
                <a:ea typeface="微软雅黑" panose="020B0503020204020204" pitchFamily="34" charset="-122"/>
              </a:endParaRPr>
            </a:p>
          </p:txBody>
        </p:sp>
        <p:sp>
          <p:nvSpPr>
            <p:cNvPr id="27" name="左大括号 43013">
              <a:extLst>
                <a:ext uri="{FF2B5EF4-FFF2-40B4-BE49-F238E27FC236}">
                  <a16:creationId xmlns:a16="http://schemas.microsoft.com/office/drawing/2014/main" id="{19E7C0E2-AB88-43BD-A44E-18C12CDE35A6}"/>
                </a:ext>
              </a:extLst>
            </p:cNvPr>
            <p:cNvSpPr>
              <a:spLocks/>
            </p:cNvSpPr>
            <p:nvPr/>
          </p:nvSpPr>
          <p:spPr bwMode="auto">
            <a:xfrm>
              <a:off x="513080" y="1462130"/>
              <a:ext cx="100341" cy="1026207"/>
            </a:xfrm>
            <a:prstGeom prst="leftBrace">
              <a:avLst>
                <a:gd name="adj1" fmla="val 7507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674969" y="3037416"/>
            <a:ext cx="3008761" cy="3669898"/>
            <a:chOff x="674969" y="3094068"/>
            <a:chExt cx="3008761" cy="3669898"/>
          </a:xfrm>
        </p:grpSpPr>
        <p:pic>
          <p:nvPicPr>
            <p:cNvPr id="51" name="图片 43046" descr="166">
              <a:extLst>
                <a:ext uri="{FF2B5EF4-FFF2-40B4-BE49-F238E27FC236}">
                  <a16:creationId xmlns:a16="http://schemas.microsoft.com/office/drawing/2014/main" id="{FFEE4932-4628-419E-83C1-CB4F578FA41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9588"/>
            <a:stretch>
              <a:fillRect/>
            </a:stretch>
          </p:blipFill>
          <p:spPr bwMode="auto">
            <a:xfrm>
              <a:off x="674969" y="3094068"/>
              <a:ext cx="1816370" cy="366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2227089" y="5134757"/>
              <a:ext cx="1221256" cy="338554"/>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足底深支</a:t>
              </a:r>
            </a:p>
          </p:txBody>
        </p:sp>
        <p:sp>
          <p:nvSpPr>
            <p:cNvPr id="30" name="矩形 29"/>
            <p:cNvSpPr/>
            <p:nvPr/>
          </p:nvSpPr>
          <p:spPr>
            <a:xfrm>
              <a:off x="2295395" y="5455287"/>
              <a:ext cx="1388335" cy="338554"/>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第</a:t>
              </a:r>
              <a:r>
                <a:rPr lang="en-US" altLang="zh-CN" sz="1600" b="0" dirty="0">
                  <a:latin typeface="微软雅黑" panose="020B0503020204020204" pitchFamily="34" charset="-122"/>
                  <a:ea typeface="微软雅黑" panose="020B0503020204020204" pitchFamily="34" charset="-122"/>
                </a:rPr>
                <a:t>1</a:t>
              </a:r>
              <a:r>
                <a:rPr lang="zh-CN" altLang="en-US" sz="1600" b="0" dirty="0">
                  <a:latin typeface="微软雅黑" panose="020B0503020204020204" pitchFamily="34" charset="-122"/>
                  <a:ea typeface="微软雅黑" panose="020B0503020204020204" pitchFamily="34" charset="-122"/>
                </a:rPr>
                <a:t>趾背动脉</a:t>
              </a:r>
            </a:p>
          </p:txBody>
        </p:sp>
        <p:sp>
          <p:nvSpPr>
            <p:cNvPr id="31" name="矩形 30"/>
            <p:cNvSpPr/>
            <p:nvPr/>
          </p:nvSpPr>
          <p:spPr>
            <a:xfrm>
              <a:off x="2217759" y="4778200"/>
              <a:ext cx="1221256" cy="338554"/>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弓状动脉</a:t>
              </a:r>
            </a:p>
          </p:txBody>
        </p:sp>
        <p:cxnSp>
          <p:nvCxnSpPr>
            <p:cNvPr id="38" name="直接箭头连接符 37"/>
            <p:cNvCxnSpPr/>
            <p:nvPr/>
          </p:nvCxnSpPr>
          <p:spPr>
            <a:xfrm flipH="1">
              <a:off x="1749634" y="4996016"/>
              <a:ext cx="565332" cy="51617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0" name="直接箭头连接符 39"/>
            <p:cNvCxnSpPr/>
            <p:nvPr/>
          </p:nvCxnSpPr>
          <p:spPr>
            <a:xfrm flipH="1">
              <a:off x="1827919" y="5360686"/>
              <a:ext cx="467476" cy="38893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1" name="直接箭头连接符 40"/>
            <p:cNvCxnSpPr/>
            <p:nvPr/>
          </p:nvCxnSpPr>
          <p:spPr>
            <a:xfrm flipH="1">
              <a:off x="1935956" y="5661498"/>
              <a:ext cx="399997" cy="17625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2" name="直接箭头连接符 41"/>
            <p:cNvCxnSpPr/>
            <p:nvPr/>
          </p:nvCxnSpPr>
          <p:spPr>
            <a:xfrm flipH="1">
              <a:off x="1727277" y="4471533"/>
              <a:ext cx="499812" cy="30666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50" name="矩形 49"/>
            <p:cNvSpPr/>
            <p:nvPr/>
          </p:nvSpPr>
          <p:spPr>
            <a:xfrm>
              <a:off x="2128112" y="4277311"/>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足背动脉</a:t>
              </a:r>
              <a:endParaRPr lang="zh-CN" altLang="en-US" sz="1600" b="0" dirty="0">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4472860" y="496345"/>
            <a:ext cx="4390118" cy="6100722"/>
            <a:chOff x="4575348" y="606592"/>
            <a:chExt cx="4390118" cy="6100722"/>
          </a:xfrm>
        </p:grpSpPr>
        <p:sp>
          <p:nvSpPr>
            <p:cNvPr id="25" name="矩形 24"/>
            <p:cNvSpPr/>
            <p:nvPr/>
          </p:nvSpPr>
          <p:spPr>
            <a:xfrm>
              <a:off x="6929334" y="5405411"/>
              <a:ext cx="912431" cy="584775"/>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足底内侧动脉</a:t>
              </a:r>
            </a:p>
          </p:txBody>
        </p:sp>
        <p:sp>
          <p:nvSpPr>
            <p:cNvPr id="24" name="矩形 23"/>
            <p:cNvSpPr/>
            <p:nvPr/>
          </p:nvSpPr>
          <p:spPr>
            <a:xfrm>
              <a:off x="5841964" y="1982381"/>
              <a:ext cx="928498" cy="338554"/>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腓动脉</a:t>
              </a:r>
            </a:p>
          </p:txBody>
        </p:sp>
        <p:pic>
          <p:nvPicPr>
            <p:cNvPr id="35" name="图片 34"/>
            <p:cNvPicPr>
              <a:picLocks noChangeAspect="1"/>
            </p:cNvPicPr>
            <p:nvPr/>
          </p:nvPicPr>
          <p:blipFill rotWithShape="1">
            <a:blip r:embed="rId3" cstate="print">
              <a:clrChange>
                <a:clrFrom>
                  <a:srgbClr val="FAFAFC"/>
                </a:clrFrom>
                <a:clrTo>
                  <a:srgbClr val="FAFAFC">
                    <a:alpha val="0"/>
                  </a:srgbClr>
                </a:clrTo>
              </a:clrChange>
              <a:extLst>
                <a:ext uri="{28A0092B-C50C-407E-A947-70E740481C1C}">
                  <a14:useLocalDpi xmlns:a14="http://schemas.microsoft.com/office/drawing/2010/main" val="0"/>
                </a:ext>
              </a:extLst>
            </a:blip>
            <a:srcRect l="18088" t="21970" r="14275" b="2703"/>
            <a:stretch/>
          </p:blipFill>
          <p:spPr>
            <a:xfrm>
              <a:off x="4575348" y="644961"/>
              <a:ext cx="1266616" cy="6062353"/>
            </a:xfrm>
            <a:prstGeom prst="rect">
              <a:avLst/>
            </a:prstGeom>
          </p:spPr>
        </p:pic>
        <p:pic>
          <p:nvPicPr>
            <p:cNvPr id="36" name="图片 3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2416" b="1689"/>
            <a:stretch/>
          </p:blipFill>
          <p:spPr>
            <a:xfrm>
              <a:off x="7568152" y="606592"/>
              <a:ext cx="1397314" cy="6061332"/>
            </a:xfrm>
            <a:prstGeom prst="rect">
              <a:avLst/>
            </a:prstGeom>
          </p:spPr>
        </p:pic>
        <p:sp>
          <p:nvSpPr>
            <p:cNvPr id="37" name="矩形 36"/>
            <p:cNvSpPr/>
            <p:nvPr/>
          </p:nvSpPr>
          <p:spPr>
            <a:xfrm>
              <a:off x="5721029" y="1209736"/>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胫后动脉</a:t>
              </a:r>
              <a:endParaRPr lang="zh-CN" altLang="en-US" sz="1600" b="0" dirty="0">
                <a:latin typeface="微软雅黑" panose="020B0503020204020204" pitchFamily="34" charset="-122"/>
                <a:ea typeface="微软雅黑" panose="020B0503020204020204" pitchFamily="34" charset="-122"/>
              </a:endParaRPr>
            </a:p>
          </p:txBody>
        </p:sp>
        <p:sp>
          <p:nvSpPr>
            <p:cNvPr id="39" name="矩形 38"/>
            <p:cNvSpPr/>
            <p:nvPr/>
          </p:nvSpPr>
          <p:spPr>
            <a:xfrm>
              <a:off x="6625880" y="1325957"/>
              <a:ext cx="1122768" cy="338554"/>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胫前动脉</a:t>
              </a:r>
              <a:endParaRPr lang="zh-CN" altLang="en-US" sz="1600" b="0" dirty="0">
                <a:latin typeface="微软雅黑" panose="020B0503020204020204" pitchFamily="34" charset="-122"/>
                <a:ea typeface="微软雅黑" panose="020B0503020204020204" pitchFamily="34" charset="-122"/>
              </a:endParaRPr>
            </a:p>
          </p:txBody>
        </p:sp>
        <p:cxnSp>
          <p:nvCxnSpPr>
            <p:cNvPr id="43" name="直接箭头连接符 42"/>
            <p:cNvCxnSpPr/>
            <p:nvPr/>
          </p:nvCxnSpPr>
          <p:spPr>
            <a:xfrm flipH="1">
              <a:off x="5381730" y="2159548"/>
              <a:ext cx="503652" cy="376431"/>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4" name="直接箭头连接符 43"/>
            <p:cNvCxnSpPr/>
            <p:nvPr/>
          </p:nvCxnSpPr>
          <p:spPr>
            <a:xfrm flipH="1">
              <a:off x="5174614" y="1510623"/>
              <a:ext cx="667350" cy="500873"/>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5" name="直接箭头连接符 44"/>
            <p:cNvCxnSpPr/>
            <p:nvPr/>
          </p:nvCxnSpPr>
          <p:spPr>
            <a:xfrm>
              <a:off x="7524734" y="1510623"/>
              <a:ext cx="598951" cy="177086"/>
            </a:xfrm>
            <a:prstGeom prst="straightConnector1">
              <a:avLst/>
            </a:prstGeom>
            <a:ln>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pic>
          <p:nvPicPr>
            <p:cNvPr id="58" name="图片 57"/>
            <p:cNvPicPr>
              <a:picLocks noChangeAspect="1"/>
            </p:cNvPicPr>
            <p:nvPr/>
          </p:nvPicPr>
          <p:blipFill>
            <a:blip r:embed="rId5"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052826" y="2516637"/>
              <a:ext cx="1365425" cy="3225072"/>
            </a:xfrm>
            <a:prstGeom prst="rect">
              <a:avLst/>
            </a:prstGeom>
          </p:spPr>
        </p:pic>
        <p:cxnSp>
          <p:nvCxnSpPr>
            <p:cNvPr id="59" name="直接箭头连接符 58"/>
            <p:cNvCxnSpPr/>
            <p:nvPr/>
          </p:nvCxnSpPr>
          <p:spPr>
            <a:xfrm flipV="1">
              <a:off x="6142882" y="4851435"/>
              <a:ext cx="575590" cy="60767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0" name="直接箭头连接符 59"/>
            <p:cNvCxnSpPr/>
            <p:nvPr/>
          </p:nvCxnSpPr>
          <p:spPr>
            <a:xfrm flipH="1" flipV="1">
              <a:off x="6961233" y="4682158"/>
              <a:ext cx="226031" cy="776956"/>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6" name="矩形 25"/>
            <p:cNvSpPr/>
            <p:nvPr/>
          </p:nvSpPr>
          <p:spPr>
            <a:xfrm>
              <a:off x="5712434" y="5405410"/>
              <a:ext cx="923360" cy="584775"/>
            </a:xfrm>
            <a:prstGeom prst="rect">
              <a:avLst/>
            </a:prstGeom>
          </p:spPr>
          <p:txBody>
            <a:bodyPr wrap="square">
              <a:spAutoFit/>
            </a:bodyPr>
            <a:lstStyle/>
            <a:p>
              <a:pPr eaLnBrk="1" hangingPunct="1"/>
              <a:r>
                <a:rPr lang="zh-CN" altLang="en-US" sz="1600" b="0" dirty="0">
                  <a:latin typeface="微软雅黑" panose="020B0503020204020204" pitchFamily="34" charset="-122"/>
                  <a:ea typeface="微软雅黑" panose="020B0503020204020204" pitchFamily="34" charset="-122"/>
                </a:rPr>
                <a:t>足底外侧动脉</a:t>
              </a:r>
            </a:p>
          </p:txBody>
        </p:sp>
      </p:grpSp>
    </p:spTree>
    <p:extLst>
      <p:ext uri="{BB962C8B-B14F-4D97-AF65-F5344CB8AC3E}">
        <p14:creationId xmlns:p14="http://schemas.microsoft.com/office/powerpoint/2010/main" val="94783454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BAA4D94-1759-4E7D-8188-9F8E4CF0A6F6}"/>
              </a:ext>
            </a:extLst>
          </p:cNvPr>
          <p:cNvSpPr>
            <a:spLocks noGrp="1" noChangeArrowheads="1"/>
          </p:cNvSpPr>
          <p:nvPr>
            <p:ph type="ctrTitle"/>
          </p:nvPr>
        </p:nvSpPr>
        <p:spPr>
          <a:xfrm>
            <a:off x="1101725" y="2386013"/>
            <a:ext cx="6940550" cy="1646237"/>
          </a:xfrm>
        </p:spPr>
        <p:txBody>
          <a:bodyPr>
            <a:noAutofit/>
          </a:bodyPr>
          <a:lstStyle/>
          <a:p>
            <a:pPr fontAlgn="auto">
              <a:lnSpc>
                <a:spcPct val="150000"/>
              </a:lnSpc>
              <a:spcAft>
                <a:spcPts val="0"/>
              </a:spcAft>
              <a:defRPr/>
            </a:pPr>
            <a:r>
              <a:rPr lang="en-US" altLang="zh-CN" sz="4400" b="1" dirty="0">
                <a:solidFill>
                  <a:schemeClr val="accent2">
                    <a:lumMod val="50000"/>
                  </a:schemeClr>
                </a:solidFill>
                <a:latin typeface="Cooper Black" panose="0208090404030B020404" pitchFamily="18" charset="0"/>
                <a:cs typeface="Aharoni" panose="02010803020104030203" pitchFamily="2" charset="-79"/>
              </a:rPr>
              <a:t>That’s  over</a:t>
            </a:r>
            <a:endParaRPr lang="zh-CN" altLang="en-US" sz="4400" b="1" dirty="0">
              <a:solidFill>
                <a:schemeClr val="accent2">
                  <a:lumMod val="50000"/>
                </a:schemeClr>
              </a:solidFill>
              <a:latin typeface="Cooper Black" panose="0208090404030B020404" pitchFamily="18" charset="0"/>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0241">
            <a:extLst>
              <a:ext uri="{FF2B5EF4-FFF2-40B4-BE49-F238E27FC236}">
                <a16:creationId xmlns:a16="http://schemas.microsoft.com/office/drawing/2014/main" id="{521AC431-8E3C-4CEA-8E06-4A7191E754B2}"/>
              </a:ext>
            </a:extLst>
          </p:cNvPr>
          <p:cNvSpPr/>
          <p:nvPr/>
        </p:nvSpPr>
        <p:spPr>
          <a:xfrm>
            <a:off x="2627314" y="361662"/>
            <a:ext cx="3864278" cy="584775"/>
          </a:xfrm>
          <a:prstGeom prst="rect">
            <a:avLst/>
          </a:prstGeom>
          <a:solidFill>
            <a:schemeClr val="accent1">
              <a:lumMod val="90000"/>
            </a:schemeClr>
          </a:solidFill>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eaLnBrk="1" hangingPunct="1">
              <a:buFont typeface="Arial" panose="020B0604020202020204" pitchFamily="34" charset="0"/>
              <a:buNone/>
              <a:defRPr/>
            </a:pPr>
            <a:r>
              <a:rPr lang="zh-CN" altLang="en-US" sz="3200" noProof="1">
                <a:latin typeface="方正姚体" panose="02010601030101010101" pitchFamily="2" charset="-122"/>
                <a:ea typeface="方正姚体" panose="02010601030101010101" pitchFamily="2" charset="-122"/>
                <a:cs typeface="+mn-ea"/>
              </a:rPr>
              <a:t>一、肺循环的动脉</a:t>
            </a:r>
            <a:endParaRPr lang="zh-CN" altLang="en-US" sz="3200" noProof="1">
              <a:latin typeface="方正姚体" panose="02010601030101010101" pitchFamily="2" charset="-122"/>
              <a:ea typeface="方正姚体" panose="02010601030101010101" pitchFamily="2" charset="-122"/>
              <a:cs typeface="Arial" panose="020B0604020202020204" pitchFamily="34" charset="0"/>
            </a:endParaRPr>
          </a:p>
        </p:txBody>
      </p:sp>
      <p:pic>
        <p:nvPicPr>
          <p:cNvPr id="27651" name="图片 10242" descr="图片5">
            <a:extLst>
              <a:ext uri="{FF2B5EF4-FFF2-40B4-BE49-F238E27FC236}">
                <a16:creationId xmlns:a16="http://schemas.microsoft.com/office/drawing/2014/main" id="{764A16DF-3203-4776-890C-8C6900BA9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053" y="3605213"/>
            <a:ext cx="3461087" cy="308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图片 10262" descr="Snap31">
            <a:extLst>
              <a:ext uri="{FF2B5EF4-FFF2-40B4-BE49-F238E27FC236}">
                <a16:creationId xmlns:a16="http://schemas.microsoft.com/office/drawing/2014/main" id="{B36D391F-8819-4B27-860F-E59786C3F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53" t="43483" r="7889" b="20219"/>
          <a:stretch>
            <a:fillRect/>
          </a:stretch>
        </p:blipFill>
        <p:spPr bwMode="auto">
          <a:xfrm>
            <a:off x="378872" y="3730314"/>
            <a:ext cx="3200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112092" y="1218838"/>
            <a:ext cx="8747113" cy="832575"/>
            <a:chOff x="189914" y="1376789"/>
            <a:chExt cx="8747113" cy="832575"/>
          </a:xfrm>
        </p:grpSpPr>
        <p:sp>
          <p:nvSpPr>
            <p:cNvPr id="27652" name="文本框 10243">
              <a:extLst>
                <a:ext uri="{FF2B5EF4-FFF2-40B4-BE49-F238E27FC236}">
                  <a16:creationId xmlns:a16="http://schemas.microsoft.com/office/drawing/2014/main" id="{51B76335-7AB5-437B-86F3-F57333CA5E91}"/>
                </a:ext>
              </a:extLst>
            </p:cNvPr>
            <p:cNvSpPr txBox="1">
              <a:spLocks noChangeArrowheads="1"/>
            </p:cNvSpPr>
            <p:nvPr/>
          </p:nvSpPr>
          <p:spPr bwMode="auto">
            <a:xfrm>
              <a:off x="189914" y="1628348"/>
              <a:ext cx="243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2000" b="0" dirty="0" smtClean="0">
                  <a:latin typeface="微软雅黑" panose="020B0503020204020204" pitchFamily="34" charset="-122"/>
                  <a:ea typeface="微软雅黑" panose="020B0503020204020204" pitchFamily="34" charset="-122"/>
                </a:rPr>
                <a:t>右心室</a:t>
              </a:r>
              <a:r>
                <a:rPr lang="en-US" altLang="zh-CN" sz="2000" b="0" dirty="0" smtClean="0">
                  <a:latin typeface="微软雅黑" panose="020B0503020204020204" pitchFamily="34" charset="-122"/>
                  <a:ea typeface="微软雅黑" panose="020B0503020204020204" pitchFamily="34" charset="-122"/>
                </a:rPr>
                <a:t>→</a:t>
              </a:r>
              <a:r>
                <a:rPr lang="zh-CN" altLang="en-US" sz="2000" b="0" dirty="0" smtClean="0">
                  <a:solidFill>
                    <a:srgbClr val="C00000"/>
                  </a:solidFill>
                  <a:latin typeface="微软雅黑" panose="020B0503020204020204" pitchFamily="34" charset="-122"/>
                  <a:ea typeface="微软雅黑" panose="020B0503020204020204" pitchFamily="34" charset="-122"/>
                </a:rPr>
                <a:t>肺动脉干</a:t>
              </a:r>
              <a:endParaRPr lang="zh-CN" altLang="en-US" sz="2000" b="0" dirty="0">
                <a:latin typeface="微软雅黑" panose="020B0503020204020204" pitchFamily="34" charset="-122"/>
                <a:ea typeface="微软雅黑" panose="020B0503020204020204" pitchFamily="34" charset="-122"/>
              </a:endParaRPr>
            </a:p>
          </p:txBody>
        </p:sp>
        <p:sp>
          <p:nvSpPr>
            <p:cNvPr id="27656" name="左大括号 10247">
              <a:extLst>
                <a:ext uri="{FF2B5EF4-FFF2-40B4-BE49-F238E27FC236}">
                  <a16:creationId xmlns:a16="http://schemas.microsoft.com/office/drawing/2014/main" id="{9D3AC390-61FD-4322-9E24-B57854CC7B7F}"/>
                </a:ext>
              </a:extLst>
            </p:cNvPr>
            <p:cNvSpPr>
              <a:spLocks/>
            </p:cNvSpPr>
            <p:nvPr/>
          </p:nvSpPr>
          <p:spPr bwMode="auto">
            <a:xfrm>
              <a:off x="2358182" y="1645416"/>
              <a:ext cx="73733" cy="383042"/>
            </a:xfrm>
            <a:prstGeom prst="leftBrace">
              <a:avLst>
                <a:gd name="adj1" fmla="val 9269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b="0">
                <a:latin typeface="微软雅黑" panose="020B0503020204020204" pitchFamily="34" charset="-122"/>
                <a:ea typeface="微软雅黑" panose="020B0503020204020204" pitchFamily="34" charset="-122"/>
              </a:endParaRPr>
            </a:p>
          </p:txBody>
        </p:sp>
        <p:sp>
          <p:nvSpPr>
            <p:cNvPr id="27657" name="文本框 10248">
              <a:extLst>
                <a:ext uri="{FF2B5EF4-FFF2-40B4-BE49-F238E27FC236}">
                  <a16:creationId xmlns:a16="http://schemas.microsoft.com/office/drawing/2014/main" id="{74B87033-539D-4317-AB25-7515E044945F}"/>
                </a:ext>
              </a:extLst>
            </p:cNvPr>
            <p:cNvSpPr txBox="1">
              <a:spLocks noChangeArrowheads="1"/>
            </p:cNvSpPr>
            <p:nvPr/>
          </p:nvSpPr>
          <p:spPr bwMode="auto">
            <a:xfrm>
              <a:off x="2348935" y="1376789"/>
              <a:ext cx="2190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0" dirty="0" smtClean="0">
                  <a:latin typeface="微软雅黑" panose="020B0503020204020204" pitchFamily="34" charset="-122"/>
                  <a:ea typeface="微软雅黑" panose="020B0503020204020204" pitchFamily="34" charset="-122"/>
                </a:rPr>
                <a:t>左肺上、下动脉</a:t>
              </a:r>
              <a:endParaRPr lang="en-US" altLang="zh-CN" sz="1600" b="0" dirty="0" smtClean="0">
                <a:latin typeface="微软雅黑" panose="020B0503020204020204" pitchFamily="34" charset="-122"/>
                <a:ea typeface="微软雅黑" panose="020B0503020204020204" pitchFamily="34" charset="-122"/>
              </a:endParaRPr>
            </a:p>
            <a:p>
              <a:pPr eaLnBrk="1" hangingPunct="1">
                <a:lnSpc>
                  <a:spcPct val="150000"/>
                </a:lnSpc>
              </a:pPr>
              <a:r>
                <a:rPr lang="zh-CN" altLang="en-US" sz="1600" b="0" dirty="0" smtClean="0">
                  <a:latin typeface="微软雅黑" panose="020B0503020204020204" pitchFamily="34" charset="-122"/>
                  <a:ea typeface="微软雅黑" panose="020B0503020204020204" pitchFamily="34" charset="-122"/>
                </a:rPr>
                <a:t>右肺</a:t>
              </a:r>
              <a:r>
                <a:rPr lang="zh-CN" altLang="en-US" sz="1600" b="0" dirty="0">
                  <a:latin typeface="微软雅黑" panose="020B0503020204020204" pitchFamily="34" charset="-122"/>
                  <a:ea typeface="微软雅黑" panose="020B0503020204020204" pitchFamily="34" charset="-122"/>
                </a:rPr>
                <a:t>上、中、下</a:t>
              </a:r>
              <a:r>
                <a:rPr lang="zh-CN" altLang="en-US" sz="1600" b="0" dirty="0" smtClean="0">
                  <a:latin typeface="微软雅黑" panose="020B0503020204020204" pitchFamily="34" charset="-122"/>
                  <a:ea typeface="微软雅黑" panose="020B0503020204020204" pitchFamily="34" charset="-122"/>
                </a:rPr>
                <a:t>动脉</a:t>
              </a:r>
              <a:endParaRPr lang="zh-CN" altLang="en-US" sz="1600" b="0" dirty="0">
                <a:latin typeface="微软雅黑" panose="020B0503020204020204" pitchFamily="34" charset="-122"/>
                <a:ea typeface="微软雅黑" panose="020B0503020204020204" pitchFamily="34" charset="-122"/>
              </a:endParaRPr>
            </a:p>
          </p:txBody>
        </p:sp>
        <p:sp>
          <p:nvSpPr>
            <p:cNvPr id="27662" name="文本框 10253">
              <a:extLst>
                <a:ext uri="{FF2B5EF4-FFF2-40B4-BE49-F238E27FC236}">
                  <a16:creationId xmlns:a16="http://schemas.microsoft.com/office/drawing/2014/main" id="{EFFA098D-36FE-4B2C-994C-F15897A69D46}"/>
                </a:ext>
              </a:extLst>
            </p:cNvPr>
            <p:cNvSpPr txBox="1">
              <a:spLocks noChangeArrowheads="1"/>
            </p:cNvSpPr>
            <p:nvPr/>
          </p:nvSpPr>
          <p:spPr bwMode="auto">
            <a:xfrm>
              <a:off x="4640290" y="1583323"/>
              <a:ext cx="1429035" cy="338554"/>
            </a:xfrm>
            <a:prstGeom prst="rect">
              <a:avLst/>
            </a:prstGeom>
            <a:ln/>
            <a:extLst/>
          </p:spPr>
          <p:style>
            <a:lnRef idx="1">
              <a:schemeClr val="accent6"/>
            </a:lnRef>
            <a:fillRef idx="2">
              <a:schemeClr val="accent6"/>
            </a:fillRef>
            <a:effectRef idx="1">
              <a:schemeClr val="accent6"/>
            </a:effectRef>
            <a:fontRef idx="minor">
              <a:schemeClr val="dk1"/>
            </a:fontRef>
          </p:style>
          <p:txBody>
            <a:bodyPr vert="horz"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肺泡毛细血管</a:t>
              </a:r>
            </a:p>
          </p:txBody>
        </p:sp>
        <p:sp>
          <p:nvSpPr>
            <p:cNvPr id="27664" name="文本框 10255">
              <a:extLst>
                <a:ext uri="{FF2B5EF4-FFF2-40B4-BE49-F238E27FC236}">
                  <a16:creationId xmlns:a16="http://schemas.microsoft.com/office/drawing/2014/main" id="{25E0C694-AD02-4A37-BABE-2A9C9D28AB20}"/>
                </a:ext>
              </a:extLst>
            </p:cNvPr>
            <p:cNvSpPr txBox="1">
              <a:spLocks noChangeArrowheads="1"/>
            </p:cNvSpPr>
            <p:nvPr/>
          </p:nvSpPr>
          <p:spPr bwMode="auto">
            <a:xfrm>
              <a:off x="6378035" y="1378367"/>
              <a:ext cx="15662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0" dirty="0">
                  <a:latin typeface="微软雅黑" panose="020B0503020204020204" pitchFamily="34" charset="-122"/>
                  <a:ea typeface="微软雅黑" panose="020B0503020204020204" pitchFamily="34" charset="-122"/>
                </a:rPr>
                <a:t>左肺</a:t>
              </a:r>
              <a:r>
                <a:rPr lang="zh-CN" altLang="en-US" sz="1600" b="0" dirty="0" smtClean="0">
                  <a:latin typeface="微软雅黑" panose="020B0503020204020204" pitchFamily="34" charset="-122"/>
                  <a:ea typeface="微软雅黑" panose="020B0503020204020204" pitchFamily="34" charset="-122"/>
                </a:rPr>
                <a:t>上下静脉</a:t>
              </a:r>
              <a:endParaRPr lang="en-US" altLang="zh-CN" sz="1600" b="0" dirty="0" smtClean="0">
                <a:latin typeface="微软雅黑" panose="020B0503020204020204" pitchFamily="34" charset="-122"/>
                <a:ea typeface="微软雅黑" panose="020B0503020204020204" pitchFamily="34" charset="-122"/>
              </a:endParaRPr>
            </a:p>
            <a:p>
              <a:pPr eaLnBrk="1" hangingPunct="1">
                <a:lnSpc>
                  <a:spcPct val="150000"/>
                </a:lnSpc>
              </a:pPr>
              <a:r>
                <a:rPr lang="zh-CN" altLang="en-US" sz="1600" b="0" dirty="0">
                  <a:latin typeface="微软雅黑" panose="020B0503020204020204" pitchFamily="34" charset="-122"/>
                  <a:ea typeface="微软雅黑" panose="020B0503020204020204" pitchFamily="34" charset="-122"/>
                </a:rPr>
                <a:t>右肺上下</a:t>
              </a:r>
              <a:r>
                <a:rPr lang="zh-CN" altLang="en-US" sz="1600" b="0" dirty="0" smtClean="0">
                  <a:latin typeface="微软雅黑" panose="020B0503020204020204" pitchFamily="34" charset="-122"/>
                  <a:ea typeface="微软雅黑" panose="020B0503020204020204" pitchFamily="34" charset="-122"/>
                </a:rPr>
                <a:t>静脉</a:t>
              </a:r>
              <a:endParaRPr lang="zh-CN" altLang="en-US" sz="1600" b="0" dirty="0">
                <a:latin typeface="微软雅黑" panose="020B0503020204020204" pitchFamily="34" charset="-122"/>
                <a:ea typeface="微软雅黑" panose="020B0503020204020204" pitchFamily="34" charset="-122"/>
              </a:endParaRPr>
            </a:p>
          </p:txBody>
        </p:sp>
        <p:sp>
          <p:nvSpPr>
            <p:cNvPr id="27668" name="右大括号 10259">
              <a:extLst>
                <a:ext uri="{FF2B5EF4-FFF2-40B4-BE49-F238E27FC236}">
                  <a16:creationId xmlns:a16="http://schemas.microsoft.com/office/drawing/2014/main" id="{E6E6E031-DDFD-4213-A370-603ED25C58B4}"/>
                </a:ext>
              </a:extLst>
            </p:cNvPr>
            <p:cNvSpPr>
              <a:spLocks/>
            </p:cNvSpPr>
            <p:nvPr/>
          </p:nvSpPr>
          <p:spPr bwMode="auto">
            <a:xfrm>
              <a:off x="7704712" y="1600565"/>
              <a:ext cx="45719" cy="422951"/>
            </a:xfrm>
            <a:prstGeom prst="rightBrace">
              <a:avLst>
                <a:gd name="adj1" fmla="val 10083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b="0">
                <a:latin typeface="微软雅黑" panose="020B0503020204020204" pitchFamily="34" charset="-122"/>
                <a:ea typeface="微软雅黑" panose="020B0503020204020204" pitchFamily="34" charset="-122"/>
              </a:endParaRPr>
            </a:p>
          </p:txBody>
        </p:sp>
        <p:sp>
          <p:nvSpPr>
            <p:cNvPr id="27670" name="文本框 10261">
              <a:extLst>
                <a:ext uri="{FF2B5EF4-FFF2-40B4-BE49-F238E27FC236}">
                  <a16:creationId xmlns:a16="http://schemas.microsoft.com/office/drawing/2014/main" id="{9EE267D6-C6E3-4709-95C0-81BF9374114B}"/>
                </a:ext>
              </a:extLst>
            </p:cNvPr>
            <p:cNvSpPr txBox="1">
              <a:spLocks noChangeArrowheads="1"/>
            </p:cNvSpPr>
            <p:nvPr/>
          </p:nvSpPr>
          <p:spPr bwMode="auto">
            <a:xfrm>
              <a:off x="7676775" y="1611985"/>
              <a:ext cx="1260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zh-CN" sz="2000" b="0" dirty="0" smtClean="0">
                  <a:latin typeface="微软雅黑" panose="020B0503020204020204" pitchFamily="34" charset="-122"/>
                  <a:ea typeface="微软雅黑" panose="020B0503020204020204" pitchFamily="34" charset="-122"/>
                </a:rPr>
                <a:t>→</a:t>
              </a:r>
              <a:r>
                <a:rPr lang="zh-CN" altLang="en-US" sz="2000" b="0" dirty="0" smtClean="0">
                  <a:latin typeface="微软雅黑" panose="020B0503020204020204" pitchFamily="34" charset="-122"/>
                  <a:ea typeface="微软雅黑" panose="020B0503020204020204" pitchFamily="34" charset="-122"/>
                </a:rPr>
                <a:t>左心房</a:t>
              </a:r>
              <a:endParaRPr lang="zh-CN" altLang="en-US" sz="2000" b="0" dirty="0">
                <a:latin typeface="微软雅黑" panose="020B0503020204020204" pitchFamily="34" charset="-122"/>
                <a:ea typeface="微软雅黑" panose="020B0503020204020204" pitchFamily="34" charset="-122"/>
              </a:endParaRPr>
            </a:p>
          </p:txBody>
        </p:sp>
        <p:sp>
          <p:nvSpPr>
            <p:cNvPr id="2" name="右箭头 1"/>
            <p:cNvSpPr/>
            <p:nvPr/>
          </p:nvSpPr>
          <p:spPr>
            <a:xfrm>
              <a:off x="4270639" y="1687870"/>
              <a:ext cx="369651" cy="208834"/>
            </a:xfrm>
            <a:prstGeom prst="righ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a:off x="6098789" y="1687870"/>
              <a:ext cx="369651" cy="208834"/>
            </a:xfrm>
            <a:prstGeom prst="righ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标注 3"/>
          <p:cNvSpPr/>
          <p:nvPr/>
        </p:nvSpPr>
        <p:spPr>
          <a:xfrm>
            <a:off x="758660" y="2208486"/>
            <a:ext cx="7470419" cy="2398915"/>
          </a:xfrm>
          <a:custGeom>
            <a:avLst/>
            <a:gdLst>
              <a:gd name="connsiteX0" fmla="*/ 0 w 7717277"/>
              <a:gd name="connsiteY0" fmla="*/ 0 h 1430328"/>
              <a:gd name="connsiteX1" fmla="*/ 1286213 w 7717277"/>
              <a:gd name="connsiteY1" fmla="*/ 0 h 1430328"/>
              <a:gd name="connsiteX2" fmla="*/ 1286213 w 7717277"/>
              <a:gd name="connsiteY2" fmla="*/ 0 h 1430328"/>
              <a:gd name="connsiteX3" fmla="*/ 3215532 w 7717277"/>
              <a:gd name="connsiteY3" fmla="*/ 0 h 1430328"/>
              <a:gd name="connsiteX4" fmla="*/ 7717277 w 7717277"/>
              <a:gd name="connsiteY4" fmla="*/ 0 h 1430328"/>
              <a:gd name="connsiteX5" fmla="*/ 7717277 w 7717277"/>
              <a:gd name="connsiteY5" fmla="*/ 834358 h 1430328"/>
              <a:gd name="connsiteX6" fmla="*/ 7717277 w 7717277"/>
              <a:gd name="connsiteY6" fmla="*/ 834358 h 1430328"/>
              <a:gd name="connsiteX7" fmla="*/ 7717277 w 7717277"/>
              <a:gd name="connsiteY7" fmla="*/ 1191940 h 1430328"/>
              <a:gd name="connsiteX8" fmla="*/ 7717277 w 7717277"/>
              <a:gd name="connsiteY8" fmla="*/ 1430328 h 1430328"/>
              <a:gd name="connsiteX9" fmla="*/ 3215532 w 7717277"/>
              <a:gd name="connsiteY9" fmla="*/ 1430328 h 1430328"/>
              <a:gd name="connsiteX10" fmla="*/ 1380235 w 7717277"/>
              <a:gd name="connsiteY10" fmla="*/ 2398517 h 1430328"/>
              <a:gd name="connsiteX11" fmla="*/ 1286213 w 7717277"/>
              <a:gd name="connsiteY11" fmla="*/ 1430328 h 1430328"/>
              <a:gd name="connsiteX12" fmla="*/ 0 w 7717277"/>
              <a:gd name="connsiteY12" fmla="*/ 1430328 h 1430328"/>
              <a:gd name="connsiteX13" fmla="*/ 0 w 7717277"/>
              <a:gd name="connsiteY13" fmla="*/ 1191940 h 1430328"/>
              <a:gd name="connsiteX14" fmla="*/ 0 w 7717277"/>
              <a:gd name="connsiteY14" fmla="*/ 834358 h 1430328"/>
              <a:gd name="connsiteX15" fmla="*/ 0 w 7717277"/>
              <a:gd name="connsiteY15" fmla="*/ 834358 h 1430328"/>
              <a:gd name="connsiteX16" fmla="*/ 0 w 7717277"/>
              <a:gd name="connsiteY16" fmla="*/ 0 h 1430328"/>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3215532 w 7717277"/>
              <a:gd name="connsiteY9" fmla="*/ 1430328 h 2398517"/>
              <a:gd name="connsiteX10" fmla="*/ 1380235 w 7717277"/>
              <a:gd name="connsiteY10" fmla="*/ 2398517 h 2398517"/>
              <a:gd name="connsiteX11" fmla="*/ 1286213 w 7717277"/>
              <a:gd name="connsiteY11" fmla="*/ 1430328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3215532 w 7717277"/>
              <a:gd name="connsiteY9" fmla="*/ 1430328 h 2398517"/>
              <a:gd name="connsiteX10" fmla="*/ 1380235 w 7717277"/>
              <a:gd name="connsiteY10" fmla="*/ 2398517 h 2398517"/>
              <a:gd name="connsiteX11" fmla="*/ 1701260 w 7717277"/>
              <a:gd name="connsiteY11" fmla="*/ 1397903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58852 w 7717277"/>
              <a:gd name="connsiteY9" fmla="*/ 1436813 h 2398517"/>
              <a:gd name="connsiteX10" fmla="*/ 1380235 w 7717277"/>
              <a:gd name="connsiteY10" fmla="*/ 2398517 h 2398517"/>
              <a:gd name="connsiteX11" fmla="*/ 1701260 w 7717277"/>
              <a:gd name="connsiteY11" fmla="*/ 1397903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58852 w 7717277"/>
              <a:gd name="connsiteY9" fmla="*/ 1436813 h 2398517"/>
              <a:gd name="connsiteX10" fmla="*/ 1380235 w 7717277"/>
              <a:gd name="connsiteY10" fmla="*/ 2398517 h 2398517"/>
              <a:gd name="connsiteX11" fmla="*/ 54043 w 7717277"/>
              <a:gd name="connsiteY11" fmla="*/ 1423843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58852 w 7717277"/>
              <a:gd name="connsiteY9" fmla="*/ 1436813 h 2398517"/>
              <a:gd name="connsiteX10" fmla="*/ 1380235 w 7717277"/>
              <a:gd name="connsiteY10" fmla="*/ 2398517 h 2398517"/>
              <a:gd name="connsiteX11" fmla="*/ 1214877 w 7717277"/>
              <a:gd name="connsiteY11" fmla="*/ 1482209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58852 w 7717277"/>
              <a:gd name="connsiteY9" fmla="*/ 1436813 h 2398517"/>
              <a:gd name="connsiteX10" fmla="*/ 1380235 w 7717277"/>
              <a:gd name="connsiteY10" fmla="*/ 2398517 h 2398517"/>
              <a:gd name="connsiteX11" fmla="*/ 1214877 w 7717277"/>
              <a:gd name="connsiteY11" fmla="*/ 1482209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58852 w 7717277"/>
              <a:gd name="connsiteY9" fmla="*/ 1436813 h 2398517"/>
              <a:gd name="connsiteX10" fmla="*/ 1380235 w 7717277"/>
              <a:gd name="connsiteY10" fmla="*/ 2398517 h 2398517"/>
              <a:gd name="connsiteX11" fmla="*/ 1214877 w 7717277"/>
              <a:gd name="connsiteY11" fmla="*/ 1482209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13456 w 7717277"/>
              <a:gd name="connsiteY9" fmla="*/ 1436813 h 2398517"/>
              <a:gd name="connsiteX10" fmla="*/ 1380235 w 7717277"/>
              <a:gd name="connsiteY10" fmla="*/ 2398517 h 2398517"/>
              <a:gd name="connsiteX11" fmla="*/ 1214877 w 7717277"/>
              <a:gd name="connsiteY11" fmla="*/ 1482209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13456 w 7717277"/>
              <a:gd name="connsiteY9" fmla="*/ 1436813 h 2398517"/>
              <a:gd name="connsiteX10" fmla="*/ 1380235 w 7717277"/>
              <a:gd name="connsiteY10" fmla="*/ 2398517 h 2398517"/>
              <a:gd name="connsiteX11" fmla="*/ 1255073 w 7717277"/>
              <a:gd name="connsiteY11" fmla="*/ 1384932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13456 w 7717277"/>
              <a:gd name="connsiteY9" fmla="*/ 1436813 h 2398517"/>
              <a:gd name="connsiteX10" fmla="*/ 1380235 w 7717277"/>
              <a:gd name="connsiteY10" fmla="*/ 2398517 h 2398517"/>
              <a:gd name="connsiteX11" fmla="*/ 1255073 w 7717277"/>
              <a:gd name="connsiteY11" fmla="*/ 1384932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13456 w 7717277"/>
              <a:gd name="connsiteY9" fmla="*/ 1436813 h 2398517"/>
              <a:gd name="connsiteX10" fmla="*/ 1380235 w 7717277"/>
              <a:gd name="connsiteY10" fmla="*/ 2398517 h 2398517"/>
              <a:gd name="connsiteX11" fmla="*/ 1275172 w 7717277"/>
              <a:gd name="connsiteY11" fmla="*/ 1423843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13456 w 7717277"/>
              <a:gd name="connsiteY9" fmla="*/ 1436813 h 2398517"/>
              <a:gd name="connsiteX10" fmla="*/ 1380235 w 7717277"/>
              <a:gd name="connsiteY10" fmla="*/ 2398517 h 2398517"/>
              <a:gd name="connsiteX11" fmla="*/ 1275172 w 7717277"/>
              <a:gd name="connsiteY11" fmla="*/ 1423843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517"/>
              <a:gd name="connsiteX1" fmla="*/ 1286213 w 7717277"/>
              <a:gd name="connsiteY1" fmla="*/ 0 h 2398517"/>
              <a:gd name="connsiteX2" fmla="*/ 1286213 w 7717277"/>
              <a:gd name="connsiteY2" fmla="*/ 0 h 2398517"/>
              <a:gd name="connsiteX3" fmla="*/ 3215532 w 7717277"/>
              <a:gd name="connsiteY3" fmla="*/ 0 h 2398517"/>
              <a:gd name="connsiteX4" fmla="*/ 7717277 w 7717277"/>
              <a:gd name="connsiteY4" fmla="*/ 0 h 2398517"/>
              <a:gd name="connsiteX5" fmla="*/ 7717277 w 7717277"/>
              <a:gd name="connsiteY5" fmla="*/ 834358 h 2398517"/>
              <a:gd name="connsiteX6" fmla="*/ 7717277 w 7717277"/>
              <a:gd name="connsiteY6" fmla="*/ 834358 h 2398517"/>
              <a:gd name="connsiteX7" fmla="*/ 7717277 w 7717277"/>
              <a:gd name="connsiteY7" fmla="*/ 1191940 h 2398517"/>
              <a:gd name="connsiteX8" fmla="*/ 7717277 w 7717277"/>
              <a:gd name="connsiteY8" fmla="*/ 1430328 h 2398517"/>
              <a:gd name="connsiteX9" fmla="*/ 2813456 w 7717277"/>
              <a:gd name="connsiteY9" fmla="*/ 1436813 h 2398517"/>
              <a:gd name="connsiteX10" fmla="*/ 1380235 w 7717277"/>
              <a:gd name="connsiteY10" fmla="*/ 2398517 h 2398517"/>
              <a:gd name="connsiteX11" fmla="*/ 1275172 w 7717277"/>
              <a:gd name="connsiteY11" fmla="*/ 1423843 h 2398517"/>
              <a:gd name="connsiteX12" fmla="*/ 0 w 7717277"/>
              <a:gd name="connsiteY12" fmla="*/ 1430328 h 2398517"/>
              <a:gd name="connsiteX13" fmla="*/ 0 w 7717277"/>
              <a:gd name="connsiteY13" fmla="*/ 1191940 h 2398517"/>
              <a:gd name="connsiteX14" fmla="*/ 0 w 7717277"/>
              <a:gd name="connsiteY14" fmla="*/ 834358 h 2398517"/>
              <a:gd name="connsiteX15" fmla="*/ 0 w 7717277"/>
              <a:gd name="connsiteY15" fmla="*/ 834358 h 2398517"/>
              <a:gd name="connsiteX16" fmla="*/ 0 w 7717277"/>
              <a:gd name="connsiteY16" fmla="*/ 0 h 2398517"/>
              <a:gd name="connsiteX0" fmla="*/ 0 w 7717277"/>
              <a:gd name="connsiteY0" fmla="*/ 0 h 2398918"/>
              <a:gd name="connsiteX1" fmla="*/ 1286213 w 7717277"/>
              <a:gd name="connsiteY1" fmla="*/ 0 h 2398918"/>
              <a:gd name="connsiteX2" fmla="*/ 1286213 w 7717277"/>
              <a:gd name="connsiteY2" fmla="*/ 0 h 2398918"/>
              <a:gd name="connsiteX3" fmla="*/ 3215532 w 7717277"/>
              <a:gd name="connsiteY3" fmla="*/ 0 h 2398918"/>
              <a:gd name="connsiteX4" fmla="*/ 7717277 w 7717277"/>
              <a:gd name="connsiteY4" fmla="*/ 0 h 2398918"/>
              <a:gd name="connsiteX5" fmla="*/ 7717277 w 7717277"/>
              <a:gd name="connsiteY5" fmla="*/ 834358 h 2398918"/>
              <a:gd name="connsiteX6" fmla="*/ 7717277 w 7717277"/>
              <a:gd name="connsiteY6" fmla="*/ 834358 h 2398918"/>
              <a:gd name="connsiteX7" fmla="*/ 7717277 w 7717277"/>
              <a:gd name="connsiteY7" fmla="*/ 1191940 h 2398918"/>
              <a:gd name="connsiteX8" fmla="*/ 7717277 w 7717277"/>
              <a:gd name="connsiteY8" fmla="*/ 1430328 h 2398918"/>
              <a:gd name="connsiteX9" fmla="*/ 2813456 w 7717277"/>
              <a:gd name="connsiteY9" fmla="*/ 1436813 h 2398918"/>
              <a:gd name="connsiteX10" fmla="*/ 1380235 w 7717277"/>
              <a:gd name="connsiteY10" fmla="*/ 2398517 h 2398918"/>
              <a:gd name="connsiteX11" fmla="*/ 2002685 w 7717277"/>
              <a:gd name="connsiteY11" fmla="*/ 1554247 h 2398918"/>
              <a:gd name="connsiteX12" fmla="*/ 1275172 w 7717277"/>
              <a:gd name="connsiteY12" fmla="*/ 1423843 h 2398918"/>
              <a:gd name="connsiteX13" fmla="*/ 0 w 7717277"/>
              <a:gd name="connsiteY13" fmla="*/ 1430328 h 2398918"/>
              <a:gd name="connsiteX14" fmla="*/ 0 w 7717277"/>
              <a:gd name="connsiteY14" fmla="*/ 1191940 h 2398918"/>
              <a:gd name="connsiteX15" fmla="*/ 0 w 7717277"/>
              <a:gd name="connsiteY15" fmla="*/ 834358 h 2398918"/>
              <a:gd name="connsiteX16" fmla="*/ 0 w 7717277"/>
              <a:gd name="connsiteY16" fmla="*/ 834358 h 2398918"/>
              <a:gd name="connsiteX17" fmla="*/ 0 w 7717277"/>
              <a:gd name="connsiteY17" fmla="*/ 0 h 2398918"/>
              <a:gd name="connsiteX0" fmla="*/ 0 w 7717277"/>
              <a:gd name="connsiteY0" fmla="*/ 0 h 2398915"/>
              <a:gd name="connsiteX1" fmla="*/ 1286213 w 7717277"/>
              <a:gd name="connsiteY1" fmla="*/ 0 h 2398915"/>
              <a:gd name="connsiteX2" fmla="*/ 1286213 w 7717277"/>
              <a:gd name="connsiteY2" fmla="*/ 0 h 2398915"/>
              <a:gd name="connsiteX3" fmla="*/ 3215532 w 7717277"/>
              <a:gd name="connsiteY3" fmla="*/ 0 h 2398915"/>
              <a:gd name="connsiteX4" fmla="*/ 7717277 w 7717277"/>
              <a:gd name="connsiteY4" fmla="*/ 0 h 2398915"/>
              <a:gd name="connsiteX5" fmla="*/ 7717277 w 7717277"/>
              <a:gd name="connsiteY5" fmla="*/ 834358 h 2398915"/>
              <a:gd name="connsiteX6" fmla="*/ 7717277 w 7717277"/>
              <a:gd name="connsiteY6" fmla="*/ 834358 h 2398915"/>
              <a:gd name="connsiteX7" fmla="*/ 7717277 w 7717277"/>
              <a:gd name="connsiteY7" fmla="*/ 1191940 h 2398915"/>
              <a:gd name="connsiteX8" fmla="*/ 7717277 w 7717277"/>
              <a:gd name="connsiteY8" fmla="*/ 1430328 h 2398915"/>
              <a:gd name="connsiteX9" fmla="*/ 2813456 w 7717277"/>
              <a:gd name="connsiteY9" fmla="*/ 1436813 h 2398915"/>
              <a:gd name="connsiteX10" fmla="*/ 1380235 w 7717277"/>
              <a:gd name="connsiteY10" fmla="*/ 2398517 h 2398915"/>
              <a:gd name="connsiteX11" fmla="*/ 2076379 w 7717277"/>
              <a:gd name="connsiteY11" fmla="*/ 1547762 h 2398915"/>
              <a:gd name="connsiteX12" fmla="*/ 1275172 w 7717277"/>
              <a:gd name="connsiteY12" fmla="*/ 1423843 h 2398915"/>
              <a:gd name="connsiteX13" fmla="*/ 0 w 7717277"/>
              <a:gd name="connsiteY13" fmla="*/ 1430328 h 2398915"/>
              <a:gd name="connsiteX14" fmla="*/ 0 w 7717277"/>
              <a:gd name="connsiteY14" fmla="*/ 1191940 h 2398915"/>
              <a:gd name="connsiteX15" fmla="*/ 0 w 7717277"/>
              <a:gd name="connsiteY15" fmla="*/ 834358 h 2398915"/>
              <a:gd name="connsiteX16" fmla="*/ 0 w 7717277"/>
              <a:gd name="connsiteY16" fmla="*/ 834358 h 2398915"/>
              <a:gd name="connsiteX17" fmla="*/ 0 w 7717277"/>
              <a:gd name="connsiteY17" fmla="*/ 0 h 239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17277" h="2398915">
                <a:moveTo>
                  <a:pt x="0" y="0"/>
                </a:moveTo>
                <a:lnTo>
                  <a:pt x="1286213" y="0"/>
                </a:lnTo>
                <a:lnTo>
                  <a:pt x="1286213" y="0"/>
                </a:lnTo>
                <a:lnTo>
                  <a:pt x="3215532" y="0"/>
                </a:lnTo>
                <a:lnTo>
                  <a:pt x="7717277" y="0"/>
                </a:lnTo>
                <a:lnTo>
                  <a:pt x="7717277" y="834358"/>
                </a:lnTo>
                <a:lnTo>
                  <a:pt x="7717277" y="834358"/>
                </a:lnTo>
                <a:lnTo>
                  <a:pt x="7717277" y="1191940"/>
                </a:lnTo>
                <a:lnTo>
                  <a:pt x="7717277" y="1430328"/>
                </a:lnTo>
                <a:lnTo>
                  <a:pt x="2813456" y="1436813"/>
                </a:lnTo>
                <a:lnTo>
                  <a:pt x="1380235" y="2398517"/>
                </a:lnTo>
                <a:cubicBezTo>
                  <a:pt x="1245107" y="2418089"/>
                  <a:pt x="2093890" y="1710208"/>
                  <a:pt x="2076379" y="1547762"/>
                </a:cubicBezTo>
                <a:cubicBezTo>
                  <a:pt x="2058868" y="1385316"/>
                  <a:pt x="1608953" y="1444496"/>
                  <a:pt x="1275172" y="1423843"/>
                </a:cubicBezTo>
                <a:cubicBezTo>
                  <a:pt x="1001415" y="1426005"/>
                  <a:pt x="404959" y="1447622"/>
                  <a:pt x="0" y="1430328"/>
                </a:cubicBezTo>
                <a:lnTo>
                  <a:pt x="0" y="1191940"/>
                </a:lnTo>
                <a:lnTo>
                  <a:pt x="0" y="834358"/>
                </a:lnTo>
                <a:lnTo>
                  <a:pt x="0" y="834358"/>
                </a:lnTo>
                <a:lnTo>
                  <a:pt x="0" y="0"/>
                </a:lnTo>
                <a:close/>
              </a:path>
            </a:pathLst>
          </a:cu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zh-CN" altLang="en-US" sz="1800" b="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852481" y="2289795"/>
            <a:ext cx="7334233" cy="1172629"/>
          </a:xfrm>
          <a:prstGeom prst="rect">
            <a:avLst/>
          </a:prstGeom>
        </p:spPr>
        <p:txBody>
          <a:bodyPr wrap="square">
            <a:spAutoFit/>
          </a:bodyPr>
          <a:lstStyle/>
          <a:p>
            <a:pPr>
              <a:lnSpc>
                <a:spcPct val="130000"/>
              </a:lnSpc>
            </a:pPr>
            <a:r>
              <a:rPr lang="zh-CN" altLang="en-US" sz="1800" b="0" dirty="0">
                <a:latin typeface="微软雅黑" panose="020B0503020204020204" pitchFamily="34" charset="-122"/>
                <a:ea typeface="微软雅黑" panose="020B0503020204020204" pitchFamily="34" charset="-122"/>
              </a:rPr>
              <a:t>连于肺动脉干分叉处稍左侧至主动脉弓下缘间的纤维结缔组织索，称为</a:t>
            </a:r>
            <a:r>
              <a:rPr lang="zh-CN" altLang="en-US" sz="1800" dirty="0">
                <a:solidFill>
                  <a:srgbClr val="C00000"/>
                </a:solidFill>
                <a:latin typeface="微软雅黑" panose="020B0503020204020204" pitchFamily="34" charset="-122"/>
                <a:ea typeface="微软雅黑" panose="020B0503020204020204" pitchFamily="34" charset="-122"/>
              </a:rPr>
              <a:t>动脉韧带</a:t>
            </a:r>
            <a:r>
              <a:rPr lang="zh-CN" altLang="en-US" sz="1800" b="0" dirty="0">
                <a:latin typeface="微软雅黑" panose="020B0503020204020204" pitchFamily="34" charset="-122"/>
                <a:ea typeface="微软雅黑" panose="020B0503020204020204" pitchFamily="34" charset="-122"/>
              </a:rPr>
              <a:t>。是胚胎时期动脉导管闭锁后的遗迹。动脉导管若在出生</a:t>
            </a:r>
            <a:r>
              <a:rPr lang="en-US" altLang="zh-CN" sz="1800" b="0" dirty="0">
                <a:latin typeface="微软雅黑" panose="020B0503020204020204" pitchFamily="34" charset="-122"/>
                <a:ea typeface="微软雅黑" panose="020B0503020204020204" pitchFamily="34" charset="-122"/>
              </a:rPr>
              <a:t>6</a:t>
            </a:r>
            <a:r>
              <a:rPr lang="zh-CN" altLang="en-US" sz="1800" b="0" dirty="0">
                <a:latin typeface="微软雅黑" panose="020B0503020204020204" pitchFamily="34" charset="-122"/>
                <a:ea typeface="微软雅黑" panose="020B0503020204020204" pitchFamily="34" charset="-122"/>
              </a:rPr>
              <a:t>个月后尚未闭锁，称为动脉导管未闭，是常见的先天性心脏病。</a:t>
            </a:r>
            <a:endParaRPr lang="zh-CN" altLang="en-US" sz="1800" b="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8125"/>
          <a:stretch/>
        </p:blipFill>
        <p:spPr>
          <a:xfrm>
            <a:off x="6110884" y="992111"/>
            <a:ext cx="2882423" cy="4471933"/>
          </a:xfrm>
          <a:prstGeom prst="rect">
            <a:avLst/>
          </a:prstGeom>
        </p:spPr>
      </p:pic>
      <p:grpSp>
        <p:nvGrpSpPr>
          <p:cNvPr id="4" name="组合 3"/>
          <p:cNvGrpSpPr/>
          <p:nvPr/>
        </p:nvGrpSpPr>
        <p:grpSpPr>
          <a:xfrm>
            <a:off x="2531318" y="4484841"/>
            <a:ext cx="4549166" cy="2090414"/>
            <a:chOff x="1467895" y="4299710"/>
            <a:chExt cx="5229904" cy="2450384"/>
          </a:xfrm>
        </p:grpSpPr>
        <p:pic>
          <p:nvPicPr>
            <p:cNvPr id="43" name="图片 12290" descr="图片1">
              <a:extLst>
                <a:ext uri="{FF2B5EF4-FFF2-40B4-BE49-F238E27FC236}">
                  <a16:creationId xmlns:a16="http://schemas.microsoft.com/office/drawing/2014/main" id="{E4927980-77F2-4034-9E16-52BFD3AEE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698" y="4299710"/>
              <a:ext cx="3522979" cy="24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直接连接符 12291">
              <a:extLst>
                <a:ext uri="{FF2B5EF4-FFF2-40B4-BE49-F238E27FC236}">
                  <a16:creationId xmlns:a16="http://schemas.microsoft.com/office/drawing/2014/main" id="{6E8F83FB-2809-44EA-8D9F-FB55A2DAB260}"/>
                </a:ext>
              </a:extLst>
            </p:cNvPr>
            <p:cNvSpPr>
              <a:spLocks noChangeShapeType="1"/>
            </p:cNvSpPr>
            <p:nvPr/>
          </p:nvSpPr>
          <p:spPr bwMode="auto">
            <a:xfrm flipH="1" flipV="1">
              <a:off x="3994476" y="5664714"/>
              <a:ext cx="1491039" cy="28452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b="0">
                <a:latin typeface="微软雅黑" panose="020B0503020204020204" pitchFamily="34" charset="-122"/>
                <a:ea typeface="微软雅黑" panose="020B0503020204020204" pitchFamily="34" charset="-122"/>
              </a:endParaRPr>
            </a:p>
          </p:txBody>
        </p:sp>
        <p:sp>
          <p:nvSpPr>
            <p:cNvPr id="45" name="文本框 12292">
              <a:extLst>
                <a:ext uri="{FF2B5EF4-FFF2-40B4-BE49-F238E27FC236}">
                  <a16:creationId xmlns:a16="http://schemas.microsoft.com/office/drawing/2014/main" id="{51219E50-62E6-40A0-A31A-1384AE031146}"/>
                </a:ext>
              </a:extLst>
            </p:cNvPr>
            <p:cNvSpPr txBox="1">
              <a:spLocks noChangeArrowheads="1"/>
            </p:cNvSpPr>
            <p:nvPr/>
          </p:nvSpPr>
          <p:spPr bwMode="auto">
            <a:xfrm>
              <a:off x="5407226" y="5779997"/>
              <a:ext cx="1290573" cy="3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latin typeface="微软雅黑" panose="020B0503020204020204" pitchFamily="34" charset="-122"/>
                  <a:ea typeface="微软雅黑" panose="020B0503020204020204" pitchFamily="34" charset="-122"/>
                </a:rPr>
                <a:t>主动脉弓</a:t>
              </a:r>
            </a:p>
          </p:txBody>
        </p:sp>
        <p:sp>
          <p:nvSpPr>
            <p:cNvPr id="46" name="直接连接符 12293">
              <a:extLst>
                <a:ext uri="{FF2B5EF4-FFF2-40B4-BE49-F238E27FC236}">
                  <a16:creationId xmlns:a16="http://schemas.microsoft.com/office/drawing/2014/main" id="{CA3F6381-EFFA-450B-94BE-56446FDFDD0E}"/>
                </a:ext>
              </a:extLst>
            </p:cNvPr>
            <p:cNvSpPr>
              <a:spLocks noChangeShapeType="1"/>
            </p:cNvSpPr>
            <p:nvPr/>
          </p:nvSpPr>
          <p:spPr bwMode="auto">
            <a:xfrm flipV="1">
              <a:off x="2418945" y="5448864"/>
              <a:ext cx="1452168" cy="33113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b="0">
                <a:latin typeface="微软雅黑" panose="020B0503020204020204" pitchFamily="34" charset="-122"/>
                <a:ea typeface="微软雅黑" panose="020B0503020204020204" pitchFamily="34" charset="-122"/>
              </a:endParaRPr>
            </a:p>
          </p:txBody>
        </p:sp>
        <p:sp>
          <p:nvSpPr>
            <p:cNvPr id="47" name="矩形 12294">
              <a:extLst>
                <a:ext uri="{FF2B5EF4-FFF2-40B4-BE49-F238E27FC236}">
                  <a16:creationId xmlns:a16="http://schemas.microsoft.com/office/drawing/2014/main" id="{6467A9BA-44BA-4DE2-8841-768D548972D5}"/>
                </a:ext>
              </a:extLst>
            </p:cNvPr>
            <p:cNvSpPr>
              <a:spLocks noChangeArrowheads="1"/>
            </p:cNvSpPr>
            <p:nvPr/>
          </p:nvSpPr>
          <p:spPr bwMode="auto">
            <a:xfrm>
              <a:off x="1712628" y="5630924"/>
              <a:ext cx="1052150" cy="3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头臂干</a:t>
              </a:r>
            </a:p>
          </p:txBody>
        </p:sp>
        <p:sp>
          <p:nvSpPr>
            <p:cNvPr id="48" name="矩形 12295">
              <a:extLst>
                <a:ext uri="{FF2B5EF4-FFF2-40B4-BE49-F238E27FC236}">
                  <a16:creationId xmlns:a16="http://schemas.microsoft.com/office/drawing/2014/main" id="{2AC9E258-46EA-4354-99D6-F1311A945B2F}"/>
                </a:ext>
              </a:extLst>
            </p:cNvPr>
            <p:cNvSpPr>
              <a:spLocks noChangeArrowheads="1"/>
            </p:cNvSpPr>
            <p:nvPr/>
          </p:nvSpPr>
          <p:spPr bwMode="auto">
            <a:xfrm>
              <a:off x="5096073" y="5098617"/>
              <a:ext cx="1566955" cy="3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latin typeface="微软雅黑" panose="020B0503020204020204" pitchFamily="34" charset="-122"/>
                  <a:ea typeface="微软雅黑" panose="020B0503020204020204" pitchFamily="34" charset="-122"/>
                </a:rPr>
                <a:t>左锁骨下动脉</a:t>
              </a:r>
            </a:p>
          </p:txBody>
        </p:sp>
        <p:sp>
          <p:nvSpPr>
            <p:cNvPr id="49" name="矩形 12296">
              <a:extLst>
                <a:ext uri="{FF2B5EF4-FFF2-40B4-BE49-F238E27FC236}">
                  <a16:creationId xmlns:a16="http://schemas.microsoft.com/office/drawing/2014/main" id="{0D17D0A7-2FB4-4E0D-98B8-87F88665F07D}"/>
                </a:ext>
              </a:extLst>
            </p:cNvPr>
            <p:cNvSpPr>
              <a:spLocks noChangeArrowheads="1"/>
            </p:cNvSpPr>
            <p:nvPr/>
          </p:nvSpPr>
          <p:spPr bwMode="auto">
            <a:xfrm>
              <a:off x="4701149" y="4495766"/>
              <a:ext cx="1371426" cy="3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latin typeface="微软雅黑" panose="020B0503020204020204" pitchFamily="34" charset="-122"/>
                  <a:ea typeface="微软雅黑" panose="020B0503020204020204" pitchFamily="34" charset="-122"/>
                </a:rPr>
                <a:t>左颈总动脉</a:t>
              </a:r>
            </a:p>
          </p:txBody>
        </p:sp>
        <p:sp>
          <p:nvSpPr>
            <p:cNvPr id="50" name="矩形 12297">
              <a:extLst>
                <a:ext uri="{FF2B5EF4-FFF2-40B4-BE49-F238E27FC236}">
                  <a16:creationId xmlns:a16="http://schemas.microsoft.com/office/drawing/2014/main" id="{7DF52763-9B31-42C0-9F12-A09D25FE9A55}"/>
                </a:ext>
              </a:extLst>
            </p:cNvPr>
            <p:cNvSpPr>
              <a:spLocks noChangeArrowheads="1"/>
            </p:cNvSpPr>
            <p:nvPr/>
          </p:nvSpPr>
          <p:spPr bwMode="auto">
            <a:xfrm>
              <a:off x="1467895" y="5177108"/>
              <a:ext cx="1805379" cy="3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右锁骨下动脉</a:t>
              </a:r>
            </a:p>
          </p:txBody>
        </p:sp>
        <p:sp>
          <p:nvSpPr>
            <p:cNvPr id="51" name="矩形 12298">
              <a:extLst>
                <a:ext uri="{FF2B5EF4-FFF2-40B4-BE49-F238E27FC236}">
                  <a16:creationId xmlns:a16="http://schemas.microsoft.com/office/drawing/2014/main" id="{D79354BC-0579-4CC8-AB7F-798A378EBEB7}"/>
                </a:ext>
              </a:extLst>
            </p:cNvPr>
            <p:cNvSpPr>
              <a:spLocks noChangeArrowheads="1"/>
            </p:cNvSpPr>
            <p:nvPr/>
          </p:nvSpPr>
          <p:spPr bwMode="auto">
            <a:xfrm>
              <a:off x="1842714" y="4571880"/>
              <a:ext cx="1340595" cy="3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latin typeface="微软雅黑" panose="020B0503020204020204" pitchFamily="34" charset="-122"/>
                  <a:ea typeface="微软雅黑" panose="020B0503020204020204" pitchFamily="34" charset="-122"/>
                </a:rPr>
                <a:t>右颈总动脉</a:t>
              </a:r>
            </a:p>
          </p:txBody>
        </p:sp>
        <p:sp>
          <p:nvSpPr>
            <p:cNvPr id="52" name="直接连接符 12299">
              <a:extLst>
                <a:ext uri="{FF2B5EF4-FFF2-40B4-BE49-F238E27FC236}">
                  <a16:creationId xmlns:a16="http://schemas.microsoft.com/office/drawing/2014/main" id="{F2C93A5B-2FA4-4197-B9DD-02B10E279323}"/>
                </a:ext>
              </a:extLst>
            </p:cNvPr>
            <p:cNvSpPr>
              <a:spLocks noChangeShapeType="1"/>
            </p:cNvSpPr>
            <p:nvPr/>
          </p:nvSpPr>
          <p:spPr bwMode="auto">
            <a:xfrm flipV="1">
              <a:off x="2798798" y="5115278"/>
              <a:ext cx="854056" cy="23301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b="0">
                <a:latin typeface="微软雅黑" panose="020B0503020204020204" pitchFamily="34" charset="-122"/>
                <a:ea typeface="微软雅黑" panose="020B0503020204020204" pitchFamily="34" charset="-122"/>
              </a:endParaRPr>
            </a:p>
          </p:txBody>
        </p:sp>
        <p:sp>
          <p:nvSpPr>
            <p:cNvPr id="53" name="直接连接符 12300">
              <a:extLst>
                <a:ext uri="{FF2B5EF4-FFF2-40B4-BE49-F238E27FC236}">
                  <a16:creationId xmlns:a16="http://schemas.microsoft.com/office/drawing/2014/main" id="{B93D4E42-996D-4F06-8925-C2725B83CFC4}"/>
                </a:ext>
              </a:extLst>
            </p:cNvPr>
            <p:cNvSpPr>
              <a:spLocks noChangeShapeType="1"/>
            </p:cNvSpPr>
            <p:nvPr/>
          </p:nvSpPr>
          <p:spPr bwMode="auto">
            <a:xfrm flipV="1">
              <a:off x="2937582" y="4732636"/>
              <a:ext cx="791188" cy="233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b="0">
                <a:latin typeface="微软雅黑" panose="020B0503020204020204" pitchFamily="34" charset="-122"/>
                <a:ea typeface="微软雅黑" panose="020B0503020204020204" pitchFamily="34" charset="-122"/>
              </a:endParaRPr>
            </a:p>
          </p:txBody>
        </p:sp>
        <p:sp>
          <p:nvSpPr>
            <p:cNvPr id="54" name="直接连接符 12301">
              <a:extLst>
                <a:ext uri="{FF2B5EF4-FFF2-40B4-BE49-F238E27FC236}">
                  <a16:creationId xmlns:a16="http://schemas.microsoft.com/office/drawing/2014/main" id="{E038D353-6298-4326-993E-2F78A9518478}"/>
                </a:ext>
              </a:extLst>
            </p:cNvPr>
            <p:cNvSpPr>
              <a:spLocks noChangeShapeType="1"/>
            </p:cNvSpPr>
            <p:nvPr/>
          </p:nvSpPr>
          <p:spPr bwMode="auto">
            <a:xfrm flipH="1">
              <a:off x="4184265" y="4691296"/>
              <a:ext cx="621459" cy="1190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b="0">
                <a:latin typeface="微软雅黑" panose="020B0503020204020204" pitchFamily="34" charset="-122"/>
                <a:ea typeface="微软雅黑" panose="020B0503020204020204" pitchFamily="34" charset="-122"/>
              </a:endParaRPr>
            </a:p>
          </p:txBody>
        </p:sp>
        <p:sp>
          <p:nvSpPr>
            <p:cNvPr id="55" name="直接连接符 12302">
              <a:extLst>
                <a:ext uri="{FF2B5EF4-FFF2-40B4-BE49-F238E27FC236}">
                  <a16:creationId xmlns:a16="http://schemas.microsoft.com/office/drawing/2014/main" id="{83DF38DC-F0D0-4964-B13F-84E2C90F08E9}"/>
                </a:ext>
              </a:extLst>
            </p:cNvPr>
            <p:cNvSpPr>
              <a:spLocks noChangeShapeType="1"/>
            </p:cNvSpPr>
            <p:nvPr/>
          </p:nvSpPr>
          <p:spPr bwMode="auto">
            <a:xfrm flipH="1">
              <a:off x="4136818" y="5299241"/>
              <a:ext cx="1029612" cy="16924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b="0">
                <a:latin typeface="微软雅黑" panose="020B0503020204020204" pitchFamily="34" charset="-122"/>
                <a:ea typeface="微软雅黑" panose="020B0503020204020204" pitchFamily="34" charset="-122"/>
              </a:endParaRPr>
            </a:p>
          </p:txBody>
        </p:sp>
      </p:grpSp>
      <p:sp>
        <p:nvSpPr>
          <p:cNvPr id="11267" name="矩形 11266">
            <a:extLst>
              <a:ext uri="{FF2B5EF4-FFF2-40B4-BE49-F238E27FC236}">
                <a16:creationId xmlns:a16="http://schemas.microsoft.com/office/drawing/2014/main" id="{AC98703C-903C-469E-BABE-150E3324FFCF}"/>
              </a:ext>
            </a:extLst>
          </p:cNvPr>
          <p:cNvSpPr/>
          <p:nvPr/>
        </p:nvSpPr>
        <p:spPr>
          <a:xfrm>
            <a:off x="2513012" y="308988"/>
            <a:ext cx="3619838" cy="584775"/>
          </a:xfrm>
          <a:prstGeom prst="rect">
            <a:avLst/>
          </a:prstGeom>
          <a:solidFill>
            <a:schemeClr val="accent5">
              <a:lumMod val="75000"/>
            </a:schemeClr>
          </a:solidFill>
          <a:ln w="28575">
            <a:noFill/>
          </a:ln>
        </p:spPr>
        <p:txBody>
          <a:bodyPr wrap="square" anchor="ctr">
            <a:spAutoFit/>
          </a:bodyPr>
          <a:lstStyle/>
          <a:p>
            <a:pPr eaLnBrk="1" hangingPunct="1">
              <a:buFont typeface="Arial" panose="020B0604020202020204" pitchFamily="34" charset="0"/>
              <a:buNone/>
              <a:defRPr/>
            </a:pPr>
            <a:r>
              <a:rPr lang="zh-CN" altLang="en-US" sz="3200" noProof="1">
                <a:latin typeface="方正姚体" panose="02010601030101010101" pitchFamily="2" charset="-122"/>
                <a:ea typeface="方正姚体" panose="02010601030101010101" pitchFamily="2" charset="-122"/>
                <a:cs typeface="+mn-ea"/>
              </a:rPr>
              <a:t>二、体循环的动脉</a:t>
            </a:r>
            <a:endParaRPr lang="zh-CN" altLang="en-US" sz="3200" noProof="1">
              <a:latin typeface="方正姚体" panose="02010601030101010101" pitchFamily="2" charset="-122"/>
              <a:ea typeface="方正姚体" panose="02010601030101010101" pitchFamily="2" charset="-122"/>
              <a:cs typeface="Arial" panose="020B0604020202020204" pitchFamily="34" charset="0"/>
            </a:endParaRPr>
          </a:p>
        </p:txBody>
      </p:sp>
      <p:grpSp>
        <p:nvGrpSpPr>
          <p:cNvPr id="5" name="组合 4"/>
          <p:cNvGrpSpPr/>
          <p:nvPr/>
        </p:nvGrpSpPr>
        <p:grpSpPr>
          <a:xfrm>
            <a:off x="175288" y="738047"/>
            <a:ext cx="5723265" cy="3719962"/>
            <a:chOff x="98283" y="715466"/>
            <a:chExt cx="5723265" cy="3719962"/>
          </a:xfrm>
        </p:grpSpPr>
        <p:sp>
          <p:nvSpPr>
            <p:cNvPr id="11283" name="矩形 11282">
              <a:extLst>
                <a:ext uri="{FF2B5EF4-FFF2-40B4-BE49-F238E27FC236}">
                  <a16:creationId xmlns:a16="http://schemas.microsoft.com/office/drawing/2014/main" id="{664270C5-A8E3-4477-9EBB-1DB54C92F029}"/>
                </a:ext>
              </a:extLst>
            </p:cNvPr>
            <p:cNvSpPr>
              <a:spLocks noChangeArrowheads="1"/>
            </p:cNvSpPr>
            <p:nvPr/>
          </p:nvSpPr>
          <p:spPr bwMode="auto">
            <a:xfrm>
              <a:off x="1492306" y="1708067"/>
              <a:ext cx="3542262"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b="0" dirty="0">
                  <a:latin typeface="微软雅黑" panose="020B0503020204020204" pitchFamily="34" charset="-122"/>
                  <a:ea typeface="微软雅黑" panose="020B0503020204020204" pitchFamily="34" charset="-122"/>
                </a:rPr>
                <a:t>头臂干</a:t>
              </a:r>
            </a:p>
            <a:p>
              <a:pPr eaLnBrk="1" hangingPunct="1">
                <a:lnSpc>
                  <a:spcPct val="130000"/>
                </a:lnSpc>
              </a:pPr>
              <a:r>
                <a:rPr lang="zh-CN" altLang="en-US" sz="1800" b="0" dirty="0">
                  <a:latin typeface="微软雅黑" panose="020B0503020204020204" pitchFamily="34" charset="-122"/>
                  <a:ea typeface="微软雅黑" panose="020B0503020204020204" pitchFamily="34" charset="-122"/>
                </a:rPr>
                <a:t>左颈总动脉</a:t>
              </a:r>
            </a:p>
            <a:p>
              <a:pPr eaLnBrk="1" hangingPunct="1">
                <a:lnSpc>
                  <a:spcPct val="130000"/>
                </a:lnSpc>
              </a:pPr>
              <a:r>
                <a:rPr lang="zh-CN" altLang="en-US" sz="1800" b="0" dirty="0">
                  <a:latin typeface="微软雅黑" panose="020B0503020204020204" pitchFamily="34" charset="-122"/>
                  <a:ea typeface="微软雅黑" panose="020B0503020204020204" pitchFamily="34" charset="-122"/>
                </a:rPr>
                <a:t>左锁骨下动脉</a:t>
              </a:r>
              <a:r>
                <a:rPr lang="zh-CN" altLang="en-US" sz="1600" b="0" dirty="0" smtClean="0">
                  <a:latin typeface="微软雅黑" panose="020B0503020204020204" pitchFamily="34" charset="-122"/>
                  <a:ea typeface="微软雅黑" panose="020B0503020204020204" pitchFamily="34" charset="-122"/>
                </a:rPr>
                <a:t>→腋动脉→肱动脉</a:t>
              </a:r>
              <a:endParaRPr lang="zh-CN" altLang="en-US" sz="1800" b="0" dirty="0">
                <a:latin typeface="微软雅黑" panose="020B0503020204020204" pitchFamily="34" charset="-122"/>
                <a:ea typeface="微软雅黑" panose="020B0503020204020204" pitchFamily="34" charset="-122"/>
              </a:endParaRPr>
            </a:p>
          </p:txBody>
        </p:sp>
        <p:sp>
          <p:nvSpPr>
            <p:cNvPr id="28676" name="文本框 11267">
              <a:extLst>
                <a:ext uri="{FF2B5EF4-FFF2-40B4-BE49-F238E27FC236}">
                  <a16:creationId xmlns:a16="http://schemas.microsoft.com/office/drawing/2014/main" id="{56EAF481-B5E4-456C-8394-BAF527316F8A}"/>
                </a:ext>
              </a:extLst>
            </p:cNvPr>
            <p:cNvSpPr txBox="1">
              <a:spLocks noChangeArrowheads="1"/>
            </p:cNvSpPr>
            <p:nvPr/>
          </p:nvSpPr>
          <p:spPr bwMode="auto">
            <a:xfrm>
              <a:off x="169685" y="715466"/>
              <a:ext cx="1255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C00000"/>
                  </a:solidFill>
                  <a:latin typeface="微软雅黑" panose="020B0503020204020204" pitchFamily="34" charset="-122"/>
                  <a:ea typeface="微软雅黑" panose="020B0503020204020204" pitchFamily="34" charset="-122"/>
                </a:rPr>
                <a:t>主动脉</a:t>
              </a:r>
              <a:endParaRPr lang="zh-CN" altLang="en-US" b="0" dirty="0">
                <a:latin typeface="微软雅黑" panose="020B0503020204020204" pitchFamily="34" charset="-122"/>
                <a:ea typeface="微软雅黑" panose="020B0503020204020204" pitchFamily="34" charset="-122"/>
              </a:endParaRPr>
            </a:p>
          </p:txBody>
        </p:sp>
        <p:sp>
          <p:nvSpPr>
            <p:cNvPr id="28677" name="文本框 11268">
              <a:extLst>
                <a:ext uri="{FF2B5EF4-FFF2-40B4-BE49-F238E27FC236}">
                  <a16:creationId xmlns:a16="http://schemas.microsoft.com/office/drawing/2014/main" id="{3109FFC8-5593-4DE9-AFFF-4F100FF167E0}"/>
                </a:ext>
              </a:extLst>
            </p:cNvPr>
            <p:cNvSpPr txBox="1">
              <a:spLocks noChangeArrowheads="1"/>
            </p:cNvSpPr>
            <p:nvPr/>
          </p:nvSpPr>
          <p:spPr bwMode="auto">
            <a:xfrm>
              <a:off x="449586" y="1269206"/>
              <a:ext cx="173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solidFill>
                    <a:srgbClr val="C00000"/>
                  </a:solidFill>
                  <a:latin typeface="微软雅黑" panose="020B0503020204020204" pitchFamily="34" charset="-122"/>
                  <a:ea typeface="微软雅黑" panose="020B0503020204020204" pitchFamily="34" charset="-122"/>
                </a:rPr>
                <a:t>升主动脉</a:t>
              </a:r>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28678" name="文本框 11269">
              <a:extLst>
                <a:ext uri="{FF2B5EF4-FFF2-40B4-BE49-F238E27FC236}">
                  <a16:creationId xmlns:a16="http://schemas.microsoft.com/office/drawing/2014/main" id="{BEEA411C-94B1-47E6-94F3-676F88659692}"/>
                </a:ext>
              </a:extLst>
            </p:cNvPr>
            <p:cNvSpPr txBox="1">
              <a:spLocks noChangeArrowheads="1"/>
            </p:cNvSpPr>
            <p:nvPr/>
          </p:nvSpPr>
          <p:spPr bwMode="auto">
            <a:xfrm>
              <a:off x="455149" y="2144908"/>
              <a:ext cx="1230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solidFill>
                    <a:srgbClr val="C00000"/>
                  </a:solidFill>
                  <a:latin typeface="微软雅黑" panose="020B0503020204020204" pitchFamily="34" charset="-122"/>
                  <a:ea typeface="微软雅黑" panose="020B0503020204020204" pitchFamily="34" charset="-122"/>
                </a:rPr>
                <a:t>主动脉弓</a:t>
              </a:r>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28679" name="文本框 11270">
              <a:extLst>
                <a:ext uri="{FF2B5EF4-FFF2-40B4-BE49-F238E27FC236}">
                  <a16:creationId xmlns:a16="http://schemas.microsoft.com/office/drawing/2014/main" id="{B6E4C304-2C5B-4B96-80AA-D2A6D72719BA}"/>
                </a:ext>
              </a:extLst>
            </p:cNvPr>
            <p:cNvSpPr txBox="1">
              <a:spLocks noChangeArrowheads="1"/>
            </p:cNvSpPr>
            <p:nvPr/>
          </p:nvSpPr>
          <p:spPr bwMode="auto">
            <a:xfrm>
              <a:off x="446593" y="2888541"/>
              <a:ext cx="1238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solidFill>
                    <a:srgbClr val="C00000"/>
                  </a:solidFill>
                  <a:latin typeface="微软雅黑" panose="020B0503020204020204" pitchFamily="34" charset="-122"/>
                  <a:ea typeface="微软雅黑" panose="020B0503020204020204" pitchFamily="34" charset="-122"/>
                </a:rPr>
                <a:t>胸主动脉</a:t>
              </a:r>
              <a:r>
                <a:rPr lang="zh-CN" altLang="en-US" sz="1800" b="0" dirty="0" smtClean="0">
                  <a:solidFill>
                    <a:srgbClr val="C00000"/>
                  </a:solidFill>
                  <a:latin typeface="微软雅黑" panose="020B0503020204020204" pitchFamily="34" charset="-122"/>
                  <a:ea typeface="微软雅黑" panose="020B0503020204020204" pitchFamily="34" charset="-122"/>
                </a:rPr>
                <a:t> </a:t>
              </a:r>
              <a:endParaRPr lang="zh-CN" altLang="en-US" sz="1800" dirty="0">
                <a:solidFill>
                  <a:srgbClr val="006666"/>
                </a:solidFill>
                <a:latin typeface="微软雅黑" panose="020B0503020204020204" pitchFamily="34" charset="-122"/>
                <a:ea typeface="微软雅黑" panose="020B0503020204020204" pitchFamily="34" charset="-122"/>
              </a:endParaRPr>
            </a:p>
          </p:txBody>
        </p:sp>
        <p:sp>
          <p:nvSpPr>
            <p:cNvPr id="28680" name="文本框 11271">
              <a:extLst>
                <a:ext uri="{FF2B5EF4-FFF2-40B4-BE49-F238E27FC236}">
                  <a16:creationId xmlns:a16="http://schemas.microsoft.com/office/drawing/2014/main" id="{99CAB1C8-C952-47F1-9862-CF31EE0A3B81}"/>
                </a:ext>
              </a:extLst>
            </p:cNvPr>
            <p:cNvSpPr txBox="1">
              <a:spLocks noChangeArrowheads="1"/>
            </p:cNvSpPr>
            <p:nvPr/>
          </p:nvSpPr>
          <p:spPr bwMode="auto">
            <a:xfrm>
              <a:off x="457054" y="3329480"/>
              <a:ext cx="1394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solidFill>
                    <a:srgbClr val="C00000"/>
                  </a:solidFill>
                  <a:latin typeface="微软雅黑" panose="020B0503020204020204" pitchFamily="34" charset="-122"/>
                  <a:ea typeface="微软雅黑" panose="020B0503020204020204" pitchFamily="34" charset="-122"/>
                </a:rPr>
                <a:t>腹主动脉</a:t>
              </a:r>
              <a:r>
                <a:rPr lang="zh-CN" altLang="en-US" sz="1800" b="0" dirty="0" smtClean="0">
                  <a:solidFill>
                    <a:srgbClr val="C00000"/>
                  </a:solidFill>
                  <a:latin typeface="微软雅黑" panose="020B0503020204020204" pitchFamily="34" charset="-122"/>
                  <a:ea typeface="微软雅黑" panose="020B0503020204020204" pitchFamily="34" charset="-122"/>
                </a:rPr>
                <a:t> </a:t>
              </a:r>
              <a:endParaRPr lang="zh-CN" altLang="en-US" sz="1800" dirty="0">
                <a:solidFill>
                  <a:srgbClr val="006666"/>
                </a:solidFill>
                <a:latin typeface="微软雅黑" panose="020B0503020204020204" pitchFamily="34" charset="-122"/>
                <a:ea typeface="微软雅黑" panose="020B0503020204020204" pitchFamily="34" charset="-122"/>
              </a:endParaRPr>
            </a:p>
          </p:txBody>
        </p:sp>
        <p:sp>
          <p:nvSpPr>
            <p:cNvPr id="28710" name="直接连接符 11273">
              <a:extLst>
                <a:ext uri="{FF2B5EF4-FFF2-40B4-BE49-F238E27FC236}">
                  <a16:creationId xmlns:a16="http://schemas.microsoft.com/office/drawing/2014/main" id="{3E2A8694-C425-4C98-BB82-52C5DE262540}"/>
                </a:ext>
              </a:extLst>
            </p:cNvPr>
            <p:cNvSpPr>
              <a:spLocks noChangeShapeType="1"/>
            </p:cNvSpPr>
            <p:nvPr/>
          </p:nvSpPr>
          <p:spPr bwMode="auto">
            <a:xfrm>
              <a:off x="311610" y="1086940"/>
              <a:ext cx="7314" cy="24451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8711" name="直接连接符 11274">
              <a:extLst>
                <a:ext uri="{FF2B5EF4-FFF2-40B4-BE49-F238E27FC236}">
                  <a16:creationId xmlns:a16="http://schemas.microsoft.com/office/drawing/2014/main" id="{940FA8EF-9766-499F-94C0-E9CB79315C94}"/>
                </a:ext>
              </a:extLst>
            </p:cNvPr>
            <p:cNvSpPr>
              <a:spLocks noChangeShapeType="1"/>
            </p:cNvSpPr>
            <p:nvPr/>
          </p:nvSpPr>
          <p:spPr bwMode="auto">
            <a:xfrm flipV="1">
              <a:off x="298703" y="3098171"/>
              <a:ext cx="219443" cy="48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8712" name="直接连接符 11275">
              <a:extLst>
                <a:ext uri="{FF2B5EF4-FFF2-40B4-BE49-F238E27FC236}">
                  <a16:creationId xmlns:a16="http://schemas.microsoft.com/office/drawing/2014/main" id="{840817B1-6BC7-41B9-8257-DDF0A04DE50F}"/>
                </a:ext>
              </a:extLst>
            </p:cNvPr>
            <p:cNvSpPr>
              <a:spLocks noChangeShapeType="1"/>
            </p:cNvSpPr>
            <p:nvPr/>
          </p:nvSpPr>
          <p:spPr bwMode="auto">
            <a:xfrm flipV="1">
              <a:off x="310855" y="3527319"/>
              <a:ext cx="219443" cy="48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8713" name="直接连接符 11276">
              <a:extLst>
                <a:ext uri="{FF2B5EF4-FFF2-40B4-BE49-F238E27FC236}">
                  <a16:creationId xmlns:a16="http://schemas.microsoft.com/office/drawing/2014/main" id="{C2D31100-FF45-447D-97AC-BB64C0F64292}"/>
                </a:ext>
              </a:extLst>
            </p:cNvPr>
            <p:cNvSpPr>
              <a:spLocks noChangeShapeType="1"/>
            </p:cNvSpPr>
            <p:nvPr/>
          </p:nvSpPr>
          <p:spPr bwMode="auto">
            <a:xfrm flipV="1">
              <a:off x="319679" y="1456840"/>
              <a:ext cx="219443" cy="48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8714" name="直接连接符 11277">
              <a:extLst>
                <a:ext uri="{FF2B5EF4-FFF2-40B4-BE49-F238E27FC236}">
                  <a16:creationId xmlns:a16="http://schemas.microsoft.com/office/drawing/2014/main" id="{4D5ABAA1-1A39-4FAF-848C-EAEBF902AE94}"/>
                </a:ext>
              </a:extLst>
            </p:cNvPr>
            <p:cNvSpPr>
              <a:spLocks noChangeShapeType="1"/>
            </p:cNvSpPr>
            <p:nvPr/>
          </p:nvSpPr>
          <p:spPr bwMode="auto">
            <a:xfrm flipV="1">
              <a:off x="298703" y="2372783"/>
              <a:ext cx="219443" cy="48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11279" name="矩形 11278">
              <a:extLst>
                <a:ext uri="{FF2B5EF4-FFF2-40B4-BE49-F238E27FC236}">
                  <a16:creationId xmlns:a16="http://schemas.microsoft.com/office/drawing/2014/main" id="{797FA7FF-90FC-417F-92AA-8010D6C90F86}"/>
                </a:ext>
              </a:extLst>
            </p:cNvPr>
            <p:cNvSpPr>
              <a:spLocks noChangeArrowheads="1"/>
            </p:cNvSpPr>
            <p:nvPr/>
          </p:nvSpPr>
          <p:spPr bwMode="auto">
            <a:xfrm>
              <a:off x="1485722" y="1134060"/>
              <a:ext cx="2089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a:latin typeface="微软雅黑" panose="020B0503020204020204" pitchFamily="34" charset="-122"/>
                  <a:ea typeface="微软雅黑" panose="020B0503020204020204" pitchFamily="34" charset="-122"/>
                </a:rPr>
                <a:t>左冠状动脉</a:t>
              </a:r>
            </a:p>
            <a:p>
              <a:pPr eaLnBrk="1" hangingPunct="1"/>
              <a:r>
                <a:rPr lang="zh-CN" altLang="en-US" sz="1800" b="0">
                  <a:latin typeface="微软雅黑" panose="020B0503020204020204" pitchFamily="34" charset="-122"/>
                  <a:ea typeface="微软雅黑" panose="020B0503020204020204" pitchFamily="34" charset="-122"/>
                </a:rPr>
                <a:t>右冠状动脉</a:t>
              </a:r>
            </a:p>
          </p:txBody>
        </p:sp>
        <p:sp>
          <p:nvSpPr>
            <p:cNvPr id="11280" name="左大括号 11279">
              <a:extLst>
                <a:ext uri="{FF2B5EF4-FFF2-40B4-BE49-F238E27FC236}">
                  <a16:creationId xmlns:a16="http://schemas.microsoft.com/office/drawing/2014/main" id="{AAB90EE1-5FF5-42CC-B547-E69F90313732}"/>
                </a:ext>
              </a:extLst>
            </p:cNvPr>
            <p:cNvSpPr>
              <a:spLocks/>
            </p:cNvSpPr>
            <p:nvPr/>
          </p:nvSpPr>
          <p:spPr bwMode="auto">
            <a:xfrm>
              <a:off x="1487273" y="1340222"/>
              <a:ext cx="77963" cy="285249"/>
            </a:xfrm>
            <a:prstGeom prst="leftBrace">
              <a:avLst>
                <a:gd name="adj1" fmla="val 3280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11282" name="左大括号 11281">
              <a:extLst>
                <a:ext uri="{FF2B5EF4-FFF2-40B4-BE49-F238E27FC236}">
                  <a16:creationId xmlns:a16="http://schemas.microsoft.com/office/drawing/2014/main" id="{918088B2-B6B9-477D-B54F-CE237643CFE2}"/>
                </a:ext>
              </a:extLst>
            </p:cNvPr>
            <p:cNvSpPr>
              <a:spLocks/>
            </p:cNvSpPr>
            <p:nvPr/>
          </p:nvSpPr>
          <p:spPr bwMode="auto">
            <a:xfrm>
              <a:off x="1479834" y="1961402"/>
              <a:ext cx="60232" cy="772352"/>
            </a:xfrm>
            <a:prstGeom prst="leftBrace">
              <a:avLst>
                <a:gd name="adj1" fmla="val 6303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11285" name="矩形 11284">
              <a:extLst>
                <a:ext uri="{FF2B5EF4-FFF2-40B4-BE49-F238E27FC236}">
                  <a16:creationId xmlns:a16="http://schemas.microsoft.com/office/drawing/2014/main" id="{2A096A1E-6E06-4842-90C2-8FA8F1279C99}"/>
                </a:ext>
              </a:extLst>
            </p:cNvPr>
            <p:cNvSpPr>
              <a:spLocks noChangeArrowheads="1"/>
            </p:cNvSpPr>
            <p:nvPr/>
          </p:nvSpPr>
          <p:spPr bwMode="auto">
            <a:xfrm>
              <a:off x="2723675" y="1574474"/>
              <a:ext cx="1468449"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b="0" dirty="0">
                  <a:latin typeface="微软雅黑" panose="020B0503020204020204" pitchFamily="34" charset="-122"/>
                  <a:ea typeface="微软雅黑" panose="020B0503020204020204" pitchFamily="34" charset="-122"/>
                </a:rPr>
                <a:t>右锁骨下动脉</a:t>
              </a:r>
            </a:p>
            <a:p>
              <a:pPr eaLnBrk="1" hangingPunct="1">
                <a:lnSpc>
                  <a:spcPct val="130000"/>
                </a:lnSpc>
              </a:pPr>
              <a:r>
                <a:rPr lang="zh-CN" altLang="en-US" sz="1600" b="0" dirty="0">
                  <a:latin typeface="微软雅黑" panose="020B0503020204020204" pitchFamily="34" charset="-122"/>
                  <a:ea typeface="微软雅黑" panose="020B0503020204020204" pitchFamily="34" charset="-122"/>
                </a:rPr>
                <a:t>右颈总动脉</a:t>
              </a:r>
            </a:p>
          </p:txBody>
        </p:sp>
        <p:sp>
          <p:nvSpPr>
            <p:cNvPr id="11293" name="矩形 11292">
              <a:extLst>
                <a:ext uri="{FF2B5EF4-FFF2-40B4-BE49-F238E27FC236}">
                  <a16:creationId xmlns:a16="http://schemas.microsoft.com/office/drawing/2014/main" id="{8ACACC6F-3198-46AD-9A04-F75B854D4522}"/>
                </a:ext>
              </a:extLst>
            </p:cNvPr>
            <p:cNvSpPr>
              <a:spLocks noChangeArrowheads="1"/>
            </p:cNvSpPr>
            <p:nvPr/>
          </p:nvSpPr>
          <p:spPr bwMode="auto">
            <a:xfrm>
              <a:off x="817641" y="358416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latin typeface="微软雅黑" panose="020B0503020204020204" pitchFamily="34" charset="-122"/>
                  <a:ea typeface="微软雅黑" panose="020B0503020204020204" pitchFamily="34" charset="-122"/>
                </a:rPr>
                <a:t>↓</a:t>
              </a:r>
            </a:p>
          </p:txBody>
        </p:sp>
        <p:sp>
          <p:nvSpPr>
            <p:cNvPr id="11294" name="矩形 11293">
              <a:extLst>
                <a:ext uri="{FF2B5EF4-FFF2-40B4-BE49-F238E27FC236}">
                  <a16:creationId xmlns:a16="http://schemas.microsoft.com/office/drawing/2014/main" id="{FD953A0E-433A-4FDA-9E66-F6D201CC7451}"/>
                </a:ext>
              </a:extLst>
            </p:cNvPr>
            <p:cNvSpPr>
              <a:spLocks noChangeArrowheads="1"/>
            </p:cNvSpPr>
            <p:nvPr/>
          </p:nvSpPr>
          <p:spPr bwMode="auto">
            <a:xfrm>
              <a:off x="98283" y="3868291"/>
              <a:ext cx="1944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左、右髂总动脉</a:t>
              </a:r>
            </a:p>
          </p:txBody>
        </p:sp>
        <p:sp>
          <p:nvSpPr>
            <p:cNvPr id="11296" name="矩形 11295">
              <a:extLst>
                <a:ext uri="{FF2B5EF4-FFF2-40B4-BE49-F238E27FC236}">
                  <a16:creationId xmlns:a16="http://schemas.microsoft.com/office/drawing/2014/main" id="{20179606-B374-48C0-BBAC-5E081795B78B}"/>
                </a:ext>
              </a:extLst>
            </p:cNvPr>
            <p:cNvSpPr>
              <a:spLocks noChangeArrowheads="1"/>
            </p:cNvSpPr>
            <p:nvPr/>
          </p:nvSpPr>
          <p:spPr bwMode="auto">
            <a:xfrm>
              <a:off x="1808434" y="3597832"/>
              <a:ext cx="3411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smtClean="0">
                  <a:latin typeface="微软雅黑" panose="020B0503020204020204" pitchFamily="34" charset="-122"/>
                  <a:ea typeface="微软雅黑" panose="020B0503020204020204" pitchFamily="34" charset="-122"/>
                </a:rPr>
                <a:t>髂外</a:t>
              </a:r>
              <a:r>
                <a:rPr lang="zh-CN" altLang="en-US" sz="1800" b="0" dirty="0">
                  <a:latin typeface="微软雅黑" panose="020B0503020204020204" pitchFamily="34" charset="-122"/>
                  <a:ea typeface="微软雅黑" panose="020B0503020204020204" pitchFamily="34" charset="-122"/>
                </a:rPr>
                <a:t>动脉</a:t>
              </a:r>
              <a:r>
                <a:rPr lang="zh-CN" altLang="en-US" sz="1800" b="0" dirty="0" smtClean="0">
                  <a:latin typeface="微软雅黑" panose="020B0503020204020204" pitchFamily="34" charset="-122"/>
                  <a:ea typeface="微软雅黑" panose="020B0503020204020204" pitchFamily="34" charset="-122"/>
                </a:rPr>
                <a:t>→股动脉→腘动脉</a:t>
              </a:r>
              <a:endParaRPr lang="zh-CN" altLang="en-US" sz="1800" dirty="0">
                <a:solidFill>
                  <a:srgbClr val="006666"/>
                </a:solidFill>
                <a:latin typeface="微软雅黑" panose="020B0503020204020204" pitchFamily="34" charset="-122"/>
                <a:ea typeface="微软雅黑" panose="020B0503020204020204" pitchFamily="34" charset="-122"/>
              </a:endParaRPr>
            </a:p>
          </p:txBody>
        </p:sp>
        <p:sp>
          <p:nvSpPr>
            <p:cNvPr id="11297" name="矩形 11296">
              <a:extLst>
                <a:ext uri="{FF2B5EF4-FFF2-40B4-BE49-F238E27FC236}">
                  <a16:creationId xmlns:a16="http://schemas.microsoft.com/office/drawing/2014/main" id="{6BB8DEFA-CFE6-423D-8DE5-58036310E997}"/>
                </a:ext>
              </a:extLst>
            </p:cNvPr>
            <p:cNvSpPr>
              <a:spLocks noChangeArrowheads="1"/>
            </p:cNvSpPr>
            <p:nvPr/>
          </p:nvSpPr>
          <p:spPr bwMode="auto">
            <a:xfrm>
              <a:off x="1805801" y="4066096"/>
              <a:ext cx="1149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b="0" dirty="0">
                  <a:latin typeface="微软雅黑" panose="020B0503020204020204" pitchFamily="34" charset="-122"/>
                  <a:ea typeface="微软雅黑" panose="020B0503020204020204" pitchFamily="34" charset="-122"/>
                </a:rPr>
                <a:t>髂内动脉</a:t>
              </a:r>
              <a:endParaRPr lang="zh-CN" altLang="en-US" sz="1800" dirty="0">
                <a:solidFill>
                  <a:srgbClr val="006666"/>
                </a:solidFill>
                <a:latin typeface="微软雅黑" panose="020B0503020204020204" pitchFamily="34" charset="-122"/>
                <a:ea typeface="微软雅黑" panose="020B0503020204020204" pitchFamily="34" charset="-122"/>
              </a:endParaRPr>
            </a:p>
          </p:txBody>
        </p:sp>
        <p:sp>
          <p:nvSpPr>
            <p:cNvPr id="39" name="直接连接符 38">
              <a:extLst>
                <a:ext uri="{FF2B5EF4-FFF2-40B4-BE49-F238E27FC236}">
                  <a16:creationId xmlns:a16="http://schemas.microsoft.com/office/drawing/2014/main" id="{1344156B-A286-4200-A8F7-1D19110140CC}"/>
                </a:ext>
              </a:extLst>
            </p:cNvPr>
            <p:cNvSpPr>
              <a:spLocks noChangeShapeType="1"/>
            </p:cNvSpPr>
            <p:nvPr/>
          </p:nvSpPr>
          <p:spPr bwMode="auto">
            <a:xfrm flipV="1">
              <a:off x="2302947" y="1958912"/>
              <a:ext cx="414144" cy="22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40" name="左大括号 39">
              <a:extLst>
                <a:ext uri="{FF2B5EF4-FFF2-40B4-BE49-F238E27FC236}">
                  <a16:creationId xmlns:a16="http://schemas.microsoft.com/office/drawing/2014/main" id="{AAB90EE1-5FF5-42CC-B547-E69F90313732}"/>
                </a:ext>
              </a:extLst>
            </p:cNvPr>
            <p:cNvSpPr>
              <a:spLocks/>
            </p:cNvSpPr>
            <p:nvPr/>
          </p:nvSpPr>
          <p:spPr bwMode="auto">
            <a:xfrm>
              <a:off x="2723675" y="1795574"/>
              <a:ext cx="80919" cy="334150"/>
            </a:xfrm>
            <a:prstGeom prst="leftBrace">
              <a:avLst>
                <a:gd name="adj1" fmla="val 3280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57" name="左大括号 56">
              <a:extLst>
                <a:ext uri="{FF2B5EF4-FFF2-40B4-BE49-F238E27FC236}">
                  <a16:creationId xmlns:a16="http://schemas.microsoft.com/office/drawing/2014/main" id="{918088B2-B6B9-477D-B54F-CE237643CFE2}"/>
                </a:ext>
              </a:extLst>
            </p:cNvPr>
            <p:cNvSpPr>
              <a:spLocks/>
            </p:cNvSpPr>
            <p:nvPr/>
          </p:nvSpPr>
          <p:spPr bwMode="auto">
            <a:xfrm>
              <a:off x="1805801" y="3776095"/>
              <a:ext cx="78300" cy="528838"/>
            </a:xfrm>
            <a:prstGeom prst="leftBrace">
              <a:avLst>
                <a:gd name="adj1" fmla="val 6303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58" name="左大括号 57">
              <a:extLst>
                <a:ext uri="{FF2B5EF4-FFF2-40B4-BE49-F238E27FC236}">
                  <a16:creationId xmlns:a16="http://schemas.microsoft.com/office/drawing/2014/main" id="{918088B2-B6B9-477D-B54F-CE237643CFE2}"/>
                </a:ext>
              </a:extLst>
            </p:cNvPr>
            <p:cNvSpPr>
              <a:spLocks/>
            </p:cNvSpPr>
            <p:nvPr/>
          </p:nvSpPr>
          <p:spPr bwMode="auto">
            <a:xfrm>
              <a:off x="4698780" y="3556505"/>
              <a:ext cx="60232" cy="469862"/>
            </a:xfrm>
            <a:prstGeom prst="leftBrace">
              <a:avLst>
                <a:gd name="adj1" fmla="val 6303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59" name="矩形 58"/>
            <p:cNvSpPr/>
            <p:nvPr/>
          </p:nvSpPr>
          <p:spPr>
            <a:xfrm>
              <a:off x="4698780" y="3353328"/>
              <a:ext cx="1122768" cy="830997"/>
            </a:xfrm>
            <a:prstGeom prst="rect">
              <a:avLst/>
            </a:prstGeom>
          </p:spPr>
          <p:txBody>
            <a:bodyPr wrap="square">
              <a:spAutoFit/>
            </a:bodyPr>
            <a:lstStyle/>
            <a:p>
              <a:pPr>
                <a:lnSpc>
                  <a:spcPct val="150000"/>
                </a:lnSpc>
              </a:pPr>
              <a:r>
                <a:rPr lang="zh-CN" altLang="en-US" sz="1600" b="0" dirty="0" smtClean="0">
                  <a:latin typeface="微软雅黑" panose="020B0503020204020204" pitchFamily="34" charset="-122"/>
                  <a:ea typeface="微软雅黑" panose="020B0503020204020204" pitchFamily="34" charset="-122"/>
                </a:rPr>
                <a:t>胫前动脉</a:t>
              </a:r>
              <a:endParaRPr lang="en-US" altLang="zh-CN" sz="1600" b="0" dirty="0" smtClean="0">
                <a:latin typeface="微软雅黑" panose="020B0503020204020204" pitchFamily="34" charset="-122"/>
                <a:ea typeface="微软雅黑" panose="020B0503020204020204" pitchFamily="34" charset="-122"/>
              </a:endParaRPr>
            </a:p>
            <a:p>
              <a:pPr>
                <a:lnSpc>
                  <a:spcPct val="150000"/>
                </a:lnSpc>
              </a:pPr>
              <a:r>
                <a:rPr lang="zh-CN" altLang="en-US" sz="1600" b="0" dirty="0" smtClean="0">
                  <a:latin typeface="微软雅黑" panose="020B0503020204020204" pitchFamily="34" charset="-122"/>
                  <a:ea typeface="微软雅黑" panose="020B0503020204020204" pitchFamily="34" charset="-122"/>
                </a:rPr>
                <a:t>胫后动脉</a:t>
              </a:r>
              <a:endParaRPr lang="zh-CN" altLang="en-US" sz="1600" b="0" dirty="0">
                <a:latin typeface="微软雅黑" panose="020B0503020204020204" pitchFamily="34" charset="-122"/>
                <a:ea typeface="微软雅黑" panose="020B0503020204020204" pitchFamily="34" charset="-122"/>
              </a:endParaRPr>
            </a:p>
          </p:txBody>
        </p:sp>
        <p:sp>
          <p:nvSpPr>
            <p:cNvPr id="61" name="左大括号 60">
              <a:extLst>
                <a:ext uri="{FF2B5EF4-FFF2-40B4-BE49-F238E27FC236}">
                  <a16:creationId xmlns:a16="http://schemas.microsoft.com/office/drawing/2014/main" id="{918088B2-B6B9-477D-B54F-CE237643CFE2}"/>
                </a:ext>
              </a:extLst>
            </p:cNvPr>
            <p:cNvSpPr>
              <a:spLocks/>
            </p:cNvSpPr>
            <p:nvPr/>
          </p:nvSpPr>
          <p:spPr bwMode="auto">
            <a:xfrm>
              <a:off x="4604054" y="2464031"/>
              <a:ext cx="60232" cy="469862"/>
            </a:xfrm>
            <a:prstGeom prst="leftBrace">
              <a:avLst>
                <a:gd name="adj1" fmla="val 6303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62" name="矩形 61"/>
            <p:cNvSpPr/>
            <p:nvPr/>
          </p:nvSpPr>
          <p:spPr>
            <a:xfrm>
              <a:off x="4595779" y="2259876"/>
              <a:ext cx="1000585" cy="830997"/>
            </a:xfrm>
            <a:prstGeom prst="rect">
              <a:avLst/>
            </a:prstGeom>
          </p:spPr>
          <p:txBody>
            <a:bodyPr wrap="square">
              <a:spAutoFit/>
            </a:bodyPr>
            <a:lstStyle/>
            <a:p>
              <a:pPr>
                <a:lnSpc>
                  <a:spcPct val="150000"/>
                </a:lnSpc>
              </a:pPr>
              <a:r>
                <a:rPr lang="zh-CN" altLang="en-US" sz="1600" b="0" dirty="0" smtClean="0">
                  <a:latin typeface="微软雅黑" panose="020B0503020204020204" pitchFamily="34" charset="-122"/>
                  <a:ea typeface="微软雅黑" panose="020B0503020204020204" pitchFamily="34" charset="-122"/>
                </a:rPr>
                <a:t>桡动脉</a:t>
              </a:r>
              <a:endParaRPr lang="en-US" altLang="zh-CN" sz="1600" b="0" dirty="0" smtClean="0">
                <a:latin typeface="微软雅黑" panose="020B0503020204020204" pitchFamily="34" charset="-122"/>
                <a:ea typeface="微软雅黑" panose="020B0503020204020204" pitchFamily="34" charset="-122"/>
              </a:endParaRPr>
            </a:p>
            <a:p>
              <a:pPr>
                <a:lnSpc>
                  <a:spcPct val="150000"/>
                </a:lnSpc>
              </a:pPr>
              <a:r>
                <a:rPr lang="zh-CN" altLang="en-US" sz="1600" b="0" dirty="0" smtClean="0">
                  <a:latin typeface="微软雅黑" panose="020B0503020204020204" pitchFamily="34" charset="-122"/>
                  <a:ea typeface="微软雅黑" panose="020B0503020204020204" pitchFamily="34" charset="-122"/>
                </a:rPr>
                <a:t>尺动脉</a:t>
              </a:r>
              <a:endParaRPr lang="zh-CN" altLang="en-US" sz="1600" b="0" dirty="0">
                <a:latin typeface="微软雅黑" panose="020B0503020204020204" pitchFamily="34" charset="-122"/>
                <a:ea typeface="微软雅黑" panose="020B0503020204020204" pitchFamily="34" charset="-122"/>
              </a:endParaRPr>
            </a:p>
          </p:txBody>
        </p:sp>
        <p:sp>
          <p:nvSpPr>
            <p:cNvPr id="63" name="直接连接符 62">
              <a:extLst>
                <a:ext uri="{FF2B5EF4-FFF2-40B4-BE49-F238E27FC236}">
                  <a16:creationId xmlns:a16="http://schemas.microsoft.com/office/drawing/2014/main" id="{1344156B-A286-4200-A8F7-1D19110140CC}"/>
                </a:ext>
              </a:extLst>
            </p:cNvPr>
            <p:cNvSpPr>
              <a:spLocks noChangeShapeType="1"/>
            </p:cNvSpPr>
            <p:nvPr/>
          </p:nvSpPr>
          <p:spPr bwMode="auto">
            <a:xfrm>
              <a:off x="3836928" y="2111450"/>
              <a:ext cx="259436"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64" name="左大括号 63">
              <a:extLst>
                <a:ext uri="{FF2B5EF4-FFF2-40B4-BE49-F238E27FC236}">
                  <a16:creationId xmlns:a16="http://schemas.microsoft.com/office/drawing/2014/main" id="{AAB90EE1-5FF5-42CC-B547-E69F90313732}"/>
                </a:ext>
              </a:extLst>
            </p:cNvPr>
            <p:cNvSpPr>
              <a:spLocks/>
            </p:cNvSpPr>
            <p:nvPr/>
          </p:nvSpPr>
          <p:spPr bwMode="auto">
            <a:xfrm>
              <a:off x="4096364" y="1943863"/>
              <a:ext cx="80919" cy="334150"/>
            </a:xfrm>
            <a:prstGeom prst="leftBrace">
              <a:avLst>
                <a:gd name="adj1" fmla="val 3280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0">
                <a:latin typeface="微软雅黑" panose="020B0503020204020204" pitchFamily="34" charset="-122"/>
                <a:ea typeface="微软雅黑" panose="020B0503020204020204" pitchFamily="34" charset="-122"/>
              </a:endParaRPr>
            </a:p>
          </p:txBody>
        </p:sp>
        <p:sp>
          <p:nvSpPr>
            <p:cNvPr id="66" name="矩形 65"/>
            <p:cNvSpPr/>
            <p:nvPr/>
          </p:nvSpPr>
          <p:spPr>
            <a:xfrm>
              <a:off x="4107569" y="1706550"/>
              <a:ext cx="1122768" cy="732508"/>
            </a:xfrm>
            <a:prstGeom prst="rect">
              <a:avLst/>
            </a:prstGeom>
          </p:spPr>
          <p:txBody>
            <a:bodyPr wrap="square">
              <a:spAutoFit/>
            </a:bodyPr>
            <a:lstStyle/>
            <a:p>
              <a:pPr>
                <a:lnSpc>
                  <a:spcPct val="130000"/>
                </a:lnSpc>
              </a:pPr>
              <a:r>
                <a:rPr lang="zh-CN" altLang="en-US" sz="1600" b="0" dirty="0" smtClean="0">
                  <a:latin typeface="微软雅黑" panose="020B0503020204020204" pitchFamily="34" charset="-122"/>
                  <a:ea typeface="微软雅黑" panose="020B0503020204020204" pitchFamily="34" charset="-122"/>
                </a:rPr>
                <a:t>颈内动脉</a:t>
              </a:r>
              <a:endParaRPr lang="en-US" altLang="zh-CN" sz="1600" b="0" dirty="0" smtClean="0">
                <a:latin typeface="微软雅黑" panose="020B0503020204020204" pitchFamily="34" charset="-122"/>
                <a:ea typeface="微软雅黑" panose="020B0503020204020204" pitchFamily="34" charset="-122"/>
              </a:endParaRPr>
            </a:p>
            <a:p>
              <a:pPr>
                <a:lnSpc>
                  <a:spcPct val="130000"/>
                </a:lnSpc>
              </a:pPr>
              <a:r>
                <a:rPr lang="zh-CN" altLang="en-US" sz="1600" b="0" dirty="0" smtClean="0">
                  <a:latin typeface="微软雅黑" panose="020B0503020204020204" pitchFamily="34" charset="-122"/>
                  <a:ea typeface="微软雅黑" panose="020B0503020204020204" pitchFamily="34" charset="-122"/>
                </a:rPr>
                <a:t>颈外动脉</a:t>
              </a:r>
              <a:endParaRPr lang="zh-CN" altLang="en-US" sz="1600" b="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kimg.cdn.bcebos.com/pic/0eb30f2442a7d93361d3e250a04bd11373f0019d?x-bce-process=image/watermark,image_d2F0ZXIvYmFpa2UxMTY=,g_7,xp_5,yp_5"/>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255" t="7826"/>
          <a:stretch/>
        </p:blipFill>
        <p:spPr bwMode="auto">
          <a:xfrm>
            <a:off x="4526605" y="2418849"/>
            <a:ext cx="4416357" cy="4296479"/>
          </a:xfrm>
          <a:prstGeom prst="rect">
            <a:avLst/>
          </a:prstGeom>
          <a:noFill/>
          <a:extLst>
            <a:ext uri="{909E8E84-426E-40DD-AFC4-6F175D3DCCD1}">
              <a14:hiddenFill xmlns:a14="http://schemas.microsoft.com/office/drawing/2010/main">
                <a:solidFill>
                  <a:srgbClr val="FFFFFF"/>
                </a:solidFill>
              </a14:hiddenFill>
            </a:ext>
          </a:extLst>
        </p:spPr>
      </p:pic>
      <p:sp>
        <p:nvSpPr>
          <p:cNvPr id="30722" name="矩形 13313">
            <a:extLst>
              <a:ext uri="{FF2B5EF4-FFF2-40B4-BE49-F238E27FC236}">
                <a16:creationId xmlns:a16="http://schemas.microsoft.com/office/drawing/2014/main" id="{82EB47B4-BE3C-4A46-AB59-ED0DC6A6F827}"/>
              </a:ext>
            </a:extLst>
          </p:cNvPr>
          <p:cNvSpPr>
            <a:spLocks noChangeArrowheads="1"/>
          </p:cNvSpPr>
          <p:nvPr/>
        </p:nvSpPr>
        <p:spPr bwMode="auto">
          <a:xfrm>
            <a:off x="322263" y="350404"/>
            <a:ext cx="2907320" cy="584775"/>
          </a:xfrm>
          <a:prstGeom prst="rect">
            <a:avLst/>
          </a:prstGeom>
          <a:solidFill>
            <a:schemeClr val="accent5">
              <a:lumMod val="90000"/>
            </a:schemeClr>
          </a:solidFill>
          <a:ln w="19050">
            <a:solidFill>
              <a:srgbClr val="006666"/>
            </a:solidFill>
          </a:ln>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a:latin typeface="方正姚体" panose="02010601030101010101" pitchFamily="2" charset="-122"/>
                <a:ea typeface="方正姚体" panose="02010601030101010101" pitchFamily="2" charset="-122"/>
              </a:rPr>
              <a:t>(</a:t>
            </a:r>
            <a:r>
              <a:rPr lang="zh-CN" altLang="en-US" sz="3200">
                <a:latin typeface="方正姚体" panose="02010601030101010101" pitchFamily="2" charset="-122"/>
                <a:ea typeface="方正姚体" panose="02010601030101010101" pitchFamily="2" charset="-122"/>
              </a:rPr>
              <a:t>一</a:t>
            </a:r>
            <a:r>
              <a:rPr lang="en-US" altLang="zh-CN" sz="3200">
                <a:latin typeface="方正姚体" panose="02010601030101010101" pitchFamily="2" charset="-122"/>
                <a:ea typeface="方正姚体" panose="02010601030101010101" pitchFamily="2" charset="-122"/>
              </a:rPr>
              <a:t>)</a:t>
            </a:r>
            <a:r>
              <a:rPr lang="zh-CN" altLang="en-US" sz="3200">
                <a:latin typeface="方正姚体" panose="02010601030101010101" pitchFamily="2" charset="-122"/>
                <a:ea typeface="方正姚体" panose="02010601030101010101" pitchFamily="2" charset="-122"/>
              </a:rPr>
              <a:t>颈总动脉</a:t>
            </a:r>
          </a:p>
        </p:txBody>
      </p:sp>
      <p:sp>
        <p:nvSpPr>
          <p:cNvPr id="30726" name="文本框 13317">
            <a:extLst>
              <a:ext uri="{FF2B5EF4-FFF2-40B4-BE49-F238E27FC236}">
                <a16:creationId xmlns:a16="http://schemas.microsoft.com/office/drawing/2014/main" id="{0FF098E1-E728-4E6F-B5F7-DEE2B7B2F951}"/>
              </a:ext>
            </a:extLst>
          </p:cNvPr>
          <p:cNvSpPr txBox="1">
            <a:spLocks noChangeArrowheads="1"/>
          </p:cNvSpPr>
          <p:nvPr/>
        </p:nvSpPr>
        <p:spPr bwMode="auto">
          <a:xfrm>
            <a:off x="134195" y="990769"/>
            <a:ext cx="89190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marL="180975" indent="-180975" eaLnBrk="1" hangingPunct="1">
              <a:lnSpc>
                <a:spcPct val="150000"/>
              </a:lnSpc>
              <a:buClr>
                <a:srgbClr val="C00000"/>
              </a:buClr>
              <a:buSzPct val="70000"/>
              <a:buFont typeface="幼圆" panose="02010509060101010101" pitchFamily="49" charset="-122"/>
              <a:buChar char="★"/>
            </a:pPr>
            <a:r>
              <a:rPr lang="zh-CN" altLang="en-US" sz="2000" b="0" dirty="0" smtClean="0">
                <a:latin typeface="微软雅黑" panose="020B0503020204020204" pitchFamily="34" charset="-122"/>
                <a:ea typeface="微软雅黑" panose="020B0503020204020204" pitchFamily="34" charset="-122"/>
              </a:rPr>
              <a:t>头颈部的动脉主干，经胸锁关节后方，沿食管、气管和喉的外侧上行，至甲状软骨上缘高度，分为两支</a:t>
            </a:r>
            <a:r>
              <a:rPr lang="en-US" altLang="zh-CN" sz="2000" b="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颈内动脉</a:t>
            </a:r>
            <a:r>
              <a:rPr lang="zh-CN" altLang="en-US" sz="2000" b="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颈外动脉</a:t>
            </a:r>
            <a:r>
              <a:rPr lang="zh-CN" altLang="en-US"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marL="180975" indent="-180975" eaLnBrk="1" hangingPunct="1">
              <a:lnSpc>
                <a:spcPct val="150000"/>
              </a:lnSpc>
              <a:buClr>
                <a:srgbClr val="C00000"/>
              </a:buClr>
              <a:buSzPct val="70000"/>
              <a:buFont typeface="幼圆" panose="02010509060101010101" pitchFamily="49" charset="-122"/>
              <a:buChar char="★"/>
            </a:pPr>
            <a:r>
              <a:rPr lang="zh-CN" altLang="en-US" sz="2000" dirty="0" smtClean="0">
                <a:latin typeface="微软雅黑" panose="020B0503020204020204" pitchFamily="34" charset="-122"/>
                <a:ea typeface="微软雅黑" panose="020B0503020204020204" pitchFamily="34" charset="-122"/>
              </a:rPr>
              <a:t>颈动脉窦</a:t>
            </a:r>
            <a:r>
              <a:rPr lang="zh-CN" altLang="en-US" sz="2000" b="0" dirty="0" smtClean="0">
                <a:latin typeface="微软雅黑" panose="020B0503020204020204" pitchFamily="34" charset="-122"/>
                <a:ea typeface="微软雅黑" panose="020B0503020204020204" pitchFamily="34" charset="-122"/>
              </a:rPr>
              <a:t>：颈总动脉末端和颈内动脉起始部的膨大</a:t>
            </a:r>
            <a:r>
              <a:rPr lang="zh-CN" altLang="en-US" sz="2000" b="0" dirty="0" smtClean="0">
                <a:latin typeface="微软雅黑" panose="020B0503020204020204" pitchFamily="34" charset="-122"/>
                <a:ea typeface="微软雅黑" panose="020B0503020204020204" pitchFamily="34" charset="-122"/>
              </a:rPr>
              <a:t>部分，此处</a:t>
            </a:r>
            <a:r>
              <a:rPr lang="zh-CN" altLang="en-US" sz="2000" b="0" dirty="0" smtClean="0">
                <a:latin typeface="微软雅黑" panose="020B0503020204020204" pitchFamily="34" charset="-122"/>
                <a:ea typeface="微软雅黑" panose="020B0503020204020204" pitchFamily="34" charset="-122"/>
              </a:rPr>
              <a:t>外膜内含有丰富的游离神经末稍，称压力感受器</a:t>
            </a:r>
            <a:r>
              <a:rPr lang="zh-CN" altLang="en-US" sz="2000" b="0" dirty="0" smtClean="0">
                <a:latin typeface="微软雅黑" panose="020B0503020204020204" pitchFamily="34" charset="-122"/>
                <a:ea typeface="微软雅黑" panose="020B0503020204020204" pitchFamily="34" charset="-122"/>
              </a:rPr>
              <a:t>。</a:t>
            </a:r>
            <a:endParaRPr lang="zh-CN" altLang="en-US" sz="2000" b="0" dirty="0">
              <a:latin typeface="微软雅黑" panose="020B0503020204020204" pitchFamily="34" charset="-122"/>
              <a:ea typeface="微软雅黑" panose="020B0503020204020204" pitchFamily="34" charset="-122"/>
            </a:endParaRPr>
          </a:p>
        </p:txBody>
      </p:sp>
      <p:sp>
        <p:nvSpPr>
          <p:cNvPr id="2" name="矩形 1"/>
          <p:cNvSpPr/>
          <p:nvPr/>
        </p:nvSpPr>
        <p:spPr>
          <a:xfrm>
            <a:off x="134195" y="2812318"/>
            <a:ext cx="4556044" cy="1477328"/>
          </a:xfrm>
          <a:prstGeom prst="rect">
            <a:avLst/>
          </a:prstGeom>
        </p:spPr>
        <p:txBody>
          <a:bodyPr wrap="square">
            <a:spAutoFit/>
          </a:bodyPr>
          <a:lstStyle/>
          <a:p>
            <a:pPr marL="180975" indent="-180975" eaLnBrk="1" hangingPunct="1">
              <a:lnSpc>
                <a:spcPct val="150000"/>
              </a:lnSpc>
              <a:buClr>
                <a:srgbClr val="C00000"/>
              </a:buClr>
              <a:buSzPct val="70000"/>
              <a:buFont typeface="幼圆" panose="02010509060101010101" pitchFamily="49" charset="-122"/>
              <a:buChar char="★"/>
            </a:pPr>
            <a:r>
              <a:rPr lang="zh-CN" altLang="en-US" sz="2000" dirty="0">
                <a:latin typeface="微软雅黑" panose="020B0503020204020204" pitchFamily="34" charset="-122"/>
                <a:ea typeface="微软雅黑" panose="020B0503020204020204" pitchFamily="34" charset="-122"/>
              </a:rPr>
              <a:t>颈动脉小球</a:t>
            </a:r>
            <a:r>
              <a:rPr lang="zh-CN" altLang="en-US" sz="2000" b="0" dirty="0" smtClean="0">
                <a:latin typeface="微软雅黑" panose="020B0503020204020204" pitchFamily="34" charset="-122"/>
                <a:ea typeface="微软雅黑" panose="020B0503020204020204" pitchFamily="34" charset="-122"/>
              </a:rPr>
              <a:t>：一个扁椭圆形小体，借结缔组织连于颈总动脉分叉处的后方，为化学感受器</a:t>
            </a:r>
            <a:r>
              <a:rPr lang="zh-CN" altLang="en-US" sz="2000" b="0" dirty="0" smtClean="0">
                <a:latin typeface="微软雅黑" panose="020B0503020204020204" pitchFamily="34" charset="-122"/>
                <a:ea typeface="微软雅黑" panose="020B0503020204020204" pitchFamily="34" charset="-122"/>
              </a:rPr>
              <a:t>。</a:t>
            </a:r>
            <a:endParaRPr lang="zh-CN" altLang="en-US" sz="2000" b="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314" descr="Snap45">
            <a:extLst>
              <a:ext uri="{FF2B5EF4-FFF2-40B4-BE49-F238E27FC236}">
                <a16:creationId xmlns:a16="http://schemas.microsoft.com/office/drawing/2014/main" id="{2C7296CE-48F9-4989-975D-C73BC2883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577"/>
          <a:stretch/>
        </p:blipFill>
        <p:spPr bwMode="auto">
          <a:xfrm>
            <a:off x="2631385" y="885407"/>
            <a:ext cx="5215594" cy="59174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291829" y="333556"/>
            <a:ext cx="2055779" cy="523220"/>
          </a:xfrm>
          <a:prstGeom prst="rect">
            <a:avLst/>
          </a:prstGeom>
          <a:solidFill>
            <a:schemeClr val="accent6">
              <a:lumMod val="20000"/>
              <a:lumOff val="80000"/>
            </a:schemeClr>
          </a:solidFill>
          <a:ln w="19050">
            <a:solidFill>
              <a:srgbClr val="006666"/>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颈外动脉</a:t>
            </a:r>
            <a:endParaRPr lang="zh-CN" altLang="en-US" sz="2800" dirty="0">
              <a:latin typeface="微软雅黑" panose="020B0503020204020204" pitchFamily="34" charset="-122"/>
              <a:ea typeface="微软雅黑" panose="020B0503020204020204" pitchFamily="34" charset="-122"/>
            </a:endParaRPr>
          </a:p>
        </p:txBody>
      </p:sp>
      <p:sp>
        <p:nvSpPr>
          <p:cNvPr id="5" name="文本框 13317">
            <a:extLst>
              <a:ext uri="{FF2B5EF4-FFF2-40B4-BE49-F238E27FC236}">
                <a16:creationId xmlns:a16="http://schemas.microsoft.com/office/drawing/2014/main" id="{0FF098E1-E728-4E6F-B5F7-DEE2B7B2F951}"/>
              </a:ext>
            </a:extLst>
          </p:cNvPr>
          <p:cNvSpPr txBox="1">
            <a:spLocks noChangeArrowheads="1"/>
          </p:cNvSpPr>
          <p:nvPr/>
        </p:nvSpPr>
        <p:spPr bwMode="auto">
          <a:xfrm>
            <a:off x="2412459" y="397868"/>
            <a:ext cx="6121942"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C00000"/>
              </a:buClr>
              <a:buSzPct val="70000"/>
            </a:pPr>
            <a:r>
              <a:rPr lang="zh-CN" altLang="en-US" sz="1800" b="0" dirty="0" smtClean="0">
                <a:latin typeface="微软雅黑" panose="020B0503020204020204" pitchFamily="34" charset="-122"/>
                <a:ea typeface="微软雅黑" panose="020B0503020204020204" pitchFamily="34" charset="-122"/>
              </a:rPr>
              <a:t>上行穿腮腺至下颌颈处分为两终支</a:t>
            </a:r>
            <a:r>
              <a:rPr lang="en-US" altLang="zh-CN" sz="1800" b="0" dirty="0" smtClean="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颞浅动脉</a:t>
            </a:r>
            <a:r>
              <a:rPr lang="zh-CN" altLang="en-US" sz="1800" b="0" dirty="0" smtClean="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上颌动脉</a:t>
            </a:r>
            <a:endParaRPr lang="zh-CN" altLang="en-US" sz="1800" dirty="0">
              <a:latin typeface="微软雅黑" panose="020B0503020204020204" pitchFamily="34" charset="-122"/>
              <a:ea typeface="微软雅黑" panose="020B0503020204020204" pitchFamily="34" charset="-122"/>
            </a:endParaRPr>
          </a:p>
        </p:txBody>
      </p:sp>
      <p:sp>
        <p:nvSpPr>
          <p:cNvPr id="24" name="直接连接符 33795">
            <a:extLst>
              <a:ext uri="{FF2B5EF4-FFF2-40B4-BE49-F238E27FC236}">
                <a16:creationId xmlns:a16="http://schemas.microsoft.com/office/drawing/2014/main" id="{1EF72FDE-69C6-4C06-9C27-F97D217D3AC5}"/>
              </a:ext>
            </a:extLst>
          </p:cNvPr>
          <p:cNvSpPr>
            <a:spLocks noChangeShapeType="1"/>
          </p:cNvSpPr>
          <p:nvPr/>
        </p:nvSpPr>
        <p:spPr bwMode="auto">
          <a:xfrm flipH="1">
            <a:off x="301175" y="856776"/>
            <a:ext cx="0" cy="29953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5"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291829" y="1176994"/>
            <a:ext cx="311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26" name="直接连接符 33797">
            <a:extLst>
              <a:ext uri="{FF2B5EF4-FFF2-40B4-BE49-F238E27FC236}">
                <a16:creationId xmlns:a16="http://schemas.microsoft.com/office/drawing/2014/main" id="{8A2B92C2-B29B-4354-B1A0-0087108CD801}"/>
              </a:ext>
            </a:extLst>
          </p:cNvPr>
          <p:cNvSpPr>
            <a:spLocks noChangeShapeType="1"/>
          </p:cNvSpPr>
          <p:nvPr/>
        </p:nvSpPr>
        <p:spPr bwMode="auto">
          <a:xfrm>
            <a:off x="291829" y="1556877"/>
            <a:ext cx="2979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27" name="直接连接符 33808">
            <a:extLst>
              <a:ext uri="{FF2B5EF4-FFF2-40B4-BE49-F238E27FC236}">
                <a16:creationId xmlns:a16="http://schemas.microsoft.com/office/drawing/2014/main" id="{90D8CB81-A486-4D9E-B23E-0E0111D26618}"/>
              </a:ext>
            </a:extLst>
          </p:cNvPr>
          <p:cNvSpPr>
            <a:spLocks noChangeShapeType="1"/>
          </p:cNvSpPr>
          <p:nvPr/>
        </p:nvSpPr>
        <p:spPr bwMode="auto">
          <a:xfrm>
            <a:off x="312099" y="2418417"/>
            <a:ext cx="32486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32" name="直接连接符 33808">
            <a:extLst>
              <a:ext uri="{FF2B5EF4-FFF2-40B4-BE49-F238E27FC236}">
                <a16:creationId xmlns:a16="http://schemas.microsoft.com/office/drawing/2014/main" id="{90D8CB81-A486-4D9E-B23E-0E0111D26618}"/>
              </a:ext>
            </a:extLst>
          </p:cNvPr>
          <p:cNvSpPr>
            <a:spLocks noChangeShapeType="1"/>
          </p:cNvSpPr>
          <p:nvPr/>
        </p:nvSpPr>
        <p:spPr bwMode="auto">
          <a:xfrm>
            <a:off x="291829" y="1992958"/>
            <a:ext cx="32486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33" name="矩形 32"/>
          <p:cNvSpPr/>
          <p:nvPr/>
        </p:nvSpPr>
        <p:spPr>
          <a:xfrm>
            <a:off x="547764" y="1003728"/>
            <a:ext cx="2206807" cy="400110"/>
          </a:xfrm>
          <a:prstGeom prst="rect">
            <a:avLst/>
          </a:prstGeom>
        </p:spPr>
        <p:txBody>
          <a:bodyPr wrap="square">
            <a:spAutoFit/>
          </a:bodyPr>
          <a:lstStyle/>
          <a:p>
            <a:pPr eaLnBrk="1" hangingPunct="1"/>
            <a:r>
              <a:rPr lang="zh-CN" altLang="en-US" sz="2000" dirty="0" smtClean="0">
                <a:latin typeface="微软雅黑" panose="020B0503020204020204" pitchFamily="34" charset="-122"/>
                <a:ea typeface="微软雅黑" panose="020B0503020204020204" pitchFamily="34" charset="-122"/>
              </a:rPr>
              <a:t>甲状腺上动脉</a:t>
            </a:r>
            <a:endParaRPr lang="zh-CN" altLang="en-US" sz="2000" b="0" dirty="0">
              <a:latin typeface="微软雅黑" panose="020B0503020204020204" pitchFamily="34" charset="-122"/>
              <a:ea typeface="微软雅黑" panose="020B0503020204020204" pitchFamily="34" charset="-122"/>
            </a:endParaRPr>
          </a:p>
        </p:txBody>
      </p:sp>
      <p:sp>
        <p:nvSpPr>
          <p:cNvPr id="34" name="矩形 33"/>
          <p:cNvSpPr/>
          <p:nvPr/>
        </p:nvSpPr>
        <p:spPr>
          <a:xfrm>
            <a:off x="537729" y="1367886"/>
            <a:ext cx="1232427" cy="400110"/>
          </a:xfrm>
          <a:prstGeom prst="rect">
            <a:avLst/>
          </a:prstGeom>
        </p:spPr>
        <p:txBody>
          <a:bodyPr wrap="square">
            <a:spAutoFit/>
          </a:bodyPr>
          <a:lstStyle/>
          <a:p>
            <a:pPr eaLnBrk="1" hangingPunct="1"/>
            <a:r>
              <a:rPr lang="zh-CN" altLang="en-US" sz="2000" dirty="0">
                <a:latin typeface="微软雅黑" panose="020B0503020204020204" pitchFamily="34" charset="-122"/>
                <a:ea typeface="微软雅黑" panose="020B0503020204020204" pitchFamily="34" charset="-122"/>
              </a:rPr>
              <a:t>舌动脉</a:t>
            </a:r>
            <a:endParaRPr lang="zh-CN" altLang="en-US" sz="2000" b="0" dirty="0">
              <a:latin typeface="微软雅黑" panose="020B0503020204020204" pitchFamily="34" charset="-122"/>
              <a:ea typeface="微软雅黑" panose="020B0503020204020204" pitchFamily="34" charset="-122"/>
            </a:endParaRPr>
          </a:p>
        </p:txBody>
      </p:sp>
      <p:sp>
        <p:nvSpPr>
          <p:cNvPr id="35" name="矩形 34"/>
          <p:cNvSpPr/>
          <p:nvPr/>
        </p:nvSpPr>
        <p:spPr>
          <a:xfrm>
            <a:off x="532333" y="1770592"/>
            <a:ext cx="1232427" cy="400110"/>
          </a:xfrm>
          <a:prstGeom prst="rect">
            <a:avLst/>
          </a:prstGeom>
        </p:spPr>
        <p:txBody>
          <a:bodyPr wrap="square">
            <a:spAutoFit/>
          </a:bodyPr>
          <a:lstStyle/>
          <a:p>
            <a:pPr eaLnBrk="1" hangingPunct="1"/>
            <a:r>
              <a:rPr lang="zh-CN" altLang="en-US" sz="2000" dirty="0">
                <a:latin typeface="微软雅黑" panose="020B0503020204020204" pitchFamily="34" charset="-122"/>
                <a:ea typeface="微软雅黑" panose="020B0503020204020204" pitchFamily="34" charset="-122"/>
              </a:rPr>
              <a:t>面动脉</a:t>
            </a:r>
            <a:endParaRPr lang="zh-CN" altLang="en-US" sz="2000" b="0" dirty="0">
              <a:latin typeface="微软雅黑" panose="020B0503020204020204" pitchFamily="34" charset="-122"/>
              <a:ea typeface="微软雅黑" panose="020B0503020204020204" pitchFamily="34" charset="-122"/>
            </a:endParaRPr>
          </a:p>
        </p:txBody>
      </p:sp>
      <p:sp>
        <p:nvSpPr>
          <p:cNvPr id="36" name="矩形 35"/>
          <p:cNvSpPr/>
          <p:nvPr/>
        </p:nvSpPr>
        <p:spPr>
          <a:xfrm>
            <a:off x="579187" y="2212168"/>
            <a:ext cx="1557220" cy="400110"/>
          </a:xfrm>
          <a:prstGeom prst="rect">
            <a:avLst/>
          </a:prstGeom>
        </p:spPr>
        <p:txBody>
          <a:bodyPr wrap="square">
            <a:spAutoFit/>
          </a:bodyPr>
          <a:lstStyle/>
          <a:p>
            <a:pPr eaLnBrk="1" hangingPunct="1"/>
            <a:r>
              <a:rPr lang="zh-CN" altLang="en-US" sz="2000" dirty="0">
                <a:latin typeface="微软雅黑" panose="020B0503020204020204" pitchFamily="34" charset="-122"/>
                <a:ea typeface="微软雅黑" panose="020B0503020204020204" pitchFamily="34" charset="-122"/>
              </a:rPr>
              <a:t>颞浅动脉</a:t>
            </a:r>
            <a:endParaRPr lang="zh-CN" altLang="en-US" sz="2000" b="0" dirty="0">
              <a:latin typeface="微软雅黑" panose="020B0503020204020204" pitchFamily="34" charset="-122"/>
              <a:ea typeface="微软雅黑" panose="020B0503020204020204" pitchFamily="34" charset="-122"/>
            </a:endParaRPr>
          </a:p>
        </p:txBody>
      </p:sp>
      <p:sp>
        <p:nvSpPr>
          <p:cNvPr id="37" name="矩形 36"/>
          <p:cNvSpPr/>
          <p:nvPr/>
        </p:nvSpPr>
        <p:spPr>
          <a:xfrm>
            <a:off x="532333" y="2637202"/>
            <a:ext cx="1557220" cy="400110"/>
          </a:xfrm>
          <a:prstGeom prst="rect">
            <a:avLst/>
          </a:prstGeom>
        </p:spPr>
        <p:txBody>
          <a:bodyPr wrap="square">
            <a:spAutoFit/>
          </a:bodyPr>
          <a:lstStyle/>
          <a:p>
            <a:pPr eaLnBrk="1" hangingPunct="1"/>
            <a:r>
              <a:rPr lang="zh-CN" altLang="en-US" sz="2000" dirty="0">
                <a:latin typeface="微软雅黑" panose="020B0503020204020204" pitchFamily="34" charset="-122"/>
                <a:ea typeface="微软雅黑" panose="020B0503020204020204" pitchFamily="34" charset="-122"/>
              </a:rPr>
              <a:t>上颌动脉</a:t>
            </a:r>
          </a:p>
        </p:txBody>
      </p:sp>
      <p:sp>
        <p:nvSpPr>
          <p:cNvPr id="38" name="矩形 37"/>
          <p:cNvSpPr/>
          <p:nvPr/>
        </p:nvSpPr>
        <p:spPr>
          <a:xfrm>
            <a:off x="532333" y="2996473"/>
            <a:ext cx="1232427" cy="400110"/>
          </a:xfrm>
          <a:prstGeom prst="rect">
            <a:avLst/>
          </a:prstGeom>
        </p:spPr>
        <p:txBody>
          <a:bodyPr wrap="square">
            <a:spAutoFit/>
          </a:bodyPr>
          <a:lstStyle/>
          <a:p>
            <a:pPr eaLnBrk="1" hangingPunct="1"/>
            <a:r>
              <a:rPr lang="zh-CN" altLang="en-US" sz="2000" b="0" smtClean="0">
                <a:latin typeface="微软雅黑" panose="020B0503020204020204" pitchFamily="34" charset="-122"/>
                <a:ea typeface="微软雅黑" panose="020B0503020204020204" pitchFamily="34" charset="-122"/>
              </a:rPr>
              <a:t>枕动脉</a:t>
            </a:r>
            <a:endParaRPr lang="zh-CN" altLang="en-US" sz="2000" b="0" dirty="0">
              <a:latin typeface="微软雅黑" panose="020B0503020204020204" pitchFamily="34" charset="-122"/>
              <a:ea typeface="微软雅黑" panose="020B0503020204020204" pitchFamily="34" charset="-122"/>
            </a:endParaRPr>
          </a:p>
        </p:txBody>
      </p:sp>
      <p:sp>
        <p:nvSpPr>
          <p:cNvPr id="39" name="矩形 38"/>
          <p:cNvSpPr/>
          <p:nvPr/>
        </p:nvSpPr>
        <p:spPr>
          <a:xfrm>
            <a:off x="532333" y="3350554"/>
            <a:ext cx="1557220" cy="400110"/>
          </a:xfrm>
          <a:prstGeom prst="rect">
            <a:avLst/>
          </a:prstGeom>
        </p:spPr>
        <p:txBody>
          <a:bodyPr wrap="square">
            <a:spAutoFit/>
          </a:bodyPr>
          <a:lstStyle/>
          <a:p>
            <a:pPr eaLnBrk="1" hangingPunct="1"/>
            <a:r>
              <a:rPr lang="zh-CN" altLang="en-US" sz="2000" b="0" dirty="0">
                <a:latin typeface="微软雅黑" panose="020B0503020204020204" pitchFamily="34" charset="-122"/>
                <a:ea typeface="微软雅黑" panose="020B0503020204020204" pitchFamily="34" charset="-122"/>
              </a:rPr>
              <a:t>耳后动脉</a:t>
            </a:r>
          </a:p>
        </p:txBody>
      </p:sp>
      <p:sp>
        <p:nvSpPr>
          <p:cNvPr id="40" name="矩形 39"/>
          <p:cNvSpPr/>
          <p:nvPr/>
        </p:nvSpPr>
        <p:spPr>
          <a:xfrm>
            <a:off x="547765" y="3677634"/>
            <a:ext cx="1557220" cy="400110"/>
          </a:xfrm>
          <a:prstGeom prst="rect">
            <a:avLst/>
          </a:prstGeom>
        </p:spPr>
        <p:txBody>
          <a:bodyPr wrap="square">
            <a:spAutoFit/>
          </a:bodyPr>
          <a:lstStyle/>
          <a:p>
            <a:pPr eaLnBrk="1" hangingPunct="1"/>
            <a:r>
              <a:rPr lang="zh-CN" altLang="en-US" sz="2000" b="0" dirty="0">
                <a:latin typeface="微软雅黑" panose="020B0503020204020204" pitchFamily="34" charset="-122"/>
                <a:ea typeface="微软雅黑" panose="020B0503020204020204" pitchFamily="34" charset="-122"/>
              </a:rPr>
              <a:t>咽升动脉</a:t>
            </a:r>
          </a:p>
        </p:txBody>
      </p:sp>
      <p:sp>
        <p:nvSpPr>
          <p:cNvPr id="41"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301175" y="2814484"/>
            <a:ext cx="311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42"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297384" y="3203589"/>
            <a:ext cx="311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43"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297383" y="3527845"/>
            <a:ext cx="311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44"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301175" y="3852101"/>
            <a:ext cx="311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45" name="矩形 14342">
            <a:extLst>
              <a:ext uri="{FF2B5EF4-FFF2-40B4-BE49-F238E27FC236}">
                <a16:creationId xmlns:a16="http://schemas.microsoft.com/office/drawing/2014/main" id="{0E71BF2B-BC8F-4804-A4B8-D63253FB177E}"/>
              </a:ext>
            </a:extLst>
          </p:cNvPr>
          <p:cNvSpPr>
            <a:spLocks noChangeArrowheads="1"/>
          </p:cNvSpPr>
          <p:nvPr/>
        </p:nvSpPr>
        <p:spPr bwMode="auto">
          <a:xfrm>
            <a:off x="2158084" y="1774557"/>
            <a:ext cx="10698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smtClean="0">
                <a:latin typeface="微软雅黑" panose="020B0503020204020204" pitchFamily="34" charset="-122"/>
                <a:ea typeface="微软雅黑" panose="020B0503020204020204" pitchFamily="34" charset="-122"/>
              </a:rPr>
              <a:t>内</a:t>
            </a:r>
            <a:r>
              <a:rPr lang="zh-CN" altLang="en-US" sz="1600" b="0" dirty="0">
                <a:latin typeface="微软雅黑" panose="020B0503020204020204" pitchFamily="34" charset="-122"/>
                <a:ea typeface="微软雅黑" panose="020B0503020204020204" pitchFamily="34" charset="-122"/>
              </a:rPr>
              <a:t>眦动脉</a:t>
            </a:r>
          </a:p>
        </p:txBody>
      </p:sp>
      <p:sp>
        <p:nvSpPr>
          <p:cNvPr id="46" name="矩形 14354">
            <a:extLst>
              <a:ext uri="{FF2B5EF4-FFF2-40B4-BE49-F238E27FC236}">
                <a16:creationId xmlns:a16="http://schemas.microsoft.com/office/drawing/2014/main" id="{0AFB8F44-B310-4A0C-AAD5-A3AF443F8CCF}"/>
              </a:ext>
            </a:extLst>
          </p:cNvPr>
          <p:cNvSpPr>
            <a:spLocks noChangeArrowheads="1"/>
          </p:cNvSpPr>
          <p:nvPr/>
        </p:nvSpPr>
        <p:spPr bwMode="auto">
          <a:xfrm>
            <a:off x="7763947" y="1821114"/>
            <a:ext cx="11126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上颌动脉</a:t>
            </a:r>
            <a:endParaRPr lang="zh-CN" altLang="en-US" sz="1600" dirty="0">
              <a:latin typeface="微软雅黑" panose="020B0503020204020204" pitchFamily="34" charset="-122"/>
              <a:ea typeface="微软雅黑" panose="020B0503020204020204" pitchFamily="34" charset="-122"/>
            </a:endParaRPr>
          </a:p>
        </p:txBody>
      </p:sp>
      <p:sp>
        <p:nvSpPr>
          <p:cNvPr id="47" name="矩形 15364">
            <a:extLst>
              <a:ext uri="{FF2B5EF4-FFF2-40B4-BE49-F238E27FC236}">
                <a16:creationId xmlns:a16="http://schemas.microsoft.com/office/drawing/2014/main" id="{75CE0971-3A7E-4A82-A64D-746C9D403F93}"/>
              </a:ext>
            </a:extLst>
          </p:cNvPr>
          <p:cNvSpPr>
            <a:spLocks noChangeArrowheads="1"/>
          </p:cNvSpPr>
          <p:nvPr/>
        </p:nvSpPr>
        <p:spPr bwMode="auto">
          <a:xfrm>
            <a:off x="2954378" y="5690282"/>
            <a:ext cx="1622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甲状腺上动脉</a:t>
            </a:r>
          </a:p>
        </p:txBody>
      </p:sp>
      <p:sp>
        <p:nvSpPr>
          <p:cNvPr id="48" name="矩形 15365">
            <a:extLst>
              <a:ext uri="{FF2B5EF4-FFF2-40B4-BE49-F238E27FC236}">
                <a16:creationId xmlns:a16="http://schemas.microsoft.com/office/drawing/2014/main" id="{1C1EA7D7-FBF7-4805-B2A3-E41F41A21F5A}"/>
              </a:ext>
            </a:extLst>
          </p:cNvPr>
          <p:cNvSpPr>
            <a:spLocks noChangeArrowheads="1"/>
          </p:cNvSpPr>
          <p:nvPr/>
        </p:nvSpPr>
        <p:spPr bwMode="auto">
          <a:xfrm>
            <a:off x="3512244" y="5232015"/>
            <a:ext cx="9978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舌动脉</a:t>
            </a:r>
          </a:p>
        </p:txBody>
      </p:sp>
      <p:sp>
        <p:nvSpPr>
          <p:cNvPr id="49" name="矩形 15368">
            <a:extLst>
              <a:ext uri="{FF2B5EF4-FFF2-40B4-BE49-F238E27FC236}">
                <a16:creationId xmlns:a16="http://schemas.microsoft.com/office/drawing/2014/main" id="{177DAED5-91E0-4B51-9754-5A5665C3A6F7}"/>
              </a:ext>
            </a:extLst>
          </p:cNvPr>
          <p:cNvSpPr>
            <a:spLocks noChangeArrowheads="1"/>
          </p:cNvSpPr>
          <p:nvPr/>
        </p:nvSpPr>
        <p:spPr bwMode="auto">
          <a:xfrm>
            <a:off x="6375618" y="4850448"/>
            <a:ext cx="1209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咽升动脉</a:t>
            </a:r>
          </a:p>
        </p:txBody>
      </p:sp>
      <p:sp>
        <p:nvSpPr>
          <p:cNvPr id="50" name="矩形 15370">
            <a:extLst>
              <a:ext uri="{FF2B5EF4-FFF2-40B4-BE49-F238E27FC236}">
                <a16:creationId xmlns:a16="http://schemas.microsoft.com/office/drawing/2014/main" id="{BA82696C-444F-4BCA-9BDD-D0A3945CCC3B}"/>
              </a:ext>
            </a:extLst>
          </p:cNvPr>
          <p:cNvSpPr>
            <a:spLocks noChangeArrowheads="1"/>
          </p:cNvSpPr>
          <p:nvPr/>
        </p:nvSpPr>
        <p:spPr bwMode="auto">
          <a:xfrm>
            <a:off x="6420634" y="4264622"/>
            <a:ext cx="98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枕动脉</a:t>
            </a:r>
            <a:endParaRPr lang="zh-CN" altLang="en-US" sz="1200" b="0" dirty="0">
              <a:latin typeface="微软雅黑" panose="020B0503020204020204" pitchFamily="34" charset="-122"/>
              <a:ea typeface="微软雅黑" panose="020B0503020204020204" pitchFamily="34" charset="-122"/>
            </a:endParaRPr>
          </a:p>
        </p:txBody>
      </p:sp>
      <p:sp>
        <p:nvSpPr>
          <p:cNvPr id="51" name="矩形 15372">
            <a:extLst>
              <a:ext uri="{FF2B5EF4-FFF2-40B4-BE49-F238E27FC236}">
                <a16:creationId xmlns:a16="http://schemas.microsoft.com/office/drawing/2014/main" id="{107BF150-6EAD-47B0-B468-9B926B8A8C89}"/>
              </a:ext>
            </a:extLst>
          </p:cNvPr>
          <p:cNvSpPr>
            <a:spLocks noChangeArrowheads="1"/>
          </p:cNvSpPr>
          <p:nvPr/>
        </p:nvSpPr>
        <p:spPr bwMode="auto">
          <a:xfrm>
            <a:off x="6390364" y="3877689"/>
            <a:ext cx="12241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耳后动脉</a:t>
            </a:r>
          </a:p>
        </p:txBody>
      </p:sp>
      <p:sp>
        <p:nvSpPr>
          <p:cNvPr id="52" name="矩形 15374">
            <a:extLst>
              <a:ext uri="{FF2B5EF4-FFF2-40B4-BE49-F238E27FC236}">
                <a16:creationId xmlns:a16="http://schemas.microsoft.com/office/drawing/2014/main" id="{D2ED1D60-EBCA-4840-8A3C-208D7F273BC0}"/>
              </a:ext>
            </a:extLst>
          </p:cNvPr>
          <p:cNvSpPr>
            <a:spLocks noChangeArrowheads="1"/>
          </p:cNvSpPr>
          <p:nvPr/>
        </p:nvSpPr>
        <p:spPr bwMode="auto">
          <a:xfrm>
            <a:off x="7352390" y="3056860"/>
            <a:ext cx="12539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颞浅动脉</a:t>
            </a:r>
          </a:p>
        </p:txBody>
      </p:sp>
      <p:sp>
        <p:nvSpPr>
          <p:cNvPr id="53" name="文本框 15376">
            <a:extLst>
              <a:ext uri="{FF2B5EF4-FFF2-40B4-BE49-F238E27FC236}">
                <a16:creationId xmlns:a16="http://schemas.microsoft.com/office/drawing/2014/main" id="{03B019D6-5776-48A0-8A3F-7BE034E86FC1}"/>
              </a:ext>
            </a:extLst>
          </p:cNvPr>
          <p:cNvSpPr txBox="1">
            <a:spLocks noChangeArrowheads="1"/>
          </p:cNvSpPr>
          <p:nvPr/>
        </p:nvSpPr>
        <p:spPr bwMode="auto">
          <a:xfrm>
            <a:off x="2770223" y="4956593"/>
            <a:ext cx="103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面动脉</a:t>
            </a:r>
          </a:p>
        </p:txBody>
      </p:sp>
      <p:sp>
        <p:nvSpPr>
          <p:cNvPr id="54"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flipV="1">
            <a:off x="5972674" y="4227190"/>
            <a:ext cx="492976" cy="1957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flipV="1">
            <a:off x="5766266" y="4852360"/>
            <a:ext cx="699384" cy="17831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a:off x="3074542" y="1954269"/>
            <a:ext cx="378487" cy="722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V="1">
            <a:off x="3512244" y="4422952"/>
            <a:ext cx="623901" cy="72931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V="1">
            <a:off x="4247746" y="4691946"/>
            <a:ext cx="1231528" cy="66824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V="1">
            <a:off x="4312596" y="5479905"/>
            <a:ext cx="1269897" cy="40857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flipV="1">
            <a:off x="5733229" y="2967830"/>
            <a:ext cx="1685341" cy="26382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a:off x="5433738" y="2005910"/>
            <a:ext cx="2439857" cy="88432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flipV="1">
            <a:off x="5821571" y="3591175"/>
            <a:ext cx="702445" cy="34950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269411886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rotWithShape="1">
          <a:blip r:embed="rId2">
            <a:extLst>
              <a:ext uri="{28A0092B-C50C-407E-A947-70E740481C1C}">
                <a14:useLocalDpi xmlns:a14="http://schemas.microsoft.com/office/drawing/2010/main" val="0"/>
              </a:ext>
            </a:extLst>
          </a:blip>
          <a:srcRect l="1928" t="862"/>
          <a:stretch/>
        </p:blipFill>
        <p:spPr>
          <a:xfrm>
            <a:off x="5388247" y="3592231"/>
            <a:ext cx="2969206" cy="3129518"/>
          </a:xfrm>
          <a:prstGeom prst="rect">
            <a:avLst/>
          </a:prstGeom>
        </p:spPr>
      </p:pic>
      <p:pic>
        <p:nvPicPr>
          <p:cNvPr id="51" name="图片 20481" descr="Snap3">
            <a:extLst>
              <a:ext uri="{FF2B5EF4-FFF2-40B4-BE49-F238E27FC236}">
                <a16:creationId xmlns:a16="http://schemas.microsoft.com/office/drawing/2014/main" id="{2897FFDE-7E6D-4A1D-B438-33D122404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633" y="171361"/>
            <a:ext cx="3036762" cy="348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直接连接符 33795">
            <a:extLst>
              <a:ext uri="{FF2B5EF4-FFF2-40B4-BE49-F238E27FC236}">
                <a16:creationId xmlns:a16="http://schemas.microsoft.com/office/drawing/2014/main" id="{1EF72FDE-69C6-4C06-9C27-F97D217D3AC5}"/>
              </a:ext>
            </a:extLst>
          </p:cNvPr>
          <p:cNvSpPr>
            <a:spLocks noChangeShapeType="1"/>
          </p:cNvSpPr>
          <p:nvPr/>
        </p:nvSpPr>
        <p:spPr bwMode="auto">
          <a:xfrm flipH="1">
            <a:off x="369650" y="940492"/>
            <a:ext cx="0" cy="48309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18" name="直接连接符 33796">
            <a:extLst>
              <a:ext uri="{FF2B5EF4-FFF2-40B4-BE49-F238E27FC236}">
                <a16:creationId xmlns:a16="http://schemas.microsoft.com/office/drawing/2014/main" id="{4D3F2C4B-362D-4A04-8AE7-86D0F1958D8A}"/>
              </a:ext>
            </a:extLst>
          </p:cNvPr>
          <p:cNvSpPr>
            <a:spLocks noChangeShapeType="1"/>
          </p:cNvSpPr>
          <p:nvPr/>
        </p:nvSpPr>
        <p:spPr bwMode="auto">
          <a:xfrm>
            <a:off x="360306" y="2221096"/>
            <a:ext cx="257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19" name="直接连接符 33797">
            <a:extLst>
              <a:ext uri="{FF2B5EF4-FFF2-40B4-BE49-F238E27FC236}">
                <a16:creationId xmlns:a16="http://schemas.microsoft.com/office/drawing/2014/main" id="{8A2B92C2-B29B-4354-B1A0-0087108CD801}"/>
              </a:ext>
            </a:extLst>
          </p:cNvPr>
          <p:cNvSpPr>
            <a:spLocks noChangeShapeType="1"/>
          </p:cNvSpPr>
          <p:nvPr/>
        </p:nvSpPr>
        <p:spPr bwMode="auto">
          <a:xfrm>
            <a:off x="371418" y="3203069"/>
            <a:ext cx="2460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0" name="直接连接符 33808">
            <a:extLst>
              <a:ext uri="{FF2B5EF4-FFF2-40B4-BE49-F238E27FC236}">
                <a16:creationId xmlns:a16="http://schemas.microsoft.com/office/drawing/2014/main" id="{90D8CB81-A486-4D9E-B23E-0E0111D26618}"/>
              </a:ext>
            </a:extLst>
          </p:cNvPr>
          <p:cNvSpPr>
            <a:spLocks noChangeShapeType="1"/>
          </p:cNvSpPr>
          <p:nvPr/>
        </p:nvSpPr>
        <p:spPr bwMode="auto">
          <a:xfrm>
            <a:off x="369651" y="5771470"/>
            <a:ext cx="2682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21" name="直接连接符 33808">
            <a:extLst>
              <a:ext uri="{FF2B5EF4-FFF2-40B4-BE49-F238E27FC236}">
                <a16:creationId xmlns:a16="http://schemas.microsoft.com/office/drawing/2014/main" id="{90D8CB81-A486-4D9E-B23E-0E0111D26618}"/>
              </a:ext>
            </a:extLst>
          </p:cNvPr>
          <p:cNvSpPr>
            <a:spLocks noChangeShapeType="1"/>
          </p:cNvSpPr>
          <p:nvPr/>
        </p:nvSpPr>
        <p:spPr bwMode="auto">
          <a:xfrm>
            <a:off x="349194" y="4487791"/>
            <a:ext cx="2682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800" b="0">
              <a:latin typeface="微软雅黑" panose="020B0503020204020204" pitchFamily="34" charset="-122"/>
              <a:ea typeface="微软雅黑" panose="020B0503020204020204" pitchFamily="34" charset="-122"/>
            </a:endParaRPr>
          </a:p>
        </p:txBody>
      </p:sp>
      <p:sp>
        <p:nvSpPr>
          <p:cNvPr id="34" name="矩形 13313">
            <a:extLst>
              <a:ext uri="{FF2B5EF4-FFF2-40B4-BE49-F238E27FC236}">
                <a16:creationId xmlns:a16="http://schemas.microsoft.com/office/drawing/2014/main" id="{82EB47B4-BE3C-4A46-AB59-ED0DC6A6F827}"/>
              </a:ext>
            </a:extLst>
          </p:cNvPr>
          <p:cNvSpPr>
            <a:spLocks noChangeArrowheads="1"/>
          </p:cNvSpPr>
          <p:nvPr/>
        </p:nvSpPr>
        <p:spPr bwMode="auto">
          <a:xfrm>
            <a:off x="369650" y="355717"/>
            <a:ext cx="3534384" cy="584775"/>
          </a:xfrm>
          <a:prstGeom prst="rect">
            <a:avLst/>
          </a:prstGeom>
          <a:solidFill>
            <a:schemeClr val="accent5">
              <a:lumMod val="90000"/>
            </a:schemeClr>
          </a:solidFill>
          <a:ln w="19050">
            <a:solidFill>
              <a:srgbClr val="006666"/>
            </a:solidFill>
          </a:ln>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dirty="0" smtClean="0">
                <a:latin typeface="方正姚体" panose="02010601030101010101" pitchFamily="2" charset="-122"/>
                <a:ea typeface="方正姚体" panose="02010601030101010101" pitchFamily="2" charset="-122"/>
              </a:rPr>
              <a:t>(</a:t>
            </a:r>
            <a:r>
              <a:rPr lang="zh-CN" altLang="en-US" sz="3200" dirty="0" smtClean="0">
                <a:latin typeface="方正姚体" panose="02010601030101010101" pitchFamily="2" charset="-122"/>
                <a:ea typeface="方正姚体" panose="02010601030101010101" pitchFamily="2" charset="-122"/>
              </a:rPr>
              <a:t>二</a:t>
            </a:r>
            <a:r>
              <a:rPr lang="en-US" altLang="zh-CN" sz="3200" dirty="0" smtClean="0">
                <a:latin typeface="方正姚体" panose="02010601030101010101" pitchFamily="2" charset="-122"/>
                <a:ea typeface="方正姚体" panose="02010601030101010101" pitchFamily="2" charset="-122"/>
              </a:rPr>
              <a:t>)</a:t>
            </a:r>
            <a:r>
              <a:rPr lang="zh-CN" altLang="en-US" sz="3200" dirty="0" smtClean="0">
                <a:latin typeface="方正姚体" panose="02010601030101010101" pitchFamily="2" charset="-122"/>
                <a:ea typeface="方正姚体" panose="02010601030101010101" pitchFamily="2" charset="-122"/>
              </a:rPr>
              <a:t>锁骨下动脉</a:t>
            </a:r>
            <a:endParaRPr lang="zh-CN" altLang="en-US" sz="3200" dirty="0">
              <a:latin typeface="方正姚体" panose="02010601030101010101" pitchFamily="2" charset="-122"/>
              <a:ea typeface="方正姚体" panose="02010601030101010101" pitchFamily="2" charset="-122"/>
            </a:endParaRPr>
          </a:p>
        </p:txBody>
      </p:sp>
      <p:sp>
        <p:nvSpPr>
          <p:cNvPr id="35" name="文本框 18439">
            <a:extLst>
              <a:ext uri="{FF2B5EF4-FFF2-40B4-BE49-F238E27FC236}">
                <a16:creationId xmlns:a16="http://schemas.microsoft.com/office/drawing/2014/main" id="{47556C51-2C4C-4900-ADA7-DFBC33BA338C}"/>
              </a:ext>
            </a:extLst>
          </p:cNvPr>
          <p:cNvSpPr txBox="1">
            <a:spLocks noChangeArrowheads="1"/>
          </p:cNvSpPr>
          <p:nvPr/>
        </p:nvSpPr>
        <p:spPr bwMode="auto">
          <a:xfrm>
            <a:off x="573014" y="2059482"/>
            <a:ext cx="1061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solidFill>
                  <a:srgbClr val="C00000"/>
                </a:solidFill>
                <a:latin typeface="微软雅黑" panose="020B0503020204020204" pitchFamily="34" charset="-122"/>
                <a:ea typeface="微软雅黑" panose="020B0503020204020204" pitchFamily="34" charset="-122"/>
              </a:rPr>
              <a:t>椎动脉</a:t>
            </a:r>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36" name="矩形 18440">
            <a:extLst>
              <a:ext uri="{FF2B5EF4-FFF2-40B4-BE49-F238E27FC236}">
                <a16:creationId xmlns:a16="http://schemas.microsoft.com/office/drawing/2014/main" id="{F6A6ADDF-1D60-4D3D-87A6-48BA404BDADD}"/>
              </a:ext>
            </a:extLst>
          </p:cNvPr>
          <p:cNvSpPr>
            <a:spLocks noChangeArrowheads="1"/>
          </p:cNvSpPr>
          <p:nvPr/>
        </p:nvSpPr>
        <p:spPr bwMode="auto">
          <a:xfrm>
            <a:off x="568089" y="2988732"/>
            <a:ext cx="1405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solidFill>
                  <a:srgbClr val="C00000"/>
                </a:solidFill>
                <a:latin typeface="微软雅黑" panose="020B0503020204020204" pitchFamily="34" charset="-122"/>
                <a:ea typeface="微软雅黑" panose="020B0503020204020204" pitchFamily="34" charset="-122"/>
              </a:rPr>
              <a:t>胸廓内动脉</a:t>
            </a:r>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37" name="矩形 18441">
            <a:extLst>
              <a:ext uri="{FF2B5EF4-FFF2-40B4-BE49-F238E27FC236}">
                <a16:creationId xmlns:a16="http://schemas.microsoft.com/office/drawing/2014/main" id="{6552DF79-51C1-4C29-A309-E16B6F6B10C9}"/>
              </a:ext>
            </a:extLst>
          </p:cNvPr>
          <p:cNvSpPr>
            <a:spLocks noChangeArrowheads="1"/>
          </p:cNvSpPr>
          <p:nvPr/>
        </p:nvSpPr>
        <p:spPr bwMode="auto">
          <a:xfrm>
            <a:off x="568089" y="4321920"/>
            <a:ext cx="127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solidFill>
                  <a:srgbClr val="C00000"/>
                </a:solidFill>
                <a:latin typeface="微软雅黑" panose="020B0503020204020204" pitchFamily="34" charset="-122"/>
                <a:ea typeface="微软雅黑" panose="020B0503020204020204" pitchFamily="34" charset="-122"/>
              </a:rPr>
              <a:t>甲状颈干</a:t>
            </a:r>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38" name="文本框 18442">
            <a:extLst>
              <a:ext uri="{FF2B5EF4-FFF2-40B4-BE49-F238E27FC236}">
                <a16:creationId xmlns:a16="http://schemas.microsoft.com/office/drawing/2014/main" id="{4D4A95ED-BA1F-47A8-890C-7B07B47CEB9D}"/>
              </a:ext>
            </a:extLst>
          </p:cNvPr>
          <p:cNvSpPr txBox="1">
            <a:spLocks noChangeArrowheads="1"/>
          </p:cNvSpPr>
          <p:nvPr/>
        </p:nvSpPr>
        <p:spPr bwMode="auto">
          <a:xfrm>
            <a:off x="568089" y="5586804"/>
            <a:ext cx="1063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latin typeface="微软雅黑" panose="020B0503020204020204" pitchFamily="34" charset="-122"/>
                <a:ea typeface="微软雅黑" panose="020B0503020204020204" pitchFamily="34" charset="-122"/>
              </a:rPr>
              <a:t>肋颈干</a:t>
            </a:r>
            <a:endParaRPr lang="zh-CN" altLang="en-US" sz="18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503794" y="2483817"/>
            <a:ext cx="4072647" cy="369332"/>
          </a:xfrm>
          <a:prstGeom prst="rect">
            <a:avLst/>
          </a:prstGeom>
          <a:ln w="12700">
            <a:solidFill>
              <a:srgbClr val="0066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800" dirty="0" smtClean="0">
                <a:latin typeface="华文楷体" panose="02010600040101010101" pitchFamily="2" charset="-122"/>
                <a:ea typeface="华文楷体" panose="02010600040101010101" pitchFamily="2" charset="-122"/>
              </a:rPr>
              <a:t>穿</a:t>
            </a:r>
            <a:r>
              <a:rPr lang="en-US" altLang="zh-CN" sz="1800" dirty="0" err="1" smtClean="0">
                <a:latin typeface="华文楷体" panose="02010600040101010101" pitchFamily="2" charset="-122"/>
                <a:ea typeface="华文楷体" panose="02010600040101010101" pitchFamily="2" charset="-122"/>
              </a:rPr>
              <a:t>C6-C1</a:t>
            </a:r>
            <a:r>
              <a:rPr lang="zh-CN" altLang="en-US" sz="1800" dirty="0" smtClean="0">
                <a:latin typeface="华文楷体" panose="02010600040101010101" pitchFamily="2" charset="-122"/>
                <a:ea typeface="华文楷体" panose="02010600040101010101" pitchFamily="2" charset="-122"/>
              </a:rPr>
              <a:t>的横突孔，经枕骨大孔入颅</a:t>
            </a:r>
            <a:endParaRPr lang="zh-CN" altLang="en-US" sz="1800" dirty="0">
              <a:latin typeface="华文楷体" panose="02010600040101010101" pitchFamily="2" charset="-122"/>
              <a:ea typeface="华文楷体" panose="02010600040101010101" pitchFamily="2" charset="-122"/>
            </a:endParaRPr>
          </a:p>
        </p:txBody>
      </p:sp>
      <p:sp>
        <p:nvSpPr>
          <p:cNvPr id="46" name="文本框 45"/>
          <p:cNvSpPr txBox="1"/>
          <p:nvPr/>
        </p:nvSpPr>
        <p:spPr>
          <a:xfrm>
            <a:off x="503793" y="3394599"/>
            <a:ext cx="4072647" cy="772519"/>
          </a:xfrm>
          <a:prstGeom prst="rect">
            <a:avLst/>
          </a:prstGeom>
          <a:ln w="12700">
            <a:solidFill>
              <a:srgbClr val="0066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下行入胸腔，沿</a:t>
            </a:r>
            <a:r>
              <a:rPr lang="en-US" altLang="zh-CN" sz="1600" dirty="0" smtClean="0">
                <a:latin typeface="华文楷体" panose="02010600040101010101" pitchFamily="2" charset="-122"/>
                <a:ea typeface="华文楷体" panose="02010600040101010101" pitchFamily="2" charset="-122"/>
              </a:rPr>
              <a:t>1-6</a:t>
            </a:r>
            <a:r>
              <a:rPr lang="zh-CN" altLang="en-US" sz="1600" dirty="0" smtClean="0">
                <a:latin typeface="华文楷体" panose="02010600040101010101" pitchFamily="2" charset="-122"/>
                <a:ea typeface="华文楷体" panose="02010600040101010101" pitchFamily="2" charset="-122"/>
              </a:rPr>
              <a:t>肋软骨后面下降至第</a:t>
            </a:r>
            <a:r>
              <a:rPr lang="en-US" altLang="zh-CN" sz="1600" dirty="0" smtClean="0">
                <a:latin typeface="华文楷体" panose="02010600040101010101" pitchFamily="2" charset="-122"/>
                <a:ea typeface="华文楷体" panose="02010600040101010101" pitchFamily="2" charset="-122"/>
              </a:rPr>
              <a:t>6</a:t>
            </a:r>
            <a:r>
              <a:rPr lang="zh-CN" altLang="en-US" sz="1600" dirty="0" smtClean="0">
                <a:latin typeface="华文楷体" panose="02010600040101010101" pitchFamily="2" charset="-122"/>
                <a:ea typeface="华文楷体" panose="02010600040101010101" pitchFamily="2" charset="-122"/>
              </a:rPr>
              <a:t>肋间隙分为</a:t>
            </a:r>
            <a:r>
              <a:rPr lang="zh-CN" altLang="en-US" sz="1800" dirty="0" smtClean="0">
                <a:latin typeface="微软雅黑" panose="020B0503020204020204" pitchFamily="34" charset="-122"/>
                <a:ea typeface="微软雅黑" panose="020B0503020204020204" pitchFamily="34" charset="-122"/>
              </a:rPr>
              <a:t>腹壁上动脉</a:t>
            </a:r>
            <a:r>
              <a:rPr lang="zh-CN" altLang="en-US" sz="1800" dirty="0" smtClean="0">
                <a:latin typeface="华文楷体" panose="02010600040101010101" pitchFamily="2" charset="-122"/>
                <a:ea typeface="华文楷体" panose="02010600040101010101" pitchFamily="2" charset="-122"/>
              </a:rPr>
              <a:t>、</a:t>
            </a:r>
            <a:r>
              <a:rPr lang="zh-CN" altLang="en-US" sz="1800" dirty="0" smtClean="0">
                <a:latin typeface="微软雅黑" panose="020B0503020204020204" pitchFamily="34" charset="-122"/>
                <a:ea typeface="微软雅黑" panose="020B0503020204020204" pitchFamily="34" charset="-122"/>
              </a:rPr>
              <a:t>肌膈动脉。</a:t>
            </a:r>
            <a:endParaRPr lang="zh-CN" altLang="en-US" sz="1800" dirty="0">
              <a:latin typeface="华文楷体" panose="02010600040101010101" pitchFamily="2" charset="-122"/>
              <a:ea typeface="华文楷体" panose="02010600040101010101" pitchFamily="2" charset="-122"/>
            </a:endParaRPr>
          </a:p>
        </p:txBody>
      </p:sp>
      <p:sp>
        <p:nvSpPr>
          <p:cNvPr id="47" name="文本框 46"/>
          <p:cNvSpPr txBox="1"/>
          <p:nvPr/>
        </p:nvSpPr>
        <p:spPr>
          <a:xfrm>
            <a:off x="503793" y="4800253"/>
            <a:ext cx="4072647" cy="646331"/>
          </a:xfrm>
          <a:prstGeom prst="rect">
            <a:avLst/>
          </a:prstGeom>
          <a:ln w="12700">
            <a:solidFill>
              <a:srgbClr val="0066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800" dirty="0" smtClean="0">
                <a:latin typeface="华文楷体" panose="02010600040101010101" pitchFamily="2" charset="-122"/>
                <a:ea typeface="华文楷体" panose="02010600040101010101" pitchFamily="2" charset="-122"/>
              </a:rPr>
              <a:t>为一短干，分支</a:t>
            </a:r>
            <a:r>
              <a:rPr lang="en-US" altLang="zh-CN" sz="1800" dirty="0" smtClean="0">
                <a:latin typeface="华文楷体" panose="02010600040101010101" pitchFamily="2" charset="-122"/>
                <a:ea typeface="华文楷体" panose="02010600040101010101" pitchFamily="2" charset="-122"/>
              </a:rPr>
              <a:t>-</a:t>
            </a:r>
            <a:r>
              <a:rPr lang="zh-CN" altLang="en-US" sz="1800" dirty="0" smtClean="0">
                <a:latin typeface="微软雅黑" panose="020B0503020204020204" pitchFamily="34" charset="-122"/>
                <a:ea typeface="微软雅黑" panose="020B0503020204020204" pitchFamily="34" charset="-122"/>
              </a:rPr>
              <a:t>甲状腺下动脉</a:t>
            </a:r>
            <a:r>
              <a:rPr lang="zh-CN" altLang="en-US" sz="1800" dirty="0" smtClean="0">
                <a:latin typeface="华文楷体" panose="02010600040101010101" pitchFamily="2" charset="-122"/>
                <a:ea typeface="华文楷体" panose="02010600040101010101" pitchFamily="2" charset="-122"/>
              </a:rPr>
              <a:t>、</a:t>
            </a:r>
            <a:r>
              <a:rPr lang="zh-CN" altLang="en-US" sz="1800" dirty="0" smtClean="0">
                <a:latin typeface="微软雅黑" panose="020B0503020204020204" pitchFamily="34" charset="-122"/>
                <a:ea typeface="微软雅黑" panose="020B0503020204020204" pitchFamily="34" charset="-122"/>
              </a:rPr>
              <a:t>肩胛上动脉</a:t>
            </a:r>
            <a:r>
              <a:rPr lang="zh-CN" altLang="en-US" sz="1800" dirty="0" smtClean="0">
                <a:latin typeface="华文楷体" panose="02010600040101010101" pitchFamily="2" charset="-122"/>
                <a:ea typeface="华文楷体" panose="02010600040101010101" pitchFamily="2" charset="-122"/>
              </a:rPr>
              <a:t>等。</a:t>
            </a:r>
            <a:endParaRPr lang="zh-CN" altLang="en-US" sz="1800" dirty="0">
              <a:latin typeface="华文楷体" panose="02010600040101010101" pitchFamily="2" charset="-122"/>
              <a:ea typeface="华文楷体" panose="02010600040101010101" pitchFamily="2" charset="-122"/>
            </a:endParaRPr>
          </a:p>
        </p:txBody>
      </p:sp>
      <p:sp>
        <p:nvSpPr>
          <p:cNvPr id="49" name="文本框 48"/>
          <p:cNvSpPr txBox="1"/>
          <p:nvPr/>
        </p:nvSpPr>
        <p:spPr>
          <a:xfrm>
            <a:off x="503793" y="1024738"/>
            <a:ext cx="4072647" cy="923330"/>
          </a:xfrm>
          <a:prstGeom prst="rect">
            <a:avLst/>
          </a:prstGeom>
          <a:solidFill>
            <a:schemeClr val="accent5"/>
          </a:solidFill>
          <a:ln w="12700">
            <a:solidFill>
              <a:srgbClr val="0066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800" dirty="0" smtClean="0">
                <a:latin typeface="华文楷体" panose="02010600040101010101" pitchFamily="2" charset="-122"/>
                <a:ea typeface="华文楷体" panose="02010600040101010101" pitchFamily="2" charset="-122"/>
              </a:rPr>
              <a:t>经胸锁关节后方斜向外行，经胸膜顶前方，穿斜角肌间隙，至第</a:t>
            </a:r>
            <a:r>
              <a:rPr lang="en-US" altLang="zh-CN" sz="1800" dirty="0" smtClean="0">
                <a:latin typeface="华文楷体" panose="02010600040101010101" pitchFamily="2" charset="-122"/>
                <a:ea typeface="华文楷体" panose="02010600040101010101" pitchFamily="2" charset="-122"/>
              </a:rPr>
              <a:t>1</a:t>
            </a:r>
            <a:r>
              <a:rPr lang="zh-CN" altLang="en-US" sz="1800" dirty="0" smtClean="0">
                <a:latin typeface="华文楷体" panose="02010600040101010101" pitchFamily="2" charset="-122"/>
                <a:ea typeface="华文楷体" panose="02010600040101010101" pitchFamily="2" charset="-122"/>
              </a:rPr>
              <a:t>肋外缘续为腋动脉。</a:t>
            </a:r>
            <a:endParaRPr lang="zh-CN" altLang="en-US" sz="1800" dirty="0">
              <a:latin typeface="华文楷体" panose="02010600040101010101" pitchFamily="2" charset="-122"/>
              <a:ea typeface="华文楷体" panose="02010600040101010101" pitchFamily="2" charset="-122"/>
            </a:endParaRPr>
          </a:p>
        </p:txBody>
      </p:sp>
      <p:sp>
        <p:nvSpPr>
          <p:cNvPr id="53" name="矩形 20483">
            <a:extLst>
              <a:ext uri="{FF2B5EF4-FFF2-40B4-BE49-F238E27FC236}">
                <a16:creationId xmlns:a16="http://schemas.microsoft.com/office/drawing/2014/main" id="{10E890C0-0D44-4A66-B403-7552AEBEF4BC}"/>
              </a:ext>
            </a:extLst>
          </p:cNvPr>
          <p:cNvSpPr>
            <a:spLocks noChangeArrowheads="1"/>
          </p:cNvSpPr>
          <p:nvPr/>
        </p:nvSpPr>
        <p:spPr bwMode="auto">
          <a:xfrm>
            <a:off x="7490577" y="4719994"/>
            <a:ext cx="12522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甲状颈干</a:t>
            </a:r>
          </a:p>
        </p:txBody>
      </p:sp>
      <p:sp>
        <p:nvSpPr>
          <p:cNvPr id="54" name="矩形 20485">
            <a:extLst>
              <a:ext uri="{FF2B5EF4-FFF2-40B4-BE49-F238E27FC236}">
                <a16:creationId xmlns:a16="http://schemas.microsoft.com/office/drawing/2014/main" id="{0995FD61-1F95-435C-AF63-18E7CA0169D7}"/>
              </a:ext>
            </a:extLst>
          </p:cNvPr>
          <p:cNvSpPr>
            <a:spLocks noChangeArrowheads="1"/>
          </p:cNvSpPr>
          <p:nvPr/>
        </p:nvSpPr>
        <p:spPr bwMode="auto">
          <a:xfrm>
            <a:off x="7420391" y="4271033"/>
            <a:ext cx="1463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甲状腺下动脉</a:t>
            </a:r>
          </a:p>
        </p:txBody>
      </p:sp>
      <p:sp>
        <p:nvSpPr>
          <p:cNvPr id="55" name="矩形 20487">
            <a:extLst>
              <a:ext uri="{FF2B5EF4-FFF2-40B4-BE49-F238E27FC236}">
                <a16:creationId xmlns:a16="http://schemas.microsoft.com/office/drawing/2014/main" id="{29ADA75F-D405-4A15-8641-B9188965FCE8}"/>
              </a:ext>
            </a:extLst>
          </p:cNvPr>
          <p:cNvSpPr>
            <a:spLocks noChangeArrowheads="1"/>
          </p:cNvSpPr>
          <p:nvPr/>
        </p:nvSpPr>
        <p:spPr bwMode="auto">
          <a:xfrm>
            <a:off x="5113022" y="1472895"/>
            <a:ext cx="13544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pt-BR" sz="1600" dirty="0">
                <a:latin typeface="微软雅黑" panose="020B0503020204020204" pitchFamily="34" charset="-122"/>
                <a:ea typeface="微软雅黑" panose="020B0503020204020204" pitchFamily="34" charset="-122"/>
              </a:rPr>
              <a:t>肩胛上动脉</a:t>
            </a:r>
          </a:p>
        </p:txBody>
      </p:sp>
      <p:sp>
        <p:nvSpPr>
          <p:cNvPr id="56" name="矩形 15368">
            <a:extLst>
              <a:ext uri="{FF2B5EF4-FFF2-40B4-BE49-F238E27FC236}">
                <a16:creationId xmlns:a16="http://schemas.microsoft.com/office/drawing/2014/main" id="{177DAED5-91E0-4B51-9754-5A5665C3A6F7}"/>
              </a:ext>
            </a:extLst>
          </p:cNvPr>
          <p:cNvSpPr>
            <a:spLocks noChangeArrowheads="1"/>
          </p:cNvSpPr>
          <p:nvPr/>
        </p:nvSpPr>
        <p:spPr bwMode="auto">
          <a:xfrm>
            <a:off x="7402089" y="3858367"/>
            <a:ext cx="851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椎动脉</a:t>
            </a:r>
            <a:endParaRPr lang="zh-CN" altLang="en-US" sz="1600" dirty="0">
              <a:latin typeface="微软雅黑" panose="020B0503020204020204" pitchFamily="34" charset="-122"/>
              <a:ea typeface="微软雅黑" panose="020B0503020204020204" pitchFamily="34" charset="-122"/>
            </a:endParaRPr>
          </a:p>
        </p:txBody>
      </p:sp>
      <p:sp>
        <p:nvSpPr>
          <p:cNvPr id="57"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a:off x="6867788" y="4091897"/>
            <a:ext cx="638377" cy="62809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 name="矩形 15368">
            <a:extLst>
              <a:ext uri="{FF2B5EF4-FFF2-40B4-BE49-F238E27FC236}">
                <a16:creationId xmlns:a16="http://schemas.microsoft.com/office/drawing/2014/main" id="{177DAED5-91E0-4B51-9754-5A5665C3A6F7}"/>
              </a:ext>
            </a:extLst>
          </p:cNvPr>
          <p:cNvSpPr>
            <a:spLocks noChangeArrowheads="1"/>
          </p:cNvSpPr>
          <p:nvPr/>
        </p:nvSpPr>
        <p:spPr bwMode="auto">
          <a:xfrm>
            <a:off x="5512050" y="967267"/>
            <a:ext cx="1209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甲状颈干</a:t>
            </a:r>
            <a:endParaRPr lang="zh-CN" altLang="en-US" sz="1600" dirty="0">
              <a:latin typeface="微软雅黑" panose="020B0503020204020204" pitchFamily="34" charset="-122"/>
              <a:ea typeface="微软雅黑" panose="020B0503020204020204" pitchFamily="34" charset="-122"/>
            </a:endParaRPr>
          </a:p>
        </p:txBody>
      </p:sp>
      <p:sp>
        <p:nvSpPr>
          <p:cNvPr id="59"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a:off x="6381345" y="1185441"/>
            <a:ext cx="1245140" cy="87404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a:off x="7217480" y="4928362"/>
            <a:ext cx="369218" cy="30492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 name="矩形 15368">
            <a:extLst>
              <a:ext uri="{FF2B5EF4-FFF2-40B4-BE49-F238E27FC236}">
                <a16:creationId xmlns:a16="http://schemas.microsoft.com/office/drawing/2014/main" id="{177DAED5-91E0-4B51-9754-5A5665C3A6F7}"/>
              </a:ext>
            </a:extLst>
          </p:cNvPr>
          <p:cNvSpPr>
            <a:spLocks noChangeArrowheads="1"/>
          </p:cNvSpPr>
          <p:nvPr/>
        </p:nvSpPr>
        <p:spPr bwMode="auto">
          <a:xfrm>
            <a:off x="5113022" y="2898552"/>
            <a:ext cx="1359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锁骨下动脉</a:t>
            </a:r>
            <a:endParaRPr lang="zh-CN" altLang="en-US" sz="1600" dirty="0">
              <a:latin typeface="微软雅黑" panose="020B0503020204020204" pitchFamily="34" charset="-122"/>
              <a:ea typeface="微软雅黑" panose="020B0503020204020204" pitchFamily="34" charset="-122"/>
            </a:endParaRPr>
          </a:p>
        </p:txBody>
      </p:sp>
      <p:sp>
        <p:nvSpPr>
          <p:cNvPr id="62"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V="1">
            <a:off x="6238672" y="2211793"/>
            <a:ext cx="1262388" cy="8446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3" name="矩形 15368">
            <a:extLst>
              <a:ext uri="{FF2B5EF4-FFF2-40B4-BE49-F238E27FC236}">
                <a16:creationId xmlns:a16="http://schemas.microsoft.com/office/drawing/2014/main" id="{177DAED5-91E0-4B51-9754-5A5665C3A6F7}"/>
              </a:ext>
            </a:extLst>
          </p:cNvPr>
          <p:cNvSpPr>
            <a:spLocks noChangeArrowheads="1"/>
          </p:cNvSpPr>
          <p:nvPr/>
        </p:nvSpPr>
        <p:spPr bwMode="auto">
          <a:xfrm>
            <a:off x="5452821" y="401513"/>
            <a:ext cx="1711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甲状腺下动脉</a:t>
            </a:r>
            <a:endParaRPr lang="zh-CN" altLang="en-US" sz="1600" dirty="0">
              <a:latin typeface="微软雅黑" panose="020B0503020204020204" pitchFamily="34" charset="-122"/>
              <a:ea typeface="微软雅黑" panose="020B0503020204020204" pitchFamily="34" charset="-122"/>
            </a:endParaRPr>
          </a:p>
        </p:txBody>
      </p:sp>
      <p:sp>
        <p:nvSpPr>
          <p:cNvPr id="64"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a:off x="6770452" y="581999"/>
            <a:ext cx="856034" cy="78635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5"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a:off x="6100463" y="1763261"/>
            <a:ext cx="589699" cy="55163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6" name="矩形 20487">
            <a:extLst>
              <a:ext uri="{FF2B5EF4-FFF2-40B4-BE49-F238E27FC236}">
                <a16:creationId xmlns:a16="http://schemas.microsoft.com/office/drawing/2014/main" id="{29ADA75F-D405-4A15-8641-B9188965FCE8}"/>
              </a:ext>
            </a:extLst>
          </p:cNvPr>
          <p:cNvSpPr>
            <a:spLocks noChangeArrowheads="1"/>
          </p:cNvSpPr>
          <p:nvPr/>
        </p:nvSpPr>
        <p:spPr bwMode="auto">
          <a:xfrm>
            <a:off x="4902700" y="4487791"/>
            <a:ext cx="13544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pt-BR" sz="1600" dirty="0">
                <a:latin typeface="微软雅黑" panose="020B0503020204020204" pitchFamily="34" charset="-122"/>
                <a:ea typeface="微软雅黑" panose="020B0503020204020204" pitchFamily="34" charset="-122"/>
              </a:rPr>
              <a:t>肩胛上动脉</a:t>
            </a:r>
          </a:p>
        </p:txBody>
      </p:sp>
      <p:sp>
        <p:nvSpPr>
          <p:cNvPr id="67"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a:off x="5769611" y="4769855"/>
            <a:ext cx="469061" cy="5645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8"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a:off x="7245705" y="4463057"/>
            <a:ext cx="260460" cy="228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9" name="矩形 15368">
            <a:extLst>
              <a:ext uri="{FF2B5EF4-FFF2-40B4-BE49-F238E27FC236}">
                <a16:creationId xmlns:a16="http://schemas.microsoft.com/office/drawing/2014/main" id="{177DAED5-91E0-4B51-9754-5A5665C3A6F7}"/>
              </a:ext>
            </a:extLst>
          </p:cNvPr>
          <p:cNvSpPr>
            <a:spLocks noChangeArrowheads="1"/>
          </p:cNvSpPr>
          <p:nvPr/>
        </p:nvSpPr>
        <p:spPr bwMode="auto">
          <a:xfrm>
            <a:off x="7656817" y="5108030"/>
            <a:ext cx="1344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胸廓内动脉</a:t>
            </a:r>
            <a:endParaRPr lang="zh-CN" altLang="en-US" sz="1600" dirty="0">
              <a:latin typeface="微软雅黑" panose="020B0503020204020204" pitchFamily="34" charset="-122"/>
              <a:ea typeface="微软雅黑" panose="020B0503020204020204" pitchFamily="34" charset="-122"/>
            </a:endParaRPr>
          </a:p>
        </p:txBody>
      </p:sp>
      <p:sp>
        <p:nvSpPr>
          <p:cNvPr id="70"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a:off x="7245705" y="5331103"/>
            <a:ext cx="478057" cy="20421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 name="矩形 15368">
            <a:extLst>
              <a:ext uri="{FF2B5EF4-FFF2-40B4-BE49-F238E27FC236}">
                <a16:creationId xmlns:a16="http://schemas.microsoft.com/office/drawing/2014/main" id="{177DAED5-91E0-4B51-9754-5A5665C3A6F7}"/>
              </a:ext>
            </a:extLst>
          </p:cNvPr>
          <p:cNvSpPr>
            <a:spLocks noChangeArrowheads="1"/>
          </p:cNvSpPr>
          <p:nvPr/>
        </p:nvSpPr>
        <p:spPr bwMode="auto">
          <a:xfrm>
            <a:off x="4580347" y="5942988"/>
            <a:ext cx="1209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肋颈干</a:t>
            </a:r>
            <a:endParaRPr lang="zh-CN" altLang="en-US" sz="1600" dirty="0">
              <a:latin typeface="微软雅黑" panose="020B0503020204020204" pitchFamily="34" charset="-122"/>
              <a:ea typeface="微软雅黑" panose="020B0503020204020204" pitchFamily="34" charset="-122"/>
            </a:endParaRPr>
          </a:p>
        </p:txBody>
      </p:sp>
      <p:sp>
        <p:nvSpPr>
          <p:cNvPr id="72"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V="1">
            <a:off x="5304817" y="5232319"/>
            <a:ext cx="1527285" cy="8614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94" y="1018163"/>
            <a:ext cx="3908242" cy="4705614"/>
          </a:xfrm>
          <a:prstGeom prst="rect">
            <a:avLst/>
          </a:prstGeom>
        </p:spPr>
      </p:pic>
      <p:pic>
        <p:nvPicPr>
          <p:cNvPr id="36866" name="图片 19457" descr="图片16">
            <a:extLst>
              <a:ext uri="{FF2B5EF4-FFF2-40B4-BE49-F238E27FC236}">
                <a16:creationId xmlns:a16="http://schemas.microsoft.com/office/drawing/2014/main" id="{E3B7F1FA-EE05-433B-8BF2-74541CDB66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19858" y="1018163"/>
            <a:ext cx="3736329" cy="48333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矩形 19460">
            <a:extLst>
              <a:ext uri="{FF2B5EF4-FFF2-40B4-BE49-F238E27FC236}">
                <a16:creationId xmlns:a16="http://schemas.microsoft.com/office/drawing/2014/main" id="{AB6E0830-2668-4075-876B-9CD7DE08264C}"/>
              </a:ext>
            </a:extLst>
          </p:cNvPr>
          <p:cNvSpPr>
            <a:spLocks noChangeArrowheads="1"/>
          </p:cNvSpPr>
          <p:nvPr/>
        </p:nvSpPr>
        <p:spPr bwMode="auto">
          <a:xfrm>
            <a:off x="7685518" y="1772095"/>
            <a:ext cx="12901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胸廓内动脉</a:t>
            </a:r>
          </a:p>
        </p:txBody>
      </p:sp>
      <p:sp>
        <p:nvSpPr>
          <p:cNvPr id="36871" name="矩形 19462">
            <a:extLst>
              <a:ext uri="{FF2B5EF4-FFF2-40B4-BE49-F238E27FC236}">
                <a16:creationId xmlns:a16="http://schemas.microsoft.com/office/drawing/2014/main" id="{DCAC65CE-CBFD-443D-BC10-9FE685F90018}"/>
              </a:ext>
            </a:extLst>
          </p:cNvPr>
          <p:cNvSpPr>
            <a:spLocks noChangeArrowheads="1"/>
          </p:cNvSpPr>
          <p:nvPr/>
        </p:nvSpPr>
        <p:spPr bwMode="auto">
          <a:xfrm>
            <a:off x="7185767" y="3966143"/>
            <a:ext cx="1355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腹壁上动脉</a:t>
            </a:r>
          </a:p>
        </p:txBody>
      </p:sp>
      <p:sp>
        <p:nvSpPr>
          <p:cNvPr id="9" name="矩形 19462">
            <a:extLst>
              <a:ext uri="{FF2B5EF4-FFF2-40B4-BE49-F238E27FC236}">
                <a16:creationId xmlns:a16="http://schemas.microsoft.com/office/drawing/2014/main" id="{DCAC65CE-CBFD-443D-BC10-9FE685F90018}"/>
              </a:ext>
            </a:extLst>
          </p:cNvPr>
          <p:cNvSpPr>
            <a:spLocks noChangeArrowheads="1"/>
          </p:cNvSpPr>
          <p:nvPr/>
        </p:nvSpPr>
        <p:spPr bwMode="auto">
          <a:xfrm>
            <a:off x="7276127" y="4474284"/>
            <a:ext cx="1355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腹壁下动脉</a:t>
            </a:r>
            <a:endParaRPr lang="zh-CN" altLang="en-US" sz="1600" dirty="0">
              <a:latin typeface="微软雅黑" panose="020B0503020204020204" pitchFamily="34" charset="-122"/>
              <a:ea typeface="微软雅黑" panose="020B0503020204020204" pitchFamily="34" charset="-122"/>
            </a:endParaRPr>
          </a:p>
        </p:txBody>
      </p:sp>
      <p:sp>
        <p:nvSpPr>
          <p:cNvPr id="14" name="矩形 15368">
            <a:extLst>
              <a:ext uri="{FF2B5EF4-FFF2-40B4-BE49-F238E27FC236}">
                <a16:creationId xmlns:a16="http://schemas.microsoft.com/office/drawing/2014/main" id="{177DAED5-91E0-4B51-9754-5A5665C3A6F7}"/>
              </a:ext>
            </a:extLst>
          </p:cNvPr>
          <p:cNvSpPr>
            <a:spLocks noChangeArrowheads="1"/>
          </p:cNvSpPr>
          <p:nvPr/>
        </p:nvSpPr>
        <p:spPr bwMode="auto">
          <a:xfrm>
            <a:off x="354791" y="3021260"/>
            <a:ext cx="1209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椎动脉</a:t>
            </a:r>
            <a:endParaRPr lang="zh-CN" altLang="en-US" sz="1600" dirty="0">
              <a:latin typeface="微软雅黑" panose="020B0503020204020204" pitchFamily="34" charset="-122"/>
              <a:ea typeface="微软雅黑" panose="020B0503020204020204" pitchFamily="34" charset="-122"/>
            </a:endParaRPr>
          </a:p>
        </p:txBody>
      </p:sp>
      <p:sp>
        <p:nvSpPr>
          <p:cNvPr id="15"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flipV="1">
            <a:off x="6232087" y="1699097"/>
            <a:ext cx="1524100" cy="24643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a:off x="2416220" y="3226324"/>
            <a:ext cx="403892" cy="2669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 name="矩形 15368">
            <a:extLst>
              <a:ext uri="{FF2B5EF4-FFF2-40B4-BE49-F238E27FC236}">
                <a16:creationId xmlns:a16="http://schemas.microsoft.com/office/drawing/2014/main" id="{177DAED5-91E0-4B51-9754-5A5665C3A6F7}"/>
              </a:ext>
            </a:extLst>
          </p:cNvPr>
          <p:cNvSpPr>
            <a:spLocks noChangeArrowheads="1"/>
          </p:cNvSpPr>
          <p:nvPr/>
        </p:nvSpPr>
        <p:spPr bwMode="auto">
          <a:xfrm>
            <a:off x="2764415" y="3021260"/>
            <a:ext cx="1209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椎动脉</a:t>
            </a:r>
            <a:endParaRPr lang="zh-CN" altLang="en-US" sz="1600" dirty="0">
              <a:latin typeface="微软雅黑" panose="020B0503020204020204" pitchFamily="34" charset="-122"/>
              <a:ea typeface="微软雅黑" panose="020B0503020204020204" pitchFamily="34" charset="-122"/>
            </a:endParaRPr>
          </a:p>
        </p:txBody>
      </p:sp>
      <p:sp>
        <p:nvSpPr>
          <p:cNvPr id="18"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a:off x="1056164" y="3226324"/>
            <a:ext cx="460224" cy="38468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a:off x="6202355" y="4675761"/>
            <a:ext cx="1158139" cy="23843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flipV="1">
            <a:off x="6031173" y="3820414"/>
            <a:ext cx="1244954" cy="33855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15368">
            <a:extLst>
              <a:ext uri="{FF2B5EF4-FFF2-40B4-BE49-F238E27FC236}">
                <a16:creationId xmlns:a16="http://schemas.microsoft.com/office/drawing/2014/main" id="{177DAED5-91E0-4B51-9754-5A5665C3A6F7}"/>
              </a:ext>
            </a:extLst>
          </p:cNvPr>
          <p:cNvSpPr>
            <a:spLocks noChangeArrowheads="1"/>
          </p:cNvSpPr>
          <p:nvPr/>
        </p:nvSpPr>
        <p:spPr bwMode="auto">
          <a:xfrm>
            <a:off x="7596998" y="3448258"/>
            <a:ext cx="1209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微软雅黑" panose="020B0503020204020204" pitchFamily="34" charset="-122"/>
                <a:ea typeface="微软雅黑" panose="020B0503020204020204" pitchFamily="34" charset="-122"/>
              </a:rPr>
              <a:t>肌膈动脉</a:t>
            </a:r>
            <a:endParaRPr lang="zh-CN" altLang="en-US" sz="1600" dirty="0">
              <a:latin typeface="微软雅黑" panose="020B0503020204020204" pitchFamily="34" charset="-122"/>
              <a:ea typeface="微软雅黑" panose="020B0503020204020204" pitchFamily="34" charset="-122"/>
            </a:endParaRPr>
          </a:p>
        </p:txBody>
      </p:sp>
      <p:sp>
        <p:nvSpPr>
          <p:cNvPr id="22" name="直接连接符 15375">
            <a:extLst>
              <a:ext uri="{FF2B5EF4-FFF2-40B4-BE49-F238E27FC236}">
                <a16:creationId xmlns:a16="http://schemas.microsoft.com/office/drawing/2014/main" id="{02EC3CCA-388E-4228-972D-D80EB5697538}"/>
              </a:ext>
            </a:extLst>
          </p:cNvPr>
          <p:cNvSpPr>
            <a:spLocks noChangeShapeType="1"/>
          </p:cNvSpPr>
          <p:nvPr/>
        </p:nvSpPr>
        <p:spPr bwMode="auto">
          <a:xfrm flipH="1" flipV="1">
            <a:off x="6303958" y="3181502"/>
            <a:ext cx="1381560" cy="42950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66FF33"/>
      </a:accent2>
      <a:accent3>
        <a:srgbClr val="FFFFFF"/>
      </a:accent3>
      <a:accent4>
        <a:srgbClr val="000000"/>
      </a:accent4>
      <a:accent5>
        <a:srgbClr val="D9EDEE"/>
      </a:accent5>
      <a:accent6>
        <a:srgbClr val="5BE52D"/>
      </a:accent6>
      <a:hlink>
        <a:srgbClr val="FF0000"/>
      </a:hlink>
      <a:folHlink>
        <a:srgbClr val="0000F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BBE0E3"/>
        </a:accent1>
        <a:accent2>
          <a:srgbClr val="66FF33"/>
        </a:accent2>
        <a:accent3>
          <a:srgbClr val="FFFFFF"/>
        </a:accent3>
        <a:accent4>
          <a:srgbClr val="000000"/>
        </a:accent4>
        <a:accent5>
          <a:srgbClr val="DAEDEF"/>
        </a:accent5>
        <a:accent6>
          <a:srgbClr val="5CE72D"/>
        </a:accent6>
        <a:hlink>
          <a:srgbClr val="FF0000"/>
        </a:hlink>
        <a:folHlink>
          <a:srgbClr val="00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裹">
  <a:themeElements>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包裹">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肥皂">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肥皂">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
  <TotalTime>2198</TotalTime>
  <Pages>0</Pages>
  <Words>1527</Words>
  <Characters>0</Characters>
  <Application>Microsoft Office PowerPoint</Application>
  <DocSecurity>0</DocSecurity>
  <PresentationFormat>全屏显示(4:3)</PresentationFormat>
  <Lines>0</Lines>
  <Paragraphs>434</Paragraphs>
  <Slides>31</Slides>
  <Notes>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31</vt:i4>
      </vt:variant>
    </vt:vector>
  </HeadingPairs>
  <TitlesOfParts>
    <vt:vector size="50" baseType="lpstr">
      <vt:lpstr>Wingdings</vt:lpstr>
      <vt:lpstr>幼圆</vt:lpstr>
      <vt:lpstr>Gill Sans MT</vt:lpstr>
      <vt:lpstr>华文琥珀</vt:lpstr>
      <vt:lpstr>华文楷体</vt:lpstr>
      <vt:lpstr>方正姚体</vt:lpstr>
      <vt:lpstr>Arial</vt:lpstr>
      <vt:lpstr>Century Gothic</vt:lpstr>
      <vt:lpstr>Garamond</vt:lpstr>
      <vt:lpstr>华文隶书</vt:lpstr>
      <vt:lpstr>宋体</vt:lpstr>
      <vt:lpstr>华文中宋</vt:lpstr>
      <vt:lpstr>Aharoni</vt:lpstr>
      <vt:lpstr>Cooper Black</vt:lpstr>
      <vt:lpstr>Times New Roman</vt:lpstr>
      <vt:lpstr>微软雅黑</vt:lpstr>
      <vt:lpstr>默认设计模板</vt:lpstr>
      <vt:lpstr>包裹</vt:lpstr>
      <vt:lpstr>肥皂</vt:lpstr>
      <vt:lpstr>动  脉</vt:lpstr>
      <vt:lpstr>重点内容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That’s  over</vt:lpstr>
    </vt:vector>
  </TitlesOfParts>
  <Manager/>
  <Company>wfmc</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sophy</dc:creator>
  <cp:keywords/>
  <dc:description/>
  <cp:lastModifiedBy>crazysophy</cp:lastModifiedBy>
  <cp:revision>401</cp:revision>
  <dcterms:created xsi:type="dcterms:W3CDTF">2040-04-22T14:47:31Z</dcterms:created>
  <dcterms:modified xsi:type="dcterms:W3CDTF">2023-04-13T08:51:05Z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