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40"/>
  </p:notesMasterIdLst>
  <p:sldIdLst>
    <p:sldId id="539" r:id="rId2"/>
    <p:sldId id="286" r:id="rId3"/>
    <p:sldId id="287" r:id="rId4"/>
    <p:sldId id="288" r:id="rId5"/>
    <p:sldId id="318" r:id="rId6"/>
    <p:sldId id="556" r:id="rId7"/>
    <p:sldId id="289" r:id="rId8"/>
    <p:sldId id="554" r:id="rId9"/>
    <p:sldId id="290" r:id="rId10"/>
    <p:sldId id="324" r:id="rId11"/>
    <p:sldId id="291" r:id="rId12"/>
    <p:sldId id="292" r:id="rId13"/>
    <p:sldId id="555" r:id="rId14"/>
    <p:sldId id="293" r:id="rId15"/>
    <p:sldId id="558" r:id="rId16"/>
    <p:sldId id="294" r:id="rId17"/>
    <p:sldId id="557" r:id="rId18"/>
    <p:sldId id="295" r:id="rId19"/>
    <p:sldId id="297" r:id="rId20"/>
    <p:sldId id="561" r:id="rId21"/>
    <p:sldId id="296" r:id="rId22"/>
    <p:sldId id="298" r:id="rId23"/>
    <p:sldId id="321" r:id="rId24"/>
    <p:sldId id="299" r:id="rId25"/>
    <p:sldId id="322" r:id="rId26"/>
    <p:sldId id="302" r:id="rId27"/>
    <p:sldId id="304" r:id="rId28"/>
    <p:sldId id="560" r:id="rId29"/>
    <p:sldId id="305" r:id="rId30"/>
    <p:sldId id="308" r:id="rId31"/>
    <p:sldId id="303" r:id="rId32"/>
    <p:sldId id="309" r:id="rId33"/>
    <p:sldId id="562" r:id="rId34"/>
    <p:sldId id="300" r:id="rId35"/>
    <p:sldId id="564" r:id="rId36"/>
    <p:sldId id="301" r:id="rId37"/>
    <p:sldId id="310" r:id="rId38"/>
    <p:sldId id="553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  <a:srgbClr val="009900"/>
    <a:srgbClr val="33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9" autoAdjust="0"/>
    <p:restoredTop sz="99823" autoAdjust="0"/>
  </p:normalViewPr>
  <p:slideViewPr>
    <p:cSldViewPr snapToGrid="0">
      <p:cViewPr varScale="1">
        <p:scale>
          <a:sx n="98" d="100"/>
          <a:sy n="98" d="100"/>
        </p:scale>
        <p:origin x="99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F2D7-4E2F-46DE-BB48-E51A0E886BC3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C853-4C39-46FF-A2FD-065374A654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C853-4C39-46FF-A2FD-065374A6541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B6066B6-759C-4BE9-9296-247356F8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41F0622-E701-4AA8-9A1A-9FF3EBB4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BD8A8D6-548A-40DD-A1C6-83EF9898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3874-7BFE-43E6-9C93-CD1944A630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740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057DE-AC89-4E22-B33D-602E6E82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0485-978E-418E-B272-14D983CF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9128-7F0C-41D1-A643-111695EE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7744-AFF2-4480-9CE2-D9BC55200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848667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8303-75BB-475B-A070-F277C9B8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850E1-90CF-49E5-B3CD-F94AE30E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0613B-BF21-4C25-858A-59BABB31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CE19-6285-4710-BD44-815243FE05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197944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0A6E-88C2-42AE-A92B-D2580C12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755BB-84D1-454D-9F63-52516855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1F5BD-00E8-4A5B-AAA0-A5487693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B3E2-2504-4902-86EA-126315A600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096423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EE4C5C9-BC1B-4BC6-BE86-93906A2F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38999EC-A755-4631-BA4E-5B53E99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592AAD8-2DDF-4D40-821B-FBCFA809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4A2F-C4E2-41F0-A1B5-C42F0654EC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993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2A249C-29EC-4126-8A6B-B9614DE9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FF6C21-3259-41AE-AD9A-9B540AE9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7E1FE5-5A1E-4B40-8C87-D400D38D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401B-8BEA-4C87-837E-0CD83AC2A2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50155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F311B-43C4-4BAF-AD3D-D020BFA4DA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D39F63-A8D0-4F4B-8C15-6653F23EB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6D28E7-BD3A-42EE-B3C2-D734949ECE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6426-90DF-4B7E-A569-2C9F9B565C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62232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BC71B6-5C8D-4B9D-8BD5-AF5F00D6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0B1B61-7A47-4C6F-8FD5-50E9C9AC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FFDC06-0BED-4E39-B9AD-FB948ACB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2C44-C255-4754-8CBF-7D12ADDA5D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19780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902A5B-6BA0-4AD3-9F24-8F37D8A3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6FFC3F-795D-4D9C-B469-9B661199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8F859F-C671-436C-A5E9-71AA3DF4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581-AF11-40EF-9970-B6081A46F6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852405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22997E6C-E526-42C6-976E-6BD7909FF57E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B8512125-3068-46D1-967E-F0C923B3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522C0C-9FF1-4791-9A16-E08781C4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44D85C9-6BFF-4415-824B-03BCF972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0075-2C85-457D-B2BA-57EA1A614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056659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AFA5E0E9-E479-48C2-B2EC-49EB94F349FF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27E714C1-7AC2-45D2-9C15-2489383F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6C3E88-3D05-4B2B-ABD4-A1E24FBB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98A5FF29-7882-44DF-864C-A2D88F6D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18A4-B578-4029-B2EB-08ACE8979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2770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FA81D-584A-45C6-9FBC-F7CA4358ECB3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E258D7-5BC8-4B4B-A574-60E60240E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23099-CDFD-49DC-A0AE-4FB815C11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0FE87-ED34-4155-BB9A-318B9E629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4998C-C344-42CC-8BE8-5505F1A7D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D2F6C49-0ECE-4ECC-BFFE-4BBF2CE57A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6" r:id="rId2"/>
    <p:sldLayoutId id="2147483724" r:id="rId3"/>
    <p:sldLayoutId id="2147483717" r:id="rId4"/>
    <p:sldLayoutId id="2147483718" r:id="rId5"/>
    <p:sldLayoutId id="2147483719" r:id="rId6"/>
    <p:sldLayoutId id="2147483720" r:id="rId7"/>
    <p:sldLayoutId id="2147483725" r:id="rId8"/>
    <p:sldLayoutId id="2147483726" r:id="rId9"/>
    <p:sldLayoutId id="2147483721" r:id="rId10"/>
    <p:sldLayoutId id="2147483722" r:id="rId11"/>
  </p:sldLayoutIdLst>
  <p:transition>
    <p:wipe dir="r"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600" dirty="0">
                <a:latin typeface="华文中宋" panose="02010600040101010101" pitchFamily="2" charset="-122"/>
              </a:rPr>
              <a:t>前</a:t>
            </a:r>
            <a:r>
              <a:rPr lang="en-US" altLang="zh-CN" sz="6600" dirty="0">
                <a:latin typeface="华文中宋" panose="02010600040101010101" pitchFamily="2" charset="-122"/>
              </a:rPr>
              <a:t> </a:t>
            </a:r>
            <a:r>
              <a:rPr lang="zh-CN" altLang="en-US" sz="6600" dirty="0">
                <a:latin typeface="华文中宋" panose="02010600040101010101" pitchFamily="2" charset="-122"/>
              </a:rPr>
              <a:t>庭</a:t>
            </a:r>
            <a:r>
              <a:rPr lang="en-US" altLang="zh-CN" sz="6600" dirty="0">
                <a:latin typeface="华文中宋" panose="02010600040101010101" pitchFamily="2" charset="-122"/>
              </a:rPr>
              <a:t> </a:t>
            </a:r>
            <a:r>
              <a:rPr lang="zh-CN" altLang="en-US" sz="6600" dirty="0">
                <a:latin typeface="华文中宋" panose="02010600040101010101" pitchFamily="2" charset="-122"/>
              </a:rPr>
              <a:t>蜗 器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:\专业文件\解剖图片\来自光盘的图片\抓图\Snap102.jpg">
            <a:extLst>
              <a:ext uri="{FF2B5EF4-FFF2-40B4-BE49-F238E27FC236}">
                <a16:creationId xmlns:a16="http://schemas.microsoft.com/office/drawing/2014/main" id="{6EF6482B-66A7-4494-9B8F-B2594190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84" y="1666206"/>
            <a:ext cx="360203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F13E4D8-2891-4557-903A-F8A02E38EE12}"/>
              </a:ext>
            </a:extLst>
          </p:cNvPr>
          <p:cNvSpPr/>
          <p:nvPr/>
        </p:nvSpPr>
        <p:spPr bwMode="auto">
          <a:xfrm>
            <a:off x="3153109" y="3868069"/>
            <a:ext cx="1495425" cy="914400"/>
          </a:xfrm>
          <a:prstGeom prst="rect">
            <a:avLst/>
          </a:prstGeom>
          <a:noFill/>
          <a:ln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36051051-247E-4F05-8327-A02C38523D35}"/>
              </a:ext>
            </a:extLst>
          </p:cNvPr>
          <p:cNvGrpSpPr>
            <a:grpSpLocks/>
          </p:cNvGrpSpPr>
          <p:nvPr/>
        </p:nvGrpSpPr>
        <p:grpSpPr bwMode="auto">
          <a:xfrm>
            <a:off x="971163" y="2310731"/>
            <a:ext cx="6366596" cy="3676650"/>
            <a:chOff x="324234" y="1550594"/>
            <a:chExt cx="6367023" cy="3677622"/>
          </a:xfrm>
        </p:grpSpPr>
        <p:pic>
          <p:nvPicPr>
            <p:cNvPr id="15366" name="Picture 3" descr="F:\专业文件\解剖图片\来自光盘的图片\抓图\Snap102.jpg">
              <a:extLst>
                <a:ext uri="{FF2B5EF4-FFF2-40B4-BE49-F238E27FC236}">
                  <a16:creationId xmlns:a16="http://schemas.microsoft.com/office/drawing/2014/main" id="{B930659B-77DA-4C17-96AA-A9C397081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1" t="41576" r="50781" b="32199"/>
            <a:stretch>
              <a:fillRect/>
            </a:stretch>
          </p:blipFill>
          <p:spPr bwMode="auto">
            <a:xfrm>
              <a:off x="2420471" y="1550594"/>
              <a:ext cx="4270786" cy="367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3408CEE2-1125-4466-8F66-DB4586B11628}"/>
                </a:ext>
              </a:extLst>
            </p:cNvPr>
            <p:cNvCxnSpPr/>
            <p:nvPr/>
          </p:nvCxnSpPr>
          <p:spPr bwMode="auto">
            <a:xfrm flipH="1">
              <a:off x="2107838" y="3646648"/>
              <a:ext cx="2130568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B99CE70D-BDE7-4962-BFE2-02D73C5B4E79}"/>
                </a:ext>
              </a:extLst>
            </p:cNvPr>
            <p:cNvCxnSpPr/>
            <p:nvPr/>
          </p:nvCxnSpPr>
          <p:spPr bwMode="auto">
            <a:xfrm flipH="1">
              <a:off x="2280886" y="2960667"/>
              <a:ext cx="2281391" cy="19055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F1764E44-F08A-42FD-8592-0C4D8B377323}"/>
                </a:ext>
              </a:extLst>
            </p:cNvPr>
            <p:cNvCxnSpPr/>
            <p:nvPr/>
          </p:nvCxnSpPr>
          <p:spPr bwMode="auto">
            <a:xfrm flipH="1">
              <a:off x="2015756" y="2466824"/>
              <a:ext cx="2128980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C99B17E0-1694-422D-B502-8770086A25F0}"/>
                </a:ext>
              </a:extLst>
            </p:cNvPr>
            <p:cNvCxnSpPr/>
            <p:nvPr/>
          </p:nvCxnSpPr>
          <p:spPr bwMode="auto">
            <a:xfrm flipH="1">
              <a:off x="2107838" y="3953117"/>
              <a:ext cx="738237" cy="27471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371" name="TextBox 10">
              <a:extLst>
                <a:ext uri="{FF2B5EF4-FFF2-40B4-BE49-F238E27FC236}">
                  <a16:creationId xmlns:a16="http://schemas.microsoft.com/office/drawing/2014/main" id="{F0ADF5CC-60C0-4485-AAAB-E75D35E0B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806" y="3383055"/>
              <a:ext cx="1594306" cy="46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颈静脉窝</a:t>
              </a:r>
            </a:p>
          </p:txBody>
        </p:sp>
        <p:sp>
          <p:nvSpPr>
            <p:cNvPr id="15372" name="TextBox 11">
              <a:extLst>
                <a:ext uri="{FF2B5EF4-FFF2-40B4-BE49-F238E27FC236}">
                  <a16:creationId xmlns:a16="http://schemas.microsoft.com/office/drawing/2014/main" id="{C6946F5C-2E25-4998-B3B5-C6F9DBC35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34" y="2711508"/>
              <a:ext cx="2256096" cy="46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颈动脉管外口</a:t>
              </a:r>
            </a:p>
          </p:txBody>
        </p:sp>
        <p:sp>
          <p:nvSpPr>
            <p:cNvPr id="15373" name="TextBox 12">
              <a:extLst>
                <a:ext uri="{FF2B5EF4-FFF2-40B4-BE49-F238E27FC236}">
                  <a16:creationId xmlns:a16="http://schemas.microsoft.com/office/drawing/2014/main" id="{23595D2E-FA9A-43B1-A45F-7C7656B40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588" y="2247180"/>
              <a:ext cx="984297" cy="46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茎突</a:t>
              </a:r>
            </a:p>
          </p:txBody>
        </p:sp>
        <p:sp>
          <p:nvSpPr>
            <p:cNvPr id="15374" name="TextBox 13">
              <a:extLst>
                <a:ext uri="{FF2B5EF4-FFF2-40B4-BE49-F238E27FC236}">
                  <a16:creationId xmlns:a16="http://schemas.microsoft.com/office/drawing/2014/main" id="{35633F83-14D8-469C-B96C-5969BDB88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165" y="3996933"/>
              <a:ext cx="1042305" cy="46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乳突</a:t>
              </a:r>
            </a:p>
          </p:txBody>
        </p:sp>
      </p:grpSp>
      <p:sp>
        <p:nvSpPr>
          <p:cNvPr id="15365" name="TextBox 14">
            <a:extLst>
              <a:ext uri="{FF2B5EF4-FFF2-40B4-BE49-F238E27FC236}">
                <a16:creationId xmlns:a16="http://schemas.microsoft.com/office/drawing/2014/main" id="{B71D1874-D83C-4966-861D-F19AFFCB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09" y="834356"/>
            <a:ext cx="760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颈静脉球为颈内静脉起始处的膨大，位于颈静脉窝内。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7" descr="A-1164-1-W">
            <a:extLst>
              <a:ext uri="{FF2B5EF4-FFF2-40B4-BE49-F238E27FC236}">
                <a16:creationId xmlns:a16="http://schemas.microsoft.com/office/drawing/2014/main" id="{059E95B9-17F8-4D5D-985D-BF0365A9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1259" r="18550" b="35071"/>
          <a:stretch>
            <a:fillRect/>
          </a:stretch>
        </p:blipFill>
        <p:spPr bwMode="auto">
          <a:xfrm>
            <a:off x="955842" y="2759326"/>
            <a:ext cx="53197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>
            <a:extLst>
              <a:ext uri="{FF2B5EF4-FFF2-40B4-BE49-F238E27FC236}">
                <a16:creationId xmlns:a16="http://schemas.microsoft.com/office/drawing/2014/main" id="{C7DAFD1A-668F-4CF3-A387-4AAEFC3CC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" y="675148"/>
            <a:ext cx="444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．前壁：称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颈动脉壁</a:t>
            </a:r>
          </a:p>
        </p:txBody>
      </p:sp>
      <p:sp>
        <p:nvSpPr>
          <p:cNvPr id="16388" name="Text Box 15">
            <a:extLst>
              <a:ext uri="{FF2B5EF4-FFF2-40B4-BE49-F238E27FC236}">
                <a16:creationId xmlns:a16="http://schemas.microsoft.com/office/drawing/2014/main" id="{0B54DD94-C233-4277-96EF-83153B29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944" y="1411074"/>
            <a:ext cx="6050172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为颈动脉管的后壁，分隔鼓室与颈内动脉。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上部有</a:t>
            </a:r>
            <a:r>
              <a:rPr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鼓膜张肌半管口</a:t>
            </a: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及</a:t>
            </a:r>
            <a:r>
              <a:rPr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咽鼓管鼓室口</a:t>
            </a: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16389" name="Line 18">
            <a:extLst>
              <a:ext uri="{FF2B5EF4-FFF2-40B4-BE49-F238E27FC236}">
                <a16:creationId xmlns:a16="http://schemas.microsoft.com/office/drawing/2014/main" id="{EBB54DF6-86AD-4C28-9CE0-53C9E2C425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16617" y="5078663"/>
            <a:ext cx="912813" cy="7191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90" name="Text Box 19">
            <a:extLst>
              <a:ext uri="{FF2B5EF4-FFF2-40B4-BE49-F238E27FC236}">
                <a16:creationId xmlns:a16="http://schemas.microsoft.com/office/drawing/2014/main" id="{5DBF5F59-BF73-4BF8-AD39-7C9B42BA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517" y="5721601"/>
            <a:ext cx="340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颈动脉管内的颈内动脉</a:t>
            </a:r>
          </a:p>
        </p:txBody>
      </p:sp>
      <p:sp>
        <p:nvSpPr>
          <p:cNvPr id="16391" name="Line 20">
            <a:extLst>
              <a:ext uri="{FF2B5EF4-FFF2-40B4-BE49-F238E27FC236}">
                <a16:creationId xmlns:a16="http://schemas.microsoft.com/office/drawing/2014/main" id="{6ADC0BAF-F859-4FF2-977F-5D0E71704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1030" y="4818313"/>
            <a:ext cx="2181225" cy="111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92" name="Text Box 21">
            <a:extLst>
              <a:ext uri="{FF2B5EF4-FFF2-40B4-BE49-F238E27FC236}">
                <a16:creationId xmlns:a16="http://schemas.microsoft.com/office/drawing/2014/main" id="{6764412B-8D78-496D-874B-82F87A30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80" y="4569076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前壁</a:t>
            </a:r>
          </a:p>
        </p:txBody>
      </p:sp>
      <p:sp>
        <p:nvSpPr>
          <p:cNvPr id="16393" name="Line 23">
            <a:extLst>
              <a:ext uri="{FF2B5EF4-FFF2-40B4-BE49-F238E27FC236}">
                <a16:creationId xmlns:a16="http://schemas.microsoft.com/office/drawing/2014/main" id="{67B60E2D-0E88-468C-B332-931A849F4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9992" y="3278438"/>
            <a:ext cx="1693863" cy="7477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94" name="Line 24">
            <a:extLst>
              <a:ext uri="{FF2B5EF4-FFF2-40B4-BE49-F238E27FC236}">
                <a16:creationId xmlns:a16="http://schemas.microsoft.com/office/drawing/2014/main" id="{C92A4984-E036-447A-B8A9-36299E5853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2605" y="3899151"/>
            <a:ext cx="1638300" cy="415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95" name="Text Box 25">
            <a:extLst>
              <a:ext uri="{FF2B5EF4-FFF2-40B4-BE49-F238E27FC236}">
                <a16:creationId xmlns:a16="http://schemas.microsoft.com/office/drawing/2014/main" id="{AC078E72-34C2-43C4-A1DA-DB60BADF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492" y="3046663"/>
            <a:ext cx="268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鼓膜张肌半管口</a:t>
            </a:r>
          </a:p>
        </p:txBody>
      </p:sp>
      <p:sp>
        <p:nvSpPr>
          <p:cNvPr id="16396" name="Text Box 26">
            <a:extLst>
              <a:ext uri="{FF2B5EF4-FFF2-40B4-BE49-F238E27FC236}">
                <a16:creationId xmlns:a16="http://schemas.microsoft.com/office/drawing/2014/main" id="{BA53016D-B5FA-4158-AF32-374C6176D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767" y="3681663"/>
            <a:ext cx="242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咽鼓管鼓室口</a:t>
            </a:r>
          </a:p>
        </p:txBody>
      </p:sp>
      <p:sp>
        <p:nvSpPr>
          <p:cNvPr id="16397" name="Text Box 28">
            <a:extLst>
              <a:ext uri="{FF2B5EF4-FFF2-40B4-BE49-F238E27FC236}">
                <a16:creationId xmlns:a16="http://schemas.microsoft.com/office/drawing/2014/main" id="{022371A3-391C-4B43-8D41-0481377F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355" y="5961313"/>
            <a:ext cx="467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经颞骨长轴切面示中耳鼓室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0" descr="A-1164-1-W">
            <a:extLst>
              <a:ext uri="{FF2B5EF4-FFF2-40B4-BE49-F238E27FC236}">
                <a16:creationId xmlns:a16="http://schemas.microsoft.com/office/drawing/2014/main" id="{25639D44-5D76-47E9-BAD9-3E4CB214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1259" r="18550" b="35071"/>
          <a:stretch>
            <a:fillRect/>
          </a:stretch>
        </p:blipFill>
        <p:spPr bwMode="auto">
          <a:xfrm>
            <a:off x="1042737" y="2076450"/>
            <a:ext cx="6550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1">
            <a:extLst>
              <a:ext uri="{FF2B5EF4-FFF2-40B4-BE49-F238E27FC236}">
                <a16:creationId xmlns:a16="http://schemas.microsoft.com/office/drawing/2014/main" id="{DA6163F3-5818-4380-961F-D52498DF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44" y="621381"/>
            <a:ext cx="426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．内侧壁：称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迷路壁</a:t>
            </a:r>
          </a:p>
        </p:txBody>
      </p:sp>
      <p:sp>
        <p:nvSpPr>
          <p:cNvPr id="17412" name="Line 15">
            <a:extLst>
              <a:ext uri="{FF2B5EF4-FFF2-40B4-BE49-F238E27FC236}">
                <a16:creationId xmlns:a16="http://schemas.microsoft.com/office/drawing/2014/main" id="{EDC03FEE-EE6E-4C2A-B8E5-B6E48A8D3C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5475" y="2341562"/>
            <a:ext cx="1363662" cy="1177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7413" name="Text Box 16">
            <a:extLst>
              <a:ext uri="{FF2B5EF4-FFF2-40B4-BE49-F238E27FC236}">
                <a16:creationId xmlns:a16="http://schemas.microsoft.com/office/drawing/2014/main" id="{0E3A4F77-8D7E-4B44-8B80-F6754897F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650" y="2070100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前庭窗（卵圆窗）</a:t>
            </a:r>
          </a:p>
        </p:txBody>
      </p:sp>
      <p:sp>
        <p:nvSpPr>
          <p:cNvPr id="17414" name="Line 17">
            <a:extLst>
              <a:ext uri="{FF2B5EF4-FFF2-40B4-BE49-F238E27FC236}">
                <a16:creationId xmlns:a16="http://schemas.microsoft.com/office/drawing/2014/main" id="{11C8F826-02B4-4C29-BA75-D035F880EF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4037" y="4681537"/>
            <a:ext cx="1790700" cy="927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7415" name="Text Box 18">
            <a:extLst>
              <a:ext uri="{FF2B5EF4-FFF2-40B4-BE49-F238E27FC236}">
                <a16:creationId xmlns:a16="http://schemas.microsoft.com/office/drawing/2014/main" id="{A412A050-E467-451F-92B9-9620E29F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775" y="5364162"/>
            <a:ext cx="275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蜗窗（圆窗）</a:t>
            </a:r>
          </a:p>
        </p:txBody>
      </p:sp>
      <p:sp>
        <p:nvSpPr>
          <p:cNvPr id="17416" name="Text Box 20">
            <a:extLst>
              <a:ext uri="{FF2B5EF4-FFF2-40B4-BE49-F238E27FC236}">
                <a16:creationId xmlns:a16="http://schemas.microsoft.com/office/drawing/2014/main" id="{2C8DC38A-2754-4531-9D37-5FA49C77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275" y="1606550"/>
            <a:ext cx="363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面神经管凸：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内藏面神经</a:t>
            </a:r>
            <a:endParaRPr lang="zh-CN" altLang="en-US" sz="2400" b="1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417" name="Line 22">
            <a:extLst>
              <a:ext uri="{FF2B5EF4-FFF2-40B4-BE49-F238E27FC236}">
                <a16:creationId xmlns:a16="http://schemas.microsoft.com/office/drawing/2014/main" id="{7AEEF48F-9E47-458D-946B-B98E71A8C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500" y="2033587"/>
            <a:ext cx="341312" cy="14652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7418" name="Line 24">
            <a:extLst>
              <a:ext uri="{FF2B5EF4-FFF2-40B4-BE49-F238E27FC236}">
                <a16:creationId xmlns:a16="http://schemas.microsoft.com/office/drawing/2014/main" id="{0D597CB8-90C1-44E3-AACF-D2D94EDDBA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65350" y="4217987"/>
            <a:ext cx="2670175" cy="5873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7419" name="Text Box 25">
            <a:extLst>
              <a:ext uri="{FF2B5EF4-FFF2-40B4-BE49-F238E27FC236}">
                <a16:creationId xmlns:a16="http://schemas.microsoft.com/office/drawing/2014/main" id="{F3E6A96B-F3B3-4CBE-9612-DEFC27FE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562" y="4595812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岬</a:t>
            </a:r>
          </a:p>
        </p:txBody>
      </p:sp>
      <p:sp>
        <p:nvSpPr>
          <p:cNvPr id="17420" name="Text Box 31">
            <a:extLst>
              <a:ext uri="{FF2B5EF4-FFF2-40B4-BE49-F238E27FC236}">
                <a16:creationId xmlns:a16="http://schemas.microsoft.com/office/drawing/2014/main" id="{F58F5D2D-1EE5-49D2-BA1A-D873597A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100" y="5999162"/>
            <a:ext cx="467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经颞骨长轴切面示中耳鼓室</a:t>
            </a:r>
          </a:p>
        </p:txBody>
      </p:sp>
      <p:sp>
        <p:nvSpPr>
          <p:cNvPr id="17421" name="Text Box 32">
            <a:extLst>
              <a:ext uri="{FF2B5EF4-FFF2-40B4-BE49-F238E27FC236}">
                <a16:creationId xmlns:a16="http://schemas.microsoft.com/office/drawing/2014/main" id="{8394ECB8-9E4B-4DD2-BE6A-356E164F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75" y="2454275"/>
            <a:ext cx="2540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由镫骨底及其周围的韧带封闭</a:t>
            </a:r>
          </a:p>
        </p:txBody>
      </p:sp>
      <p:sp>
        <p:nvSpPr>
          <p:cNvPr id="17422" name="Text Box 33">
            <a:extLst>
              <a:ext uri="{FF2B5EF4-FFF2-40B4-BE49-F238E27FC236}">
                <a16:creationId xmlns:a16="http://schemas.microsoft.com/office/drawing/2014/main" id="{0E606F56-0395-4292-9933-73477EA2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187" y="5800725"/>
            <a:ext cx="228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由第二鼓膜封闭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解剖图片\新建文件夹 (2)\卵圆窗与圆窗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5684"/>
            <a:ext cx="9144000" cy="4483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4726" y="542109"/>
            <a:ext cx="653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前庭窗、蜗窗在声波传导过程中的作用</a:t>
            </a:r>
            <a:endParaRPr lang="zh-CN" alt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A-1164-1-W">
            <a:extLst>
              <a:ext uri="{FF2B5EF4-FFF2-40B4-BE49-F238E27FC236}">
                <a16:creationId xmlns:a16="http://schemas.microsoft.com/office/drawing/2014/main" id="{C2D24E99-3A9F-455A-B159-E0264916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1259" r="18550" b="35071"/>
          <a:stretch>
            <a:fillRect/>
          </a:stretch>
        </p:blipFill>
        <p:spPr bwMode="auto">
          <a:xfrm>
            <a:off x="2312988" y="1627188"/>
            <a:ext cx="6550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6">
            <a:extLst>
              <a:ext uri="{FF2B5EF4-FFF2-40B4-BE49-F238E27FC236}">
                <a16:creationId xmlns:a16="http://schemas.microsoft.com/office/drawing/2014/main" id="{650F54AA-D029-431A-888D-843B009F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5" y="703263"/>
            <a:ext cx="364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．后壁：称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乳突壁</a:t>
            </a:r>
          </a:p>
        </p:txBody>
      </p:sp>
      <p:sp>
        <p:nvSpPr>
          <p:cNvPr id="18436" name="Rectangle 18">
            <a:extLst>
              <a:ext uri="{FF2B5EF4-FFF2-40B4-BE49-F238E27FC236}">
                <a16:creationId xmlns:a16="http://schemas.microsoft.com/office/drawing/2014/main" id="{2AD764FA-8505-4E9B-9FFD-E87ECAFB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88315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锥隆起</a:t>
            </a:r>
          </a:p>
        </p:txBody>
      </p:sp>
      <p:sp>
        <p:nvSpPr>
          <p:cNvPr id="18437" name="Line 19">
            <a:extLst>
              <a:ext uri="{FF2B5EF4-FFF2-40B4-BE49-F238E27FC236}">
                <a16:creationId xmlns:a16="http://schemas.microsoft.com/office/drawing/2014/main" id="{D5E21AC4-882A-4830-87E3-6B40F76F95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2488" y="3800475"/>
            <a:ext cx="2546350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8438" name="Line 20">
            <a:extLst>
              <a:ext uri="{FF2B5EF4-FFF2-40B4-BE49-F238E27FC236}">
                <a16:creationId xmlns:a16="http://schemas.microsoft.com/office/drawing/2014/main" id="{07115724-C6A2-4089-ACF1-CE203456EB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9313" y="2686050"/>
            <a:ext cx="1865312" cy="254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8439" name="Text Box 21">
            <a:extLst>
              <a:ext uri="{FF2B5EF4-FFF2-40B4-BE49-F238E27FC236}">
                <a16:creationId xmlns:a16="http://schemas.microsoft.com/office/drawing/2014/main" id="{792BE2C3-F4C1-48E4-A774-E4237803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690813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乳突窦</a:t>
            </a:r>
          </a:p>
        </p:txBody>
      </p:sp>
      <p:sp>
        <p:nvSpPr>
          <p:cNvPr id="18440" name="Line 22">
            <a:extLst>
              <a:ext uri="{FF2B5EF4-FFF2-40B4-BE49-F238E27FC236}">
                <a16:creationId xmlns:a16="http://schemas.microsoft.com/office/drawing/2014/main" id="{7DDA9DE3-DA16-4E42-A9E2-1F7B9AEA69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5025" y="3806825"/>
            <a:ext cx="1052513" cy="3190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8441" name="Text Box 23">
            <a:extLst>
              <a:ext uri="{FF2B5EF4-FFF2-40B4-BE49-F238E27FC236}">
                <a16:creationId xmlns:a16="http://schemas.microsoft.com/office/drawing/2014/main" id="{C25EE512-B29F-4112-BE37-7C58C3A82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89255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乳突小房</a:t>
            </a:r>
          </a:p>
        </p:txBody>
      </p:sp>
      <p:sp>
        <p:nvSpPr>
          <p:cNvPr id="18442" name="Text Box 26">
            <a:extLst>
              <a:ext uri="{FF2B5EF4-FFF2-40B4-BE49-F238E27FC236}">
                <a16:creationId xmlns:a16="http://schemas.microsoft.com/office/drawing/2014/main" id="{EB9AE6E1-89CE-4311-AFFF-0D9CCD2E3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5622925"/>
            <a:ext cx="467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经颞骨长轴切面示中耳鼓室</a:t>
            </a:r>
          </a:p>
        </p:txBody>
      </p:sp>
      <p:sp>
        <p:nvSpPr>
          <p:cNvPr id="18443" name="Text Box 27">
            <a:extLst>
              <a:ext uri="{FF2B5EF4-FFF2-40B4-BE49-F238E27FC236}">
                <a16:creationId xmlns:a16="http://schemas.microsoft.com/office/drawing/2014/main" id="{661FF47F-7F10-4C11-A637-60C27B11D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402263"/>
            <a:ext cx="193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内藏镫骨肌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9" y="300816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中耳炎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03" y="842553"/>
            <a:ext cx="63547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发生于中耳部位的炎症，好发于儿童。可分为化脓性、分泌性。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92075" indent="-92075"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化脓性中耳炎的典型症状：耳痛、听力下降、耳道内流水、流脓、流血等。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92075" indent="-92075"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分泌性中耳炎多表现为耳痛、耳闷、耳堵、听力下降或耳鸣等。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92075" indent="-92075"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中耳炎如未经合理的治疗，可能出现严重的并发症：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180975" lvl="1" indent="-180975">
              <a:lnSpc>
                <a:spcPts val="3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一般并发症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：鼓膜穿孔，鼓室粘连，鼓室、外耳道积液；听骨链中断或畸形；导致听力下降→耳鸣、传导性耳聋。</a:t>
            </a:r>
          </a:p>
          <a:p>
            <a:pPr marL="180975" lvl="1" indent="-180975">
              <a:lnSpc>
                <a:spcPts val="3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颅外并发症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：包括迷路炎、耳源性周围性面瘫、耳后骨膜下脓肿、颈部脓肿等；</a:t>
            </a:r>
          </a:p>
          <a:p>
            <a:pPr marL="180975" lvl="1" indent="-180975">
              <a:lnSpc>
                <a:spcPts val="3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颅内并发症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：比如硬膜外脓肿、硬膜下脓肿、耳源性脑积水、脑膜炎、乙状窦血栓性静脉炎等，严重者甚至可以形成脑疝，危及患者生命。</a:t>
            </a:r>
            <a:endParaRPr lang="zh-CN" altLang="en-US" sz="1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4" name="Picture 2" descr="F:\解剖图片\新建文件夹 (2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350" y="1084163"/>
            <a:ext cx="2678650" cy="4176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4FCA0092-1884-435D-9EBD-E63E90E1B1ED}"/>
              </a:ext>
            </a:extLst>
          </p:cNvPr>
          <p:cNvGrpSpPr>
            <a:grpSpLocks/>
          </p:cNvGrpSpPr>
          <p:nvPr/>
        </p:nvGrpSpPr>
        <p:grpSpPr bwMode="auto">
          <a:xfrm>
            <a:off x="3780336" y="1951529"/>
            <a:ext cx="4662487" cy="3490912"/>
            <a:chOff x="2397" y="977"/>
            <a:chExt cx="2937" cy="2199"/>
          </a:xfrm>
        </p:grpSpPr>
        <p:pic>
          <p:nvPicPr>
            <p:cNvPr id="19471" name="Picture 7" descr="089">
              <a:extLst>
                <a:ext uri="{FF2B5EF4-FFF2-40B4-BE49-F238E27FC236}">
                  <a16:creationId xmlns:a16="http://schemas.microsoft.com/office/drawing/2014/main" id="{12669735-99EA-4E83-9648-3AB2F3689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" t="4707" r="1755" b="11807"/>
            <a:stretch>
              <a:fillRect/>
            </a:stretch>
          </p:blipFill>
          <p:spPr bwMode="auto">
            <a:xfrm>
              <a:off x="2397" y="977"/>
              <a:ext cx="2411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Rectangle 8">
              <a:extLst>
                <a:ext uri="{FF2B5EF4-FFF2-40B4-BE49-F238E27FC236}">
                  <a16:creationId xmlns:a16="http://schemas.microsoft.com/office/drawing/2014/main" id="{E7C41BE5-0409-4967-A25B-A7E5AF25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1264"/>
              <a:ext cx="6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锤骨</a:t>
              </a:r>
            </a:p>
          </p:txBody>
        </p:sp>
        <p:sp>
          <p:nvSpPr>
            <p:cNvPr id="19473" name="Rectangle 9">
              <a:extLst>
                <a:ext uri="{FF2B5EF4-FFF2-40B4-BE49-F238E27FC236}">
                  <a16:creationId xmlns:a16="http://schemas.microsoft.com/office/drawing/2014/main" id="{A7FA15FA-214C-44CA-AA05-2419236B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1544"/>
              <a:ext cx="7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砧骨</a:t>
              </a:r>
            </a:p>
          </p:txBody>
        </p:sp>
        <p:sp>
          <p:nvSpPr>
            <p:cNvPr id="19474" name="Rectangle 10">
              <a:extLst>
                <a:ext uri="{FF2B5EF4-FFF2-40B4-BE49-F238E27FC236}">
                  <a16:creationId xmlns:a16="http://schemas.microsoft.com/office/drawing/2014/main" id="{CA0981BF-6DB2-4DB8-9CBD-4CCBDF4FE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2420"/>
              <a:ext cx="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镫骨</a:t>
              </a:r>
            </a:p>
          </p:txBody>
        </p:sp>
        <p:sp>
          <p:nvSpPr>
            <p:cNvPr id="19475" name="Line 11">
              <a:extLst>
                <a:ext uri="{FF2B5EF4-FFF2-40B4-BE49-F238E27FC236}">
                  <a16:creationId xmlns:a16="http://schemas.microsoft.com/office/drawing/2014/main" id="{72352999-3041-4AAB-8706-070247AD9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1418"/>
              <a:ext cx="51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9476" name="Line 12">
              <a:extLst>
                <a:ext uri="{FF2B5EF4-FFF2-40B4-BE49-F238E27FC236}">
                  <a16:creationId xmlns:a16="http://schemas.microsoft.com/office/drawing/2014/main" id="{3864A6B4-4342-4938-BE40-19FF22B92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4" y="1692"/>
              <a:ext cx="64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9477" name="Line 13">
              <a:extLst>
                <a:ext uri="{FF2B5EF4-FFF2-40B4-BE49-F238E27FC236}">
                  <a16:creationId xmlns:a16="http://schemas.microsoft.com/office/drawing/2014/main" id="{13096EFB-AADE-498B-A3BB-D4BEFBC05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7" y="2581"/>
              <a:ext cx="52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9428AD8B-A8F5-48CF-B5DA-95DF503D1466}"/>
              </a:ext>
            </a:extLst>
          </p:cNvPr>
          <p:cNvGrpSpPr>
            <a:grpSpLocks/>
          </p:cNvGrpSpPr>
          <p:nvPr/>
        </p:nvGrpSpPr>
        <p:grpSpPr bwMode="auto">
          <a:xfrm>
            <a:off x="3653336" y="1776904"/>
            <a:ext cx="5237162" cy="3525837"/>
            <a:chOff x="2330" y="752"/>
            <a:chExt cx="3299" cy="2221"/>
          </a:xfrm>
        </p:grpSpPr>
        <p:pic>
          <p:nvPicPr>
            <p:cNvPr id="19464" name="Picture 17" descr="A-1172-1-W">
              <a:extLst>
                <a:ext uri="{FF2B5EF4-FFF2-40B4-BE49-F238E27FC236}">
                  <a16:creationId xmlns:a16="http://schemas.microsoft.com/office/drawing/2014/main" id="{04B235CF-10B1-4A4F-9EAD-735C59889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5" t="10571" r="17383" b="34436"/>
            <a:stretch>
              <a:fillRect/>
            </a:stretch>
          </p:blipFill>
          <p:spPr bwMode="auto">
            <a:xfrm>
              <a:off x="2330" y="1052"/>
              <a:ext cx="3299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20">
              <a:extLst>
                <a:ext uri="{FF2B5EF4-FFF2-40B4-BE49-F238E27FC236}">
                  <a16:creationId xmlns:a16="http://schemas.microsoft.com/office/drawing/2014/main" id="{842A7CFD-3584-4C2D-BF2B-127B3DB8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812"/>
              <a:ext cx="6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锤骨</a:t>
              </a:r>
            </a:p>
          </p:txBody>
        </p:sp>
        <p:sp>
          <p:nvSpPr>
            <p:cNvPr id="19466" name="Rectangle 21">
              <a:extLst>
                <a:ext uri="{FF2B5EF4-FFF2-40B4-BE49-F238E27FC236}">
                  <a16:creationId xmlns:a16="http://schemas.microsoft.com/office/drawing/2014/main" id="{4DD43BDF-04DA-44E2-B61B-12F51859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765"/>
              <a:ext cx="7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砧骨</a:t>
              </a:r>
            </a:p>
          </p:txBody>
        </p:sp>
        <p:sp>
          <p:nvSpPr>
            <p:cNvPr id="19467" name="Rectangle 22">
              <a:extLst>
                <a:ext uri="{FF2B5EF4-FFF2-40B4-BE49-F238E27FC236}">
                  <a16:creationId xmlns:a16="http://schemas.microsoft.com/office/drawing/2014/main" id="{920F24DC-9579-49B7-9B82-8E85BC08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" y="752"/>
              <a:ext cx="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镫骨</a:t>
              </a:r>
            </a:p>
          </p:txBody>
        </p:sp>
        <p:sp>
          <p:nvSpPr>
            <p:cNvPr id="19468" name="Line 23">
              <a:extLst>
                <a:ext uri="{FF2B5EF4-FFF2-40B4-BE49-F238E27FC236}">
                  <a16:creationId xmlns:a16="http://schemas.microsoft.com/office/drawing/2014/main" id="{2C97ABA9-BE3E-4913-96A0-D960EFB0F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5" y="1056"/>
              <a:ext cx="344" cy="7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9469" name="Line 24">
              <a:extLst>
                <a:ext uri="{FF2B5EF4-FFF2-40B4-BE49-F238E27FC236}">
                  <a16:creationId xmlns:a16="http://schemas.microsoft.com/office/drawing/2014/main" id="{2C1854DA-3D70-44D6-9685-9E3804558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1022"/>
              <a:ext cx="19" cy="53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9470" name="Line 25">
              <a:extLst>
                <a:ext uri="{FF2B5EF4-FFF2-40B4-BE49-F238E27FC236}">
                  <a16:creationId xmlns:a16="http://schemas.microsoft.com/office/drawing/2014/main" id="{81813D2E-29B5-4437-8AF4-E82CC5BB4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996"/>
              <a:ext cx="347" cy="87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D60479B-C42D-47DB-8F4A-A9D83CD2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6" y="833098"/>
            <a:ext cx="426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（二）鼓室内的结构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014B47D-CD55-4207-BA68-308613CD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01" y="1530000"/>
            <a:ext cx="2420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kumimoji="1" lang="en-US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kumimoji="1" lang="zh-CN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听小骨 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50FAFD7-FCE1-4A27-8476-EBFEEF22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84" y="2178633"/>
            <a:ext cx="29210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kumimoji="1" lang="en-US" altLang="zh-CN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）锤骨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kumimoji="1" lang="en-US" altLang="zh-CN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）砧骨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kumimoji="1" lang="en-US" altLang="zh-CN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）镫骨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160C5FE-445E-4C94-A98E-4524221B5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67" y="526771"/>
            <a:ext cx="279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．听小骨链 </a:t>
            </a:r>
          </a:p>
        </p:txBody>
      </p:sp>
      <p:pic>
        <p:nvPicPr>
          <p:cNvPr id="3" name="Picture 2" descr="F:\解剖图片\新建文件夹 (2)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672" y="533329"/>
            <a:ext cx="2869204" cy="1985489"/>
          </a:xfrm>
          <a:prstGeom prst="rect">
            <a:avLst/>
          </a:prstGeom>
          <a:noFill/>
        </p:spPr>
      </p:pic>
      <p:pic>
        <p:nvPicPr>
          <p:cNvPr id="4098" name="Picture 2" descr="F:\解剖图片\新建文件夹 (2)\听骨链.webp.jpg"/>
          <p:cNvPicPr>
            <a:picLocks noChangeAspect="1" noChangeArrowheads="1"/>
          </p:cNvPicPr>
          <p:nvPr/>
        </p:nvPicPr>
        <p:blipFill>
          <a:blip r:embed="rId3"/>
          <a:srcRect b="8355"/>
          <a:stretch>
            <a:fillRect/>
          </a:stretch>
        </p:blipFill>
        <p:spPr bwMode="auto">
          <a:xfrm>
            <a:off x="559618" y="2604081"/>
            <a:ext cx="7981267" cy="41177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FDFCFCDB-0E90-422F-A346-2F113B65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709613"/>
            <a:ext cx="356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．运动听小骨的肌</a:t>
            </a:r>
          </a:p>
        </p:txBody>
      </p:sp>
      <p:pic>
        <p:nvPicPr>
          <p:cNvPr id="20483" name="Picture 5" descr="图片12">
            <a:extLst>
              <a:ext uri="{FF2B5EF4-FFF2-40B4-BE49-F238E27FC236}">
                <a16:creationId xmlns:a16="http://schemas.microsoft.com/office/drawing/2014/main" id="{9BBDC659-4BB7-4F15-B763-9DB91F29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04" r="2893" b="18007"/>
          <a:stretch>
            <a:fillRect/>
          </a:stretch>
        </p:blipFill>
        <p:spPr bwMode="auto">
          <a:xfrm>
            <a:off x="4392613" y="1689100"/>
            <a:ext cx="475138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>
            <a:extLst>
              <a:ext uri="{FF2B5EF4-FFF2-40B4-BE49-F238E27FC236}">
                <a16:creationId xmlns:a16="http://schemas.microsoft.com/office/drawing/2014/main" id="{8E391D9A-5C34-4853-BC6E-9D689F12B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" y="2210923"/>
            <a:ext cx="4155279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）鼓膜张肌  </a:t>
            </a:r>
            <a:r>
              <a:rPr lang="zh-CN" altLang="en-US" sz="2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紧张鼓膜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）镫骨肌</a:t>
            </a:r>
            <a:endParaRPr lang="en-US" altLang="zh-CN" sz="24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485" name="Line 10">
            <a:extLst>
              <a:ext uri="{FF2B5EF4-FFF2-40B4-BE49-F238E27FC236}">
                <a16:creationId xmlns:a16="http://schemas.microsoft.com/office/drawing/2014/main" id="{DEF27FD0-2DD6-4D6B-A9D2-3786C2F88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1943100"/>
            <a:ext cx="12700" cy="1193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0486" name="Text Box 11">
            <a:extLst>
              <a:ext uri="{FF2B5EF4-FFF2-40B4-BE49-F238E27FC236}">
                <a16:creationId xmlns:a16="http://schemas.microsoft.com/office/drawing/2014/main" id="{7A01AB62-84EE-47B7-A63C-FD91211E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5240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鼓膜张肌</a:t>
            </a:r>
          </a:p>
        </p:txBody>
      </p:sp>
      <p:sp>
        <p:nvSpPr>
          <p:cNvPr id="20487" name="Line 12">
            <a:extLst>
              <a:ext uri="{FF2B5EF4-FFF2-40B4-BE49-F238E27FC236}">
                <a16:creationId xmlns:a16="http://schemas.microsoft.com/office/drawing/2014/main" id="{B7A4C2C7-2330-4539-875B-916A5A72F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3213" y="1433513"/>
            <a:ext cx="0" cy="1898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DDB3E35F-37BF-4534-A8D4-28DFAAAC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1003300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镫骨肌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C44C7C3-FE31-4C05-96CD-0DC103A3AF42}"/>
              </a:ext>
            </a:extLst>
          </p:cNvPr>
          <p:cNvSpPr/>
          <p:nvPr/>
        </p:nvSpPr>
        <p:spPr>
          <a:xfrm>
            <a:off x="736600" y="3493686"/>
            <a:ext cx="3278188" cy="153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鼓膜张肌的拮抗肌，解除鼓膜紧张状态，面神经支配，瘫痪可致听觉过敏。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解剖图片\新建文件夹 (2)\成人与儿童的咽鼓管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l="9915" t="13636" r="2800" b="19243"/>
          <a:stretch>
            <a:fillRect/>
          </a:stretch>
        </p:blipFill>
        <p:spPr bwMode="auto">
          <a:xfrm>
            <a:off x="202473" y="3866607"/>
            <a:ext cx="7935688" cy="2537004"/>
          </a:xfrm>
          <a:prstGeom prst="rect">
            <a:avLst/>
          </a:prstGeom>
          <a:noFill/>
        </p:spPr>
      </p:pic>
      <p:grpSp>
        <p:nvGrpSpPr>
          <p:cNvPr id="21506" name="Group 29">
            <a:extLst>
              <a:ext uri="{FF2B5EF4-FFF2-40B4-BE49-F238E27FC236}">
                <a16:creationId xmlns:a16="http://schemas.microsoft.com/office/drawing/2014/main" id="{249D56FC-A58B-42FF-BE3D-D2199CDBDAC9}"/>
              </a:ext>
            </a:extLst>
          </p:cNvPr>
          <p:cNvGrpSpPr>
            <a:grpSpLocks/>
          </p:cNvGrpSpPr>
          <p:nvPr/>
        </p:nvGrpSpPr>
        <p:grpSpPr bwMode="auto">
          <a:xfrm>
            <a:off x="4891044" y="559165"/>
            <a:ext cx="4062414" cy="3506788"/>
            <a:chOff x="3201" y="721"/>
            <a:chExt cx="2559" cy="2209"/>
          </a:xfrm>
        </p:grpSpPr>
        <p:pic>
          <p:nvPicPr>
            <p:cNvPr id="21511" name="Picture 23" descr="A-1165-1-W">
              <a:extLst>
                <a:ext uri="{FF2B5EF4-FFF2-40B4-BE49-F238E27FC236}">
                  <a16:creationId xmlns:a16="http://schemas.microsoft.com/office/drawing/2014/main" id="{13E002BE-BB52-491E-8AE3-4C729F70F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3" t="7457" r="22626" b="35933"/>
            <a:stretch>
              <a:fillRect/>
            </a:stretch>
          </p:blipFill>
          <p:spPr bwMode="auto">
            <a:xfrm>
              <a:off x="3292" y="979"/>
              <a:ext cx="2468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Line 8">
              <a:extLst>
                <a:ext uri="{FF2B5EF4-FFF2-40B4-BE49-F238E27FC236}">
                  <a16:creationId xmlns:a16="http://schemas.microsoft.com/office/drawing/2014/main" id="{392745F9-8F11-4212-A1EE-C67A3D5C4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47" y="1902"/>
              <a:ext cx="475" cy="7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1513" name="Text Box 9">
              <a:extLst>
                <a:ext uri="{FF2B5EF4-FFF2-40B4-BE49-F238E27FC236}">
                  <a16:creationId xmlns:a16="http://schemas.microsoft.com/office/drawing/2014/main" id="{0216DC42-D13E-4008-AC6D-20F3BAC3A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" y="2598"/>
              <a:ext cx="6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咽鼓管</a:t>
              </a:r>
            </a:p>
          </p:txBody>
        </p:sp>
        <p:sp>
          <p:nvSpPr>
            <p:cNvPr id="21514" name="Line 25">
              <a:extLst>
                <a:ext uri="{FF2B5EF4-FFF2-40B4-BE49-F238E27FC236}">
                  <a16:creationId xmlns:a16="http://schemas.microsoft.com/office/drawing/2014/main" id="{EC4ADD5F-69F4-4DB7-A884-33D4F2E8E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1" y="937"/>
              <a:ext cx="633" cy="124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1515" name="Rectangle 26">
              <a:extLst>
                <a:ext uri="{FF2B5EF4-FFF2-40B4-BE49-F238E27FC236}">
                  <a16:creationId xmlns:a16="http://schemas.microsoft.com/office/drawing/2014/main" id="{EB3D50CC-AB1E-447C-852C-58FE4462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721"/>
              <a:ext cx="10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咽鼓管咽口</a:t>
              </a:r>
            </a:p>
          </p:txBody>
        </p:sp>
        <p:sp>
          <p:nvSpPr>
            <p:cNvPr id="21516" name="Line 27">
              <a:extLst>
                <a:ext uri="{FF2B5EF4-FFF2-40B4-BE49-F238E27FC236}">
                  <a16:creationId xmlns:a16="http://schemas.microsoft.com/office/drawing/2014/main" id="{9109F20E-66EA-4395-A1D9-B2EB1CF3D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6" y="945"/>
              <a:ext cx="193" cy="7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1517" name="Rectangle 28">
              <a:extLst>
                <a:ext uri="{FF2B5EF4-FFF2-40B4-BE49-F238E27FC236}">
                  <a16:creationId xmlns:a16="http://schemas.microsoft.com/office/drawing/2014/main" id="{18E51F0C-E4E3-47AE-94AA-AD340416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727"/>
              <a:ext cx="11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咽鼓管鼓室口</a:t>
              </a:r>
            </a:p>
          </p:txBody>
        </p:sp>
      </p:grpSp>
      <p:sp>
        <p:nvSpPr>
          <p:cNvPr id="21507" name="Rectangle 5">
            <a:extLst>
              <a:ext uri="{FF2B5EF4-FFF2-40B4-BE49-F238E27FC236}">
                <a16:creationId xmlns:a16="http://schemas.microsoft.com/office/drawing/2014/main" id="{64A0C176-1C4F-4E2B-8A6E-4BCE9201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8" y="472973"/>
            <a:ext cx="2711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二、</a:t>
            </a:r>
            <a:r>
              <a:rPr kumimoji="1" lang="zh-CN" altLang="en-US" sz="28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咽鼓管</a:t>
            </a:r>
            <a:endParaRPr lang="zh-CN" altLang="en-US" sz="24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878676C1-FC05-4299-A8B3-5FA8C3B5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3" y="1092018"/>
            <a:ext cx="47814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+mn-ea"/>
              </a:rPr>
              <a:t>分两部分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+mn-ea"/>
              </a:rPr>
              <a:t>—</a:t>
            </a:r>
            <a:r>
              <a:rPr kumimoji="1" lang="zh-CN" altLang="en-US" sz="20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骨部   软骨部</a:t>
            </a:r>
            <a:endParaRPr kumimoji="1" lang="en-US" altLang="zh-CN" sz="2000" b="1" dirty="0" smtClean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+mn-ea"/>
              </a:rPr>
              <a:t>有两个开口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+mn-ea"/>
              </a:rPr>
              <a:t>—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咽鼓管咽口 咽鼓管鼓室口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kumimoji="1" lang="en-US" altLang="zh-CN" sz="20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502" y="2216221"/>
            <a:ext cx="4957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成人与小儿咽鼓管区别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成人</a:t>
            </a:r>
            <a:r>
              <a:rPr lang="en-US" altLang="zh-CN" sz="2000" b="1" dirty="0" smtClean="0">
                <a:latin typeface="幼圆" pitchFamily="49" charset="-122"/>
                <a:ea typeface="幼圆" pitchFamily="49" charset="-122"/>
              </a:rPr>
              <a:t>—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较为倾斜</a:t>
            </a:r>
            <a:endParaRPr lang="en-US" altLang="zh-CN" sz="2000" b="1" dirty="0" smtClean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小儿</a:t>
            </a:r>
            <a:r>
              <a:rPr lang="en-US" altLang="zh-CN" sz="2000" b="1" dirty="0" smtClean="0">
                <a:latin typeface="幼圆" pitchFamily="49" charset="-122"/>
                <a:ea typeface="幼圆" pitchFamily="49" charset="-122"/>
              </a:rPr>
              <a:t>—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短、宽、平，咽部感染易侵入鼓室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>
            <a:extLst>
              <a:ext uri="{FF2B5EF4-FFF2-40B4-BE49-F238E27FC236}">
                <a16:creationId xmlns:a16="http://schemas.microsoft.com/office/drawing/2014/main" id="{F3E43FEC-466F-4F82-8AB9-8D99BA393749}"/>
              </a:ext>
            </a:extLst>
          </p:cNvPr>
          <p:cNvGrpSpPr>
            <a:grpSpLocks/>
          </p:cNvGrpSpPr>
          <p:nvPr/>
        </p:nvGrpSpPr>
        <p:grpSpPr bwMode="auto">
          <a:xfrm>
            <a:off x="1604962" y="1868017"/>
            <a:ext cx="4829175" cy="3378201"/>
            <a:chOff x="1051" y="1183"/>
            <a:chExt cx="3042" cy="2128"/>
          </a:xfrm>
        </p:grpSpPr>
        <p:sp>
          <p:nvSpPr>
            <p:cNvPr id="9237" name="Rectangle 5">
              <a:extLst>
                <a:ext uri="{FF2B5EF4-FFF2-40B4-BE49-F238E27FC236}">
                  <a16:creationId xmlns:a16="http://schemas.microsoft.com/office/drawing/2014/main" id="{0E35B883-BE23-45E0-9CB4-E73BCF7E0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1183"/>
              <a:ext cx="2962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前庭蜗器又称耳，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包括前庭器、听器两部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按部位可将耳分为三部分：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外耳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中耳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内耳：听觉、位觉感受器所在</a:t>
              </a:r>
            </a:p>
          </p:txBody>
        </p:sp>
        <p:sp>
          <p:nvSpPr>
            <p:cNvPr id="9238" name="AutoShape 8">
              <a:extLst>
                <a:ext uri="{FF2B5EF4-FFF2-40B4-BE49-F238E27FC236}">
                  <a16:creationId xmlns:a16="http://schemas.microsoft.com/office/drawing/2014/main" id="{42659686-4672-48F0-8011-95C47B39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440"/>
              <a:ext cx="88" cy="363"/>
            </a:xfrm>
            <a:prstGeom prst="rightBrace">
              <a:avLst>
                <a:gd name="adj1" fmla="val 3437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zh-CN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239" name="Text Box 9">
              <a:extLst>
                <a:ext uri="{FF2B5EF4-FFF2-40B4-BE49-F238E27FC236}">
                  <a16:creationId xmlns:a16="http://schemas.microsoft.com/office/drawing/2014/main" id="{E3F3BF29-BD63-4737-B881-AE01FC36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" y="2424"/>
              <a:ext cx="22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声波的收集和传导装置</a:t>
              </a:r>
            </a:p>
          </p:txBody>
        </p:sp>
      </p:grpSp>
      <p:sp>
        <p:nvSpPr>
          <p:cNvPr id="9219" name="Text Box 14">
            <a:extLst>
              <a:ext uri="{FF2B5EF4-FFF2-40B4-BE49-F238E27FC236}">
                <a16:creationId xmlns:a16="http://schemas.microsoft.com/office/drawing/2014/main" id="{3D60DFB1-3725-429E-B5A1-4E6BF389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707801"/>
            <a:ext cx="2192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44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概  述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D35DAD2F-21AF-4F50-A86E-589AAD0D1B0B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1821187"/>
            <a:ext cx="5830888" cy="4357688"/>
            <a:chOff x="1322" y="628"/>
            <a:chExt cx="3673" cy="2745"/>
          </a:xfrm>
        </p:grpSpPr>
        <p:sp>
          <p:nvSpPr>
            <p:cNvPr id="9221" name="Text Box 34">
              <a:extLst>
                <a:ext uri="{FF2B5EF4-FFF2-40B4-BE49-F238E27FC236}">
                  <a16:creationId xmlns:a16="http://schemas.microsoft.com/office/drawing/2014/main" id="{AFF1C93A-EC06-47C5-9A01-DFECED765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628"/>
              <a:ext cx="1132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耳廓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外耳道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鼓膜</a:t>
              </a:r>
            </a:p>
          </p:txBody>
        </p:sp>
        <p:sp>
          <p:nvSpPr>
            <p:cNvPr id="9222" name="Text Box 35">
              <a:extLst>
                <a:ext uri="{FF2B5EF4-FFF2-40B4-BE49-F238E27FC236}">
                  <a16:creationId xmlns:a16="http://schemas.microsoft.com/office/drawing/2014/main" id="{1DD489C5-2747-4BE8-AF68-CC1E514EC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" y="1360"/>
              <a:ext cx="168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鼓室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咽鼓管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乳突窦、乳突小房</a:t>
              </a:r>
            </a:p>
          </p:txBody>
        </p:sp>
        <p:sp>
          <p:nvSpPr>
            <p:cNvPr id="9223" name="Text Box 36">
              <a:extLst>
                <a:ext uri="{FF2B5EF4-FFF2-40B4-BE49-F238E27FC236}">
                  <a16:creationId xmlns:a16="http://schemas.microsoft.com/office/drawing/2014/main" id="{3D6B3F19-89C5-49DE-9E2A-3E8168816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2220"/>
              <a:ext cx="9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骨迷路</a:t>
              </a:r>
            </a:p>
          </p:txBody>
        </p:sp>
        <p:sp>
          <p:nvSpPr>
            <p:cNvPr id="9224" name="Text Box 37">
              <a:extLst>
                <a:ext uri="{FF2B5EF4-FFF2-40B4-BE49-F238E27FC236}">
                  <a16:creationId xmlns:a16="http://schemas.microsoft.com/office/drawing/2014/main" id="{35E3B749-AEB9-4B9F-8F15-DE4691427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8" y="2872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膜迷路</a:t>
              </a:r>
            </a:p>
          </p:txBody>
        </p:sp>
        <p:sp>
          <p:nvSpPr>
            <p:cNvPr id="9225" name="Text Box 38">
              <a:extLst>
                <a:ext uri="{FF2B5EF4-FFF2-40B4-BE49-F238E27FC236}">
                  <a16:creationId xmlns:a16="http://schemas.microsoft.com/office/drawing/2014/main" id="{F86BDB21-3168-4A27-BBA5-BD1AD7368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0" y="2013"/>
              <a:ext cx="86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耳蜗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前庭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骨半规管</a:t>
              </a:r>
            </a:p>
          </p:txBody>
        </p:sp>
        <p:sp>
          <p:nvSpPr>
            <p:cNvPr id="9226" name="Rectangle 39">
              <a:extLst>
                <a:ext uri="{FF2B5EF4-FFF2-40B4-BE49-F238E27FC236}">
                  <a16:creationId xmlns:a16="http://schemas.microsoft.com/office/drawing/2014/main" id="{627488F8-8D0A-4FD4-8B6A-E272C1848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802"/>
              <a:ext cx="5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耳</a:t>
              </a:r>
            </a:p>
          </p:txBody>
        </p:sp>
        <p:sp>
          <p:nvSpPr>
            <p:cNvPr id="9227" name="AutoShape 40">
              <a:extLst>
                <a:ext uri="{FF2B5EF4-FFF2-40B4-BE49-F238E27FC236}">
                  <a16:creationId xmlns:a16="http://schemas.microsoft.com/office/drawing/2014/main" id="{8A2364ED-E674-48C4-9A09-EAC630433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016"/>
              <a:ext cx="131" cy="1853"/>
            </a:xfrm>
            <a:prstGeom prst="leftBrace">
              <a:avLst>
                <a:gd name="adj1" fmla="val 12451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228" name="Rectangle 41">
              <a:extLst>
                <a:ext uri="{FF2B5EF4-FFF2-40B4-BE49-F238E27FC236}">
                  <a16:creationId xmlns:a16="http://schemas.microsoft.com/office/drawing/2014/main" id="{BA0C0813-C5D8-420F-B83F-17D0F5CE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864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外耳</a:t>
              </a:r>
            </a:p>
          </p:txBody>
        </p:sp>
        <p:sp>
          <p:nvSpPr>
            <p:cNvPr id="9229" name="AutoShape 42">
              <a:extLst>
                <a:ext uri="{FF2B5EF4-FFF2-40B4-BE49-F238E27FC236}">
                  <a16:creationId xmlns:a16="http://schemas.microsoft.com/office/drawing/2014/main" id="{CEC34ED1-C6B5-4A1E-AADD-AA217E72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800"/>
              <a:ext cx="112" cy="39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230" name="Rectangle 43">
              <a:extLst>
                <a:ext uri="{FF2B5EF4-FFF2-40B4-BE49-F238E27FC236}">
                  <a16:creationId xmlns:a16="http://schemas.microsoft.com/office/drawing/2014/main" id="{6A4BE471-1AC7-421C-AE5B-7743AD5A2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1599"/>
              <a:ext cx="9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中耳</a:t>
              </a:r>
            </a:p>
          </p:txBody>
        </p:sp>
        <p:sp>
          <p:nvSpPr>
            <p:cNvPr id="9231" name="AutoShape 44">
              <a:extLst>
                <a:ext uri="{FF2B5EF4-FFF2-40B4-BE49-F238E27FC236}">
                  <a16:creationId xmlns:a16="http://schemas.microsoft.com/office/drawing/2014/main" id="{00D3F6AB-836B-4848-BBC3-040A60CDB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552"/>
              <a:ext cx="112" cy="39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232" name="Rectangle 45">
              <a:extLst>
                <a:ext uri="{FF2B5EF4-FFF2-40B4-BE49-F238E27FC236}">
                  <a16:creationId xmlns:a16="http://schemas.microsoft.com/office/drawing/2014/main" id="{A45CD119-3472-4955-B8DF-E265E052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2711"/>
              <a:ext cx="7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内耳</a:t>
              </a:r>
            </a:p>
          </p:txBody>
        </p:sp>
        <p:sp>
          <p:nvSpPr>
            <p:cNvPr id="9233" name="AutoShape 46">
              <a:extLst>
                <a:ext uri="{FF2B5EF4-FFF2-40B4-BE49-F238E27FC236}">
                  <a16:creationId xmlns:a16="http://schemas.microsoft.com/office/drawing/2014/main" id="{D7484983-AC8E-413F-B2D0-EE451BA1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375"/>
              <a:ext cx="54" cy="624"/>
            </a:xfrm>
            <a:prstGeom prst="leftBrace">
              <a:avLst>
                <a:gd name="adj1" fmla="val 7243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234" name="AutoShape 47">
              <a:extLst>
                <a:ext uri="{FF2B5EF4-FFF2-40B4-BE49-F238E27FC236}">
                  <a16:creationId xmlns:a16="http://schemas.microsoft.com/office/drawing/2014/main" id="{2C1B60F9-3E3D-487F-8B1F-9A53BC95A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191"/>
              <a:ext cx="96" cy="392"/>
            </a:xfrm>
            <a:prstGeom prst="leftBrace">
              <a:avLst>
                <a:gd name="adj1" fmla="val 3402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235" name="AutoShape 48">
              <a:extLst>
                <a:ext uri="{FF2B5EF4-FFF2-40B4-BE49-F238E27FC236}">
                  <a16:creationId xmlns:a16="http://schemas.microsoft.com/office/drawing/2014/main" id="{E5EAC915-B7E5-4971-9424-D86601F19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869"/>
              <a:ext cx="88" cy="392"/>
            </a:xfrm>
            <a:prstGeom prst="leftBrace">
              <a:avLst>
                <a:gd name="adj1" fmla="val 3712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236" name="Text Box 49">
              <a:extLst>
                <a:ext uri="{FF2B5EF4-FFF2-40B4-BE49-F238E27FC236}">
                  <a16:creationId xmlns:a16="http://schemas.microsoft.com/office/drawing/2014/main" id="{83314C54-5423-4D33-8D24-DFA0037ED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75"/>
              <a:ext cx="206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蜗管（听器）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椭圆囊、球囊（位觉器）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2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膜半规管（位觉器）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9" y="352697"/>
            <a:ext cx="50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咽鼓管作用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调节鼓膜内外大气压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34" y="770709"/>
            <a:ext cx="876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50000"/>
              </a:lnSpc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以坐飞机为例：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92075" indent="-9207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飞机起降时有几千米落差，前后大气压变化很大。外耳道的气压与外界大气压一致，但中耳内部的压力有时会来不及调整，这时就会出现耳痛。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92075" indent="-9207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缓解方法：提前多做咀嚼、吞咽、张口、打呵欠等动作；使用飞机耳塞；佛萨瓦氏压力均衡法</a:t>
            </a:r>
            <a:r>
              <a:rPr lang="en-US" altLang="zh-CN" sz="1600" b="1" dirty="0" smtClean="0">
                <a:latin typeface="幼圆" pitchFamily="49" charset="-122"/>
                <a:ea typeface="幼圆" pitchFamily="49" charset="-122"/>
              </a:rPr>
              <a:t>—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吸气然后捏住鼻子，再闭上嘴巴轻轻吹气；感冒鼻塞，多打几个喷嚏，让鼻子多通气。</a:t>
            </a:r>
            <a:endParaRPr lang="zh-CN" altLang="en-US" sz="1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8194" name="Picture 2" descr="https://pic2.zhimg.com/80/v2-84e7e353d51448fb8469e1e2a9b6fe95_1440w.jpg"/>
          <p:cNvPicPr>
            <a:picLocks noChangeAspect="1" noChangeArrowheads="1"/>
          </p:cNvPicPr>
          <p:nvPr/>
        </p:nvPicPr>
        <p:blipFill>
          <a:blip r:embed="rId2"/>
          <a:srcRect t="4016" b="4909"/>
          <a:stretch>
            <a:fillRect/>
          </a:stretch>
        </p:blipFill>
        <p:spPr bwMode="auto">
          <a:xfrm>
            <a:off x="5044439" y="2834640"/>
            <a:ext cx="3903619" cy="3448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691" y="2745376"/>
            <a:ext cx="4830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如果以上方法不能奏效，要警惕是否咽鼓管的调节功能出现了问题。原因大概有：个体发育差异，天生咽鼓管打开闭合功能不足；鼻窦炎、中耳炎等堵塞咽鼓管；刚出生的婴幼儿，因为发育受限，咽鼓管调节能力弱。</a:t>
            </a:r>
            <a:endParaRPr lang="zh-CN" altLang="en-US" sz="16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Rectangle 14">
            <a:extLst>
              <a:ext uri="{FF2B5EF4-FFF2-40B4-BE49-F238E27FC236}">
                <a16:creationId xmlns:a16="http://schemas.microsoft.com/office/drawing/2014/main" id="{4A4759A4-0DC4-48BB-B893-07228322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219" y="907433"/>
            <a:ext cx="39956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3600" dirty="0">
                <a:latin typeface="幼圆" panose="02010509060101010101" pitchFamily="49" charset="-122"/>
              </a:rPr>
              <a:t>第三节</a:t>
            </a:r>
            <a:r>
              <a:rPr kumimoji="1" lang="zh-CN" altLang="en-US" sz="3200" dirty="0">
                <a:latin typeface="幼圆" panose="02010509060101010101" pitchFamily="49" charset="-122"/>
              </a:rPr>
              <a:t>  </a:t>
            </a:r>
            <a:r>
              <a:rPr kumimoji="1" lang="zh-CN" altLang="en-US" sz="4400" dirty="0">
                <a:solidFill>
                  <a:srgbClr val="C00000"/>
                </a:solidFill>
                <a:latin typeface="幼圆" panose="02010509060101010101" pitchFamily="49" charset="-122"/>
              </a:rPr>
              <a:t>内 耳   </a:t>
            </a:r>
            <a:endParaRPr kumimoji="1" lang="zh-CN" altLang="en-US" sz="3200" dirty="0">
              <a:solidFill>
                <a:srgbClr val="C00000"/>
              </a:solidFill>
              <a:latin typeface="幼圆" panose="02010509060101010101" pitchFamily="49" charset="-122"/>
            </a:endParaRPr>
          </a:p>
        </p:txBody>
      </p:sp>
      <p:sp>
        <p:nvSpPr>
          <p:cNvPr id="23555" name="Rectangle 15">
            <a:extLst>
              <a:ext uri="{FF2B5EF4-FFF2-40B4-BE49-F238E27FC236}">
                <a16:creationId xmlns:a16="http://schemas.microsoft.com/office/drawing/2014/main" id="{2720C298-351C-4ACB-9D05-61377848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07" y="2121121"/>
            <a:ext cx="4968457" cy="30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1"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又称迷路，是前庭蜗器的主要部分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1"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位于颞骨岩部骨质内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1"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由骨迷路和膜迷路组成，膜迷路套于骨迷路内。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1"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膜迷路内充满内淋巴，膜迷路与骨迷路之间充满外淋巴，二者互不相通。</a:t>
            </a:r>
          </a:p>
        </p:txBody>
      </p:sp>
      <p:pic>
        <p:nvPicPr>
          <p:cNvPr id="23556" name="Picture 16" descr="064">
            <a:extLst>
              <a:ext uri="{FF2B5EF4-FFF2-40B4-BE49-F238E27FC236}">
                <a16:creationId xmlns:a16="http://schemas.microsoft.com/office/drawing/2014/main" id="{FDCEEDDB-28EC-456B-9234-E49AC767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8" t="15520" r="2759" b="5061"/>
          <a:stretch>
            <a:fillRect/>
          </a:stretch>
        </p:blipFill>
        <p:spPr bwMode="auto">
          <a:xfrm>
            <a:off x="5380706" y="2121121"/>
            <a:ext cx="35448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 descr="A-1181-1-Wneu">
            <a:extLst>
              <a:ext uri="{FF2B5EF4-FFF2-40B4-BE49-F238E27FC236}">
                <a16:creationId xmlns:a16="http://schemas.microsoft.com/office/drawing/2014/main" id="{D620F55F-ACAC-4A92-95E2-4693B473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0159" r="16495" b="26100"/>
          <a:stretch>
            <a:fillRect/>
          </a:stretch>
        </p:blipFill>
        <p:spPr bwMode="auto">
          <a:xfrm>
            <a:off x="715963" y="2247899"/>
            <a:ext cx="513238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id="{F403D163-A5B9-4950-B69C-29B3E448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" y="904082"/>
            <a:ext cx="3025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一、</a:t>
            </a:r>
            <a:r>
              <a:rPr kumimoji="1"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骨迷路</a:t>
            </a:r>
          </a:p>
        </p:txBody>
      </p:sp>
      <p:sp>
        <p:nvSpPr>
          <p:cNvPr id="24580" name="AutoShape 9">
            <a:extLst>
              <a:ext uri="{FF2B5EF4-FFF2-40B4-BE49-F238E27FC236}">
                <a16:creationId xmlns:a16="http://schemas.microsoft.com/office/drawing/2014/main" id="{88A1AED1-8387-432A-81F7-5FAD3381DA43}"/>
              </a:ext>
            </a:extLst>
          </p:cNvPr>
          <p:cNvSpPr>
            <a:spLocks noChangeArrowheads="1"/>
          </p:cNvSpPr>
          <p:nvPr/>
        </p:nvSpPr>
        <p:spPr bwMode="auto">
          <a:xfrm rot="3640688">
            <a:off x="5316538" y="1401762"/>
            <a:ext cx="601662" cy="1509712"/>
          </a:xfrm>
          <a:prstGeom prst="downArrow">
            <a:avLst>
              <a:gd name="adj1" fmla="val 50000"/>
              <a:gd name="adj2" fmla="val 62731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4581" name="Text Box 10">
            <a:extLst>
              <a:ext uri="{FF2B5EF4-FFF2-40B4-BE49-F238E27FC236}">
                <a16:creationId xmlns:a16="http://schemas.microsoft.com/office/drawing/2014/main" id="{6F889201-4526-4E4D-8569-2814B728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5943599"/>
            <a:ext cx="124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前庭</a:t>
            </a:r>
          </a:p>
        </p:txBody>
      </p:sp>
      <p:sp>
        <p:nvSpPr>
          <p:cNvPr id="24582" name="Line 11">
            <a:extLst>
              <a:ext uri="{FF2B5EF4-FFF2-40B4-BE49-F238E27FC236}">
                <a16:creationId xmlns:a16="http://schemas.microsoft.com/office/drawing/2014/main" id="{FBEA37BD-30CB-4351-A59F-A14D9B6206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675" y="4891087"/>
            <a:ext cx="1588" cy="11001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4583" name="Line 12">
            <a:extLst>
              <a:ext uri="{FF2B5EF4-FFF2-40B4-BE49-F238E27FC236}">
                <a16:creationId xmlns:a16="http://schemas.microsoft.com/office/drawing/2014/main" id="{95AE90E4-84D9-4BBA-84F2-5420A18E2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4863" y="5514974"/>
            <a:ext cx="9525" cy="511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4584" name="Text Box 13">
            <a:extLst>
              <a:ext uri="{FF2B5EF4-FFF2-40B4-BE49-F238E27FC236}">
                <a16:creationId xmlns:a16="http://schemas.microsoft.com/office/drawing/2014/main" id="{AF53FF5E-823B-4342-B085-547D5DBB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37249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耳蜗</a:t>
            </a:r>
          </a:p>
        </p:txBody>
      </p:sp>
      <p:sp>
        <p:nvSpPr>
          <p:cNvPr id="24585" name="Line 14">
            <a:extLst>
              <a:ext uri="{FF2B5EF4-FFF2-40B4-BE49-F238E27FC236}">
                <a16:creationId xmlns:a16="http://schemas.microsoft.com/office/drawing/2014/main" id="{4144AE43-79EF-4E62-8A34-47FFE6398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1350" y="4886324"/>
            <a:ext cx="15875" cy="1098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4586" name="Text Box 15">
            <a:extLst>
              <a:ext uri="{FF2B5EF4-FFF2-40B4-BE49-F238E27FC236}">
                <a16:creationId xmlns:a16="http://schemas.microsoft.com/office/drawing/2014/main" id="{2D1B6C53-0494-4BC4-A6C3-2D77372B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945187"/>
            <a:ext cx="178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骨半规管</a:t>
            </a:r>
          </a:p>
        </p:txBody>
      </p:sp>
      <p:pic>
        <p:nvPicPr>
          <p:cNvPr id="24587" name="Picture 16" descr="102">
            <a:extLst>
              <a:ext uri="{FF2B5EF4-FFF2-40B4-BE49-F238E27FC236}">
                <a16:creationId xmlns:a16="http://schemas.microsoft.com/office/drawing/2014/main" id="{C5A2DB2E-C72E-4C09-8C72-2FA2BCCA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1938" r="3789" b="1625"/>
          <a:stretch>
            <a:fillRect/>
          </a:stretch>
        </p:blipFill>
        <p:spPr bwMode="auto">
          <a:xfrm>
            <a:off x="6422837" y="1067593"/>
            <a:ext cx="260032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0897E266-6E62-4463-AB46-EEEA9188E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0" y="860212"/>
            <a:ext cx="2767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（一）前庭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5607" name="Picture 9" descr="A-1181-1-Wneu">
            <a:extLst>
              <a:ext uri="{FF2B5EF4-FFF2-40B4-BE49-F238E27FC236}">
                <a16:creationId xmlns:a16="http://schemas.microsoft.com/office/drawing/2014/main" id="{C1D1ECC5-3AB6-489F-A41C-0A2C8B8B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0159" r="16495" b="26100"/>
          <a:stretch>
            <a:fillRect/>
          </a:stretch>
        </p:blipFill>
        <p:spPr bwMode="auto">
          <a:xfrm>
            <a:off x="3806825" y="1795463"/>
            <a:ext cx="513238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Line 10">
            <a:extLst>
              <a:ext uri="{FF2B5EF4-FFF2-40B4-BE49-F238E27FC236}">
                <a16:creationId xmlns:a16="http://schemas.microsoft.com/office/drawing/2014/main" id="{9D526B6B-1801-4A1F-BBF7-399020796D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2838" y="1804988"/>
            <a:ext cx="481012" cy="2105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79EAFB9A-CA09-432A-9811-CAD20692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1352550"/>
            <a:ext cx="166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前庭窗</a:t>
            </a:r>
          </a:p>
        </p:txBody>
      </p:sp>
      <p:sp>
        <p:nvSpPr>
          <p:cNvPr id="25610" name="Line 12">
            <a:extLst>
              <a:ext uri="{FF2B5EF4-FFF2-40B4-BE49-F238E27FC236}">
                <a16:creationId xmlns:a16="http://schemas.microsoft.com/office/drawing/2014/main" id="{80CE4208-DAFC-4C14-9DE1-F7D5615BBC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1363" y="4306888"/>
            <a:ext cx="393700" cy="6842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611" name="Text Box 13">
            <a:extLst>
              <a:ext uri="{FF2B5EF4-FFF2-40B4-BE49-F238E27FC236}">
                <a16:creationId xmlns:a16="http://schemas.microsoft.com/office/drawing/2014/main" id="{313E6D66-5575-48D1-9344-4399E620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873625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蜗窗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4CF2997-4F7A-4CBB-AD73-C9C2464D2385}"/>
              </a:ext>
            </a:extLst>
          </p:cNvPr>
          <p:cNvGrpSpPr/>
          <p:nvPr/>
        </p:nvGrpSpPr>
        <p:grpSpPr>
          <a:xfrm>
            <a:off x="482316" y="1799019"/>
            <a:ext cx="3408552" cy="4225131"/>
            <a:chOff x="458598" y="1466977"/>
            <a:chExt cx="3113658" cy="4225131"/>
          </a:xfrm>
        </p:grpSpPr>
        <p:sp>
          <p:nvSpPr>
            <p:cNvPr id="25603" name="Text Box 5">
              <a:extLst>
                <a:ext uri="{FF2B5EF4-FFF2-40B4-BE49-F238E27FC236}">
                  <a16:creationId xmlns:a16="http://schemas.microsoft.com/office/drawing/2014/main" id="{457E84FD-DFB5-470D-9C4E-8AD289FB5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76" y="1466977"/>
              <a:ext cx="2705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1. </a:t>
              </a: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外侧壁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5604" name="Text Box 6">
              <a:extLst>
                <a:ext uri="{FF2B5EF4-FFF2-40B4-BE49-F238E27FC236}">
                  <a16:creationId xmlns:a16="http://schemas.microsoft.com/office/drawing/2014/main" id="{3D403EBD-3C69-487E-9594-8A0657257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957" y="1872012"/>
              <a:ext cx="2275681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即鼓室的内侧壁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有前庭窗和蜗窗</a:t>
              </a:r>
            </a:p>
          </p:txBody>
        </p:sp>
        <p:sp>
          <p:nvSpPr>
            <p:cNvPr id="25605" name="Text Box 7">
              <a:extLst>
                <a:ext uri="{FF2B5EF4-FFF2-40B4-BE49-F238E27FC236}">
                  <a16:creationId xmlns:a16="http://schemas.microsoft.com/office/drawing/2014/main" id="{6D777050-EE0B-4EB4-B764-1C52974A6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25" y="2799745"/>
              <a:ext cx="2479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2. </a:t>
              </a: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内侧壁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5606" name="Text Box 8">
              <a:extLst>
                <a:ext uri="{FF2B5EF4-FFF2-40B4-BE49-F238E27FC236}">
                  <a16:creationId xmlns:a16="http://schemas.microsoft.com/office/drawing/2014/main" id="{22047E18-E556-4690-B5E6-5AE812186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987" y="3283139"/>
              <a:ext cx="24718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即内耳道底的后部</a:t>
              </a:r>
            </a:p>
          </p:txBody>
        </p:sp>
        <p:sp>
          <p:nvSpPr>
            <p:cNvPr id="25612" name="Text Box 14">
              <a:extLst>
                <a:ext uri="{FF2B5EF4-FFF2-40B4-BE49-F238E27FC236}">
                  <a16:creationId xmlns:a16="http://schemas.microsoft.com/office/drawing/2014/main" id="{145A77DE-6595-4F44-A05B-82EE0E265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918" y="3880770"/>
              <a:ext cx="24209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3. </a:t>
              </a: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前壁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5613" name="Text Box 15">
              <a:extLst>
                <a:ext uri="{FF2B5EF4-FFF2-40B4-BE49-F238E27FC236}">
                  <a16:creationId xmlns:a16="http://schemas.microsoft.com/office/drawing/2014/main" id="{22B0DA6C-3986-4BB1-BD79-19F1E17B6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118" y="4380833"/>
              <a:ext cx="208489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有蜗螺旋管入口</a:t>
              </a:r>
            </a:p>
          </p:txBody>
        </p:sp>
        <p:sp>
          <p:nvSpPr>
            <p:cNvPr id="25614" name="Text Box 16">
              <a:extLst>
                <a:ext uri="{FF2B5EF4-FFF2-40B4-BE49-F238E27FC236}">
                  <a16:creationId xmlns:a16="http://schemas.microsoft.com/office/drawing/2014/main" id="{2BE99B6F-9DDB-4ED9-8E8D-AD4D0F0C1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98" y="4828510"/>
              <a:ext cx="2308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4. </a:t>
              </a: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后壁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5615" name="Text Box 17">
              <a:extLst>
                <a:ext uri="{FF2B5EF4-FFF2-40B4-BE49-F238E27FC236}">
                  <a16:creationId xmlns:a16="http://schemas.microsoft.com/office/drawing/2014/main" id="{0FB9B591-81CF-4A56-9D3C-4C7B62DAB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327" y="5292058"/>
              <a:ext cx="26189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有半规管的五个开口</a:t>
              </a:r>
            </a:p>
          </p:txBody>
        </p:sp>
      </p:grpSp>
      <p:sp>
        <p:nvSpPr>
          <p:cNvPr id="25616" name="Line 18">
            <a:extLst>
              <a:ext uri="{FF2B5EF4-FFF2-40B4-BE49-F238E27FC236}">
                <a16:creationId xmlns:a16="http://schemas.microsoft.com/office/drawing/2014/main" id="{E4C21D68-13E5-404A-B4AD-6609EDC402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4150" y="4583113"/>
            <a:ext cx="134938" cy="693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617" name="Rectangle 19">
            <a:extLst>
              <a:ext uri="{FF2B5EF4-FFF2-40B4-BE49-F238E27FC236}">
                <a16:creationId xmlns:a16="http://schemas.microsoft.com/office/drawing/2014/main" id="{7AA5D03A-3849-40A8-BF2A-5C7B006C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5202238"/>
            <a:ext cx="214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蜗螺旋管</a:t>
            </a:r>
          </a:p>
        </p:txBody>
      </p:sp>
      <p:sp>
        <p:nvSpPr>
          <p:cNvPr id="25618" name="Line 20">
            <a:extLst>
              <a:ext uri="{FF2B5EF4-FFF2-40B4-BE49-F238E27FC236}">
                <a16:creationId xmlns:a16="http://schemas.microsoft.com/office/drawing/2014/main" id="{8D14D00D-0079-404A-8ABB-BAE3326D3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9950" y="1757363"/>
            <a:ext cx="520700" cy="13795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619" name="Rectangle 21">
            <a:extLst>
              <a:ext uri="{FF2B5EF4-FFF2-40B4-BE49-F238E27FC236}">
                <a16:creationId xmlns:a16="http://schemas.microsoft.com/office/drawing/2014/main" id="{23CB7377-9B74-4DB6-B175-0FE96B03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1381125"/>
            <a:ext cx="130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内耳道</a:t>
            </a:r>
          </a:p>
        </p:txBody>
      </p:sp>
      <p:sp>
        <p:nvSpPr>
          <p:cNvPr id="25620" name="Rectangle 22">
            <a:extLst>
              <a:ext uri="{FF2B5EF4-FFF2-40B4-BE49-F238E27FC236}">
                <a16:creationId xmlns:a16="http://schemas.microsoft.com/office/drawing/2014/main" id="{1B3F8CF4-15AA-403F-B4CE-F2912C5F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1371600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半规管</a:t>
            </a:r>
          </a:p>
        </p:txBody>
      </p:sp>
      <p:sp>
        <p:nvSpPr>
          <p:cNvPr id="25621" name="Line 23">
            <a:extLst>
              <a:ext uri="{FF2B5EF4-FFF2-40B4-BE49-F238E27FC236}">
                <a16:creationId xmlns:a16="http://schemas.microsoft.com/office/drawing/2014/main" id="{DB4B4635-315D-484B-9B5B-A652A7C78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675" y="1828800"/>
            <a:ext cx="231775" cy="2619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622" name="Line 24">
            <a:extLst>
              <a:ext uri="{FF2B5EF4-FFF2-40B4-BE49-F238E27FC236}">
                <a16:creationId xmlns:a16="http://schemas.microsoft.com/office/drawing/2014/main" id="{059FB3B5-E1EE-4222-9051-A04BFD56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675" y="1819275"/>
            <a:ext cx="58738" cy="13700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623" name="Line 25">
            <a:extLst>
              <a:ext uri="{FF2B5EF4-FFF2-40B4-BE49-F238E27FC236}">
                <a16:creationId xmlns:a16="http://schemas.microsoft.com/office/drawing/2014/main" id="{CF2C7A60-DCEC-4D70-B5B0-00302149E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5613" y="1830388"/>
            <a:ext cx="490537" cy="15414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073">
            <a:extLst>
              <a:ext uri="{FF2B5EF4-FFF2-40B4-BE49-F238E27FC236}">
                <a16:creationId xmlns:a16="http://schemas.microsoft.com/office/drawing/2014/main" id="{83F14B4A-33A5-49E9-80FC-144634E0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155700"/>
            <a:ext cx="56292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18">
            <a:extLst>
              <a:ext uri="{FF2B5EF4-FFF2-40B4-BE49-F238E27FC236}">
                <a16:creationId xmlns:a16="http://schemas.microsoft.com/office/drawing/2014/main" id="{B7B35D60-7FC7-4C67-9FBD-466923D82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3450" y="2160588"/>
            <a:ext cx="1892300" cy="1303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28" name="Text Box 19">
            <a:extLst>
              <a:ext uri="{FF2B5EF4-FFF2-40B4-BE49-F238E27FC236}">
                <a16:creationId xmlns:a16="http://schemas.microsoft.com/office/drawing/2014/main" id="{30B5CA42-9A57-4A6B-909F-400F95DEC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78013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前庭嵴</a:t>
            </a:r>
          </a:p>
        </p:txBody>
      </p:sp>
      <p:sp>
        <p:nvSpPr>
          <p:cNvPr id="26629" name="Line 20">
            <a:extLst>
              <a:ext uri="{FF2B5EF4-FFF2-40B4-BE49-F238E27FC236}">
                <a16:creationId xmlns:a16="http://schemas.microsoft.com/office/drawing/2014/main" id="{8110D3C8-C77E-4D03-9C64-29F8999CB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5325" y="1562100"/>
            <a:ext cx="2165350" cy="174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30" name="Text Box 21">
            <a:extLst>
              <a:ext uri="{FF2B5EF4-FFF2-40B4-BE49-F238E27FC236}">
                <a16:creationId xmlns:a16="http://schemas.microsoft.com/office/drawing/2014/main" id="{16032A80-6743-40FE-887D-F75A5B963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1298575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椭圆囊隐窝</a:t>
            </a:r>
          </a:p>
        </p:txBody>
      </p:sp>
      <p:sp>
        <p:nvSpPr>
          <p:cNvPr id="26631" name="Line 22">
            <a:extLst>
              <a:ext uri="{FF2B5EF4-FFF2-40B4-BE49-F238E27FC236}">
                <a16:creationId xmlns:a16="http://schemas.microsoft.com/office/drawing/2014/main" id="{16DD5B0B-532D-4F1F-83FE-3C248F3587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00" y="2668588"/>
            <a:ext cx="1846263" cy="9286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32" name="Text Box 23">
            <a:extLst>
              <a:ext uri="{FF2B5EF4-FFF2-40B4-BE49-F238E27FC236}">
                <a16:creationId xmlns:a16="http://schemas.microsoft.com/office/drawing/2014/main" id="{5AF22EB9-E78C-442B-81A3-7C88BA37B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389188"/>
            <a:ext cx="173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球囊隐窝</a:t>
            </a:r>
          </a:p>
        </p:txBody>
      </p:sp>
      <p:sp>
        <p:nvSpPr>
          <p:cNvPr id="26633" name="Line 24">
            <a:extLst>
              <a:ext uri="{FF2B5EF4-FFF2-40B4-BE49-F238E27FC236}">
                <a16:creationId xmlns:a16="http://schemas.microsoft.com/office/drawing/2014/main" id="{98802403-8BCE-44EC-A715-25CE04D0E4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1225" y="3924300"/>
            <a:ext cx="160338" cy="1558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34" name="Text Box 25">
            <a:extLst>
              <a:ext uri="{FF2B5EF4-FFF2-40B4-BE49-F238E27FC236}">
                <a16:creationId xmlns:a16="http://schemas.microsoft.com/office/drawing/2014/main" id="{A5393F28-5536-4CD6-9351-55F4185E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437188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蜗管隐窝</a:t>
            </a:r>
          </a:p>
        </p:txBody>
      </p:sp>
      <p:sp>
        <p:nvSpPr>
          <p:cNvPr id="26635" name="Line 26">
            <a:extLst>
              <a:ext uri="{FF2B5EF4-FFF2-40B4-BE49-F238E27FC236}">
                <a16:creationId xmlns:a16="http://schemas.microsoft.com/office/drawing/2014/main" id="{DF7FD96C-5277-4F51-8F77-6FA423B5B7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7150" y="3576638"/>
            <a:ext cx="639763" cy="19256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36" name="Text Box 27">
            <a:extLst>
              <a:ext uri="{FF2B5EF4-FFF2-40B4-BE49-F238E27FC236}">
                <a16:creationId xmlns:a16="http://schemas.microsoft.com/office/drawing/2014/main" id="{2198A86C-A91A-4A99-9A55-53F9FAE7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5453063"/>
            <a:ext cx="259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前庭水管内口</a:t>
            </a:r>
          </a:p>
        </p:txBody>
      </p:sp>
      <p:sp>
        <p:nvSpPr>
          <p:cNvPr id="26637" name="AutoShape 33">
            <a:extLst>
              <a:ext uri="{FF2B5EF4-FFF2-40B4-BE49-F238E27FC236}">
                <a16:creationId xmlns:a16="http://schemas.microsoft.com/office/drawing/2014/main" id="{79CE5451-E18F-4E32-A746-D101DA6B823B}"/>
              </a:ext>
            </a:extLst>
          </p:cNvPr>
          <p:cNvSpPr>
            <a:spLocks noChangeArrowheads="1"/>
          </p:cNvSpPr>
          <p:nvPr/>
        </p:nvSpPr>
        <p:spPr bwMode="auto">
          <a:xfrm rot="6831381">
            <a:off x="5823743" y="3564732"/>
            <a:ext cx="258763" cy="2216150"/>
          </a:xfrm>
          <a:prstGeom prst="downArrow">
            <a:avLst>
              <a:gd name="adj1" fmla="val 50000"/>
              <a:gd name="adj2" fmla="val 21411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38" name="Rectangle 34">
            <a:extLst>
              <a:ext uri="{FF2B5EF4-FFF2-40B4-BE49-F238E27FC236}">
                <a16:creationId xmlns:a16="http://schemas.microsoft.com/office/drawing/2014/main" id="{7778B55F-1B63-405A-9128-F08F4325C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5049838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蜗螺旋管入口</a:t>
            </a:r>
          </a:p>
        </p:txBody>
      </p:sp>
      <p:sp>
        <p:nvSpPr>
          <p:cNvPr id="26639" name="Line 37">
            <a:extLst>
              <a:ext uri="{FF2B5EF4-FFF2-40B4-BE49-F238E27FC236}">
                <a16:creationId xmlns:a16="http://schemas.microsoft.com/office/drawing/2014/main" id="{1E2ED301-8A8C-456A-A239-C6262FD02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4300" y="1928813"/>
            <a:ext cx="1928813" cy="10890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40" name="Line 39">
            <a:extLst>
              <a:ext uri="{FF2B5EF4-FFF2-40B4-BE49-F238E27FC236}">
                <a16:creationId xmlns:a16="http://schemas.microsoft.com/office/drawing/2014/main" id="{1AA6BF48-A3DD-4213-A0E5-34129AC77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2713" y="1941513"/>
            <a:ext cx="1616075" cy="1422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41" name="Line 41">
            <a:extLst>
              <a:ext uri="{FF2B5EF4-FFF2-40B4-BE49-F238E27FC236}">
                <a16:creationId xmlns:a16="http://schemas.microsoft.com/office/drawing/2014/main" id="{8CF2BC8A-C6D5-4482-99C7-52ED99FF6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1930400"/>
            <a:ext cx="1462088" cy="22971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42" name="Rectangle 43">
            <a:extLst>
              <a:ext uri="{FF2B5EF4-FFF2-40B4-BE49-F238E27FC236}">
                <a16:creationId xmlns:a16="http://schemas.microsoft.com/office/drawing/2014/main" id="{26CA99F4-0DD1-4FDB-92C5-738BA8B3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668463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半规管的开口</a:t>
            </a:r>
          </a:p>
        </p:txBody>
      </p:sp>
      <p:sp>
        <p:nvSpPr>
          <p:cNvPr id="26643" name="Freeform 45">
            <a:extLst>
              <a:ext uri="{FF2B5EF4-FFF2-40B4-BE49-F238E27FC236}">
                <a16:creationId xmlns:a16="http://schemas.microsoft.com/office/drawing/2014/main" id="{698CC3E2-2545-402D-8786-31424F285032}"/>
              </a:ext>
            </a:extLst>
          </p:cNvPr>
          <p:cNvSpPr>
            <a:spLocks/>
          </p:cNvSpPr>
          <p:nvPr/>
        </p:nvSpPr>
        <p:spPr bwMode="auto">
          <a:xfrm>
            <a:off x="4303713" y="3271838"/>
            <a:ext cx="450850" cy="665162"/>
          </a:xfrm>
          <a:custGeom>
            <a:avLst/>
            <a:gdLst>
              <a:gd name="T0" fmla="*/ 2147483646 w 284"/>
              <a:gd name="T1" fmla="*/ 0 h 419"/>
              <a:gd name="T2" fmla="*/ 2147483646 w 284"/>
              <a:gd name="T3" fmla="*/ 2147483646 h 419"/>
              <a:gd name="T4" fmla="*/ 2147483646 w 284"/>
              <a:gd name="T5" fmla="*/ 2147483646 h 419"/>
              <a:gd name="T6" fmla="*/ 2147483646 w 284"/>
              <a:gd name="T7" fmla="*/ 2147483646 h 419"/>
              <a:gd name="T8" fmla="*/ 2147483646 w 284"/>
              <a:gd name="T9" fmla="*/ 2147483646 h 419"/>
              <a:gd name="T10" fmla="*/ 2147483646 w 284"/>
              <a:gd name="T11" fmla="*/ 2147483646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"/>
              <a:gd name="T19" fmla="*/ 0 h 419"/>
              <a:gd name="T20" fmla="*/ 284 w 284"/>
              <a:gd name="T21" fmla="*/ 419 h 4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" h="419">
                <a:moveTo>
                  <a:pt x="284" y="0"/>
                </a:moveTo>
                <a:cubicBezTo>
                  <a:pt x="281" y="73"/>
                  <a:pt x="279" y="147"/>
                  <a:pt x="271" y="205"/>
                </a:cubicBezTo>
                <a:cubicBezTo>
                  <a:pt x="263" y="263"/>
                  <a:pt x="255" y="310"/>
                  <a:pt x="233" y="345"/>
                </a:cubicBezTo>
                <a:cubicBezTo>
                  <a:pt x="211" y="380"/>
                  <a:pt x="172" y="413"/>
                  <a:pt x="137" y="416"/>
                </a:cubicBezTo>
                <a:cubicBezTo>
                  <a:pt x="102" y="419"/>
                  <a:pt x="44" y="379"/>
                  <a:pt x="22" y="365"/>
                </a:cubicBezTo>
                <a:cubicBezTo>
                  <a:pt x="0" y="351"/>
                  <a:pt x="5" y="338"/>
                  <a:pt x="3" y="333"/>
                </a:cubicBezTo>
              </a:path>
            </a:pathLst>
          </a:custGeom>
          <a:noFill/>
          <a:ln w="57150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644" name="Freeform 46">
            <a:extLst>
              <a:ext uri="{FF2B5EF4-FFF2-40B4-BE49-F238E27FC236}">
                <a16:creationId xmlns:a16="http://schemas.microsoft.com/office/drawing/2014/main" id="{7BAA8A26-A958-43B4-AEB7-2C7FD477741A}"/>
              </a:ext>
            </a:extLst>
          </p:cNvPr>
          <p:cNvSpPr>
            <a:spLocks/>
          </p:cNvSpPr>
          <p:nvPr/>
        </p:nvSpPr>
        <p:spPr bwMode="auto">
          <a:xfrm>
            <a:off x="4714875" y="3648075"/>
            <a:ext cx="334963" cy="258763"/>
          </a:xfrm>
          <a:custGeom>
            <a:avLst/>
            <a:gdLst>
              <a:gd name="T0" fmla="*/ 0 w 211"/>
              <a:gd name="T1" fmla="*/ 0 h 163"/>
              <a:gd name="T2" fmla="*/ 2147483646 w 211"/>
              <a:gd name="T3" fmla="*/ 2147483646 h 163"/>
              <a:gd name="T4" fmla="*/ 2147483646 w 211"/>
              <a:gd name="T5" fmla="*/ 2147483646 h 163"/>
              <a:gd name="T6" fmla="*/ 2147483646 w 211"/>
              <a:gd name="T7" fmla="*/ 2147483646 h 163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63"/>
              <a:gd name="T14" fmla="*/ 211 w 211"/>
              <a:gd name="T15" fmla="*/ 163 h 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63">
                <a:moveTo>
                  <a:pt x="0" y="0"/>
                </a:moveTo>
                <a:cubicBezTo>
                  <a:pt x="20" y="53"/>
                  <a:pt x="41" y="107"/>
                  <a:pt x="64" y="134"/>
                </a:cubicBezTo>
                <a:cubicBezTo>
                  <a:pt x="87" y="161"/>
                  <a:pt x="116" y="157"/>
                  <a:pt x="140" y="160"/>
                </a:cubicBezTo>
                <a:cubicBezTo>
                  <a:pt x="164" y="163"/>
                  <a:pt x="187" y="158"/>
                  <a:pt x="211" y="153"/>
                </a:cubicBezTo>
              </a:path>
            </a:pathLst>
          </a:custGeom>
          <a:noFill/>
          <a:ln w="57150" cmpd="sng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FB59917F-261E-498C-929B-5DFE6CF7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842529"/>
            <a:ext cx="338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（二）骨半规管    </a:t>
            </a:r>
          </a:p>
        </p:txBody>
      </p:sp>
      <p:pic>
        <p:nvPicPr>
          <p:cNvPr id="27651" name="Picture 5" descr="A-1181-1-Wneu">
            <a:extLst>
              <a:ext uri="{FF2B5EF4-FFF2-40B4-BE49-F238E27FC236}">
                <a16:creationId xmlns:a16="http://schemas.microsoft.com/office/drawing/2014/main" id="{E1D46E94-8FBC-4960-81F8-E3A8F59E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0159" r="21957" b="26100"/>
          <a:stretch>
            <a:fillRect/>
          </a:stretch>
        </p:blipFill>
        <p:spPr bwMode="auto">
          <a:xfrm>
            <a:off x="2671763" y="2080070"/>
            <a:ext cx="5586412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6">
            <a:extLst>
              <a:ext uri="{FF2B5EF4-FFF2-40B4-BE49-F238E27FC236}">
                <a16:creationId xmlns:a16="http://schemas.microsoft.com/office/drawing/2014/main" id="{5013A794-42DA-43F2-9C78-0EE70374C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350" y="3697732"/>
            <a:ext cx="1182688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53" name="Line 7">
            <a:extLst>
              <a:ext uri="{FF2B5EF4-FFF2-40B4-BE49-F238E27FC236}">
                <a16:creationId xmlns:a16="http://schemas.microsoft.com/office/drawing/2014/main" id="{3AD944B9-8E45-4D02-B035-FCE969B1E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5575" y="2359470"/>
            <a:ext cx="1335088" cy="6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54" name="Line 8">
            <a:extLst>
              <a:ext uri="{FF2B5EF4-FFF2-40B4-BE49-F238E27FC236}">
                <a16:creationId xmlns:a16="http://schemas.microsoft.com/office/drawing/2014/main" id="{C7A6C83F-7575-48DF-8E4F-D03FF839D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4980432"/>
            <a:ext cx="922338" cy="174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9C077CD9-C7A2-40E7-AF5D-9B6CD94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2118170"/>
            <a:ext cx="205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前骨半规管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004B0C83-D025-47DA-90E8-17D85397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454845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外骨半规管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982CEE37-D7DE-4079-A6F8-5564A3DC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724845"/>
            <a:ext cx="215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后骨半规管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58" name="Text Box 15">
            <a:extLst>
              <a:ext uri="{FF2B5EF4-FFF2-40B4-BE49-F238E27FC236}">
                <a16:creationId xmlns:a16="http://schemas.microsoft.com/office/drawing/2014/main" id="{2D3CA0FB-BFAB-4CEF-98DF-21E4AC51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1829245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单骨脚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59" name="Text Box 16">
            <a:extLst>
              <a:ext uri="{FF2B5EF4-FFF2-40B4-BE49-F238E27FC236}">
                <a16:creationId xmlns:a16="http://schemas.microsoft.com/office/drawing/2014/main" id="{AE3EE92E-2355-412E-B043-352D7706C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5497957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总骨脚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60" name="Text Box 17">
            <a:extLst>
              <a:ext uri="{FF2B5EF4-FFF2-40B4-BE49-F238E27FC236}">
                <a16:creationId xmlns:a16="http://schemas.microsoft.com/office/drawing/2014/main" id="{411E3386-D2BC-44CE-B53E-506466E1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5986907"/>
            <a:ext cx="377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壶腹骨脚和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骨壶腹</a:t>
            </a:r>
          </a:p>
        </p:txBody>
      </p:sp>
      <p:sp>
        <p:nvSpPr>
          <p:cNvPr id="27661" name="Line 19">
            <a:extLst>
              <a:ext uri="{FF2B5EF4-FFF2-40B4-BE49-F238E27FC236}">
                <a16:creationId xmlns:a16="http://schemas.microsoft.com/office/drawing/2014/main" id="{79819D94-246A-402D-B472-BC3C80CD12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913" y="3445320"/>
            <a:ext cx="673100" cy="2632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62" name="Line 20">
            <a:extLst>
              <a:ext uri="{FF2B5EF4-FFF2-40B4-BE49-F238E27FC236}">
                <a16:creationId xmlns:a16="http://schemas.microsoft.com/office/drawing/2014/main" id="{0CE3F1D9-0AD0-4557-9D2A-7F2346E0F5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30800" y="3842195"/>
            <a:ext cx="936625" cy="2251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63" name="Line 21">
            <a:extLst>
              <a:ext uri="{FF2B5EF4-FFF2-40B4-BE49-F238E27FC236}">
                <a16:creationId xmlns:a16="http://schemas.microsoft.com/office/drawing/2014/main" id="{07DF849F-0D8D-494B-8111-DBEF2E871E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2225" y="4662932"/>
            <a:ext cx="966788" cy="14255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64" name="Line 22">
            <a:extLst>
              <a:ext uri="{FF2B5EF4-FFF2-40B4-BE49-F238E27FC236}">
                <a16:creationId xmlns:a16="http://schemas.microsoft.com/office/drawing/2014/main" id="{7706FF6D-5BB9-4BDF-BA10-C09372C791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8088" y="2227707"/>
            <a:ext cx="155575" cy="201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27665" name="Line 23">
            <a:extLst>
              <a:ext uri="{FF2B5EF4-FFF2-40B4-BE49-F238E27FC236}">
                <a16:creationId xmlns:a16="http://schemas.microsoft.com/office/drawing/2014/main" id="{77860EDE-6F0F-43D9-8342-B6C85AB99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8450" y="3981895"/>
            <a:ext cx="698500" cy="1597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>
            <a:extLst>
              <a:ext uri="{FF2B5EF4-FFF2-40B4-BE49-F238E27FC236}">
                <a16:creationId xmlns:a16="http://schemas.microsoft.com/office/drawing/2014/main" id="{6E604290-6E04-41E4-995B-4074552F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4" y="988263"/>
            <a:ext cx="292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（三）耳蜗</a:t>
            </a:r>
          </a:p>
        </p:txBody>
      </p:sp>
      <p:pic>
        <p:nvPicPr>
          <p:cNvPr id="29699" name="Picture 41" descr="097">
            <a:extLst>
              <a:ext uri="{FF2B5EF4-FFF2-40B4-BE49-F238E27FC236}">
                <a16:creationId xmlns:a16="http://schemas.microsoft.com/office/drawing/2014/main" id="{D86D9839-BBD8-4C76-821F-33FD469A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3" t="38628" r="9676" b="29167"/>
          <a:stretch>
            <a:fillRect/>
          </a:stretch>
        </p:blipFill>
        <p:spPr bwMode="auto">
          <a:xfrm>
            <a:off x="414163" y="2329859"/>
            <a:ext cx="364648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2">
            <a:extLst>
              <a:ext uri="{FF2B5EF4-FFF2-40B4-BE49-F238E27FC236}">
                <a16:creationId xmlns:a16="http://schemas.microsoft.com/office/drawing/2014/main" id="{93AFD373-5B7C-428D-92F1-4C526C8F4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764" y="5566771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耳蜗的位置</a:t>
            </a:r>
          </a:p>
        </p:txBody>
      </p:sp>
      <p:grpSp>
        <p:nvGrpSpPr>
          <p:cNvPr id="29701" name="Group 45">
            <a:extLst>
              <a:ext uri="{FF2B5EF4-FFF2-40B4-BE49-F238E27FC236}">
                <a16:creationId xmlns:a16="http://schemas.microsoft.com/office/drawing/2014/main" id="{7C84A550-4D41-4AEF-BD9F-22B7169CBA9B}"/>
              </a:ext>
            </a:extLst>
          </p:cNvPr>
          <p:cNvGrpSpPr>
            <a:grpSpLocks/>
          </p:cNvGrpSpPr>
          <p:nvPr/>
        </p:nvGrpSpPr>
        <p:grpSpPr bwMode="auto">
          <a:xfrm>
            <a:off x="4460701" y="1720259"/>
            <a:ext cx="4492625" cy="4303712"/>
            <a:chOff x="0" y="648"/>
            <a:chExt cx="2830" cy="2711"/>
          </a:xfrm>
        </p:grpSpPr>
        <p:pic>
          <p:nvPicPr>
            <p:cNvPr id="29705" name="Picture 46" descr="103">
              <a:extLst>
                <a:ext uri="{FF2B5EF4-FFF2-40B4-BE49-F238E27FC236}">
                  <a16:creationId xmlns:a16="http://schemas.microsoft.com/office/drawing/2014/main" id="{1515142E-FC10-43B3-A130-C287F3750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9" t="3778" r="2095" b="8015"/>
            <a:stretch>
              <a:fillRect/>
            </a:stretch>
          </p:blipFill>
          <p:spPr bwMode="auto">
            <a:xfrm>
              <a:off x="0" y="1044"/>
              <a:ext cx="2558" cy="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Line 47">
              <a:extLst>
                <a:ext uri="{FF2B5EF4-FFF2-40B4-BE49-F238E27FC236}">
                  <a16:creationId xmlns:a16="http://schemas.microsoft.com/office/drawing/2014/main" id="{00167428-997F-4B59-81BC-CA337CBC9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3" y="1214"/>
              <a:ext cx="761" cy="8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9707" name="Text Box 48">
              <a:extLst>
                <a:ext uri="{FF2B5EF4-FFF2-40B4-BE49-F238E27FC236}">
                  <a16:creationId xmlns:a16="http://schemas.microsoft.com/office/drawing/2014/main" id="{501679BD-B9F9-48B7-945E-65218109E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952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蜗轴</a:t>
              </a:r>
            </a:p>
          </p:txBody>
        </p:sp>
        <p:sp>
          <p:nvSpPr>
            <p:cNvPr id="29708" name="Line 49">
              <a:extLst>
                <a:ext uri="{FF2B5EF4-FFF2-40B4-BE49-F238E27FC236}">
                  <a16:creationId xmlns:a16="http://schemas.microsoft.com/office/drawing/2014/main" id="{B64B0055-82C7-4374-A805-6CDC5C52D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0" y="917"/>
              <a:ext cx="610" cy="10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9709" name="Text Box 50">
              <a:extLst>
                <a:ext uri="{FF2B5EF4-FFF2-40B4-BE49-F238E27FC236}">
                  <a16:creationId xmlns:a16="http://schemas.microsoft.com/office/drawing/2014/main" id="{A4740839-64C4-4ED6-8A74-CC290F97D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" y="648"/>
              <a:ext cx="1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骨螺旋板</a:t>
              </a:r>
            </a:p>
          </p:txBody>
        </p:sp>
        <p:sp>
          <p:nvSpPr>
            <p:cNvPr id="29710" name="Text Box 51">
              <a:extLst>
                <a:ext uri="{FF2B5EF4-FFF2-40B4-BE49-F238E27FC236}">
                  <a16:creationId xmlns:a16="http://schemas.microsoft.com/office/drawing/2014/main" id="{D430F08B-C5AC-4FB1-9FDA-B7452D70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071"/>
              <a:ext cx="19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耳蜗断面</a:t>
              </a:r>
              <a:r>
                <a:rPr lang="en-US" altLang="zh-CN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(</a:t>
              </a:r>
              <a:r>
                <a:rPr lang="zh-CN" altLang="en-US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经蜗轴</a:t>
              </a:r>
              <a:r>
                <a:rPr lang="en-US" altLang="zh-CN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)</a:t>
              </a:r>
            </a:p>
          </p:txBody>
        </p:sp>
        <p:sp>
          <p:nvSpPr>
            <p:cNvPr id="29711" name="Line 52">
              <a:extLst>
                <a:ext uri="{FF2B5EF4-FFF2-40B4-BE49-F238E27FC236}">
                  <a16:creationId xmlns:a16="http://schemas.microsoft.com/office/drawing/2014/main" id="{3633A4D7-8CDD-471A-8CD7-BAFD82EB1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" y="1062"/>
              <a:ext cx="44" cy="4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9712" name="Rectangle 53">
              <a:extLst>
                <a:ext uri="{FF2B5EF4-FFF2-40B4-BE49-F238E27FC236}">
                  <a16:creationId xmlns:a16="http://schemas.microsoft.com/office/drawing/2014/main" id="{1ECCE599-C9D0-421B-A871-305BD1D6C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800"/>
              <a:ext cx="1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蜗螺旋管</a:t>
              </a:r>
            </a:p>
          </p:txBody>
        </p:sp>
        <p:sp>
          <p:nvSpPr>
            <p:cNvPr id="29713" name="Freeform 54">
              <a:extLst>
                <a:ext uri="{FF2B5EF4-FFF2-40B4-BE49-F238E27FC236}">
                  <a16:creationId xmlns:a16="http://schemas.microsoft.com/office/drawing/2014/main" id="{3A6617DD-4145-4639-AB8B-E8F90CC8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1473"/>
              <a:ext cx="568" cy="700"/>
            </a:xfrm>
            <a:custGeom>
              <a:avLst/>
              <a:gdLst>
                <a:gd name="T0" fmla="*/ 524 w 568"/>
                <a:gd name="T1" fmla="*/ 370 h 700"/>
                <a:gd name="T2" fmla="*/ 563 w 568"/>
                <a:gd name="T3" fmla="*/ 235 h 700"/>
                <a:gd name="T4" fmla="*/ 492 w 568"/>
                <a:gd name="T5" fmla="*/ 94 h 700"/>
                <a:gd name="T6" fmla="*/ 403 w 568"/>
                <a:gd name="T7" fmla="*/ 30 h 700"/>
                <a:gd name="T8" fmla="*/ 255 w 568"/>
                <a:gd name="T9" fmla="*/ 11 h 700"/>
                <a:gd name="T10" fmla="*/ 95 w 568"/>
                <a:gd name="T11" fmla="*/ 94 h 700"/>
                <a:gd name="T12" fmla="*/ 6 w 568"/>
                <a:gd name="T13" fmla="*/ 299 h 700"/>
                <a:gd name="T14" fmla="*/ 57 w 568"/>
                <a:gd name="T15" fmla="*/ 478 h 700"/>
                <a:gd name="T16" fmla="*/ 166 w 568"/>
                <a:gd name="T17" fmla="*/ 619 h 700"/>
                <a:gd name="T18" fmla="*/ 300 w 568"/>
                <a:gd name="T19" fmla="*/ 696 h 700"/>
                <a:gd name="T20" fmla="*/ 383 w 568"/>
                <a:gd name="T21" fmla="*/ 645 h 700"/>
                <a:gd name="T22" fmla="*/ 441 w 568"/>
                <a:gd name="T23" fmla="*/ 510 h 700"/>
                <a:gd name="T24" fmla="*/ 524 w 568"/>
                <a:gd name="T25" fmla="*/ 370 h 7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8"/>
                <a:gd name="T40" fmla="*/ 0 h 700"/>
                <a:gd name="T41" fmla="*/ 568 w 568"/>
                <a:gd name="T42" fmla="*/ 700 h 7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8" h="700">
                  <a:moveTo>
                    <a:pt x="524" y="370"/>
                  </a:moveTo>
                  <a:cubicBezTo>
                    <a:pt x="544" y="324"/>
                    <a:pt x="568" y="281"/>
                    <a:pt x="563" y="235"/>
                  </a:cubicBezTo>
                  <a:cubicBezTo>
                    <a:pt x="558" y="189"/>
                    <a:pt x="519" y="128"/>
                    <a:pt x="492" y="94"/>
                  </a:cubicBezTo>
                  <a:cubicBezTo>
                    <a:pt x="465" y="60"/>
                    <a:pt x="442" y="44"/>
                    <a:pt x="403" y="30"/>
                  </a:cubicBezTo>
                  <a:cubicBezTo>
                    <a:pt x="364" y="16"/>
                    <a:pt x="306" y="0"/>
                    <a:pt x="255" y="11"/>
                  </a:cubicBezTo>
                  <a:cubicBezTo>
                    <a:pt x="204" y="22"/>
                    <a:pt x="136" y="46"/>
                    <a:pt x="95" y="94"/>
                  </a:cubicBezTo>
                  <a:cubicBezTo>
                    <a:pt x="54" y="142"/>
                    <a:pt x="12" y="235"/>
                    <a:pt x="6" y="299"/>
                  </a:cubicBezTo>
                  <a:cubicBezTo>
                    <a:pt x="0" y="363"/>
                    <a:pt x="30" y="425"/>
                    <a:pt x="57" y="478"/>
                  </a:cubicBezTo>
                  <a:cubicBezTo>
                    <a:pt x="84" y="531"/>
                    <a:pt x="125" y="583"/>
                    <a:pt x="166" y="619"/>
                  </a:cubicBezTo>
                  <a:cubicBezTo>
                    <a:pt x="207" y="655"/>
                    <a:pt x="264" y="692"/>
                    <a:pt x="300" y="696"/>
                  </a:cubicBezTo>
                  <a:cubicBezTo>
                    <a:pt x="336" y="700"/>
                    <a:pt x="360" y="676"/>
                    <a:pt x="383" y="645"/>
                  </a:cubicBezTo>
                  <a:cubicBezTo>
                    <a:pt x="406" y="614"/>
                    <a:pt x="416" y="558"/>
                    <a:pt x="441" y="510"/>
                  </a:cubicBezTo>
                  <a:cubicBezTo>
                    <a:pt x="466" y="462"/>
                    <a:pt x="504" y="416"/>
                    <a:pt x="524" y="370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9" descr="p202- 拷贝">
            <a:extLst>
              <a:ext uri="{FF2B5EF4-FFF2-40B4-BE49-F238E27FC236}">
                <a16:creationId xmlns:a16="http://schemas.microsoft.com/office/drawing/2014/main" id="{DE805204-7090-4B05-BFF6-91BED659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7" t="38477" r="2173" b="4701"/>
          <a:stretch>
            <a:fillRect/>
          </a:stretch>
        </p:blipFill>
        <p:spPr bwMode="auto">
          <a:xfrm>
            <a:off x="466725" y="1536700"/>
            <a:ext cx="36814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20">
            <a:extLst>
              <a:ext uri="{FF2B5EF4-FFF2-40B4-BE49-F238E27FC236}">
                <a16:creationId xmlns:a16="http://schemas.microsoft.com/office/drawing/2014/main" id="{F82B590F-A1CB-4C8F-BEE4-89247A179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1733550"/>
            <a:ext cx="7938" cy="1724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24" name="Text Box 21">
            <a:extLst>
              <a:ext uri="{FF2B5EF4-FFF2-40B4-BE49-F238E27FC236}">
                <a16:creationId xmlns:a16="http://schemas.microsoft.com/office/drawing/2014/main" id="{EE4AFFBE-CA93-40AC-9EC7-4AC5CAE46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316038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螺旋板钩</a:t>
            </a:r>
          </a:p>
        </p:txBody>
      </p:sp>
      <p:sp>
        <p:nvSpPr>
          <p:cNvPr id="30725" name="Line 22">
            <a:extLst>
              <a:ext uri="{FF2B5EF4-FFF2-40B4-BE49-F238E27FC236}">
                <a16:creationId xmlns:a16="http://schemas.microsoft.com/office/drawing/2014/main" id="{40BB00FF-5E41-45DB-8EE8-0F94162A4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8975" y="4135438"/>
            <a:ext cx="6350" cy="758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26" name="Text Box 23">
            <a:extLst>
              <a:ext uri="{FF2B5EF4-FFF2-40B4-BE49-F238E27FC236}">
                <a16:creationId xmlns:a16="http://schemas.microsoft.com/office/drawing/2014/main" id="{5331764E-98D9-41EC-A49F-41613319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814888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骨螺旋板</a:t>
            </a:r>
          </a:p>
        </p:txBody>
      </p:sp>
      <p:sp>
        <p:nvSpPr>
          <p:cNvPr id="30727" name="Line 24">
            <a:extLst>
              <a:ext uri="{FF2B5EF4-FFF2-40B4-BE49-F238E27FC236}">
                <a16:creationId xmlns:a16="http://schemas.microsoft.com/office/drawing/2014/main" id="{F3CBF429-85BA-4776-9F71-1FEC09054B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86125" y="4348163"/>
            <a:ext cx="173038" cy="3857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28" name="Rectangle 25">
            <a:extLst>
              <a:ext uri="{FF2B5EF4-FFF2-40B4-BE49-F238E27FC236}">
                <a16:creationId xmlns:a16="http://schemas.microsoft.com/office/drawing/2014/main" id="{153FFFDC-D9CE-4B6A-8423-7619686F0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4664075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蜗螺旋管</a:t>
            </a:r>
          </a:p>
        </p:txBody>
      </p:sp>
      <p:pic>
        <p:nvPicPr>
          <p:cNvPr id="30729" name="Picture 38" descr="p204 拷贝">
            <a:extLst>
              <a:ext uri="{FF2B5EF4-FFF2-40B4-BE49-F238E27FC236}">
                <a16:creationId xmlns:a16="http://schemas.microsoft.com/office/drawing/2014/main" id="{6D4CDFAB-794B-4B1F-AECD-465947CE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3064" r="4430" b="6790"/>
          <a:stretch>
            <a:fillRect/>
          </a:stretch>
        </p:blipFill>
        <p:spPr bwMode="auto">
          <a:xfrm>
            <a:off x="4216400" y="1562100"/>
            <a:ext cx="47910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Line 39">
            <a:extLst>
              <a:ext uri="{FF2B5EF4-FFF2-40B4-BE49-F238E27FC236}">
                <a16:creationId xmlns:a16="http://schemas.microsoft.com/office/drawing/2014/main" id="{95C73F88-9539-48C4-AA92-6559410FA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5675" y="4270375"/>
            <a:ext cx="809625" cy="754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31" name="Text Box 40">
            <a:extLst>
              <a:ext uri="{FF2B5EF4-FFF2-40B4-BE49-F238E27FC236}">
                <a16:creationId xmlns:a16="http://schemas.microsoft.com/office/drawing/2014/main" id="{392D392E-3DB9-42DD-B612-E1C7BB4B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1876425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前庭阶</a:t>
            </a:r>
          </a:p>
        </p:txBody>
      </p:sp>
      <p:sp>
        <p:nvSpPr>
          <p:cNvPr id="30732" name="Text Box 41">
            <a:extLst>
              <a:ext uri="{FF2B5EF4-FFF2-40B4-BE49-F238E27FC236}">
                <a16:creationId xmlns:a16="http://schemas.microsoft.com/office/drawing/2014/main" id="{BA0E82B7-BFF3-4EB2-BE83-C88D8AC24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4859338"/>
            <a:ext cx="111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鼓阶</a:t>
            </a:r>
          </a:p>
        </p:txBody>
      </p:sp>
      <p:sp>
        <p:nvSpPr>
          <p:cNvPr id="30733" name="Line 42">
            <a:extLst>
              <a:ext uri="{FF2B5EF4-FFF2-40B4-BE49-F238E27FC236}">
                <a16:creationId xmlns:a16="http://schemas.microsoft.com/office/drawing/2014/main" id="{E4616D84-FEEA-4C58-B8BC-52B8D4DA8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0050" y="2266950"/>
            <a:ext cx="1588" cy="10239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34" name="Line 43">
            <a:extLst>
              <a:ext uri="{FF2B5EF4-FFF2-40B4-BE49-F238E27FC236}">
                <a16:creationId xmlns:a16="http://schemas.microsoft.com/office/drawing/2014/main" id="{AC7F3000-70F2-47B7-87CD-041B5446A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675" y="1646238"/>
            <a:ext cx="577850" cy="504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35" name="Text Box 44">
            <a:extLst>
              <a:ext uri="{FF2B5EF4-FFF2-40B4-BE49-F238E27FC236}">
                <a16:creationId xmlns:a16="http://schemas.microsoft.com/office/drawing/2014/main" id="{FE0B70C9-528C-4F21-A4E9-DD372F17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12557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蜗孔</a:t>
            </a:r>
          </a:p>
        </p:txBody>
      </p:sp>
      <p:sp>
        <p:nvSpPr>
          <p:cNvPr id="30736" name="Line 45">
            <a:extLst>
              <a:ext uri="{FF2B5EF4-FFF2-40B4-BE49-F238E27FC236}">
                <a16:creationId xmlns:a16="http://schemas.microsoft.com/office/drawing/2014/main" id="{4E2084EF-F3EC-4119-BDF2-D7A1916FF6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6538" y="1563688"/>
            <a:ext cx="473075" cy="717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37" name="Text Box 46">
            <a:extLst>
              <a:ext uri="{FF2B5EF4-FFF2-40B4-BE49-F238E27FC236}">
                <a16:creationId xmlns:a16="http://schemas.microsoft.com/office/drawing/2014/main" id="{05C74708-D79F-4369-BF8D-7B901BBF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209675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螺旋板钩</a:t>
            </a:r>
          </a:p>
        </p:txBody>
      </p:sp>
      <p:sp>
        <p:nvSpPr>
          <p:cNvPr id="30738" name="Line 48">
            <a:extLst>
              <a:ext uri="{FF2B5EF4-FFF2-40B4-BE49-F238E27FC236}">
                <a16:creationId xmlns:a16="http://schemas.microsoft.com/office/drawing/2014/main" id="{3097AEA2-DF58-4866-A6EB-BCDD52F2D8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2475" y="3706813"/>
            <a:ext cx="312738" cy="1262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0739" name="Text Box 49">
            <a:extLst>
              <a:ext uri="{FF2B5EF4-FFF2-40B4-BE49-F238E27FC236}">
                <a16:creationId xmlns:a16="http://schemas.microsoft.com/office/drawing/2014/main" id="{01F2337A-1F21-4210-8669-1BC42E0EA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881563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蜗管</a:t>
            </a:r>
          </a:p>
        </p:txBody>
      </p:sp>
      <p:sp>
        <p:nvSpPr>
          <p:cNvPr id="30740" name="Text Box 50">
            <a:extLst>
              <a:ext uri="{FF2B5EF4-FFF2-40B4-BE49-F238E27FC236}">
                <a16:creationId xmlns:a16="http://schemas.microsoft.com/office/drawing/2014/main" id="{D651D36A-B494-4783-9F94-46391EA45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5718175"/>
            <a:ext cx="260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蜗螺旋管结构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9" y="352697"/>
            <a:ext cx="220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人工耳蜗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19" y="784048"/>
            <a:ext cx="870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b="1" dirty="0" smtClean="0"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岁</a:t>
            </a:r>
            <a:r>
              <a:rPr lang="en-US" altLang="zh-CN" sz="1600" b="1" dirty="0" smtClean="0">
                <a:latin typeface="幼圆" pitchFamily="49" charset="-122"/>
                <a:ea typeface="幼圆" pitchFamily="49" charset="-122"/>
              </a:rPr>
              <a:t>-7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岁是植入人工耳蜗的最佳时间，</a:t>
            </a:r>
            <a:r>
              <a:rPr lang="en-US" altLang="zh-CN" sz="1600" b="1" dirty="0" smtClean="0">
                <a:latin typeface="幼圆" pitchFamily="49" charset="-122"/>
                <a:ea typeface="幼圆" pitchFamily="49" charset="-122"/>
              </a:rPr>
              <a:t>1-3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岁是植入的黄金年龄。植入和佩戴人工耳蜗前需进行一系列评估，确保适合植入。术后需要定期随访、调机、语言康复等。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人工耳蜗分为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体内装置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和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体外装置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两部分。体外机的语言处理器一般挂在耳背上，体外机的传输线圈和植入体的接收线圈通过磁铁吸附在一起。植入体经手术植入体内，电极穿入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耳蜗的鼓阶</a:t>
            </a: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内，模拟人体耳蜗功能，将环境中的声音信号转换为电信号，并将电信号传入患者耳蜗，刺激耳蜗残存的听神经，从而产生听觉。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7170" name="Picture 2" descr="F:\解剖图片\新建文件夹 (2)\034604sos7hvt366szyo1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4615" y="3148060"/>
            <a:ext cx="2782705" cy="3459057"/>
          </a:xfrm>
          <a:prstGeom prst="rect">
            <a:avLst/>
          </a:prstGeom>
          <a:noFill/>
        </p:spPr>
      </p:pic>
      <p:pic>
        <p:nvPicPr>
          <p:cNvPr id="7172" name="Picture 4" descr="https://p3.itc.cn/images01/20211027/1712066a17ba4b4f8df80f0bf1b34244.png"/>
          <p:cNvPicPr>
            <a:picLocks noChangeAspect="1" noChangeArrowheads="1"/>
          </p:cNvPicPr>
          <p:nvPr/>
        </p:nvPicPr>
        <p:blipFill>
          <a:blip r:embed="rId3"/>
          <a:srcRect l="2196" t="2044" r="3903" b="8435"/>
          <a:stretch>
            <a:fillRect/>
          </a:stretch>
        </p:blipFill>
        <p:spPr bwMode="auto">
          <a:xfrm>
            <a:off x="311284" y="3164731"/>
            <a:ext cx="5592067" cy="34306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8F09533E-688C-4067-97C5-F41D1E2E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8" y="693737"/>
            <a:ext cx="3074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二、膜迷路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9C59EDD-5F0F-4313-B991-4546551941EF}"/>
              </a:ext>
            </a:extLst>
          </p:cNvPr>
          <p:cNvGrpSpPr/>
          <p:nvPr/>
        </p:nvGrpSpPr>
        <p:grpSpPr>
          <a:xfrm>
            <a:off x="2798128" y="2177256"/>
            <a:ext cx="6059488" cy="4008438"/>
            <a:chOff x="2554288" y="2174875"/>
            <a:chExt cx="6059488" cy="4008438"/>
          </a:xfrm>
        </p:grpSpPr>
        <p:pic>
          <p:nvPicPr>
            <p:cNvPr id="31747" name="Picture 17" descr="A-1194-1-Wneu">
              <a:extLst>
                <a:ext uri="{FF2B5EF4-FFF2-40B4-BE49-F238E27FC236}">
                  <a16:creationId xmlns:a16="http://schemas.microsoft.com/office/drawing/2014/main" id="{FA3D885E-5BB9-442D-B8C5-9CB6A7430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9" t="6305" r="26514" b="36620"/>
            <a:stretch>
              <a:fillRect/>
            </a:stretch>
          </p:blipFill>
          <p:spPr bwMode="auto">
            <a:xfrm>
              <a:off x="3840163" y="2174875"/>
              <a:ext cx="4583112" cy="374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Rectangle 7">
              <a:extLst>
                <a:ext uri="{FF2B5EF4-FFF2-40B4-BE49-F238E27FC236}">
                  <a16:creationId xmlns:a16="http://schemas.microsoft.com/office/drawing/2014/main" id="{15A60E17-F63D-4CB0-BB10-93488B84D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726113"/>
              <a:ext cx="15097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椭圆囊</a:t>
              </a:r>
            </a:p>
          </p:txBody>
        </p:sp>
        <p:sp>
          <p:nvSpPr>
            <p:cNvPr id="31750" name="Line 8">
              <a:extLst>
                <a:ext uri="{FF2B5EF4-FFF2-40B4-BE49-F238E27FC236}">
                  <a16:creationId xmlns:a16="http://schemas.microsoft.com/office/drawing/2014/main" id="{250752BA-A927-4A43-8F5D-AB5A2443F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9025" y="4316413"/>
              <a:ext cx="596900" cy="14700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1751" name="Line 9">
              <a:extLst>
                <a:ext uri="{FF2B5EF4-FFF2-40B4-BE49-F238E27FC236}">
                  <a16:creationId xmlns:a16="http://schemas.microsoft.com/office/drawing/2014/main" id="{0FB504E2-A195-4EEB-836D-55AC1B3FA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3563" y="4348163"/>
              <a:ext cx="409575" cy="11541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1752" name="Rectangle 10">
              <a:extLst>
                <a:ext uri="{FF2B5EF4-FFF2-40B4-BE49-F238E27FC236}">
                  <a16:creationId xmlns:a16="http://schemas.microsoft.com/office/drawing/2014/main" id="{ADF7BA35-0466-4168-9CCD-A3DA2AF14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5389563"/>
              <a:ext cx="1282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球囊</a:t>
              </a:r>
            </a:p>
          </p:txBody>
        </p:sp>
        <p:sp>
          <p:nvSpPr>
            <p:cNvPr id="31753" name="Line 11">
              <a:extLst>
                <a:ext uri="{FF2B5EF4-FFF2-40B4-BE49-F238E27FC236}">
                  <a16:creationId xmlns:a16="http://schemas.microsoft.com/office/drawing/2014/main" id="{71578CC9-D5F0-4A0D-8276-FC1E27C13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88250" y="5118100"/>
              <a:ext cx="266700" cy="5429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1754" name="Rectangle 12">
              <a:extLst>
                <a:ext uri="{FF2B5EF4-FFF2-40B4-BE49-F238E27FC236}">
                  <a16:creationId xmlns:a16="http://schemas.microsoft.com/office/drawing/2014/main" id="{7E9C7586-0051-4CF4-B271-25C8D00EC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50" y="5491163"/>
              <a:ext cx="82232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蜗管</a:t>
              </a:r>
            </a:p>
          </p:txBody>
        </p:sp>
        <p:sp>
          <p:nvSpPr>
            <p:cNvPr id="31755" name="Line 13">
              <a:extLst>
                <a:ext uri="{FF2B5EF4-FFF2-40B4-BE49-F238E27FC236}">
                  <a16:creationId xmlns:a16="http://schemas.microsoft.com/office/drawing/2014/main" id="{13CB40E8-1D83-4C47-9E21-D741DF633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8900" y="3568700"/>
              <a:ext cx="833438" cy="14509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1756" name="Rectangle 14">
              <a:extLst>
                <a:ext uri="{FF2B5EF4-FFF2-40B4-BE49-F238E27FC236}">
                  <a16:creationId xmlns:a16="http://schemas.microsoft.com/office/drawing/2014/main" id="{132EF1A9-54E8-4819-A62A-B77EC9D7C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4814888"/>
              <a:ext cx="1816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膜半规管</a:t>
              </a:r>
            </a:p>
          </p:txBody>
        </p:sp>
        <p:sp>
          <p:nvSpPr>
            <p:cNvPr id="31757" name="Line 18">
              <a:extLst>
                <a:ext uri="{FF2B5EF4-FFF2-40B4-BE49-F238E27FC236}">
                  <a16:creationId xmlns:a16="http://schemas.microsoft.com/office/drawing/2014/main" id="{3D22C26F-9B04-4DD5-AE01-B7B3A063D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3188" y="4306888"/>
              <a:ext cx="862012" cy="69373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1758" name="Line 19">
              <a:extLst>
                <a:ext uri="{FF2B5EF4-FFF2-40B4-BE49-F238E27FC236}">
                  <a16:creationId xmlns:a16="http://schemas.microsoft.com/office/drawing/2014/main" id="{0755F6C0-EC9A-4640-9552-074D4F79D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3188" y="5010150"/>
              <a:ext cx="790575" cy="5143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31746" name="Text Box 15">
            <a:extLst>
              <a:ext uri="{FF2B5EF4-FFF2-40B4-BE49-F238E27FC236}">
                <a16:creationId xmlns:a16="http://schemas.microsoft.com/office/drawing/2014/main" id="{B340258A-218F-4446-B95E-A8E86070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8" y="1448594"/>
            <a:ext cx="575627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是套在骨迷路内封闭的膜性管或囊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借纤维束固定于骨迷路的壁上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由四部分组成</a:t>
            </a:r>
            <a:r>
              <a:rPr lang="en-US" altLang="zh-CN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</a:t>
            </a: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椭圆囊、球囊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膜半规管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蜗管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88F0E567-4C3F-42F4-A851-3ABADBED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374" y="751119"/>
            <a:ext cx="3851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3600" dirty="0">
                <a:latin typeface="幼圆" panose="02010509060101010101" pitchFamily="49" charset="-122"/>
              </a:rPr>
              <a:t>第一节  </a:t>
            </a:r>
            <a:r>
              <a:rPr kumimoji="1" lang="zh-CN" altLang="en-US" sz="4400" dirty="0">
                <a:solidFill>
                  <a:srgbClr val="C00000"/>
                </a:solidFill>
                <a:latin typeface="幼圆" panose="02010509060101010101" pitchFamily="49" charset="-122"/>
              </a:rPr>
              <a:t>外 耳</a:t>
            </a:r>
            <a:endParaRPr lang="zh-CN" altLang="en-US" sz="4000" dirty="0">
              <a:solidFill>
                <a:srgbClr val="C00000"/>
              </a:solidFill>
              <a:latin typeface="幼圆" panose="02010509060101010101" pitchFamily="49" charset="-122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3FEF9146-17E9-489B-9C30-919A243C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99" y="1954830"/>
            <a:ext cx="483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包括：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耳廓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外耳道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鼓膜 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88F0318C-E4D2-4D3F-A428-87C92FF2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30" y="2898058"/>
            <a:ext cx="2203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一、耳廓</a:t>
            </a:r>
          </a:p>
        </p:txBody>
      </p:sp>
      <p:pic>
        <p:nvPicPr>
          <p:cNvPr id="10245" name="Picture 7" descr="038">
            <a:extLst>
              <a:ext uri="{FF2B5EF4-FFF2-40B4-BE49-F238E27FC236}">
                <a16:creationId xmlns:a16="http://schemas.microsoft.com/office/drawing/2014/main" id="{74EDB4CC-28B8-446F-BA2F-F8E8E5F0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3389" r="7793" b="5363"/>
          <a:stretch>
            <a:fillRect/>
          </a:stretch>
        </p:blipFill>
        <p:spPr bwMode="auto">
          <a:xfrm>
            <a:off x="5035686" y="2340785"/>
            <a:ext cx="3011925" cy="41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8">
            <a:extLst>
              <a:ext uri="{FF2B5EF4-FFF2-40B4-BE49-F238E27FC236}">
                <a16:creationId xmlns:a16="http://schemas.microsoft.com/office/drawing/2014/main" id="{F6153AB8-24F3-4A51-B4C9-67F808A9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37" y="3760701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耳垂：临床常用的采血部位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 descr="S-2755n">
            <a:extLst>
              <a:ext uri="{FF2B5EF4-FFF2-40B4-BE49-F238E27FC236}">
                <a16:creationId xmlns:a16="http://schemas.microsoft.com/office/drawing/2014/main" id="{2E09BB30-215B-4481-AAB4-082A278F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20711" b="31900"/>
          <a:stretch>
            <a:fillRect/>
          </a:stretch>
        </p:blipFill>
        <p:spPr bwMode="auto">
          <a:xfrm>
            <a:off x="3706813" y="2620963"/>
            <a:ext cx="475456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1">
            <a:extLst>
              <a:ext uri="{FF2B5EF4-FFF2-40B4-BE49-F238E27FC236}">
                <a16:creationId xmlns:a16="http://schemas.microsoft.com/office/drawing/2014/main" id="{9E23B7B9-DAF4-480E-B617-C2DAAD10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4" y="676081"/>
            <a:ext cx="439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（一）椭圆囊和球囊</a:t>
            </a:r>
          </a:p>
        </p:txBody>
      </p:sp>
      <p:sp>
        <p:nvSpPr>
          <p:cNvPr id="32773" name="Text Box 14">
            <a:extLst>
              <a:ext uri="{FF2B5EF4-FFF2-40B4-BE49-F238E27FC236}">
                <a16:creationId xmlns:a16="http://schemas.microsoft.com/office/drawing/2014/main" id="{3D2E2457-3BED-4522-A328-37BDBA5D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213100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椭圆球囊管</a:t>
            </a:r>
          </a:p>
        </p:txBody>
      </p:sp>
      <p:sp>
        <p:nvSpPr>
          <p:cNvPr id="32774" name="Line 15">
            <a:extLst>
              <a:ext uri="{FF2B5EF4-FFF2-40B4-BE49-F238E27FC236}">
                <a16:creationId xmlns:a16="http://schemas.microsoft.com/office/drawing/2014/main" id="{B8F0F492-CF49-4168-AA76-C9CFCB5A68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7963" y="3625850"/>
            <a:ext cx="85725" cy="18462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75" name="Line 16">
            <a:extLst>
              <a:ext uri="{FF2B5EF4-FFF2-40B4-BE49-F238E27FC236}">
                <a16:creationId xmlns:a16="http://schemas.microsoft.com/office/drawing/2014/main" id="{73C01BB0-6AA8-46A0-B901-A3C0F0DCA2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5150" y="4064000"/>
            <a:ext cx="538163" cy="3635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76" name="Text Box 17">
            <a:extLst>
              <a:ext uri="{FF2B5EF4-FFF2-40B4-BE49-F238E27FC236}">
                <a16:creationId xmlns:a16="http://schemas.microsoft.com/office/drawing/2014/main" id="{E23F58FB-4E68-448C-AAE8-FA1D4932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3819525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椭圆囊</a:t>
            </a:r>
          </a:p>
        </p:txBody>
      </p:sp>
      <p:sp>
        <p:nvSpPr>
          <p:cNvPr id="32777" name="Line 18">
            <a:extLst>
              <a:ext uri="{FF2B5EF4-FFF2-40B4-BE49-F238E27FC236}">
                <a16:creationId xmlns:a16="http://schemas.microsoft.com/office/drawing/2014/main" id="{6DEF01AB-846E-41AD-BAF1-83A1292DC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6313" y="4759325"/>
            <a:ext cx="250825" cy="241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78" name="Text Box 19">
            <a:extLst>
              <a:ext uri="{FF2B5EF4-FFF2-40B4-BE49-F238E27FC236}">
                <a16:creationId xmlns:a16="http://schemas.microsoft.com/office/drawing/2014/main" id="{B012F9B7-B3A5-4602-AB9C-89724891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4478338"/>
            <a:ext cx="115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球囊</a:t>
            </a:r>
          </a:p>
        </p:txBody>
      </p:sp>
      <p:sp>
        <p:nvSpPr>
          <p:cNvPr id="32779" name="Line 20">
            <a:extLst>
              <a:ext uri="{FF2B5EF4-FFF2-40B4-BE49-F238E27FC236}">
                <a16:creationId xmlns:a16="http://schemas.microsoft.com/office/drawing/2014/main" id="{C79D43BC-417E-4207-828E-474BCAAADB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5732463"/>
            <a:ext cx="868363" cy="47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80" name="Text Box 21">
            <a:extLst>
              <a:ext uri="{FF2B5EF4-FFF2-40B4-BE49-F238E27FC236}">
                <a16:creationId xmlns:a16="http://schemas.microsoft.com/office/drawing/2014/main" id="{C25A7CA4-D7A2-4A35-9EF3-ECBC76E5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5440363"/>
            <a:ext cx="148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连合管</a:t>
            </a:r>
          </a:p>
        </p:txBody>
      </p:sp>
      <p:sp>
        <p:nvSpPr>
          <p:cNvPr id="32781" name="Line 22">
            <a:extLst>
              <a:ext uri="{FF2B5EF4-FFF2-40B4-BE49-F238E27FC236}">
                <a16:creationId xmlns:a16="http://schemas.microsoft.com/office/drawing/2014/main" id="{D2650556-AF72-4190-A6D7-E4C85AF2DB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1525" y="5529263"/>
            <a:ext cx="654050" cy="825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82" name="Text Box 23">
            <a:extLst>
              <a:ext uri="{FF2B5EF4-FFF2-40B4-BE49-F238E27FC236}">
                <a16:creationId xmlns:a16="http://schemas.microsoft.com/office/drawing/2014/main" id="{68C0BEBE-077D-43EF-921B-608AFBA5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6276975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内淋巴管</a:t>
            </a:r>
          </a:p>
        </p:txBody>
      </p:sp>
      <p:pic>
        <p:nvPicPr>
          <p:cNvPr id="32783" name="Picture 27" descr="A-1194-1-Wneu">
            <a:extLst>
              <a:ext uri="{FF2B5EF4-FFF2-40B4-BE49-F238E27FC236}">
                <a16:creationId xmlns:a16="http://schemas.microsoft.com/office/drawing/2014/main" id="{5F1FE486-BA63-41B0-8374-588171EE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6305" r="26514" b="36620"/>
          <a:stretch>
            <a:fillRect/>
          </a:stretch>
        </p:blipFill>
        <p:spPr bwMode="auto">
          <a:xfrm>
            <a:off x="314325" y="2846388"/>
            <a:ext cx="33877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Line 28">
            <a:extLst>
              <a:ext uri="{FF2B5EF4-FFF2-40B4-BE49-F238E27FC236}">
                <a16:creationId xmlns:a16="http://schemas.microsoft.com/office/drawing/2014/main" id="{C8E25D0C-967F-47CD-B253-207742169F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7213" y="4164013"/>
            <a:ext cx="84137" cy="1647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85" name="Text Box 29">
            <a:extLst>
              <a:ext uri="{FF2B5EF4-FFF2-40B4-BE49-F238E27FC236}">
                <a16:creationId xmlns:a16="http://schemas.microsoft.com/office/drawing/2014/main" id="{392732BB-9708-41C3-8F41-7AFBF632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5715000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内淋巴囊</a:t>
            </a:r>
          </a:p>
        </p:txBody>
      </p:sp>
      <p:sp>
        <p:nvSpPr>
          <p:cNvPr id="32786" name="Line 30">
            <a:extLst>
              <a:ext uri="{FF2B5EF4-FFF2-40B4-BE49-F238E27FC236}">
                <a16:creationId xmlns:a16="http://schemas.microsoft.com/office/drawing/2014/main" id="{555C18EF-AD71-4809-8ADC-AE41DC6F54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63700" y="4498975"/>
            <a:ext cx="387350" cy="120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787" name="Text Box 31">
            <a:extLst>
              <a:ext uri="{FF2B5EF4-FFF2-40B4-BE49-F238E27FC236}">
                <a16:creationId xmlns:a16="http://schemas.microsoft.com/office/drawing/2014/main" id="{03851A04-B9F8-4B02-BD69-DBBD657DD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5619750"/>
            <a:ext cx="177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内淋巴管</a:t>
            </a:r>
          </a:p>
        </p:txBody>
      </p:sp>
      <p:sp>
        <p:nvSpPr>
          <p:cNvPr id="32772" name="Text Box 12">
            <a:extLst>
              <a:ext uri="{FF2B5EF4-FFF2-40B4-BE49-F238E27FC236}">
                <a16:creationId xmlns:a16="http://schemas.microsoft.com/office/drawing/2014/main" id="{8CD388A1-0FC5-41E6-9E47-16579161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45" y="1352245"/>
            <a:ext cx="6046406" cy="13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marL="182563" indent="-182563"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椭圆囊后壁上有五个孔通向三个膜半规管</a:t>
            </a:r>
            <a:r>
              <a:rPr lang="en-US" altLang="zh-CN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,</a:t>
            </a: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向前以 </a:t>
            </a: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椭圆球囊管</a:t>
            </a: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连接球囊和内淋巴管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球囊向前下以</a:t>
            </a: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连合管</a:t>
            </a: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与蜗管相连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5" descr="S-2755n">
            <a:extLst>
              <a:ext uri="{FF2B5EF4-FFF2-40B4-BE49-F238E27FC236}">
                <a16:creationId xmlns:a16="http://schemas.microsoft.com/office/drawing/2014/main" id="{CAF5F6AD-6214-4931-BE62-F4BFF239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20711" b="31900"/>
          <a:stretch>
            <a:fillRect/>
          </a:stretch>
        </p:blipFill>
        <p:spPr bwMode="auto">
          <a:xfrm>
            <a:off x="3921125" y="2705894"/>
            <a:ext cx="4521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3">
            <a:extLst>
              <a:ext uri="{FF2B5EF4-FFF2-40B4-BE49-F238E27FC236}">
                <a16:creationId xmlns:a16="http://schemas.microsoft.com/office/drawing/2014/main" id="{3C2DCF11-34FD-49BD-BF1B-8E3182E2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45" y="626459"/>
            <a:ext cx="258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位觉感受器</a:t>
            </a: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:</a:t>
            </a:r>
            <a:endParaRPr lang="en-US" altLang="zh-CN" sz="24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796" name="Line 58">
            <a:extLst>
              <a:ext uri="{FF2B5EF4-FFF2-40B4-BE49-F238E27FC236}">
                <a16:creationId xmlns:a16="http://schemas.microsoft.com/office/drawing/2014/main" id="{96C21323-4EBA-4CFF-B31E-ABA6392A35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9750" y="4075906"/>
            <a:ext cx="574675" cy="625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3797" name="Rectangle 59">
            <a:extLst>
              <a:ext uri="{FF2B5EF4-FFF2-40B4-BE49-F238E27FC236}">
                <a16:creationId xmlns:a16="http://schemas.microsoft.com/office/drawing/2014/main" id="{C2580611-24DB-4CE9-804C-32617FE2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3753644"/>
            <a:ext cx="143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椭圆囊斑</a:t>
            </a:r>
          </a:p>
        </p:txBody>
      </p:sp>
      <p:sp>
        <p:nvSpPr>
          <p:cNvPr id="33798" name="Line 60">
            <a:extLst>
              <a:ext uri="{FF2B5EF4-FFF2-40B4-BE49-F238E27FC236}">
                <a16:creationId xmlns:a16="http://schemas.microsoft.com/office/drawing/2014/main" id="{225C1CCF-58D2-4214-AA56-C82D9413C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5650" y="4815681"/>
            <a:ext cx="838200" cy="396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3799" name="Rectangle 61">
            <a:extLst>
              <a:ext uri="{FF2B5EF4-FFF2-40B4-BE49-F238E27FC236}">
                <a16:creationId xmlns:a16="http://schemas.microsoft.com/office/drawing/2014/main" id="{E5B431CC-E62F-43FB-829C-695A8DBA0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4536281"/>
            <a:ext cx="127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球囊斑</a:t>
            </a:r>
          </a:p>
        </p:txBody>
      </p:sp>
      <p:sp>
        <p:nvSpPr>
          <p:cNvPr id="33800" name="Text Box 62">
            <a:extLst>
              <a:ext uri="{FF2B5EF4-FFF2-40B4-BE49-F238E27FC236}">
                <a16:creationId xmlns:a16="http://schemas.microsoft.com/office/drawing/2014/main" id="{CCD6B783-42D2-4DC7-B1A1-CF8B9F37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228122"/>
            <a:ext cx="598050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椭圆囊斑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：位于椭圆囊壁上的感觉上皮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球囊斑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：位于球囊壁上的感觉上皮</a:t>
            </a:r>
          </a:p>
        </p:txBody>
      </p:sp>
      <p:sp>
        <p:nvSpPr>
          <p:cNvPr id="33801" name="Text Box 63">
            <a:extLst>
              <a:ext uri="{FF2B5EF4-FFF2-40B4-BE49-F238E27FC236}">
                <a16:creationId xmlns:a16="http://schemas.microsoft.com/office/drawing/2014/main" id="{7E31987F-2E45-4D47-8449-A5692BB6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2" y="2302860"/>
            <a:ext cx="72628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能感受</a:t>
            </a: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头部静止的位置及直线变速运动引起的刺激</a:t>
            </a:r>
          </a:p>
        </p:txBody>
      </p:sp>
      <p:pic>
        <p:nvPicPr>
          <p:cNvPr id="33802" name="Picture 69" descr="A-1196-1-W">
            <a:extLst>
              <a:ext uri="{FF2B5EF4-FFF2-40B4-BE49-F238E27FC236}">
                <a16:creationId xmlns:a16="http://schemas.microsoft.com/office/drawing/2014/main" id="{7AA950B6-08AA-491C-B66B-EEFC5DE8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871" r="28300" b="37288"/>
          <a:stretch>
            <a:fillRect/>
          </a:stretch>
        </p:blipFill>
        <p:spPr bwMode="auto">
          <a:xfrm>
            <a:off x="341313" y="3247231"/>
            <a:ext cx="3492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72">
            <a:extLst>
              <a:ext uri="{FF2B5EF4-FFF2-40B4-BE49-F238E27FC236}">
                <a16:creationId xmlns:a16="http://schemas.microsoft.com/office/drawing/2014/main" id="{CB1EA008-F63F-49AA-80A0-6CDA6100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15769"/>
            <a:ext cx="387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椭圆囊斑、球囊斑放大图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0" descr="A-1195-1-W">
            <a:extLst>
              <a:ext uri="{FF2B5EF4-FFF2-40B4-BE49-F238E27FC236}">
                <a16:creationId xmlns:a16="http://schemas.microsoft.com/office/drawing/2014/main" id="{2D323E35-75E5-4D84-B44F-D33E3C42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2" b="36613"/>
          <a:stretch>
            <a:fillRect/>
          </a:stretch>
        </p:blipFill>
        <p:spPr bwMode="auto">
          <a:xfrm>
            <a:off x="379413" y="3003423"/>
            <a:ext cx="39655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4" descr="S-2755n">
            <a:extLst>
              <a:ext uri="{FF2B5EF4-FFF2-40B4-BE49-F238E27FC236}">
                <a16:creationId xmlns:a16="http://schemas.microsoft.com/office/drawing/2014/main" id="{D43E6DB2-340A-4E72-8645-AF313ACB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20711" b="31900"/>
          <a:stretch>
            <a:fillRect/>
          </a:stretch>
        </p:blipFill>
        <p:spPr bwMode="auto">
          <a:xfrm>
            <a:off x="4692650" y="2743073"/>
            <a:ext cx="4227513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73044D80-6ECD-42B2-AEE2-5B41D5BF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" y="838247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（二）膜半规管</a:t>
            </a:r>
          </a:p>
        </p:txBody>
      </p:sp>
      <p:sp>
        <p:nvSpPr>
          <p:cNvPr id="34821" name="Line 6">
            <a:extLst>
              <a:ext uri="{FF2B5EF4-FFF2-40B4-BE49-F238E27FC236}">
                <a16:creationId xmlns:a16="http://schemas.microsoft.com/office/drawing/2014/main" id="{868E9205-D67F-4F9F-8B1D-378A626BF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850" y="4081336"/>
            <a:ext cx="1654175" cy="18335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596E06A3-8B6A-45D9-8647-63B5F1F2C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5700586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膜壶腹</a:t>
            </a:r>
          </a:p>
        </p:txBody>
      </p:sp>
      <p:sp>
        <p:nvSpPr>
          <p:cNvPr id="34823" name="Rectangle 9">
            <a:extLst>
              <a:ext uri="{FF2B5EF4-FFF2-40B4-BE49-F238E27FC236}">
                <a16:creationId xmlns:a16="http://schemas.microsoft.com/office/drawing/2014/main" id="{35268A66-9B97-46D6-A028-CEE1FF99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3781298"/>
            <a:ext cx="135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壶腹嵴</a:t>
            </a:r>
          </a:p>
        </p:txBody>
      </p:sp>
      <p:sp>
        <p:nvSpPr>
          <p:cNvPr id="34824" name="Text Box 11">
            <a:extLst>
              <a:ext uri="{FF2B5EF4-FFF2-40B4-BE49-F238E27FC236}">
                <a16:creationId xmlns:a16="http://schemas.microsoft.com/office/drawing/2014/main" id="{124D1FEA-8CDC-4B20-BF68-92A59C71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2" y="1744122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位觉感受器：</a:t>
            </a:r>
          </a:p>
        </p:txBody>
      </p:sp>
      <p:sp>
        <p:nvSpPr>
          <p:cNvPr id="34825" name="Text Box 12">
            <a:extLst>
              <a:ext uri="{FF2B5EF4-FFF2-40B4-BE49-F238E27FC236}">
                <a16:creationId xmlns:a16="http://schemas.microsoft.com/office/drawing/2014/main" id="{5149B6A4-B881-49AD-8BB7-9627FEFD5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519" y="1696497"/>
            <a:ext cx="56813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壶腹嵴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：位于膜壶腹壁上，共三个，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能感受</a:t>
            </a: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头部变速旋转运动的刺激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34826" name="Line 15">
            <a:extLst>
              <a:ext uri="{FF2B5EF4-FFF2-40B4-BE49-F238E27FC236}">
                <a16:creationId xmlns:a16="http://schemas.microsoft.com/office/drawing/2014/main" id="{8786D206-7AB8-469E-9303-83F46FBEEA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675" y="4568698"/>
            <a:ext cx="1420813" cy="13541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827" name="Line 16">
            <a:extLst>
              <a:ext uri="{FF2B5EF4-FFF2-40B4-BE49-F238E27FC236}">
                <a16:creationId xmlns:a16="http://schemas.microsoft.com/office/drawing/2014/main" id="{C75DD0B3-87EB-49D7-AE83-F1B7BC475F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6213" y="5360861"/>
            <a:ext cx="1346200" cy="552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828" name="Line 21">
            <a:extLst>
              <a:ext uri="{FF2B5EF4-FFF2-40B4-BE49-F238E27FC236}">
                <a16:creationId xmlns:a16="http://schemas.microsoft.com/office/drawing/2014/main" id="{BF25DE24-6A15-40E6-90E7-2AAE0101A1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5775" y="4043236"/>
            <a:ext cx="877888" cy="1389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829" name="Line 22">
            <a:extLst>
              <a:ext uri="{FF2B5EF4-FFF2-40B4-BE49-F238E27FC236}">
                <a16:creationId xmlns:a16="http://schemas.microsoft.com/office/drawing/2014/main" id="{8DD486B1-A8DB-4478-8378-6DE75ED5E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6413" y="4065461"/>
            <a:ext cx="835025" cy="514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830" name="Line 23">
            <a:extLst>
              <a:ext uri="{FF2B5EF4-FFF2-40B4-BE49-F238E27FC236}">
                <a16:creationId xmlns:a16="http://schemas.microsoft.com/office/drawing/2014/main" id="{FE901F36-3497-49FB-90E3-997F80806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1213" y="4041648"/>
            <a:ext cx="561975" cy="141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831" name="Text Box 24">
            <a:extLst>
              <a:ext uri="{FF2B5EF4-FFF2-40B4-BE49-F238E27FC236}">
                <a16:creationId xmlns:a16="http://schemas.microsoft.com/office/drawing/2014/main" id="{8136C22D-5F26-4C6A-805D-F65BED19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5205286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壶腹嵴放大图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medical-kg.cdn.bcebos.com/med-cms/image/image_16202999171548b12f1f.jpg"/>
          <p:cNvPicPr>
            <a:picLocks noChangeAspect="1" noChangeArrowheads="1"/>
          </p:cNvPicPr>
          <p:nvPr/>
        </p:nvPicPr>
        <p:blipFill>
          <a:blip r:embed="rId2" cstate="print"/>
          <a:srcRect l="16684" t="5779" r="2852" b="3957"/>
          <a:stretch>
            <a:fillRect/>
          </a:stretch>
        </p:blipFill>
        <p:spPr bwMode="auto">
          <a:xfrm>
            <a:off x="5387339" y="3443592"/>
            <a:ext cx="3659384" cy="27367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789" y="352697"/>
            <a:ext cx="220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耳石症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87" y="3605719"/>
            <a:ext cx="2518759" cy="19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39950" y="763357"/>
            <a:ext cx="84825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3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内耳椭圆囊斑和球囊斑的毛细胞顶部有碳酸钙结晶，称为耳石。正常情况下耳石是附着于毛细胞顶部的耳石膜上的，当一些致病因素导致耳石脱离，这些脱落的耳石就会在内耳的内淋巴里游动。当人体头位变化时，半规管亦随之发生位置变化，沉伏的耳石就会随着液体的流动而运动，从而刺激半规管毛细胞，导致机体发生强烈性眩晕，时间一般数秒至数分钟，可周期性加重或缓解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180975" indent="-180975">
              <a:lnSpc>
                <a:spcPts val="3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耳石症一般可分为两类：特发性和继发性。多发于中年人，女性略多。病因尚不明确。</a:t>
            </a:r>
            <a:endParaRPr lang="en-US" altLang="zh-CN" sz="1600" b="1" dirty="0" smtClean="0">
              <a:latin typeface="幼圆" pitchFamily="49" charset="-122"/>
              <a:ea typeface="幼圆" pitchFamily="49" charset="-122"/>
            </a:endParaRPr>
          </a:p>
          <a:p>
            <a:pPr marL="180975" indent="-180975">
              <a:lnSpc>
                <a:spcPts val="3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latin typeface="幼圆" pitchFamily="49" charset="-122"/>
                <a:ea typeface="幼圆" pitchFamily="49" charset="-122"/>
              </a:rPr>
              <a:t>治疗一般以手法复位为主，很少手术。</a:t>
            </a:r>
            <a:endParaRPr lang="zh-CN" altLang="en-US" sz="1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7" name="Picture 4" descr="F:\解剖图片\新建文件夹 (2)\360截图20220509204901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351" y="3574307"/>
            <a:ext cx="2728051" cy="23692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04D2A397-FF3C-44D5-8D6B-9DEB86E9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61" y="688392"/>
            <a:ext cx="3951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（三）蜗管</a:t>
            </a:r>
            <a:endParaRPr lang="zh-CN" altLang="en-US" sz="2000" b="1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09647" y="1114859"/>
            <a:ext cx="3544888" cy="4556125"/>
            <a:chOff x="5186430" y="1607727"/>
            <a:chExt cx="3544888" cy="4556125"/>
          </a:xfrm>
        </p:grpSpPr>
        <p:pic>
          <p:nvPicPr>
            <p:cNvPr id="47111" name="Picture 7" descr="064">
              <a:extLst>
                <a:ext uri="{FF2B5EF4-FFF2-40B4-BE49-F238E27FC236}">
                  <a16:creationId xmlns:a16="http://schemas.microsoft.com/office/drawing/2014/main" id="{4EACB94D-C801-4EA1-8EDD-9B7C9840F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58" t="15520" r="2759" b="5061"/>
            <a:stretch>
              <a:fillRect/>
            </a:stretch>
          </p:blipFill>
          <p:spPr bwMode="auto">
            <a:xfrm>
              <a:off x="5186430" y="1976027"/>
              <a:ext cx="3544888" cy="418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Line 9">
              <a:extLst>
                <a:ext uri="{FF2B5EF4-FFF2-40B4-BE49-F238E27FC236}">
                  <a16:creationId xmlns:a16="http://schemas.microsoft.com/office/drawing/2014/main" id="{D331866B-2B0F-4963-977B-340DE0CAC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2030" y="2044290"/>
              <a:ext cx="0" cy="201136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7114" name="Text Box 10">
              <a:extLst>
                <a:ext uri="{FF2B5EF4-FFF2-40B4-BE49-F238E27FC236}">
                  <a16:creationId xmlns:a16="http://schemas.microsoft.com/office/drawing/2014/main" id="{24AE5F8B-B1E0-4ECA-9A39-FCADA3E75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355" y="1607727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蜗管</a:t>
              </a:r>
            </a:p>
          </p:txBody>
        </p:sp>
      </p:grpSp>
      <p:sp>
        <p:nvSpPr>
          <p:cNvPr id="35856" name="Text Box 11">
            <a:extLst>
              <a:ext uri="{FF2B5EF4-FFF2-40B4-BE49-F238E27FC236}">
                <a16:creationId xmlns:a16="http://schemas.microsoft.com/office/drawing/2014/main" id="{455B7740-B2A2-48FD-A9A0-29C09144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45" y="1466003"/>
            <a:ext cx="4862651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蜗管断面呈三角形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上壁：蜗管前庭壁（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前庭膜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外侧壁：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血管纹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下壁：骨螺旋板、</a:t>
            </a:r>
            <a:endParaRPr lang="en-US" altLang="zh-CN" sz="20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蜗管鼓壁（螺旋膜、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基底膜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</a:p>
        </p:txBody>
      </p:sp>
      <p:pic>
        <p:nvPicPr>
          <p:cNvPr id="15361" name="Picture 1" descr="F:\解剖图片\新建文件夹 (2)\蜗管.webp.jpg"/>
          <p:cNvPicPr>
            <a:picLocks noChangeAspect="1" noChangeArrowheads="1"/>
          </p:cNvPicPr>
          <p:nvPr/>
        </p:nvPicPr>
        <p:blipFill>
          <a:blip r:embed="rId3"/>
          <a:srcRect l="2230"/>
          <a:stretch>
            <a:fillRect/>
          </a:stretch>
        </p:blipFill>
        <p:spPr bwMode="auto">
          <a:xfrm>
            <a:off x="4611757" y="1664980"/>
            <a:ext cx="4439478" cy="33964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8CF17340-1CCC-462A-B325-8F471961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83" y="694411"/>
            <a:ext cx="6236393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听觉感受器：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螺旋器（</a:t>
            </a:r>
            <a:r>
              <a:rPr lang="en-US" altLang="zh-CN" sz="2200" b="1" dirty="0" err="1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Corti</a:t>
            </a:r>
            <a:r>
              <a:rPr lang="zh-CN" altLang="en-US" sz="22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器</a:t>
            </a:r>
            <a:r>
              <a:rPr lang="zh-CN" altLang="en-US" sz="2200" b="1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22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　位于基底膜上</a:t>
            </a:r>
          </a:p>
        </p:txBody>
      </p:sp>
      <p:pic>
        <p:nvPicPr>
          <p:cNvPr id="3" name="Picture 2" descr="F:\解剖图片\新建文件夹 (2)\d68f1d49f9804e0eb9ded2d4f3cd26b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327" y="2335317"/>
            <a:ext cx="5856051" cy="3517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9A197AC1-0109-4BFE-93B2-0C17BE1C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54" y="642679"/>
            <a:ext cx="2749639" cy="15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声音的传导：　</a:t>
            </a:r>
            <a:endParaRPr kumimoji="1"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空气传导</a:t>
            </a:r>
            <a:endParaRPr kumimoji="1" lang="en-US" altLang="zh-CN" sz="20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骨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传导</a:t>
            </a:r>
          </a:p>
        </p:txBody>
      </p:sp>
      <p:pic>
        <p:nvPicPr>
          <p:cNvPr id="14338" name="Picture 2" descr="F:\解剖图片\新建文件夹 (2)\图9-20声波传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6" y="376135"/>
            <a:ext cx="6575730" cy="61803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9" descr="图片2">
            <a:extLst>
              <a:ext uri="{FF2B5EF4-FFF2-40B4-BE49-F238E27FC236}">
                <a16:creationId xmlns:a16="http://schemas.microsoft.com/office/drawing/2014/main" id="{97D1589C-4487-4975-9A4B-FA4F3C43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10" y="1739751"/>
            <a:ext cx="44354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3">
            <a:extLst>
              <a:ext uri="{FF2B5EF4-FFF2-40B4-BE49-F238E27FC236}">
                <a16:creationId xmlns:a16="http://schemas.microsoft.com/office/drawing/2014/main" id="{D35ABC6D-8308-40E2-A86F-468CA742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720873"/>
            <a:ext cx="5970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三、内耳的血管、淋巴和神经（略）</a:t>
            </a:r>
          </a:p>
        </p:txBody>
      </p:sp>
      <p:sp>
        <p:nvSpPr>
          <p:cNvPr id="37892" name="Rectangle 15">
            <a:extLst>
              <a:ext uri="{FF2B5EF4-FFF2-40B4-BE49-F238E27FC236}">
                <a16:creationId xmlns:a16="http://schemas.microsoft.com/office/drawing/2014/main" id="{8DE3C716-164B-41A6-9B41-6C2CE2A7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426866"/>
            <a:ext cx="317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四、内耳道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7893" name="Line 17">
            <a:extLst>
              <a:ext uri="{FF2B5EF4-FFF2-40B4-BE49-F238E27FC236}">
                <a16:creationId xmlns:a16="http://schemas.microsoft.com/office/drawing/2014/main" id="{EDBB569A-08E7-47B7-870C-15514B4A0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185" y="2100113"/>
            <a:ext cx="444500" cy="14366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894" name="Text Box 18">
            <a:extLst>
              <a:ext uri="{FF2B5EF4-FFF2-40B4-BE49-F238E27FC236}">
                <a16:creationId xmlns:a16="http://schemas.microsoft.com/office/drawing/2014/main" id="{9DB4937B-D754-4228-8625-17CB22CB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85" y="1706413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面神经区</a:t>
            </a:r>
          </a:p>
        </p:txBody>
      </p:sp>
      <p:sp>
        <p:nvSpPr>
          <p:cNvPr id="37895" name="Line 19">
            <a:extLst>
              <a:ext uri="{FF2B5EF4-FFF2-40B4-BE49-F238E27FC236}">
                <a16:creationId xmlns:a16="http://schemas.microsoft.com/office/drawing/2014/main" id="{91780D60-97E2-4C87-9CD4-A776568D2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1535" y="3074838"/>
            <a:ext cx="3113088" cy="8366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896" name="Text Box 20">
            <a:extLst>
              <a:ext uri="{FF2B5EF4-FFF2-40B4-BE49-F238E27FC236}">
                <a16:creationId xmlns:a16="http://schemas.microsoft.com/office/drawing/2014/main" id="{A24243C5-E565-4863-95C9-B99EBA5A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760" y="2827188"/>
            <a:ext cx="105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横嵴</a:t>
            </a:r>
          </a:p>
        </p:txBody>
      </p:sp>
      <p:sp>
        <p:nvSpPr>
          <p:cNvPr id="37897" name="Line 21">
            <a:extLst>
              <a:ext uri="{FF2B5EF4-FFF2-40B4-BE49-F238E27FC236}">
                <a16:creationId xmlns:a16="http://schemas.microsoft.com/office/drawing/2014/main" id="{5819950F-E461-4543-90AE-21D22F83A6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8610" y="2893863"/>
            <a:ext cx="1444625" cy="857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898" name="Text Box 22">
            <a:extLst>
              <a:ext uri="{FF2B5EF4-FFF2-40B4-BE49-F238E27FC236}">
                <a16:creationId xmlns:a16="http://schemas.microsoft.com/office/drawing/2014/main" id="{34F6ADEA-7ED0-4035-9865-9AED5920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698" y="2601763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前庭上区</a:t>
            </a:r>
          </a:p>
        </p:txBody>
      </p:sp>
      <p:sp>
        <p:nvSpPr>
          <p:cNvPr id="37899" name="Line 23">
            <a:extLst>
              <a:ext uri="{FF2B5EF4-FFF2-40B4-BE49-F238E27FC236}">
                <a16:creationId xmlns:a16="http://schemas.microsoft.com/office/drawing/2014/main" id="{B0B379B7-4231-44A1-BC97-0C5726396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5610" y="3819376"/>
            <a:ext cx="1338263" cy="488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900" name="Text Box 24">
            <a:extLst>
              <a:ext uri="{FF2B5EF4-FFF2-40B4-BE49-F238E27FC236}">
                <a16:creationId xmlns:a16="http://schemas.microsoft.com/office/drawing/2014/main" id="{A001A94B-2D81-4E4C-8EB4-5E4B9054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335" y="3538388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前庭下区</a:t>
            </a:r>
          </a:p>
        </p:txBody>
      </p:sp>
      <p:sp>
        <p:nvSpPr>
          <p:cNvPr id="37901" name="Line 25">
            <a:extLst>
              <a:ext uri="{FF2B5EF4-FFF2-40B4-BE49-F238E27FC236}">
                <a16:creationId xmlns:a16="http://schemas.microsoft.com/office/drawing/2014/main" id="{6B241C0E-8F36-44C6-9E37-398061CD0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2173" y="4259113"/>
            <a:ext cx="2601912" cy="9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902" name="Text Box 26">
            <a:extLst>
              <a:ext uri="{FF2B5EF4-FFF2-40B4-BE49-F238E27FC236}">
                <a16:creationId xmlns:a16="http://schemas.microsoft.com/office/drawing/2014/main" id="{70D83208-4E78-4914-B4AD-3E45CD06D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248" y="4024163"/>
            <a:ext cx="1293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蜗区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5400" dirty="0">
                <a:latin typeface="Aharoni" panose="02010803020104030203" pitchFamily="2" charset="-79"/>
                <a:cs typeface="Aharoni" panose="02010803020104030203" pitchFamily="2" charset="-79"/>
              </a:rPr>
              <a:t>That’s  over</a:t>
            </a:r>
            <a:endParaRPr lang="zh-CN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C:\Documents and Settings\Administrator\桌面\新建文件夹\A-1167-1-W.jpg">
            <a:extLst>
              <a:ext uri="{FF2B5EF4-FFF2-40B4-BE49-F238E27FC236}">
                <a16:creationId xmlns:a16="http://schemas.microsoft.com/office/drawing/2014/main" id="{E70F2818-77AB-4E4B-B5CF-5008D92A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8907"/>
            <a:ext cx="4018098" cy="249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>
            <a:extLst>
              <a:ext uri="{FF2B5EF4-FFF2-40B4-BE49-F238E27FC236}">
                <a16:creationId xmlns:a16="http://schemas.microsoft.com/office/drawing/2014/main" id="{C5126FBD-69D7-4A53-B1D6-28CE1D96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789351"/>
            <a:ext cx="289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二、外耳道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BD60F818-102C-4F4C-822F-55193C0B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23" y="1683590"/>
            <a:ext cx="339791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软骨部：外</a:t>
            </a: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1/3</a:t>
            </a:r>
            <a:endParaRPr kumimoji="1" lang="zh-CN" altLang="en-US" sz="24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骨部：内</a:t>
            </a: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2/3</a:t>
            </a:r>
            <a:endParaRPr kumimoji="1" lang="zh-CN" altLang="en-US" sz="24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9EE64F5-81C6-4BCE-BEB5-AC978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81" y="3948951"/>
            <a:ext cx="356089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外耳道软骨部可动，成人将耳廓向</a:t>
            </a:r>
            <a:r>
              <a:rPr lang="zh-CN" altLang="en-US" sz="20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后上方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牵拉，可使外耳道变直，观察到鼓膜。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婴儿外耳道全由软骨支持，短而直，鼓膜近于水平位，检查时须拉耳廓向</a:t>
            </a:r>
            <a:r>
              <a:rPr lang="zh-CN" altLang="en-US" sz="20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后下方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9A072B-D8DC-4E05-A075-6A995785D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7" b="53685"/>
          <a:stretch/>
        </p:blipFill>
        <p:spPr>
          <a:xfrm>
            <a:off x="5762312" y="3646178"/>
            <a:ext cx="2407130" cy="28255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>
            <a:extLst>
              <a:ext uri="{FF2B5EF4-FFF2-40B4-BE49-F238E27FC236}">
                <a16:creationId xmlns:a16="http://schemas.microsoft.com/office/drawing/2014/main" id="{8169FFA3-0585-4F54-AD99-FD91DCE3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875" y="269959"/>
            <a:ext cx="3832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幼圆" panose="02010509060101010101" pitchFamily="49" charset="-122"/>
              </a:rPr>
              <a:t>第二节 </a:t>
            </a:r>
            <a:r>
              <a:rPr lang="zh-CN" altLang="en-US" sz="4400" dirty="0">
                <a:solidFill>
                  <a:srgbClr val="C00000"/>
                </a:solidFill>
                <a:latin typeface="幼圆" panose="02010509060101010101" pitchFamily="49" charset="-122"/>
              </a:rPr>
              <a:t>中 耳</a:t>
            </a:r>
            <a:r>
              <a:rPr lang="zh-CN" altLang="en-US" sz="3600" dirty="0">
                <a:latin typeface="幼圆" panose="02010509060101010101" pitchFamily="49" charset="-122"/>
              </a:rPr>
              <a:t>  </a:t>
            </a:r>
            <a:endParaRPr lang="zh-CN" altLang="en-US" sz="2000" dirty="0">
              <a:latin typeface="幼圆" panose="02010509060101010101" pitchFamily="49" charset="-122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E9A76E2E-08F3-4179-AC4C-6D20BE35F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9" y="1321158"/>
            <a:ext cx="5762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组成：</a:t>
            </a:r>
            <a:r>
              <a:rPr lang="zh-CN" altLang="en-US" sz="2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鼓室</a:t>
            </a:r>
            <a:r>
              <a:rPr lang="zh-CN" altLang="en-US" sz="2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咽鼓管</a:t>
            </a:r>
            <a:r>
              <a:rPr lang="zh-CN" altLang="en-US" sz="2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乳突窦</a:t>
            </a:r>
            <a:r>
              <a:rPr lang="zh-CN" altLang="en-US" sz="2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zh-CN" altLang="en-US" sz="2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乳突小房 </a:t>
            </a:r>
          </a:p>
        </p:txBody>
      </p:sp>
      <p:pic>
        <p:nvPicPr>
          <p:cNvPr id="16" name="Picture 2" descr="C:\Documents and Settings\Administrator\桌面\新建文件夹\A-1166-1-Wkranial.jpg">
            <a:extLst>
              <a:ext uri="{FF2B5EF4-FFF2-40B4-BE49-F238E27FC236}">
                <a16:creationId xmlns:a16="http://schemas.microsoft.com/office/drawing/2014/main" id="{2729505E-7B9B-4FAC-813C-883231F5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60" y="1935163"/>
            <a:ext cx="3560763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44F7694-D3BD-4EA0-AEEF-B6D620A0F67B}"/>
              </a:ext>
            </a:extLst>
          </p:cNvPr>
          <p:cNvCxnSpPr/>
          <p:nvPr/>
        </p:nvCxnSpPr>
        <p:spPr bwMode="auto">
          <a:xfrm flipV="1">
            <a:off x="2180485" y="2959100"/>
            <a:ext cx="1547813" cy="0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矩形 4">
            <a:extLst>
              <a:ext uri="{FF2B5EF4-FFF2-40B4-BE49-F238E27FC236}">
                <a16:creationId xmlns:a16="http://schemas.microsoft.com/office/drawing/2014/main" id="{FF2F00D0-30D8-4688-B5CF-3C2597B35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303" y="4112567"/>
            <a:ext cx="1211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乳突窦</a:t>
            </a:r>
          </a:p>
        </p:txBody>
      </p:sp>
      <p:sp>
        <p:nvSpPr>
          <p:cNvPr id="19" name="矩形 5">
            <a:extLst>
              <a:ext uri="{FF2B5EF4-FFF2-40B4-BE49-F238E27FC236}">
                <a16:creationId xmlns:a16="http://schemas.microsoft.com/office/drawing/2014/main" id="{31A1EC5E-620E-4020-BB44-E202EEAF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27" y="4602162"/>
            <a:ext cx="1441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乳突小房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49EB587E-A92E-4091-94DA-03DC2676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16" y="2728267"/>
            <a:ext cx="118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咽鼓管</a:t>
            </a:r>
            <a:endParaRPr lang="zh-CN" altLang="en-US" sz="2400" b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57E26FEC-395D-480D-A371-6B2B5BA82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598" y="3564361"/>
            <a:ext cx="1001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鼓室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EE03FD92-055E-4898-9FA3-16DB0F2B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173" y="3965575"/>
            <a:ext cx="1179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外耳道</a:t>
            </a:r>
            <a:endParaRPr lang="zh-CN" altLang="en-US" sz="2400" b="1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0665B50-C2C0-4685-934A-090F2F3B218D}"/>
              </a:ext>
            </a:extLst>
          </p:cNvPr>
          <p:cNvCxnSpPr/>
          <p:nvPr/>
        </p:nvCxnSpPr>
        <p:spPr bwMode="auto">
          <a:xfrm>
            <a:off x="2491635" y="3819525"/>
            <a:ext cx="1787525" cy="1588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0B2D9BD-BE3B-4996-BC74-EEB1AC41B1EE}"/>
              </a:ext>
            </a:extLst>
          </p:cNvPr>
          <p:cNvCxnSpPr/>
          <p:nvPr/>
        </p:nvCxnSpPr>
        <p:spPr bwMode="auto">
          <a:xfrm>
            <a:off x="2944073" y="4343400"/>
            <a:ext cx="1828800" cy="3175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6A63B5C-D83A-41F0-8764-2FBBBDB615A4}"/>
              </a:ext>
            </a:extLst>
          </p:cNvPr>
          <p:cNvCxnSpPr/>
          <p:nvPr/>
        </p:nvCxnSpPr>
        <p:spPr bwMode="auto">
          <a:xfrm>
            <a:off x="3277448" y="4864100"/>
            <a:ext cx="1919287" cy="4763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C227FF1-3A1B-4BC1-944A-915735CBBBA7}"/>
              </a:ext>
            </a:extLst>
          </p:cNvPr>
          <p:cNvCxnSpPr/>
          <p:nvPr/>
        </p:nvCxnSpPr>
        <p:spPr bwMode="auto">
          <a:xfrm flipH="1" flipV="1">
            <a:off x="4984010" y="4160838"/>
            <a:ext cx="1477963" cy="3175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解剖图片\新建文件夹 (2)\中耳鼓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576" y="1166934"/>
            <a:ext cx="8185649" cy="5691066"/>
          </a:xfrm>
          <a:prstGeom prst="rect">
            <a:avLst/>
          </a:prstGeom>
          <a:noFill/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AAEB97B0-5EA1-4F74-8371-97E998EB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024" y="368815"/>
            <a:ext cx="395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（一）鼓室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的六个壁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：</a:t>
            </a:r>
          </a:p>
        </p:txBody>
      </p:sp>
      <p:sp>
        <p:nvSpPr>
          <p:cNvPr id="4" name="矩形 3"/>
          <p:cNvSpPr/>
          <p:nvPr/>
        </p:nvSpPr>
        <p:spPr>
          <a:xfrm>
            <a:off x="4701558" y="2750882"/>
            <a:ext cx="1157134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buClr>
                <a:srgbClr val="C00000"/>
              </a:buClr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上壁（盖壁）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76195" y="5128323"/>
            <a:ext cx="1492535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buClr>
                <a:srgbClr val="C00000"/>
              </a:buClr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下壁（颈静脉壁）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7127" y="3998384"/>
            <a:ext cx="1492535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defTabSz="268288" eaLnBrk="1" hangingPunct="1">
              <a:buClr>
                <a:srgbClr val="C00000"/>
              </a:buClr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内侧壁（迷路壁）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9384" y="4808282"/>
            <a:ext cx="1492535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buClr>
                <a:srgbClr val="C00000"/>
              </a:buClr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外侧壁（鼓膜壁）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10835" y="4272705"/>
            <a:ext cx="1492535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buClr>
                <a:srgbClr val="C00000"/>
              </a:buClr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前壁（颈动脉壁）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3238" y="3554247"/>
            <a:ext cx="1324835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buClr>
                <a:srgbClr val="C00000"/>
              </a:buClr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后壁（乳突壁）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3390CDD-8C01-48BC-9E3D-2CD6CCB46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4" y="315788"/>
            <a:ext cx="2408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鼓室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C506A071-49AB-44F9-8D79-682C323D6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760413"/>
            <a:ext cx="389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．外侧壁：称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鼓膜壁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B692E1ED-696F-4B44-92D4-550FCFCEF26D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228725"/>
            <a:ext cx="7164388" cy="4302125"/>
            <a:chOff x="1247" y="502"/>
            <a:chExt cx="4513" cy="2710"/>
          </a:xfrm>
        </p:grpSpPr>
        <p:pic>
          <p:nvPicPr>
            <p:cNvPr id="13332" name="Picture 34" descr="091">
              <a:extLst>
                <a:ext uri="{FF2B5EF4-FFF2-40B4-BE49-F238E27FC236}">
                  <a16:creationId xmlns:a16="http://schemas.microsoft.com/office/drawing/2014/main" id="{BB7B7325-CA1B-4A73-A0DA-F1CFF6BA8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32" b="6329"/>
            <a:stretch>
              <a:fillRect/>
            </a:stretch>
          </p:blipFill>
          <p:spPr bwMode="auto">
            <a:xfrm>
              <a:off x="3044" y="681"/>
              <a:ext cx="2716" cy="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Line 12">
              <a:extLst>
                <a:ext uri="{FF2B5EF4-FFF2-40B4-BE49-F238E27FC236}">
                  <a16:creationId xmlns:a16="http://schemas.microsoft.com/office/drawing/2014/main" id="{4E53E877-D7E2-47CD-93E3-7C8F8E6CE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2058"/>
              <a:ext cx="1361" cy="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334" name="Text Box 13">
              <a:extLst>
                <a:ext uri="{FF2B5EF4-FFF2-40B4-BE49-F238E27FC236}">
                  <a16:creationId xmlns:a16="http://schemas.microsoft.com/office/drawing/2014/main" id="{D7DE516B-4484-4787-8A88-3E1BFDA64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6" y="1936"/>
              <a:ext cx="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鼓膜</a:t>
              </a:r>
            </a:p>
          </p:txBody>
        </p:sp>
        <p:sp>
          <p:nvSpPr>
            <p:cNvPr id="13335" name="Line 14">
              <a:extLst>
                <a:ext uri="{FF2B5EF4-FFF2-40B4-BE49-F238E27FC236}">
                  <a16:creationId xmlns:a16="http://schemas.microsoft.com/office/drawing/2014/main" id="{AEED44A9-8B05-402B-8A9B-FA13268F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" y="764"/>
              <a:ext cx="0" cy="4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336" name="Text Box 15">
              <a:extLst>
                <a:ext uri="{FF2B5EF4-FFF2-40B4-BE49-F238E27FC236}">
                  <a16:creationId xmlns:a16="http://schemas.microsoft.com/office/drawing/2014/main" id="{3272F8AE-6A6A-4699-B921-47EE3212A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502"/>
              <a:ext cx="1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鼓室上隐窝</a:t>
              </a:r>
            </a:p>
          </p:txBody>
        </p:sp>
        <p:sp>
          <p:nvSpPr>
            <p:cNvPr id="13337" name="Line 56">
              <a:extLst>
                <a:ext uri="{FF2B5EF4-FFF2-40B4-BE49-F238E27FC236}">
                  <a16:creationId xmlns:a16="http://schemas.microsoft.com/office/drawing/2014/main" id="{401447BF-9C80-4CBA-A249-7AFF856FD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2" y="1440"/>
              <a:ext cx="703" cy="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338" name="Text Box 57">
              <a:extLst>
                <a:ext uri="{FF2B5EF4-FFF2-40B4-BE49-F238E27FC236}">
                  <a16:creationId xmlns:a16="http://schemas.microsoft.com/office/drawing/2014/main" id="{65FABA39-A100-416E-A9BF-3410E9DC9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288"/>
              <a:ext cx="2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鼓室上隐窝的外侧壁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23360" y="5643154"/>
            <a:ext cx="34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通过外耳道长轴所做切面</a:t>
            </a:r>
            <a:endParaRPr lang="en-US" altLang="zh-CN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4359813" y="1850791"/>
            <a:ext cx="4673154" cy="4889643"/>
            <a:chOff x="4320624" y="1863856"/>
            <a:chExt cx="4673154" cy="4889643"/>
          </a:xfrm>
        </p:grpSpPr>
        <p:pic>
          <p:nvPicPr>
            <p:cNvPr id="1027" name="Picture 3" descr="F:\解剖图片\新建文件夹 (2)\鼓膜穿孔.jpg"/>
            <p:cNvPicPr>
              <a:picLocks noChangeAspect="1" noChangeArrowheads="1"/>
            </p:cNvPicPr>
            <p:nvPr/>
          </p:nvPicPr>
          <p:blipFill>
            <a:blip r:embed="rId2"/>
            <a:srcRect l="4113" t="5352" r="4539"/>
            <a:stretch>
              <a:fillRect/>
            </a:stretch>
          </p:blipFill>
          <p:spPr bwMode="auto">
            <a:xfrm>
              <a:off x="6662056" y="1863856"/>
              <a:ext cx="2323266" cy="2387151"/>
            </a:xfrm>
            <a:prstGeom prst="rect">
              <a:avLst/>
            </a:prstGeom>
            <a:noFill/>
          </p:spPr>
        </p:pic>
        <p:pic>
          <p:nvPicPr>
            <p:cNvPr id="1026" name="Picture 2" descr="F:\解剖图片\新建文件夹 (2)\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624" y="3905796"/>
              <a:ext cx="4673154" cy="2847703"/>
            </a:xfrm>
            <a:prstGeom prst="rect">
              <a:avLst/>
            </a:prstGeom>
            <a:noFill/>
          </p:spPr>
        </p:pic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C506A071-49AB-44F9-8D79-682C323D6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967" y="616722"/>
            <a:ext cx="1396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3200" b="1" dirty="0" smtClean="0">
                <a:solidFill>
                  <a:srgbClr val="C00000"/>
                </a:solidFill>
                <a:latin typeface="+mn-ea"/>
              </a:rPr>
              <a:t>鼓膜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+mn-ea"/>
              </a:rPr>
              <a:t> </a:t>
            </a:r>
            <a:endParaRPr kumimoji="1"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63731" y="491263"/>
            <a:ext cx="4689566" cy="3512276"/>
            <a:chOff x="1554480" y="909274"/>
            <a:chExt cx="4689566" cy="3512276"/>
          </a:xfrm>
        </p:grpSpPr>
        <p:pic>
          <p:nvPicPr>
            <p:cNvPr id="11" name="Picture 61" descr="082">
              <a:extLst>
                <a:ext uri="{FF2B5EF4-FFF2-40B4-BE49-F238E27FC236}">
                  <a16:creationId xmlns:a16="http://schemas.microsoft.com/office/drawing/2014/main" id="{E0519F8F-1DCE-481A-9715-6BC21572E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 t="5092" r="1636" b="8147"/>
            <a:stretch>
              <a:fillRect/>
            </a:stretch>
          </p:blipFill>
          <p:spPr bwMode="auto">
            <a:xfrm>
              <a:off x="2560502" y="1397725"/>
              <a:ext cx="3035268" cy="30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62">
              <a:extLst>
                <a:ext uri="{FF2B5EF4-FFF2-40B4-BE49-F238E27FC236}">
                  <a16:creationId xmlns:a16="http://schemas.microsoft.com/office/drawing/2014/main" id="{2AB3738C-5170-4814-A626-2190B3B62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880" y="3004457"/>
              <a:ext cx="1624148" cy="212997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13" name="Text Box 63">
              <a:extLst>
                <a:ext uri="{FF2B5EF4-FFF2-40B4-BE49-F238E27FC236}">
                  <a16:creationId xmlns:a16="http://schemas.microsoft.com/office/drawing/2014/main" id="{64F2AA5B-3831-41A8-980A-15CA2DA2B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958" y="2802663"/>
              <a:ext cx="12356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鼓膜脐</a:t>
              </a:r>
              <a:endPara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" name="Line 64">
              <a:extLst>
                <a:ext uri="{FF2B5EF4-FFF2-40B4-BE49-F238E27FC236}">
                  <a16:creationId xmlns:a16="http://schemas.microsoft.com/office/drawing/2014/main" id="{37DD1169-7FD7-49A3-BA08-E6846FB29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860" y="2096588"/>
              <a:ext cx="1313134" cy="661941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15" name="Text Box 65">
              <a:extLst>
                <a:ext uri="{FF2B5EF4-FFF2-40B4-BE49-F238E27FC236}">
                  <a16:creationId xmlns:a16="http://schemas.microsoft.com/office/drawing/2014/main" id="{2413263B-C48D-4F10-A31F-478DD19E6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098" y="1868396"/>
              <a:ext cx="8289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锤纹</a:t>
              </a:r>
            </a:p>
          </p:txBody>
        </p:sp>
        <p:sp>
          <p:nvSpPr>
            <p:cNvPr id="16" name="Line 66">
              <a:extLst>
                <a:ext uri="{FF2B5EF4-FFF2-40B4-BE49-F238E27FC236}">
                  <a16:creationId xmlns:a16="http://schemas.microsoft.com/office/drawing/2014/main" id="{ABB35EBE-CC77-4F81-AD9A-C537CA34E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331" y="1711234"/>
              <a:ext cx="709612" cy="465091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17" name="Line 67">
              <a:extLst>
                <a:ext uri="{FF2B5EF4-FFF2-40B4-BE49-F238E27FC236}">
                  <a16:creationId xmlns:a16="http://schemas.microsoft.com/office/drawing/2014/main" id="{997562C1-6776-4328-81E1-02A52F71D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5994" y="1521823"/>
              <a:ext cx="230732" cy="490672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18" name="Text Box 68">
              <a:extLst>
                <a:ext uri="{FF2B5EF4-FFF2-40B4-BE49-F238E27FC236}">
                  <a16:creationId xmlns:a16="http://schemas.microsoft.com/office/drawing/2014/main" id="{67E27D77-B90C-4D26-8B9B-DA7DA8A42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242" y="1190080"/>
              <a:ext cx="13428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锤骨前襞</a:t>
              </a:r>
            </a:p>
          </p:txBody>
        </p:sp>
        <p:sp>
          <p:nvSpPr>
            <p:cNvPr id="19" name="Text Box 69">
              <a:extLst>
                <a:ext uri="{FF2B5EF4-FFF2-40B4-BE49-F238E27FC236}">
                  <a16:creationId xmlns:a16="http://schemas.microsoft.com/office/drawing/2014/main" id="{58A54ECA-50C4-4E60-9C52-1EFB435B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187" y="1343977"/>
              <a:ext cx="142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锤骨后襞</a:t>
              </a:r>
            </a:p>
          </p:txBody>
        </p:sp>
        <p:sp>
          <p:nvSpPr>
            <p:cNvPr id="20" name="Line 70">
              <a:extLst>
                <a:ext uri="{FF2B5EF4-FFF2-40B4-BE49-F238E27FC236}">
                  <a16:creationId xmlns:a16="http://schemas.microsoft.com/office/drawing/2014/main" id="{7E2690EC-66B6-42E9-8B56-901CA68FC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6446" y="3605439"/>
              <a:ext cx="1892117" cy="45719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21" name="Text Box 71">
              <a:extLst>
                <a:ext uri="{FF2B5EF4-FFF2-40B4-BE49-F238E27FC236}">
                  <a16:creationId xmlns:a16="http://schemas.microsoft.com/office/drawing/2014/main" id="{BFA5C39E-8C03-4C34-9AC4-1641E967D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406" y="3389040"/>
              <a:ext cx="819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光锥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2" name="Line 72">
              <a:extLst>
                <a:ext uri="{FF2B5EF4-FFF2-40B4-BE49-F238E27FC236}">
                  <a16:creationId xmlns:a16="http://schemas.microsoft.com/office/drawing/2014/main" id="{16C72E7D-56DB-431C-8F4E-D2FDB25B7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446" y="1260566"/>
              <a:ext cx="232818" cy="379684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23" name="Line 73">
              <a:extLst>
                <a:ext uri="{FF2B5EF4-FFF2-40B4-BE49-F238E27FC236}">
                  <a16:creationId xmlns:a16="http://schemas.microsoft.com/office/drawing/2014/main" id="{2F2CBBB0-FBD6-41A0-9F92-641006D17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914" y="2344783"/>
              <a:ext cx="1032329" cy="221932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24" name="Text Box 74">
              <a:extLst>
                <a:ext uri="{FF2B5EF4-FFF2-40B4-BE49-F238E27FC236}">
                  <a16:creationId xmlns:a16="http://schemas.microsoft.com/office/drawing/2014/main" id="{1D8FE45F-9954-41F8-B7B6-730587F85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830" y="909274"/>
              <a:ext cx="11810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松弛部</a:t>
              </a:r>
              <a:endPara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5" name="Text Box 75">
              <a:extLst>
                <a:ext uri="{FF2B5EF4-FFF2-40B4-BE49-F238E27FC236}">
                  <a16:creationId xmlns:a16="http://schemas.microsoft.com/office/drawing/2014/main" id="{8FA8C9FD-2CC6-4947-B8A6-7FE390C4A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21" y="2099990"/>
              <a:ext cx="12515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紧张部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6" name="Text Box 76">
              <a:extLst>
                <a:ext uri="{FF2B5EF4-FFF2-40B4-BE49-F238E27FC236}">
                  <a16:creationId xmlns:a16="http://schemas.microsoft.com/office/drawing/2014/main" id="{DB1B8CB3-8EBB-43BC-9D3D-FC20962C8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480" y="3702095"/>
              <a:ext cx="17765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三角形</a:t>
              </a:r>
              <a:r>
                <a:rPr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反光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区</a:t>
              </a:r>
              <a:endPara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A-1164-1-W">
            <a:extLst>
              <a:ext uri="{FF2B5EF4-FFF2-40B4-BE49-F238E27FC236}">
                <a16:creationId xmlns:a16="http://schemas.microsoft.com/office/drawing/2014/main" id="{E5AA1DDB-D193-461B-89D2-91F9CA8D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1259" r="18550" b="35071"/>
          <a:stretch>
            <a:fillRect/>
          </a:stretch>
        </p:blipFill>
        <p:spPr bwMode="auto">
          <a:xfrm>
            <a:off x="1741488" y="2805113"/>
            <a:ext cx="53197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2">
            <a:extLst>
              <a:ext uri="{FF2B5EF4-FFF2-40B4-BE49-F238E27FC236}">
                <a16:creationId xmlns:a16="http://schemas.microsoft.com/office/drawing/2014/main" id="{AF87677F-2188-4812-BD10-8CD79230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6" y="758826"/>
            <a:ext cx="407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kumimoji="1"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．上壁：称</a:t>
            </a:r>
            <a:r>
              <a:rPr kumimoji="1"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盖壁</a:t>
            </a:r>
          </a:p>
        </p:txBody>
      </p:sp>
      <p:sp>
        <p:nvSpPr>
          <p:cNvPr id="14340" name="Text Box 23">
            <a:extLst>
              <a:ext uri="{FF2B5EF4-FFF2-40B4-BE49-F238E27FC236}">
                <a16:creationId xmlns:a16="http://schemas.microsoft.com/office/drawing/2014/main" id="{4E6F4F17-9B9B-4A20-BA26-ABD59B2F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1414463"/>
            <a:ext cx="37830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由鼓室盖构成，分隔鼓室与颅中窝，向后延伸形成乳突窦的上壁</a:t>
            </a:r>
          </a:p>
        </p:txBody>
      </p:sp>
      <p:sp>
        <p:nvSpPr>
          <p:cNvPr id="14341" name="Line 27">
            <a:extLst>
              <a:ext uri="{FF2B5EF4-FFF2-40B4-BE49-F238E27FC236}">
                <a16:creationId xmlns:a16="http://schemas.microsoft.com/office/drawing/2014/main" id="{CC811245-1DDC-47B4-B501-60EA2C6BF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0675" y="3651250"/>
            <a:ext cx="1731963" cy="561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342" name="Text Box 28">
            <a:extLst>
              <a:ext uri="{FF2B5EF4-FFF2-40B4-BE49-F238E27FC236}">
                <a16:creationId xmlns:a16="http://schemas.microsoft.com/office/drawing/2014/main" id="{5CBE154F-64C6-462D-BDB9-E32575A4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399415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乳突窦</a:t>
            </a:r>
          </a:p>
        </p:txBody>
      </p:sp>
      <p:sp>
        <p:nvSpPr>
          <p:cNvPr id="14343" name="Rectangle 31">
            <a:extLst>
              <a:ext uri="{FF2B5EF4-FFF2-40B4-BE49-F238E27FC236}">
                <a16:creationId xmlns:a16="http://schemas.microsoft.com/office/drawing/2014/main" id="{E1CDF177-FD4E-4956-AB1E-8E4ABF43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1" y="787401"/>
            <a:ext cx="377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．下壁：称</a:t>
            </a:r>
            <a:r>
              <a:rPr lang="zh-CN" altLang="en-US" sz="24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颈静脉壁</a:t>
            </a:r>
          </a:p>
        </p:txBody>
      </p:sp>
      <p:sp>
        <p:nvSpPr>
          <p:cNvPr id="14344" name="Text Box 32">
            <a:extLst>
              <a:ext uri="{FF2B5EF4-FFF2-40B4-BE49-F238E27FC236}">
                <a16:creationId xmlns:a16="http://schemas.microsoft.com/office/drawing/2014/main" id="{5E487CA4-2CB6-4545-BEFA-51126CE3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1430338"/>
            <a:ext cx="43672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为一薄层骨板，分隔鼓室与颈静脉窝内的</a:t>
            </a: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颈静脉球</a:t>
            </a:r>
            <a:r>
              <a:rPr lang="zh-CN" altLang="en-US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，部分人可能未骨化</a:t>
            </a:r>
          </a:p>
        </p:txBody>
      </p:sp>
      <p:sp>
        <p:nvSpPr>
          <p:cNvPr id="14345" name="Line 34">
            <a:extLst>
              <a:ext uri="{FF2B5EF4-FFF2-40B4-BE49-F238E27FC236}">
                <a16:creationId xmlns:a16="http://schemas.microsoft.com/office/drawing/2014/main" id="{EBEAF4D9-F9DA-4CA7-83DF-4A97DFD6F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6750" y="5421313"/>
            <a:ext cx="1309688" cy="566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346" name="Text Box 35">
            <a:extLst>
              <a:ext uri="{FF2B5EF4-FFF2-40B4-BE49-F238E27FC236}">
                <a16:creationId xmlns:a16="http://schemas.microsoft.com/office/drawing/2014/main" id="{6AAB1668-83D7-4089-92F9-F42EFE9F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5768975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下壁和颈静脉窝</a:t>
            </a:r>
          </a:p>
        </p:txBody>
      </p:sp>
      <p:sp>
        <p:nvSpPr>
          <p:cNvPr id="14347" name="Line 38">
            <a:extLst>
              <a:ext uri="{FF2B5EF4-FFF2-40B4-BE49-F238E27FC236}">
                <a16:creationId xmlns:a16="http://schemas.microsoft.com/office/drawing/2014/main" id="{AB86E163-B661-4355-92F5-1B66E3748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1600" y="3214291"/>
            <a:ext cx="2036762" cy="23177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348" name="Text Box 39">
            <a:extLst>
              <a:ext uri="{FF2B5EF4-FFF2-40B4-BE49-F238E27FC236}">
                <a16:creationId xmlns:a16="http://schemas.microsoft.com/office/drawing/2014/main" id="{6DEC29AF-132F-4894-AD15-288C7814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2981215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鼓室盖</a:t>
            </a:r>
          </a:p>
        </p:txBody>
      </p:sp>
      <p:sp>
        <p:nvSpPr>
          <p:cNvPr id="14349" name="Line 40">
            <a:extLst>
              <a:ext uri="{FF2B5EF4-FFF2-40B4-BE49-F238E27FC236}">
                <a16:creationId xmlns:a16="http://schemas.microsoft.com/office/drawing/2014/main" id="{7360091F-D4EF-467E-B218-363FDDB61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9313" y="5438775"/>
            <a:ext cx="1339850" cy="182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350" name="Text Box 41">
            <a:extLst>
              <a:ext uri="{FF2B5EF4-FFF2-40B4-BE49-F238E27FC236}">
                <a16:creationId xmlns:a16="http://schemas.microsoft.com/office/drawing/2014/main" id="{AAA4EBCF-DC94-4641-9AE9-72A9B121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138738"/>
            <a:ext cx="171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颈内静脉</a:t>
            </a:r>
          </a:p>
        </p:txBody>
      </p:sp>
      <p:sp>
        <p:nvSpPr>
          <p:cNvPr id="14351" name="Text Box 43">
            <a:extLst>
              <a:ext uri="{FF2B5EF4-FFF2-40B4-BE49-F238E27FC236}">
                <a16:creationId xmlns:a16="http://schemas.microsoft.com/office/drawing/2014/main" id="{84589B03-4167-40AF-BF3E-7CB27E74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6147594"/>
            <a:ext cx="467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经颞骨长轴切面示中耳鼓室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3368</TotalTime>
  <Words>1516</Words>
  <Application>Microsoft Office PowerPoint</Application>
  <PresentationFormat>全屏显示(4:3)</PresentationFormat>
  <Paragraphs>258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仿宋</vt:lpstr>
      <vt:lpstr>华文中宋</vt:lpstr>
      <vt:lpstr>宋体</vt:lpstr>
      <vt:lpstr>微软雅黑</vt:lpstr>
      <vt:lpstr>幼圆</vt:lpstr>
      <vt:lpstr>Aharoni</vt:lpstr>
      <vt:lpstr>Arial</vt:lpstr>
      <vt:lpstr>Calibri</vt:lpstr>
      <vt:lpstr>Gill Sans MT</vt:lpstr>
      <vt:lpstr>Wingdings</vt:lpstr>
      <vt:lpstr>包裹</vt:lpstr>
      <vt:lpstr>前 庭 蜗 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That’s  over</vt:lpstr>
    </vt:vector>
  </TitlesOfParts>
  <Company>DEEPIN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  觉  器</dc:title>
  <dc:creator>*</dc:creator>
  <cp:lastModifiedBy>crazysophy</cp:lastModifiedBy>
  <cp:revision>187</cp:revision>
  <dcterms:created xsi:type="dcterms:W3CDTF">2008-04-07T10:59:19Z</dcterms:created>
  <dcterms:modified xsi:type="dcterms:W3CDTF">2023-05-07T12:44:27Z</dcterms:modified>
</cp:coreProperties>
</file>