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5" r:id="rId1"/>
  </p:sldMasterIdLst>
  <p:sldIdLst>
    <p:sldId id="538" r:id="rId2"/>
    <p:sldId id="536" r:id="rId3"/>
    <p:sldId id="350" r:id="rId4"/>
    <p:sldId id="352" r:id="rId5"/>
    <p:sldId id="353" r:id="rId6"/>
    <p:sldId id="354" r:id="rId7"/>
    <p:sldId id="355" r:id="rId8"/>
    <p:sldId id="356" r:id="rId9"/>
    <p:sldId id="357" r:id="rId10"/>
    <p:sldId id="358" r:id="rId11"/>
    <p:sldId id="359" r:id="rId12"/>
    <p:sldId id="360" r:id="rId13"/>
    <p:sldId id="361" r:id="rId14"/>
    <p:sldId id="363" r:id="rId15"/>
    <p:sldId id="364" r:id="rId16"/>
    <p:sldId id="365" r:id="rId17"/>
    <p:sldId id="366" r:id="rId18"/>
    <p:sldId id="367" r:id="rId19"/>
    <p:sldId id="369" r:id="rId20"/>
    <p:sldId id="554" r:id="rId21"/>
    <p:sldId id="372" r:id="rId22"/>
    <p:sldId id="553" r:id="rId23"/>
  </p:sldIdLst>
  <p:sldSz cx="9144000" cy="6858000" type="screen4x3"/>
  <p:notesSz cx="6858000" cy="9144000"/>
  <p:embeddedFontLst>
    <p:embeddedFont>
      <p:font typeface="华文中宋" pitchFamily="2" charset="-122"/>
      <p:regular r:id="rId24"/>
    </p:embeddedFont>
    <p:embeddedFont>
      <p:font typeface="仿宋" pitchFamily="49" charset="-122"/>
      <p:regular r:id="rId25"/>
    </p:embeddedFont>
    <p:embeddedFont>
      <p:font typeface="Gill Sans MT" pitchFamily="34" charset="0"/>
      <p:regular r:id="rId26"/>
      <p:bold r:id="rId27"/>
      <p:italic r:id="rId28"/>
      <p:boldItalic r:id="rId29"/>
    </p:embeddedFont>
    <p:embeddedFont>
      <p:font typeface="幼圆" pitchFamily="49" charset="-122"/>
      <p:regular r:id="rId30"/>
    </p:embeddedFont>
    <p:embeddedFont>
      <p:font typeface="楷体_GB2312" charset="-122"/>
      <p:regular r:id="rId31"/>
    </p:embeddedFont>
    <p:embeddedFont>
      <p:font typeface="楷体" pitchFamily="49" charset="-122"/>
      <p:regular r:id="rId32"/>
    </p:embeddedFont>
    <p:embeddedFont>
      <p:font typeface="微软雅黑" pitchFamily="34" charset="-122"/>
      <p:regular r:id="rId33"/>
      <p:bold r:id="rId34"/>
    </p:embeddedFont>
    <p:embeddedFont>
      <p:font typeface="Aharoni" pitchFamily="2" charset="-79"/>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33"/>
    <a:srgbClr val="66CCFF"/>
    <a:srgbClr val="CC9900"/>
    <a:srgbClr val="99CC00"/>
    <a:srgbClr val="FF0000"/>
    <a:srgbClr val="009900"/>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varScale="1">
        <p:scale>
          <a:sx n="98" d="100"/>
          <a:sy n="98" d="100"/>
        </p:scale>
        <p:origin x="-816" y="-7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C5CBD537-8E8E-4233-BE51-76DDAA6A4504}" type="slidenum">
              <a:rPr lang="en-US" altLang="zh-CN" smtClean="0"/>
              <a:pPr>
                <a:defRPr/>
              </a:pPr>
              <a:t>‹#›</a:t>
            </a:fld>
            <a:endParaRPr lang="en-US" altLang="zh-CN"/>
          </a:p>
        </p:txBody>
      </p:sp>
    </p:spTree>
    <p:extLst>
      <p:ext uri="{BB962C8B-B14F-4D97-AF65-F5344CB8AC3E}">
        <p14:creationId xmlns="" xmlns:p14="http://schemas.microsoft.com/office/powerpoint/2010/main" val="2017878487"/>
      </p:ext>
    </p:extLst>
  </p:cSld>
  <p:clrMapOvr>
    <a:overrideClrMapping bg1="dk1" tx1="lt1" bg2="dk2" tx2="lt2" accent1="accent1" accent2="accent2" accent3="accent3" accent4="accent4" accent5="accent5" accent6="accent6" hlink="hlink" folHlink="folHlink"/>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0E6CB4AD-AD2A-4E62-9B63-205CEE1FDB80}" type="slidenum">
              <a:rPr lang="en-US" altLang="zh-CN" smtClean="0"/>
              <a:pPr>
                <a:defRPr/>
              </a:pPr>
              <a:t>‹#›</a:t>
            </a:fld>
            <a:endParaRPr lang="en-US" altLang="zh-CN"/>
          </a:p>
        </p:txBody>
      </p:sp>
    </p:spTree>
    <p:extLst>
      <p:ext uri="{BB962C8B-B14F-4D97-AF65-F5344CB8AC3E}">
        <p14:creationId xmlns="" xmlns:p14="http://schemas.microsoft.com/office/powerpoint/2010/main" val="2621362198"/>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C857A7E9-F88D-4B3E-952E-AFB46A6DC0EE}" type="slidenum">
              <a:rPr lang="en-US" altLang="zh-CN" smtClean="0"/>
              <a:pPr>
                <a:defRPr/>
              </a:pPr>
              <a:t>‹#›</a:t>
            </a:fld>
            <a:endParaRPr lang="en-US" altLang="zh-CN"/>
          </a:p>
        </p:txBody>
      </p:sp>
    </p:spTree>
    <p:extLst>
      <p:ext uri="{BB962C8B-B14F-4D97-AF65-F5344CB8AC3E}">
        <p14:creationId xmlns="" xmlns:p14="http://schemas.microsoft.com/office/powerpoint/2010/main" val="3699893763"/>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4" name="Rectangle 25">
            <a:extLst>
              <a:ext uri="{FF2B5EF4-FFF2-40B4-BE49-F238E27FC236}">
                <a16:creationId xmlns="" xmlns:a16="http://schemas.microsoft.com/office/drawing/2014/main" id="{D9318E89-1F92-4C8F-978E-59F3F266DAE9}"/>
              </a:ext>
            </a:extLst>
          </p:cNvPr>
          <p:cNvSpPr/>
          <p:nvPr/>
        </p:nvSpPr>
        <p:spPr>
          <a:xfrm>
            <a:off x="0" y="0"/>
            <a:ext cx="17637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94201" y="1520788"/>
            <a:ext cx="975285" cy="3816424"/>
          </a:xfrm>
          <a:solidFill>
            <a:srgbClr val="FFFFFF"/>
          </a:solidFill>
          <a:ln>
            <a:solidFill>
              <a:srgbClr val="404040"/>
            </a:solidFill>
          </a:ln>
        </p:spPr>
        <p:txBody>
          <a:bodyPr anchorCtr="1"/>
          <a:lstStyle>
            <a:lvl1pPr>
              <a:defRPr sz="2100">
                <a:solidFill>
                  <a:srgbClr val="262626"/>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2267744" y="804672"/>
            <a:ext cx="6396196"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extLst>
      <p:ext uri="{BB962C8B-B14F-4D97-AF65-F5344CB8AC3E}">
        <p14:creationId xmlns="" xmlns:p14="http://schemas.microsoft.com/office/powerpoint/2010/main" val="4005684222"/>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2A255993-8A67-413F-8FEF-348E20990FA4}" type="slidenum">
              <a:rPr lang="en-US" altLang="zh-CN" smtClean="0"/>
              <a:pPr>
                <a:defRPr/>
              </a:pPr>
              <a:t>‹#›</a:t>
            </a:fld>
            <a:endParaRPr lang="en-US" altLang="zh-CN"/>
          </a:p>
        </p:txBody>
      </p:sp>
    </p:spTree>
    <p:extLst>
      <p:ext uri="{BB962C8B-B14F-4D97-AF65-F5344CB8AC3E}">
        <p14:creationId xmlns="" xmlns:p14="http://schemas.microsoft.com/office/powerpoint/2010/main" val="4261159400"/>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4F66B437-7F91-43D0-8C50-63342C8D63DC}" type="slidenum">
              <a:rPr lang="en-US" altLang="zh-CN" smtClean="0"/>
              <a:pPr>
                <a:defRPr/>
              </a:pPr>
              <a:t>‹#›</a:t>
            </a:fld>
            <a:endParaRPr lang="en-US" altLang="zh-CN"/>
          </a:p>
        </p:txBody>
      </p:sp>
    </p:spTree>
    <p:extLst>
      <p:ext uri="{BB962C8B-B14F-4D97-AF65-F5344CB8AC3E}">
        <p14:creationId xmlns="" xmlns:p14="http://schemas.microsoft.com/office/powerpoint/2010/main" val="1628095917"/>
      </p:ext>
    </p:extLst>
  </p:cSld>
  <p:clrMapOvr>
    <a:overrideClrMapping bg1="dk1" tx1="lt1" bg2="dk2" tx2="lt2" accent1="accent1" accent2="accent2" accent3="accent3" accent4="accent4" accent5="accent5" accent6="accent6" hlink="hlink" folHlink="folHlink"/>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Date Placeholder 7"/>
          <p:cNvSpPr>
            <a:spLocks noGrp="1"/>
          </p:cNvSpPr>
          <p:nvPr>
            <p:ph type="dt" sz="half" idx="10"/>
          </p:nvPr>
        </p:nvSpPr>
        <p:spPr/>
        <p:txBody>
          <a:bodyPr/>
          <a:lstStyle/>
          <a:p>
            <a:pPr>
              <a:defRPr/>
            </a:pPr>
            <a:endParaRPr lang="en-US" altLang="zh-CN"/>
          </a:p>
        </p:txBody>
      </p:sp>
      <p:sp>
        <p:nvSpPr>
          <p:cNvPr id="9" name="Footer Placeholder 8"/>
          <p:cNvSpPr>
            <a:spLocks noGrp="1"/>
          </p:cNvSpPr>
          <p:nvPr>
            <p:ph type="ftr" sz="quarter" idx="11"/>
          </p:nvPr>
        </p:nvSpPr>
        <p:spPr/>
        <p:txBody>
          <a:bodyPr/>
          <a:lstStyle/>
          <a:p>
            <a:pPr>
              <a:defRPr/>
            </a:pPr>
            <a:endParaRPr lang="en-US" altLang="zh-CN"/>
          </a:p>
        </p:txBody>
      </p:sp>
      <p:sp>
        <p:nvSpPr>
          <p:cNvPr id="10" name="Slide Number Placeholder 9"/>
          <p:cNvSpPr>
            <a:spLocks noGrp="1"/>
          </p:cNvSpPr>
          <p:nvPr>
            <p:ph type="sldNum" sz="quarter" idx="12"/>
          </p:nvPr>
        </p:nvSpPr>
        <p:spPr/>
        <p:txBody>
          <a:bodyPr/>
          <a:lstStyle/>
          <a:p>
            <a:pPr>
              <a:defRPr/>
            </a:pPr>
            <a:fld id="{75ADFE32-7668-4AAA-B75F-FFA6CA282739}" type="slidenum">
              <a:rPr lang="en-US" altLang="zh-CN" smtClean="0"/>
              <a:pPr>
                <a:defRPr/>
              </a:pPr>
              <a:t>‹#›</a:t>
            </a:fld>
            <a:endParaRPr lang="en-US" altLang="zh-CN"/>
          </a:p>
        </p:txBody>
      </p:sp>
    </p:spTree>
    <p:extLst>
      <p:ext uri="{BB962C8B-B14F-4D97-AF65-F5344CB8AC3E}">
        <p14:creationId xmlns="" xmlns:p14="http://schemas.microsoft.com/office/powerpoint/2010/main" val="111983285"/>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02239" y="3143250"/>
            <a:ext cx="3288024" cy="25967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1337BC54-CF5B-4A0F-B073-9758DBD89027}" type="slidenum">
              <a:rPr lang="en-US" altLang="zh-CN" smtClean="0"/>
              <a:pPr>
                <a:defRPr/>
              </a:pPr>
              <a:t>‹#›</a:t>
            </a:fld>
            <a:endParaRPr lang="en-US" altLang="zh-CN"/>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 xmlns:p14="http://schemas.microsoft.com/office/powerpoint/2010/main" val="3879822484"/>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5C7CC0B9-405D-42CF-AB8A-C1C6A10CE92C}" type="slidenum">
              <a:rPr lang="en-US" altLang="zh-CN" smtClean="0"/>
              <a:pPr>
                <a:defRPr/>
              </a:pPr>
              <a:t>‹#›</a:t>
            </a:fld>
            <a:endParaRPr lang="en-US" altLang="zh-CN"/>
          </a:p>
        </p:txBody>
      </p:sp>
    </p:spTree>
    <p:extLst>
      <p:ext uri="{BB962C8B-B14F-4D97-AF65-F5344CB8AC3E}">
        <p14:creationId xmlns="" xmlns:p14="http://schemas.microsoft.com/office/powerpoint/2010/main" val="1096174926"/>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FE1551B3-0969-4D35-B2F6-6C58DF6CE996}" type="slidenum">
              <a:rPr lang="en-US" altLang="zh-CN" smtClean="0"/>
              <a:pPr>
                <a:defRPr/>
              </a:pPr>
              <a:t>‹#›</a:t>
            </a:fld>
            <a:endParaRPr lang="en-US" altLang="zh-CN"/>
          </a:p>
        </p:txBody>
      </p:sp>
    </p:spTree>
    <p:extLst>
      <p:ext uri="{BB962C8B-B14F-4D97-AF65-F5344CB8AC3E}">
        <p14:creationId xmlns="" xmlns:p14="http://schemas.microsoft.com/office/powerpoint/2010/main" val="505323595"/>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9" name="Date Placeholder 8"/>
          <p:cNvSpPr>
            <a:spLocks noGrp="1"/>
          </p:cNvSpPr>
          <p:nvPr>
            <p:ph type="dt" sz="half" idx="10"/>
          </p:nvPr>
        </p:nvSpPr>
        <p:spPr/>
        <p:txBody>
          <a:bodyPr/>
          <a:lstStyle/>
          <a:p>
            <a:pPr>
              <a:defRPr/>
            </a:pPr>
            <a:endParaRPr lang="en-US" altLang="zh-CN"/>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ltLang="zh-CN"/>
          </a:p>
        </p:txBody>
      </p:sp>
      <p:sp>
        <p:nvSpPr>
          <p:cNvPr id="11" name="Slide Number Placeholder 10"/>
          <p:cNvSpPr>
            <a:spLocks noGrp="1"/>
          </p:cNvSpPr>
          <p:nvPr>
            <p:ph type="sldNum" sz="quarter" idx="12"/>
          </p:nvPr>
        </p:nvSpPr>
        <p:spPr/>
        <p:txBody>
          <a:bodyPr/>
          <a:lstStyle/>
          <a:p>
            <a:pPr>
              <a:defRPr/>
            </a:pPr>
            <a:fld id="{694F0699-F8EF-43AC-BFDA-945F51F89AEB}" type="slidenum">
              <a:rPr lang="en-US" altLang="zh-CN" smtClean="0"/>
              <a:pPr>
                <a:defRPr/>
              </a:pPr>
              <a:t>‹#›</a:t>
            </a:fld>
            <a:endParaRPr lang="en-US" altLang="zh-CN"/>
          </a:p>
        </p:txBody>
      </p:sp>
    </p:spTree>
    <p:extLst>
      <p:ext uri="{BB962C8B-B14F-4D97-AF65-F5344CB8AC3E}">
        <p14:creationId xmlns="" xmlns:p14="http://schemas.microsoft.com/office/powerpoint/2010/main" val="2317857482"/>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ltLang="zh-CN"/>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ltLang="zh-CN"/>
          </a:p>
        </p:txBody>
      </p:sp>
      <p:sp>
        <p:nvSpPr>
          <p:cNvPr id="10" name="Slide Number Placeholder 9"/>
          <p:cNvSpPr>
            <a:spLocks noGrp="1"/>
          </p:cNvSpPr>
          <p:nvPr>
            <p:ph type="sldNum" sz="quarter" idx="12"/>
          </p:nvPr>
        </p:nvSpPr>
        <p:spPr/>
        <p:txBody>
          <a:bodyPr/>
          <a:lstStyle/>
          <a:p>
            <a:pPr>
              <a:defRPr/>
            </a:pPr>
            <a:fld id="{D588B5F2-A24B-4939-94BC-848F2E9F740A}" type="slidenum">
              <a:rPr lang="en-US" altLang="zh-CN" smtClean="0"/>
              <a:pPr>
                <a:defRPr/>
              </a:pPr>
              <a:t>‹#›</a:t>
            </a:fld>
            <a:endParaRPr lang="en-US" altLang="zh-CN"/>
          </a:p>
        </p:txBody>
      </p:sp>
    </p:spTree>
    <p:extLst>
      <p:ext uri="{BB962C8B-B14F-4D97-AF65-F5344CB8AC3E}">
        <p14:creationId xmlns="" xmlns:p14="http://schemas.microsoft.com/office/powerpoint/2010/main" val="1674510964"/>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ltLang="zh-CN"/>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ltLang="zh-CN"/>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1337BC54-CF5B-4A0F-B073-9758DBD89027}" type="slidenum">
              <a:rPr lang="en-US" altLang="zh-CN" smtClean="0"/>
              <a:pPr>
                <a:defRPr/>
              </a:pPr>
              <a:t>‹#›</a:t>
            </a:fld>
            <a:endParaRPr lang="en-US" altLang="zh-CN"/>
          </a:p>
        </p:txBody>
      </p:sp>
    </p:spTree>
    <p:extLst>
      <p:ext uri="{BB962C8B-B14F-4D97-AF65-F5344CB8AC3E}">
        <p14:creationId xmlns="" xmlns:p14="http://schemas.microsoft.com/office/powerpoint/2010/main" val="33732254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circle/>
  </p:transition>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DBAA4D94-1759-4E7D-8188-9F8E4CF0A6F6}"/>
              </a:ext>
            </a:extLst>
          </p:cNvPr>
          <p:cNvSpPr>
            <a:spLocks noGrp="1" noChangeArrowheads="1"/>
          </p:cNvSpPr>
          <p:nvPr>
            <p:ph type="ctrTitle"/>
          </p:nvPr>
        </p:nvSpPr>
        <p:spPr/>
        <p:txBody>
          <a:bodyPr>
            <a:normAutofit/>
          </a:bodyPr>
          <a:lstStyle/>
          <a:p>
            <a:pPr fontAlgn="auto">
              <a:spcAft>
                <a:spcPts val="0"/>
              </a:spcAft>
              <a:defRPr/>
            </a:pPr>
            <a:r>
              <a:rPr lang="zh-CN" altLang="en-US" sz="7200" dirty="0">
                <a:latin typeface="华文中宋" panose="02010600040101010101" pitchFamily="2" charset="-122"/>
              </a:rPr>
              <a:t>内 脏 神 经</a:t>
            </a:r>
          </a:p>
        </p:txBody>
      </p:sp>
    </p:spTree>
    <p:extLst>
      <p:ext uri="{BB962C8B-B14F-4D97-AF65-F5344CB8AC3E}">
        <p14:creationId xmlns="" xmlns:p14="http://schemas.microsoft.com/office/powerpoint/2010/main" val="2980282710"/>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E2624D91-46BD-47FC-8252-18C84688950A}"/>
              </a:ext>
            </a:extLst>
          </p:cNvPr>
          <p:cNvSpPr>
            <a:spLocks noChangeArrowheads="1"/>
          </p:cNvSpPr>
          <p:nvPr/>
        </p:nvSpPr>
        <p:spPr bwMode="auto">
          <a:xfrm>
            <a:off x="294057" y="998653"/>
            <a:ext cx="358944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交感神经节后纤维去向</a:t>
            </a:r>
            <a:r>
              <a:rPr lang="en-US" altLang="zh-CN" dirty="0">
                <a:latin typeface="幼圆" panose="02010509060101010101" pitchFamily="49" charset="-122"/>
                <a:ea typeface="幼圆" panose="02010509060101010101" pitchFamily="49" charset="-122"/>
              </a:rPr>
              <a:t>: </a:t>
            </a:r>
          </a:p>
        </p:txBody>
      </p:sp>
      <p:sp>
        <p:nvSpPr>
          <p:cNvPr id="13315" name="Rectangle 3">
            <a:extLst>
              <a:ext uri="{FF2B5EF4-FFF2-40B4-BE49-F238E27FC236}">
                <a16:creationId xmlns="" xmlns:a16="http://schemas.microsoft.com/office/drawing/2014/main" id="{9C7103CA-2DD6-4A5A-A87D-8229A35512AA}"/>
              </a:ext>
            </a:extLst>
          </p:cNvPr>
          <p:cNvSpPr>
            <a:spLocks noChangeArrowheads="1"/>
          </p:cNvSpPr>
          <p:nvPr/>
        </p:nvSpPr>
        <p:spPr bwMode="auto">
          <a:xfrm>
            <a:off x="376762" y="1816005"/>
            <a:ext cx="4867490" cy="1667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buSzPct val="80000"/>
              <a:buFont typeface="Wingdings" panose="05000000000000000000" pitchFamily="2" charset="2"/>
              <a:buChar char="ü"/>
            </a:pPr>
            <a:r>
              <a:rPr lang="zh-CN" altLang="en-US" dirty="0">
                <a:latin typeface="仿宋" panose="02010609060101010101" pitchFamily="49" charset="-122"/>
                <a:ea typeface="仿宋" panose="02010609060101010101" pitchFamily="49" charset="-122"/>
              </a:rPr>
              <a:t>经灰交通支返回脊神经</a:t>
            </a:r>
          </a:p>
          <a:p>
            <a:pPr eaLnBrk="1" hangingPunct="1">
              <a:lnSpc>
                <a:spcPct val="150000"/>
              </a:lnSpc>
              <a:buSzPct val="80000"/>
              <a:buFont typeface="Wingdings" panose="05000000000000000000" pitchFamily="2" charset="2"/>
              <a:buChar char="ü"/>
            </a:pPr>
            <a:r>
              <a:rPr lang="zh-CN" altLang="en-US" dirty="0">
                <a:latin typeface="仿宋" panose="02010609060101010101" pitchFamily="49" charset="-122"/>
                <a:ea typeface="仿宋" panose="02010609060101010101" pitchFamily="49" charset="-122"/>
              </a:rPr>
              <a:t>在动脉外膜形成相应的神经丛</a:t>
            </a:r>
          </a:p>
          <a:p>
            <a:pPr eaLnBrk="1" hangingPunct="1">
              <a:lnSpc>
                <a:spcPct val="150000"/>
              </a:lnSpc>
              <a:buSzPct val="80000"/>
              <a:buFont typeface="Wingdings" panose="05000000000000000000" pitchFamily="2" charset="2"/>
              <a:buChar char="ü"/>
            </a:pPr>
            <a:r>
              <a:rPr lang="zh-CN" altLang="en-US" dirty="0">
                <a:latin typeface="仿宋" panose="02010609060101010101" pitchFamily="49" charset="-122"/>
                <a:ea typeface="仿宋" panose="02010609060101010101" pitchFamily="49" charset="-122"/>
              </a:rPr>
              <a:t>直接分布到所支配的脏器 </a:t>
            </a:r>
          </a:p>
        </p:txBody>
      </p:sp>
      <p:pic>
        <p:nvPicPr>
          <p:cNvPr id="13316" name="Picture 4" descr="1_jpg">
            <a:extLst>
              <a:ext uri="{FF2B5EF4-FFF2-40B4-BE49-F238E27FC236}">
                <a16:creationId xmlns="" xmlns:a16="http://schemas.microsoft.com/office/drawing/2014/main" id="{915302A2-4865-4A93-8B51-F48E3F6A82A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244252" y="385763"/>
            <a:ext cx="3808412" cy="619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Freeform 5">
            <a:extLst>
              <a:ext uri="{FF2B5EF4-FFF2-40B4-BE49-F238E27FC236}">
                <a16:creationId xmlns="" xmlns:a16="http://schemas.microsoft.com/office/drawing/2014/main" id="{4C879F6B-4AB6-477E-B6E2-DF396AA5DC05}"/>
              </a:ext>
            </a:extLst>
          </p:cNvPr>
          <p:cNvSpPr>
            <a:spLocks/>
          </p:cNvSpPr>
          <p:nvPr/>
        </p:nvSpPr>
        <p:spPr bwMode="auto">
          <a:xfrm>
            <a:off x="5712564" y="2514600"/>
            <a:ext cx="1193800" cy="431800"/>
          </a:xfrm>
          <a:custGeom>
            <a:avLst/>
            <a:gdLst>
              <a:gd name="T0" fmla="*/ 1193800 w 752"/>
              <a:gd name="T1" fmla="*/ 0 h 272"/>
              <a:gd name="T2" fmla="*/ 1054100 w 752"/>
              <a:gd name="T3" fmla="*/ 139700 h 272"/>
              <a:gd name="T4" fmla="*/ 812800 w 752"/>
              <a:gd name="T5" fmla="*/ 228600 h 272"/>
              <a:gd name="T6" fmla="*/ 622300 w 752"/>
              <a:gd name="T7" fmla="*/ 254000 h 272"/>
              <a:gd name="T8" fmla="*/ 444500 w 752"/>
              <a:gd name="T9" fmla="*/ 215900 h 272"/>
              <a:gd name="T10" fmla="*/ 215900 w 752"/>
              <a:gd name="T11" fmla="*/ 317500 h 272"/>
              <a:gd name="T12" fmla="*/ 0 w 752"/>
              <a:gd name="T13" fmla="*/ 43180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272">
                <a:moveTo>
                  <a:pt x="752" y="0"/>
                </a:moveTo>
                <a:cubicBezTo>
                  <a:pt x="728" y="32"/>
                  <a:pt x="704" y="64"/>
                  <a:pt x="664" y="88"/>
                </a:cubicBezTo>
                <a:cubicBezTo>
                  <a:pt x="624" y="112"/>
                  <a:pt x="557" y="132"/>
                  <a:pt x="512" y="144"/>
                </a:cubicBezTo>
                <a:cubicBezTo>
                  <a:pt x="467" y="156"/>
                  <a:pt x="431" y="161"/>
                  <a:pt x="392" y="160"/>
                </a:cubicBezTo>
                <a:cubicBezTo>
                  <a:pt x="353" y="159"/>
                  <a:pt x="323" y="129"/>
                  <a:pt x="280" y="136"/>
                </a:cubicBezTo>
                <a:cubicBezTo>
                  <a:pt x="237" y="143"/>
                  <a:pt x="183" y="177"/>
                  <a:pt x="136" y="200"/>
                </a:cubicBezTo>
                <a:cubicBezTo>
                  <a:pt x="89" y="223"/>
                  <a:pt x="44" y="247"/>
                  <a:pt x="0" y="272"/>
                </a:cubicBezTo>
              </a:path>
            </a:pathLst>
          </a:custGeom>
          <a:noFill/>
          <a:ln w="38100" cap="flat" cmpd="sng">
            <a:solidFill>
              <a:srgbClr val="0000FF"/>
            </a:solidFill>
            <a:prstDash val="solid"/>
            <a:round/>
            <a:headEnd type="oval" w="med" len="med"/>
            <a:tailEnd type="stealth" w="lg"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nvGrpSpPr>
          <p:cNvPr id="14342" name="Group 6">
            <a:extLst>
              <a:ext uri="{FF2B5EF4-FFF2-40B4-BE49-F238E27FC236}">
                <a16:creationId xmlns="" xmlns:a16="http://schemas.microsoft.com/office/drawing/2014/main" id="{2D07713D-CEE6-499F-A126-D801CACD6C15}"/>
              </a:ext>
            </a:extLst>
          </p:cNvPr>
          <p:cNvGrpSpPr>
            <a:grpSpLocks/>
          </p:cNvGrpSpPr>
          <p:nvPr/>
        </p:nvGrpSpPr>
        <p:grpSpPr bwMode="auto">
          <a:xfrm>
            <a:off x="6931764" y="2667000"/>
            <a:ext cx="1612900" cy="774700"/>
            <a:chOff x="4424" y="1680"/>
            <a:chExt cx="1016" cy="488"/>
          </a:xfrm>
        </p:grpSpPr>
        <p:grpSp>
          <p:nvGrpSpPr>
            <p:cNvPr id="13320" name="Group 7">
              <a:extLst>
                <a:ext uri="{FF2B5EF4-FFF2-40B4-BE49-F238E27FC236}">
                  <a16:creationId xmlns="" xmlns:a16="http://schemas.microsoft.com/office/drawing/2014/main" id="{EFC3004C-87CE-48AD-B23C-45C0955A9DB3}"/>
                </a:ext>
              </a:extLst>
            </p:cNvPr>
            <p:cNvGrpSpPr>
              <a:grpSpLocks/>
            </p:cNvGrpSpPr>
            <p:nvPr/>
          </p:nvGrpSpPr>
          <p:grpSpPr bwMode="auto">
            <a:xfrm>
              <a:off x="4832" y="1680"/>
              <a:ext cx="136" cy="488"/>
              <a:chOff x="2640" y="2680"/>
              <a:chExt cx="120" cy="536"/>
            </a:xfrm>
          </p:grpSpPr>
          <p:sp>
            <p:nvSpPr>
              <p:cNvPr id="13323" name="AutoShape 8">
                <a:extLst>
                  <a:ext uri="{FF2B5EF4-FFF2-40B4-BE49-F238E27FC236}">
                    <a16:creationId xmlns="" xmlns:a16="http://schemas.microsoft.com/office/drawing/2014/main" id="{E5744963-2421-4633-8BE1-32D6711BBF96}"/>
                  </a:ext>
                </a:extLst>
              </p:cNvPr>
              <p:cNvSpPr>
                <a:spLocks noChangeArrowheads="1"/>
              </p:cNvSpPr>
              <p:nvPr/>
            </p:nvSpPr>
            <p:spPr bwMode="auto">
              <a:xfrm>
                <a:off x="2648" y="2680"/>
                <a:ext cx="104" cy="536"/>
              </a:xfrm>
              <a:prstGeom prst="can">
                <a:avLst>
                  <a:gd name="adj" fmla="val 128846"/>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endParaRPr lang="zh-CN" altLang="en-US"/>
              </a:p>
            </p:txBody>
          </p:sp>
          <p:sp>
            <p:nvSpPr>
              <p:cNvPr id="13324" name="Freeform 9">
                <a:extLst>
                  <a:ext uri="{FF2B5EF4-FFF2-40B4-BE49-F238E27FC236}">
                    <a16:creationId xmlns="" xmlns:a16="http://schemas.microsoft.com/office/drawing/2014/main" id="{6331010C-F96D-442B-96BC-4398AD2A99A5}"/>
                  </a:ext>
                </a:extLst>
              </p:cNvPr>
              <p:cNvSpPr>
                <a:spLocks/>
              </p:cNvSpPr>
              <p:nvPr/>
            </p:nvSpPr>
            <p:spPr bwMode="auto">
              <a:xfrm>
                <a:off x="2640" y="2840"/>
                <a:ext cx="116" cy="68"/>
              </a:xfrm>
              <a:custGeom>
                <a:avLst/>
                <a:gdLst>
                  <a:gd name="T0" fmla="*/ 0 w 104"/>
                  <a:gd name="T1" fmla="*/ 0 h 52"/>
                  <a:gd name="T2" fmla="*/ 62 w 104"/>
                  <a:gd name="T3" fmla="*/ 63 h 52"/>
                  <a:gd name="T4" fmla="*/ 116 w 104"/>
                  <a:gd name="T5" fmla="*/ 31 h 52"/>
                  <a:gd name="T6" fmla="*/ 0 60000 65536"/>
                  <a:gd name="T7" fmla="*/ 0 60000 65536"/>
                  <a:gd name="T8" fmla="*/ 0 60000 65536"/>
                </a:gdLst>
                <a:ahLst/>
                <a:cxnLst>
                  <a:cxn ang="T6">
                    <a:pos x="T0" y="T1"/>
                  </a:cxn>
                  <a:cxn ang="T7">
                    <a:pos x="T2" y="T3"/>
                  </a:cxn>
                  <a:cxn ang="T8">
                    <a:pos x="T4" y="T5"/>
                  </a:cxn>
                </a:cxnLst>
                <a:rect l="0" t="0" r="r" b="b"/>
                <a:pathLst>
                  <a:path w="104" h="52">
                    <a:moveTo>
                      <a:pt x="0" y="0"/>
                    </a:moveTo>
                    <a:cubicBezTo>
                      <a:pt x="19" y="22"/>
                      <a:pt x="39" y="44"/>
                      <a:pt x="56" y="48"/>
                    </a:cubicBezTo>
                    <a:cubicBezTo>
                      <a:pt x="73" y="52"/>
                      <a:pt x="96" y="35"/>
                      <a:pt x="104" y="24"/>
                    </a:cubicBezTo>
                  </a:path>
                </a:pathLst>
              </a:custGeom>
              <a:noFill/>
              <a:ln w="25400" cap="flat" cmpd="sng">
                <a:solidFill>
                  <a:srgbClr val="0000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3325" name="Freeform 10">
                <a:extLst>
                  <a:ext uri="{FF2B5EF4-FFF2-40B4-BE49-F238E27FC236}">
                    <a16:creationId xmlns="" xmlns:a16="http://schemas.microsoft.com/office/drawing/2014/main" id="{B32CF56B-1B48-4ACE-8FC9-6B13EA2881E1}"/>
                  </a:ext>
                </a:extLst>
              </p:cNvPr>
              <p:cNvSpPr>
                <a:spLocks/>
              </p:cNvSpPr>
              <p:nvPr/>
            </p:nvSpPr>
            <p:spPr bwMode="auto">
              <a:xfrm>
                <a:off x="2644" y="2920"/>
                <a:ext cx="116" cy="68"/>
              </a:xfrm>
              <a:custGeom>
                <a:avLst/>
                <a:gdLst>
                  <a:gd name="T0" fmla="*/ 0 w 104"/>
                  <a:gd name="T1" fmla="*/ 0 h 52"/>
                  <a:gd name="T2" fmla="*/ 62 w 104"/>
                  <a:gd name="T3" fmla="*/ 63 h 52"/>
                  <a:gd name="T4" fmla="*/ 116 w 104"/>
                  <a:gd name="T5" fmla="*/ 31 h 52"/>
                  <a:gd name="T6" fmla="*/ 0 60000 65536"/>
                  <a:gd name="T7" fmla="*/ 0 60000 65536"/>
                  <a:gd name="T8" fmla="*/ 0 60000 65536"/>
                </a:gdLst>
                <a:ahLst/>
                <a:cxnLst>
                  <a:cxn ang="T6">
                    <a:pos x="T0" y="T1"/>
                  </a:cxn>
                  <a:cxn ang="T7">
                    <a:pos x="T2" y="T3"/>
                  </a:cxn>
                  <a:cxn ang="T8">
                    <a:pos x="T4" y="T5"/>
                  </a:cxn>
                </a:cxnLst>
                <a:rect l="0" t="0" r="r" b="b"/>
                <a:pathLst>
                  <a:path w="104" h="52">
                    <a:moveTo>
                      <a:pt x="0" y="0"/>
                    </a:moveTo>
                    <a:cubicBezTo>
                      <a:pt x="19" y="22"/>
                      <a:pt x="39" y="44"/>
                      <a:pt x="56" y="48"/>
                    </a:cubicBezTo>
                    <a:cubicBezTo>
                      <a:pt x="73" y="52"/>
                      <a:pt x="96" y="35"/>
                      <a:pt x="104" y="24"/>
                    </a:cubicBezTo>
                  </a:path>
                </a:pathLst>
              </a:custGeom>
              <a:noFill/>
              <a:ln w="25400" cap="flat" cmpd="sng">
                <a:solidFill>
                  <a:srgbClr val="0000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3326" name="Freeform 11">
                <a:extLst>
                  <a:ext uri="{FF2B5EF4-FFF2-40B4-BE49-F238E27FC236}">
                    <a16:creationId xmlns="" xmlns:a16="http://schemas.microsoft.com/office/drawing/2014/main" id="{E678CE6A-67FC-4E50-94BB-A3C6333FA58C}"/>
                  </a:ext>
                </a:extLst>
              </p:cNvPr>
              <p:cNvSpPr>
                <a:spLocks/>
              </p:cNvSpPr>
              <p:nvPr/>
            </p:nvSpPr>
            <p:spPr bwMode="auto">
              <a:xfrm>
                <a:off x="2644" y="3000"/>
                <a:ext cx="116" cy="68"/>
              </a:xfrm>
              <a:custGeom>
                <a:avLst/>
                <a:gdLst>
                  <a:gd name="T0" fmla="*/ 0 w 104"/>
                  <a:gd name="T1" fmla="*/ 0 h 52"/>
                  <a:gd name="T2" fmla="*/ 62 w 104"/>
                  <a:gd name="T3" fmla="*/ 63 h 52"/>
                  <a:gd name="T4" fmla="*/ 116 w 104"/>
                  <a:gd name="T5" fmla="*/ 31 h 52"/>
                  <a:gd name="T6" fmla="*/ 0 60000 65536"/>
                  <a:gd name="T7" fmla="*/ 0 60000 65536"/>
                  <a:gd name="T8" fmla="*/ 0 60000 65536"/>
                </a:gdLst>
                <a:ahLst/>
                <a:cxnLst>
                  <a:cxn ang="T6">
                    <a:pos x="T0" y="T1"/>
                  </a:cxn>
                  <a:cxn ang="T7">
                    <a:pos x="T2" y="T3"/>
                  </a:cxn>
                  <a:cxn ang="T8">
                    <a:pos x="T4" y="T5"/>
                  </a:cxn>
                </a:cxnLst>
                <a:rect l="0" t="0" r="r" b="b"/>
                <a:pathLst>
                  <a:path w="104" h="52">
                    <a:moveTo>
                      <a:pt x="0" y="0"/>
                    </a:moveTo>
                    <a:cubicBezTo>
                      <a:pt x="19" y="22"/>
                      <a:pt x="39" y="44"/>
                      <a:pt x="56" y="48"/>
                    </a:cubicBezTo>
                    <a:cubicBezTo>
                      <a:pt x="73" y="52"/>
                      <a:pt x="96" y="35"/>
                      <a:pt x="104" y="24"/>
                    </a:cubicBezTo>
                  </a:path>
                </a:pathLst>
              </a:custGeom>
              <a:noFill/>
              <a:ln w="25400" cap="flat" cmpd="sng">
                <a:solidFill>
                  <a:srgbClr val="0000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3327" name="Freeform 12">
                <a:extLst>
                  <a:ext uri="{FF2B5EF4-FFF2-40B4-BE49-F238E27FC236}">
                    <a16:creationId xmlns="" xmlns:a16="http://schemas.microsoft.com/office/drawing/2014/main" id="{80D510A1-9545-4CD1-B506-0C6BCAEF72AF}"/>
                  </a:ext>
                </a:extLst>
              </p:cNvPr>
              <p:cNvSpPr>
                <a:spLocks/>
              </p:cNvSpPr>
              <p:nvPr/>
            </p:nvSpPr>
            <p:spPr bwMode="auto">
              <a:xfrm>
                <a:off x="2640" y="3076"/>
                <a:ext cx="116" cy="68"/>
              </a:xfrm>
              <a:custGeom>
                <a:avLst/>
                <a:gdLst>
                  <a:gd name="T0" fmla="*/ 0 w 104"/>
                  <a:gd name="T1" fmla="*/ 0 h 52"/>
                  <a:gd name="T2" fmla="*/ 62 w 104"/>
                  <a:gd name="T3" fmla="*/ 63 h 52"/>
                  <a:gd name="T4" fmla="*/ 116 w 104"/>
                  <a:gd name="T5" fmla="*/ 31 h 52"/>
                  <a:gd name="T6" fmla="*/ 0 60000 65536"/>
                  <a:gd name="T7" fmla="*/ 0 60000 65536"/>
                  <a:gd name="T8" fmla="*/ 0 60000 65536"/>
                </a:gdLst>
                <a:ahLst/>
                <a:cxnLst>
                  <a:cxn ang="T6">
                    <a:pos x="T0" y="T1"/>
                  </a:cxn>
                  <a:cxn ang="T7">
                    <a:pos x="T2" y="T3"/>
                  </a:cxn>
                  <a:cxn ang="T8">
                    <a:pos x="T4" y="T5"/>
                  </a:cxn>
                </a:cxnLst>
                <a:rect l="0" t="0" r="r" b="b"/>
                <a:pathLst>
                  <a:path w="104" h="52">
                    <a:moveTo>
                      <a:pt x="0" y="0"/>
                    </a:moveTo>
                    <a:cubicBezTo>
                      <a:pt x="19" y="22"/>
                      <a:pt x="39" y="44"/>
                      <a:pt x="56" y="48"/>
                    </a:cubicBezTo>
                    <a:cubicBezTo>
                      <a:pt x="73" y="52"/>
                      <a:pt x="96" y="35"/>
                      <a:pt x="104" y="24"/>
                    </a:cubicBezTo>
                  </a:path>
                </a:pathLst>
              </a:custGeom>
              <a:noFill/>
              <a:ln w="25400" cap="flat" cmpd="sng">
                <a:solidFill>
                  <a:srgbClr val="0000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13321" name="Freeform 13">
              <a:extLst>
                <a:ext uri="{FF2B5EF4-FFF2-40B4-BE49-F238E27FC236}">
                  <a16:creationId xmlns="" xmlns:a16="http://schemas.microsoft.com/office/drawing/2014/main" id="{C23784EE-0737-4C56-A403-E317860FFCF5}"/>
                </a:ext>
              </a:extLst>
            </p:cNvPr>
            <p:cNvSpPr>
              <a:spLocks/>
            </p:cNvSpPr>
            <p:nvPr/>
          </p:nvSpPr>
          <p:spPr bwMode="auto">
            <a:xfrm>
              <a:off x="4424" y="1704"/>
              <a:ext cx="400" cy="224"/>
            </a:xfrm>
            <a:custGeom>
              <a:avLst/>
              <a:gdLst>
                <a:gd name="T0" fmla="*/ 0 w 400"/>
                <a:gd name="T1" fmla="*/ 0 h 224"/>
                <a:gd name="T2" fmla="*/ 104 w 400"/>
                <a:gd name="T3" fmla="*/ 64 h 224"/>
                <a:gd name="T4" fmla="*/ 192 w 400"/>
                <a:gd name="T5" fmla="*/ 136 h 224"/>
                <a:gd name="T6" fmla="*/ 312 w 400"/>
                <a:gd name="T7" fmla="*/ 200 h 224"/>
                <a:gd name="T8" fmla="*/ 400 w 400"/>
                <a:gd name="T9" fmla="*/ 224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224">
                  <a:moveTo>
                    <a:pt x="0" y="0"/>
                  </a:moveTo>
                  <a:cubicBezTo>
                    <a:pt x="36" y="20"/>
                    <a:pt x="72" y="41"/>
                    <a:pt x="104" y="64"/>
                  </a:cubicBezTo>
                  <a:cubicBezTo>
                    <a:pt x="136" y="87"/>
                    <a:pt x="157" y="113"/>
                    <a:pt x="192" y="136"/>
                  </a:cubicBezTo>
                  <a:cubicBezTo>
                    <a:pt x="227" y="159"/>
                    <a:pt x="277" y="185"/>
                    <a:pt x="312" y="200"/>
                  </a:cubicBezTo>
                  <a:cubicBezTo>
                    <a:pt x="347" y="215"/>
                    <a:pt x="373" y="219"/>
                    <a:pt x="400" y="224"/>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3322" name="Freeform 14">
              <a:extLst>
                <a:ext uri="{FF2B5EF4-FFF2-40B4-BE49-F238E27FC236}">
                  <a16:creationId xmlns="" xmlns:a16="http://schemas.microsoft.com/office/drawing/2014/main" id="{7A54A87E-D45C-479A-A4B1-19B3B469411C}"/>
                </a:ext>
              </a:extLst>
            </p:cNvPr>
            <p:cNvSpPr>
              <a:spLocks/>
            </p:cNvSpPr>
            <p:nvPr/>
          </p:nvSpPr>
          <p:spPr bwMode="auto">
            <a:xfrm>
              <a:off x="4952" y="1707"/>
              <a:ext cx="488" cy="238"/>
            </a:xfrm>
            <a:custGeom>
              <a:avLst/>
              <a:gdLst>
                <a:gd name="T0" fmla="*/ 0 w 488"/>
                <a:gd name="T1" fmla="*/ 229 h 238"/>
                <a:gd name="T2" fmla="*/ 184 w 488"/>
                <a:gd name="T3" fmla="*/ 205 h 238"/>
                <a:gd name="T4" fmla="*/ 352 w 488"/>
                <a:gd name="T5" fmla="*/ 29 h 238"/>
                <a:gd name="T6" fmla="*/ 488 w 488"/>
                <a:gd name="T7" fmla="*/ 29 h 2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238">
                  <a:moveTo>
                    <a:pt x="0" y="229"/>
                  </a:moveTo>
                  <a:cubicBezTo>
                    <a:pt x="62" y="233"/>
                    <a:pt x="125" y="238"/>
                    <a:pt x="184" y="205"/>
                  </a:cubicBezTo>
                  <a:cubicBezTo>
                    <a:pt x="243" y="172"/>
                    <a:pt x="301" y="58"/>
                    <a:pt x="352" y="29"/>
                  </a:cubicBezTo>
                  <a:cubicBezTo>
                    <a:pt x="403" y="0"/>
                    <a:pt x="445" y="14"/>
                    <a:pt x="488" y="29"/>
                  </a:cubicBezTo>
                </a:path>
              </a:pathLst>
            </a:custGeom>
            <a:noFill/>
            <a:ln w="38100" cap="flat" cmpd="sng">
              <a:solidFill>
                <a:srgbClr val="0000FF"/>
              </a:solidFill>
              <a:prstDash val="solid"/>
              <a:round/>
              <a:headEnd/>
              <a:tailEnd type="stealth" w="lg"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14351" name="Freeform 15">
            <a:extLst>
              <a:ext uri="{FF2B5EF4-FFF2-40B4-BE49-F238E27FC236}">
                <a16:creationId xmlns="" xmlns:a16="http://schemas.microsoft.com/office/drawing/2014/main" id="{E05C236B-C95B-4D23-B213-7D3E066EC464}"/>
              </a:ext>
            </a:extLst>
          </p:cNvPr>
          <p:cNvSpPr>
            <a:spLocks/>
          </p:cNvSpPr>
          <p:nvPr/>
        </p:nvSpPr>
        <p:spPr bwMode="auto">
          <a:xfrm>
            <a:off x="6906364" y="2032000"/>
            <a:ext cx="1397000" cy="234950"/>
          </a:xfrm>
          <a:custGeom>
            <a:avLst/>
            <a:gdLst>
              <a:gd name="T0" fmla="*/ 0 w 880"/>
              <a:gd name="T1" fmla="*/ 101600 h 148"/>
              <a:gd name="T2" fmla="*/ 457200 w 880"/>
              <a:gd name="T3" fmla="*/ 177800 h 148"/>
              <a:gd name="T4" fmla="*/ 787400 w 880"/>
              <a:gd name="T5" fmla="*/ 228600 h 148"/>
              <a:gd name="T6" fmla="*/ 1054100 w 880"/>
              <a:gd name="T7" fmla="*/ 139700 h 148"/>
              <a:gd name="T8" fmla="*/ 1282700 w 880"/>
              <a:gd name="T9" fmla="*/ 25400 h 148"/>
              <a:gd name="T10" fmla="*/ 1397000 w 880"/>
              <a:gd name="T11" fmla="*/ 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0" h="148">
                <a:moveTo>
                  <a:pt x="0" y="64"/>
                </a:moveTo>
                <a:cubicBezTo>
                  <a:pt x="102" y="81"/>
                  <a:pt x="205" y="99"/>
                  <a:pt x="288" y="112"/>
                </a:cubicBezTo>
                <a:cubicBezTo>
                  <a:pt x="371" y="125"/>
                  <a:pt x="433" y="148"/>
                  <a:pt x="496" y="144"/>
                </a:cubicBezTo>
                <a:cubicBezTo>
                  <a:pt x="559" y="140"/>
                  <a:pt x="612" y="109"/>
                  <a:pt x="664" y="88"/>
                </a:cubicBezTo>
                <a:cubicBezTo>
                  <a:pt x="716" y="67"/>
                  <a:pt x="772" y="31"/>
                  <a:pt x="808" y="16"/>
                </a:cubicBezTo>
                <a:cubicBezTo>
                  <a:pt x="844" y="1"/>
                  <a:pt x="868" y="4"/>
                  <a:pt x="880" y="0"/>
                </a:cubicBezTo>
              </a:path>
            </a:pathLst>
          </a:custGeom>
          <a:noFill/>
          <a:ln w="38100" cap="flat" cmpd="sng">
            <a:solidFill>
              <a:srgbClr val="0000FF"/>
            </a:solidFill>
            <a:prstDash val="solid"/>
            <a:round/>
            <a:headEnd type="oval" w="med" len="med"/>
            <a:tailEnd type="stealth" w="lg"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right)">
                                      <p:cBhvr>
                                        <p:cTn id="7" dur="10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wipe(left)">
                                      <p:cBhvr>
                                        <p:cTn id="12" dur="1000"/>
                                        <p:tgtEl>
                                          <p:spTgt spid="143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wipe(left)">
                                      <p:cBhvr>
                                        <p:cTn id="17"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C8BEF366-89AA-4024-9E21-5574F5E55C81}"/>
              </a:ext>
            </a:extLst>
          </p:cNvPr>
          <p:cNvSpPr>
            <a:spLocks noChangeArrowheads="1"/>
          </p:cNvSpPr>
          <p:nvPr/>
        </p:nvSpPr>
        <p:spPr bwMode="auto">
          <a:xfrm>
            <a:off x="171753" y="751029"/>
            <a:ext cx="403066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en-US" altLang="zh-CN" sz="2800" dirty="0">
                <a:latin typeface="幼圆" panose="02010509060101010101" pitchFamily="49" charset="-122"/>
                <a:ea typeface="幼圆" panose="02010509060101010101" pitchFamily="49" charset="-122"/>
              </a:rPr>
              <a:t>2.</a:t>
            </a:r>
            <a:r>
              <a:rPr kumimoji="1" lang="zh-CN" altLang="en-US" sz="2800" dirty="0">
                <a:latin typeface="幼圆" panose="02010509060101010101" pitchFamily="49" charset="-122"/>
                <a:ea typeface="幼圆" panose="02010509060101010101" pitchFamily="49" charset="-122"/>
              </a:rPr>
              <a:t>交感神经的分布</a:t>
            </a:r>
          </a:p>
        </p:txBody>
      </p:sp>
      <p:sp>
        <p:nvSpPr>
          <p:cNvPr id="14339" name="Rectangle 3">
            <a:extLst>
              <a:ext uri="{FF2B5EF4-FFF2-40B4-BE49-F238E27FC236}">
                <a16:creationId xmlns="" xmlns:a16="http://schemas.microsoft.com/office/drawing/2014/main" id="{BB5C9477-FAE5-4739-9DA4-86473EF9825C}"/>
              </a:ext>
            </a:extLst>
          </p:cNvPr>
          <p:cNvSpPr>
            <a:spLocks noChangeArrowheads="1"/>
          </p:cNvSpPr>
          <p:nvPr/>
        </p:nvSpPr>
        <p:spPr bwMode="auto">
          <a:xfrm>
            <a:off x="255588" y="1459243"/>
            <a:ext cx="26622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dirty="0">
                <a:latin typeface="幼圆" panose="02010509060101010101" pitchFamily="49" charset="-122"/>
                <a:ea typeface="幼圆" panose="02010509060101010101" pitchFamily="49" charset="-122"/>
              </a:rPr>
              <a:t>（</a:t>
            </a:r>
            <a:r>
              <a:rPr kumimoji="1" lang="en-US" altLang="zh-CN" dirty="0">
                <a:latin typeface="幼圆" panose="02010509060101010101" pitchFamily="49" charset="-122"/>
                <a:ea typeface="幼圆" panose="02010509060101010101" pitchFamily="49" charset="-122"/>
              </a:rPr>
              <a:t>1</a:t>
            </a:r>
            <a:r>
              <a:rPr kumimoji="1" lang="zh-CN" altLang="en-US" dirty="0">
                <a:latin typeface="幼圆" panose="02010509060101010101" pitchFamily="49" charset="-122"/>
                <a:ea typeface="幼圆" panose="02010509060101010101" pitchFamily="49" charset="-122"/>
              </a:rPr>
              <a:t>）颈部</a:t>
            </a:r>
          </a:p>
        </p:txBody>
      </p:sp>
      <p:grpSp>
        <p:nvGrpSpPr>
          <p:cNvPr id="2" name="组合 1">
            <a:extLst>
              <a:ext uri="{FF2B5EF4-FFF2-40B4-BE49-F238E27FC236}">
                <a16:creationId xmlns="" xmlns:a16="http://schemas.microsoft.com/office/drawing/2014/main" id="{35D1F937-2093-48DD-B4F2-D3C53A7A232A}"/>
              </a:ext>
            </a:extLst>
          </p:cNvPr>
          <p:cNvGrpSpPr/>
          <p:nvPr/>
        </p:nvGrpSpPr>
        <p:grpSpPr>
          <a:xfrm>
            <a:off x="888853" y="1916443"/>
            <a:ext cx="3641649" cy="1876312"/>
            <a:chOff x="979797" y="1614530"/>
            <a:chExt cx="3641649" cy="1876312"/>
          </a:xfrm>
        </p:grpSpPr>
        <p:sp>
          <p:nvSpPr>
            <p:cNvPr id="14340" name="Rectangle 4">
              <a:extLst>
                <a:ext uri="{FF2B5EF4-FFF2-40B4-BE49-F238E27FC236}">
                  <a16:creationId xmlns="" xmlns:a16="http://schemas.microsoft.com/office/drawing/2014/main" id="{1C700FE1-775C-416A-B21A-BDD3BF3695A3}"/>
                </a:ext>
              </a:extLst>
            </p:cNvPr>
            <p:cNvSpPr>
              <a:spLocks noChangeArrowheads="1"/>
            </p:cNvSpPr>
            <p:nvPr/>
          </p:nvSpPr>
          <p:spPr bwMode="auto">
            <a:xfrm>
              <a:off x="979797" y="1614530"/>
              <a:ext cx="2328863" cy="18668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buFontTx/>
                <a:buChar char="•"/>
              </a:pPr>
              <a:r>
                <a:rPr kumimoji="1" lang="zh-CN" altLang="en-US" sz="2000" dirty="0">
                  <a:latin typeface="幼圆" panose="02010509060101010101" pitchFamily="49" charset="-122"/>
                  <a:ea typeface="幼圆" panose="02010509060101010101" pitchFamily="49" charset="-122"/>
                </a:rPr>
                <a:t>颈上神经节</a:t>
              </a:r>
            </a:p>
            <a:p>
              <a:pPr eaLnBrk="1" hangingPunct="1">
                <a:lnSpc>
                  <a:spcPct val="150000"/>
                </a:lnSpc>
                <a:buFontTx/>
                <a:buChar char="•"/>
              </a:pPr>
              <a:r>
                <a:rPr kumimoji="1" lang="zh-CN" altLang="en-US" sz="2000" dirty="0">
                  <a:latin typeface="幼圆" panose="02010509060101010101" pitchFamily="49" charset="-122"/>
                  <a:ea typeface="幼圆" panose="02010509060101010101" pitchFamily="49" charset="-122"/>
                </a:rPr>
                <a:t>颈中神经节</a:t>
              </a:r>
            </a:p>
            <a:p>
              <a:pPr>
                <a:lnSpc>
                  <a:spcPct val="150000"/>
                </a:lnSpc>
                <a:buFontTx/>
                <a:buChar char="•"/>
              </a:pPr>
              <a:r>
                <a:rPr kumimoji="1" lang="zh-CN" altLang="en-US" sz="2000" dirty="0">
                  <a:latin typeface="幼圆" panose="02010509060101010101" pitchFamily="49" charset="-122"/>
                  <a:ea typeface="幼圆" panose="02010509060101010101" pitchFamily="49" charset="-122"/>
                </a:rPr>
                <a:t>颈下神经节</a:t>
              </a:r>
              <a:endParaRPr kumimoji="1" lang="en-US" altLang="zh-CN" sz="2000" dirty="0">
                <a:latin typeface="幼圆" panose="02010509060101010101" pitchFamily="49" charset="-122"/>
                <a:ea typeface="幼圆" panose="02010509060101010101" pitchFamily="49" charset="-122"/>
              </a:endParaRPr>
            </a:p>
            <a:p>
              <a:pPr>
                <a:lnSpc>
                  <a:spcPct val="150000"/>
                </a:lnSpc>
              </a:pPr>
              <a:r>
                <a:rPr kumimoji="1" lang="zh-CN" altLang="en-US" sz="2000" dirty="0">
                  <a:latin typeface="幼圆" panose="02010509060101010101" pitchFamily="49" charset="-122"/>
                  <a:ea typeface="幼圆" panose="02010509060101010101" pitchFamily="49" charset="-122"/>
                </a:rPr>
                <a:t>第</a:t>
              </a:r>
              <a:r>
                <a:rPr kumimoji="1" lang="en-US" altLang="zh-CN" sz="2000" dirty="0">
                  <a:latin typeface="幼圆" panose="02010509060101010101" pitchFamily="49" charset="-122"/>
                  <a:ea typeface="幼圆" panose="02010509060101010101" pitchFamily="49" charset="-122"/>
                </a:rPr>
                <a:t>1</a:t>
              </a:r>
              <a:r>
                <a:rPr kumimoji="1" lang="zh-CN" altLang="en-US" sz="2000" dirty="0">
                  <a:latin typeface="幼圆" panose="02010509060101010101" pitchFamily="49" charset="-122"/>
                  <a:ea typeface="幼圆" panose="02010509060101010101" pitchFamily="49" charset="-122"/>
                </a:rPr>
                <a:t>胸神经节</a:t>
              </a:r>
              <a:endParaRPr lang="zh-CN" altLang="en-US" sz="1600" b="0" dirty="0">
                <a:latin typeface="幼圆" panose="02010509060101010101" pitchFamily="49" charset="-122"/>
                <a:ea typeface="幼圆" panose="02010509060101010101" pitchFamily="49" charset="-122"/>
              </a:endParaRPr>
            </a:p>
          </p:txBody>
        </p:sp>
        <p:sp>
          <p:nvSpPr>
            <p:cNvPr id="14342" name="Rectangle 6">
              <a:extLst>
                <a:ext uri="{FF2B5EF4-FFF2-40B4-BE49-F238E27FC236}">
                  <a16:creationId xmlns="" xmlns:a16="http://schemas.microsoft.com/office/drawing/2014/main" id="{5A43CD8C-65F5-41D8-9262-78696EE5B1A5}"/>
                </a:ext>
              </a:extLst>
            </p:cNvPr>
            <p:cNvSpPr>
              <a:spLocks noChangeArrowheads="1"/>
            </p:cNvSpPr>
            <p:nvPr/>
          </p:nvSpPr>
          <p:spPr bwMode="auto">
            <a:xfrm>
              <a:off x="2220022" y="2728842"/>
              <a:ext cx="2401424"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kumimoji="1" lang="zh-CN" altLang="en-US" dirty="0">
                  <a:solidFill>
                    <a:srgbClr val="C00000"/>
                  </a:solidFill>
                  <a:latin typeface="幼圆" panose="02010509060101010101" pitchFamily="49" charset="-122"/>
                  <a:ea typeface="幼圆" panose="02010509060101010101" pitchFamily="49" charset="-122"/>
                </a:rPr>
                <a:t>颈胸神经节</a:t>
              </a:r>
            </a:p>
            <a:p>
              <a:pPr algn="ctr" eaLnBrk="1" hangingPunct="1"/>
              <a:r>
                <a:rPr kumimoji="1" lang="zh-CN" altLang="en-US" sz="2000" dirty="0">
                  <a:latin typeface="幼圆" panose="02010509060101010101" pitchFamily="49" charset="-122"/>
                  <a:ea typeface="幼圆" panose="02010509060101010101" pitchFamily="49" charset="-122"/>
                </a:rPr>
                <a:t>（星状神经节）</a:t>
              </a:r>
              <a:endParaRPr kumimoji="1" lang="zh-CN" altLang="en-US" dirty="0">
                <a:latin typeface="幼圆" panose="02010509060101010101" pitchFamily="49" charset="-122"/>
                <a:ea typeface="幼圆" panose="02010509060101010101" pitchFamily="49" charset="-122"/>
              </a:endParaRPr>
            </a:p>
          </p:txBody>
        </p:sp>
        <p:sp>
          <p:nvSpPr>
            <p:cNvPr id="14343" name="AutoShape 7">
              <a:extLst>
                <a:ext uri="{FF2B5EF4-FFF2-40B4-BE49-F238E27FC236}">
                  <a16:creationId xmlns="" xmlns:a16="http://schemas.microsoft.com/office/drawing/2014/main" id="{CA0928D8-751A-4EED-ADF2-DAFB2DBDD1FA}"/>
                </a:ext>
              </a:extLst>
            </p:cNvPr>
            <p:cNvSpPr>
              <a:spLocks/>
            </p:cNvSpPr>
            <p:nvPr/>
          </p:nvSpPr>
          <p:spPr bwMode="auto">
            <a:xfrm>
              <a:off x="2533953" y="2847479"/>
              <a:ext cx="134865" cy="581521"/>
            </a:xfrm>
            <a:prstGeom prst="rightBrace">
              <a:avLst>
                <a:gd name="adj1" fmla="val 40568"/>
                <a:gd name="adj2" fmla="val 52238"/>
              </a:avLst>
            </a:prstGeom>
            <a:noFill/>
            <a:ln w="2857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endParaRPr lang="zh-CN" altLang="en-US">
                <a:latin typeface="幼圆" panose="02010509060101010101" pitchFamily="49" charset="-122"/>
                <a:ea typeface="幼圆" panose="02010509060101010101" pitchFamily="49" charset="-122"/>
              </a:endParaRPr>
            </a:p>
          </p:txBody>
        </p:sp>
      </p:grpSp>
      <p:grpSp>
        <p:nvGrpSpPr>
          <p:cNvPr id="14344" name="Group 8">
            <a:extLst>
              <a:ext uri="{FF2B5EF4-FFF2-40B4-BE49-F238E27FC236}">
                <a16:creationId xmlns="" xmlns:a16="http://schemas.microsoft.com/office/drawing/2014/main" id="{712D69DA-B17F-4BFC-9C2A-D5039D375906}"/>
              </a:ext>
            </a:extLst>
          </p:cNvPr>
          <p:cNvGrpSpPr>
            <a:grpSpLocks/>
          </p:cNvGrpSpPr>
          <p:nvPr/>
        </p:nvGrpSpPr>
        <p:grpSpPr bwMode="auto">
          <a:xfrm>
            <a:off x="4278044" y="971656"/>
            <a:ext cx="4694203" cy="5115718"/>
            <a:chOff x="2046" y="165"/>
            <a:chExt cx="3068" cy="3447"/>
          </a:xfrm>
        </p:grpSpPr>
        <p:pic>
          <p:nvPicPr>
            <p:cNvPr id="14347" name="Picture 9" descr="Snap101">
              <a:extLst>
                <a:ext uri="{FF2B5EF4-FFF2-40B4-BE49-F238E27FC236}">
                  <a16:creationId xmlns="" xmlns:a16="http://schemas.microsoft.com/office/drawing/2014/main" id="{37A6BFD5-4F06-445D-BFB2-C079700EC6F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422" t="1517" r="22819" b="1992"/>
            <a:stretch/>
          </p:blipFill>
          <p:spPr bwMode="auto">
            <a:xfrm>
              <a:off x="3100" y="165"/>
              <a:ext cx="2014" cy="3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8" name="Line 10">
              <a:extLst>
                <a:ext uri="{FF2B5EF4-FFF2-40B4-BE49-F238E27FC236}">
                  <a16:creationId xmlns="" xmlns:a16="http://schemas.microsoft.com/office/drawing/2014/main" id="{EE91BBB4-4F52-4A80-9335-B7B20977DE0C}"/>
                </a:ext>
              </a:extLst>
            </p:cNvPr>
            <p:cNvSpPr>
              <a:spLocks noChangeShapeType="1"/>
            </p:cNvSpPr>
            <p:nvPr/>
          </p:nvSpPr>
          <p:spPr bwMode="auto">
            <a:xfrm flipH="1" flipV="1">
              <a:off x="3287" y="1069"/>
              <a:ext cx="501" cy="78"/>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4349" name="Line 11">
              <a:extLst>
                <a:ext uri="{FF2B5EF4-FFF2-40B4-BE49-F238E27FC236}">
                  <a16:creationId xmlns="" xmlns:a16="http://schemas.microsoft.com/office/drawing/2014/main" id="{85424D59-5F53-41A3-AC6F-8061DA698EE8}"/>
                </a:ext>
              </a:extLst>
            </p:cNvPr>
            <p:cNvSpPr>
              <a:spLocks noChangeShapeType="1"/>
            </p:cNvSpPr>
            <p:nvPr/>
          </p:nvSpPr>
          <p:spPr bwMode="auto">
            <a:xfrm flipH="1" flipV="1">
              <a:off x="3278" y="2127"/>
              <a:ext cx="545" cy="29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4350" name="Line 12">
              <a:extLst>
                <a:ext uri="{FF2B5EF4-FFF2-40B4-BE49-F238E27FC236}">
                  <a16:creationId xmlns="" xmlns:a16="http://schemas.microsoft.com/office/drawing/2014/main" id="{FF251028-1F10-4F4B-975E-CE99BE1D696C}"/>
                </a:ext>
              </a:extLst>
            </p:cNvPr>
            <p:cNvSpPr>
              <a:spLocks noChangeShapeType="1"/>
            </p:cNvSpPr>
            <p:nvPr/>
          </p:nvSpPr>
          <p:spPr bwMode="auto">
            <a:xfrm flipH="1" flipV="1">
              <a:off x="3109" y="2907"/>
              <a:ext cx="574" cy="178"/>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4351" name="Line 13">
              <a:extLst>
                <a:ext uri="{FF2B5EF4-FFF2-40B4-BE49-F238E27FC236}">
                  <a16:creationId xmlns="" xmlns:a16="http://schemas.microsoft.com/office/drawing/2014/main" id="{DB47C225-424D-4E2A-98CB-6B198A4E8174}"/>
                </a:ext>
              </a:extLst>
            </p:cNvPr>
            <p:cNvSpPr>
              <a:spLocks noChangeShapeType="1"/>
            </p:cNvSpPr>
            <p:nvPr/>
          </p:nvSpPr>
          <p:spPr bwMode="auto">
            <a:xfrm flipH="1">
              <a:off x="3000" y="3253"/>
              <a:ext cx="696" cy="131"/>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4352" name="Rectangle 14">
              <a:extLst>
                <a:ext uri="{FF2B5EF4-FFF2-40B4-BE49-F238E27FC236}">
                  <a16:creationId xmlns="" xmlns:a16="http://schemas.microsoft.com/office/drawing/2014/main" id="{F6FC348E-188E-4943-BBA6-25483CAC6E74}"/>
                </a:ext>
              </a:extLst>
            </p:cNvPr>
            <p:cNvSpPr>
              <a:spLocks noChangeArrowheads="1"/>
            </p:cNvSpPr>
            <p:nvPr/>
          </p:nvSpPr>
          <p:spPr bwMode="auto">
            <a:xfrm>
              <a:off x="2450" y="874"/>
              <a:ext cx="99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颈上神经节</a:t>
              </a:r>
            </a:p>
          </p:txBody>
        </p:sp>
        <p:sp>
          <p:nvSpPr>
            <p:cNvPr id="14353" name="Rectangle 15">
              <a:extLst>
                <a:ext uri="{FF2B5EF4-FFF2-40B4-BE49-F238E27FC236}">
                  <a16:creationId xmlns="" xmlns:a16="http://schemas.microsoft.com/office/drawing/2014/main" id="{237BB96C-A6A4-440A-925E-5EF83EF0E68F}"/>
                </a:ext>
              </a:extLst>
            </p:cNvPr>
            <p:cNvSpPr>
              <a:spLocks noChangeArrowheads="1"/>
            </p:cNvSpPr>
            <p:nvPr/>
          </p:nvSpPr>
          <p:spPr bwMode="auto">
            <a:xfrm>
              <a:off x="2380" y="1980"/>
              <a:ext cx="1045"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颈中神经节</a:t>
              </a:r>
            </a:p>
          </p:txBody>
        </p:sp>
        <p:sp>
          <p:nvSpPr>
            <p:cNvPr id="14354" name="Rectangle 16">
              <a:extLst>
                <a:ext uri="{FF2B5EF4-FFF2-40B4-BE49-F238E27FC236}">
                  <a16:creationId xmlns="" xmlns:a16="http://schemas.microsoft.com/office/drawing/2014/main" id="{F205C0E4-533F-45CF-B00E-85A02DD32027}"/>
                </a:ext>
              </a:extLst>
            </p:cNvPr>
            <p:cNvSpPr>
              <a:spLocks noChangeArrowheads="1"/>
            </p:cNvSpPr>
            <p:nvPr/>
          </p:nvSpPr>
          <p:spPr bwMode="auto">
            <a:xfrm>
              <a:off x="2242" y="2727"/>
              <a:ext cx="1010"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颈下神经节</a:t>
              </a:r>
            </a:p>
          </p:txBody>
        </p:sp>
        <p:sp>
          <p:nvSpPr>
            <p:cNvPr id="14355" name="Rectangle 17">
              <a:extLst>
                <a:ext uri="{FF2B5EF4-FFF2-40B4-BE49-F238E27FC236}">
                  <a16:creationId xmlns="" xmlns:a16="http://schemas.microsoft.com/office/drawing/2014/main" id="{B34265A0-E94F-4107-BC9D-E7D4831B54EF}"/>
                </a:ext>
              </a:extLst>
            </p:cNvPr>
            <p:cNvSpPr>
              <a:spLocks noChangeArrowheads="1"/>
            </p:cNvSpPr>
            <p:nvPr/>
          </p:nvSpPr>
          <p:spPr bwMode="auto">
            <a:xfrm>
              <a:off x="2046" y="3253"/>
              <a:ext cx="1116" cy="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1pPr>
              <a:lvl2pPr marL="742950" indent="-285750">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2pPr>
              <a:lvl3pPr marL="1143000" indent="-228600">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3pPr>
              <a:lvl4pPr marL="1600200" indent="-228600">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4pPr>
              <a:lvl5pPr marL="2057400" indent="-228600">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tabLst>
                  <a:tab pos="1081088" algn="l"/>
                  <a:tab pos="1160463" algn="l"/>
                  <a:tab pos="1260475" algn="l"/>
                  <a:tab pos="1349375" algn="l"/>
                </a:tabLs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第</a:t>
              </a:r>
              <a:r>
                <a:rPr kumimoji="1" lang="en-US" altLang="zh-CN" sz="2000" dirty="0">
                  <a:latin typeface="仿宋" panose="02010609060101010101" pitchFamily="49" charset="-122"/>
                  <a:ea typeface="仿宋" panose="02010609060101010101" pitchFamily="49" charset="-122"/>
                </a:rPr>
                <a:t>1</a:t>
              </a:r>
              <a:r>
                <a:rPr kumimoji="1" lang="zh-CN" altLang="en-US" sz="2000" dirty="0">
                  <a:latin typeface="仿宋" panose="02010609060101010101" pitchFamily="49" charset="-122"/>
                  <a:ea typeface="仿宋" panose="02010609060101010101" pitchFamily="49" charset="-122"/>
                </a:rPr>
                <a:t>胸神经节</a:t>
              </a:r>
            </a:p>
          </p:txBody>
        </p:sp>
      </p:grpSp>
      <p:sp>
        <p:nvSpPr>
          <p:cNvPr id="14345" name="Rectangle 18">
            <a:extLst>
              <a:ext uri="{FF2B5EF4-FFF2-40B4-BE49-F238E27FC236}">
                <a16:creationId xmlns="" xmlns:a16="http://schemas.microsoft.com/office/drawing/2014/main" id="{5F15885F-4564-41A5-BB0D-E104839A2B63}"/>
              </a:ext>
            </a:extLst>
          </p:cNvPr>
          <p:cNvSpPr>
            <a:spLocks noChangeArrowheads="1"/>
          </p:cNvSpPr>
          <p:nvPr/>
        </p:nvSpPr>
        <p:spPr bwMode="auto">
          <a:xfrm>
            <a:off x="525585" y="4249704"/>
            <a:ext cx="355850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dirty="0">
                <a:latin typeface="幼圆" panose="02010509060101010101" pitchFamily="49" charset="-122"/>
                <a:ea typeface="幼圆" panose="02010509060101010101" pitchFamily="49" charset="-122"/>
              </a:rPr>
              <a:t>节后神经纤维的分布：</a:t>
            </a:r>
          </a:p>
        </p:txBody>
      </p:sp>
      <p:sp>
        <p:nvSpPr>
          <p:cNvPr id="14346" name="Text Box 19">
            <a:extLst>
              <a:ext uri="{FF2B5EF4-FFF2-40B4-BE49-F238E27FC236}">
                <a16:creationId xmlns="" xmlns:a16="http://schemas.microsoft.com/office/drawing/2014/main" id="{15512714-C104-4597-9213-5499F868F74A}"/>
              </a:ext>
            </a:extLst>
          </p:cNvPr>
          <p:cNvSpPr txBox="1">
            <a:spLocks noChangeArrowheads="1"/>
          </p:cNvSpPr>
          <p:nvPr/>
        </p:nvSpPr>
        <p:spPr bwMode="auto">
          <a:xfrm>
            <a:off x="919138" y="4725812"/>
            <a:ext cx="2416702" cy="1235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30000"/>
              </a:lnSpc>
            </a:pPr>
            <a:r>
              <a:rPr lang="zh-CN" altLang="en-US" sz="2000" dirty="0">
                <a:latin typeface="仿宋" panose="02010609060101010101" pitchFamily="49" charset="-122"/>
                <a:ea typeface="仿宋" panose="02010609060101010101" pitchFamily="49" charset="-122"/>
              </a:rPr>
              <a:t>随</a:t>
            </a:r>
            <a:r>
              <a:rPr lang="en-US" altLang="zh-CN" sz="2000" dirty="0">
                <a:latin typeface="仿宋" panose="02010609060101010101" pitchFamily="49" charset="-122"/>
                <a:ea typeface="仿宋" panose="02010609060101010101" pitchFamily="49" charset="-122"/>
              </a:rPr>
              <a:t>8</a:t>
            </a:r>
            <a:r>
              <a:rPr lang="zh-CN" altLang="en-US" sz="2000" dirty="0">
                <a:latin typeface="仿宋" panose="02010609060101010101" pitchFamily="49" charset="-122"/>
                <a:ea typeface="仿宋" panose="02010609060101010101" pitchFamily="49" charset="-122"/>
              </a:rPr>
              <a:t>对颈神经分布</a:t>
            </a:r>
          </a:p>
          <a:p>
            <a:pPr eaLnBrk="1" hangingPunct="1">
              <a:lnSpc>
                <a:spcPct val="130000"/>
              </a:lnSpc>
            </a:pPr>
            <a:r>
              <a:rPr lang="zh-CN" altLang="en-US" sz="2000" dirty="0">
                <a:latin typeface="仿宋" panose="02010609060101010101" pitchFamily="49" charset="-122"/>
                <a:ea typeface="仿宋" panose="02010609060101010101" pitchFamily="49" charset="-122"/>
              </a:rPr>
              <a:t>形成动脉丛</a:t>
            </a:r>
          </a:p>
          <a:p>
            <a:pPr eaLnBrk="1" hangingPunct="1">
              <a:lnSpc>
                <a:spcPct val="130000"/>
              </a:lnSpc>
            </a:pPr>
            <a:r>
              <a:rPr lang="zh-CN" altLang="en-US" sz="2000" dirty="0">
                <a:latin typeface="仿宋" panose="02010609060101010101" pitchFamily="49" charset="-122"/>
                <a:ea typeface="仿宋" panose="02010609060101010101" pitchFamily="49" charset="-122"/>
              </a:rPr>
              <a:t>咽丛、心丛</a:t>
            </a: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ED3CBF9B-CD7D-4BA1-A484-887AC210BF8F}"/>
              </a:ext>
            </a:extLst>
          </p:cNvPr>
          <p:cNvSpPr>
            <a:spLocks noChangeArrowheads="1"/>
          </p:cNvSpPr>
          <p:nvPr/>
        </p:nvSpPr>
        <p:spPr bwMode="auto">
          <a:xfrm>
            <a:off x="85141" y="799228"/>
            <a:ext cx="28289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a:latin typeface="幼圆" panose="02010509060101010101" pitchFamily="49" charset="-122"/>
                <a:ea typeface="幼圆" panose="02010509060101010101" pitchFamily="49" charset="-122"/>
              </a:rPr>
              <a:t>（</a:t>
            </a:r>
            <a:r>
              <a:rPr kumimoji="1" lang="en-US" altLang="zh-CN">
                <a:latin typeface="幼圆" panose="02010509060101010101" pitchFamily="49" charset="-122"/>
                <a:ea typeface="幼圆" panose="02010509060101010101" pitchFamily="49" charset="-122"/>
              </a:rPr>
              <a:t>2</a:t>
            </a:r>
            <a:r>
              <a:rPr kumimoji="1" lang="zh-CN" altLang="en-US">
                <a:latin typeface="幼圆" panose="02010509060101010101" pitchFamily="49" charset="-122"/>
                <a:ea typeface="幼圆" panose="02010509060101010101" pitchFamily="49" charset="-122"/>
              </a:rPr>
              <a:t>）胸部</a:t>
            </a:r>
          </a:p>
        </p:txBody>
      </p:sp>
      <p:sp>
        <p:nvSpPr>
          <p:cNvPr id="15364" name="Rectangle 4">
            <a:extLst>
              <a:ext uri="{FF2B5EF4-FFF2-40B4-BE49-F238E27FC236}">
                <a16:creationId xmlns="" xmlns:a16="http://schemas.microsoft.com/office/drawing/2014/main" id="{0F0BFC09-906A-46C4-94F6-BDB1F6C0FC0C}"/>
              </a:ext>
            </a:extLst>
          </p:cNvPr>
          <p:cNvSpPr>
            <a:spLocks noChangeArrowheads="1"/>
          </p:cNvSpPr>
          <p:nvPr/>
        </p:nvSpPr>
        <p:spPr bwMode="auto">
          <a:xfrm>
            <a:off x="382807" y="1472696"/>
            <a:ext cx="3718509" cy="481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pPr>
            <a:r>
              <a:rPr kumimoji="1" lang="zh-CN" altLang="en-US" sz="2000" dirty="0">
                <a:latin typeface="仿宋" panose="02010609060101010101" pitchFamily="49" charset="-122"/>
                <a:ea typeface="仿宋" panose="02010609060101010101" pitchFamily="49" charset="-122"/>
              </a:rPr>
              <a:t>胸神经节位于肋骨小头的前方</a:t>
            </a:r>
          </a:p>
        </p:txBody>
      </p:sp>
      <p:sp>
        <p:nvSpPr>
          <p:cNvPr id="15366" name="Rectangle 6">
            <a:extLst>
              <a:ext uri="{FF2B5EF4-FFF2-40B4-BE49-F238E27FC236}">
                <a16:creationId xmlns="" xmlns:a16="http://schemas.microsoft.com/office/drawing/2014/main" id="{0056A3BF-C970-416F-9FF6-E6677E77B9F6}"/>
              </a:ext>
            </a:extLst>
          </p:cNvPr>
          <p:cNvSpPr>
            <a:spLocks noChangeArrowheads="1"/>
          </p:cNvSpPr>
          <p:nvPr/>
        </p:nvSpPr>
        <p:spPr bwMode="auto">
          <a:xfrm>
            <a:off x="382807" y="2314408"/>
            <a:ext cx="3003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节后神经纤维的分布：</a:t>
            </a:r>
          </a:p>
        </p:txBody>
      </p:sp>
      <p:grpSp>
        <p:nvGrpSpPr>
          <p:cNvPr id="3" name="组合 2">
            <a:extLst>
              <a:ext uri="{FF2B5EF4-FFF2-40B4-BE49-F238E27FC236}">
                <a16:creationId xmlns="" xmlns:a16="http://schemas.microsoft.com/office/drawing/2014/main" id="{7F823BF4-0F39-4E1B-999E-A9A96138717C}"/>
              </a:ext>
            </a:extLst>
          </p:cNvPr>
          <p:cNvGrpSpPr/>
          <p:nvPr/>
        </p:nvGrpSpPr>
        <p:grpSpPr>
          <a:xfrm>
            <a:off x="4689586" y="781050"/>
            <a:ext cx="4236926" cy="5549899"/>
            <a:chOff x="4757002" y="781050"/>
            <a:chExt cx="4236926" cy="5549899"/>
          </a:xfrm>
        </p:grpSpPr>
        <p:pic>
          <p:nvPicPr>
            <p:cNvPr id="15363" name="Picture 3" descr="Snap117">
              <a:extLst>
                <a:ext uri="{FF2B5EF4-FFF2-40B4-BE49-F238E27FC236}">
                  <a16:creationId xmlns="" xmlns:a16="http://schemas.microsoft.com/office/drawing/2014/main" id="{B325C6E9-26BA-4145-8620-93825A6CCBC0}"/>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817" t="10428" r="11946"/>
            <a:stretch/>
          </p:blipFill>
          <p:spPr bwMode="auto">
            <a:xfrm>
              <a:off x="5969740" y="781050"/>
              <a:ext cx="3024188" cy="5549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7" name="Line 7">
              <a:extLst>
                <a:ext uri="{FF2B5EF4-FFF2-40B4-BE49-F238E27FC236}">
                  <a16:creationId xmlns="" xmlns:a16="http://schemas.microsoft.com/office/drawing/2014/main" id="{18E23151-0524-47A1-9C47-E74EDF8D30F1}"/>
                </a:ext>
              </a:extLst>
            </p:cNvPr>
            <p:cNvSpPr>
              <a:spLocks noChangeShapeType="1"/>
            </p:cNvSpPr>
            <p:nvPr/>
          </p:nvSpPr>
          <p:spPr bwMode="auto">
            <a:xfrm flipH="1" flipV="1">
              <a:off x="6013699" y="2470150"/>
              <a:ext cx="1387965" cy="2460624"/>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68" name="Line 8">
              <a:extLst>
                <a:ext uri="{FF2B5EF4-FFF2-40B4-BE49-F238E27FC236}">
                  <a16:creationId xmlns="" xmlns:a16="http://schemas.microsoft.com/office/drawing/2014/main" id="{CAC16487-7516-4941-8490-81107CEE9649}"/>
                </a:ext>
              </a:extLst>
            </p:cNvPr>
            <p:cNvSpPr>
              <a:spLocks noChangeShapeType="1"/>
            </p:cNvSpPr>
            <p:nvPr/>
          </p:nvSpPr>
          <p:spPr bwMode="auto">
            <a:xfrm flipH="1" flipV="1">
              <a:off x="5811428" y="2942037"/>
              <a:ext cx="1533086" cy="266977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393" name="Group 9">
              <a:extLst>
                <a:ext uri="{FF2B5EF4-FFF2-40B4-BE49-F238E27FC236}">
                  <a16:creationId xmlns="" xmlns:a16="http://schemas.microsoft.com/office/drawing/2014/main" id="{D61EA446-1220-49A2-BEF4-BA1CF4388D8D}"/>
                </a:ext>
              </a:extLst>
            </p:cNvPr>
            <p:cNvGrpSpPr>
              <a:grpSpLocks/>
            </p:cNvGrpSpPr>
            <p:nvPr/>
          </p:nvGrpSpPr>
          <p:grpSpPr bwMode="auto">
            <a:xfrm>
              <a:off x="7074640" y="2635250"/>
              <a:ext cx="344488" cy="3200400"/>
              <a:chOff x="4376" y="1736"/>
              <a:chExt cx="217" cy="2016"/>
            </a:xfrm>
          </p:grpSpPr>
          <p:sp>
            <p:nvSpPr>
              <p:cNvPr id="15374" name="Freeform 10">
                <a:extLst>
                  <a:ext uri="{FF2B5EF4-FFF2-40B4-BE49-F238E27FC236}">
                    <a16:creationId xmlns="" xmlns:a16="http://schemas.microsoft.com/office/drawing/2014/main" id="{676E194D-D749-44BD-A9EE-CBB199567CCC}"/>
                  </a:ext>
                </a:extLst>
              </p:cNvPr>
              <p:cNvSpPr>
                <a:spLocks/>
              </p:cNvSpPr>
              <p:nvPr/>
            </p:nvSpPr>
            <p:spPr bwMode="auto">
              <a:xfrm>
                <a:off x="4376" y="1736"/>
                <a:ext cx="217" cy="2016"/>
              </a:xfrm>
              <a:custGeom>
                <a:avLst/>
                <a:gdLst>
                  <a:gd name="T0" fmla="*/ 0 w 217"/>
                  <a:gd name="T1" fmla="*/ 0 h 2016"/>
                  <a:gd name="T2" fmla="*/ 80 w 217"/>
                  <a:gd name="T3" fmla="*/ 104 h 2016"/>
                  <a:gd name="T4" fmla="*/ 144 w 217"/>
                  <a:gd name="T5" fmla="*/ 248 h 2016"/>
                  <a:gd name="T6" fmla="*/ 176 w 217"/>
                  <a:gd name="T7" fmla="*/ 496 h 2016"/>
                  <a:gd name="T8" fmla="*/ 176 w 217"/>
                  <a:gd name="T9" fmla="*/ 696 h 2016"/>
                  <a:gd name="T10" fmla="*/ 200 w 217"/>
                  <a:gd name="T11" fmla="*/ 1032 h 2016"/>
                  <a:gd name="T12" fmla="*/ 208 w 217"/>
                  <a:gd name="T13" fmla="*/ 1320 h 2016"/>
                  <a:gd name="T14" fmla="*/ 216 w 217"/>
                  <a:gd name="T15" fmla="*/ 1648 h 2016"/>
                  <a:gd name="T16" fmla="*/ 216 w 217"/>
                  <a:gd name="T17" fmla="*/ 2016 h 2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2016">
                    <a:moveTo>
                      <a:pt x="0" y="0"/>
                    </a:moveTo>
                    <a:cubicBezTo>
                      <a:pt x="28" y="31"/>
                      <a:pt x="56" y="63"/>
                      <a:pt x="80" y="104"/>
                    </a:cubicBezTo>
                    <a:cubicBezTo>
                      <a:pt x="104" y="145"/>
                      <a:pt x="128" y="183"/>
                      <a:pt x="144" y="248"/>
                    </a:cubicBezTo>
                    <a:cubicBezTo>
                      <a:pt x="160" y="313"/>
                      <a:pt x="171" y="421"/>
                      <a:pt x="176" y="496"/>
                    </a:cubicBezTo>
                    <a:cubicBezTo>
                      <a:pt x="181" y="571"/>
                      <a:pt x="172" y="607"/>
                      <a:pt x="176" y="696"/>
                    </a:cubicBezTo>
                    <a:cubicBezTo>
                      <a:pt x="180" y="785"/>
                      <a:pt x="195" y="928"/>
                      <a:pt x="200" y="1032"/>
                    </a:cubicBezTo>
                    <a:cubicBezTo>
                      <a:pt x="205" y="1136"/>
                      <a:pt x="205" y="1217"/>
                      <a:pt x="208" y="1320"/>
                    </a:cubicBezTo>
                    <a:cubicBezTo>
                      <a:pt x="211" y="1423"/>
                      <a:pt x="215" y="1532"/>
                      <a:pt x="216" y="1648"/>
                    </a:cubicBezTo>
                    <a:cubicBezTo>
                      <a:pt x="217" y="1764"/>
                      <a:pt x="216" y="1890"/>
                      <a:pt x="216" y="2016"/>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5375" name="Freeform 11">
                <a:extLst>
                  <a:ext uri="{FF2B5EF4-FFF2-40B4-BE49-F238E27FC236}">
                    <a16:creationId xmlns="" xmlns:a16="http://schemas.microsoft.com/office/drawing/2014/main" id="{432A471B-722E-4ED6-BA14-B68B770D7AF3}"/>
                  </a:ext>
                </a:extLst>
              </p:cNvPr>
              <p:cNvSpPr>
                <a:spLocks/>
              </p:cNvSpPr>
              <p:nvPr/>
            </p:nvSpPr>
            <p:spPr bwMode="auto">
              <a:xfrm>
                <a:off x="4376" y="2008"/>
                <a:ext cx="184" cy="232"/>
              </a:xfrm>
              <a:custGeom>
                <a:avLst/>
                <a:gdLst>
                  <a:gd name="T0" fmla="*/ 0 w 160"/>
                  <a:gd name="T1" fmla="*/ 0 h 200"/>
                  <a:gd name="T2" fmla="*/ 120 w 160"/>
                  <a:gd name="T3" fmla="*/ 111 h 200"/>
                  <a:gd name="T4" fmla="*/ 184 w 160"/>
                  <a:gd name="T5" fmla="*/ 232 h 200"/>
                  <a:gd name="T6" fmla="*/ 0 60000 65536"/>
                  <a:gd name="T7" fmla="*/ 0 60000 65536"/>
                  <a:gd name="T8" fmla="*/ 0 60000 65536"/>
                </a:gdLst>
                <a:ahLst/>
                <a:cxnLst>
                  <a:cxn ang="T6">
                    <a:pos x="T0" y="T1"/>
                  </a:cxn>
                  <a:cxn ang="T7">
                    <a:pos x="T2" y="T3"/>
                  </a:cxn>
                  <a:cxn ang="T8">
                    <a:pos x="T4" y="T5"/>
                  </a:cxn>
                </a:cxnLst>
                <a:rect l="0" t="0" r="r" b="b"/>
                <a:pathLst>
                  <a:path w="160" h="200">
                    <a:moveTo>
                      <a:pt x="0" y="0"/>
                    </a:moveTo>
                    <a:cubicBezTo>
                      <a:pt x="38" y="31"/>
                      <a:pt x="77" y="63"/>
                      <a:pt x="104" y="96"/>
                    </a:cubicBezTo>
                    <a:cubicBezTo>
                      <a:pt x="131" y="129"/>
                      <a:pt x="145" y="164"/>
                      <a:pt x="160" y="200"/>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376" name="Freeform 12">
                <a:extLst>
                  <a:ext uri="{FF2B5EF4-FFF2-40B4-BE49-F238E27FC236}">
                    <a16:creationId xmlns="" xmlns:a16="http://schemas.microsoft.com/office/drawing/2014/main" id="{DB9F51AF-3F4D-49A7-93AE-372146D2FF97}"/>
                  </a:ext>
                </a:extLst>
              </p:cNvPr>
              <p:cNvSpPr>
                <a:spLocks/>
              </p:cNvSpPr>
              <p:nvPr/>
            </p:nvSpPr>
            <p:spPr bwMode="auto">
              <a:xfrm>
                <a:off x="4392" y="2288"/>
                <a:ext cx="160" cy="264"/>
              </a:xfrm>
              <a:custGeom>
                <a:avLst/>
                <a:gdLst>
                  <a:gd name="T0" fmla="*/ 0 w 160"/>
                  <a:gd name="T1" fmla="*/ 0 h 264"/>
                  <a:gd name="T2" fmla="*/ 56 w 160"/>
                  <a:gd name="T3" fmla="*/ 88 h 264"/>
                  <a:gd name="T4" fmla="*/ 120 w 160"/>
                  <a:gd name="T5" fmla="*/ 200 h 264"/>
                  <a:gd name="T6" fmla="*/ 160 w 160"/>
                  <a:gd name="T7" fmla="*/ 264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264">
                    <a:moveTo>
                      <a:pt x="0" y="0"/>
                    </a:moveTo>
                    <a:cubicBezTo>
                      <a:pt x="18" y="27"/>
                      <a:pt x="36" y="55"/>
                      <a:pt x="56" y="88"/>
                    </a:cubicBezTo>
                    <a:cubicBezTo>
                      <a:pt x="76" y="121"/>
                      <a:pt x="103" y="171"/>
                      <a:pt x="120" y="200"/>
                    </a:cubicBezTo>
                    <a:cubicBezTo>
                      <a:pt x="137" y="229"/>
                      <a:pt x="152" y="253"/>
                      <a:pt x="160" y="264"/>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5377" name="Freeform 13">
                <a:extLst>
                  <a:ext uri="{FF2B5EF4-FFF2-40B4-BE49-F238E27FC236}">
                    <a16:creationId xmlns="" xmlns:a16="http://schemas.microsoft.com/office/drawing/2014/main" id="{14C6DFF6-CC21-4ED5-B3C7-D9F94F98B8CF}"/>
                  </a:ext>
                </a:extLst>
              </p:cNvPr>
              <p:cNvSpPr>
                <a:spLocks/>
              </p:cNvSpPr>
              <p:nvPr/>
            </p:nvSpPr>
            <p:spPr bwMode="auto">
              <a:xfrm>
                <a:off x="4392" y="2600"/>
                <a:ext cx="176" cy="208"/>
              </a:xfrm>
              <a:custGeom>
                <a:avLst/>
                <a:gdLst>
                  <a:gd name="T0" fmla="*/ 0 w 176"/>
                  <a:gd name="T1" fmla="*/ 0 h 208"/>
                  <a:gd name="T2" fmla="*/ 136 w 176"/>
                  <a:gd name="T3" fmla="*/ 120 h 208"/>
                  <a:gd name="T4" fmla="*/ 176 w 176"/>
                  <a:gd name="T5" fmla="*/ 208 h 208"/>
                  <a:gd name="T6" fmla="*/ 0 60000 65536"/>
                  <a:gd name="T7" fmla="*/ 0 60000 65536"/>
                  <a:gd name="T8" fmla="*/ 0 60000 65536"/>
                </a:gdLst>
                <a:ahLst/>
                <a:cxnLst>
                  <a:cxn ang="T6">
                    <a:pos x="T0" y="T1"/>
                  </a:cxn>
                  <a:cxn ang="T7">
                    <a:pos x="T2" y="T3"/>
                  </a:cxn>
                  <a:cxn ang="T8">
                    <a:pos x="T4" y="T5"/>
                  </a:cxn>
                </a:cxnLst>
                <a:rect l="0" t="0" r="r" b="b"/>
                <a:pathLst>
                  <a:path w="176" h="208">
                    <a:moveTo>
                      <a:pt x="0" y="0"/>
                    </a:moveTo>
                    <a:cubicBezTo>
                      <a:pt x="53" y="42"/>
                      <a:pt x="107" y="85"/>
                      <a:pt x="136" y="120"/>
                    </a:cubicBezTo>
                    <a:cubicBezTo>
                      <a:pt x="165" y="155"/>
                      <a:pt x="170" y="181"/>
                      <a:pt x="176" y="208"/>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grpSp>
          <p:nvGrpSpPr>
            <p:cNvPr id="16398" name="Group 14">
              <a:extLst>
                <a:ext uri="{FF2B5EF4-FFF2-40B4-BE49-F238E27FC236}">
                  <a16:creationId xmlns="" xmlns:a16="http://schemas.microsoft.com/office/drawing/2014/main" id="{0F7305F4-EDDA-4B19-9D4A-4FA3997CCA08}"/>
                </a:ext>
              </a:extLst>
            </p:cNvPr>
            <p:cNvGrpSpPr>
              <a:grpSpLocks/>
            </p:cNvGrpSpPr>
            <p:nvPr/>
          </p:nvGrpSpPr>
          <p:grpSpPr bwMode="auto">
            <a:xfrm>
              <a:off x="7087340" y="4387850"/>
              <a:ext cx="252413" cy="1435100"/>
              <a:chOff x="4384" y="2840"/>
              <a:chExt cx="159" cy="904"/>
            </a:xfrm>
          </p:grpSpPr>
          <p:sp>
            <p:nvSpPr>
              <p:cNvPr id="15371" name="Freeform 15">
                <a:extLst>
                  <a:ext uri="{FF2B5EF4-FFF2-40B4-BE49-F238E27FC236}">
                    <a16:creationId xmlns="" xmlns:a16="http://schemas.microsoft.com/office/drawing/2014/main" id="{3A8571BF-9C05-4CBF-BBE4-E073E2B6A126}"/>
                  </a:ext>
                </a:extLst>
              </p:cNvPr>
              <p:cNvSpPr>
                <a:spLocks/>
              </p:cNvSpPr>
              <p:nvPr/>
            </p:nvSpPr>
            <p:spPr bwMode="auto">
              <a:xfrm>
                <a:off x="4384" y="2840"/>
                <a:ext cx="159" cy="904"/>
              </a:xfrm>
              <a:custGeom>
                <a:avLst/>
                <a:gdLst>
                  <a:gd name="T0" fmla="*/ 0 w 159"/>
                  <a:gd name="T1" fmla="*/ 0 h 904"/>
                  <a:gd name="T2" fmla="*/ 80 w 159"/>
                  <a:gd name="T3" fmla="*/ 144 h 904"/>
                  <a:gd name="T4" fmla="*/ 104 w 159"/>
                  <a:gd name="T5" fmla="*/ 328 h 904"/>
                  <a:gd name="T6" fmla="*/ 152 w 159"/>
                  <a:gd name="T7" fmla="*/ 592 h 904"/>
                  <a:gd name="T8" fmla="*/ 144 w 159"/>
                  <a:gd name="T9" fmla="*/ 792 h 904"/>
                  <a:gd name="T10" fmla="*/ 152 w 159"/>
                  <a:gd name="T11" fmla="*/ 904 h 9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 h="904">
                    <a:moveTo>
                      <a:pt x="0" y="0"/>
                    </a:moveTo>
                    <a:cubicBezTo>
                      <a:pt x="31" y="44"/>
                      <a:pt x="63" y="89"/>
                      <a:pt x="80" y="144"/>
                    </a:cubicBezTo>
                    <a:cubicBezTo>
                      <a:pt x="97" y="199"/>
                      <a:pt x="92" y="253"/>
                      <a:pt x="104" y="328"/>
                    </a:cubicBezTo>
                    <a:cubicBezTo>
                      <a:pt x="116" y="403"/>
                      <a:pt x="145" y="515"/>
                      <a:pt x="152" y="592"/>
                    </a:cubicBezTo>
                    <a:cubicBezTo>
                      <a:pt x="159" y="669"/>
                      <a:pt x="144" y="740"/>
                      <a:pt x="144" y="792"/>
                    </a:cubicBezTo>
                    <a:cubicBezTo>
                      <a:pt x="144" y="844"/>
                      <a:pt x="148" y="874"/>
                      <a:pt x="152" y="904"/>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5372" name="Freeform 16">
                <a:extLst>
                  <a:ext uri="{FF2B5EF4-FFF2-40B4-BE49-F238E27FC236}">
                    <a16:creationId xmlns="" xmlns:a16="http://schemas.microsoft.com/office/drawing/2014/main" id="{045192EA-ECF2-4071-BA24-2E9555BAF330}"/>
                  </a:ext>
                </a:extLst>
              </p:cNvPr>
              <p:cNvSpPr>
                <a:spLocks/>
              </p:cNvSpPr>
              <p:nvPr/>
            </p:nvSpPr>
            <p:spPr bwMode="auto">
              <a:xfrm>
                <a:off x="4392" y="3144"/>
                <a:ext cx="128" cy="184"/>
              </a:xfrm>
              <a:custGeom>
                <a:avLst/>
                <a:gdLst>
                  <a:gd name="T0" fmla="*/ 0 w 128"/>
                  <a:gd name="T1" fmla="*/ 0 h 184"/>
                  <a:gd name="T2" fmla="*/ 80 w 128"/>
                  <a:gd name="T3" fmla="*/ 88 h 184"/>
                  <a:gd name="T4" fmla="*/ 128 w 128"/>
                  <a:gd name="T5" fmla="*/ 184 h 184"/>
                  <a:gd name="T6" fmla="*/ 0 60000 65536"/>
                  <a:gd name="T7" fmla="*/ 0 60000 65536"/>
                  <a:gd name="T8" fmla="*/ 0 60000 65536"/>
                </a:gdLst>
                <a:ahLst/>
                <a:cxnLst>
                  <a:cxn ang="T6">
                    <a:pos x="T0" y="T1"/>
                  </a:cxn>
                  <a:cxn ang="T7">
                    <a:pos x="T2" y="T3"/>
                  </a:cxn>
                  <a:cxn ang="T8">
                    <a:pos x="T4" y="T5"/>
                  </a:cxn>
                </a:cxnLst>
                <a:rect l="0" t="0" r="r" b="b"/>
                <a:pathLst>
                  <a:path w="128" h="184">
                    <a:moveTo>
                      <a:pt x="0" y="0"/>
                    </a:moveTo>
                    <a:cubicBezTo>
                      <a:pt x="29" y="28"/>
                      <a:pt x="59" y="57"/>
                      <a:pt x="80" y="88"/>
                    </a:cubicBezTo>
                    <a:cubicBezTo>
                      <a:pt x="101" y="119"/>
                      <a:pt x="121" y="167"/>
                      <a:pt x="128" y="184"/>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5373" name="Freeform 17">
                <a:extLst>
                  <a:ext uri="{FF2B5EF4-FFF2-40B4-BE49-F238E27FC236}">
                    <a16:creationId xmlns="" xmlns:a16="http://schemas.microsoft.com/office/drawing/2014/main" id="{37CC421F-F90D-4B82-8845-C64E3318EC37}"/>
                  </a:ext>
                </a:extLst>
              </p:cNvPr>
              <p:cNvSpPr>
                <a:spLocks/>
              </p:cNvSpPr>
              <p:nvPr/>
            </p:nvSpPr>
            <p:spPr bwMode="auto">
              <a:xfrm>
                <a:off x="4392" y="3472"/>
                <a:ext cx="144" cy="128"/>
              </a:xfrm>
              <a:custGeom>
                <a:avLst/>
                <a:gdLst>
                  <a:gd name="T0" fmla="*/ 0 w 144"/>
                  <a:gd name="T1" fmla="*/ 0 h 128"/>
                  <a:gd name="T2" fmla="*/ 80 w 144"/>
                  <a:gd name="T3" fmla="*/ 48 h 128"/>
                  <a:gd name="T4" fmla="*/ 144 w 144"/>
                  <a:gd name="T5" fmla="*/ 128 h 128"/>
                  <a:gd name="T6" fmla="*/ 0 60000 65536"/>
                  <a:gd name="T7" fmla="*/ 0 60000 65536"/>
                  <a:gd name="T8" fmla="*/ 0 60000 65536"/>
                </a:gdLst>
                <a:ahLst/>
                <a:cxnLst>
                  <a:cxn ang="T6">
                    <a:pos x="T0" y="T1"/>
                  </a:cxn>
                  <a:cxn ang="T7">
                    <a:pos x="T2" y="T3"/>
                  </a:cxn>
                  <a:cxn ang="T8">
                    <a:pos x="T4" y="T5"/>
                  </a:cxn>
                </a:cxnLst>
                <a:rect l="0" t="0" r="r" b="b"/>
                <a:pathLst>
                  <a:path w="144" h="128">
                    <a:moveTo>
                      <a:pt x="0" y="0"/>
                    </a:moveTo>
                    <a:cubicBezTo>
                      <a:pt x="28" y="13"/>
                      <a:pt x="56" y="27"/>
                      <a:pt x="80" y="48"/>
                    </a:cubicBezTo>
                    <a:cubicBezTo>
                      <a:pt x="104" y="69"/>
                      <a:pt x="124" y="98"/>
                      <a:pt x="144" y="128"/>
                    </a:cubicBezTo>
                  </a:path>
                </a:pathLst>
              </a:custGeom>
              <a:noFill/>
              <a:ln w="38100" cap="flat" cmpd="sng">
                <a:solidFill>
                  <a:srgbClr val="0000FF"/>
                </a:solidFill>
                <a:prstDash val="solid"/>
                <a:round/>
                <a:headEnd type="oval"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2" name="矩形 1">
              <a:extLst>
                <a:ext uri="{FF2B5EF4-FFF2-40B4-BE49-F238E27FC236}">
                  <a16:creationId xmlns="" xmlns:a16="http://schemas.microsoft.com/office/drawing/2014/main" id="{BE08B76E-38DE-4280-8EE4-94C814F8C8BE}"/>
                </a:ext>
              </a:extLst>
            </p:cNvPr>
            <p:cNvSpPr/>
            <p:nvPr/>
          </p:nvSpPr>
          <p:spPr>
            <a:xfrm>
              <a:off x="4790355" y="2084727"/>
              <a:ext cx="1744058" cy="400110"/>
            </a:xfrm>
            <a:prstGeom prst="rect">
              <a:avLst/>
            </a:prstGeom>
          </p:spPr>
          <p:txBody>
            <a:bodyPr wrap="square">
              <a:spAutoFit/>
            </a:bodyPr>
            <a:lstStyle/>
            <a:p>
              <a:r>
                <a:rPr kumimoji="1" lang="zh-CN" altLang="en-US" sz="2000" b="1" dirty="0">
                  <a:latin typeface="仿宋" panose="02010609060101010101" pitchFamily="49" charset="-122"/>
                  <a:ea typeface="仿宋" panose="02010609060101010101" pitchFamily="49" charset="-122"/>
                </a:rPr>
                <a:t>内脏大神经</a:t>
              </a:r>
              <a:endParaRPr lang="zh-CN" altLang="en-US" sz="2000" b="1" dirty="0">
                <a:latin typeface="仿宋" panose="02010609060101010101" pitchFamily="49" charset="-122"/>
                <a:ea typeface="仿宋" panose="02010609060101010101" pitchFamily="49" charset="-122"/>
              </a:endParaRPr>
            </a:p>
          </p:txBody>
        </p:sp>
        <p:sp>
          <p:nvSpPr>
            <p:cNvPr id="19" name="矩形 18">
              <a:extLst>
                <a:ext uri="{FF2B5EF4-FFF2-40B4-BE49-F238E27FC236}">
                  <a16:creationId xmlns="" xmlns:a16="http://schemas.microsoft.com/office/drawing/2014/main" id="{E30531F0-88AB-4EA3-92D7-446172B48A86}"/>
                </a:ext>
              </a:extLst>
            </p:cNvPr>
            <p:cNvSpPr/>
            <p:nvPr/>
          </p:nvSpPr>
          <p:spPr>
            <a:xfrm>
              <a:off x="4757002" y="2588589"/>
              <a:ext cx="1744058" cy="400110"/>
            </a:xfrm>
            <a:prstGeom prst="rect">
              <a:avLst/>
            </a:prstGeom>
          </p:spPr>
          <p:txBody>
            <a:bodyPr wrap="square">
              <a:spAutoFit/>
            </a:bodyPr>
            <a:lstStyle/>
            <a:p>
              <a:r>
                <a:rPr kumimoji="1" lang="zh-CN" altLang="en-US" sz="2000" b="1" dirty="0">
                  <a:latin typeface="仿宋" panose="02010609060101010101" pitchFamily="49" charset="-122"/>
                  <a:ea typeface="仿宋" panose="02010609060101010101" pitchFamily="49" charset="-122"/>
                </a:rPr>
                <a:t>内脏小神经</a:t>
              </a:r>
              <a:endParaRPr lang="zh-CN" altLang="en-US" sz="2000" b="1" dirty="0">
                <a:latin typeface="仿宋" panose="02010609060101010101" pitchFamily="49" charset="-122"/>
                <a:ea typeface="仿宋" panose="02010609060101010101" pitchFamily="49" charset="-122"/>
              </a:endParaRPr>
            </a:p>
          </p:txBody>
        </p:sp>
      </p:grpSp>
      <p:sp>
        <p:nvSpPr>
          <p:cNvPr id="15365" name="Rectangle 5">
            <a:extLst>
              <a:ext uri="{FF2B5EF4-FFF2-40B4-BE49-F238E27FC236}">
                <a16:creationId xmlns="" xmlns:a16="http://schemas.microsoft.com/office/drawing/2014/main" id="{A6C56C8D-5AEE-4B8C-8DA9-08FDBDF7CAA6}"/>
              </a:ext>
            </a:extLst>
          </p:cNvPr>
          <p:cNvSpPr>
            <a:spLocks noChangeArrowheads="1"/>
          </p:cNvSpPr>
          <p:nvPr/>
        </p:nvSpPr>
        <p:spPr bwMode="auto">
          <a:xfrm>
            <a:off x="595365" y="2816420"/>
            <a:ext cx="5187496" cy="2967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marL="180975" indent="-180975" eaLnBrk="1" hangingPunct="1">
              <a:lnSpc>
                <a:spcPct val="150000"/>
              </a:lnSpc>
              <a:buFontTx/>
              <a:buChar char="•"/>
            </a:pPr>
            <a:r>
              <a:rPr kumimoji="1" lang="zh-CN" altLang="en-US" sz="2000" dirty="0">
                <a:latin typeface="仿宋" panose="02010609060101010101" pitchFamily="49" charset="-122"/>
                <a:ea typeface="仿宋" panose="02010609060101010101" pitchFamily="49" charset="-122"/>
              </a:rPr>
              <a:t>随</a:t>
            </a:r>
            <a:r>
              <a:rPr kumimoji="1" lang="en-US" altLang="zh-CN" sz="2000" dirty="0">
                <a:latin typeface="仿宋" panose="02010609060101010101" pitchFamily="49" charset="-122"/>
                <a:ea typeface="仿宋" panose="02010609060101010101" pitchFamily="49" charset="-122"/>
              </a:rPr>
              <a:t>12</a:t>
            </a:r>
            <a:r>
              <a:rPr kumimoji="1" lang="zh-CN" altLang="en-US" sz="2000" dirty="0">
                <a:latin typeface="仿宋" panose="02010609060101010101" pitchFamily="49" charset="-122"/>
                <a:ea typeface="仿宋" panose="02010609060101010101" pitchFamily="49" charset="-122"/>
              </a:rPr>
              <a:t>对胸神经分布</a:t>
            </a:r>
          </a:p>
          <a:p>
            <a:pPr marL="180975" indent="-180975" eaLnBrk="1" hangingPunct="1">
              <a:lnSpc>
                <a:spcPct val="150000"/>
              </a:lnSpc>
              <a:buFontTx/>
              <a:buChar char="•"/>
            </a:pPr>
            <a:r>
              <a:rPr kumimoji="1" lang="zh-CN" altLang="en-US" sz="2000" dirty="0">
                <a:latin typeface="仿宋" panose="02010609060101010101" pitchFamily="49" charset="-122"/>
                <a:ea typeface="仿宋" panose="02010609060101010101" pitchFamily="49" charset="-122"/>
              </a:rPr>
              <a:t>胸主动脉丛、食管丛、肺丛、心丛等</a:t>
            </a:r>
          </a:p>
          <a:p>
            <a:pPr marL="180975" indent="-180975" eaLnBrk="1" hangingPunct="1">
              <a:lnSpc>
                <a:spcPct val="150000"/>
              </a:lnSpc>
              <a:buFontTx/>
              <a:buChar char="•"/>
            </a:pPr>
            <a:r>
              <a:rPr kumimoji="1" lang="zh-CN" altLang="en-US" sz="2200" dirty="0">
                <a:latin typeface="幼圆" panose="02010509060101010101" pitchFamily="49" charset="-122"/>
                <a:ea typeface="幼圆" panose="02010509060101010101" pitchFamily="49" charset="-122"/>
              </a:rPr>
              <a:t>穿过第</a:t>
            </a:r>
            <a:r>
              <a:rPr kumimoji="1" lang="en-US" altLang="zh-CN" sz="2200" dirty="0">
                <a:latin typeface="幼圆" panose="02010509060101010101" pitchFamily="49" charset="-122"/>
                <a:ea typeface="幼圆" panose="02010509060101010101" pitchFamily="49" charset="-122"/>
              </a:rPr>
              <a:t>6-9</a:t>
            </a:r>
            <a:r>
              <a:rPr kumimoji="1" lang="zh-CN" altLang="en-US" sz="2200" dirty="0">
                <a:latin typeface="幼圆" panose="02010509060101010101" pitchFamily="49" charset="-122"/>
                <a:ea typeface="幼圆" panose="02010509060101010101" pitchFamily="49" charset="-122"/>
              </a:rPr>
              <a:t>胸神经节的节前纤维，组成</a:t>
            </a:r>
            <a:r>
              <a:rPr kumimoji="1" lang="zh-CN" altLang="en-US" sz="2200" dirty="0">
                <a:solidFill>
                  <a:srgbClr val="C00000"/>
                </a:solidFill>
                <a:latin typeface="幼圆" panose="02010509060101010101" pitchFamily="49" charset="-122"/>
                <a:ea typeface="幼圆" panose="02010509060101010101" pitchFamily="49" charset="-122"/>
              </a:rPr>
              <a:t>内脏大神经</a:t>
            </a:r>
            <a:r>
              <a:rPr kumimoji="1" lang="zh-CN" altLang="en-US" sz="2200" dirty="0">
                <a:latin typeface="幼圆" panose="02010509060101010101" pitchFamily="49" charset="-122"/>
                <a:ea typeface="幼圆" panose="02010509060101010101" pitchFamily="49" charset="-122"/>
              </a:rPr>
              <a:t>，止于腹腔神经节</a:t>
            </a:r>
          </a:p>
          <a:p>
            <a:pPr marL="180975" indent="-180975" eaLnBrk="1" hangingPunct="1">
              <a:lnSpc>
                <a:spcPct val="150000"/>
              </a:lnSpc>
              <a:buFontTx/>
              <a:buChar char="•"/>
            </a:pPr>
            <a:r>
              <a:rPr kumimoji="1" lang="zh-CN" altLang="en-US" sz="2200" dirty="0">
                <a:latin typeface="幼圆" panose="02010509060101010101" pitchFamily="49" charset="-122"/>
                <a:ea typeface="幼圆" panose="02010509060101010101" pitchFamily="49" charset="-122"/>
              </a:rPr>
              <a:t>穿过第</a:t>
            </a:r>
            <a:r>
              <a:rPr kumimoji="1" lang="en-US" altLang="zh-CN" sz="2200" dirty="0">
                <a:latin typeface="幼圆" panose="02010509060101010101" pitchFamily="49" charset="-122"/>
                <a:ea typeface="幼圆" panose="02010509060101010101" pitchFamily="49" charset="-122"/>
              </a:rPr>
              <a:t>10-12</a:t>
            </a:r>
            <a:r>
              <a:rPr kumimoji="1" lang="zh-CN" altLang="en-US" sz="2200" dirty="0">
                <a:latin typeface="幼圆" panose="02010509060101010101" pitchFamily="49" charset="-122"/>
                <a:ea typeface="幼圆" panose="02010509060101010101" pitchFamily="49" charset="-122"/>
              </a:rPr>
              <a:t>胸神经节的节前纤维，组成</a:t>
            </a:r>
            <a:r>
              <a:rPr kumimoji="1" lang="zh-CN" altLang="en-US" sz="2200" dirty="0">
                <a:solidFill>
                  <a:srgbClr val="C00000"/>
                </a:solidFill>
                <a:latin typeface="幼圆" panose="02010509060101010101" pitchFamily="49" charset="-122"/>
                <a:ea typeface="幼圆" panose="02010509060101010101" pitchFamily="49" charset="-122"/>
              </a:rPr>
              <a:t>内脏小神经</a:t>
            </a:r>
            <a:r>
              <a:rPr kumimoji="1" lang="zh-CN" altLang="en-US" sz="2200" dirty="0">
                <a:latin typeface="幼圆" panose="02010509060101010101" pitchFamily="49" charset="-122"/>
                <a:ea typeface="幼圆" panose="02010509060101010101" pitchFamily="49" charset="-122"/>
              </a:rPr>
              <a:t>，止于主动脉肾神经节</a:t>
            </a:r>
            <a:endParaRPr kumimoji="1" lang="en-US" altLang="zh-CN" sz="2200" dirty="0">
              <a:latin typeface="幼圆" panose="02010509060101010101" pitchFamily="49" charset="-122"/>
              <a:ea typeface="幼圆" panose="02010509060101010101" pitchFamily="49" charset="-122"/>
            </a:endParaRPr>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6C3140D9-429F-4F44-8DCF-B51FDFD47B69}"/>
              </a:ext>
            </a:extLst>
          </p:cNvPr>
          <p:cNvSpPr>
            <a:spLocks noChangeArrowheads="1"/>
          </p:cNvSpPr>
          <p:nvPr/>
        </p:nvSpPr>
        <p:spPr bwMode="auto">
          <a:xfrm>
            <a:off x="675189" y="765595"/>
            <a:ext cx="25844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dirty="0">
                <a:latin typeface="幼圆" panose="02010509060101010101" pitchFamily="49" charset="-122"/>
                <a:ea typeface="幼圆" panose="02010509060101010101" pitchFamily="49" charset="-122"/>
              </a:rPr>
              <a:t>（</a:t>
            </a:r>
            <a:r>
              <a:rPr kumimoji="1" lang="en-US" altLang="zh-CN" dirty="0">
                <a:latin typeface="幼圆" panose="02010509060101010101" pitchFamily="49" charset="-122"/>
                <a:ea typeface="幼圆" panose="02010509060101010101" pitchFamily="49" charset="-122"/>
              </a:rPr>
              <a:t>3</a:t>
            </a:r>
            <a:r>
              <a:rPr kumimoji="1" lang="zh-CN" altLang="en-US" dirty="0">
                <a:latin typeface="幼圆" panose="02010509060101010101" pitchFamily="49" charset="-122"/>
                <a:ea typeface="幼圆" panose="02010509060101010101" pitchFamily="49" charset="-122"/>
              </a:rPr>
              <a:t>）腰部   </a:t>
            </a:r>
          </a:p>
        </p:txBody>
      </p:sp>
      <p:sp>
        <p:nvSpPr>
          <p:cNvPr id="16387" name="Rectangle 3">
            <a:extLst>
              <a:ext uri="{FF2B5EF4-FFF2-40B4-BE49-F238E27FC236}">
                <a16:creationId xmlns="" xmlns:a16="http://schemas.microsoft.com/office/drawing/2014/main" id="{86CCF32A-067D-4504-B242-DEE811D87762}"/>
              </a:ext>
            </a:extLst>
          </p:cNvPr>
          <p:cNvSpPr>
            <a:spLocks noChangeArrowheads="1"/>
          </p:cNvSpPr>
          <p:nvPr/>
        </p:nvSpPr>
        <p:spPr bwMode="auto">
          <a:xfrm>
            <a:off x="1275264" y="1436565"/>
            <a:ext cx="26098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有</a:t>
            </a:r>
            <a:r>
              <a:rPr kumimoji="1" lang="en-US" altLang="zh-CN" sz="2000" dirty="0">
                <a:latin typeface="仿宋" panose="02010609060101010101" pitchFamily="49" charset="-122"/>
                <a:ea typeface="仿宋" panose="02010609060101010101" pitchFamily="49" charset="-122"/>
              </a:rPr>
              <a:t>4</a:t>
            </a:r>
            <a:r>
              <a:rPr kumimoji="1" lang="zh-CN" altLang="en-US" sz="2000" dirty="0">
                <a:latin typeface="仿宋" panose="02010609060101010101" pitchFamily="49" charset="-122"/>
                <a:ea typeface="仿宋" panose="02010609060101010101" pitchFamily="49" charset="-122"/>
              </a:rPr>
              <a:t>对腰神经节</a:t>
            </a:r>
          </a:p>
        </p:txBody>
      </p:sp>
      <p:sp>
        <p:nvSpPr>
          <p:cNvPr id="16388" name="Text Box 4">
            <a:extLst>
              <a:ext uri="{FF2B5EF4-FFF2-40B4-BE49-F238E27FC236}">
                <a16:creationId xmlns="" xmlns:a16="http://schemas.microsoft.com/office/drawing/2014/main" id="{95E237A2-D456-400D-AF90-77BACF8D4F90}"/>
              </a:ext>
            </a:extLst>
          </p:cNvPr>
          <p:cNvSpPr txBox="1">
            <a:spLocks noChangeArrowheads="1"/>
          </p:cNvSpPr>
          <p:nvPr/>
        </p:nvSpPr>
        <p:spPr bwMode="auto">
          <a:xfrm>
            <a:off x="675189" y="3765723"/>
            <a:ext cx="2644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a:t>
            </a:r>
            <a:r>
              <a:rPr lang="en-US" altLang="zh-CN" dirty="0">
                <a:latin typeface="幼圆" panose="02010509060101010101" pitchFamily="49" charset="-122"/>
                <a:ea typeface="幼圆" panose="02010509060101010101" pitchFamily="49" charset="-122"/>
              </a:rPr>
              <a:t>4</a:t>
            </a:r>
            <a:r>
              <a:rPr lang="zh-CN" altLang="en-US" dirty="0">
                <a:latin typeface="幼圆" panose="02010509060101010101" pitchFamily="49" charset="-122"/>
                <a:ea typeface="幼圆" panose="02010509060101010101" pitchFamily="49" charset="-122"/>
              </a:rPr>
              <a:t>）盆部</a:t>
            </a:r>
          </a:p>
        </p:txBody>
      </p:sp>
      <p:pic>
        <p:nvPicPr>
          <p:cNvPr id="16389" name="Picture 5" descr="Snap57">
            <a:extLst>
              <a:ext uri="{FF2B5EF4-FFF2-40B4-BE49-F238E27FC236}">
                <a16:creationId xmlns="" xmlns:a16="http://schemas.microsoft.com/office/drawing/2014/main" id="{9869CAEB-A344-4371-A07B-13382F3A230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9991" t="3932" r="8571" b="6639"/>
          <a:stretch>
            <a:fillRect/>
          </a:stretch>
        </p:blipFill>
        <p:spPr bwMode="auto">
          <a:xfrm>
            <a:off x="5479800" y="907609"/>
            <a:ext cx="3128962" cy="5316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0" name="Text Box 6">
            <a:extLst>
              <a:ext uri="{FF2B5EF4-FFF2-40B4-BE49-F238E27FC236}">
                <a16:creationId xmlns="" xmlns:a16="http://schemas.microsoft.com/office/drawing/2014/main" id="{D402A4EF-5D1F-407B-8AD3-E4FDEA2CCF6A}"/>
              </a:ext>
            </a:extLst>
          </p:cNvPr>
          <p:cNvSpPr txBox="1">
            <a:spLocks noChangeArrowheads="1"/>
          </p:cNvSpPr>
          <p:nvPr/>
        </p:nvSpPr>
        <p:spPr bwMode="auto">
          <a:xfrm>
            <a:off x="1326064" y="2011505"/>
            <a:ext cx="3438442" cy="155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pPr>
            <a:r>
              <a:rPr lang="zh-CN" altLang="en-US" dirty="0">
                <a:latin typeface="幼圆" panose="02010509060101010101" pitchFamily="49" charset="-122"/>
                <a:ea typeface="幼圆" panose="02010509060101010101" pitchFamily="49" charset="-122"/>
              </a:rPr>
              <a:t>节后神经纤维的分布：</a:t>
            </a:r>
          </a:p>
          <a:p>
            <a:pPr eaLnBrk="1" hangingPunct="1">
              <a:lnSpc>
                <a:spcPct val="150000"/>
              </a:lnSpc>
              <a:buFontTx/>
              <a:buChar char="•"/>
            </a:pPr>
            <a:r>
              <a:rPr lang="zh-CN" altLang="en-US" sz="2000" dirty="0">
                <a:latin typeface="幼圆" panose="02010509060101010101" pitchFamily="49" charset="-122"/>
                <a:ea typeface="幼圆" panose="02010509060101010101" pitchFamily="49" charset="-122"/>
              </a:rPr>
              <a:t> </a:t>
            </a:r>
            <a:r>
              <a:rPr lang="zh-CN" altLang="en-US" sz="2000" dirty="0">
                <a:latin typeface="仿宋" panose="02010609060101010101" pitchFamily="49" charset="-122"/>
                <a:ea typeface="仿宋" panose="02010609060101010101" pitchFamily="49" charset="-122"/>
              </a:rPr>
              <a:t>随</a:t>
            </a:r>
            <a:r>
              <a:rPr lang="en-US" altLang="zh-CN" sz="2000" dirty="0">
                <a:latin typeface="仿宋" panose="02010609060101010101" pitchFamily="49" charset="-122"/>
                <a:ea typeface="仿宋" panose="02010609060101010101" pitchFamily="49" charset="-122"/>
              </a:rPr>
              <a:t>5</a:t>
            </a:r>
            <a:r>
              <a:rPr lang="zh-CN" altLang="en-US" sz="2000" dirty="0">
                <a:latin typeface="仿宋" panose="02010609060101010101" pitchFamily="49" charset="-122"/>
                <a:ea typeface="仿宋" panose="02010609060101010101" pitchFamily="49" charset="-122"/>
              </a:rPr>
              <a:t>对腰神经分布</a:t>
            </a:r>
          </a:p>
          <a:p>
            <a:pPr eaLnBrk="1" hangingPunct="1">
              <a:lnSpc>
                <a:spcPct val="150000"/>
              </a:lnSpc>
              <a:buFontTx/>
              <a:buChar char="•"/>
            </a:pPr>
            <a:r>
              <a:rPr lang="zh-CN" altLang="en-US" sz="2000" dirty="0">
                <a:latin typeface="仿宋" panose="02010609060101010101" pitchFamily="49" charset="-122"/>
                <a:ea typeface="仿宋" panose="02010609060101010101" pitchFamily="49" charset="-122"/>
              </a:rPr>
              <a:t> 腰内脏神经</a:t>
            </a:r>
            <a:endParaRPr lang="en-US" altLang="zh-CN" sz="2000" dirty="0">
              <a:latin typeface="仿宋" panose="02010609060101010101" pitchFamily="49" charset="-122"/>
              <a:ea typeface="仿宋" panose="02010609060101010101" pitchFamily="49" charset="-122"/>
            </a:endParaRPr>
          </a:p>
        </p:txBody>
      </p:sp>
      <p:sp>
        <p:nvSpPr>
          <p:cNvPr id="16391" name="Text Box 7">
            <a:extLst>
              <a:ext uri="{FF2B5EF4-FFF2-40B4-BE49-F238E27FC236}">
                <a16:creationId xmlns="" xmlns:a16="http://schemas.microsoft.com/office/drawing/2014/main" id="{77A6C004-C038-4F52-A373-9F0805A4F0FF}"/>
              </a:ext>
            </a:extLst>
          </p:cNvPr>
          <p:cNvSpPr txBox="1">
            <a:spLocks noChangeArrowheads="1"/>
          </p:cNvSpPr>
          <p:nvPr/>
        </p:nvSpPr>
        <p:spPr bwMode="auto">
          <a:xfrm>
            <a:off x="1313364" y="4715548"/>
            <a:ext cx="3128962" cy="1554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pPr>
            <a:r>
              <a:rPr lang="zh-CN" altLang="en-US" dirty="0">
                <a:latin typeface="幼圆" panose="02010509060101010101" pitchFamily="49" charset="-122"/>
                <a:ea typeface="幼圆" panose="02010509060101010101" pitchFamily="49" charset="-122"/>
              </a:rPr>
              <a:t>节后神经纤维的分布：</a:t>
            </a:r>
          </a:p>
          <a:p>
            <a:pPr eaLnBrk="1" hangingPunct="1">
              <a:lnSpc>
                <a:spcPct val="150000"/>
              </a:lnSpc>
              <a:buClr>
                <a:schemeClr val="tx1"/>
              </a:buClr>
              <a:buSzPts val="2000"/>
              <a:buFont typeface="Arial" panose="020B0604020202020204" pitchFamily="34" charset="0"/>
              <a:buChar char="•"/>
            </a:pPr>
            <a:r>
              <a:rPr lang="zh-CN" altLang="en-US" sz="2000" dirty="0">
                <a:latin typeface="幼圆" panose="02010509060101010101" pitchFamily="49" charset="-122"/>
                <a:ea typeface="幼圆" panose="02010509060101010101" pitchFamily="49" charset="-122"/>
              </a:rPr>
              <a:t> </a:t>
            </a:r>
            <a:r>
              <a:rPr lang="zh-CN" altLang="en-US" sz="2000" dirty="0">
                <a:latin typeface="仿宋" panose="02010609060101010101" pitchFamily="49" charset="-122"/>
                <a:ea typeface="仿宋" panose="02010609060101010101" pitchFamily="49" charset="-122"/>
              </a:rPr>
              <a:t>随骶尾神经分布</a:t>
            </a:r>
          </a:p>
          <a:p>
            <a:pPr eaLnBrk="1" hangingPunct="1">
              <a:lnSpc>
                <a:spcPct val="150000"/>
              </a:lnSpc>
              <a:buClr>
                <a:schemeClr val="tx1"/>
              </a:buClr>
              <a:buSzPts val="2000"/>
              <a:buFont typeface="Arial" panose="020B0604020202020204" pitchFamily="34" charset="0"/>
              <a:buChar char="•"/>
            </a:pPr>
            <a:r>
              <a:rPr lang="zh-CN" altLang="en-US" sz="2000" dirty="0">
                <a:latin typeface="仿宋" panose="02010609060101010101" pitchFamily="49" charset="-122"/>
                <a:ea typeface="仿宋" panose="02010609060101010101" pitchFamily="49" charset="-122"/>
              </a:rPr>
              <a:t> 盆丛</a:t>
            </a:r>
            <a:endParaRPr lang="zh-CN" altLang="en-US" dirty="0">
              <a:latin typeface="仿宋" panose="02010609060101010101" pitchFamily="49" charset="-122"/>
              <a:ea typeface="仿宋" panose="02010609060101010101" pitchFamily="49" charset="-122"/>
            </a:endParaRPr>
          </a:p>
        </p:txBody>
      </p:sp>
      <p:sp>
        <p:nvSpPr>
          <p:cNvPr id="16392" name="Text Box 8">
            <a:extLst>
              <a:ext uri="{FF2B5EF4-FFF2-40B4-BE49-F238E27FC236}">
                <a16:creationId xmlns="" xmlns:a16="http://schemas.microsoft.com/office/drawing/2014/main" id="{83A00E5C-6E64-474F-9859-C4B36D11A623}"/>
              </a:ext>
            </a:extLst>
          </p:cNvPr>
          <p:cNvSpPr txBox="1">
            <a:spLocks noChangeArrowheads="1"/>
          </p:cNvSpPr>
          <p:nvPr/>
        </p:nvSpPr>
        <p:spPr bwMode="auto">
          <a:xfrm>
            <a:off x="1275264" y="4315438"/>
            <a:ext cx="389831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en-US" altLang="zh-CN" sz="2000" dirty="0">
                <a:latin typeface="仿宋" panose="02010609060101010101" pitchFamily="49" charset="-122"/>
                <a:ea typeface="仿宋" panose="02010609060101010101" pitchFamily="49" charset="-122"/>
              </a:rPr>
              <a:t>2-3</a:t>
            </a:r>
            <a:r>
              <a:rPr lang="zh-CN" altLang="en-US" sz="2000" dirty="0">
                <a:latin typeface="仿宋" panose="02010609060101010101" pitchFamily="49" charset="-122"/>
                <a:ea typeface="仿宋" panose="02010609060101010101" pitchFamily="49" charset="-122"/>
              </a:rPr>
              <a:t>对骶神经节、</a:t>
            </a:r>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个奇神经节</a:t>
            </a: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 xmlns:a16="http://schemas.microsoft.com/office/drawing/2014/main" id="{397FCAD4-81A1-4F85-B350-BE53169866F5}"/>
              </a:ext>
            </a:extLst>
          </p:cNvPr>
          <p:cNvSpPr>
            <a:spLocks noChangeArrowheads="1"/>
          </p:cNvSpPr>
          <p:nvPr/>
        </p:nvSpPr>
        <p:spPr bwMode="auto">
          <a:xfrm>
            <a:off x="390370" y="1774448"/>
            <a:ext cx="8499056" cy="1667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177800" algn="l"/>
              </a:tabLst>
              <a:defRPr sz="2400" b="1">
                <a:solidFill>
                  <a:schemeClr val="tx1"/>
                </a:solidFill>
                <a:latin typeface="Arial" panose="020B0604020202020204" pitchFamily="34" charset="0"/>
                <a:ea typeface="楷体_GB2312" pitchFamily="49" charset="-122"/>
              </a:defRPr>
            </a:lvl1pPr>
            <a:lvl2pPr marL="742950" indent="-285750">
              <a:tabLst>
                <a:tab pos="177800" algn="l"/>
              </a:tabLst>
              <a:defRPr sz="2400" b="1">
                <a:solidFill>
                  <a:schemeClr val="tx1"/>
                </a:solidFill>
                <a:latin typeface="Arial" panose="020B0604020202020204" pitchFamily="34" charset="0"/>
                <a:ea typeface="楷体_GB2312" pitchFamily="49" charset="-122"/>
              </a:defRPr>
            </a:lvl2pPr>
            <a:lvl3pPr marL="1143000" indent="-228600">
              <a:tabLst>
                <a:tab pos="177800" algn="l"/>
              </a:tabLst>
              <a:defRPr sz="2400" b="1">
                <a:solidFill>
                  <a:schemeClr val="tx1"/>
                </a:solidFill>
                <a:latin typeface="Arial" panose="020B0604020202020204" pitchFamily="34" charset="0"/>
                <a:ea typeface="楷体_GB2312" pitchFamily="49" charset="-122"/>
              </a:defRPr>
            </a:lvl3pPr>
            <a:lvl4pPr marL="1600200" indent="-228600">
              <a:tabLst>
                <a:tab pos="177800" algn="l"/>
              </a:tabLst>
              <a:defRPr sz="2400" b="1">
                <a:solidFill>
                  <a:schemeClr val="tx1"/>
                </a:solidFill>
                <a:latin typeface="Arial" panose="020B0604020202020204" pitchFamily="34" charset="0"/>
                <a:ea typeface="楷体_GB2312" pitchFamily="49" charset="-122"/>
              </a:defRPr>
            </a:lvl4pPr>
            <a:lvl5pPr marL="2057400" indent="-228600">
              <a:tabLst>
                <a:tab pos="177800" algn="l"/>
              </a:tabLst>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tabLst>
                <a:tab pos="177800" algn="l"/>
              </a:tabLs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tabLst>
                <a:tab pos="177800" algn="l"/>
              </a:tabLs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tabLst>
                <a:tab pos="177800" algn="l"/>
              </a:tabLs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tabLst>
                <a:tab pos="177800" algn="l"/>
              </a:tabLst>
              <a:defRPr sz="2400" b="1">
                <a:solidFill>
                  <a:schemeClr val="tx1"/>
                </a:solidFill>
                <a:latin typeface="Arial" panose="020B0604020202020204" pitchFamily="34" charset="0"/>
                <a:ea typeface="楷体_GB2312" pitchFamily="49" charset="-122"/>
              </a:defRPr>
            </a:lvl9pPr>
          </a:lstStyle>
          <a:p>
            <a:pPr eaLnBrk="1" hangingPunct="1">
              <a:lnSpc>
                <a:spcPct val="150000"/>
              </a:lnSpc>
            </a:pPr>
            <a:r>
              <a:rPr kumimoji="1" lang="zh-CN" altLang="en-US" dirty="0">
                <a:solidFill>
                  <a:srgbClr val="C00000"/>
                </a:solidFill>
                <a:latin typeface="幼圆" panose="02010509060101010101" pitchFamily="49" charset="-122"/>
                <a:ea typeface="幼圆" panose="02010509060101010101" pitchFamily="49" charset="-122"/>
              </a:rPr>
              <a:t>低级中枢</a:t>
            </a:r>
            <a:r>
              <a:rPr kumimoji="1" lang="en-US" altLang="zh-CN" dirty="0">
                <a:latin typeface="幼圆" panose="02010509060101010101" pitchFamily="49" charset="-122"/>
                <a:ea typeface="幼圆" panose="02010509060101010101" pitchFamily="49" charset="-122"/>
              </a:rPr>
              <a:t>:</a:t>
            </a:r>
          </a:p>
          <a:p>
            <a:pPr eaLnBrk="1" hangingPunct="1">
              <a:lnSpc>
                <a:spcPct val="150000"/>
              </a:lnSpc>
            </a:pPr>
            <a:r>
              <a:rPr kumimoji="1" lang="en-US" altLang="zh-CN" dirty="0">
                <a:latin typeface="幼圆" panose="02010509060101010101" pitchFamily="49" charset="-122"/>
                <a:ea typeface="幼圆" panose="02010509060101010101" pitchFamily="49" charset="-122"/>
              </a:rPr>
              <a:t>  </a:t>
            </a:r>
            <a:r>
              <a:rPr kumimoji="1" lang="zh-CN" altLang="en-US" dirty="0">
                <a:latin typeface="幼圆" panose="02010509060101010101" pitchFamily="49" charset="-122"/>
                <a:ea typeface="幼圆" panose="02010509060101010101" pitchFamily="49" charset="-122"/>
              </a:rPr>
              <a:t>脑干→动眼神经</a:t>
            </a:r>
            <a:r>
              <a:rPr lang="zh-CN" altLang="en-US" dirty="0">
                <a:latin typeface="幼圆" panose="02010509060101010101" pitchFamily="49" charset="-122"/>
                <a:ea typeface="幼圆" panose="02010509060101010101" pitchFamily="49" charset="-122"/>
              </a:rPr>
              <a:t>副</a:t>
            </a:r>
            <a:r>
              <a:rPr kumimoji="1" lang="zh-CN" altLang="en-US" dirty="0">
                <a:latin typeface="幼圆" panose="02010509060101010101" pitchFamily="49" charset="-122"/>
                <a:ea typeface="幼圆" panose="02010509060101010101" pitchFamily="49" charset="-122"/>
              </a:rPr>
              <a:t>核、上泌涎核、下泌涎核、迷走神经背核</a:t>
            </a:r>
          </a:p>
          <a:p>
            <a:pPr eaLnBrk="1" hangingPunct="1">
              <a:lnSpc>
                <a:spcPct val="150000"/>
              </a:lnSpc>
            </a:pPr>
            <a:r>
              <a:rPr kumimoji="1" lang="zh-CN" altLang="en-US" dirty="0">
                <a:latin typeface="幼圆" panose="02010509060101010101" pitchFamily="49" charset="-122"/>
                <a:ea typeface="幼圆" panose="02010509060101010101" pitchFamily="49" charset="-122"/>
              </a:rPr>
              <a:t>  脊髓→骶部第</a:t>
            </a:r>
            <a:r>
              <a:rPr kumimoji="1" lang="en-US" altLang="zh-CN" dirty="0">
                <a:latin typeface="幼圆" panose="02010509060101010101" pitchFamily="49" charset="-122"/>
                <a:ea typeface="幼圆" panose="02010509060101010101" pitchFamily="49" charset="-122"/>
              </a:rPr>
              <a:t>2-4</a:t>
            </a:r>
            <a:r>
              <a:rPr kumimoji="1" lang="zh-CN" altLang="en-US" dirty="0">
                <a:latin typeface="幼圆" panose="02010509060101010101" pitchFamily="49" charset="-122"/>
                <a:ea typeface="幼圆" panose="02010509060101010101" pitchFamily="49" charset="-122"/>
              </a:rPr>
              <a:t>节段骶副交感核</a:t>
            </a:r>
          </a:p>
        </p:txBody>
      </p:sp>
      <p:sp>
        <p:nvSpPr>
          <p:cNvPr id="18436" name="Text Box 4">
            <a:extLst>
              <a:ext uri="{FF2B5EF4-FFF2-40B4-BE49-F238E27FC236}">
                <a16:creationId xmlns="" xmlns:a16="http://schemas.microsoft.com/office/drawing/2014/main" id="{27DAB09E-E1AB-4312-930B-148282C14100}"/>
              </a:ext>
            </a:extLst>
          </p:cNvPr>
          <p:cNvSpPr txBox="1">
            <a:spLocks noChangeArrowheads="1"/>
          </p:cNvSpPr>
          <p:nvPr/>
        </p:nvSpPr>
        <p:spPr bwMode="auto">
          <a:xfrm>
            <a:off x="390370" y="3733723"/>
            <a:ext cx="8645346" cy="1667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pPr>
            <a:r>
              <a:rPr lang="zh-CN" altLang="en-US" dirty="0">
                <a:solidFill>
                  <a:srgbClr val="C00000"/>
                </a:solidFill>
                <a:latin typeface="幼圆" panose="02010509060101010101" pitchFamily="49" charset="-122"/>
                <a:ea typeface="幼圆" panose="02010509060101010101" pitchFamily="49" charset="-122"/>
              </a:rPr>
              <a:t>周围部</a:t>
            </a:r>
            <a:r>
              <a:rPr lang="zh-CN" altLang="en-US" dirty="0">
                <a:latin typeface="幼圆" panose="02010509060101010101" pitchFamily="49" charset="-122"/>
                <a:ea typeface="幼圆" panose="02010509060101010101" pitchFamily="49" charset="-122"/>
              </a:rPr>
              <a:t>：</a:t>
            </a:r>
          </a:p>
          <a:p>
            <a:pPr>
              <a:lnSpc>
                <a:spcPct val="150000"/>
              </a:lnSpc>
            </a:pPr>
            <a:r>
              <a:rPr kumimoji="1" lang="zh-CN" altLang="en-US" dirty="0">
                <a:latin typeface="幼圆" panose="02010509060101010101" pitchFamily="49" charset="-122"/>
                <a:ea typeface="幼圆" panose="02010509060101010101" pitchFamily="49" charset="-122"/>
              </a:rPr>
              <a:t>  副交感神经节→器官旁节、器官内节</a:t>
            </a:r>
            <a:endParaRPr kumimoji="1" lang="en-US" altLang="zh-CN" dirty="0">
              <a:latin typeface="幼圆" panose="02010509060101010101" pitchFamily="49" charset="-122"/>
              <a:ea typeface="幼圆" panose="02010509060101010101" pitchFamily="49" charset="-122"/>
            </a:endParaRPr>
          </a:p>
          <a:p>
            <a:pPr>
              <a:lnSpc>
                <a:spcPct val="150000"/>
              </a:lnSpc>
            </a:pPr>
            <a:r>
              <a:rPr kumimoji="1" lang="zh-CN" altLang="en-US" dirty="0">
                <a:latin typeface="幼圆" panose="02010509060101010101" pitchFamily="49" charset="-122"/>
                <a:ea typeface="幼圆" panose="02010509060101010101" pitchFamily="49" charset="-122"/>
              </a:rPr>
              <a:t>  颅部：睫状神经节、翼腭神经节、下颌下神经节、耳神经节</a:t>
            </a:r>
          </a:p>
        </p:txBody>
      </p:sp>
      <p:sp>
        <p:nvSpPr>
          <p:cNvPr id="5" name="Text Box 2">
            <a:extLst>
              <a:ext uri="{FF2B5EF4-FFF2-40B4-BE49-F238E27FC236}">
                <a16:creationId xmlns="" xmlns:a16="http://schemas.microsoft.com/office/drawing/2014/main" id="{F93A7251-4585-4BBE-9119-4AD673E2CEA4}"/>
              </a:ext>
            </a:extLst>
          </p:cNvPr>
          <p:cNvSpPr txBox="1">
            <a:spLocks noChangeArrowheads="1"/>
          </p:cNvSpPr>
          <p:nvPr/>
        </p:nvSpPr>
        <p:spPr bwMode="auto">
          <a:xfrm>
            <a:off x="1893651" y="561624"/>
            <a:ext cx="5291847" cy="584775"/>
          </a:xfrm>
          <a:prstGeom prst="rect">
            <a:avLst/>
          </a:prstGeom>
          <a:solidFill>
            <a:schemeClr val="accent2">
              <a:lumMod val="20000"/>
              <a:lumOff val="80000"/>
            </a:schemeClr>
          </a:solidFill>
          <a:ln w="12700" algn="ctr">
            <a:solidFill>
              <a:srgbClr val="0070C0"/>
            </a:solidFill>
            <a:miter lim="800000"/>
            <a:headEnd/>
            <a:tailEnd/>
          </a:ln>
          <a:effec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a:r>
              <a:rPr lang="zh-CN" altLang="en-US" b="0" dirty="0" smtClean="0">
                <a:latin typeface="+mn-ea"/>
                <a:ea typeface="+mn-ea"/>
              </a:rPr>
              <a:t>内脏</a:t>
            </a:r>
            <a:r>
              <a:rPr lang="zh-CN" altLang="en-US" b="0" dirty="0" smtClean="0">
                <a:latin typeface="+mn-ea"/>
                <a:ea typeface="+mn-ea"/>
              </a:rPr>
              <a:t>运动神经</a:t>
            </a:r>
            <a:r>
              <a:rPr lang="en-US" altLang="zh-CN" b="0" dirty="0" smtClean="0">
                <a:latin typeface="+mn-ea"/>
                <a:ea typeface="+mn-ea"/>
              </a:rPr>
              <a:t>(</a:t>
            </a:r>
            <a:r>
              <a:rPr lang="zh-CN" altLang="en-US" b="0" dirty="0" smtClean="0">
                <a:latin typeface="+mn-ea"/>
                <a:ea typeface="+mn-ea"/>
              </a:rPr>
              <a:t>二</a:t>
            </a:r>
            <a:r>
              <a:rPr lang="en-US" altLang="zh-CN" b="0" dirty="0" smtClean="0">
                <a:latin typeface="+mn-ea"/>
                <a:ea typeface="+mn-ea"/>
              </a:rPr>
              <a:t>)</a:t>
            </a:r>
            <a:r>
              <a:rPr lang="en-US" altLang="zh-CN" sz="3200" b="0" dirty="0" smtClean="0">
                <a:latin typeface="+mn-ea"/>
                <a:ea typeface="+mn-ea"/>
              </a:rPr>
              <a:t>--</a:t>
            </a:r>
            <a:r>
              <a:rPr lang="zh-CN" altLang="en-US" sz="3200" b="0" dirty="0" smtClean="0">
                <a:solidFill>
                  <a:srgbClr val="C00000"/>
                </a:solidFill>
                <a:latin typeface="+mn-ea"/>
                <a:ea typeface="+mn-ea"/>
              </a:rPr>
              <a:t>副交感神经</a:t>
            </a:r>
            <a:endParaRPr lang="zh-CN" altLang="en-US" sz="3200" b="0" dirty="0">
              <a:solidFill>
                <a:srgbClr val="C00000"/>
              </a:solidFill>
              <a:latin typeface="+mn-ea"/>
              <a:ea typeface="+mn-ea"/>
            </a:endParaRP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5D31D5CE-612E-44BA-B720-529871CF126D}"/>
              </a:ext>
            </a:extLst>
          </p:cNvPr>
          <p:cNvSpPr>
            <a:spLocks noChangeArrowheads="1"/>
          </p:cNvSpPr>
          <p:nvPr/>
        </p:nvSpPr>
        <p:spPr bwMode="auto">
          <a:xfrm>
            <a:off x="176547" y="834779"/>
            <a:ext cx="406241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en-US" altLang="zh-CN" sz="2800">
                <a:latin typeface="幼圆" panose="02010509060101010101" pitchFamily="49" charset="-122"/>
                <a:ea typeface="幼圆" panose="02010509060101010101" pitchFamily="49" charset="-122"/>
              </a:rPr>
              <a:t>1.</a:t>
            </a:r>
            <a:r>
              <a:rPr kumimoji="1" lang="zh-CN" altLang="en-US" sz="2800">
                <a:latin typeface="幼圆" panose="02010509060101010101" pitchFamily="49" charset="-122"/>
                <a:ea typeface="幼圆" panose="02010509060101010101" pitchFamily="49" charset="-122"/>
              </a:rPr>
              <a:t>颅部副交感神经 </a:t>
            </a:r>
          </a:p>
        </p:txBody>
      </p:sp>
      <p:grpSp>
        <p:nvGrpSpPr>
          <p:cNvPr id="3" name="组合 2">
            <a:extLst>
              <a:ext uri="{FF2B5EF4-FFF2-40B4-BE49-F238E27FC236}">
                <a16:creationId xmlns="" xmlns:a16="http://schemas.microsoft.com/office/drawing/2014/main" id="{6DCFE7AC-68AD-43CB-ACA6-459985034B41}"/>
              </a:ext>
            </a:extLst>
          </p:cNvPr>
          <p:cNvGrpSpPr/>
          <p:nvPr/>
        </p:nvGrpSpPr>
        <p:grpSpPr>
          <a:xfrm>
            <a:off x="195179" y="1854499"/>
            <a:ext cx="8818493" cy="3827633"/>
            <a:chOff x="291640" y="1770277"/>
            <a:chExt cx="8818493" cy="3827633"/>
          </a:xfrm>
        </p:grpSpPr>
        <p:sp>
          <p:nvSpPr>
            <p:cNvPr id="19459" name="Text Box 3">
              <a:extLst>
                <a:ext uri="{FF2B5EF4-FFF2-40B4-BE49-F238E27FC236}">
                  <a16:creationId xmlns="" xmlns:a16="http://schemas.microsoft.com/office/drawing/2014/main" id="{56E4C7B7-2CB2-42B6-911F-5C1DB1407E73}"/>
                </a:ext>
              </a:extLst>
            </p:cNvPr>
            <p:cNvSpPr txBox="1">
              <a:spLocks noChangeArrowheads="1"/>
            </p:cNvSpPr>
            <p:nvPr/>
          </p:nvSpPr>
          <p:spPr bwMode="auto">
            <a:xfrm>
              <a:off x="291641" y="1770277"/>
              <a:ext cx="832008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动眼神经副核</a:t>
              </a:r>
              <a:r>
                <a:rPr lang="zh-CN" altLang="en-US" sz="2000" dirty="0">
                  <a:latin typeface="幼圆" panose="02010509060101010101" pitchFamily="49" charset="-122"/>
                  <a:ea typeface="幼圆" panose="02010509060101010101" pitchFamily="49" charset="-122"/>
                </a:rPr>
                <a:t>→动眼神经</a:t>
              </a:r>
              <a:r>
                <a:rPr lang="en-US" altLang="zh-CN" sz="2000" dirty="0">
                  <a:latin typeface="幼圆" panose="02010509060101010101" pitchFamily="49" charset="-122"/>
                  <a:ea typeface="幼圆" panose="02010509060101010101" pitchFamily="49" charset="-122"/>
                </a:rPr>
                <a:t>→           →</a:t>
              </a:r>
              <a:r>
                <a:rPr lang="zh-CN" altLang="en-US" sz="2000" dirty="0">
                  <a:latin typeface="幼圆" panose="02010509060101010101" pitchFamily="49" charset="-122"/>
                  <a:ea typeface="幼圆" panose="02010509060101010101" pitchFamily="49" charset="-122"/>
                </a:rPr>
                <a:t>瞳孔括约肌、睫状肌</a:t>
              </a:r>
            </a:p>
          </p:txBody>
        </p:sp>
        <p:grpSp>
          <p:nvGrpSpPr>
            <p:cNvPr id="2" name="组合 1">
              <a:extLst>
                <a:ext uri="{FF2B5EF4-FFF2-40B4-BE49-F238E27FC236}">
                  <a16:creationId xmlns="" xmlns:a16="http://schemas.microsoft.com/office/drawing/2014/main" id="{B7FC9A55-F0B7-47D5-937E-5DBDBBAD9D8D}"/>
                </a:ext>
              </a:extLst>
            </p:cNvPr>
            <p:cNvGrpSpPr/>
            <p:nvPr/>
          </p:nvGrpSpPr>
          <p:grpSpPr>
            <a:xfrm>
              <a:off x="3732254" y="1848439"/>
              <a:ext cx="1482725" cy="387954"/>
              <a:chOff x="3723021" y="1209831"/>
              <a:chExt cx="1482725" cy="387954"/>
            </a:xfrm>
          </p:grpSpPr>
          <p:sp>
            <p:nvSpPr>
              <p:cNvPr id="19460" name="Oval 4">
                <a:extLst>
                  <a:ext uri="{FF2B5EF4-FFF2-40B4-BE49-F238E27FC236}">
                    <a16:creationId xmlns="" xmlns:a16="http://schemas.microsoft.com/office/drawing/2014/main" id="{2025C9AB-48DB-404C-ACCB-E958BE8B9AE2}"/>
                  </a:ext>
                </a:extLst>
              </p:cNvPr>
              <p:cNvSpPr>
                <a:spLocks noChangeArrowheads="1"/>
              </p:cNvSpPr>
              <p:nvPr/>
            </p:nvSpPr>
            <p:spPr bwMode="auto">
              <a:xfrm>
                <a:off x="3723021" y="1224560"/>
                <a:ext cx="1378367" cy="373225"/>
              </a:xfrm>
              <a:prstGeom prst="ellipse">
                <a:avLst/>
              </a:prstGeom>
              <a:gradFill rotWithShape="0">
                <a:gsLst>
                  <a:gs pos="0">
                    <a:srgbClr val="FFECC7"/>
                  </a:gs>
                  <a:gs pos="50000">
                    <a:srgbClr val="FFCC66"/>
                  </a:gs>
                  <a:gs pos="100000">
                    <a:srgbClr val="FFECC7"/>
                  </a:gs>
                </a:gsLst>
                <a:lin ang="5400000" scaled="1"/>
              </a:gradFill>
              <a:ln w="28575">
                <a:solidFill>
                  <a:srgbClr val="FFCC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p:txBody>
          </p:sp>
          <p:sp>
            <p:nvSpPr>
              <p:cNvPr id="19461" name="Rectangle 5">
                <a:extLst>
                  <a:ext uri="{FF2B5EF4-FFF2-40B4-BE49-F238E27FC236}">
                    <a16:creationId xmlns="" xmlns:a16="http://schemas.microsoft.com/office/drawing/2014/main" id="{EE293378-C83F-4F99-9087-81801B0435E8}"/>
                  </a:ext>
                </a:extLst>
              </p:cNvPr>
              <p:cNvSpPr>
                <a:spLocks noChangeArrowheads="1"/>
              </p:cNvSpPr>
              <p:nvPr/>
            </p:nvSpPr>
            <p:spPr bwMode="auto">
              <a:xfrm>
                <a:off x="3723021" y="1209831"/>
                <a:ext cx="1482725" cy="381000"/>
              </a:xfrm>
              <a:prstGeom prst="rect">
                <a:avLst/>
              </a:prstGeom>
              <a:noFill/>
              <a:ln>
                <a:noFill/>
              </a:ln>
              <a:effectLst/>
              <a:extLst>
                <a:ext uri="{909E8E84-426E-40DD-AFC4-6F175D3DCCD1}">
                  <a14:hiddenFill xmlns="" xmlns:a14="http://schemas.microsoft.com/office/drawing/2010/main">
                    <a:gradFill rotWithShape="0">
                      <a:gsLst>
                        <a:gs pos="0">
                          <a:srgbClr val="A18140"/>
                        </a:gs>
                        <a:gs pos="50000">
                          <a:srgbClr val="FFCC66"/>
                        </a:gs>
                        <a:gs pos="100000">
                          <a:srgbClr val="A18140"/>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1800" dirty="0">
                    <a:latin typeface="仿宋" panose="02010609060101010101" pitchFamily="49" charset="-122"/>
                    <a:ea typeface="仿宋" panose="02010609060101010101" pitchFamily="49" charset="-122"/>
                  </a:rPr>
                  <a:t>睫状神经节</a:t>
                </a:r>
                <a:endParaRPr lang="zh-CN" altLang="en-US" dirty="0">
                  <a:latin typeface="仿宋" panose="02010609060101010101" pitchFamily="49" charset="-122"/>
                  <a:ea typeface="仿宋" panose="02010609060101010101" pitchFamily="49" charset="-122"/>
                </a:endParaRPr>
              </a:p>
            </p:txBody>
          </p:sp>
        </p:grpSp>
        <p:sp>
          <p:nvSpPr>
            <p:cNvPr id="19462" name="Oval 6">
              <a:extLst>
                <a:ext uri="{FF2B5EF4-FFF2-40B4-BE49-F238E27FC236}">
                  <a16:creationId xmlns="" xmlns:a16="http://schemas.microsoft.com/office/drawing/2014/main" id="{D4711262-5640-4B8C-A458-605E2FAB4129}"/>
                </a:ext>
              </a:extLst>
            </p:cNvPr>
            <p:cNvSpPr>
              <a:spLocks noChangeArrowheads="1"/>
            </p:cNvSpPr>
            <p:nvPr/>
          </p:nvSpPr>
          <p:spPr bwMode="auto">
            <a:xfrm>
              <a:off x="3746375" y="3439380"/>
              <a:ext cx="1312068" cy="337612"/>
            </a:xfrm>
            <a:prstGeom prst="ellipse">
              <a:avLst/>
            </a:prstGeom>
            <a:gradFill rotWithShape="0">
              <a:gsLst>
                <a:gs pos="0">
                  <a:srgbClr val="FFECC7"/>
                </a:gs>
                <a:gs pos="50000">
                  <a:srgbClr val="FFCC66"/>
                </a:gs>
                <a:gs pos="100000">
                  <a:srgbClr val="FFECC7"/>
                </a:gs>
              </a:gsLst>
              <a:lin ang="5400000" scaled="1"/>
            </a:gradFill>
            <a:ln w="28575">
              <a:solidFill>
                <a:srgbClr val="FFCC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p:txBody>
        </p:sp>
        <p:sp>
          <p:nvSpPr>
            <p:cNvPr id="19463" name="Text Box 7">
              <a:extLst>
                <a:ext uri="{FF2B5EF4-FFF2-40B4-BE49-F238E27FC236}">
                  <a16:creationId xmlns="" xmlns:a16="http://schemas.microsoft.com/office/drawing/2014/main" id="{D55D78A1-188E-4E9B-ABBC-8B8CA939E91C}"/>
                </a:ext>
              </a:extLst>
            </p:cNvPr>
            <p:cNvSpPr txBox="1">
              <a:spLocks noChangeArrowheads="1"/>
            </p:cNvSpPr>
            <p:nvPr/>
          </p:nvSpPr>
          <p:spPr bwMode="auto">
            <a:xfrm>
              <a:off x="3755148" y="3410279"/>
              <a:ext cx="137001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1600" dirty="0">
                  <a:latin typeface="仿宋" panose="02010609060101010101" pitchFamily="49" charset="-122"/>
                  <a:ea typeface="仿宋" panose="02010609060101010101" pitchFamily="49" charset="-122"/>
                </a:rPr>
                <a:t>翼腭神经节</a:t>
              </a:r>
              <a:endParaRPr lang="zh-CN" altLang="en-US" sz="2000" dirty="0">
                <a:latin typeface="仿宋" panose="02010609060101010101" pitchFamily="49" charset="-122"/>
                <a:ea typeface="仿宋" panose="02010609060101010101" pitchFamily="49" charset="-122"/>
              </a:endParaRPr>
            </a:p>
          </p:txBody>
        </p:sp>
        <p:sp>
          <p:nvSpPr>
            <p:cNvPr id="19464" name="Rectangle 8">
              <a:extLst>
                <a:ext uri="{FF2B5EF4-FFF2-40B4-BE49-F238E27FC236}">
                  <a16:creationId xmlns="" xmlns:a16="http://schemas.microsoft.com/office/drawing/2014/main" id="{87678640-C7D4-4273-B61A-D45BD880A059}"/>
                </a:ext>
              </a:extLst>
            </p:cNvPr>
            <p:cNvSpPr>
              <a:spLocks noChangeArrowheads="1"/>
            </p:cNvSpPr>
            <p:nvPr/>
          </p:nvSpPr>
          <p:spPr bwMode="auto">
            <a:xfrm>
              <a:off x="1576722" y="2861164"/>
              <a:ext cx="130651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a:latin typeface="幼圆" panose="02010509060101010101" pitchFamily="49" charset="-122"/>
                  <a:ea typeface="幼圆" panose="02010509060101010101" pitchFamily="49" charset="-122"/>
                </a:rPr>
                <a:t>面神经</a:t>
              </a:r>
            </a:p>
          </p:txBody>
        </p:sp>
        <p:sp>
          <p:nvSpPr>
            <p:cNvPr id="19465" name="Rectangle 9">
              <a:extLst>
                <a:ext uri="{FF2B5EF4-FFF2-40B4-BE49-F238E27FC236}">
                  <a16:creationId xmlns="" xmlns:a16="http://schemas.microsoft.com/office/drawing/2014/main" id="{1D4839AB-F970-4A19-B382-108ECA4F6430}"/>
                </a:ext>
              </a:extLst>
            </p:cNvPr>
            <p:cNvSpPr>
              <a:spLocks noChangeArrowheads="1"/>
            </p:cNvSpPr>
            <p:nvPr/>
          </p:nvSpPr>
          <p:spPr bwMode="auto">
            <a:xfrm>
              <a:off x="291640" y="2911693"/>
              <a:ext cx="20558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上泌涎核</a:t>
              </a:r>
            </a:p>
          </p:txBody>
        </p:sp>
        <p:sp>
          <p:nvSpPr>
            <p:cNvPr id="19466" name="AutoShape 10">
              <a:extLst>
                <a:ext uri="{FF2B5EF4-FFF2-40B4-BE49-F238E27FC236}">
                  <a16:creationId xmlns="" xmlns:a16="http://schemas.microsoft.com/office/drawing/2014/main" id="{E98A6913-7CFD-46AB-8C7B-92E461CBAED7}"/>
                </a:ext>
              </a:extLst>
            </p:cNvPr>
            <p:cNvSpPr>
              <a:spLocks/>
            </p:cNvSpPr>
            <p:nvPr/>
          </p:nvSpPr>
          <p:spPr bwMode="auto">
            <a:xfrm>
              <a:off x="2478422" y="2845289"/>
              <a:ext cx="144463" cy="766763"/>
            </a:xfrm>
            <a:prstGeom prst="leftBrace">
              <a:avLst>
                <a:gd name="adj1" fmla="val 44231"/>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9467" name="Line 11">
              <a:extLst>
                <a:ext uri="{FF2B5EF4-FFF2-40B4-BE49-F238E27FC236}">
                  <a16:creationId xmlns="" xmlns:a16="http://schemas.microsoft.com/office/drawing/2014/main" id="{565437B9-E7D4-44EF-8DB1-477F88246468}"/>
                </a:ext>
              </a:extLst>
            </p:cNvPr>
            <p:cNvSpPr>
              <a:spLocks noChangeShapeType="1"/>
            </p:cNvSpPr>
            <p:nvPr/>
          </p:nvSpPr>
          <p:spPr bwMode="auto">
            <a:xfrm flipH="1">
              <a:off x="1651335" y="3227877"/>
              <a:ext cx="8255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幼圆" panose="02010509060101010101" pitchFamily="49" charset="-122"/>
                <a:ea typeface="幼圆" panose="02010509060101010101" pitchFamily="49" charset="-122"/>
              </a:endParaRPr>
            </a:p>
          </p:txBody>
        </p:sp>
        <p:sp>
          <p:nvSpPr>
            <p:cNvPr id="19468" name="Rectangle 12">
              <a:extLst>
                <a:ext uri="{FF2B5EF4-FFF2-40B4-BE49-F238E27FC236}">
                  <a16:creationId xmlns="" xmlns:a16="http://schemas.microsoft.com/office/drawing/2014/main" id="{759A5B5C-852B-4E58-AD2D-33A53904418A}"/>
                </a:ext>
              </a:extLst>
            </p:cNvPr>
            <p:cNvSpPr>
              <a:spLocks noChangeArrowheads="1"/>
            </p:cNvSpPr>
            <p:nvPr/>
          </p:nvSpPr>
          <p:spPr bwMode="auto">
            <a:xfrm>
              <a:off x="5473240" y="2596991"/>
              <a:ext cx="2587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幼圆" panose="02010509060101010101" pitchFamily="49" charset="-122"/>
                  <a:ea typeface="幼圆" panose="02010509060101010101" pitchFamily="49" charset="-122"/>
                </a:rPr>
                <a:t>下颌下腺、舌下腺</a:t>
              </a:r>
            </a:p>
          </p:txBody>
        </p:sp>
        <p:sp>
          <p:nvSpPr>
            <p:cNvPr id="19469" name="Rectangle 13">
              <a:extLst>
                <a:ext uri="{FF2B5EF4-FFF2-40B4-BE49-F238E27FC236}">
                  <a16:creationId xmlns="" xmlns:a16="http://schemas.microsoft.com/office/drawing/2014/main" id="{4A85192D-86FB-4F89-A43E-8006DC821602}"/>
                </a:ext>
              </a:extLst>
            </p:cNvPr>
            <p:cNvSpPr>
              <a:spLocks noChangeArrowheads="1"/>
            </p:cNvSpPr>
            <p:nvPr/>
          </p:nvSpPr>
          <p:spPr bwMode="auto">
            <a:xfrm>
              <a:off x="2692735" y="2484927"/>
              <a:ext cx="11255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a:latin typeface="幼圆" panose="02010509060101010101" pitchFamily="49" charset="-122"/>
                  <a:ea typeface="幼圆" panose="02010509060101010101" pitchFamily="49" charset="-122"/>
                </a:rPr>
                <a:t>鼓 索</a:t>
              </a:r>
            </a:p>
          </p:txBody>
        </p:sp>
        <p:sp>
          <p:nvSpPr>
            <p:cNvPr id="19470" name="Line 14">
              <a:extLst>
                <a:ext uri="{FF2B5EF4-FFF2-40B4-BE49-F238E27FC236}">
                  <a16:creationId xmlns="" xmlns:a16="http://schemas.microsoft.com/office/drawing/2014/main" id="{934BFA54-513A-4E5C-B7C9-A4A161C316A7}"/>
                </a:ext>
              </a:extLst>
            </p:cNvPr>
            <p:cNvSpPr>
              <a:spLocks noChangeShapeType="1"/>
            </p:cNvSpPr>
            <p:nvPr/>
          </p:nvSpPr>
          <p:spPr bwMode="auto">
            <a:xfrm>
              <a:off x="2584785" y="2851639"/>
              <a:ext cx="1109662"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幼圆" panose="02010509060101010101" pitchFamily="49" charset="-122"/>
                <a:ea typeface="幼圆" panose="02010509060101010101" pitchFamily="49" charset="-122"/>
              </a:endParaRPr>
            </a:p>
          </p:txBody>
        </p:sp>
        <p:sp>
          <p:nvSpPr>
            <p:cNvPr id="19471" name="Line 15">
              <a:extLst>
                <a:ext uri="{FF2B5EF4-FFF2-40B4-BE49-F238E27FC236}">
                  <a16:creationId xmlns="" xmlns:a16="http://schemas.microsoft.com/office/drawing/2014/main" id="{1A26093D-B5A9-4B03-A627-BA7FB2D48F95}"/>
                </a:ext>
              </a:extLst>
            </p:cNvPr>
            <p:cNvSpPr>
              <a:spLocks noChangeShapeType="1"/>
            </p:cNvSpPr>
            <p:nvPr/>
          </p:nvSpPr>
          <p:spPr bwMode="auto">
            <a:xfrm>
              <a:off x="5164389" y="2828836"/>
              <a:ext cx="428625"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幼圆" panose="02010509060101010101" pitchFamily="49" charset="-122"/>
                <a:ea typeface="幼圆" panose="02010509060101010101" pitchFamily="49" charset="-122"/>
              </a:endParaRPr>
            </a:p>
          </p:txBody>
        </p:sp>
        <p:sp>
          <p:nvSpPr>
            <p:cNvPr id="19472" name="Rectangle 16">
              <a:extLst>
                <a:ext uri="{FF2B5EF4-FFF2-40B4-BE49-F238E27FC236}">
                  <a16:creationId xmlns="" xmlns:a16="http://schemas.microsoft.com/office/drawing/2014/main" id="{863F0E68-BAE5-477B-99C3-66ADF413601E}"/>
                </a:ext>
              </a:extLst>
            </p:cNvPr>
            <p:cNvSpPr>
              <a:spLocks noChangeArrowheads="1"/>
            </p:cNvSpPr>
            <p:nvPr/>
          </p:nvSpPr>
          <p:spPr bwMode="auto">
            <a:xfrm>
              <a:off x="2564147" y="3269152"/>
              <a:ext cx="12612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幼圆" panose="02010509060101010101" pitchFamily="49" charset="-122"/>
                  <a:ea typeface="幼圆" panose="02010509060101010101" pitchFamily="49" charset="-122"/>
                </a:rPr>
                <a:t>岩大神经</a:t>
              </a:r>
            </a:p>
          </p:txBody>
        </p:sp>
        <p:sp>
          <p:nvSpPr>
            <p:cNvPr id="19473" name="Rectangle 17">
              <a:extLst>
                <a:ext uri="{FF2B5EF4-FFF2-40B4-BE49-F238E27FC236}">
                  <a16:creationId xmlns="" xmlns:a16="http://schemas.microsoft.com/office/drawing/2014/main" id="{CCEB02AC-CE0A-495F-8223-E62E3062C122}"/>
                </a:ext>
              </a:extLst>
            </p:cNvPr>
            <p:cNvSpPr>
              <a:spLocks noChangeArrowheads="1"/>
            </p:cNvSpPr>
            <p:nvPr/>
          </p:nvSpPr>
          <p:spPr bwMode="auto">
            <a:xfrm>
              <a:off x="5243570" y="3389325"/>
              <a:ext cx="386656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幼圆" panose="02010509060101010101" pitchFamily="49" charset="-122"/>
                  <a:ea typeface="幼圆" panose="02010509060101010101" pitchFamily="49" charset="-122"/>
                </a:rPr>
                <a:t>泪腺，鼻腔、口腔、腭的粘膜腺</a:t>
              </a:r>
            </a:p>
          </p:txBody>
        </p:sp>
        <p:sp>
          <p:nvSpPr>
            <p:cNvPr id="19474" name="Line 18">
              <a:extLst>
                <a:ext uri="{FF2B5EF4-FFF2-40B4-BE49-F238E27FC236}">
                  <a16:creationId xmlns="" xmlns:a16="http://schemas.microsoft.com/office/drawing/2014/main" id="{D0153E48-C985-4ABB-A15F-DC99AECA1CC4}"/>
                </a:ext>
              </a:extLst>
            </p:cNvPr>
            <p:cNvSpPr>
              <a:spLocks noChangeShapeType="1"/>
            </p:cNvSpPr>
            <p:nvPr/>
          </p:nvSpPr>
          <p:spPr bwMode="auto">
            <a:xfrm>
              <a:off x="2734803" y="3623853"/>
              <a:ext cx="1095375"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幼圆" panose="02010509060101010101" pitchFamily="49" charset="-122"/>
                <a:ea typeface="幼圆" panose="02010509060101010101" pitchFamily="49" charset="-122"/>
              </a:endParaRPr>
            </a:p>
          </p:txBody>
        </p:sp>
        <p:sp>
          <p:nvSpPr>
            <p:cNvPr id="19475" name="Line 19">
              <a:extLst>
                <a:ext uri="{FF2B5EF4-FFF2-40B4-BE49-F238E27FC236}">
                  <a16:creationId xmlns="" xmlns:a16="http://schemas.microsoft.com/office/drawing/2014/main" id="{A2728A5C-1ACB-4448-8B21-807BD330919C}"/>
                </a:ext>
              </a:extLst>
            </p:cNvPr>
            <p:cNvSpPr>
              <a:spLocks noChangeShapeType="1"/>
            </p:cNvSpPr>
            <p:nvPr/>
          </p:nvSpPr>
          <p:spPr bwMode="auto">
            <a:xfrm flipV="1">
              <a:off x="5111173" y="3600532"/>
              <a:ext cx="209636"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幼圆" panose="02010509060101010101" pitchFamily="49" charset="-122"/>
                <a:ea typeface="幼圆" panose="02010509060101010101" pitchFamily="49" charset="-122"/>
              </a:endParaRPr>
            </a:p>
          </p:txBody>
        </p:sp>
        <p:sp>
          <p:nvSpPr>
            <p:cNvPr id="19476" name="Oval 20">
              <a:extLst>
                <a:ext uri="{FF2B5EF4-FFF2-40B4-BE49-F238E27FC236}">
                  <a16:creationId xmlns="" xmlns:a16="http://schemas.microsoft.com/office/drawing/2014/main" id="{8CDB1049-556F-4D35-A612-5615691D164F}"/>
                </a:ext>
              </a:extLst>
            </p:cNvPr>
            <p:cNvSpPr>
              <a:spLocks noChangeArrowheads="1"/>
            </p:cNvSpPr>
            <p:nvPr/>
          </p:nvSpPr>
          <p:spPr bwMode="auto">
            <a:xfrm>
              <a:off x="3715085" y="2637287"/>
              <a:ext cx="1444625" cy="382147"/>
            </a:xfrm>
            <a:prstGeom prst="ellipse">
              <a:avLst/>
            </a:prstGeom>
            <a:gradFill rotWithShape="0">
              <a:gsLst>
                <a:gs pos="0">
                  <a:srgbClr val="FFECC7"/>
                </a:gs>
                <a:gs pos="50000">
                  <a:srgbClr val="FFCC66"/>
                </a:gs>
                <a:gs pos="100000">
                  <a:srgbClr val="FFECC7"/>
                </a:gs>
              </a:gsLst>
              <a:lin ang="5400000" scaled="1"/>
            </a:gradFill>
            <a:ln w="28575">
              <a:solidFill>
                <a:srgbClr val="FFCC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a:p>
              <a:pPr algn="ctr" eaLnBrk="1" hangingPunct="1"/>
              <a:endParaRPr lang="en-US" altLang="zh-CN">
                <a:latin typeface="仿宋" panose="02010609060101010101" pitchFamily="49" charset="-122"/>
                <a:ea typeface="仿宋" panose="02010609060101010101" pitchFamily="49" charset="-122"/>
              </a:endParaRPr>
            </a:p>
          </p:txBody>
        </p:sp>
        <p:sp>
          <p:nvSpPr>
            <p:cNvPr id="19477" name="Text Box 21">
              <a:extLst>
                <a:ext uri="{FF2B5EF4-FFF2-40B4-BE49-F238E27FC236}">
                  <a16:creationId xmlns="" xmlns:a16="http://schemas.microsoft.com/office/drawing/2014/main" id="{7711A18E-D222-41C8-9C69-BDC8EC54443B}"/>
                </a:ext>
              </a:extLst>
            </p:cNvPr>
            <p:cNvSpPr txBox="1">
              <a:spLocks noChangeArrowheads="1"/>
            </p:cNvSpPr>
            <p:nvPr/>
          </p:nvSpPr>
          <p:spPr bwMode="auto">
            <a:xfrm>
              <a:off x="3675129" y="2650984"/>
              <a:ext cx="159543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1600" dirty="0">
                  <a:latin typeface="仿宋" panose="02010609060101010101" pitchFamily="49" charset="-122"/>
                  <a:ea typeface="仿宋" panose="02010609060101010101" pitchFamily="49" charset="-122"/>
                </a:rPr>
                <a:t>下颌下神经节</a:t>
              </a:r>
              <a:endParaRPr lang="zh-CN" altLang="en-US" sz="2000" dirty="0">
                <a:latin typeface="仿宋" panose="02010609060101010101" pitchFamily="49" charset="-122"/>
                <a:ea typeface="仿宋" panose="02010609060101010101" pitchFamily="49" charset="-122"/>
              </a:endParaRPr>
            </a:p>
          </p:txBody>
        </p:sp>
        <p:sp>
          <p:nvSpPr>
            <p:cNvPr id="19478" name="Rectangle 22">
              <a:extLst>
                <a:ext uri="{FF2B5EF4-FFF2-40B4-BE49-F238E27FC236}">
                  <a16:creationId xmlns="" xmlns:a16="http://schemas.microsoft.com/office/drawing/2014/main" id="{2AB5C1B1-99DA-4206-808B-B5F437C68946}"/>
                </a:ext>
              </a:extLst>
            </p:cNvPr>
            <p:cNvSpPr>
              <a:spLocks noChangeArrowheads="1"/>
            </p:cNvSpPr>
            <p:nvPr/>
          </p:nvSpPr>
          <p:spPr bwMode="auto">
            <a:xfrm>
              <a:off x="291640" y="3992938"/>
              <a:ext cx="875364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下泌涎核</a:t>
              </a:r>
              <a:r>
                <a:rPr lang="zh-CN" altLang="en-US" sz="2000" dirty="0">
                  <a:latin typeface="幼圆" panose="02010509060101010101" pitchFamily="49" charset="-122"/>
                  <a:ea typeface="幼圆" panose="02010509060101010101" pitchFamily="49" charset="-122"/>
                </a:rPr>
                <a:t>→舌咽神经的鼓室神经</a:t>
              </a:r>
              <a:r>
                <a:rPr lang="en-US" altLang="zh-CN" sz="2000" dirty="0">
                  <a:latin typeface="幼圆" panose="02010509060101010101" pitchFamily="49" charset="-122"/>
                  <a:ea typeface="幼圆" panose="02010509060101010101" pitchFamily="49" charset="-122"/>
                </a:rPr>
                <a:t>→</a:t>
              </a:r>
              <a:r>
                <a:rPr lang="zh-CN" altLang="en-US" sz="2000" dirty="0">
                  <a:latin typeface="幼圆" panose="02010509060101010101" pitchFamily="49" charset="-122"/>
                  <a:ea typeface="幼圆" panose="02010509060101010101" pitchFamily="49" charset="-122"/>
                </a:rPr>
                <a:t>岩小神经</a:t>
              </a:r>
              <a:r>
                <a:rPr lang="en-US" altLang="zh-CN" sz="2000" dirty="0">
                  <a:latin typeface="幼圆" panose="02010509060101010101" pitchFamily="49" charset="-122"/>
                  <a:ea typeface="幼圆" panose="02010509060101010101" pitchFamily="49" charset="-122"/>
                </a:rPr>
                <a:t>→        →</a:t>
              </a:r>
              <a:r>
                <a:rPr lang="zh-CN" altLang="en-US" sz="2000" dirty="0">
                  <a:latin typeface="幼圆" panose="02010509060101010101" pitchFamily="49" charset="-122"/>
                  <a:ea typeface="幼圆" panose="02010509060101010101" pitchFamily="49" charset="-122"/>
                </a:rPr>
                <a:t>耳颞神经</a:t>
              </a:r>
              <a:r>
                <a:rPr lang="en-US" altLang="zh-CN" dirty="0">
                  <a:latin typeface="幼圆" panose="02010509060101010101" pitchFamily="49" charset="-122"/>
                  <a:ea typeface="幼圆" panose="02010509060101010101" pitchFamily="49" charset="-122"/>
                </a:rPr>
                <a:t>→</a:t>
              </a:r>
              <a:r>
                <a:rPr lang="zh-CN" altLang="en-US" sz="2000" dirty="0">
                  <a:latin typeface="幼圆" panose="02010509060101010101" pitchFamily="49" charset="-122"/>
                  <a:ea typeface="幼圆" panose="02010509060101010101" pitchFamily="49" charset="-122"/>
                </a:rPr>
                <a:t>腮腺</a:t>
              </a:r>
            </a:p>
          </p:txBody>
        </p:sp>
        <p:sp>
          <p:nvSpPr>
            <p:cNvPr id="19479" name="Oval 23">
              <a:extLst>
                <a:ext uri="{FF2B5EF4-FFF2-40B4-BE49-F238E27FC236}">
                  <a16:creationId xmlns="" xmlns:a16="http://schemas.microsoft.com/office/drawing/2014/main" id="{7F347EDC-F9EB-49DC-A25E-C547CDDCF95A}"/>
                </a:ext>
              </a:extLst>
            </p:cNvPr>
            <p:cNvSpPr>
              <a:spLocks noChangeArrowheads="1"/>
            </p:cNvSpPr>
            <p:nvPr/>
          </p:nvSpPr>
          <p:spPr bwMode="auto">
            <a:xfrm>
              <a:off x="5672720" y="4155672"/>
              <a:ext cx="1090070" cy="246386"/>
            </a:xfrm>
            <a:prstGeom prst="ellipse">
              <a:avLst/>
            </a:prstGeom>
            <a:gradFill rotWithShape="0">
              <a:gsLst>
                <a:gs pos="0">
                  <a:srgbClr val="FFECC7"/>
                </a:gs>
                <a:gs pos="50000">
                  <a:srgbClr val="FFCC66"/>
                </a:gs>
                <a:gs pos="100000">
                  <a:srgbClr val="FFECC7"/>
                </a:gs>
              </a:gsLst>
              <a:lin ang="5400000" scaled="1"/>
            </a:gradFill>
            <a:ln w="28575">
              <a:solidFill>
                <a:srgbClr val="FFCC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p:txBody>
        </p:sp>
        <p:sp>
          <p:nvSpPr>
            <p:cNvPr id="19480" name="Rectangle 24">
              <a:extLst>
                <a:ext uri="{FF2B5EF4-FFF2-40B4-BE49-F238E27FC236}">
                  <a16:creationId xmlns="" xmlns:a16="http://schemas.microsoft.com/office/drawing/2014/main" id="{2ABBD204-CD5E-4994-8E40-E065EC70D800}"/>
                </a:ext>
              </a:extLst>
            </p:cNvPr>
            <p:cNvSpPr>
              <a:spLocks noChangeArrowheads="1"/>
            </p:cNvSpPr>
            <p:nvPr/>
          </p:nvSpPr>
          <p:spPr bwMode="auto">
            <a:xfrm>
              <a:off x="5615082" y="4061360"/>
              <a:ext cx="1290637" cy="392113"/>
            </a:xfrm>
            <a:prstGeom prst="rect">
              <a:avLst/>
            </a:prstGeom>
            <a:noFill/>
            <a:ln>
              <a:noFill/>
            </a:ln>
            <a:effectLst/>
            <a:extLst>
              <a:ext uri="{909E8E84-426E-40DD-AFC4-6F175D3DCCD1}">
                <a14:hiddenFill xmlns="" xmlns:a14="http://schemas.microsoft.com/office/drawing/2010/main">
                  <a:gradFill rotWithShape="0">
                    <a:gsLst>
                      <a:gs pos="0">
                        <a:srgbClr val="A18140"/>
                      </a:gs>
                      <a:gs pos="50000">
                        <a:srgbClr val="FFCC66"/>
                      </a:gs>
                      <a:gs pos="100000">
                        <a:srgbClr val="A18140"/>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1600" dirty="0">
                  <a:latin typeface="仿宋" panose="02010609060101010101" pitchFamily="49" charset="-122"/>
                  <a:ea typeface="仿宋" panose="02010609060101010101" pitchFamily="49" charset="-122"/>
                </a:rPr>
                <a:t>耳神经节</a:t>
              </a:r>
              <a:endParaRPr lang="zh-CN" altLang="en-US" sz="1800" dirty="0">
                <a:latin typeface="仿宋" panose="02010609060101010101" pitchFamily="49" charset="-122"/>
                <a:ea typeface="仿宋" panose="02010609060101010101" pitchFamily="49" charset="-122"/>
              </a:endParaRPr>
            </a:p>
          </p:txBody>
        </p:sp>
        <p:sp>
          <p:nvSpPr>
            <p:cNvPr id="19481" name="Rectangle 25">
              <a:extLst>
                <a:ext uri="{FF2B5EF4-FFF2-40B4-BE49-F238E27FC236}">
                  <a16:creationId xmlns="" xmlns:a16="http://schemas.microsoft.com/office/drawing/2014/main" id="{B322FBDB-DECC-4E36-BB71-CC486E05B998}"/>
                </a:ext>
              </a:extLst>
            </p:cNvPr>
            <p:cNvSpPr>
              <a:spLocks noChangeArrowheads="1"/>
            </p:cNvSpPr>
            <p:nvPr/>
          </p:nvSpPr>
          <p:spPr bwMode="auto">
            <a:xfrm>
              <a:off x="291640" y="4873595"/>
              <a:ext cx="412173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迷走神经背核</a:t>
              </a:r>
              <a:r>
                <a:rPr lang="zh-CN" altLang="en-US" sz="2000" dirty="0">
                  <a:latin typeface="幼圆" panose="02010509060101010101" pitchFamily="49" charset="-122"/>
                  <a:ea typeface="幼圆" panose="02010509060101010101" pitchFamily="49" charset="-122"/>
                </a:rPr>
                <a:t>→迷走神经</a:t>
              </a:r>
              <a:r>
                <a:rPr lang="en-US" altLang="zh-CN" sz="2000" dirty="0">
                  <a:latin typeface="幼圆" panose="02010509060101010101" pitchFamily="49" charset="-122"/>
                  <a:ea typeface="幼圆" panose="02010509060101010101" pitchFamily="49" charset="-122"/>
                </a:rPr>
                <a:t>→</a:t>
              </a:r>
            </a:p>
          </p:txBody>
        </p:sp>
        <p:sp>
          <p:nvSpPr>
            <p:cNvPr id="19482" name="Rectangle 26">
              <a:extLst>
                <a:ext uri="{FF2B5EF4-FFF2-40B4-BE49-F238E27FC236}">
                  <a16:creationId xmlns="" xmlns:a16="http://schemas.microsoft.com/office/drawing/2014/main" id="{FAEB7B2C-46D5-437B-898F-AAD7D66EE0F6}"/>
                </a:ext>
              </a:extLst>
            </p:cNvPr>
            <p:cNvSpPr>
              <a:spLocks noChangeArrowheads="1"/>
            </p:cNvSpPr>
            <p:nvPr/>
          </p:nvSpPr>
          <p:spPr bwMode="auto">
            <a:xfrm>
              <a:off x="5476517" y="4890024"/>
              <a:ext cx="327491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幼圆" panose="02010509060101010101" pitchFamily="49" charset="-122"/>
                  <a:ea typeface="幼圆" panose="02010509060101010101" pitchFamily="49" charset="-122"/>
                </a:rPr>
                <a:t>胸腔脏器、腹腔脏器</a:t>
              </a:r>
            </a:p>
            <a:p>
              <a:pPr eaLnBrk="1" hangingPunct="1"/>
              <a:r>
                <a:rPr lang="zh-CN" altLang="en-US" sz="2000" dirty="0">
                  <a:latin typeface="幼圆" panose="02010509060101010101" pitchFamily="49" charset="-122"/>
                  <a:ea typeface="幼圆" panose="02010509060101010101" pitchFamily="49" charset="-122"/>
                </a:rPr>
                <a:t>（结肠左曲以上消化管）</a:t>
              </a:r>
            </a:p>
          </p:txBody>
        </p:sp>
        <p:sp>
          <p:nvSpPr>
            <p:cNvPr id="19483" name="Oval 27">
              <a:extLst>
                <a:ext uri="{FF2B5EF4-FFF2-40B4-BE49-F238E27FC236}">
                  <a16:creationId xmlns="" xmlns:a16="http://schemas.microsoft.com/office/drawing/2014/main" id="{C938FEB4-F916-4E86-81DB-679D91DF1A66}"/>
                </a:ext>
              </a:extLst>
            </p:cNvPr>
            <p:cNvSpPr>
              <a:spLocks noChangeArrowheads="1"/>
            </p:cNvSpPr>
            <p:nvPr/>
          </p:nvSpPr>
          <p:spPr bwMode="auto">
            <a:xfrm>
              <a:off x="3768976" y="4891047"/>
              <a:ext cx="1546225" cy="472967"/>
            </a:xfrm>
            <a:prstGeom prst="ellipse">
              <a:avLst/>
            </a:prstGeom>
            <a:gradFill rotWithShape="0">
              <a:gsLst>
                <a:gs pos="0">
                  <a:srgbClr val="FFECC7"/>
                </a:gs>
                <a:gs pos="50000">
                  <a:srgbClr val="FFCC66"/>
                </a:gs>
                <a:gs pos="100000">
                  <a:srgbClr val="FFECC7"/>
                </a:gs>
              </a:gsLst>
              <a:lin ang="5400000" scaled="1"/>
            </a:gradFill>
            <a:ln w="28575">
              <a:solidFill>
                <a:srgbClr val="FFCC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a:p>
              <a:pPr algn="ctr" eaLnBrk="1" hangingPunct="1"/>
              <a:endParaRPr lang="en-US" altLang="zh-CN">
                <a:latin typeface="幼圆" panose="02010509060101010101" pitchFamily="49" charset="-122"/>
                <a:ea typeface="幼圆" panose="02010509060101010101" pitchFamily="49" charset="-122"/>
              </a:endParaRPr>
            </a:p>
          </p:txBody>
        </p:sp>
        <p:sp>
          <p:nvSpPr>
            <p:cNvPr id="19484" name="Text Box 28">
              <a:extLst>
                <a:ext uri="{FF2B5EF4-FFF2-40B4-BE49-F238E27FC236}">
                  <a16:creationId xmlns="" xmlns:a16="http://schemas.microsoft.com/office/drawing/2014/main" id="{D4C71216-5B86-4E1C-BEC9-FDEB1E405E1F}"/>
                </a:ext>
              </a:extLst>
            </p:cNvPr>
            <p:cNvSpPr txBox="1">
              <a:spLocks noChangeArrowheads="1"/>
            </p:cNvSpPr>
            <p:nvPr/>
          </p:nvSpPr>
          <p:spPr bwMode="auto">
            <a:xfrm>
              <a:off x="3895182" y="4791145"/>
              <a:ext cx="129381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1600" dirty="0">
                  <a:latin typeface="仿宋" panose="02010609060101010101" pitchFamily="49" charset="-122"/>
                  <a:ea typeface="仿宋" panose="02010609060101010101" pitchFamily="49" charset="-122"/>
                </a:rPr>
                <a:t>器官旁节</a:t>
              </a:r>
            </a:p>
            <a:p>
              <a:pPr algn="ctr" eaLnBrk="1" hangingPunct="1"/>
              <a:r>
                <a:rPr lang="zh-CN" altLang="en-US" sz="1600" dirty="0">
                  <a:latin typeface="仿宋" panose="02010609060101010101" pitchFamily="49" charset="-122"/>
                  <a:ea typeface="仿宋" panose="02010609060101010101" pitchFamily="49" charset="-122"/>
                </a:rPr>
                <a:t>器官内节</a:t>
              </a:r>
              <a:endParaRPr lang="zh-CN" altLang="en-US" sz="2000" dirty="0">
                <a:latin typeface="仿宋" panose="02010609060101010101" pitchFamily="49" charset="-122"/>
                <a:ea typeface="仿宋" panose="02010609060101010101" pitchFamily="49" charset="-122"/>
              </a:endParaRPr>
            </a:p>
          </p:txBody>
        </p:sp>
        <p:sp>
          <p:nvSpPr>
            <p:cNvPr id="19485" name="Rectangle 29">
              <a:extLst>
                <a:ext uri="{FF2B5EF4-FFF2-40B4-BE49-F238E27FC236}">
                  <a16:creationId xmlns="" xmlns:a16="http://schemas.microsoft.com/office/drawing/2014/main" id="{C760F18A-EFF1-47ED-AFE5-934B9C52A178}"/>
                </a:ext>
              </a:extLst>
            </p:cNvPr>
            <p:cNvSpPr>
              <a:spLocks noChangeArrowheads="1"/>
            </p:cNvSpPr>
            <p:nvPr/>
          </p:nvSpPr>
          <p:spPr bwMode="auto">
            <a:xfrm>
              <a:off x="5222732" y="4891154"/>
              <a:ext cx="8080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en-US" altLang="zh-CN" sz="2000" dirty="0">
                  <a:latin typeface="幼圆" panose="02010509060101010101" pitchFamily="49" charset="-122"/>
                  <a:ea typeface="幼圆" panose="02010509060101010101" pitchFamily="49" charset="-122"/>
                </a:rPr>
                <a:t>→</a:t>
              </a:r>
            </a:p>
          </p:txBody>
        </p:sp>
      </p:gr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a:extLst>
              <a:ext uri="{FF2B5EF4-FFF2-40B4-BE49-F238E27FC236}">
                <a16:creationId xmlns="" xmlns:a16="http://schemas.microsoft.com/office/drawing/2014/main" id="{F59EFA77-910D-4220-846E-6331B80A4B89}"/>
              </a:ext>
            </a:extLst>
          </p:cNvPr>
          <p:cNvGrpSpPr>
            <a:grpSpLocks/>
          </p:cNvGrpSpPr>
          <p:nvPr/>
        </p:nvGrpSpPr>
        <p:grpSpPr bwMode="auto">
          <a:xfrm>
            <a:off x="-20638" y="0"/>
            <a:ext cx="5384801" cy="3822700"/>
            <a:chOff x="-13" y="0"/>
            <a:chExt cx="3392" cy="2408"/>
          </a:xfrm>
        </p:grpSpPr>
        <p:pic>
          <p:nvPicPr>
            <p:cNvPr id="20489" name="Picture 3" descr="Snap103">
              <a:extLst>
                <a:ext uri="{FF2B5EF4-FFF2-40B4-BE49-F238E27FC236}">
                  <a16:creationId xmlns="" xmlns:a16="http://schemas.microsoft.com/office/drawing/2014/main" id="{3CEA81CF-41AE-4735-BC2B-13743A2FEAF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t="1794" r="3618" b="45441"/>
            <a:stretch>
              <a:fillRect/>
            </a:stretch>
          </p:blipFill>
          <p:spPr bwMode="auto">
            <a:xfrm>
              <a:off x="-13" y="0"/>
              <a:ext cx="3392" cy="2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0" name="Text Box 4">
              <a:extLst>
                <a:ext uri="{FF2B5EF4-FFF2-40B4-BE49-F238E27FC236}">
                  <a16:creationId xmlns="" xmlns:a16="http://schemas.microsoft.com/office/drawing/2014/main" id="{E120E51E-A48F-4903-B60D-1CB672C66CFC}"/>
                </a:ext>
              </a:extLst>
            </p:cNvPr>
            <p:cNvSpPr txBox="1">
              <a:spLocks noChangeArrowheads="1"/>
            </p:cNvSpPr>
            <p:nvPr/>
          </p:nvSpPr>
          <p:spPr bwMode="auto">
            <a:xfrm>
              <a:off x="1089" y="1578"/>
              <a:ext cx="136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仿宋" panose="02010609060101010101" pitchFamily="49" charset="-122"/>
                  <a:ea typeface="仿宋" panose="02010609060101010101" pitchFamily="49" charset="-122"/>
                </a:rPr>
                <a:t>睫状神经节</a:t>
              </a:r>
            </a:p>
          </p:txBody>
        </p:sp>
        <p:sp>
          <p:nvSpPr>
            <p:cNvPr id="20491" name="Line 5">
              <a:extLst>
                <a:ext uri="{FF2B5EF4-FFF2-40B4-BE49-F238E27FC236}">
                  <a16:creationId xmlns="" xmlns:a16="http://schemas.microsoft.com/office/drawing/2014/main" id="{94A17BCF-CE24-4A01-89A6-AC1A015D7F28}"/>
                </a:ext>
              </a:extLst>
            </p:cNvPr>
            <p:cNvSpPr>
              <a:spLocks noChangeShapeType="1"/>
            </p:cNvSpPr>
            <p:nvPr/>
          </p:nvSpPr>
          <p:spPr bwMode="auto">
            <a:xfrm flipH="1">
              <a:off x="1639" y="696"/>
              <a:ext cx="0" cy="91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483" name="Group 6">
            <a:extLst>
              <a:ext uri="{FF2B5EF4-FFF2-40B4-BE49-F238E27FC236}">
                <a16:creationId xmlns="" xmlns:a16="http://schemas.microsoft.com/office/drawing/2014/main" id="{2F3D418A-C0BB-4598-A142-608CA1E9B1EA}"/>
              </a:ext>
            </a:extLst>
          </p:cNvPr>
          <p:cNvGrpSpPr>
            <a:grpSpLocks/>
          </p:cNvGrpSpPr>
          <p:nvPr/>
        </p:nvGrpSpPr>
        <p:grpSpPr bwMode="auto">
          <a:xfrm>
            <a:off x="2103438" y="2586038"/>
            <a:ext cx="7054850" cy="4271962"/>
            <a:chOff x="1325" y="1629"/>
            <a:chExt cx="4444" cy="2691"/>
          </a:xfrm>
        </p:grpSpPr>
        <p:pic>
          <p:nvPicPr>
            <p:cNvPr id="20484" name="Picture 7" descr="Snap104">
              <a:extLst>
                <a:ext uri="{FF2B5EF4-FFF2-40B4-BE49-F238E27FC236}">
                  <a16:creationId xmlns="" xmlns:a16="http://schemas.microsoft.com/office/drawing/2014/main" id="{A4F5E880-6D82-41A1-88D2-8FBBAD0EB5F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b="1222"/>
            <a:stretch>
              <a:fillRect/>
            </a:stretch>
          </p:blipFill>
          <p:spPr bwMode="auto">
            <a:xfrm>
              <a:off x="2421" y="1896"/>
              <a:ext cx="3348" cy="2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Line 8">
              <a:extLst>
                <a:ext uri="{FF2B5EF4-FFF2-40B4-BE49-F238E27FC236}">
                  <a16:creationId xmlns="" xmlns:a16="http://schemas.microsoft.com/office/drawing/2014/main" id="{CFA7BD05-11B3-4112-8F6B-D7F80F8AD6EB}"/>
                </a:ext>
              </a:extLst>
            </p:cNvPr>
            <p:cNvSpPr>
              <a:spLocks noChangeShapeType="1"/>
            </p:cNvSpPr>
            <p:nvPr/>
          </p:nvSpPr>
          <p:spPr bwMode="auto">
            <a:xfrm flipH="1">
              <a:off x="3330" y="1877"/>
              <a:ext cx="317" cy="57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0486" name="Text Box 9">
              <a:extLst>
                <a:ext uri="{FF2B5EF4-FFF2-40B4-BE49-F238E27FC236}">
                  <a16:creationId xmlns="" xmlns:a16="http://schemas.microsoft.com/office/drawing/2014/main" id="{4919480C-205A-4C91-9E2C-36A9602B9B52}"/>
                </a:ext>
              </a:extLst>
            </p:cNvPr>
            <p:cNvSpPr txBox="1">
              <a:spLocks noChangeArrowheads="1"/>
            </p:cNvSpPr>
            <p:nvPr/>
          </p:nvSpPr>
          <p:spPr bwMode="auto">
            <a:xfrm>
              <a:off x="3490" y="1629"/>
              <a:ext cx="136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翼腭神经节</a:t>
              </a:r>
            </a:p>
          </p:txBody>
        </p:sp>
        <p:sp>
          <p:nvSpPr>
            <p:cNvPr id="20487" name="Line 10">
              <a:extLst>
                <a:ext uri="{FF2B5EF4-FFF2-40B4-BE49-F238E27FC236}">
                  <a16:creationId xmlns="" xmlns:a16="http://schemas.microsoft.com/office/drawing/2014/main" id="{62E5FB14-021F-4FFD-94AC-5211DC0C9322}"/>
                </a:ext>
              </a:extLst>
            </p:cNvPr>
            <p:cNvSpPr>
              <a:spLocks noChangeShapeType="1"/>
            </p:cNvSpPr>
            <p:nvPr/>
          </p:nvSpPr>
          <p:spPr bwMode="auto">
            <a:xfrm flipH="1" flipV="1">
              <a:off x="2515" y="3748"/>
              <a:ext cx="914" cy="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0488" name="Text Box 11">
              <a:extLst>
                <a:ext uri="{FF2B5EF4-FFF2-40B4-BE49-F238E27FC236}">
                  <a16:creationId xmlns="" xmlns:a16="http://schemas.microsoft.com/office/drawing/2014/main" id="{E314B4B5-54F7-4908-86E8-4B4691AD4F35}"/>
                </a:ext>
              </a:extLst>
            </p:cNvPr>
            <p:cNvSpPr txBox="1">
              <a:spLocks noChangeArrowheads="1"/>
            </p:cNvSpPr>
            <p:nvPr/>
          </p:nvSpPr>
          <p:spPr bwMode="auto">
            <a:xfrm>
              <a:off x="1325" y="3580"/>
              <a:ext cx="156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下颌下神经节</a:t>
              </a:r>
            </a:p>
          </p:txBody>
        </p:sp>
      </p:gr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a:extLst>
              <a:ext uri="{FF2B5EF4-FFF2-40B4-BE49-F238E27FC236}">
                <a16:creationId xmlns="" xmlns:a16="http://schemas.microsoft.com/office/drawing/2014/main" id="{D9EACD75-1856-4080-81AB-7CE60380759B}"/>
              </a:ext>
            </a:extLst>
          </p:cNvPr>
          <p:cNvGrpSpPr>
            <a:grpSpLocks/>
          </p:cNvGrpSpPr>
          <p:nvPr/>
        </p:nvGrpSpPr>
        <p:grpSpPr bwMode="auto">
          <a:xfrm>
            <a:off x="15875" y="1268413"/>
            <a:ext cx="5562600" cy="3003550"/>
            <a:chOff x="46" y="335"/>
            <a:chExt cx="3504" cy="1892"/>
          </a:xfrm>
        </p:grpSpPr>
        <p:pic>
          <p:nvPicPr>
            <p:cNvPr id="21511" name="Picture 3" descr="Snap105">
              <a:extLst>
                <a:ext uri="{FF2B5EF4-FFF2-40B4-BE49-F238E27FC236}">
                  <a16:creationId xmlns="" xmlns:a16="http://schemas.microsoft.com/office/drawing/2014/main" id="{BAC020FE-443B-494E-A81B-F75AD1036A0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b="32964"/>
            <a:stretch>
              <a:fillRect/>
            </a:stretch>
          </p:blipFill>
          <p:spPr bwMode="auto">
            <a:xfrm>
              <a:off x="46" y="413"/>
              <a:ext cx="3504" cy="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2" name="Text Box 4">
              <a:extLst>
                <a:ext uri="{FF2B5EF4-FFF2-40B4-BE49-F238E27FC236}">
                  <a16:creationId xmlns="" xmlns:a16="http://schemas.microsoft.com/office/drawing/2014/main" id="{7F8AFCFB-5595-4747-BA1A-884C7EA58F86}"/>
                </a:ext>
              </a:extLst>
            </p:cNvPr>
            <p:cNvSpPr txBox="1">
              <a:spLocks noChangeArrowheads="1"/>
            </p:cNvSpPr>
            <p:nvPr/>
          </p:nvSpPr>
          <p:spPr bwMode="auto">
            <a:xfrm>
              <a:off x="237" y="335"/>
              <a:ext cx="137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耳神经节</a:t>
              </a:r>
            </a:p>
          </p:txBody>
        </p:sp>
        <p:sp>
          <p:nvSpPr>
            <p:cNvPr id="21513" name="Line 5">
              <a:extLst>
                <a:ext uri="{FF2B5EF4-FFF2-40B4-BE49-F238E27FC236}">
                  <a16:creationId xmlns="" xmlns:a16="http://schemas.microsoft.com/office/drawing/2014/main" id="{EDBD2CB6-07E1-4C48-9BA0-03845E15EAFC}"/>
                </a:ext>
              </a:extLst>
            </p:cNvPr>
            <p:cNvSpPr>
              <a:spLocks noChangeShapeType="1"/>
            </p:cNvSpPr>
            <p:nvPr/>
          </p:nvSpPr>
          <p:spPr bwMode="auto">
            <a:xfrm flipH="1" flipV="1">
              <a:off x="1048" y="503"/>
              <a:ext cx="731" cy="53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grpSp>
      <p:grpSp>
        <p:nvGrpSpPr>
          <p:cNvPr id="21507" name="Group 6">
            <a:extLst>
              <a:ext uri="{FF2B5EF4-FFF2-40B4-BE49-F238E27FC236}">
                <a16:creationId xmlns="" xmlns:a16="http://schemas.microsoft.com/office/drawing/2014/main" id="{983A36EB-3ABB-40F8-A2B4-5D24B8C3C74E}"/>
              </a:ext>
            </a:extLst>
          </p:cNvPr>
          <p:cNvGrpSpPr>
            <a:grpSpLocks/>
          </p:cNvGrpSpPr>
          <p:nvPr/>
        </p:nvGrpSpPr>
        <p:grpSpPr bwMode="auto">
          <a:xfrm>
            <a:off x="5421313" y="0"/>
            <a:ext cx="3535362" cy="6819900"/>
            <a:chOff x="3443" y="5"/>
            <a:chExt cx="2227" cy="4296"/>
          </a:xfrm>
        </p:grpSpPr>
        <p:pic>
          <p:nvPicPr>
            <p:cNvPr id="21508" name="Picture 7" descr="Snap1">
              <a:extLst>
                <a:ext uri="{FF2B5EF4-FFF2-40B4-BE49-F238E27FC236}">
                  <a16:creationId xmlns="" xmlns:a16="http://schemas.microsoft.com/office/drawing/2014/main" id="{53D2B16A-7EC3-4613-BE89-100B59C1E7C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43" y="5"/>
              <a:ext cx="2076" cy="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Line 8">
              <a:extLst>
                <a:ext uri="{FF2B5EF4-FFF2-40B4-BE49-F238E27FC236}">
                  <a16:creationId xmlns="" xmlns:a16="http://schemas.microsoft.com/office/drawing/2014/main" id="{8724D70D-D642-4AED-8201-281050C81F9C}"/>
                </a:ext>
              </a:extLst>
            </p:cNvPr>
            <p:cNvSpPr>
              <a:spLocks noChangeShapeType="1"/>
            </p:cNvSpPr>
            <p:nvPr/>
          </p:nvSpPr>
          <p:spPr bwMode="auto">
            <a:xfrm flipH="1" flipV="1">
              <a:off x="4755" y="1297"/>
              <a:ext cx="148" cy="22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21510" name="Text Box 9">
              <a:extLst>
                <a:ext uri="{FF2B5EF4-FFF2-40B4-BE49-F238E27FC236}">
                  <a16:creationId xmlns="" xmlns:a16="http://schemas.microsoft.com/office/drawing/2014/main" id="{027CC104-C586-497E-85D7-7DADECD11655}"/>
                </a:ext>
              </a:extLst>
            </p:cNvPr>
            <p:cNvSpPr txBox="1">
              <a:spLocks noChangeArrowheads="1"/>
            </p:cNvSpPr>
            <p:nvPr/>
          </p:nvSpPr>
          <p:spPr bwMode="auto">
            <a:xfrm>
              <a:off x="4683" y="1459"/>
              <a:ext cx="98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迷走神经</a:t>
              </a:r>
            </a:p>
          </p:txBody>
        </p:sp>
      </p:gr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7368CCBC-C79E-43CC-9A83-054913A84262}"/>
              </a:ext>
            </a:extLst>
          </p:cNvPr>
          <p:cNvSpPr>
            <a:spLocks noChangeArrowheads="1"/>
          </p:cNvSpPr>
          <p:nvPr/>
        </p:nvSpPr>
        <p:spPr bwMode="auto">
          <a:xfrm>
            <a:off x="180976" y="721520"/>
            <a:ext cx="43449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en-US" altLang="zh-CN">
                <a:latin typeface="幼圆" panose="02010509060101010101" pitchFamily="49" charset="-122"/>
                <a:ea typeface="幼圆" panose="02010509060101010101" pitchFamily="49" charset="-122"/>
              </a:rPr>
              <a:t>2.</a:t>
            </a:r>
            <a:r>
              <a:rPr lang="zh-CN" altLang="en-US">
                <a:latin typeface="幼圆" panose="02010509060101010101" pitchFamily="49" charset="-122"/>
                <a:ea typeface="幼圆" panose="02010509060101010101" pitchFamily="49" charset="-122"/>
              </a:rPr>
              <a:t>骶部副交感神经</a:t>
            </a:r>
          </a:p>
        </p:txBody>
      </p:sp>
      <p:grpSp>
        <p:nvGrpSpPr>
          <p:cNvPr id="22531" name="Group 3">
            <a:extLst>
              <a:ext uri="{FF2B5EF4-FFF2-40B4-BE49-F238E27FC236}">
                <a16:creationId xmlns="" xmlns:a16="http://schemas.microsoft.com/office/drawing/2014/main" id="{8BF020EE-B30A-4B44-A0C6-00EAB0191BEC}"/>
              </a:ext>
            </a:extLst>
          </p:cNvPr>
          <p:cNvGrpSpPr>
            <a:grpSpLocks/>
          </p:cNvGrpSpPr>
          <p:nvPr/>
        </p:nvGrpSpPr>
        <p:grpSpPr bwMode="auto">
          <a:xfrm>
            <a:off x="488156" y="1503363"/>
            <a:ext cx="8164513" cy="736600"/>
            <a:chOff x="296" y="862"/>
            <a:chExt cx="5143" cy="464"/>
          </a:xfrm>
        </p:grpSpPr>
        <p:sp>
          <p:nvSpPr>
            <p:cNvPr id="22540" name="Rectangle 4">
              <a:extLst>
                <a:ext uri="{FF2B5EF4-FFF2-40B4-BE49-F238E27FC236}">
                  <a16:creationId xmlns="" xmlns:a16="http://schemas.microsoft.com/office/drawing/2014/main" id="{AA7F37C9-2022-4CB8-A10B-A6221379C171}"/>
                </a:ext>
              </a:extLst>
            </p:cNvPr>
            <p:cNvSpPr>
              <a:spLocks noChangeArrowheads="1"/>
            </p:cNvSpPr>
            <p:nvPr/>
          </p:nvSpPr>
          <p:spPr bwMode="auto">
            <a:xfrm>
              <a:off x="296" y="935"/>
              <a:ext cx="154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骶副交感核</a:t>
              </a:r>
            </a:p>
          </p:txBody>
        </p:sp>
        <p:sp>
          <p:nvSpPr>
            <p:cNvPr id="22541" name="Rectangle 5">
              <a:extLst>
                <a:ext uri="{FF2B5EF4-FFF2-40B4-BE49-F238E27FC236}">
                  <a16:creationId xmlns="" xmlns:a16="http://schemas.microsoft.com/office/drawing/2014/main" id="{FDB73A48-D4C5-4722-B8D3-6A55EF3858A4}"/>
                </a:ext>
              </a:extLst>
            </p:cNvPr>
            <p:cNvSpPr>
              <a:spLocks noChangeArrowheads="1"/>
            </p:cNvSpPr>
            <p:nvPr/>
          </p:nvSpPr>
          <p:spPr bwMode="auto">
            <a:xfrm>
              <a:off x="3692" y="884"/>
              <a:ext cx="1747"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a:latin typeface="幼圆" panose="02010509060101010101" pitchFamily="49" charset="-122"/>
                  <a:ea typeface="幼圆" panose="02010509060101010101" pitchFamily="49" charset="-122"/>
                </a:rPr>
                <a:t>结肠左曲以下</a:t>
              </a:r>
            </a:p>
            <a:p>
              <a:pPr eaLnBrk="1" hangingPunct="1"/>
              <a:r>
                <a:rPr lang="zh-CN" altLang="en-US" sz="2000">
                  <a:latin typeface="幼圆" panose="02010509060101010101" pitchFamily="49" charset="-122"/>
                  <a:ea typeface="幼圆" panose="02010509060101010101" pitchFamily="49" charset="-122"/>
                </a:rPr>
                <a:t>消化管及盆腔器官</a:t>
              </a:r>
              <a:endParaRPr lang="zh-CN" altLang="en-US">
                <a:latin typeface="幼圆" panose="02010509060101010101" pitchFamily="49" charset="-122"/>
                <a:ea typeface="幼圆" panose="02010509060101010101" pitchFamily="49" charset="-122"/>
              </a:endParaRPr>
            </a:p>
          </p:txBody>
        </p:sp>
        <p:sp>
          <p:nvSpPr>
            <p:cNvPr id="22542" name="Line 6">
              <a:extLst>
                <a:ext uri="{FF2B5EF4-FFF2-40B4-BE49-F238E27FC236}">
                  <a16:creationId xmlns="" xmlns:a16="http://schemas.microsoft.com/office/drawing/2014/main" id="{E747CA24-7F19-4D03-9448-838353590826}"/>
                </a:ext>
              </a:extLst>
            </p:cNvPr>
            <p:cNvSpPr>
              <a:spLocks noChangeShapeType="1"/>
            </p:cNvSpPr>
            <p:nvPr/>
          </p:nvSpPr>
          <p:spPr bwMode="auto">
            <a:xfrm flipV="1">
              <a:off x="3201" y="1078"/>
              <a:ext cx="529" cy="1"/>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幼圆" panose="02010509060101010101" pitchFamily="49" charset="-122"/>
                <a:ea typeface="幼圆" panose="02010509060101010101" pitchFamily="49" charset="-122"/>
              </a:endParaRPr>
            </a:p>
          </p:txBody>
        </p:sp>
        <p:grpSp>
          <p:nvGrpSpPr>
            <p:cNvPr id="22543" name="Group 7">
              <a:extLst>
                <a:ext uri="{FF2B5EF4-FFF2-40B4-BE49-F238E27FC236}">
                  <a16:creationId xmlns="" xmlns:a16="http://schemas.microsoft.com/office/drawing/2014/main" id="{0DD76620-5435-4751-A1BE-83C1F72B3666}"/>
                </a:ext>
              </a:extLst>
            </p:cNvPr>
            <p:cNvGrpSpPr>
              <a:grpSpLocks/>
            </p:cNvGrpSpPr>
            <p:nvPr/>
          </p:nvGrpSpPr>
          <p:grpSpPr bwMode="auto">
            <a:xfrm>
              <a:off x="1331" y="862"/>
              <a:ext cx="1005" cy="250"/>
              <a:chOff x="1338" y="799"/>
              <a:chExt cx="1005" cy="250"/>
            </a:xfrm>
          </p:grpSpPr>
          <p:sp>
            <p:nvSpPr>
              <p:cNvPr id="22547" name="Rectangle 8">
                <a:extLst>
                  <a:ext uri="{FF2B5EF4-FFF2-40B4-BE49-F238E27FC236}">
                    <a16:creationId xmlns="" xmlns:a16="http://schemas.microsoft.com/office/drawing/2014/main" id="{938263E6-DE0E-42BF-A668-815C7CEE713C}"/>
                  </a:ext>
                </a:extLst>
              </p:cNvPr>
              <p:cNvSpPr>
                <a:spLocks noChangeArrowheads="1"/>
              </p:cNvSpPr>
              <p:nvPr/>
            </p:nvSpPr>
            <p:spPr bwMode="auto">
              <a:xfrm>
                <a:off x="1338" y="799"/>
                <a:ext cx="1005"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a:latin typeface="幼圆" panose="02010509060101010101" pitchFamily="49" charset="-122"/>
                    <a:ea typeface="幼圆" panose="02010509060101010101" pitchFamily="49" charset="-122"/>
                  </a:rPr>
                  <a:t>盆内脏神经</a:t>
                </a:r>
                <a:endParaRPr lang="zh-CN" altLang="en-US">
                  <a:latin typeface="幼圆" panose="02010509060101010101" pitchFamily="49" charset="-122"/>
                  <a:ea typeface="幼圆" panose="02010509060101010101" pitchFamily="49" charset="-122"/>
                </a:endParaRPr>
              </a:p>
            </p:txBody>
          </p:sp>
          <p:sp>
            <p:nvSpPr>
              <p:cNvPr id="22548" name="Line 9">
                <a:extLst>
                  <a:ext uri="{FF2B5EF4-FFF2-40B4-BE49-F238E27FC236}">
                    <a16:creationId xmlns="" xmlns:a16="http://schemas.microsoft.com/office/drawing/2014/main" id="{8A8E7D86-E81B-45BA-A34E-8DB86A6AB22D}"/>
                  </a:ext>
                </a:extLst>
              </p:cNvPr>
              <p:cNvSpPr>
                <a:spLocks noChangeShapeType="1"/>
              </p:cNvSpPr>
              <p:nvPr/>
            </p:nvSpPr>
            <p:spPr bwMode="auto">
              <a:xfrm>
                <a:off x="1338" y="1023"/>
                <a:ext cx="946" cy="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幼圆" panose="02010509060101010101" pitchFamily="49" charset="-122"/>
                  <a:ea typeface="幼圆" panose="02010509060101010101" pitchFamily="49" charset="-122"/>
                </a:endParaRPr>
              </a:p>
            </p:txBody>
          </p:sp>
        </p:grpSp>
        <p:grpSp>
          <p:nvGrpSpPr>
            <p:cNvPr id="22544" name="Group 10">
              <a:extLst>
                <a:ext uri="{FF2B5EF4-FFF2-40B4-BE49-F238E27FC236}">
                  <a16:creationId xmlns="" xmlns:a16="http://schemas.microsoft.com/office/drawing/2014/main" id="{8820A51A-0DA0-4648-924E-62FF2AE449D9}"/>
                </a:ext>
              </a:extLst>
            </p:cNvPr>
            <p:cNvGrpSpPr>
              <a:grpSpLocks/>
            </p:cNvGrpSpPr>
            <p:nvPr/>
          </p:nvGrpSpPr>
          <p:grpSpPr bwMode="auto">
            <a:xfrm>
              <a:off x="2285" y="872"/>
              <a:ext cx="897" cy="416"/>
              <a:chOff x="2341" y="865"/>
              <a:chExt cx="897" cy="416"/>
            </a:xfrm>
          </p:grpSpPr>
          <p:sp>
            <p:nvSpPr>
              <p:cNvPr id="22545" name="Oval 11">
                <a:extLst>
                  <a:ext uri="{FF2B5EF4-FFF2-40B4-BE49-F238E27FC236}">
                    <a16:creationId xmlns="" xmlns:a16="http://schemas.microsoft.com/office/drawing/2014/main" id="{079C2A43-5738-4B76-A63F-9D5D11258D76}"/>
                  </a:ext>
                </a:extLst>
              </p:cNvPr>
              <p:cNvSpPr>
                <a:spLocks noChangeArrowheads="1"/>
              </p:cNvSpPr>
              <p:nvPr/>
            </p:nvSpPr>
            <p:spPr bwMode="auto">
              <a:xfrm>
                <a:off x="2341" y="865"/>
                <a:ext cx="897" cy="416"/>
              </a:xfrm>
              <a:prstGeom prst="ellipse">
                <a:avLst/>
              </a:prstGeom>
              <a:gradFill rotWithShape="0">
                <a:gsLst>
                  <a:gs pos="0">
                    <a:srgbClr val="FFECC7"/>
                  </a:gs>
                  <a:gs pos="50000">
                    <a:srgbClr val="FFCC66"/>
                  </a:gs>
                  <a:gs pos="100000">
                    <a:srgbClr val="FFECC7"/>
                  </a:gs>
                </a:gsLst>
                <a:lin ang="5400000" scaled="1"/>
              </a:gradFill>
              <a:ln w="28575">
                <a:solidFill>
                  <a:srgbClr val="FFCC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a:p>
                <a:pPr eaLnBrk="1" hangingPunct="1"/>
                <a:endParaRPr lang="en-US" altLang="zh-CN">
                  <a:latin typeface="幼圆" panose="02010509060101010101" pitchFamily="49" charset="-122"/>
                  <a:ea typeface="幼圆" panose="02010509060101010101" pitchFamily="49" charset="-122"/>
                </a:endParaRPr>
              </a:p>
            </p:txBody>
          </p:sp>
          <p:sp>
            <p:nvSpPr>
              <p:cNvPr id="22546" name="Text Box 12">
                <a:extLst>
                  <a:ext uri="{FF2B5EF4-FFF2-40B4-BE49-F238E27FC236}">
                    <a16:creationId xmlns="" xmlns:a16="http://schemas.microsoft.com/office/drawing/2014/main" id="{D28887B6-DA6B-4299-9B81-FCFF6D0602D0}"/>
                  </a:ext>
                </a:extLst>
              </p:cNvPr>
              <p:cNvSpPr txBox="1">
                <a:spLocks noChangeArrowheads="1"/>
              </p:cNvSpPr>
              <p:nvPr/>
            </p:nvSpPr>
            <p:spPr bwMode="auto">
              <a:xfrm>
                <a:off x="2388" y="867"/>
                <a:ext cx="815"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1800">
                    <a:latin typeface="幼圆" panose="02010509060101010101" pitchFamily="49" charset="-122"/>
                    <a:ea typeface="幼圆" panose="02010509060101010101" pitchFamily="49" charset="-122"/>
                  </a:rPr>
                  <a:t>器官旁节</a:t>
                </a:r>
              </a:p>
              <a:p>
                <a:pPr algn="ctr" eaLnBrk="1" hangingPunct="1"/>
                <a:r>
                  <a:rPr lang="zh-CN" altLang="en-US" sz="1800">
                    <a:latin typeface="幼圆" panose="02010509060101010101" pitchFamily="49" charset="-122"/>
                    <a:ea typeface="幼圆" panose="02010509060101010101" pitchFamily="49" charset="-122"/>
                  </a:rPr>
                  <a:t>器官内节</a:t>
                </a:r>
                <a:endParaRPr lang="zh-CN" altLang="en-US">
                  <a:latin typeface="幼圆" panose="02010509060101010101" pitchFamily="49" charset="-122"/>
                  <a:ea typeface="幼圆" panose="02010509060101010101" pitchFamily="49" charset="-122"/>
                </a:endParaRPr>
              </a:p>
            </p:txBody>
          </p:sp>
        </p:grpSp>
      </p:grpSp>
      <p:grpSp>
        <p:nvGrpSpPr>
          <p:cNvPr id="22532" name="Group 13">
            <a:extLst>
              <a:ext uri="{FF2B5EF4-FFF2-40B4-BE49-F238E27FC236}">
                <a16:creationId xmlns="" xmlns:a16="http://schemas.microsoft.com/office/drawing/2014/main" id="{4A55F40C-4312-4924-A310-85289BBE38B1}"/>
              </a:ext>
            </a:extLst>
          </p:cNvPr>
          <p:cNvGrpSpPr>
            <a:grpSpLocks/>
          </p:cNvGrpSpPr>
          <p:nvPr/>
        </p:nvGrpSpPr>
        <p:grpSpPr bwMode="auto">
          <a:xfrm>
            <a:off x="1103313" y="2389188"/>
            <a:ext cx="6692900" cy="4073525"/>
            <a:chOff x="695" y="1505"/>
            <a:chExt cx="4216" cy="2566"/>
          </a:xfrm>
        </p:grpSpPr>
        <p:pic>
          <p:nvPicPr>
            <p:cNvPr id="22533" name="Picture 14" descr="Snap1">
              <a:extLst>
                <a:ext uri="{FF2B5EF4-FFF2-40B4-BE49-F238E27FC236}">
                  <a16:creationId xmlns="" xmlns:a16="http://schemas.microsoft.com/office/drawing/2014/main" id="{0EEBFC66-3C8B-43F4-8D2D-4E54348A3C6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t="39705" r="1888" b="12123"/>
            <a:stretch>
              <a:fillRect/>
            </a:stretch>
          </p:blipFill>
          <p:spPr bwMode="auto">
            <a:xfrm>
              <a:off x="1809" y="1505"/>
              <a:ext cx="2872" cy="2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4" name="Line 15">
              <a:extLst>
                <a:ext uri="{FF2B5EF4-FFF2-40B4-BE49-F238E27FC236}">
                  <a16:creationId xmlns="" xmlns:a16="http://schemas.microsoft.com/office/drawing/2014/main" id="{8836BF90-FC52-4D55-8C52-5DC8640EA88D}"/>
                </a:ext>
              </a:extLst>
            </p:cNvPr>
            <p:cNvSpPr>
              <a:spLocks noChangeShapeType="1"/>
            </p:cNvSpPr>
            <p:nvPr/>
          </p:nvSpPr>
          <p:spPr bwMode="auto">
            <a:xfrm flipH="1">
              <a:off x="1706" y="2889"/>
              <a:ext cx="1201" cy="400"/>
            </a:xfrm>
            <a:prstGeom prst="line">
              <a:avLst/>
            </a:prstGeom>
            <a:noFill/>
            <a:ln w="2857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sp>
          <p:nvSpPr>
            <p:cNvPr id="22535" name="Line 16">
              <a:extLst>
                <a:ext uri="{FF2B5EF4-FFF2-40B4-BE49-F238E27FC236}">
                  <a16:creationId xmlns="" xmlns:a16="http://schemas.microsoft.com/office/drawing/2014/main" id="{79619A36-9494-4122-B11D-A09CAFC7CBAF}"/>
                </a:ext>
              </a:extLst>
            </p:cNvPr>
            <p:cNvSpPr>
              <a:spLocks noChangeShapeType="1"/>
            </p:cNvSpPr>
            <p:nvPr/>
          </p:nvSpPr>
          <p:spPr bwMode="auto">
            <a:xfrm flipH="1">
              <a:off x="2688" y="2721"/>
              <a:ext cx="183" cy="231"/>
            </a:xfrm>
            <a:prstGeom prst="line">
              <a:avLst/>
            </a:prstGeom>
            <a:noFill/>
            <a:ln w="2857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sp>
          <p:nvSpPr>
            <p:cNvPr id="22536" name="Line 17">
              <a:extLst>
                <a:ext uri="{FF2B5EF4-FFF2-40B4-BE49-F238E27FC236}">
                  <a16:creationId xmlns="" xmlns:a16="http://schemas.microsoft.com/office/drawing/2014/main" id="{8D100552-C9FD-4EE9-A367-9363A630F078}"/>
                </a:ext>
              </a:extLst>
            </p:cNvPr>
            <p:cNvSpPr>
              <a:spLocks noChangeShapeType="1"/>
            </p:cNvSpPr>
            <p:nvPr/>
          </p:nvSpPr>
          <p:spPr bwMode="auto">
            <a:xfrm flipV="1">
              <a:off x="2668" y="2580"/>
              <a:ext cx="183" cy="386"/>
            </a:xfrm>
            <a:prstGeom prst="line">
              <a:avLst/>
            </a:prstGeom>
            <a:noFill/>
            <a:ln w="2857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sp>
          <p:nvSpPr>
            <p:cNvPr id="22537" name="Rectangle 18">
              <a:extLst>
                <a:ext uri="{FF2B5EF4-FFF2-40B4-BE49-F238E27FC236}">
                  <a16:creationId xmlns="" xmlns:a16="http://schemas.microsoft.com/office/drawing/2014/main" id="{1D158FDC-3319-44DA-8D98-DAA3F9A85A55}"/>
                </a:ext>
              </a:extLst>
            </p:cNvPr>
            <p:cNvSpPr>
              <a:spLocks noChangeArrowheads="1"/>
            </p:cNvSpPr>
            <p:nvPr/>
          </p:nvSpPr>
          <p:spPr bwMode="auto">
            <a:xfrm>
              <a:off x="695" y="3147"/>
              <a:ext cx="143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盆内脏神经</a:t>
              </a:r>
            </a:p>
          </p:txBody>
        </p:sp>
        <p:sp>
          <p:nvSpPr>
            <p:cNvPr id="22538" name="Line 19">
              <a:extLst>
                <a:ext uri="{FF2B5EF4-FFF2-40B4-BE49-F238E27FC236}">
                  <a16:creationId xmlns="" xmlns:a16="http://schemas.microsoft.com/office/drawing/2014/main" id="{2326207D-3202-4240-92EE-F0747630A292}"/>
                </a:ext>
              </a:extLst>
            </p:cNvPr>
            <p:cNvSpPr>
              <a:spLocks noChangeShapeType="1"/>
            </p:cNvSpPr>
            <p:nvPr/>
          </p:nvSpPr>
          <p:spPr bwMode="auto">
            <a:xfrm flipH="1">
              <a:off x="3279" y="2321"/>
              <a:ext cx="877" cy="674"/>
            </a:xfrm>
            <a:prstGeom prst="line">
              <a:avLst/>
            </a:prstGeom>
            <a:noFill/>
            <a:ln w="2857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sp>
          <p:nvSpPr>
            <p:cNvPr id="22539" name="Text Box 20">
              <a:extLst>
                <a:ext uri="{FF2B5EF4-FFF2-40B4-BE49-F238E27FC236}">
                  <a16:creationId xmlns="" xmlns:a16="http://schemas.microsoft.com/office/drawing/2014/main" id="{376745C5-1F96-4859-8FA8-781149435CBE}"/>
                </a:ext>
              </a:extLst>
            </p:cNvPr>
            <p:cNvSpPr txBox="1">
              <a:spLocks noChangeArrowheads="1"/>
            </p:cNvSpPr>
            <p:nvPr/>
          </p:nvSpPr>
          <p:spPr bwMode="auto">
            <a:xfrm>
              <a:off x="4093" y="2133"/>
              <a:ext cx="81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盆丛</a:t>
              </a:r>
            </a:p>
          </p:txBody>
        </p:sp>
      </p:gr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BC8CD428-6873-409C-B5B1-DEA37F79122E}"/>
              </a:ext>
            </a:extLst>
          </p:cNvPr>
          <p:cNvSpPr>
            <a:spLocks noChangeArrowheads="1"/>
          </p:cNvSpPr>
          <p:nvPr/>
        </p:nvSpPr>
        <p:spPr bwMode="auto">
          <a:xfrm>
            <a:off x="2069306" y="1110783"/>
            <a:ext cx="576103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800">
                <a:latin typeface="幼圆" panose="02010509060101010101" pitchFamily="49" charset="-122"/>
                <a:ea typeface="幼圆" panose="02010509060101010101" pitchFamily="49" charset="-122"/>
              </a:rPr>
              <a:t>交感神经和副交感神经作用比较：</a:t>
            </a:r>
            <a:endParaRPr lang="zh-CN" altLang="en-US" sz="2000" b="0">
              <a:latin typeface="幼圆" panose="02010509060101010101" pitchFamily="49" charset="-122"/>
              <a:ea typeface="幼圆" panose="02010509060101010101" pitchFamily="49" charset="-122"/>
            </a:endParaRPr>
          </a:p>
        </p:txBody>
      </p:sp>
      <p:graphicFrame>
        <p:nvGraphicFramePr>
          <p:cNvPr id="25603" name="Group 3">
            <a:extLst>
              <a:ext uri="{FF2B5EF4-FFF2-40B4-BE49-F238E27FC236}">
                <a16:creationId xmlns="" xmlns:a16="http://schemas.microsoft.com/office/drawing/2014/main" id="{D59996EE-98FF-4247-9AE8-326D7DE14666}"/>
              </a:ext>
            </a:extLst>
          </p:cNvPr>
          <p:cNvGraphicFramePr>
            <a:graphicFrameLocks noGrp="1"/>
          </p:cNvGraphicFramePr>
          <p:nvPr>
            <p:extLst>
              <p:ext uri="{D42A27DB-BD31-4B8C-83A1-F6EECF244321}">
                <p14:modId xmlns="" xmlns:p14="http://schemas.microsoft.com/office/powerpoint/2010/main" val="3404587191"/>
              </p:ext>
            </p:extLst>
          </p:nvPr>
        </p:nvGraphicFramePr>
        <p:xfrm>
          <a:off x="1239252" y="1927352"/>
          <a:ext cx="6665495" cy="3614119"/>
        </p:xfrm>
        <a:graphic>
          <a:graphicData uri="http://schemas.openxmlformats.org/drawingml/2006/table">
            <a:tbl>
              <a:tblPr/>
              <a:tblGrid>
                <a:gridCol w="1261957">
                  <a:extLst>
                    <a:ext uri="{9D8B030D-6E8A-4147-A177-3AD203B41FA5}">
                      <a16:colId xmlns="" xmlns:a16="http://schemas.microsoft.com/office/drawing/2014/main" val="2254156996"/>
                    </a:ext>
                  </a:extLst>
                </a:gridCol>
                <a:gridCol w="2843174">
                  <a:extLst>
                    <a:ext uri="{9D8B030D-6E8A-4147-A177-3AD203B41FA5}">
                      <a16:colId xmlns="" xmlns:a16="http://schemas.microsoft.com/office/drawing/2014/main" val="292886491"/>
                    </a:ext>
                  </a:extLst>
                </a:gridCol>
                <a:gridCol w="2560364">
                  <a:extLst>
                    <a:ext uri="{9D8B030D-6E8A-4147-A177-3AD203B41FA5}">
                      <a16:colId xmlns="" xmlns:a16="http://schemas.microsoft.com/office/drawing/2014/main" val="791513838"/>
                    </a:ext>
                  </a:extLst>
                </a:gridCol>
              </a:tblGrid>
              <a:tr h="48116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交感神经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副交感神经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 xmlns:a16="http://schemas.microsoft.com/office/drawing/2014/main" val="2296578524"/>
                  </a:ext>
                </a:extLst>
              </a:tr>
              <a:tr h="49286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心脏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心跳加快</a:t>
                      </a:r>
                      <a:endParaRPr kumimoji="0" lang="en-US" altLang="zh-CN"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血压上升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心跳减缓、血压下降</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2235034043"/>
                  </a:ext>
                </a:extLst>
              </a:tr>
              <a:tr h="48116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仿宋" panose="02010609060101010101" pitchFamily="49" charset="-122"/>
                          <a:ea typeface="仿宋" panose="02010609060101010101" pitchFamily="49" charset="-122"/>
                        </a:rPr>
                        <a:t>瞳孔</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仿宋" panose="02010609060101010101" pitchFamily="49" charset="-122"/>
                          <a:ea typeface="仿宋" panose="02010609060101010101" pitchFamily="49" charset="-122"/>
                        </a:rPr>
                        <a:t>散大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仿宋" panose="02010609060101010101" pitchFamily="49" charset="-122"/>
                          <a:ea typeface="仿宋" panose="02010609060101010101" pitchFamily="49" charset="-122"/>
                        </a:rPr>
                        <a:t>缩小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544593086"/>
                  </a:ext>
                </a:extLst>
              </a:tr>
              <a:tr h="48116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仿宋" panose="02010609060101010101" pitchFamily="49" charset="-122"/>
                          <a:ea typeface="仿宋" panose="02010609060101010101" pitchFamily="49" charset="-122"/>
                        </a:rPr>
                        <a:t>支气管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平滑肌松弛</a:t>
                      </a:r>
                      <a:endParaRPr kumimoji="0" lang="en-US" altLang="zh-CN"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口径加大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平滑肌收缩</a:t>
                      </a:r>
                      <a:endParaRPr kumimoji="0" lang="en-US" altLang="zh-CN"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口径缩窄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4272897057"/>
                  </a:ext>
                </a:extLst>
              </a:tr>
              <a:tr h="48116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仿宋" panose="02010609060101010101" pitchFamily="49" charset="-122"/>
                          <a:ea typeface="仿宋" panose="02010609060101010101" pitchFamily="49" charset="-122"/>
                        </a:rPr>
                        <a:t>胃肠</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仿宋" panose="02010609060101010101" pitchFamily="49" charset="-122"/>
                          <a:ea typeface="仿宋" panose="02010609060101010101" pitchFamily="49" charset="-122"/>
                        </a:rPr>
                        <a:t>蠕动减慢</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仿宋" panose="02010609060101010101" pitchFamily="49" charset="-122"/>
                          <a:ea typeface="仿宋" panose="02010609060101010101" pitchFamily="49" charset="-122"/>
                        </a:rPr>
                        <a:t>蠕动增强</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225317628"/>
                  </a:ext>
                </a:extLst>
              </a:tr>
              <a:tr h="76853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a:ln>
                            <a:noFill/>
                          </a:ln>
                          <a:solidFill>
                            <a:schemeClr val="tx1"/>
                          </a:solidFill>
                          <a:effectLst/>
                          <a:latin typeface="仿宋" panose="02010609060101010101" pitchFamily="49" charset="-122"/>
                          <a:ea typeface="仿宋" panose="02010609060101010101" pitchFamily="49" charset="-122"/>
                        </a:rPr>
                        <a:t>膀胱</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仿宋" panose="02010609060101010101" pitchFamily="49" charset="-122"/>
                          <a:ea typeface="仿宋" panose="02010609060101010101" pitchFamily="49" charset="-122"/>
                        </a:rPr>
                        <a:t>逼尿肌松弛、</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a:ln>
                            <a:noFill/>
                          </a:ln>
                          <a:solidFill>
                            <a:schemeClr val="tx1"/>
                          </a:solidFill>
                          <a:effectLst/>
                          <a:latin typeface="仿宋" panose="02010609060101010101" pitchFamily="49" charset="-122"/>
                          <a:ea typeface="仿宋" panose="02010609060101010101" pitchFamily="49" charset="-122"/>
                        </a:rPr>
                        <a:t>尿道括约肌收缩（贮尿）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逼尿肌收缩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括约肌松弛（排尿）</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675212690"/>
                  </a:ext>
                </a:extLst>
              </a:tr>
            </a:tbl>
          </a:graphicData>
        </a:graphic>
      </p:graphicFrame>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CCF4B2C7-360F-4604-A6C5-CBDE70592DC4}"/>
              </a:ext>
            </a:extLst>
          </p:cNvPr>
          <p:cNvSpPr>
            <a:spLocks noChangeArrowheads="1"/>
          </p:cNvSpPr>
          <p:nvPr/>
        </p:nvSpPr>
        <p:spPr bwMode="auto">
          <a:xfrm>
            <a:off x="1908067" y="1229583"/>
            <a:ext cx="6574196" cy="4398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wrap="square" anchor="ctr">
            <a:spAutoFit/>
          </a:bodyPr>
          <a:lstStyle>
            <a:lvl1pPr marL="342900" indent="-342900">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ea typeface="华文中宋" panose="02010600040101010101" pitchFamily="2" charset="-122"/>
              </a:defRPr>
            </a:lvl1pPr>
            <a:lvl2pPr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5pPr>
            <a:lvl6pPr marL="25146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6pPr>
            <a:lvl7pPr marL="29718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7pPr>
            <a:lvl8pPr marL="34290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8pPr>
            <a:lvl9pPr marL="3886200" indent="-2286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ea typeface="华文中宋" panose="02010600040101010101" pitchFamily="2" charset="-122"/>
              </a:defRPr>
            </a:lvl9pPr>
          </a:lstStyle>
          <a:p>
            <a:pPr marL="84138" indent="-84138">
              <a:lnSpc>
                <a:spcPct val="150000"/>
              </a:lnSpc>
              <a:spcBef>
                <a:spcPct val="0"/>
              </a:spcBef>
              <a:buClr>
                <a:srgbClr val="FF3300"/>
              </a:buClr>
              <a:buSzPct val="75000"/>
              <a:buFont typeface="Wingdings" panose="05000000000000000000" pitchFamily="2" charset="2"/>
              <a:buChar char="ü"/>
            </a:pPr>
            <a:r>
              <a:rPr lang="zh-CN" altLang="en-US" sz="2400" b="1" dirty="0">
                <a:solidFill>
                  <a:schemeClr val="tx1"/>
                </a:solidFill>
                <a:latin typeface="仿宋" panose="02010609060101010101" pitchFamily="49" charset="-122"/>
                <a:ea typeface="仿宋" panose="02010609060101010101" pitchFamily="49" charset="-122"/>
              </a:rPr>
              <a:t>交感神经</a:t>
            </a:r>
            <a:r>
              <a:rPr lang="zh-CN" altLang="en-US" sz="2200" b="1" dirty="0">
                <a:solidFill>
                  <a:schemeClr val="tx1"/>
                </a:solidFill>
                <a:latin typeface="仿宋" panose="02010609060101010101" pitchFamily="49" charset="-122"/>
                <a:ea typeface="仿宋" panose="02010609060101010101" pitchFamily="49" charset="-122"/>
              </a:rPr>
              <a:t>：</a:t>
            </a:r>
          </a:p>
          <a:p>
            <a:pPr marL="800100" lvl="2" indent="0">
              <a:lnSpc>
                <a:spcPct val="150000"/>
              </a:lnSpc>
              <a:spcBef>
                <a:spcPct val="0"/>
              </a:spcBef>
              <a:buClr>
                <a:srgbClr val="FF3300"/>
              </a:buClr>
              <a:buSzPct val="75000"/>
              <a:buNone/>
            </a:pPr>
            <a:r>
              <a:rPr lang="zh-CN" altLang="en-US" sz="2000" b="1" dirty="0">
                <a:solidFill>
                  <a:schemeClr val="tx1"/>
                </a:solidFill>
                <a:latin typeface="仿宋" panose="02010609060101010101" pitchFamily="49" charset="-122"/>
                <a:ea typeface="仿宋" panose="02010609060101010101" pitchFamily="49" charset="-122"/>
              </a:rPr>
              <a:t>低级中枢所在部位及其周围部的组成。交感干的位置、组成及分部，椎前神经节的名称及位置。交感干颈部所含神经节的名称、位置。内脏大、小神经的组成、走行及其联系、分布情况。</a:t>
            </a:r>
          </a:p>
          <a:p>
            <a:pPr marL="84138" indent="-84138">
              <a:lnSpc>
                <a:spcPct val="150000"/>
              </a:lnSpc>
              <a:spcBef>
                <a:spcPct val="0"/>
              </a:spcBef>
              <a:buClr>
                <a:srgbClr val="FF3300"/>
              </a:buClr>
              <a:buSzPct val="75000"/>
              <a:buFont typeface="Wingdings" panose="05000000000000000000" pitchFamily="2" charset="2"/>
              <a:buChar char="ü"/>
            </a:pPr>
            <a:r>
              <a:rPr lang="zh-CN" altLang="en-US" sz="2400" b="1" dirty="0">
                <a:solidFill>
                  <a:schemeClr val="tx1"/>
                </a:solidFill>
                <a:latin typeface="仿宋" panose="02010609060101010101" pitchFamily="49" charset="-122"/>
                <a:ea typeface="仿宋" panose="02010609060101010101" pitchFamily="49" charset="-122"/>
              </a:rPr>
              <a:t>副交感神经</a:t>
            </a:r>
            <a:r>
              <a:rPr lang="zh-CN" altLang="en-US" sz="2200" b="1" dirty="0">
                <a:solidFill>
                  <a:schemeClr val="tx1"/>
                </a:solidFill>
                <a:latin typeface="仿宋" panose="02010609060101010101" pitchFamily="49" charset="-122"/>
                <a:ea typeface="仿宋" panose="02010609060101010101" pitchFamily="49" charset="-122"/>
              </a:rPr>
              <a:t>：</a:t>
            </a:r>
          </a:p>
          <a:p>
            <a:pPr marL="800100" lvl="2" indent="0">
              <a:lnSpc>
                <a:spcPct val="150000"/>
              </a:lnSpc>
              <a:spcBef>
                <a:spcPct val="0"/>
              </a:spcBef>
              <a:buClr>
                <a:srgbClr val="FF3300"/>
              </a:buClr>
              <a:buSzPct val="75000"/>
              <a:buNone/>
            </a:pPr>
            <a:r>
              <a:rPr lang="zh-CN" altLang="en-US" sz="2000" b="1" dirty="0">
                <a:solidFill>
                  <a:schemeClr val="tx1"/>
                </a:solidFill>
                <a:latin typeface="仿宋" panose="02010609060101010101" pitchFamily="49" charset="-122"/>
                <a:ea typeface="仿宋" panose="02010609060101010101" pitchFamily="49" charset="-122"/>
              </a:rPr>
              <a:t>低级中枢的部位。颅部副交感神经节（</a:t>
            </a:r>
            <a:r>
              <a:rPr lang="en-US" altLang="zh-CN" sz="2000" b="1" dirty="0">
                <a:solidFill>
                  <a:schemeClr val="tx1"/>
                </a:solidFill>
                <a:latin typeface="仿宋" panose="02010609060101010101" pitchFamily="49" charset="-122"/>
                <a:ea typeface="仿宋" panose="02010609060101010101" pitchFamily="49" charset="-122"/>
              </a:rPr>
              <a:t>4</a:t>
            </a:r>
            <a:r>
              <a:rPr lang="zh-CN" altLang="en-US" sz="2000" b="1" dirty="0">
                <a:solidFill>
                  <a:schemeClr val="tx1"/>
                </a:solidFill>
                <a:latin typeface="仿宋" panose="02010609060101010101" pitchFamily="49" charset="-122"/>
                <a:ea typeface="仿宋" panose="02010609060101010101" pitchFamily="49" charset="-122"/>
              </a:rPr>
              <a:t>个）的名称、位置，与其相关的副交感神经节前纤维的起始、走行及节后纤维的分布、功能。</a:t>
            </a:r>
          </a:p>
        </p:txBody>
      </p:sp>
      <p:sp>
        <p:nvSpPr>
          <p:cNvPr id="2" name="标题 1">
            <a:extLst>
              <a:ext uri="{FF2B5EF4-FFF2-40B4-BE49-F238E27FC236}">
                <a16:creationId xmlns="" xmlns:a16="http://schemas.microsoft.com/office/drawing/2014/main" id="{43A49FCB-BA08-4FA3-99B6-5E826045B12F}"/>
              </a:ext>
            </a:extLst>
          </p:cNvPr>
          <p:cNvSpPr>
            <a:spLocks noGrp="1"/>
          </p:cNvSpPr>
          <p:nvPr>
            <p:ph type="title"/>
          </p:nvPr>
        </p:nvSpPr>
        <p:spPr/>
        <p:txBody>
          <a:bodyPr vert="eaVert"/>
          <a:lstStyle/>
          <a:p>
            <a:pPr fontAlgn="auto">
              <a:spcAft>
                <a:spcPts val="0"/>
              </a:spcAft>
              <a:defRPr/>
            </a:pPr>
            <a:r>
              <a:rPr lang="zh-CN" altLang="en-US" sz="3600" dirty="0"/>
              <a:t>重点内容</a:t>
            </a:r>
          </a:p>
        </p:txBody>
      </p:sp>
    </p:spTree>
    <p:extLst>
      <p:ext uri="{BB962C8B-B14F-4D97-AF65-F5344CB8AC3E}">
        <p14:creationId xmlns="" xmlns:p14="http://schemas.microsoft.com/office/powerpoint/2010/main" val="1409388769"/>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1D5519A1-B16F-43B5-A41D-1A88CE9E9498}"/>
              </a:ext>
            </a:extLst>
          </p:cNvPr>
          <p:cNvSpPr txBox="1">
            <a:spLocks noChangeArrowheads="1"/>
          </p:cNvSpPr>
          <p:nvPr/>
        </p:nvSpPr>
        <p:spPr bwMode="auto">
          <a:xfrm>
            <a:off x="3055641" y="404237"/>
            <a:ext cx="3136480" cy="584775"/>
          </a:xfrm>
          <a:prstGeom prst="rect">
            <a:avLst/>
          </a:prstGeom>
          <a:solidFill>
            <a:schemeClr val="accent2">
              <a:lumMod val="20000"/>
              <a:lumOff val="80000"/>
            </a:schemeClr>
          </a:solidFill>
          <a:ln w="12700" algn="ctr">
            <a:solidFill>
              <a:srgbClr val="0070C0"/>
            </a:solidFill>
            <a:miter lim="800000"/>
            <a:headEnd/>
            <a:tailEnd/>
          </a:ln>
          <a:effec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3200" b="0" dirty="0" smtClean="0">
                <a:latin typeface="+mn-ea"/>
                <a:ea typeface="+mn-ea"/>
              </a:rPr>
              <a:t>内脏感觉神经</a:t>
            </a:r>
            <a:endParaRPr lang="zh-CN" altLang="en-US" sz="3200" b="0" dirty="0">
              <a:latin typeface="+mn-ea"/>
              <a:ea typeface="+mn-ea"/>
            </a:endParaRPr>
          </a:p>
        </p:txBody>
      </p:sp>
      <p:grpSp>
        <p:nvGrpSpPr>
          <p:cNvPr id="79" name="组合 78"/>
          <p:cNvGrpSpPr/>
          <p:nvPr/>
        </p:nvGrpSpPr>
        <p:grpSpPr>
          <a:xfrm>
            <a:off x="363166" y="1115728"/>
            <a:ext cx="8573310" cy="1509829"/>
            <a:chOff x="1173805" y="1401074"/>
            <a:chExt cx="8573310" cy="1509829"/>
          </a:xfrm>
        </p:grpSpPr>
        <p:sp>
          <p:nvSpPr>
            <p:cNvPr id="39" name="Text Box 6"/>
            <p:cNvSpPr txBox="1">
              <a:spLocks noChangeArrowheads="1"/>
            </p:cNvSpPr>
            <p:nvPr/>
          </p:nvSpPr>
          <p:spPr bwMode="auto">
            <a:xfrm>
              <a:off x="1173805" y="2271230"/>
              <a:ext cx="2269787" cy="584775"/>
            </a:xfrm>
            <a:prstGeom prst="rect">
              <a:avLst/>
            </a:prstGeom>
            <a:noFill/>
            <a:ln w="9525">
              <a:noFill/>
              <a:miter lim="800000"/>
              <a:headEnd/>
              <a:tailEnd/>
            </a:ln>
            <a:effectLst/>
          </p:spPr>
          <p:txBody>
            <a:bodyPr wrap="square">
              <a:spAutoFit/>
            </a:bodyPr>
            <a:lstStyle/>
            <a:p>
              <a:pPr eaLnBrk="1" hangingPunct="1"/>
              <a:r>
                <a:rPr lang="zh-CN" altLang="en-US" sz="1600" b="1" dirty="0" smtClean="0">
                  <a:latin typeface="幼圆" pitchFamily="49" charset="-122"/>
                  <a:ea typeface="幼圆" pitchFamily="49" charset="-122"/>
                </a:rPr>
                <a:t>随面</a:t>
              </a:r>
              <a:r>
                <a:rPr lang="en-US" altLang="zh-CN" sz="1600" b="1" dirty="0" smtClean="0">
                  <a:latin typeface="幼圆" pitchFamily="49" charset="-122"/>
                  <a:ea typeface="幼圆" pitchFamily="49" charset="-122"/>
                </a:rPr>
                <a:t>N</a:t>
              </a:r>
              <a:r>
                <a:rPr lang="zh-CN" altLang="en-US" sz="1600" b="1" dirty="0" smtClean="0">
                  <a:latin typeface="幼圆" pitchFamily="49" charset="-122"/>
                  <a:ea typeface="幼圆" pitchFamily="49" charset="-122"/>
                </a:rPr>
                <a:t>、舌咽</a:t>
              </a:r>
              <a:r>
                <a:rPr lang="en-US" altLang="zh-CN" sz="1600" b="1" dirty="0" smtClean="0">
                  <a:latin typeface="幼圆" pitchFamily="49" charset="-122"/>
                  <a:ea typeface="幼圆" pitchFamily="49" charset="-122"/>
                </a:rPr>
                <a:t>N</a:t>
              </a:r>
              <a:r>
                <a:rPr lang="zh-CN" altLang="en-US" sz="1600" b="1" dirty="0" smtClean="0">
                  <a:latin typeface="幼圆" pitchFamily="49" charset="-122"/>
                  <a:ea typeface="幼圆" pitchFamily="49" charset="-122"/>
                </a:rPr>
                <a:t>、迷走</a:t>
              </a:r>
              <a:r>
                <a:rPr lang="en-US" altLang="zh-CN" sz="1600" b="1" dirty="0" smtClean="0">
                  <a:latin typeface="幼圆" pitchFamily="49" charset="-122"/>
                  <a:ea typeface="幼圆" pitchFamily="49" charset="-122"/>
                </a:rPr>
                <a:t>N</a:t>
              </a:r>
              <a:r>
                <a:rPr lang="zh-CN" altLang="en-US" sz="1600" b="1" dirty="0" smtClean="0">
                  <a:latin typeface="幼圆" pitchFamily="49" charset="-122"/>
                  <a:ea typeface="幼圆" pitchFamily="49" charset="-122"/>
                </a:rPr>
                <a:t>分布于内脏器官</a:t>
              </a:r>
              <a:endParaRPr lang="zh-CN" altLang="en-US" sz="1600" b="1" dirty="0">
                <a:latin typeface="幼圆" pitchFamily="49" charset="-122"/>
                <a:ea typeface="幼圆" pitchFamily="49" charset="-122"/>
              </a:endParaRPr>
            </a:p>
          </p:txBody>
        </p:sp>
        <p:grpSp>
          <p:nvGrpSpPr>
            <p:cNvPr id="40" name="组合 10"/>
            <p:cNvGrpSpPr>
              <a:grpSpLocks/>
            </p:cNvGrpSpPr>
            <p:nvPr/>
          </p:nvGrpSpPr>
          <p:grpSpPr bwMode="auto">
            <a:xfrm>
              <a:off x="4543591" y="2200262"/>
              <a:ext cx="528130" cy="378436"/>
              <a:chOff x="4297405" y="2819155"/>
              <a:chExt cx="355093" cy="212173"/>
            </a:xfrm>
          </p:grpSpPr>
          <p:sp>
            <p:nvSpPr>
              <p:cNvPr id="67" name="Arc 24"/>
              <p:cNvSpPr>
                <a:spLocks/>
              </p:cNvSpPr>
              <p:nvPr/>
            </p:nvSpPr>
            <p:spPr bwMode="auto">
              <a:xfrm rot="7924259">
                <a:off x="4290112" y="2903722"/>
                <a:ext cx="134899" cy="120314"/>
              </a:xfrm>
              <a:custGeom>
                <a:avLst/>
                <a:gdLst>
                  <a:gd name="T0" fmla="*/ 0 w 18593"/>
                  <a:gd name="T1" fmla="*/ 17 h 21600"/>
                  <a:gd name="T2" fmla="*/ 1364 w 18593"/>
                  <a:gd name="T3" fmla="*/ 123 h 21600"/>
                  <a:gd name="T4" fmla="*/ 377 w 18593"/>
                  <a:gd name="T5" fmla="*/ 551 h 21600"/>
                  <a:gd name="T6" fmla="*/ 0 60000 65536"/>
                  <a:gd name="T7" fmla="*/ 0 60000 65536"/>
                  <a:gd name="T8" fmla="*/ 0 60000 65536"/>
                </a:gdLst>
                <a:ahLst/>
                <a:cxnLst>
                  <a:cxn ang="T6">
                    <a:pos x="T0" y="T1"/>
                  </a:cxn>
                  <a:cxn ang="T7">
                    <a:pos x="T2" y="T3"/>
                  </a:cxn>
                  <a:cxn ang="T8">
                    <a:pos x="T4" y="T5"/>
                  </a:cxn>
                </a:cxnLst>
                <a:rect l="0" t="0" r="r" b="b"/>
                <a:pathLst>
                  <a:path w="18593" h="21600" fill="none" extrusionOk="0">
                    <a:moveTo>
                      <a:pt x="0" y="619"/>
                    </a:moveTo>
                    <a:cubicBezTo>
                      <a:pt x="1681" y="207"/>
                      <a:pt x="3405" y="0"/>
                      <a:pt x="5136" y="0"/>
                    </a:cubicBezTo>
                    <a:cubicBezTo>
                      <a:pt x="10024" y="0"/>
                      <a:pt x="14769" y="1658"/>
                      <a:pt x="18593" y="4704"/>
                    </a:cubicBezTo>
                  </a:path>
                  <a:path w="18593" h="21600" stroke="0" extrusionOk="0">
                    <a:moveTo>
                      <a:pt x="0" y="619"/>
                    </a:moveTo>
                    <a:cubicBezTo>
                      <a:pt x="1681" y="207"/>
                      <a:pt x="3405" y="0"/>
                      <a:pt x="5136" y="0"/>
                    </a:cubicBezTo>
                    <a:cubicBezTo>
                      <a:pt x="10024" y="0"/>
                      <a:pt x="14769" y="1658"/>
                      <a:pt x="18593" y="4704"/>
                    </a:cubicBezTo>
                    <a:lnTo>
                      <a:pt x="5136" y="21600"/>
                    </a:lnTo>
                    <a:lnTo>
                      <a:pt x="0" y="619"/>
                    </a:lnTo>
                    <a:close/>
                  </a:path>
                </a:pathLst>
              </a:custGeom>
              <a:noFill/>
              <a:ln w="25400">
                <a:solidFill>
                  <a:srgbClr val="C00000"/>
                </a:solidFill>
                <a:round/>
                <a:headEnd/>
                <a:tailEnd type="triangle" w="med" len="med"/>
              </a:ln>
              <a:effectLst/>
            </p:spPr>
            <p:txBody>
              <a:bodyPr wrap="none" anchor="ctr"/>
              <a:lstStyle/>
              <a:p>
                <a:endParaRPr lang="zh-CN" altLang="en-US"/>
              </a:p>
            </p:txBody>
          </p:sp>
          <p:sp>
            <p:nvSpPr>
              <p:cNvPr id="68" name="Arc 27"/>
              <p:cNvSpPr>
                <a:spLocks/>
              </p:cNvSpPr>
              <p:nvPr/>
            </p:nvSpPr>
            <p:spPr bwMode="auto">
              <a:xfrm rot="-9107635">
                <a:off x="4497412" y="2886648"/>
                <a:ext cx="155086" cy="126370"/>
              </a:xfrm>
              <a:custGeom>
                <a:avLst/>
                <a:gdLst>
                  <a:gd name="T0" fmla="*/ 0 w 18593"/>
                  <a:gd name="T1" fmla="*/ 18 h 21600"/>
                  <a:gd name="T2" fmla="*/ 1568 w 18593"/>
                  <a:gd name="T3" fmla="*/ 129 h 21600"/>
                  <a:gd name="T4" fmla="*/ 434 w 18593"/>
                  <a:gd name="T5" fmla="*/ 579 h 21600"/>
                  <a:gd name="T6" fmla="*/ 0 60000 65536"/>
                  <a:gd name="T7" fmla="*/ 0 60000 65536"/>
                  <a:gd name="T8" fmla="*/ 0 60000 65536"/>
                </a:gdLst>
                <a:ahLst/>
                <a:cxnLst>
                  <a:cxn ang="T6">
                    <a:pos x="T0" y="T1"/>
                  </a:cxn>
                  <a:cxn ang="T7">
                    <a:pos x="T2" y="T3"/>
                  </a:cxn>
                  <a:cxn ang="T8">
                    <a:pos x="T4" y="T5"/>
                  </a:cxn>
                </a:cxnLst>
                <a:rect l="0" t="0" r="r" b="b"/>
                <a:pathLst>
                  <a:path w="18593" h="21600" fill="none" extrusionOk="0">
                    <a:moveTo>
                      <a:pt x="0" y="619"/>
                    </a:moveTo>
                    <a:cubicBezTo>
                      <a:pt x="1681" y="207"/>
                      <a:pt x="3405" y="0"/>
                      <a:pt x="5136" y="0"/>
                    </a:cubicBezTo>
                    <a:cubicBezTo>
                      <a:pt x="10024" y="0"/>
                      <a:pt x="14769" y="1658"/>
                      <a:pt x="18593" y="4704"/>
                    </a:cubicBezTo>
                  </a:path>
                  <a:path w="18593" h="21600" stroke="0" extrusionOk="0">
                    <a:moveTo>
                      <a:pt x="0" y="619"/>
                    </a:moveTo>
                    <a:cubicBezTo>
                      <a:pt x="1681" y="207"/>
                      <a:pt x="3405" y="0"/>
                      <a:pt x="5136" y="0"/>
                    </a:cubicBezTo>
                    <a:cubicBezTo>
                      <a:pt x="10024" y="0"/>
                      <a:pt x="14769" y="1658"/>
                      <a:pt x="18593" y="4704"/>
                    </a:cubicBezTo>
                    <a:lnTo>
                      <a:pt x="5136" y="21600"/>
                    </a:lnTo>
                    <a:lnTo>
                      <a:pt x="0" y="619"/>
                    </a:lnTo>
                    <a:close/>
                  </a:path>
                </a:pathLst>
              </a:custGeom>
              <a:noFill/>
              <a:ln w="25400">
                <a:solidFill>
                  <a:srgbClr val="C00000"/>
                </a:solidFill>
                <a:round/>
                <a:headEnd type="triangle" w="med" len="med"/>
                <a:tailEnd/>
              </a:ln>
              <a:effectLst/>
            </p:spPr>
            <p:txBody>
              <a:bodyPr wrap="none" anchor="ctr"/>
              <a:lstStyle/>
              <a:p>
                <a:endParaRPr lang="zh-CN" altLang="en-US"/>
              </a:p>
            </p:txBody>
          </p:sp>
          <p:sp>
            <p:nvSpPr>
              <p:cNvPr id="69" name="椭圆 68">
                <a:extLst>
                  <a:ext uri="{FF2B5EF4-FFF2-40B4-BE49-F238E27FC236}">
                    <a16:creationId xmlns:a16="http://schemas.microsoft.com/office/drawing/2014/main" xmlns="" id="{8468531A-2762-443A-80D6-8EFDC33D802C}"/>
                  </a:ext>
                </a:extLst>
              </p:cNvPr>
              <p:cNvSpPr/>
              <p:nvPr/>
            </p:nvSpPr>
            <p:spPr>
              <a:xfrm>
                <a:off x="4434993" y="2857427"/>
                <a:ext cx="83255" cy="1068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0" name="椭圆 69">
                <a:extLst>
                  <a:ext uri="{FF2B5EF4-FFF2-40B4-BE49-F238E27FC236}">
                    <a16:creationId xmlns:a16="http://schemas.microsoft.com/office/drawing/2014/main" xmlns="" id="{F00ACF10-CCB5-43CA-A1AA-B1D224BD7E37}"/>
                  </a:ext>
                </a:extLst>
              </p:cNvPr>
              <p:cNvSpPr/>
              <p:nvPr/>
            </p:nvSpPr>
            <p:spPr>
              <a:xfrm>
                <a:off x="4389095" y="2819155"/>
                <a:ext cx="175049" cy="145077"/>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1" name="Text Box 8"/>
            <p:cNvSpPr txBox="1">
              <a:spLocks noChangeArrowheads="1"/>
            </p:cNvSpPr>
            <p:nvPr/>
          </p:nvSpPr>
          <p:spPr bwMode="auto">
            <a:xfrm>
              <a:off x="4020764" y="1401074"/>
              <a:ext cx="1549941" cy="830997"/>
            </a:xfrm>
            <a:prstGeom prst="rect">
              <a:avLst/>
            </a:prstGeom>
            <a:noFill/>
            <a:ln w="9525">
              <a:noFill/>
              <a:miter lim="800000"/>
              <a:headEnd/>
              <a:tailEnd/>
            </a:ln>
            <a:effectLst/>
          </p:spPr>
          <p:txBody>
            <a:bodyPr wrap="square">
              <a:spAutoFit/>
            </a:bodyPr>
            <a:lstStyle/>
            <a:p>
              <a:pPr algn="ctr" eaLnBrk="1" hangingPunct="1"/>
              <a:r>
                <a:rPr lang="zh-CN" altLang="en-US" sz="1600" b="1" dirty="0" smtClean="0">
                  <a:latin typeface="楷体" pitchFamily="49" charset="-122"/>
                  <a:ea typeface="楷体" pitchFamily="49" charset="-122"/>
                </a:rPr>
                <a:t>膝神经节</a:t>
              </a:r>
              <a:endParaRPr lang="en-US" altLang="zh-CN" sz="1600" b="1" dirty="0" smtClean="0">
                <a:latin typeface="楷体" pitchFamily="49" charset="-122"/>
                <a:ea typeface="楷体" pitchFamily="49" charset="-122"/>
              </a:endParaRPr>
            </a:p>
            <a:p>
              <a:pPr algn="ctr" eaLnBrk="1" hangingPunct="1"/>
              <a:r>
                <a:rPr lang="zh-CN" altLang="en-US" sz="1600" b="1" dirty="0" smtClean="0">
                  <a:latin typeface="楷体" pitchFamily="49" charset="-122"/>
                  <a:ea typeface="楷体" pitchFamily="49" charset="-122"/>
                </a:rPr>
                <a:t>舌咽神经下节</a:t>
              </a:r>
              <a:endParaRPr lang="en-US" altLang="zh-CN" sz="1600" b="1" dirty="0" smtClean="0">
                <a:latin typeface="楷体" pitchFamily="49" charset="-122"/>
                <a:ea typeface="楷体" pitchFamily="49" charset="-122"/>
              </a:endParaRPr>
            </a:p>
            <a:p>
              <a:pPr algn="ctr" eaLnBrk="1" hangingPunct="1"/>
              <a:r>
                <a:rPr lang="zh-CN" altLang="en-US" sz="1600" b="1" dirty="0" smtClean="0">
                  <a:latin typeface="楷体" pitchFamily="49" charset="-122"/>
                  <a:ea typeface="楷体" pitchFamily="49" charset="-122"/>
                </a:rPr>
                <a:t>迷走神经下节</a:t>
              </a:r>
              <a:endParaRPr lang="zh-CN" altLang="en-US" b="1" dirty="0">
                <a:latin typeface="楷体" pitchFamily="49" charset="-122"/>
                <a:ea typeface="楷体" pitchFamily="49" charset="-122"/>
              </a:endParaRPr>
            </a:p>
          </p:txBody>
        </p:sp>
        <p:cxnSp>
          <p:nvCxnSpPr>
            <p:cNvPr id="43" name="直接箭头连接符 42">
              <a:extLst>
                <a:ext uri="{FF2B5EF4-FFF2-40B4-BE49-F238E27FC236}">
                  <a16:creationId xmlns:a16="http://schemas.microsoft.com/office/drawing/2014/main" xmlns="" id="{DA3B7D01-C336-47C5-8986-4A4905D600C0}"/>
                </a:ext>
              </a:extLst>
            </p:cNvPr>
            <p:cNvCxnSpPr/>
            <p:nvPr/>
          </p:nvCxnSpPr>
          <p:spPr bwMode="auto">
            <a:xfrm flipH="1">
              <a:off x="3222625" y="2576513"/>
              <a:ext cx="1409700" cy="0"/>
            </a:xfrm>
            <a:prstGeom prst="straightConnector1">
              <a:avLst/>
            </a:prstGeom>
            <a:ln w="28575">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45" name="直接箭头连接符 44">
              <a:extLst>
                <a:ext uri="{FF2B5EF4-FFF2-40B4-BE49-F238E27FC236}">
                  <a16:creationId xmlns:a16="http://schemas.microsoft.com/office/drawing/2014/main" xmlns="" id="{C10C437C-F0FD-4BE7-927F-DA1438DCA4FD}"/>
                </a:ext>
              </a:extLst>
            </p:cNvPr>
            <p:cNvCxnSpPr>
              <a:cxnSpLocks/>
            </p:cNvCxnSpPr>
            <p:nvPr/>
          </p:nvCxnSpPr>
          <p:spPr bwMode="auto">
            <a:xfrm flipV="1">
              <a:off x="4940300" y="2568102"/>
              <a:ext cx="1155700" cy="20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4"/>
            <p:cNvSpPr txBox="1">
              <a:spLocks noChangeArrowheads="1"/>
            </p:cNvSpPr>
            <p:nvPr/>
          </p:nvSpPr>
          <p:spPr bwMode="auto">
            <a:xfrm>
              <a:off x="5978248" y="2340448"/>
              <a:ext cx="3768867" cy="369332"/>
            </a:xfrm>
            <a:prstGeom prst="rect">
              <a:avLst/>
            </a:prstGeom>
            <a:noFill/>
            <a:ln w="9525">
              <a:noFill/>
              <a:miter lim="800000"/>
              <a:headEnd/>
              <a:tailEnd/>
            </a:ln>
            <a:effectLst/>
          </p:spPr>
          <p:txBody>
            <a:bodyPr wrap="square">
              <a:spAutoFit/>
            </a:bodyPr>
            <a:lstStyle/>
            <a:p>
              <a:r>
                <a:rPr lang="zh-CN" altLang="en-US" sz="1600" b="1" dirty="0" smtClean="0">
                  <a:latin typeface="幼圆" pitchFamily="49" charset="-122"/>
                  <a:ea typeface="幼圆" pitchFamily="49" charset="-122"/>
                </a:rPr>
                <a:t>随面</a:t>
              </a:r>
              <a:r>
                <a:rPr lang="en-US" altLang="zh-CN" sz="1600" b="1" dirty="0" smtClean="0">
                  <a:latin typeface="幼圆" pitchFamily="49" charset="-122"/>
                  <a:ea typeface="幼圆" pitchFamily="49" charset="-122"/>
                </a:rPr>
                <a:t>N</a:t>
              </a:r>
              <a:r>
                <a:rPr lang="zh-CN" altLang="en-US" sz="1600" b="1" dirty="0" smtClean="0">
                  <a:latin typeface="幼圆" pitchFamily="49" charset="-122"/>
                  <a:ea typeface="幼圆" pitchFamily="49" charset="-122"/>
                </a:rPr>
                <a:t>、舌咽</a:t>
              </a:r>
              <a:r>
                <a:rPr lang="en-US" altLang="zh-CN" sz="1600" b="1" dirty="0" smtClean="0">
                  <a:latin typeface="幼圆" pitchFamily="49" charset="-122"/>
                  <a:ea typeface="幼圆" pitchFamily="49" charset="-122"/>
                </a:rPr>
                <a:t>N</a:t>
              </a:r>
              <a:r>
                <a:rPr lang="zh-CN" altLang="en-US" sz="1600" b="1" dirty="0" smtClean="0">
                  <a:latin typeface="幼圆" pitchFamily="49" charset="-122"/>
                  <a:ea typeface="幼圆" pitchFamily="49" charset="-122"/>
                </a:rPr>
                <a:t>、迷走</a:t>
              </a:r>
              <a:r>
                <a:rPr lang="en-US" altLang="zh-CN" sz="1600" b="1" dirty="0" smtClean="0">
                  <a:latin typeface="幼圆" pitchFamily="49" charset="-122"/>
                  <a:ea typeface="幼圆" pitchFamily="49" charset="-122"/>
                </a:rPr>
                <a:t>N</a:t>
              </a:r>
              <a:r>
                <a:rPr kumimoji="1" lang="zh-CN" altLang="en-US" sz="1600" b="1" dirty="0" smtClean="0">
                  <a:latin typeface="幼圆" pitchFamily="49" charset="-122"/>
                  <a:ea typeface="幼圆" pitchFamily="49" charset="-122"/>
                </a:rPr>
                <a:t>止于脑干</a:t>
              </a:r>
              <a:r>
                <a:rPr kumimoji="1" lang="zh-CN" altLang="en-US" b="1" dirty="0" smtClean="0">
                  <a:latin typeface="微软雅黑" pitchFamily="34" charset="-122"/>
                  <a:ea typeface="微软雅黑" pitchFamily="34" charset="-122"/>
                </a:rPr>
                <a:t>孤束核</a:t>
              </a:r>
              <a:endParaRPr kumimoji="1" lang="zh-CN" altLang="en-US" b="1" dirty="0">
                <a:latin typeface="微软雅黑" pitchFamily="34" charset="-122"/>
                <a:ea typeface="微软雅黑" pitchFamily="34" charset="-122"/>
              </a:endParaRPr>
            </a:p>
          </p:txBody>
        </p:sp>
        <p:sp>
          <p:nvSpPr>
            <p:cNvPr id="72" name="矩形 71"/>
            <p:cNvSpPr/>
            <p:nvPr/>
          </p:nvSpPr>
          <p:spPr>
            <a:xfrm>
              <a:off x="4306109" y="2572349"/>
              <a:ext cx="1037617" cy="338554"/>
            </a:xfrm>
            <a:prstGeom prst="rect">
              <a:avLst/>
            </a:prstGeom>
          </p:spPr>
          <p:txBody>
            <a:bodyPr wrap="square">
              <a:spAutoFit/>
            </a:bodyPr>
            <a:lstStyle/>
            <a:p>
              <a:pPr lvl="0" algn="ctr"/>
              <a:r>
                <a:rPr lang="zh-CN" altLang="en-US" sz="1600" b="1" dirty="0" smtClean="0">
                  <a:solidFill>
                    <a:srgbClr val="000000"/>
                  </a:solidFill>
                  <a:latin typeface="微软雅黑" pitchFamily="34" charset="-122"/>
                  <a:ea typeface="微软雅黑" pitchFamily="34" charset="-122"/>
                </a:rPr>
                <a:t>脑神经节</a:t>
              </a:r>
              <a:endParaRPr lang="en-US" altLang="zh-CN" sz="1600" b="1" dirty="0" smtClean="0">
                <a:solidFill>
                  <a:srgbClr val="000000"/>
                </a:solidFill>
                <a:latin typeface="微软雅黑" pitchFamily="34" charset="-122"/>
                <a:ea typeface="微软雅黑" pitchFamily="34" charset="-122"/>
              </a:endParaRPr>
            </a:p>
          </p:txBody>
        </p:sp>
        <p:sp>
          <p:nvSpPr>
            <p:cNvPr id="73" name="矩形 72"/>
            <p:cNvSpPr/>
            <p:nvPr/>
          </p:nvSpPr>
          <p:spPr>
            <a:xfrm>
              <a:off x="3554075" y="2257884"/>
              <a:ext cx="901193" cy="338554"/>
            </a:xfrm>
            <a:prstGeom prst="rect">
              <a:avLst/>
            </a:prstGeom>
          </p:spPr>
          <p:txBody>
            <a:bodyPr wrap="square">
              <a:spAutoFit/>
            </a:bodyPr>
            <a:lstStyle/>
            <a:p>
              <a:pPr lvl="0"/>
              <a:r>
                <a:rPr lang="zh-CN" altLang="en-US" sz="1600" b="1" dirty="0" smtClean="0">
                  <a:solidFill>
                    <a:srgbClr val="000000"/>
                  </a:solidFill>
                  <a:latin typeface="楷体" pitchFamily="49" charset="-122"/>
                  <a:ea typeface="楷体" pitchFamily="49" charset="-122"/>
                </a:rPr>
                <a:t>周围突</a:t>
              </a:r>
              <a:endParaRPr lang="zh-CN" altLang="en-US" sz="1600" b="1" dirty="0">
                <a:solidFill>
                  <a:srgbClr val="000000"/>
                </a:solidFill>
                <a:latin typeface="楷体" pitchFamily="49" charset="-122"/>
                <a:ea typeface="楷体" pitchFamily="49" charset="-122"/>
              </a:endParaRPr>
            </a:p>
          </p:txBody>
        </p:sp>
        <p:sp>
          <p:nvSpPr>
            <p:cNvPr id="74" name="矩形 73"/>
            <p:cNvSpPr/>
            <p:nvPr/>
          </p:nvSpPr>
          <p:spPr>
            <a:xfrm>
              <a:off x="4961984" y="2261335"/>
              <a:ext cx="932977" cy="338554"/>
            </a:xfrm>
            <a:prstGeom prst="rect">
              <a:avLst/>
            </a:prstGeom>
          </p:spPr>
          <p:txBody>
            <a:bodyPr wrap="square">
              <a:spAutoFit/>
            </a:bodyPr>
            <a:lstStyle/>
            <a:p>
              <a:pPr lvl="0" algn="ctr"/>
              <a:r>
                <a:rPr kumimoji="1" lang="zh-CN" altLang="en-US" sz="1600" b="1" dirty="0" smtClean="0">
                  <a:solidFill>
                    <a:srgbClr val="000000"/>
                  </a:solidFill>
                  <a:latin typeface="楷体" pitchFamily="49" charset="-122"/>
                  <a:ea typeface="楷体" pitchFamily="49" charset="-122"/>
                </a:rPr>
                <a:t>中枢突</a:t>
              </a:r>
              <a:endParaRPr kumimoji="1" lang="en-US" altLang="zh-CN" sz="1600" b="1" dirty="0">
                <a:solidFill>
                  <a:srgbClr val="000000"/>
                </a:solidFill>
                <a:latin typeface="楷体" pitchFamily="49" charset="-122"/>
                <a:ea typeface="楷体" pitchFamily="49" charset="-122"/>
              </a:endParaRPr>
            </a:p>
          </p:txBody>
        </p:sp>
      </p:grpSp>
      <p:grpSp>
        <p:nvGrpSpPr>
          <p:cNvPr id="94" name="组合 93"/>
          <p:cNvGrpSpPr/>
          <p:nvPr/>
        </p:nvGrpSpPr>
        <p:grpSpPr>
          <a:xfrm>
            <a:off x="285345" y="2787177"/>
            <a:ext cx="8262026" cy="691173"/>
            <a:chOff x="648511" y="3960981"/>
            <a:chExt cx="8262026" cy="691173"/>
          </a:xfrm>
        </p:grpSpPr>
        <p:sp>
          <p:nvSpPr>
            <p:cNvPr id="81" name="Text Box 6"/>
            <p:cNvSpPr txBox="1">
              <a:spLocks noChangeArrowheads="1"/>
            </p:cNvSpPr>
            <p:nvPr/>
          </p:nvSpPr>
          <p:spPr bwMode="auto">
            <a:xfrm>
              <a:off x="648511" y="4057877"/>
              <a:ext cx="2370307" cy="584775"/>
            </a:xfrm>
            <a:prstGeom prst="rect">
              <a:avLst/>
            </a:prstGeom>
            <a:noFill/>
            <a:ln w="9525">
              <a:noFill/>
              <a:miter lim="800000"/>
              <a:headEnd/>
              <a:tailEnd/>
            </a:ln>
            <a:effectLst/>
          </p:spPr>
          <p:txBody>
            <a:bodyPr wrap="square">
              <a:spAutoFit/>
            </a:bodyPr>
            <a:lstStyle/>
            <a:p>
              <a:pPr eaLnBrk="1" hangingPunct="1"/>
              <a:r>
                <a:rPr lang="zh-CN" altLang="en-US" sz="1600" b="1" dirty="0" smtClean="0">
                  <a:latin typeface="幼圆" pitchFamily="49" charset="-122"/>
                  <a:ea typeface="幼圆" pitchFamily="49" charset="-122"/>
                </a:rPr>
                <a:t>随交感</a:t>
              </a:r>
              <a:r>
                <a:rPr lang="en-US" altLang="zh-CN" sz="1600" b="1" dirty="0" smtClean="0">
                  <a:latin typeface="幼圆" pitchFamily="49" charset="-122"/>
                  <a:ea typeface="幼圆" pitchFamily="49" charset="-122"/>
                </a:rPr>
                <a:t>N</a:t>
              </a:r>
              <a:r>
                <a:rPr lang="zh-CN" altLang="en-US" sz="1600" b="1" dirty="0" smtClean="0">
                  <a:latin typeface="幼圆" pitchFamily="49" charset="-122"/>
                  <a:ea typeface="幼圆" pitchFamily="49" charset="-122"/>
                </a:rPr>
                <a:t>、骶部副交感</a:t>
              </a:r>
              <a:r>
                <a:rPr lang="en-US" altLang="zh-CN" sz="1600" b="1" dirty="0" smtClean="0">
                  <a:latin typeface="幼圆" pitchFamily="49" charset="-122"/>
                  <a:ea typeface="幼圆" pitchFamily="49" charset="-122"/>
                </a:rPr>
                <a:t>N</a:t>
              </a:r>
              <a:r>
                <a:rPr lang="zh-CN" altLang="en-US" sz="1600" b="1" dirty="0" smtClean="0">
                  <a:latin typeface="幼圆" pitchFamily="49" charset="-122"/>
                  <a:ea typeface="幼圆" pitchFamily="49" charset="-122"/>
                </a:rPr>
                <a:t>分布于内脏器官</a:t>
              </a:r>
              <a:endParaRPr lang="zh-CN" altLang="en-US" sz="1600" b="1" dirty="0">
                <a:latin typeface="幼圆" pitchFamily="49" charset="-122"/>
                <a:ea typeface="幼圆" pitchFamily="49" charset="-122"/>
              </a:endParaRPr>
            </a:p>
          </p:txBody>
        </p:sp>
        <p:grpSp>
          <p:nvGrpSpPr>
            <p:cNvPr id="82" name="组合 10"/>
            <p:cNvGrpSpPr>
              <a:grpSpLocks/>
            </p:cNvGrpSpPr>
            <p:nvPr/>
          </p:nvGrpSpPr>
          <p:grpSpPr bwMode="auto">
            <a:xfrm>
              <a:off x="4125302" y="3960981"/>
              <a:ext cx="528130" cy="378437"/>
              <a:chOff x="4297405" y="2819155"/>
              <a:chExt cx="355093" cy="212173"/>
            </a:xfrm>
          </p:grpSpPr>
          <p:sp>
            <p:nvSpPr>
              <p:cNvPr id="90" name="Arc 24"/>
              <p:cNvSpPr>
                <a:spLocks/>
              </p:cNvSpPr>
              <p:nvPr/>
            </p:nvSpPr>
            <p:spPr bwMode="auto">
              <a:xfrm rot="7924259">
                <a:off x="4290112" y="2903722"/>
                <a:ext cx="134899" cy="120314"/>
              </a:xfrm>
              <a:custGeom>
                <a:avLst/>
                <a:gdLst>
                  <a:gd name="T0" fmla="*/ 0 w 18593"/>
                  <a:gd name="T1" fmla="*/ 17 h 21600"/>
                  <a:gd name="T2" fmla="*/ 1364 w 18593"/>
                  <a:gd name="T3" fmla="*/ 123 h 21600"/>
                  <a:gd name="T4" fmla="*/ 377 w 18593"/>
                  <a:gd name="T5" fmla="*/ 551 h 21600"/>
                  <a:gd name="T6" fmla="*/ 0 60000 65536"/>
                  <a:gd name="T7" fmla="*/ 0 60000 65536"/>
                  <a:gd name="T8" fmla="*/ 0 60000 65536"/>
                </a:gdLst>
                <a:ahLst/>
                <a:cxnLst>
                  <a:cxn ang="T6">
                    <a:pos x="T0" y="T1"/>
                  </a:cxn>
                  <a:cxn ang="T7">
                    <a:pos x="T2" y="T3"/>
                  </a:cxn>
                  <a:cxn ang="T8">
                    <a:pos x="T4" y="T5"/>
                  </a:cxn>
                </a:cxnLst>
                <a:rect l="0" t="0" r="r" b="b"/>
                <a:pathLst>
                  <a:path w="18593" h="21600" fill="none" extrusionOk="0">
                    <a:moveTo>
                      <a:pt x="0" y="619"/>
                    </a:moveTo>
                    <a:cubicBezTo>
                      <a:pt x="1681" y="207"/>
                      <a:pt x="3405" y="0"/>
                      <a:pt x="5136" y="0"/>
                    </a:cubicBezTo>
                    <a:cubicBezTo>
                      <a:pt x="10024" y="0"/>
                      <a:pt x="14769" y="1658"/>
                      <a:pt x="18593" y="4704"/>
                    </a:cubicBezTo>
                  </a:path>
                  <a:path w="18593" h="21600" stroke="0" extrusionOk="0">
                    <a:moveTo>
                      <a:pt x="0" y="619"/>
                    </a:moveTo>
                    <a:cubicBezTo>
                      <a:pt x="1681" y="207"/>
                      <a:pt x="3405" y="0"/>
                      <a:pt x="5136" y="0"/>
                    </a:cubicBezTo>
                    <a:cubicBezTo>
                      <a:pt x="10024" y="0"/>
                      <a:pt x="14769" y="1658"/>
                      <a:pt x="18593" y="4704"/>
                    </a:cubicBezTo>
                    <a:lnTo>
                      <a:pt x="5136" y="21600"/>
                    </a:lnTo>
                    <a:lnTo>
                      <a:pt x="0" y="619"/>
                    </a:lnTo>
                    <a:close/>
                  </a:path>
                </a:pathLst>
              </a:custGeom>
              <a:noFill/>
              <a:ln w="25400">
                <a:solidFill>
                  <a:srgbClr val="C00000"/>
                </a:solidFill>
                <a:round/>
                <a:headEnd/>
                <a:tailEnd type="triangle" w="med" len="med"/>
              </a:ln>
              <a:effectLst/>
            </p:spPr>
            <p:txBody>
              <a:bodyPr wrap="none" anchor="ctr"/>
              <a:lstStyle/>
              <a:p>
                <a:endParaRPr lang="zh-CN" altLang="en-US"/>
              </a:p>
            </p:txBody>
          </p:sp>
          <p:sp>
            <p:nvSpPr>
              <p:cNvPr id="91" name="Arc 27"/>
              <p:cNvSpPr>
                <a:spLocks/>
              </p:cNvSpPr>
              <p:nvPr/>
            </p:nvSpPr>
            <p:spPr bwMode="auto">
              <a:xfrm rot="-9107635">
                <a:off x="4497412" y="2886648"/>
                <a:ext cx="155086" cy="126370"/>
              </a:xfrm>
              <a:custGeom>
                <a:avLst/>
                <a:gdLst>
                  <a:gd name="T0" fmla="*/ 0 w 18593"/>
                  <a:gd name="T1" fmla="*/ 18 h 21600"/>
                  <a:gd name="T2" fmla="*/ 1568 w 18593"/>
                  <a:gd name="T3" fmla="*/ 129 h 21600"/>
                  <a:gd name="T4" fmla="*/ 434 w 18593"/>
                  <a:gd name="T5" fmla="*/ 579 h 21600"/>
                  <a:gd name="T6" fmla="*/ 0 60000 65536"/>
                  <a:gd name="T7" fmla="*/ 0 60000 65536"/>
                  <a:gd name="T8" fmla="*/ 0 60000 65536"/>
                </a:gdLst>
                <a:ahLst/>
                <a:cxnLst>
                  <a:cxn ang="T6">
                    <a:pos x="T0" y="T1"/>
                  </a:cxn>
                  <a:cxn ang="T7">
                    <a:pos x="T2" y="T3"/>
                  </a:cxn>
                  <a:cxn ang="T8">
                    <a:pos x="T4" y="T5"/>
                  </a:cxn>
                </a:cxnLst>
                <a:rect l="0" t="0" r="r" b="b"/>
                <a:pathLst>
                  <a:path w="18593" h="21600" fill="none" extrusionOk="0">
                    <a:moveTo>
                      <a:pt x="0" y="619"/>
                    </a:moveTo>
                    <a:cubicBezTo>
                      <a:pt x="1681" y="207"/>
                      <a:pt x="3405" y="0"/>
                      <a:pt x="5136" y="0"/>
                    </a:cubicBezTo>
                    <a:cubicBezTo>
                      <a:pt x="10024" y="0"/>
                      <a:pt x="14769" y="1658"/>
                      <a:pt x="18593" y="4704"/>
                    </a:cubicBezTo>
                  </a:path>
                  <a:path w="18593" h="21600" stroke="0" extrusionOk="0">
                    <a:moveTo>
                      <a:pt x="0" y="619"/>
                    </a:moveTo>
                    <a:cubicBezTo>
                      <a:pt x="1681" y="207"/>
                      <a:pt x="3405" y="0"/>
                      <a:pt x="5136" y="0"/>
                    </a:cubicBezTo>
                    <a:cubicBezTo>
                      <a:pt x="10024" y="0"/>
                      <a:pt x="14769" y="1658"/>
                      <a:pt x="18593" y="4704"/>
                    </a:cubicBezTo>
                    <a:lnTo>
                      <a:pt x="5136" y="21600"/>
                    </a:lnTo>
                    <a:lnTo>
                      <a:pt x="0" y="619"/>
                    </a:lnTo>
                    <a:close/>
                  </a:path>
                </a:pathLst>
              </a:custGeom>
              <a:noFill/>
              <a:ln w="25400">
                <a:solidFill>
                  <a:srgbClr val="C00000"/>
                </a:solidFill>
                <a:round/>
                <a:headEnd type="triangle" w="med" len="med"/>
                <a:tailEnd/>
              </a:ln>
              <a:effectLst/>
            </p:spPr>
            <p:txBody>
              <a:bodyPr wrap="none" anchor="ctr"/>
              <a:lstStyle/>
              <a:p>
                <a:endParaRPr lang="zh-CN" altLang="en-US"/>
              </a:p>
            </p:txBody>
          </p:sp>
          <p:sp>
            <p:nvSpPr>
              <p:cNvPr id="92" name="椭圆 91">
                <a:extLst>
                  <a:ext uri="{FF2B5EF4-FFF2-40B4-BE49-F238E27FC236}">
                    <a16:creationId xmlns:a16="http://schemas.microsoft.com/office/drawing/2014/main" xmlns="" id="{8468531A-2762-443A-80D6-8EFDC33D802C}"/>
                  </a:ext>
                </a:extLst>
              </p:cNvPr>
              <p:cNvSpPr/>
              <p:nvPr/>
            </p:nvSpPr>
            <p:spPr>
              <a:xfrm>
                <a:off x="4434993" y="2857427"/>
                <a:ext cx="83255" cy="1068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3" name="椭圆 92">
                <a:extLst>
                  <a:ext uri="{FF2B5EF4-FFF2-40B4-BE49-F238E27FC236}">
                    <a16:creationId xmlns:a16="http://schemas.microsoft.com/office/drawing/2014/main" xmlns="" id="{F00ACF10-CCB5-43CA-A1AA-B1D224BD7E37}"/>
                  </a:ext>
                </a:extLst>
              </p:cNvPr>
              <p:cNvSpPr/>
              <p:nvPr/>
            </p:nvSpPr>
            <p:spPr>
              <a:xfrm>
                <a:off x="4389095" y="2819155"/>
                <a:ext cx="175049" cy="145077"/>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84" name="直接箭头连接符 83">
              <a:extLst>
                <a:ext uri="{FF2B5EF4-FFF2-40B4-BE49-F238E27FC236}">
                  <a16:creationId xmlns:a16="http://schemas.microsoft.com/office/drawing/2014/main" xmlns="" id="{DA3B7D01-C336-47C5-8986-4A4905D600C0}"/>
                </a:ext>
              </a:extLst>
            </p:cNvPr>
            <p:cNvCxnSpPr/>
            <p:nvPr/>
          </p:nvCxnSpPr>
          <p:spPr bwMode="auto">
            <a:xfrm flipH="1">
              <a:off x="2804336" y="4337219"/>
              <a:ext cx="1409700" cy="0"/>
            </a:xfrm>
            <a:prstGeom prst="straightConnector1">
              <a:avLst/>
            </a:prstGeom>
            <a:ln w="28575">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85" name="直接箭头连接符 84">
              <a:extLst>
                <a:ext uri="{FF2B5EF4-FFF2-40B4-BE49-F238E27FC236}">
                  <a16:creationId xmlns:a16="http://schemas.microsoft.com/office/drawing/2014/main" xmlns="" id="{C10C437C-F0FD-4BE7-927F-DA1438DCA4FD}"/>
                </a:ext>
              </a:extLst>
            </p:cNvPr>
            <p:cNvCxnSpPr>
              <a:cxnSpLocks/>
            </p:cNvCxnSpPr>
            <p:nvPr/>
          </p:nvCxnSpPr>
          <p:spPr bwMode="auto">
            <a:xfrm flipV="1">
              <a:off x="4522011" y="4328808"/>
              <a:ext cx="1155700" cy="20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 Box 4"/>
            <p:cNvSpPr txBox="1">
              <a:spLocks noChangeArrowheads="1"/>
            </p:cNvSpPr>
            <p:nvPr/>
          </p:nvSpPr>
          <p:spPr bwMode="auto">
            <a:xfrm>
              <a:off x="5605355" y="4114124"/>
              <a:ext cx="3305182" cy="369332"/>
            </a:xfrm>
            <a:prstGeom prst="rect">
              <a:avLst/>
            </a:prstGeom>
            <a:noFill/>
            <a:ln w="9525">
              <a:noFill/>
              <a:miter lim="800000"/>
              <a:headEnd/>
              <a:tailEnd/>
            </a:ln>
            <a:effectLst/>
          </p:spPr>
          <p:txBody>
            <a:bodyPr wrap="square">
              <a:spAutoFit/>
            </a:bodyPr>
            <a:lstStyle/>
            <a:p>
              <a:pPr eaLnBrk="1" hangingPunct="1"/>
              <a:r>
                <a:rPr kumimoji="1" lang="zh-CN" altLang="en-US" sz="1600" b="1" dirty="0" smtClean="0">
                  <a:latin typeface="幼圆" pitchFamily="49" charset="-122"/>
                  <a:ea typeface="幼圆" pitchFamily="49" charset="-122"/>
                </a:rPr>
                <a:t>随脊神经后根止于</a:t>
              </a:r>
              <a:r>
                <a:rPr kumimoji="1" lang="zh-CN" altLang="en-US" b="1" dirty="0" smtClean="0">
                  <a:latin typeface="微软雅黑" pitchFamily="34" charset="-122"/>
                  <a:ea typeface="微软雅黑" pitchFamily="34" charset="-122"/>
                </a:rPr>
                <a:t>脊髓灰质后角</a:t>
              </a:r>
              <a:endParaRPr kumimoji="1" lang="zh-CN" altLang="en-US" b="1" dirty="0">
                <a:latin typeface="微软雅黑" pitchFamily="34" charset="-122"/>
                <a:ea typeface="微软雅黑" pitchFamily="34" charset="-122"/>
              </a:endParaRPr>
            </a:p>
          </p:txBody>
        </p:sp>
        <p:sp>
          <p:nvSpPr>
            <p:cNvPr id="87" name="矩形 86"/>
            <p:cNvSpPr/>
            <p:nvPr/>
          </p:nvSpPr>
          <p:spPr>
            <a:xfrm>
              <a:off x="3900790" y="4313600"/>
              <a:ext cx="1037617" cy="338554"/>
            </a:xfrm>
            <a:prstGeom prst="rect">
              <a:avLst/>
            </a:prstGeom>
          </p:spPr>
          <p:txBody>
            <a:bodyPr wrap="square">
              <a:spAutoFit/>
            </a:bodyPr>
            <a:lstStyle/>
            <a:p>
              <a:pPr lvl="0" algn="ctr"/>
              <a:r>
                <a:rPr lang="zh-CN" altLang="en-US" sz="1600" b="1" dirty="0" smtClean="0">
                  <a:solidFill>
                    <a:srgbClr val="000000"/>
                  </a:solidFill>
                  <a:latin typeface="微软雅黑" pitchFamily="34" charset="-122"/>
                  <a:ea typeface="微软雅黑" pitchFamily="34" charset="-122"/>
                </a:rPr>
                <a:t>脊神经节</a:t>
              </a:r>
              <a:endParaRPr lang="en-US" altLang="zh-CN" sz="1600" b="1" dirty="0" smtClean="0">
                <a:solidFill>
                  <a:srgbClr val="000000"/>
                </a:solidFill>
                <a:latin typeface="微软雅黑" pitchFamily="34" charset="-122"/>
                <a:ea typeface="微软雅黑" pitchFamily="34" charset="-122"/>
              </a:endParaRPr>
            </a:p>
          </p:txBody>
        </p:sp>
        <p:sp>
          <p:nvSpPr>
            <p:cNvPr id="88" name="矩形 87"/>
            <p:cNvSpPr/>
            <p:nvPr/>
          </p:nvSpPr>
          <p:spPr>
            <a:xfrm>
              <a:off x="3135786" y="4018590"/>
              <a:ext cx="901193" cy="338554"/>
            </a:xfrm>
            <a:prstGeom prst="rect">
              <a:avLst/>
            </a:prstGeom>
          </p:spPr>
          <p:txBody>
            <a:bodyPr wrap="square">
              <a:spAutoFit/>
            </a:bodyPr>
            <a:lstStyle/>
            <a:p>
              <a:pPr lvl="0"/>
              <a:r>
                <a:rPr lang="zh-CN" altLang="en-US" sz="1600" b="1" dirty="0" smtClean="0">
                  <a:solidFill>
                    <a:srgbClr val="000000"/>
                  </a:solidFill>
                  <a:latin typeface="楷体" pitchFamily="49" charset="-122"/>
                  <a:ea typeface="楷体" pitchFamily="49" charset="-122"/>
                </a:rPr>
                <a:t>周围突</a:t>
              </a:r>
              <a:endParaRPr lang="zh-CN" altLang="en-US" sz="1600" b="1" dirty="0">
                <a:solidFill>
                  <a:srgbClr val="000000"/>
                </a:solidFill>
                <a:latin typeface="楷体" pitchFamily="49" charset="-122"/>
                <a:ea typeface="楷体" pitchFamily="49" charset="-122"/>
              </a:endParaRPr>
            </a:p>
          </p:txBody>
        </p:sp>
        <p:sp>
          <p:nvSpPr>
            <p:cNvPr id="89" name="矩形 88"/>
            <p:cNvSpPr/>
            <p:nvPr/>
          </p:nvSpPr>
          <p:spPr>
            <a:xfrm>
              <a:off x="4543695" y="4022041"/>
              <a:ext cx="932977" cy="338554"/>
            </a:xfrm>
            <a:prstGeom prst="rect">
              <a:avLst/>
            </a:prstGeom>
          </p:spPr>
          <p:txBody>
            <a:bodyPr wrap="square">
              <a:spAutoFit/>
            </a:bodyPr>
            <a:lstStyle/>
            <a:p>
              <a:pPr lvl="0" algn="ctr"/>
              <a:r>
                <a:rPr kumimoji="1" lang="zh-CN" altLang="en-US" sz="1600" b="1" dirty="0" smtClean="0">
                  <a:solidFill>
                    <a:srgbClr val="000000"/>
                  </a:solidFill>
                  <a:latin typeface="楷体" pitchFamily="49" charset="-122"/>
                  <a:ea typeface="楷体" pitchFamily="49" charset="-122"/>
                </a:rPr>
                <a:t>中枢突</a:t>
              </a:r>
              <a:endParaRPr kumimoji="1" lang="en-US" altLang="zh-CN" sz="1600" b="1" dirty="0">
                <a:solidFill>
                  <a:srgbClr val="000000"/>
                </a:solidFill>
                <a:latin typeface="楷体" pitchFamily="49" charset="-122"/>
                <a:ea typeface="楷体" pitchFamily="49" charset="-122"/>
              </a:endParaRPr>
            </a:p>
          </p:txBody>
        </p:sp>
      </p:grpSp>
      <p:sp>
        <p:nvSpPr>
          <p:cNvPr id="95" name="Text Box 2">
            <a:extLst>
              <a:ext uri="{FF2B5EF4-FFF2-40B4-BE49-F238E27FC236}">
                <a16:creationId xmlns="" xmlns:a16="http://schemas.microsoft.com/office/drawing/2014/main" id="{BA922200-3C4C-4909-807D-4A2D5314249A}"/>
              </a:ext>
            </a:extLst>
          </p:cNvPr>
          <p:cNvSpPr txBox="1">
            <a:spLocks noChangeArrowheads="1"/>
          </p:cNvSpPr>
          <p:nvPr/>
        </p:nvSpPr>
        <p:spPr bwMode="auto">
          <a:xfrm>
            <a:off x="319810" y="3808125"/>
            <a:ext cx="8590726" cy="1892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marL="180975" indent="-180975" eaLnBrk="1" hangingPunct="1">
              <a:lnSpc>
                <a:spcPct val="130000"/>
              </a:lnSpc>
              <a:buFont typeface="Wingdings" pitchFamily="2" charset="2"/>
              <a:buChar char="ü"/>
            </a:pPr>
            <a:r>
              <a:rPr lang="zh-CN" altLang="en-US" sz="1800" dirty="0" smtClean="0">
                <a:latin typeface="楷体" pitchFamily="49" charset="-122"/>
                <a:ea typeface="楷体" pitchFamily="49" charset="-122"/>
              </a:rPr>
              <a:t>内脏感觉特点：痛阈高，内脏痛是弥散的，定位不准确。</a:t>
            </a:r>
            <a:endParaRPr lang="en-US" altLang="zh-CN" sz="1800" dirty="0" smtClean="0">
              <a:latin typeface="楷体" pitchFamily="49" charset="-122"/>
              <a:ea typeface="楷体" pitchFamily="49" charset="-122"/>
            </a:endParaRPr>
          </a:p>
          <a:p>
            <a:pPr marL="180975" indent="-180975" eaLnBrk="1" hangingPunct="1">
              <a:lnSpc>
                <a:spcPct val="130000"/>
              </a:lnSpc>
              <a:buFont typeface="Wingdings" pitchFamily="2" charset="2"/>
              <a:buChar char="ü"/>
            </a:pPr>
            <a:r>
              <a:rPr lang="zh-CN" altLang="en-US" sz="1800" dirty="0" smtClean="0">
                <a:latin typeface="楷体" pitchFamily="49" charset="-122"/>
                <a:ea typeface="楷体" pitchFamily="49" charset="-122"/>
              </a:rPr>
              <a:t>当</a:t>
            </a:r>
            <a:r>
              <a:rPr lang="zh-CN" altLang="en-US" sz="1800" dirty="0">
                <a:latin typeface="楷体" pitchFamily="49" charset="-122"/>
                <a:ea typeface="楷体" pitchFamily="49" charset="-122"/>
              </a:rPr>
              <a:t>某些内脏器官发生病变时，常在体表一定区域产生感觉过敏或痛觉，这种现象称为</a:t>
            </a:r>
            <a:r>
              <a:rPr lang="zh-CN" altLang="en-US" sz="1800" dirty="0">
                <a:solidFill>
                  <a:srgbClr val="C00000"/>
                </a:solidFill>
                <a:latin typeface="微软雅黑" pitchFamily="34" charset="-122"/>
                <a:ea typeface="微软雅黑" pitchFamily="34" charset="-122"/>
              </a:rPr>
              <a:t>牵涉性痛</a:t>
            </a:r>
            <a:r>
              <a:rPr lang="zh-CN" altLang="en-US" sz="1800" dirty="0" smtClean="0">
                <a:latin typeface="楷体" pitchFamily="49" charset="-122"/>
                <a:ea typeface="楷体" pitchFamily="49" charset="-122"/>
              </a:rPr>
              <a:t>。</a:t>
            </a:r>
            <a:endParaRPr lang="en-US" altLang="zh-CN" sz="1800" dirty="0" smtClean="0">
              <a:latin typeface="楷体" pitchFamily="49" charset="-122"/>
              <a:ea typeface="楷体" pitchFamily="49" charset="-122"/>
            </a:endParaRPr>
          </a:p>
          <a:p>
            <a:pPr marL="180975" indent="-180975" eaLnBrk="1" hangingPunct="1">
              <a:lnSpc>
                <a:spcPct val="130000"/>
              </a:lnSpc>
              <a:buFont typeface="Wingdings" pitchFamily="2" charset="2"/>
              <a:buChar char="ü"/>
            </a:pPr>
            <a:r>
              <a:rPr lang="zh-CN" altLang="en-US" sz="1800" dirty="0" smtClean="0">
                <a:latin typeface="楷体" pitchFamily="49" charset="-122"/>
                <a:ea typeface="楷体" pitchFamily="49" charset="-122"/>
              </a:rPr>
              <a:t>临床上将内脏患病时体表发生感觉过敏以及骨骼肌反射性僵硬和血管运动、汗腺分泌等障碍的部位称为</a:t>
            </a:r>
            <a:r>
              <a:rPr lang="zh-CN" altLang="en-US" sz="1800" dirty="0" smtClean="0">
                <a:solidFill>
                  <a:srgbClr val="C00000"/>
                </a:solidFill>
                <a:latin typeface="微软雅黑" pitchFamily="34" charset="-122"/>
                <a:ea typeface="微软雅黑" pitchFamily="34" charset="-122"/>
              </a:rPr>
              <a:t>海德带</a:t>
            </a:r>
            <a:r>
              <a:rPr lang="zh-CN" altLang="en-US" sz="1800" dirty="0" smtClean="0">
                <a:latin typeface="楷体" pitchFamily="49" charset="-122"/>
                <a:ea typeface="楷体" pitchFamily="49" charset="-122"/>
              </a:rPr>
              <a:t>。该带有助于内脏疾病的定位诊断。</a:t>
            </a:r>
            <a:endParaRPr lang="zh-CN" altLang="en-US" sz="1800" dirty="0">
              <a:latin typeface="楷体" pitchFamily="49" charset="-122"/>
              <a:ea typeface="楷体" pitchFamily="49" charset="-122"/>
            </a:endParaRPr>
          </a:p>
        </p:txBody>
      </p:sp>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a:extLst>
              <a:ext uri="{FF2B5EF4-FFF2-40B4-BE49-F238E27FC236}">
                <a16:creationId xmlns="" xmlns:a16="http://schemas.microsoft.com/office/drawing/2014/main" id="{1D5519A1-B16F-43B5-A41D-1A88CE9E9498}"/>
              </a:ext>
            </a:extLst>
          </p:cNvPr>
          <p:cNvSpPr txBox="1">
            <a:spLocks noChangeArrowheads="1"/>
          </p:cNvSpPr>
          <p:nvPr/>
        </p:nvSpPr>
        <p:spPr bwMode="auto">
          <a:xfrm>
            <a:off x="3055641" y="404237"/>
            <a:ext cx="3136480" cy="584775"/>
          </a:xfrm>
          <a:prstGeom prst="rect">
            <a:avLst/>
          </a:prstGeom>
          <a:solidFill>
            <a:schemeClr val="accent2">
              <a:lumMod val="20000"/>
              <a:lumOff val="80000"/>
            </a:schemeClr>
          </a:solidFill>
          <a:ln w="12700" algn="ctr">
            <a:solidFill>
              <a:srgbClr val="0070C0"/>
            </a:solidFill>
            <a:miter lim="800000"/>
            <a:headEnd/>
            <a:tailEnd/>
          </a:ln>
          <a:effec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3200" b="0" dirty="0" smtClean="0">
                <a:latin typeface="+mn-ea"/>
                <a:ea typeface="+mn-ea"/>
              </a:rPr>
              <a:t>内脏神经丛</a:t>
            </a:r>
            <a:endParaRPr lang="zh-CN" altLang="en-US" sz="3200" b="0" dirty="0">
              <a:latin typeface="+mn-ea"/>
              <a:ea typeface="+mn-ea"/>
            </a:endParaRPr>
          </a:p>
        </p:txBody>
      </p:sp>
      <p:sp>
        <p:nvSpPr>
          <p:cNvPr id="18" name="Text Box 2">
            <a:extLst>
              <a:ext uri="{FF2B5EF4-FFF2-40B4-BE49-F238E27FC236}">
                <a16:creationId xmlns="" xmlns:a16="http://schemas.microsoft.com/office/drawing/2014/main" id="{BA922200-3C4C-4909-807D-4A2D5314249A}"/>
              </a:ext>
            </a:extLst>
          </p:cNvPr>
          <p:cNvSpPr txBox="1">
            <a:spLocks noChangeArrowheads="1"/>
          </p:cNvSpPr>
          <p:nvPr/>
        </p:nvSpPr>
        <p:spPr bwMode="auto">
          <a:xfrm>
            <a:off x="168613" y="1201112"/>
            <a:ext cx="8728953" cy="44135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marL="180975" indent="-180975" eaLnBrk="1" hangingPunct="1">
              <a:lnSpc>
                <a:spcPct val="130000"/>
              </a:lnSpc>
              <a:buFont typeface="Wingdings" pitchFamily="2" charset="2"/>
              <a:buChar char="ü"/>
            </a:pPr>
            <a:r>
              <a:rPr lang="zh-CN" altLang="en-US" sz="1800" dirty="0" smtClean="0">
                <a:latin typeface="楷体" pitchFamily="49" charset="-122"/>
                <a:ea typeface="楷体" pitchFamily="49" charset="-122"/>
              </a:rPr>
              <a:t>交感神经、副交感神经、内脏感觉神经在到达所支配的脏器的行程中，常互相交织共同构成</a:t>
            </a:r>
            <a:r>
              <a:rPr lang="zh-CN" altLang="en-US" sz="1800" dirty="0" smtClean="0">
                <a:solidFill>
                  <a:srgbClr val="C00000"/>
                </a:solidFill>
                <a:latin typeface="微软雅黑" pitchFamily="34" charset="-122"/>
                <a:ea typeface="微软雅黑" pitchFamily="34" charset="-122"/>
              </a:rPr>
              <a:t>内脏神经丛</a:t>
            </a:r>
            <a:r>
              <a:rPr lang="zh-CN" altLang="en-US" sz="1800" dirty="0" smtClean="0">
                <a:latin typeface="楷体" pitchFamily="49" charset="-122"/>
                <a:ea typeface="楷体" pitchFamily="49" charset="-122"/>
              </a:rPr>
              <a:t>。</a:t>
            </a:r>
            <a:endParaRPr lang="en-US" altLang="zh-CN" sz="1800" dirty="0" smtClean="0">
              <a:latin typeface="楷体" pitchFamily="49" charset="-122"/>
              <a:ea typeface="楷体" pitchFamily="49" charset="-122"/>
            </a:endParaRPr>
          </a:p>
          <a:p>
            <a:pPr marL="180975" indent="-180975" eaLnBrk="1" hangingPunct="1">
              <a:lnSpc>
                <a:spcPct val="130000"/>
              </a:lnSpc>
              <a:buFont typeface="Wingdings" pitchFamily="2" charset="2"/>
              <a:buChar char="ü"/>
            </a:pPr>
            <a:r>
              <a:rPr lang="zh-CN" altLang="en-US" sz="1800" dirty="0" smtClean="0">
                <a:latin typeface="楷体" pitchFamily="49" charset="-122"/>
                <a:ea typeface="楷体" pitchFamily="49" charset="-122"/>
              </a:rPr>
              <a:t>主要的内脏神经丛有：</a:t>
            </a:r>
            <a:endParaRPr lang="en-US" altLang="zh-CN" sz="1800" dirty="0" smtClean="0">
              <a:latin typeface="楷体" pitchFamily="49" charset="-122"/>
              <a:ea typeface="楷体" pitchFamily="49" charset="-122"/>
            </a:endParaRPr>
          </a:p>
          <a:p>
            <a:pPr marL="538163" lvl="1" indent="-180975">
              <a:lnSpc>
                <a:spcPct val="130000"/>
              </a:lnSpc>
              <a:buSzPct val="80000"/>
              <a:buFont typeface="Wingdings" pitchFamily="2" charset="2"/>
              <a:buChar char="p"/>
            </a:pPr>
            <a:r>
              <a:rPr lang="zh-CN" altLang="en-US" sz="1800" dirty="0" smtClean="0">
                <a:latin typeface="楷体" pitchFamily="49" charset="-122"/>
                <a:ea typeface="楷体" pitchFamily="49" charset="-122"/>
              </a:rPr>
              <a:t>心丛</a:t>
            </a:r>
            <a:r>
              <a:rPr lang="en-US" altLang="zh-CN" sz="1800" dirty="0" smtClean="0">
                <a:latin typeface="楷体" pitchFamily="49" charset="-122"/>
                <a:ea typeface="楷体" pitchFamily="49" charset="-122"/>
              </a:rPr>
              <a:t>—</a:t>
            </a:r>
            <a:r>
              <a:rPr lang="zh-CN" altLang="en-US" sz="1800" dirty="0" smtClean="0">
                <a:latin typeface="楷体" pitchFamily="49" charset="-122"/>
                <a:ea typeface="楷体" pitchFamily="49" charset="-122"/>
              </a:rPr>
              <a:t>包括心浅丛，心深丛，有交感干和</a:t>
            </a:r>
            <a:r>
              <a:rPr lang="zh-CN" altLang="en-US" sz="1800" u="sng" dirty="0" smtClean="0">
                <a:latin typeface="楷体" pitchFamily="49" charset="-122"/>
                <a:ea typeface="楷体" pitchFamily="49" charset="-122"/>
              </a:rPr>
              <a:t>迷走神经心支</a:t>
            </a:r>
            <a:r>
              <a:rPr lang="zh-CN" altLang="en-US" sz="1800" dirty="0" smtClean="0">
                <a:latin typeface="楷体" pitchFamily="49" charset="-122"/>
                <a:ea typeface="楷体" pitchFamily="49" charset="-122"/>
              </a:rPr>
              <a:t>参与，分布于心肌。</a:t>
            </a:r>
            <a:endParaRPr lang="en-US" altLang="zh-CN" sz="1800" dirty="0" smtClean="0">
              <a:latin typeface="楷体" pitchFamily="49" charset="-122"/>
              <a:ea typeface="楷体" pitchFamily="49" charset="-122"/>
            </a:endParaRPr>
          </a:p>
          <a:p>
            <a:pPr marL="538163" lvl="1" indent="-180975">
              <a:lnSpc>
                <a:spcPct val="130000"/>
              </a:lnSpc>
              <a:buSzPct val="80000"/>
              <a:buFont typeface="Wingdings" pitchFamily="2" charset="2"/>
              <a:buChar char="p"/>
            </a:pPr>
            <a:r>
              <a:rPr lang="zh-CN" altLang="en-US" sz="1800" dirty="0" smtClean="0">
                <a:latin typeface="楷体" pitchFamily="49" charset="-122"/>
                <a:ea typeface="楷体" pitchFamily="49" charset="-122"/>
              </a:rPr>
              <a:t>肺丛</a:t>
            </a:r>
            <a:r>
              <a:rPr lang="en-US" altLang="zh-CN" sz="1800" dirty="0" smtClean="0">
                <a:latin typeface="楷体" pitchFamily="49" charset="-122"/>
                <a:ea typeface="楷体" pitchFamily="49" charset="-122"/>
              </a:rPr>
              <a:t>—</a:t>
            </a:r>
            <a:r>
              <a:rPr lang="zh-CN" altLang="en-US" sz="1800" dirty="0" smtClean="0">
                <a:latin typeface="楷体" pitchFamily="49" charset="-122"/>
                <a:ea typeface="楷体" pitchFamily="49" charset="-122"/>
              </a:rPr>
              <a:t>与心丛相连续，亦有迷走神经参与。分布于肺。</a:t>
            </a:r>
            <a:endParaRPr lang="en-US" altLang="zh-CN" sz="1800" dirty="0" smtClean="0">
              <a:latin typeface="楷体" pitchFamily="49" charset="-122"/>
              <a:ea typeface="楷体" pitchFamily="49" charset="-122"/>
            </a:endParaRPr>
          </a:p>
          <a:p>
            <a:pPr marL="538163" lvl="1" indent="-180975">
              <a:lnSpc>
                <a:spcPct val="130000"/>
              </a:lnSpc>
              <a:buSzPct val="80000"/>
              <a:buFont typeface="Wingdings" pitchFamily="2" charset="2"/>
              <a:buChar char="p"/>
            </a:pPr>
            <a:r>
              <a:rPr lang="zh-CN" altLang="en-US" sz="1800" dirty="0" smtClean="0">
                <a:latin typeface="楷体" pitchFamily="49" charset="-122"/>
                <a:ea typeface="楷体" pitchFamily="49" charset="-122"/>
              </a:rPr>
              <a:t>腹腔丛</a:t>
            </a:r>
            <a:r>
              <a:rPr lang="en-US" altLang="zh-CN" sz="1800" dirty="0" smtClean="0">
                <a:latin typeface="楷体" pitchFamily="49" charset="-122"/>
                <a:ea typeface="楷体" pitchFamily="49" charset="-122"/>
              </a:rPr>
              <a:t>—</a:t>
            </a:r>
            <a:r>
              <a:rPr lang="zh-CN" altLang="en-US" sz="1800" dirty="0" smtClean="0">
                <a:latin typeface="楷体" pitchFamily="49" charset="-122"/>
                <a:ea typeface="楷体" pitchFamily="49" charset="-122"/>
              </a:rPr>
              <a:t>最大的内脏神经丛。</a:t>
            </a:r>
            <a:endParaRPr lang="en-US" altLang="zh-CN" sz="1800" dirty="0" smtClean="0">
              <a:latin typeface="楷体" pitchFamily="49" charset="-122"/>
              <a:ea typeface="楷体" pitchFamily="49" charset="-122"/>
            </a:endParaRPr>
          </a:p>
          <a:p>
            <a:pPr marL="938213" lvl="2" indent="-180975">
              <a:lnSpc>
                <a:spcPct val="130000"/>
              </a:lnSpc>
              <a:buClr>
                <a:srgbClr val="FF0000"/>
              </a:buClr>
              <a:buSzPct val="80000"/>
              <a:buFont typeface="微软雅黑" pitchFamily="34" charset="-122"/>
              <a:buChar char="◊"/>
            </a:pPr>
            <a:r>
              <a:rPr lang="zh-CN" altLang="en-US" sz="1800" dirty="0" smtClean="0">
                <a:latin typeface="楷体" pitchFamily="49" charset="-122"/>
                <a:ea typeface="楷体" pitchFamily="49" charset="-122"/>
              </a:rPr>
              <a:t>位于腹腔干和肠系膜上动脉根部周围。</a:t>
            </a:r>
            <a:endParaRPr lang="en-US" altLang="zh-CN" sz="1800" dirty="0" smtClean="0">
              <a:latin typeface="楷体" pitchFamily="49" charset="-122"/>
              <a:ea typeface="楷体" pitchFamily="49" charset="-122"/>
            </a:endParaRPr>
          </a:p>
          <a:p>
            <a:pPr marL="938213" lvl="2" indent="-180975">
              <a:lnSpc>
                <a:spcPct val="130000"/>
              </a:lnSpc>
              <a:buClr>
                <a:srgbClr val="FF0000"/>
              </a:buClr>
              <a:buSzPct val="80000"/>
              <a:buFont typeface="微软雅黑" pitchFamily="34" charset="-122"/>
              <a:buChar char="◊"/>
            </a:pPr>
            <a:r>
              <a:rPr lang="zh-CN" altLang="en-US" sz="1800" dirty="0" smtClean="0">
                <a:latin typeface="楷体" pitchFamily="49" charset="-122"/>
                <a:ea typeface="楷体" pitchFamily="49" charset="-122"/>
              </a:rPr>
              <a:t>由内脏大、小神经，迷走神经后干的腹腔支、交感神经节分支共同构成。</a:t>
            </a:r>
          </a:p>
          <a:p>
            <a:pPr marL="938213" lvl="2" indent="-180975">
              <a:lnSpc>
                <a:spcPct val="130000"/>
              </a:lnSpc>
              <a:buClr>
                <a:srgbClr val="FF0000"/>
              </a:buClr>
              <a:buSzPct val="80000"/>
              <a:buFont typeface="微软雅黑" pitchFamily="34" charset="-122"/>
              <a:buChar char="◊"/>
            </a:pPr>
            <a:r>
              <a:rPr lang="zh-CN" altLang="en-US" sz="1800" dirty="0" smtClean="0">
                <a:latin typeface="楷体" pitchFamily="49" charset="-122"/>
                <a:ea typeface="楷体" pitchFamily="49" charset="-122"/>
              </a:rPr>
              <a:t>内有腹腔神经节、肠系膜上神经节、主动脉肾神经节等。</a:t>
            </a:r>
            <a:endParaRPr lang="en-US" altLang="zh-CN" sz="1800" dirty="0" smtClean="0">
              <a:latin typeface="楷体" pitchFamily="49" charset="-122"/>
              <a:ea typeface="楷体" pitchFamily="49" charset="-122"/>
            </a:endParaRPr>
          </a:p>
          <a:p>
            <a:pPr marL="938213" lvl="2" indent="-180975">
              <a:lnSpc>
                <a:spcPct val="130000"/>
              </a:lnSpc>
              <a:buClr>
                <a:srgbClr val="FF0000"/>
              </a:buClr>
              <a:buSzPct val="80000"/>
              <a:buFont typeface="微软雅黑" pitchFamily="34" charset="-122"/>
              <a:buChar char="◊"/>
            </a:pPr>
            <a:r>
              <a:rPr lang="zh-CN" altLang="en-US" sz="1800" dirty="0" smtClean="0">
                <a:latin typeface="楷体" pitchFamily="49" charset="-122"/>
                <a:ea typeface="楷体" pitchFamily="49" charset="-122"/>
              </a:rPr>
              <a:t>腹腔丛发出分支形成许多副丛。</a:t>
            </a:r>
            <a:endParaRPr lang="en-US" altLang="zh-CN" sz="1800" dirty="0" smtClean="0">
              <a:latin typeface="楷体" pitchFamily="49" charset="-122"/>
              <a:ea typeface="楷体" pitchFamily="49" charset="-122"/>
            </a:endParaRPr>
          </a:p>
          <a:p>
            <a:pPr marL="538163" lvl="1" indent="-180975">
              <a:lnSpc>
                <a:spcPct val="130000"/>
              </a:lnSpc>
              <a:buClr>
                <a:schemeClr val="tx1"/>
              </a:buClr>
              <a:buSzPct val="80000"/>
              <a:buFont typeface="Wingdings" pitchFamily="2" charset="2"/>
              <a:buChar char="p"/>
            </a:pPr>
            <a:r>
              <a:rPr lang="zh-CN" altLang="en-US" sz="1800" dirty="0" smtClean="0">
                <a:latin typeface="楷体" pitchFamily="49" charset="-122"/>
                <a:ea typeface="楷体" pitchFamily="49" charset="-122"/>
              </a:rPr>
              <a:t>腹主动脉丛</a:t>
            </a:r>
            <a:endParaRPr lang="en-US" altLang="zh-CN" sz="1800" dirty="0" smtClean="0">
              <a:latin typeface="楷体" pitchFamily="49" charset="-122"/>
              <a:ea typeface="楷体" pitchFamily="49" charset="-122"/>
            </a:endParaRPr>
          </a:p>
          <a:p>
            <a:pPr marL="538163" lvl="1" indent="-180975">
              <a:lnSpc>
                <a:spcPct val="130000"/>
              </a:lnSpc>
              <a:buClr>
                <a:schemeClr val="tx1"/>
              </a:buClr>
              <a:buSzPct val="80000"/>
              <a:buFont typeface="Wingdings" pitchFamily="2" charset="2"/>
              <a:buChar char="p"/>
            </a:pPr>
            <a:r>
              <a:rPr lang="zh-CN" altLang="en-US" sz="1800" dirty="0" smtClean="0">
                <a:latin typeface="楷体" pitchFamily="49" charset="-122"/>
                <a:ea typeface="楷体" pitchFamily="49" charset="-122"/>
              </a:rPr>
              <a:t>腹下丛：包括上腹下丛和下腹下丛。下腹下丛即盆丛。</a:t>
            </a:r>
            <a:endParaRPr lang="en-US" altLang="zh-CN" sz="1800" dirty="0" smtClean="0">
              <a:latin typeface="楷体" pitchFamily="49" charset="-122"/>
              <a:ea typeface="楷体" pitchFamily="49" charset="-122"/>
            </a:endParaRP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DBAA4D94-1759-4E7D-8188-9F8E4CF0A6F6}"/>
              </a:ext>
            </a:extLst>
          </p:cNvPr>
          <p:cNvSpPr>
            <a:spLocks noGrp="1" noChangeArrowheads="1"/>
          </p:cNvSpPr>
          <p:nvPr>
            <p:ph type="ctrTitle"/>
          </p:nvPr>
        </p:nvSpPr>
        <p:spPr/>
        <p:txBody>
          <a:bodyPr>
            <a:noAutofit/>
          </a:bodyPr>
          <a:lstStyle/>
          <a:p>
            <a:pPr fontAlgn="auto">
              <a:lnSpc>
                <a:spcPct val="150000"/>
              </a:lnSpc>
              <a:spcAft>
                <a:spcPts val="0"/>
              </a:spcAft>
              <a:defRPr/>
            </a:pPr>
            <a:r>
              <a:rPr lang="en-US" altLang="zh-CN" sz="5400" dirty="0">
                <a:latin typeface="Aharoni" panose="02010803020104030203" pitchFamily="2" charset="-79"/>
                <a:cs typeface="Aharoni" panose="02010803020104030203" pitchFamily="2" charset="-79"/>
              </a:rPr>
              <a:t>That’s  over</a:t>
            </a:r>
            <a:endParaRPr lang="zh-CN" altLang="en-US" sz="5400" dirty="0">
              <a:latin typeface="Aharoni" panose="02010803020104030203" pitchFamily="2" charset="-79"/>
              <a:cs typeface="Aharoni" panose="02010803020104030203" pitchFamily="2" charset="-79"/>
            </a:endParaRPr>
          </a:p>
        </p:txBody>
      </p:sp>
    </p:spTree>
    <p:extLst>
      <p:ext uri="{BB962C8B-B14F-4D97-AF65-F5344CB8AC3E}">
        <p14:creationId xmlns="" xmlns:p14="http://schemas.microsoft.com/office/powerpoint/2010/main" val="21615406"/>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 xmlns:a16="http://schemas.microsoft.com/office/drawing/2014/main" id="{2AF059F3-5C74-454A-BE71-7E3E150F4AF7}"/>
              </a:ext>
            </a:extLst>
          </p:cNvPr>
          <p:cNvSpPr txBox="1">
            <a:spLocks noChangeArrowheads="1"/>
          </p:cNvSpPr>
          <p:nvPr/>
        </p:nvSpPr>
        <p:spPr bwMode="auto">
          <a:xfrm>
            <a:off x="2554457" y="753767"/>
            <a:ext cx="3918786" cy="584775"/>
          </a:xfrm>
          <a:prstGeom prst="rect">
            <a:avLst/>
          </a:prstGeom>
          <a:solidFill>
            <a:schemeClr val="accent2">
              <a:lumMod val="20000"/>
              <a:lumOff val="80000"/>
            </a:schemeClr>
          </a:solidFill>
          <a:ln w="12700" algn="ctr">
            <a:solidFill>
              <a:srgbClr val="0070C0"/>
            </a:solidFill>
            <a:miter lim="800000"/>
            <a:headEnd/>
            <a:tailEnd/>
          </a:ln>
          <a:effec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3200" b="0" dirty="0">
                <a:latin typeface="+mn-ea"/>
                <a:ea typeface="+mn-ea"/>
              </a:rPr>
              <a:t>内脏神经系统概述</a:t>
            </a:r>
          </a:p>
        </p:txBody>
      </p:sp>
      <p:grpSp>
        <p:nvGrpSpPr>
          <p:cNvPr id="6147" name="Group 3">
            <a:extLst>
              <a:ext uri="{FF2B5EF4-FFF2-40B4-BE49-F238E27FC236}">
                <a16:creationId xmlns="" xmlns:a16="http://schemas.microsoft.com/office/drawing/2014/main" id="{08AC4B8C-3B51-46B2-B707-8F88958F6F6E}"/>
              </a:ext>
            </a:extLst>
          </p:cNvPr>
          <p:cNvGrpSpPr>
            <a:grpSpLocks/>
          </p:cNvGrpSpPr>
          <p:nvPr/>
        </p:nvGrpSpPr>
        <p:grpSpPr bwMode="auto">
          <a:xfrm>
            <a:off x="1474205" y="3298862"/>
            <a:ext cx="5270500" cy="1508125"/>
            <a:chOff x="1120" y="1552"/>
            <a:chExt cx="3320" cy="950"/>
          </a:xfrm>
        </p:grpSpPr>
        <p:sp>
          <p:nvSpPr>
            <p:cNvPr id="6154" name="Rectangle 4">
              <a:extLst>
                <a:ext uri="{FF2B5EF4-FFF2-40B4-BE49-F238E27FC236}">
                  <a16:creationId xmlns="" xmlns:a16="http://schemas.microsoft.com/office/drawing/2014/main" id="{1FF42BCA-22A5-4E95-A1DF-4C35892B8ADE}"/>
                </a:ext>
              </a:extLst>
            </p:cNvPr>
            <p:cNvSpPr>
              <a:spLocks noChangeArrowheads="1"/>
            </p:cNvSpPr>
            <p:nvPr/>
          </p:nvSpPr>
          <p:spPr bwMode="auto">
            <a:xfrm>
              <a:off x="1816" y="1738"/>
              <a:ext cx="164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solidFill>
                    <a:srgbClr val="C00000"/>
                  </a:solidFill>
                  <a:latin typeface="幼圆" panose="02010509060101010101" pitchFamily="49" charset="-122"/>
                  <a:ea typeface="幼圆" panose="02010509060101010101" pitchFamily="49" charset="-122"/>
                </a:rPr>
                <a:t>内脏运动神经</a:t>
              </a:r>
            </a:p>
          </p:txBody>
        </p:sp>
        <p:sp>
          <p:nvSpPr>
            <p:cNvPr id="6155" name="Rectangle 5">
              <a:extLst>
                <a:ext uri="{FF2B5EF4-FFF2-40B4-BE49-F238E27FC236}">
                  <a16:creationId xmlns="" xmlns:a16="http://schemas.microsoft.com/office/drawing/2014/main" id="{AB25526E-FBD0-4B68-B085-E8D433D5B897}"/>
                </a:ext>
              </a:extLst>
            </p:cNvPr>
            <p:cNvSpPr>
              <a:spLocks noChangeArrowheads="1"/>
            </p:cNvSpPr>
            <p:nvPr/>
          </p:nvSpPr>
          <p:spPr bwMode="auto">
            <a:xfrm>
              <a:off x="1120" y="1958"/>
              <a:ext cx="69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周围部</a:t>
              </a:r>
            </a:p>
          </p:txBody>
        </p:sp>
        <p:sp>
          <p:nvSpPr>
            <p:cNvPr id="6156" name="Rectangle 6">
              <a:extLst>
                <a:ext uri="{FF2B5EF4-FFF2-40B4-BE49-F238E27FC236}">
                  <a16:creationId xmlns="" xmlns:a16="http://schemas.microsoft.com/office/drawing/2014/main" id="{286C5820-CA6A-4CEA-A1E8-E1C82B190A90}"/>
                </a:ext>
              </a:extLst>
            </p:cNvPr>
            <p:cNvSpPr>
              <a:spLocks noChangeArrowheads="1"/>
            </p:cNvSpPr>
            <p:nvPr/>
          </p:nvSpPr>
          <p:spPr bwMode="auto">
            <a:xfrm>
              <a:off x="3085" y="1939"/>
              <a:ext cx="135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副交感神经</a:t>
              </a:r>
            </a:p>
          </p:txBody>
        </p:sp>
        <p:sp>
          <p:nvSpPr>
            <p:cNvPr id="6157" name="Rectangle 7">
              <a:extLst>
                <a:ext uri="{FF2B5EF4-FFF2-40B4-BE49-F238E27FC236}">
                  <a16:creationId xmlns="" xmlns:a16="http://schemas.microsoft.com/office/drawing/2014/main" id="{510BA52D-3B9C-4C5A-9EB8-553FEF73D919}"/>
                </a:ext>
              </a:extLst>
            </p:cNvPr>
            <p:cNvSpPr>
              <a:spLocks noChangeArrowheads="1"/>
            </p:cNvSpPr>
            <p:nvPr/>
          </p:nvSpPr>
          <p:spPr bwMode="auto">
            <a:xfrm>
              <a:off x="1809" y="2214"/>
              <a:ext cx="168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内脏感觉神经</a:t>
              </a:r>
            </a:p>
          </p:txBody>
        </p:sp>
        <p:sp>
          <p:nvSpPr>
            <p:cNvPr id="6158" name="Rectangle 8">
              <a:extLst>
                <a:ext uri="{FF2B5EF4-FFF2-40B4-BE49-F238E27FC236}">
                  <a16:creationId xmlns="" xmlns:a16="http://schemas.microsoft.com/office/drawing/2014/main" id="{ABA41D75-9E32-4937-B511-A9BA1440DC68}"/>
                </a:ext>
              </a:extLst>
            </p:cNvPr>
            <p:cNvSpPr>
              <a:spLocks noChangeArrowheads="1"/>
            </p:cNvSpPr>
            <p:nvPr/>
          </p:nvSpPr>
          <p:spPr bwMode="auto">
            <a:xfrm>
              <a:off x="3086" y="1552"/>
              <a:ext cx="118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交感神经</a:t>
              </a:r>
            </a:p>
          </p:txBody>
        </p:sp>
        <p:sp>
          <p:nvSpPr>
            <p:cNvPr id="6159" name="AutoShape 9">
              <a:extLst>
                <a:ext uri="{FF2B5EF4-FFF2-40B4-BE49-F238E27FC236}">
                  <a16:creationId xmlns="" xmlns:a16="http://schemas.microsoft.com/office/drawing/2014/main" id="{F1597273-A707-4129-AE62-5652E0680B84}"/>
                </a:ext>
              </a:extLst>
            </p:cNvPr>
            <p:cNvSpPr>
              <a:spLocks/>
            </p:cNvSpPr>
            <p:nvPr/>
          </p:nvSpPr>
          <p:spPr bwMode="auto">
            <a:xfrm>
              <a:off x="1783" y="1877"/>
              <a:ext cx="83" cy="492"/>
            </a:xfrm>
            <a:prstGeom prst="leftBrace">
              <a:avLst>
                <a:gd name="adj1" fmla="val 49398"/>
                <a:gd name="adj2" fmla="val 50000"/>
              </a:avLst>
            </a:prstGeom>
            <a:noFill/>
            <a:ln w="2857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6160" name="AutoShape 10">
              <a:extLst>
                <a:ext uri="{FF2B5EF4-FFF2-40B4-BE49-F238E27FC236}">
                  <a16:creationId xmlns="" xmlns:a16="http://schemas.microsoft.com/office/drawing/2014/main" id="{80FB6CE5-9C39-48DE-B462-B533B4E8B37D}"/>
                </a:ext>
              </a:extLst>
            </p:cNvPr>
            <p:cNvSpPr>
              <a:spLocks/>
            </p:cNvSpPr>
            <p:nvPr/>
          </p:nvSpPr>
          <p:spPr bwMode="auto">
            <a:xfrm>
              <a:off x="3062" y="1685"/>
              <a:ext cx="69" cy="432"/>
            </a:xfrm>
            <a:prstGeom prst="leftBrace">
              <a:avLst>
                <a:gd name="adj1" fmla="val 52174"/>
                <a:gd name="adj2" fmla="val 50000"/>
              </a:avLst>
            </a:prstGeom>
            <a:noFill/>
            <a:ln w="317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endParaRPr lang="zh-CN" altLang="en-US">
                <a:latin typeface="幼圆" panose="02010509060101010101" pitchFamily="49" charset="-122"/>
                <a:ea typeface="幼圆" panose="02010509060101010101" pitchFamily="49" charset="-122"/>
              </a:endParaRPr>
            </a:p>
          </p:txBody>
        </p:sp>
      </p:grpSp>
      <p:grpSp>
        <p:nvGrpSpPr>
          <p:cNvPr id="6148" name="Group 11">
            <a:extLst>
              <a:ext uri="{FF2B5EF4-FFF2-40B4-BE49-F238E27FC236}">
                <a16:creationId xmlns="" xmlns:a16="http://schemas.microsoft.com/office/drawing/2014/main" id="{20252BD7-D7CD-421C-ADA5-AA963B4D91EB}"/>
              </a:ext>
            </a:extLst>
          </p:cNvPr>
          <p:cNvGrpSpPr>
            <a:grpSpLocks/>
          </p:cNvGrpSpPr>
          <p:nvPr/>
        </p:nvGrpSpPr>
        <p:grpSpPr bwMode="auto">
          <a:xfrm>
            <a:off x="628067" y="1944725"/>
            <a:ext cx="7515225" cy="1114425"/>
            <a:chOff x="588" y="755"/>
            <a:chExt cx="4734" cy="702"/>
          </a:xfrm>
        </p:grpSpPr>
        <p:sp>
          <p:nvSpPr>
            <p:cNvPr id="6150" name="Text Box 12">
              <a:extLst>
                <a:ext uri="{FF2B5EF4-FFF2-40B4-BE49-F238E27FC236}">
                  <a16:creationId xmlns="" xmlns:a16="http://schemas.microsoft.com/office/drawing/2014/main" id="{B6A26ED0-BE2C-4A71-8CF8-5CE873828442}"/>
                </a:ext>
              </a:extLst>
            </p:cNvPr>
            <p:cNvSpPr txBox="1">
              <a:spLocks noChangeArrowheads="1"/>
            </p:cNvSpPr>
            <p:nvPr/>
          </p:nvSpPr>
          <p:spPr bwMode="auto">
            <a:xfrm>
              <a:off x="1675" y="1156"/>
              <a:ext cx="364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en-US" altLang="zh-CN" dirty="0">
                  <a:latin typeface="幼圆" panose="02010509060101010101" pitchFamily="49" charset="-122"/>
                  <a:ea typeface="幼圆" panose="02010509060101010101" pitchFamily="49" charset="-122"/>
                </a:rPr>
                <a:t>→</a:t>
              </a:r>
              <a:r>
                <a:rPr lang="zh-CN" altLang="en-US" dirty="0">
                  <a:latin typeface="幼圆" panose="02010509060101010101" pitchFamily="49" charset="-122"/>
                  <a:ea typeface="幼圆" panose="02010509060101010101" pitchFamily="49" charset="-122"/>
                </a:rPr>
                <a:t>分布于内脏、心血管、平滑肌和腺体</a:t>
              </a:r>
            </a:p>
          </p:txBody>
        </p:sp>
        <p:sp>
          <p:nvSpPr>
            <p:cNvPr id="6151" name="Text Box 13">
              <a:extLst>
                <a:ext uri="{FF2B5EF4-FFF2-40B4-BE49-F238E27FC236}">
                  <a16:creationId xmlns="" xmlns:a16="http://schemas.microsoft.com/office/drawing/2014/main" id="{A99F2F4E-8B4A-42FD-8D90-5C9328BC45EE}"/>
                </a:ext>
              </a:extLst>
            </p:cNvPr>
            <p:cNvSpPr txBox="1">
              <a:spLocks noChangeArrowheads="1"/>
            </p:cNvSpPr>
            <p:nvPr/>
          </p:nvSpPr>
          <p:spPr bwMode="auto">
            <a:xfrm>
              <a:off x="588" y="1026"/>
              <a:ext cx="67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包括</a:t>
              </a:r>
            </a:p>
          </p:txBody>
        </p:sp>
        <p:sp>
          <p:nvSpPr>
            <p:cNvPr id="6152" name="Rectangle 14">
              <a:extLst>
                <a:ext uri="{FF2B5EF4-FFF2-40B4-BE49-F238E27FC236}">
                  <a16:creationId xmlns="" xmlns:a16="http://schemas.microsoft.com/office/drawing/2014/main" id="{4C4A9BD1-4A75-43EE-9257-B8688EDEFA32}"/>
                </a:ext>
              </a:extLst>
            </p:cNvPr>
            <p:cNvSpPr>
              <a:spLocks noChangeArrowheads="1"/>
            </p:cNvSpPr>
            <p:nvPr/>
          </p:nvSpPr>
          <p:spPr bwMode="auto">
            <a:xfrm>
              <a:off x="1072" y="755"/>
              <a:ext cx="1033" cy="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pPr>
              <a:r>
                <a:rPr lang="zh-CN" altLang="en-US">
                  <a:latin typeface="幼圆" panose="02010509060101010101" pitchFamily="49" charset="-122"/>
                  <a:ea typeface="幼圆" panose="02010509060101010101" pitchFamily="49" charset="-122"/>
                </a:rPr>
                <a:t>中枢部</a:t>
              </a:r>
            </a:p>
            <a:p>
              <a:pPr eaLnBrk="1" hangingPunct="1">
                <a:lnSpc>
                  <a:spcPct val="150000"/>
                </a:lnSpc>
              </a:pPr>
              <a:r>
                <a:rPr lang="zh-CN" altLang="en-US">
                  <a:latin typeface="幼圆" panose="02010509060101010101" pitchFamily="49" charset="-122"/>
                  <a:ea typeface="幼圆" panose="02010509060101010101" pitchFamily="49" charset="-122"/>
                </a:rPr>
                <a:t>周围部</a:t>
              </a:r>
            </a:p>
          </p:txBody>
        </p:sp>
        <p:sp>
          <p:nvSpPr>
            <p:cNvPr id="6153" name="AutoShape 15">
              <a:extLst>
                <a:ext uri="{FF2B5EF4-FFF2-40B4-BE49-F238E27FC236}">
                  <a16:creationId xmlns="" xmlns:a16="http://schemas.microsoft.com/office/drawing/2014/main" id="{7D924993-0A1C-44CF-879A-6F1C7EFEB523}"/>
                </a:ext>
              </a:extLst>
            </p:cNvPr>
            <p:cNvSpPr>
              <a:spLocks/>
            </p:cNvSpPr>
            <p:nvPr/>
          </p:nvSpPr>
          <p:spPr bwMode="auto">
            <a:xfrm>
              <a:off x="1074" y="1014"/>
              <a:ext cx="48" cy="375"/>
            </a:xfrm>
            <a:prstGeom prst="leftBrace">
              <a:avLst>
                <a:gd name="adj1" fmla="val 65104"/>
                <a:gd name="adj2" fmla="val 50000"/>
              </a:avLst>
            </a:prstGeom>
            <a:noFill/>
            <a:ln w="2857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endParaRPr lang="zh-CN" altLang="en-US">
                <a:latin typeface="幼圆" panose="02010509060101010101" pitchFamily="49" charset="-122"/>
                <a:ea typeface="幼圆" panose="02010509060101010101" pitchFamily="49" charset="-122"/>
              </a:endParaRPr>
            </a:p>
          </p:txBody>
        </p:sp>
      </p:grpSp>
      <p:sp>
        <p:nvSpPr>
          <p:cNvPr id="6149" name="Text Box 16">
            <a:extLst>
              <a:ext uri="{FF2B5EF4-FFF2-40B4-BE49-F238E27FC236}">
                <a16:creationId xmlns="" xmlns:a16="http://schemas.microsoft.com/office/drawing/2014/main" id="{3AC4EB94-A693-4E58-811D-1CFB8B8FCC90}"/>
              </a:ext>
            </a:extLst>
          </p:cNvPr>
          <p:cNvSpPr txBox="1">
            <a:spLocks noChangeArrowheads="1"/>
          </p:cNvSpPr>
          <p:nvPr/>
        </p:nvSpPr>
        <p:spPr bwMode="auto">
          <a:xfrm>
            <a:off x="628067" y="5494420"/>
            <a:ext cx="78343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幼圆" panose="02010509060101010101" pitchFamily="49" charset="-122"/>
                <a:ea typeface="幼圆" panose="02010509060101010101" pitchFamily="49" charset="-122"/>
              </a:rPr>
              <a:t>内脏运动神经又称自主神经系统或植物神经系统</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 xmlns:a16="http://schemas.microsoft.com/office/drawing/2014/main" id="{C0F63AA1-513C-483A-97AB-BA31EEC76238}"/>
              </a:ext>
            </a:extLst>
          </p:cNvPr>
          <p:cNvSpPr txBox="1">
            <a:spLocks noChangeArrowheads="1"/>
          </p:cNvSpPr>
          <p:nvPr/>
        </p:nvSpPr>
        <p:spPr bwMode="auto">
          <a:xfrm>
            <a:off x="2209321" y="1726586"/>
            <a:ext cx="541755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内脏运动神经与躯体运动神经的差别</a:t>
            </a:r>
          </a:p>
        </p:txBody>
      </p:sp>
      <p:graphicFrame>
        <p:nvGraphicFramePr>
          <p:cNvPr id="8196" name="Group 4">
            <a:extLst>
              <a:ext uri="{FF2B5EF4-FFF2-40B4-BE49-F238E27FC236}">
                <a16:creationId xmlns="" xmlns:a16="http://schemas.microsoft.com/office/drawing/2014/main" id="{B0AA83CF-A037-4837-A91B-6E95C1B8B966}"/>
              </a:ext>
            </a:extLst>
          </p:cNvPr>
          <p:cNvGraphicFramePr>
            <a:graphicFrameLocks noGrp="1"/>
          </p:cNvGraphicFramePr>
          <p:nvPr>
            <p:extLst>
              <p:ext uri="{D42A27DB-BD31-4B8C-83A1-F6EECF244321}">
                <p14:modId xmlns="" xmlns:p14="http://schemas.microsoft.com/office/powerpoint/2010/main" val="1361762834"/>
              </p:ext>
            </p:extLst>
          </p:nvPr>
        </p:nvGraphicFramePr>
        <p:xfrm>
          <a:off x="1109472" y="2487168"/>
          <a:ext cx="6675898" cy="3250754"/>
        </p:xfrm>
        <a:graphic>
          <a:graphicData uri="http://schemas.openxmlformats.org/drawingml/2006/table">
            <a:tbl>
              <a:tblPr/>
              <a:tblGrid>
                <a:gridCol w="1767840">
                  <a:extLst>
                    <a:ext uri="{9D8B030D-6E8A-4147-A177-3AD203B41FA5}">
                      <a16:colId xmlns="" xmlns:a16="http://schemas.microsoft.com/office/drawing/2014/main" val="187086231"/>
                    </a:ext>
                  </a:extLst>
                </a:gridCol>
                <a:gridCol w="2791968">
                  <a:extLst>
                    <a:ext uri="{9D8B030D-6E8A-4147-A177-3AD203B41FA5}">
                      <a16:colId xmlns="" xmlns:a16="http://schemas.microsoft.com/office/drawing/2014/main" val="172254499"/>
                    </a:ext>
                  </a:extLst>
                </a:gridCol>
                <a:gridCol w="2116090">
                  <a:extLst>
                    <a:ext uri="{9D8B030D-6E8A-4147-A177-3AD203B41FA5}">
                      <a16:colId xmlns="" xmlns:a16="http://schemas.microsoft.com/office/drawing/2014/main" val="4281640357"/>
                    </a:ext>
                  </a:extLst>
                </a:gridCol>
              </a:tblGrid>
              <a:tr h="47816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幼圆" panose="02010509060101010101" pitchFamily="49" charset="-122"/>
                        <a:ea typeface="幼圆" panose="02010509060101010101" pitchFamily="49" charset="-122"/>
                      </a:endParaRPr>
                    </a:p>
                  </a:txBody>
                  <a:tcPr marT="45725" marB="45725"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CN" altLang="en-US" sz="2400" b="1" i="0" u="none" strike="noStrike" cap="none" normalizeH="0" baseline="0" dirty="0">
                          <a:ln>
                            <a:noFill/>
                          </a:ln>
                          <a:solidFill>
                            <a:schemeClr val="tx1"/>
                          </a:solidFill>
                          <a:effectLst/>
                          <a:latin typeface="幼圆" panose="02010509060101010101" pitchFamily="49" charset="-122"/>
                          <a:ea typeface="幼圆" panose="02010509060101010101" pitchFamily="49" charset="-122"/>
                        </a:rPr>
                        <a:t>内脏运动神经</a:t>
                      </a:r>
                      <a:endParaRPr kumimoji="0" lang="zh-CN" altLang="en-US" sz="2400" b="0" i="0" u="none" strike="noStrike" cap="none" normalizeH="0" baseline="0" dirty="0">
                        <a:ln>
                          <a:noFill/>
                        </a:ln>
                        <a:solidFill>
                          <a:schemeClr val="tx1"/>
                        </a:solidFill>
                        <a:effectLst/>
                        <a:latin typeface="幼圆" panose="02010509060101010101" pitchFamily="49" charset="-122"/>
                        <a:ea typeface="幼圆" panose="020105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chemeClr val="tx1"/>
                          </a:solidFill>
                          <a:effectLst/>
                          <a:latin typeface="幼圆" panose="02010509060101010101" pitchFamily="49" charset="-122"/>
                          <a:ea typeface="幼圆" panose="02010509060101010101" pitchFamily="49" charset="-122"/>
                        </a:rPr>
                        <a:t>躯体运动神经</a:t>
                      </a:r>
                      <a:endParaRPr kumimoji="0" lang="zh-CN" altLang="en-US" sz="2400" b="0" i="0" u="none" strike="noStrike" cap="none" normalizeH="0" baseline="0" dirty="0">
                        <a:ln>
                          <a:noFill/>
                        </a:ln>
                        <a:solidFill>
                          <a:schemeClr val="tx1"/>
                        </a:solidFill>
                        <a:effectLst/>
                        <a:latin typeface="幼圆" panose="02010509060101010101" pitchFamily="49" charset="-122"/>
                        <a:ea typeface="幼圆" panose="020105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 xmlns:a16="http://schemas.microsoft.com/office/drawing/2014/main" val="3735649363"/>
                  </a:ext>
                </a:extLst>
              </a:tr>
              <a:tr h="66943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幼圆" panose="02010509060101010101" pitchFamily="49" charset="-122"/>
                          <a:ea typeface="幼圆" panose="02010509060101010101" pitchFamily="49" charset="-122"/>
                        </a:rPr>
                        <a:t>支配器官</a:t>
                      </a:r>
                      <a:endParaRPr kumimoji="0" lang="zh-CN" altLang="en-US" sz="2000" b="0" i="0" u="none" strike="noStrike" cap="none" normalizeH="0" baseline="0" dirty="0">
                        <a:ln>
                          <a:noFill/>
                        </a:ln>
                        <a:solidFill>
                          <a:schemeClr val="tx1"/>
                        </a:solidFill>
                        <a:effectLst/>
                        <a:latin typeface="幼圆" panose="02010509060101010101" pitchFamily="49" charset="-122"/>
                        <a:ea typeface="幼圆" panose="02010509060101010101" pitchFamily="49" charset="-122"/>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平滑肌、心肌、腺体</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（不受意志控制）</a:t>
                      </a:r>
                      <a:endParaRPr kumimoji="0" lang="zh-CN" altLang="en-US" sz="2000" b="0"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骨骼肌</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（受意志控制）</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263207172"/>
                  </a:ext>
                </a:extLst>
              </a:tr>
              <a:tr h="44994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幼圆" panose="02010509060101010101" pitchFamily="49" charset="-122"/>
                          <a:ea typeface="幼圆" panose="02010509060101010101" pitchFamily="49" charset="-122"/>
                        </a:rPr>
                        <a:t>纤维成分</a:t>
                      </a:r>
                      <a:endParaRPr kumimoji="0" lang="zh-CN" altLang="en-US" sz="2000" b="0" i="0" u="none" strike="noStrike" cap="none" normalizeH="0" baseline="0" dirty="0">
                        <a:ln>
                          <a:noFill/>
                        </a:ln>
                        <a:solidFill>
                          <a:schemeClr val="tx1"/>
                        </a:solidFill>
                        <a:effectLst/>
                        <a:latin typeface="幼圆" panose="02010509060101010101" pitchFamily="49" charset="-122"/>
                        <a:ea typeface="幼圆" panose="02010509060101010101" pitchFamily="49" charset="-122"/>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2</a:t>
                      </a: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种：交感神经、副交感神经</a:t>
                      </a:r>
                      <a:endParaRPr kumimoji="0" lang="en-US" altLang="zh-CN" sz="2000" b="0"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只有一种</a:t>
                      </a:r>
                      <a:endParaRPr kumimoji="0" lang="zh-CN" altLang="en-US" sz="2000" b="0"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672797372"/>
                  </a:ext>
                </a:extLst>
              </a:tr>
              <a:tr h="58028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幼圆" panose="02010509060101010101" pitchFamily="49" charset="-122"/>
                          <a:ea typeface="幼圆" panose="02010509060101010101" pitchFamily="49" charset="-122"/>
                        </a:rPr>
                        <a:t>神经元分类</a:t>
                      </a:r>
                      <a:endParaRPr kumimoji="0" lang="zh-CN" altLang="en-US" sz="2000" b="0" i="0" u="none" strike="noStrike" cap="none" normalizeH="0" baseline="0" dirty="0">
                        <a:ln>
                          <a:noFill/>
                        </a:ln>
                        <a:solidFill>
                          <a:schemeClr val="tx1"/>
                        </a:solidFill>
                        <a:effectLst/>
                        <a:latin typeface="幼圆" panose="02010509060101010101" pitchFamily="49" charset="-122"/>
                        <a:ea typeface="幼圆" panose="02010509060101010101" pitchFamily="49" charset="-122"/>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节前神经元、节后神经元</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一级神经元</a:t>
                      </a:r>
                      <a:endParaRPr kumimoji="0" lang="zh-CN" altLang="en-US" sz="2000" b="0"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243145747"/>
                  </a:ext>
                </a:extLst>
              </a:tr>
              <a:tr h="44662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幼圆" panose="02010509060101010101" pitchFamily="49" charset="-122"/>
                          <a:ea typeface="幼圆" panose="02010509060101010101" pitchFamily="49" charset="-122"/>
                        </a:rPr>
                        <a:t>分布形式</a:t>
                      </a:r>
                      <a:endParaRPr kumimoji="0" lang="zh-CN" altLang="en-US" sz="2000" b="0" i="0" u="none" strike="noStrike" cap="none" normalizeH="0" baseline="0" dirty="0">
                        <a:ln>
                          <a:noFill/>
                        </a:ln>
                        <a:solidFill>
                          <a:schemeClr val="tx1"/>
                        </a:solidFill>
                        <a:effectLst/>
                        <a:latin typeface="幼圆" panose="02010509060101010101" pitchFamily="49" charset="-122"/>
                        <a:ea typeface="幼圆" panose="02010509060101010101" pitchFamily="49" charset="-122"/>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节后纤维以神经丛形式分布</a:t>
                      </a:r>
                      <a:endParaRPr kumimoji="0" lang="zh-CN" altLang="en-US" sz="2000" b="0"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仿宋" panose="02010609060101010101" pitchFamily="49" charset="-122"/>
                          <a:ea typeface="仿宋" panose="02010609060101010101" pitchFamily="49" charset="-122"/>
                        </a:rPr>
                        <a:t>以神经干形式分布</a:t>
                      </a:r>
                      <a:endParaRPr kumimoji="0" lang="zh-CN" altLang="en-US" sz="2000" b="0" i="0" u="none" strike="noStrike" cap="none" normalizeH="0" baseline="0" dirty="0">
                        <a:ln>
                          <a:noFill/>
                        </a:ln>
                        <a:solidFill>
                          <a:schemeClr val="tx1"/>
                        </a:solidFill>
                        <a:effectLst/>
                        <a:latin typeface="仿宋" panose="02010609060101010101" pitchFamily="49" charset="-122"/>
                        <a:ea typeface="仿宋" panose="02010609060101010101" pitchFamily="49" charset="-122"/>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56484974"/>
                  </a:ext>
                </a:extLst>
              </a:tr>
            </a:tbl>
          </a:graphicData>
        </a:graphic>
      </p:graphicFrame>
      <p:sp>
        <p:nvSpPr>
          <p:cNvPr id="6" name="Text Box 2">
            <a:extLst>
              <a:ext uri="{FF2B5EF4-FFF2-40B4-BE49-F238E27FC236}">
                <a16:creationId xmlns="" xmlns:a16="http://schemas.microsoft.com/office/drawing/2014/main" id="{1D5519A1-B16F-43B5-A41D-1A88CE9E9498}"/>
              </a:ext>
            </a:extLst>
          </p:cNvPr>
          <p:cNvSpPr txBox="1">
            <a:spLocks noChangeArrowheads="1"/>
          </p:cNvSpPr>
          <p:nvPr/>
        </p:nvSpPr>
        <p:spPr bwMode="auto">
          <a:xfrm>
            <a:off x="3003760" y="709037"/>
            <a:ext cx="3136480" cy="584775"/>
          </a:xfrm>
          <a:prstGeom prst="rect">
            <a:avLst/>
          </a:prstGeom>
          <a:solidFill>
            <a:schemeClr val="accent2">
              <a:lumMod val="20000"/>
              <a:lumOff val="80000"/>
            </a:schemeClr>
          </a:solidFill>
          <a:ln w="12700" algn="ctr">
            <a:solidFill>
              <a:srgbClr val="0070C0"/>
            </a:solidFill>
            <a:miter lim="800000"/>
            <a:headEnd/>
            <a:tailEnd/>
          </a:ln>
          <a:effec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eaLnBrk="1" hangingPunct="1"/>
            <a:r>
              <a:rPr lang="zh-CN" altLang="en-US" sz="3200" b="0" dirty="0">
                <a:solidFill>
                  <a:srgbClr val="C00000"/>
                </a:solidFill>
                <a:latin typeface="+mn-ea"/>
                <a:ea typeface="+mn-ea"/>
              </a:rPr>
              <a:t>内脏运动神经</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 xmlns:a16="http://schemas.microsoft.com/office/drawing/2014/main" id="{BC709385-4256-4971-967A-8DC6AAF1CAD2}"/>
              </a:ext>
            </a:extLst>
          </p:cNvPr>
          <p:cNvSpPr>
            <a:spLocks noChangeArrowheads="1"/>
          </p:cNvSpPr>
          <p:nvPr/>
        </p:nvSpPr>
        <p:spPr bwMode="auto">
          <a:xfrm>
            <a:off x="106362" y="1447746"/>
            <a:ext cx="400367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en-US" altLang="zh-CN" sz="2800" b="0">
                <a:latin typeface="+mn-ea"/>
                <a:ea typeface="+mn-ea"/>
              </a:rPr>
              <a:t>1.</a:t>
            </a:r>
            <a:r>
              <a:rPr kumimoji="1" lang="zh-CN" altLang="en-US" sz="2800" b="0">
                <a:latin typeface="+mn-ea"/>
                <a:ea typeface="+mn-ea"/>
              </a:rPr>
              <a:t>交感神经概观</a:t>
            </a:r>
          </a:p>
        </p:txBody>
      </p:sp>
      <p:sp>
        <p:nvSpPr>
          <p:cNvPr id="8197" name="Rectangle 5">
            <a:extLst>
              <a:ext uri="{FF2B5EF4-FFF2-40B4-BE49-F238E27FC236}">
                <a16:creationId xmlns="" xmlns:a16="http://schemas.microsoft.com/office/drawing/2014/main" id="{4C2FBF20-7BD7-429D-88F2-D01BCA14D853}"/>
              </a:ext>
            </a:extLst>
          </p:cNvPr>
          <p:cNvSpPr>
            <a:spLocks noChangeArrowheads="1"/>
          </p:cNvSpPr>
          <p:nvPr/>
        </p:nvSpPr>
        <p:spPr bwMode="auto">
          <a:xfrm>
            <a:off x="106362" y="2107952"/>
            <a:ext cx="330041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800">
                <a:solidFill>
                  <a:srgbClr val="C00000"/>
                </a:solidFill>
                <a:latin typeface="幼圆" panose="02010509060101010101" pitchFamily="49" charset="-122"/>
                <a:ea typeface="幼圆" panose="02010509060101010101" pitchFamily="49" charset="-122"/>
              </a:rPr>
              <a:t>（</a:t>
            </a:r>
            <a:r>
              <a:rPr kumimoji="1" lang="en-US" altLang="zh-CN" sz="2800">
                <a:solidFill>
                  <a:srgbClr val="C00000"/>
                </a:solidFill>
                <a:latin typeface="幼圆" panose="02010509060101010101" pitchFamily="49" charset="-122"/>
                <a:ea typeface="幼圆" panose="02010509060101010101" pitchFamily="49" charset="-122"/>
              </a:rPr>
              <a:t>1</a:t>
            </a:r>
            <a:r>
              <a:rPr kumimoji="1" lang="zh-CN" altLang="en-US" sz="2800">
                <a:solidFill>
                  <a:srgbClr val="C00000"/>
                </a:solidFill>
                <a:latin typeface="幼圆" panose="02010509060101010101" pitchFamily="49" charset="-122"/>
                <a:ea typeface="幼圆" panose="02010509060101010101" pitchFamily="49" charset="-122"/>
              </a:rPr>
              <a:t>）交感神经 </a:t>
            </a:r>
          </a:p>
        </p:txBody>
      </p:sp>
      <p:sp>
        <p:nvSpPr>
          <p:cNvPr id="8198" name="Rectangle 6">
            <a:extLst>
              <a:ext uri="{FF2B5EF4-FFF2-40B4-BE49-F238E27FC236}">
                <a16:creationId xmlns="" xmlns:a16="http://schemas.microsoft.com/office/drawing/2014/main" id="{DE9A2840-C3D4-47B2-87BD-40BA847E3A47}"/>
              </a:ext>
            </a:extLst>
          </p:cNvPr>
          <p:cNvSpPr>
            <a:spLocks noChangeArrowheads="1"/>
          </p:cNvSpPr>
          <p:nvPr/>
        </p:nvSpPr>
        <p:spPr bwMode="auto">
          <a:xfrm>
            <a:off x="379747" y="2764849"/>
            <a:ext cx="4524041" cy="835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30000"/>
              </a:lnSpc>
            </a:pPr>
            <a:r>
              <a:rPr kumimoji="1" lang="zh-CN" altLang="en-US" sz="2000" dirty="0">
                <a:solidFill>
                  <a:srgbClr val="C00000"/>
                </a:solidFill>
                <a:latin typeface="幼圆" panose="02010509060101010101" pitchFamily="49" charset="-122"/>
                <a:ea typeface="幼圆" panose="02010509060101010101" pitchFamily="49" charset="-122"/>
              </a:rPr>
              <a:t>低级中枢</a:t>
            </a:r>
            <a:r>
              <a:rPr kumimoji="1" lang="zh-CN" altLang="en-US" sz="2000" dirty="0">
                <a:latin typeface="幼圆" panose="02010509060101010101" pitchFamily="49" charset="-122"/>
                <a:ea typeface="幼圆" panose="02010509060101010101" pitchFamily="49" charset="-122"/>
              </a:rPr>
              <a:t>：脊髓</a:t>
            </a:r>
            <a:r>
              <a:rPr kumimoji="1" lang="en-US" altLang="zh-CN" sz="2000" dirty="0" err="1">
                <a:latin typeface="幼圆" panose="02010509060101010101" pitchFamily="49" charset="-122"/>
                <a:ea typeface="幼圆" panose="02010509060101010101" pitchFamily="49" charset="-122"/>
              </a:rPr>
              <a:t>T1-L3</a:t>
            </a:r>
            <a:r>
              <a:rPr kumimoji="1" lang="zh-CN" altLang="en-US" sz="2000" dirty="0">
                <a:latin typeface="幼圆" panose="02010509060101010101" pitchFamily="49" charset="-122"/>
                <a:ea typeface="幼圆" panose="02010509060101010101" pitchFamily="49" charset="-122"/>
              </a:rPr>
              <a:t>节段灰质侧角的</a:t>
            </a:r>
            <a:endParaRPr kumimoji="1" lang="en-US" altLang="zh-CN" sz="2000" dirty="0">
              <a:latin typeface="幼圆" panose="02010509060101010101" pitchFamily="49" charset="-122"/>
              <a:ea typeface="幼圆" panose="02010509060101010101" pitchFamily="49" charset="-122"/>
            </a:endParaRPr>
          </a:p>
          <a:p>
            <a:pPr eaLnBrk="1" hangingPunct="1">
              <a:lnSpc>
                <a:spcPct val="130000"/>
              </a:lnSpc>
            </a:pPr>
            <a:r>
              <a:rPr kumimoji="1" lang="en-US" altLang="zh-CN" sz="2000" dirty="0">
                <a:solidFill>
                  <a:srgbClr val="C00000"/>
                </a:solidFill>
                <a:latin typeface="幼圆" panose="02010509060101010101" pitchFamily="49" charset="-122"/>
                <a:ea typeface="幼圆" panose="02010509060101010101" pitchFamily="49" charset="-122"/>
              </a:rPr>
              <a:t>          </a:t>
            </a:r>
            <a:r>
              <a:rPr kumimoji="1" lang="zh-CN" altLang="en-US" sz="2000" dirty="0">
                <a:solidFill>
                  <a:srgbClr val="C00000"/>
                </a:solidFill>
                <a:latin typeface="幼圆" panose="02010509060101010101" pitchFamily="49" charset="-122"/>
                <a:ea typeface="幼圆" panose="02010509060101010101" pitchFamily="49" charset="-122"/>
              </a:rPr>
              <a:t>中间外侧核</a:t>
            </a:r>
            <a:endParaRPr lang="zh-CN" altLang="en-US" sz="2000" b="0" dirty="0">
              <a:solidFill>
                <a:srgbClr val="C00000"/>
              </a:solidFill>
              <a:latin typeface="幼圆" panose="02010509060101010101" pitchFamily="49" charset="-122"/>
              <a:ea typeface="幼圆" panose="02010509060101010101" pitchFamily="49" charset="-122"/>
            </a:endParaRPr>
          </a:p>
        </p:txBody>
      </p:sp>
      <p:sp>
        <p:nvSpPr>
          <p:cNvPr id="8199" name="Text Box 7">
            <a:extLst>
              <a:ext uri="{FF2B5EF4-FFF2-40B4-BE49-F238E27FC236}">
                <a16:creationId xmlns="" xmlns:a16="http://schemas.microsoft.com/office/drawing/2014/main" id="{C1996194-3F45-4D9E-B271-56C894126FAA}"/>
              </a:ext>
            </a:extLst>
          </p:cNvPr>
          <p:cNvSpPr txBox="1">
            <a:spLocks noChangeArrowheads="1"/>
          </p:cNvSpPr>
          <p:nvPr/>
        </p:nvSpPr>
        <p:spPr bwMode="auto">
          <a:xfrm>
            <a:off x="379747" y="3670207"/>
            <a:ext cx="5179678" cy="835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30000"/>
              </a:lnSpc>
            </a:pPr>
            <a:r>
              <a:rPr lang="zh-CN" altLang="en-US" sz="2000" dirty="0">
                <a:solidFill>
                  <a:srgbClr val="C00000"/>
                </a:solidFill>
                <a:latin typeface="幼圆" panose="02010509060101010101" pitchFamily="49" charset="-122"/>
                <a:ea typeface="幼圆" panose="02010509060101010101" pitchFamily="49" charset="-122"/>
              </a:rPr>
              <a:t>周围部</a:t>
            </a:r>
            <a:r>
              <a:rPr lang="zh-CN" altLang="en-US" sz="2000" dirty="0">
                <a:latin typeface="幼圆" panose="02010509060101010101" pitchFamily="49" charset="-122"/>
                <a:ea typeface="幼圆" panose="02010509060101010101" pitchFamily="49" charset="-122"/>
              </a:rPr>
              <a:t>：交感干、交感神经节和由神经节</a:t>
            </a:r>
          </a:p>
          <a:p>
            <a:pPr eaLnBrk="1" hangingPunct="1">
              <a:lnSpc>
                <a:spcPct val="130000"/>
              </a:lnSpc>
            </a:pPr>
            <a:r>
              <a:rPr lang="zh-CN" altLang="en-US" sz="2000" dirty="0">
                <a:latin typeface="幼圆" panose="02010509060101010101" pitchFamily="49" charset="-122"/>
                <a:ea typeface="幼圆" panose="02010509060101010101" pitchFamily="49" charset="-122"/>
              </a:rPr>
              <a:t>        发出的分支、交感神经丛等</a:t>
            </a:r>
          </a:p>
        </p:txBody>
      </p:sp>
      <p:sp>
        <p:nvSpPr>
          <p:cNvPr id="8202" name="Text Box 10">
            <a:extLst>
              <a:ext uri="{FF2B5EF4-FFF2-40B4-BE49-F238E27FC236}">
                <a16:creationId xmlns="" xmlns:a16="http://schemas.microsoft.com/office/drawing/2014/main" id="{639504E4-A99F-4474-9D06-220050BD7CC7}"/>
              </a:ext>
            </a:extLst>
          </p:cNvPr>
          <p:cNvSpPr txBox="1">
            <a:spLocks noChangeArrowheads="1"/>
          </p:cNvSpPr>
          <p:nvPr/>
        </p:nvSpPr>
        <p:spPr bwMode="auto">
          <a:xfrm>
            <a:off x="1154905" y="5164373"/>
            <a:ext cx="1906588" cy="835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30000"/>
              </a:lnSpc>
              <a:buClr>
                <a:schemeClr val="tx1"/>
              </a:buClr>
              <a:buFontTx/>
              <a:buChar char="•"/>
            </a:pPr>
            <a:r>
              <a:rPr lang="en-US" altLang="zh-CN" sz="2000">
                <a:solidFill>
                  <a:srgbClr val="C00000"/>
                </a:solidFill>
                <a:latin typeface="幼圆" panose="02010509060101010101" pitchFamily="49" charset="-122"/>
                <a:ea typeface="幼圆" panose="02010509060101010101" pitchFamily="49" charset="-122"/>
              </a:rPr>
              <a:t> </a:t>
            </a:r>
            <a:r>
              <a:rPr lang="zh-CN" altLang="en-US" sz="2000">
                <a:solidFill>
                  <a:srgbClr val="C00000"/>
                </a:solidFill>
                <a:latin typeface="幼圆" panose="02010509060101010101" pitchFamily="49" charset="-122"/>
                <a:ea typeface="幼圆" panose="02010509060101010101" pitchFamily="49" charset="-122"/>
              </a:rPr>
              <a:t>椎旁节</a:t>
            </a:r>
          </a:p>
          <a:p>
            <a:pPr eaLnBrk="1" hangingPunct="1">
              <a:lnSpc>
                <a:spcPct val="130000"/>
              </a:lnSpc>
              <a:buClr>
                <a:schemeClr val="tx1"/>
              </a:buClr>
              <a:buFontTx/>
              <a:buChar char="•"/>
            </a:pPr>
            <a:r>
              <a:rPr lang="zh-CN" altLang="en-US" sz="2000">
                <a:solidFill>
                  <a:srgbClr val="C00000"/>
                </a:solidFill>
                <a:latin typeface="幼圆" panose="02010509060101010101" pitchFamily="49" charset="-122"/>
                <a:ea typeface="幼圆" panose="02010509060101010101" pitchFamily="49" charset="-122"/>
              </a:rPr>
              <a:t> 椎前节</a:t>
            </a:r>
          </a:p>
        </p:txBody>
      </p:sp>
      <p:sp>
        <p:nvSpPr>
          <p:cNvPr id="41" name="Text Box 2">
            <a:extLst>
              <a:ext uri="{FF2B5EF4-FFF2-40B4-BE49-F238E27FC236}">
                <a16:creationId xmlns="" xmlns:a16="http://schemas.microsoft.com/office/drawing/2014/main" id="{F93A7251-4585-4BBE-9119-4AD673E2CEA4}"/>
              </a:ext>
            </a:extLst>
          </p:cNvPr>
          <p:cNvSpPr txBox="1">
            <a:spLocks noChangeArrowheads="1"/>
          </p:cNvSpPr>
          <p:nvPr/>
        </p:nvSpPr>
        <p:spPr bwMode="auto">
          <a:xfrm>
            <a:off x="2172511" y="561624"/>
            <a:ext cx="4824919" cy="584775"/>
          </a:xfrm>
          <a:prstGeom prst="rect">
            <a:avLst/>
          </a:prstGeom>
          <a:solidFill>
            <a:schemeClr val="accent2">
              <a:lumMod val="20000"/>
              <a:lumOff val="80000"/>
            </a:schemeClr>
          </a:solidFill>
          <a:ln w="12700" algn="ctr">
            <a:solidFill>
              <a:srgbClr val="0070C0"/>
            </a:solidFill>
            <a:miter lim="800000"/>
            <a:headEnd/>
            <a:tailEnd/>
          </a:ln>
          <a:effec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algn="ctr"/>
            <a:r>
              <a:rPr lang="zh-CN" altLang="en-US" b="0" dirty="0" smtClean="0">
                <a:latin typeface="+mn-ea"/>
                <a:ea typeface="+mn-ea"/>
              </a:rPr>
              <a:t>内脏</a:t>
            </a:r>
            <a:r>
              <a:rPr lang="zh-CN" altLang="en-US" b="0" dirty="0" smtClean="0">
                <a:latin typeface="+mn-ea"/>
                <a:ea typeface="+mn-ea"/>
              </a:rPr>
              <a:t>运动神经</a:t>
            </a:r>
            <a:r>
              <a:rPr lang="en-US" altLang="zh-CN" b="0" dirty="0" smtClean="0">
                <a:latin typeface="+mn-ea"/>
                <a:ea typeface="+mn-ea"/>
              </a:rPr>
              <a:t>(</a:t>
            </a:r>
            <a:r>
              <a:rPr lang="zh-CN" altLang="en-US" b="0" dirty="0" smtClean="0">
                <a:latin typeface="+mn-ea"/>
                <a:ea typeface="+mn-ea"/>
              </a:rPr>
              <a:t>一</a:t>
            </a:r>
            <a:r>
              <a:rPr lang="en-US" altLang="zh-CN" b="0" dirty="0" smtClean="0">
                <a:latin typeface="+mn-ea"/>
                <a:ea typeface="+mn-ea"/>
              </a:rPr>
              <a:t>)</a:t>
            </a:r>
            <a:r>
              <a:rPr lang="en-US" altLang="zh-CN" sz="3200" b="0" dirty="0" smtClean="0">
                <a:latin typeface="+mn-ea"/>
                <a:ea typeface="+mn-ea"/>
              </a:rPr>
              <a:t>--</a:t>
            </a:r>
            <a:r>
              <a:rPr lang="zh-CN" altLang="en-US" sz="3200" b="0" dirty="0" smtClean="0">
                <a:solidFill>
                  <a:srgbClr val="C00000"/>
                </a:solidFill>
                <a:latin typeface="+mn-ea"/>
                <a:ea typeface="+mn-ea"/>
              </a:rPr>
              <a:t>交感神经</a:t>
            </a:r>
            <a:endParaRPr lang="zh-CN" altLang="en-US" sz="3200" b="0" dirty="0">
              <a:solidFill>
                <a:srgbClr val="C00000"/>
              </a:solidFill>
              <a:latin typeface="+mn-ea"/>
              <a:ea typeface="+mn-ea"/>
            </a:endParaRPr>
          </a:p>
        </p:txBody>
      </p:sp>
      <p:grpSp>
        <p:nvGrpSpPr>
          <p:cNvPr id="2" name="组合 1">
            <a:extLst>
              <a:ext uri="{FF2B5EF4-FFF2-40B4-BE49-F238E27FC236}">
                <a16:creationId xmlns="" xmlns:a16="http://schemas.microsoft.com/office/drawing/2014/main" id="{4176DCF3-5FB7-4B72-A449-9BC0338344E7}"/>
              </a:ext>
            </a:extLst>
          </p:cNvPr>
          <p:cNvGrpSpPr/>
          <p:nvPr/>
        </p:nvGrpSpPr>
        <p:grpSpPr>
          <a:xfrm>
            <a:off x="5384799" y="2093949"/>
            <a:ext cx="3259932" cy="4014120"/>
            <a:chOff x="5221161" y="2061762"/>
            <a:chExt cx="3259932" cy="4014120"/>
          </a:xfrm>
        </p:grpSpPr>
        <p:pic>
          <p:nvPicPr>
            <p:cNvPr id="42" name="Picture 3" descr="A-4844">
              <a:extLst>
                <a:ext uri="{FF2B5EF4-FFF2-40B4-BE49-F238E27FC236}">
                  <a16:creationId xmlns="" xmlns:a16="http://schemas.microsoft.com/office/drawing/2014/main" id="{5977C414-7997-484C-9A39-866137FCF96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21161" y="2483370"/>
              <a:ext cx="3125788" cy="3592512"/>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Line 13">
              <a:extLst>
                <a:ext uri="{FF2B5EF4-FFF2-40B4-BE49-F238E27FC236}">
                  <a16:creationId xmlns="" xmlns:a16="http://schemas.microsoft.com/office/drawing/2014/main" id="{80C972F8-F18B-46DB-8651-988D44100460}"/>
                </a:ext>
              </a:extLst>
            </p:cNvPr>
            <p:cNvSpPr>
              <a:spLocks noChangeShapeType="1"/>
            </p:cNvSpPr>
            <p:nvPr/>
          </p:nvSpPr>
          <p:spPr bwMode="auto">
            <a:xfrm flipH="1">
              <a:off x="6718174" y="2394284"/>
              <a:ext cx="655637" cy="1884233"/>
            </a:xfrm>
            <a:prstGeom prst="line">
              <a:avLst/>
            </a:prstGeom>
            <a:noFill/>
            <a:ln w="19050">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dirty="0">
                <a:latin typeface="仿宋" panose="02010609060101010101" pitchFamily="49" charset="-122"/>
                <a:ea typeface="仿宋" panose="02010609060101010101" pitchFamily="49" charset="-122"/>
              </a:endParaRPr>
            </a:p>
          </p:txBody>
        </p:sp>
        <p:sp>
          <p:nvSpPr>
            <p:cNvPr id="44" name="Rectangle 14">
              <a:extLst>
                <a:ext uri="{FF2B5EF4-FFF2-40B4-BE49-F238E27FC236}">
                  <a16:creationId xmlns="" xmlns:a16="http://schemas.microsoft.com/office/drawing/2014/main" id="{A6F457A9-4717-4FEF-87AE-426504F5094A}"/>
                </a:ext>
              </a:extLst>
            </p:cNvPr>
            <p:cNvSpPr>
              <a:spLocks noChangeArrowheads="1"/>
            </p:cNvSpPr>
            <p:nvPr/>
          </p:nvSpPr>
          <p:spPr bwMode="auto">
            <a:xfrm>
              <a:off x="6784055" y="2061762"/>
              <a:ext cx="169703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l"/>
              <a:r>
                <a:rPr lang="zh-CN" altLang="en-US" sz="2000" b="1">
                  <a:latin typeface="仿宋" panose="02010609060101010101" pitchFamily="49" charset="-122"/>
                  <a:ea typeface="仿宋" panose="02010609060101010101" pitchFamily="49" charset="-122"/>
                </a:rPr>
                <a:t>中间外侧核</a:t>
              </a:r>
            </a:p>
          </p:txBody>
        </p:sp>
      </p:grpSp>
      <p:sp>
        <p:nvSpPr>
          <p:cNvPr id="8201" name="Text Box 9">
            <a:extLst>
              <a:ext uri="{FF2B5EF4-FFF2-40B4-BE49-F238E27FC236}">
                <a16:creationId xmlns="" xmlns:a16="http://schemas.microsoft.com/office/drawing/2014/main" id="{EE8C85C5-50A0-42E8-8071-C4B299F72A40}"/>
              </a:ext>
            </a:extLst>
          </p:cNvPr>
          <p:cNvSpPr txBox="1">
            <a:spLocks noChangeArrowheads="1"/>
          </p:cNvSpPr>
          <p:nvPr/>
        </p:nvSpPr>
        <p:spPr bwMode="auto">
          <a:xfrm>
            <a:off x="797051" y="4764263"/>
            <a:ext cx="442465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幼圆" panose="02010509060101010101" pitchFamily="49" charset="-122"/>
                <a:ea typeface="幼圆" panose="02010509060101010101" pitchFamily="49" charset="-122"/>
              </a:rPr>
              <a:t>交感神经节根据位置不同，分为：</a:t>
            </a: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18760941-C5BA-47F2-9B3B-F342A907D128}"/>
              </a:ext>
            </a:extLst>
          </p:cNvPr>
          <p:cNvSpPr>
            <a:spLocks noChangeArrowheads="1"/>
          </p:cNvSpPr>
          <p:nvPr/>
        </p:nvSpPr>
        <p:spPr bwMode="auto">
          <a:xfrm>
            <a:off x="192506" y="917573"/>
            <a:ext cx="602782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800" dirty="0">
                <a:latin typeface="幼圆" panose="02010509060101010101" pitchFamily="49" charset="-122"/>
                <a:ea typeface="幼圆" panose="02010509060101010101" pitchFamily="49" charset="-122"/>
              </a:rPr>
              <a:t>（</a:t>
            </a:r>
            <a:r>
              <a:rPr kumimoji="1" lang="en-US" altLang="zh-CN" sz="2800" dirty="0">
                <a:latin typeface="幼圆" panose="02010509060101010101" pitchFamily="49" charset="-122"/>
                <a:ea typeface="幼圆" panose="02010509060101010101" pitchFamily="49" charset="-122"/>
              </a:rPr>
              <a:t>2</a:t>
            </a:r>
            <a:r>
              <a:rPr kumimoji="1" lang="zh-CN" altLang="en-US" sz="2800" dirty="0">
                <a:latin typeface="幼圆" panose="02010509060101010101" pitchFamily="49" charset="-122"/>
                <a:ea typeface="幼圆" panose="02010509060101010101" pitchFamily="49" charset="-122"/>
              </a:rPr>
              <a:t>）</a:t>
            </a:r>
            <a:r>
              <a:rPr kumimoji="1" lang="zh-CN" altLang="en-US" sz="2800" dirty="0">
                <a:solidFill>
                  <a:srgbClr val="C00000"/>
                </a:solidFill>
                <a:latin typeface="幼圆" panose="02010509060101010101" pitchFamily="49" charset="-122"/>
                <a:ea typeface="幼圆" panose="02010509060101010101" pitchFamily="49" charset="-122"/>
              </a:rPr>
              <a:t>椎旁神经节</a:t>
            </a:r>
            <a:r>
              <a:rPr kumimoji="1" lang="en-US" altLang="zh-CN" sz="2800" dirty="0">
                <a:latin typeface="幼圆" panose="02010509060101010101" pitchFamily="49" charset="-122"/>
                <a:ea typeface="幼圆" panose="02010509060101010101" pitchFamily="49" charset="-122"/>
              </a:rPr>
              <a:t>(</a:t>
            </a:r>
            <a:r>
              <a:rPr kumimoji="1" lang="zh-CN" altLang="en-US" sz="2800" dirty="0">
                <a:solidFill>
                  <a:srgbClr val="C00000"/>
                </a:solidFill>
                <a:latin typeface="幼圆" panose="02010509060101010101" pitchFamily="49" charset="-122"/>
                <a:ea typeface="幼圆" panose="02010509060101010101" pitchFamily="49" charset="-122"/>
              </a:rPr>
              <a:t>交感干神经节</a:t>
            </a:r>
            <a:r>
              <a:rPr kumimoji="1" lang="en-US" altLang="zh-CN" sz="2800" dirty="0">
                <a:latin typeface="幼圆" panose="02010509060101010101" pitchFamily="49" charset="-122"/>
                <a:ea typeface="幼圆" panose="02010509060101010101" pitchFamily="49" charset="-122"/>
              </a:rPr>
              <a:t>)</a:t>
            </a:r>
          </a:p>
        </p:txBody>
      </p:sp>
      <p:sp>
        <p:nvSpPr>
          <p:cNvPr id="9222" name="Rectangle 6">
            <a:extLst>
              <a:ext uri="{FF2B5EF4-FFF2-40B4-BE49-F238E27FC236}">
                <a16:creationId xmlns="" xmlns:a16="http://schemas.microsoft.com/office/drawing/2014/main" id="{699981D1-2110-40E3-8CBB-62B99E1AA964}"/>
              </a:ext>
            </a:extLst>
          </p:cNvPr>
          <p:cNvSpPr>
            <a:spLocks noChangeArrowheads="1"/>
          </p:cNvSpPr>
          <p:nvPr/>
        </p:nvSpPr>
        <p:spPr bwMode="auto">
          <a:xfrm>
            <a:off x="1316204" y="3897369"/>
            <a:ext cx="3449637" cy="18899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20000"/>
              </a:lnSpc>
              <a:buFontTx/>
              <a:buChar char="•"/>
            </a:pPr>
            <a:r>
              <a:rPr kumimoji="1" lang="zh-CN" altLang="en-US" sz="2000" dirty="0">
                <a:latin typeface="仿宋" panose="02010609060101010101" pitchFamily="49" charset="-122"/>
                <a:ea typeface="仿宋" panose="02010609060101010101" pitchFamily="49" charset="-122"/>
              </a:rPr>
              <a:t>颈部</a:t>
            </a:r>
            <a:r>
              <a:rPr kumimoji="1" lang="en-US" altLang="zh-CN" sz="2000" dirty="0">
                <a:latin typeface="仿宋" panose="02010609060101010101" pitchFamily="49" charset="-122"/>
                <a:ea typeface="仿宋" panose="02010609060101010101" pitchFamily="49" charset="-122"/>
              </a:rPr>
              <a:t>3</a:t>
            </a:r>
            <a:r>
              <a:rPr kumimoji="1" lang="en-US" altLang="en-US" sz="2000" dirty="0">
                <a:latin typeface="仿宋" panose="02010609060101010101" pitchFamily="49" charset="-122"/>
                <a:ea typeface="仿宋" panose="02010609060101010101" pitchFamily="49" charset="-122"/>
              </a:rPr>
              <a:t>-</a:t>
            </a:r>
            <a:r>
              <a:rPr kumimoji="1" lang="en-US" altLang="zh-CN" sz="2000" dirty="0">
                <a:latin typeface="仿宋" panose="02010609060101010101" pitchFamily="49" charset="-122"/>
                <a:ea typeface="仿宋" panose="02010609060101010101" pitchFamily="49" charset="-122"/>
              </a:rPr>
              <a:t>4</a:t>
            </a:r>
            <a:r>
              <a:rPr kumimoji="1" lang="zh-CN" altLang="en-US" sz="2000" dirty="0">
                <a:latin typeface="仿宋" panose="02010609060101010101" pitchFamily="49" charset="-122"/>
                <a:ea typeface="仿宋" panose="02010609060101010101" pitchFamily="49" charset="-122"/>
              </a:rPr>
              <a:t>个</a:t>
            </a:r>
          </a:p>
          <a:p>
            <a:pPr eaLnBrk="1" hangingPunct="1">
              <a:lnSpc>
                <a:spcPct val="120000"/>
              </a:lnSpc>
              <a:buFontTx/>
              <a:buChar char="•"/>
            </a:pPr>
            <a:r>
              <a:rPr kumimoji="1" lang="zh-CN" altLang="en-US" sz="2000" dirty="0">
                <a:latin typeface="仿宋" panose="02010609060101010101" pitchFamily="49" charset="-122"/>
                <a:ea typeface="仿宋" panose="02010609060101010101" pitchFamily="49" charset="-122"/>
              </a:rPr>
              <a:t>胸部</a:t>
            </a:r>
            <a:r>
              <a:rPr kumimoji="1" lang="en-US" altLang="zh-CN" sz="2000" dirty="0">
                <a:latin typeface="仿宋" panose="02010609060101010101" pitchFamily="49" charset="-122"/>
                <a:ea typeface="仿宋" panose="02010609060101010101" pitchFamily="49" charset="-122"/>
              </a:rPr>
              <a:t>10</a:t>
            </a:r>
            <a:r>
              <a:rPr kumimoji="1" lang="en-US" altLang="en-US" sz="2000" dirty="0">
                <a:latin typeface="仿宋" panose="02010609060101010101" pitchFamily="49" charset="-122"/>
                <a:ea typeface="仿宋" panose="02010609060101010101" pitchFamily="49" charset="-122"/>
              </a:rPr>
              <a:t>-</a:t>
            </a:r>
            <a:r>
              <a:rPr kumimoji="1" lang="en-US" altLang="zh-CN" sz="2000" dirty="0">
                <a:latin typeface="仿宋" panose="02010609060101010101" pitchFamily="49" charset="-122"/>
                <a:ea typeface="仿宋" panose="02010609060101010101" pitchFamily="49" charset="-122"/>
              </a:rPr>
              <a:t>12</a:t>
            </a:r>
            <a:r>
              <a:rPr kumimoji="1" lang="zh-CN" altLang="en-US" sz="2000" dirty="0">
                <a:latin typeface="仿宋" panose="02010609060101010101" pitchFamily="49" charset="-122"/>
                <a:ea typeface="仿宋" panose="02010609060101010101" pitchFamily="49" charset="-122"/>
              </a:rPr>
              <a:t>个</a:t>
            </a:r>
          </a:p>
          <a:p>
            <a:pPr eaLnBrk="1" hangingPunct="1">
              <a:lnSpc>
                <a:spcPct val="120000"/>
              </a:lnSpc>
              <a:buFontTx/>
              <a:buChar char="•"/>
            </a:pPr>
            <a:r>
              <a:rPr kumimoji="1" lang="zh-CN" altLang="en-US" sz="2000" dirty="0">
                <a:latin typeface="仿宋" panose="02010609060101010101" pitchFamily="49" charset="-122"/>
                <a:ea typeface="仿宋" panose="02010609060101010101" pitchFamily="49" charset="-122"/>
              </a:rPr>
              <a:t>腰部</a:t>
            </a:r>
            <a:r>
              <a:rPr kumimoji="1" lang="en-US" altLang="zh-CN" sz="2000" dirty="0">
                <a:latin typeface="仿宋" panose="02010609060101010101" pitchFamily="49" charset="-122"/>
                <a:ea typeface="仿宋" panose="02010609060101010101" pitchFamily="49" charset="-122"/>
              </a:rPr>
              <a:t>4</a:t>
            </a:r>
            <a:r>
              <a:rPr kumimoji="1" lang="zh-CN" altLang="en-US" sz="2000" dirty="0">
                <a:latin typeface="仿宋" panose="02010609060101010101" pitchFamily="49" charset="-122"/>
                <a:ea typeface="仿宋" panose="02010609060101010101" pitchFamily="49" charset="-122"/>
              </a:rPr>
              <a:t>个</a:t>
            </a:r>
          </a:p>
          <a:p>
            <a:pPr eaLnBrk="1" hangingPunct="1">
              <a:lnSpc>
                <a:spcPct val="120000"/>
              </a:lnSpc>
              <a:buFontTx/>
              <a:buChar char="•"/>
            </a:pPr>
            <a:r>
              <a:rPr kumimoji="1" lang="zh-CN" altLang="en-US" sz="2000" dirty="0">
                <a:latin typeface="仿宋" panose="02010609060101010101" pitchFamily="49" charset="-122"/>
                <a:ea typeface="仿宋" panose="02010609060101010101" pitchFamily="49" charset="-122"/>
              </a:rPr>
              <a:t>骶部</a:t>
            </a:r>
            <a:r>
              <a:rPr kumimoji="1" lang="en-US" altLang="zh-CN" sz="2000" dirty="0">
                <a:latin typeface="仿宋" panose="02010609060101010101" pitchFamily="49" charset="-122"/>
                <a:ea typeface="仿宋" panose="02010609060101010101" pitchFamily="49" charset="-122"/>
              </a:rPr>
              <a:t>2</a:t>
            </a:r>
            <a:r>
              <a:rPr kumimoji="1" lang="en-US" altLang="en-US" sz="2000" dirty="0">
                <a:latin typeface="仿宋" panose="02010609060101010101" pitchFamily="49" charset="-122"/>
                <a:ea typeface="仿宋" panose="02010609060101010101" pitchFamily="49" charset="-122"/>
              </a:rPr>
              <a:t>-</a:t>
            </a:r>
            <a:r>
              <a:rPr kumimoji="1" lang="en-US" altLang="zh-CN" sz="2000" dirty="0">
                <a:latin typeface="仿宋" panose="02010609060101010101" pitchFamily="49" charset="-122"/>
                <a:ea typeface="仿宋" panose="02010609060101010101" pitchFamily="49" charset="-122"/>
              </a:rPr>
              <a:t>3</a:t>
            </a:r>
            <a:r>
              <a:rPr kumimoji="1" lang="zh-CN" altLang="en-US" sz="2000" dirty="0">
                <a:latin typeface="仿宋" panose="02010609060101010101" pitchFamily="49" charset="-122"/>
                <a:ea typeface="仿宋" panose="02010609060101010101" pitchFamily="49" charset="-122"/>
              </a:rPr>
              <a:t>个</a:t>
            </a:r>
          </a:p>
          <a:p>
            <a:pPr eaLnBrk="1" hangingPunct="1">
              <a:lnSpc>
                <a:spcPct val="120000"/>
              </a:lnSpc>
              <a:buFontTx/>
              <a:buChar char="•"/>
            </a:pPr>
            <a:r>
              <a:rPr kumimoji="1" lang="zh-CN" altLang="en-US" sz="2000" dirty="0">
                <a:latin typeface="仿宋" panose="02010609060101010101" pitchFamily="49" charset="-122"/>
                <a:ea typeface="仿宋" panose="02010609060101010101" pitchFamily="49" charset="-122"/>
              </a:rPr>
              <a:t>尾部两侧合成</a:t>
            </a:r>
            <a:r>
              <a:rPr kumimoji="1" lang="en-US" altLang="zh-CN" sz="2000" dirty="0">
                <a:latin typeface="仿宋" panose="02010609060101010101" pitchFamily="49" charset="-122"/>
                <a:ea typeface="仿宋" panose="02010609060101010101" pitchFamily="49" charset="-122"/>
              </a:rPr>
              <a:t>1</a:t>
            </a:r>
            <a:r>
              <a:rPr kumimoji="1" lang="zh-CN" altLang="en-US" sz="2000" dirty="0">
                <a:latin typeface="仿宋" panose="02010609060101010101" pitchFamily="49" charset="-122"/>
                <a:ea typeface="仿宋" panose="02010609060101010101" pitchFamily="49" charset="-122"/>
              </a:rPr>
              <a:t>个奇神经节  </a:t>
            </a:r>
          </a:p>
        </p:txBody>
      </p:sp>
      <p:grpSp>
        <p:nvGrpSpPr>
          <p:cNvPr id="2" name="组合 1">
            <a:extLst>
              <a:ext uri="{FF2B5EF4-FFF2-40B4-BE49-F238E27FC236}">
                <a16:creationId xmlns="" xmlns:a16="http://schemas.microsoft.com/office/drawing/2014/main" id="{8B19D739-EA79-4002-91CD-AC00AF394FED}"/>
              </a:ext>
            </a:extLst>
          </p:cNvPr>
          <p:cNvGrpSpPr/>
          <p:nvPr/>
        </p:nvGrpSpPr>
        <p:grpSpPr>
          <a:xfrm>
            <a:off x="5426408" y="169862"/>
            <a:ext cx="3490579" cy="6518275"/>
            <a:chOff x="4997784" y="134938"/>
            <a:chExt cx="3490579" cy="6518275"/>
          </a:xfrm>
        </p:grpSpPr>
        <p:pic>
          <p:nvPicPr>
            <p:cNvPr id="9219" name="Picture 3" descr="Snap5">
              <a:extLst>
                <a:ext uri="{FF2B5EF4-FFF2-40B4-BE49-F238E27FC236}">
                  <a16:creationId xmlns="" xmlns:a16="http://schemas.microsoft.com/office/drawing/2014/main" id="{4E55AD0F-4C27-44E7-BD9A-5942E29276A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t="7436"/>
            <a:stretch>
              <a:fillRect/>
            </a:stretch>
          </p:blipFill>
          <p:spPr bwMode="auto">
            <a:xfrm>
              <a:off x="6038850" y="134938"/>
              <a:ext cx="1760538" cy="640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3" name="Line 7">
              <a:extLst>
                <a:ext uri="{FF2B5EF4-FFF2-40B4-BE49-F238E27FC236}">
                  <a16:creationId xmlns="" xmlns:a16="http://schemas.microsoft.com/office/drawing/2014/main" id="{EEE276BA-91AC-49F5-82CE-340454FF804D}"/>
                </a:ext>
              </a:extLst>
            </p:cNvPr>
            <p:cNvSpPr>
              <a:spLocks noChangeShapeType="1"/>
            </p:cNvSpPr>
            <p:nvPr/>
          </p:nvSpPr>
          <p:spPr bwMode="auto">
            <a:xfrm>
              <a:off x="6008688" y="1416050"/>
              <a:ext cx="1728787"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仿宋" panose="02010609060101010101" pitchFamily="49" charset="-122"/>
                <a:ea typeface="仿宋" panose="02010609060101010101" pitchFamily="49" charset="-122"/>
              </a:endParaRPr>
            </a:p>
          </p:txBody>
        </p:sp>
        <p:sp>
          <p:nvSpPr>
            <p:cNvPr id="9224" name="Line 8">
              <a:extLst>
                <a:ext uri="{FF2B5EF4-FFF2-40B4-BE49-F238E27FC236}">
                  <a16:creationId xmlns="" xmlns:a16="http://schemas.microsoft.com/office/drawing/2014/main" id="{B3E619C4-6B1D-42AE-BAA9-77456711DC28}"/>
                </a:ext>
              </a:extLst>
            </p:cNvPr>
            <p:cNvSpPr>
              <a:spLocks noChangeShapeType="1"/>
            </p:cNvSpPr>
            <p:nvPr/>
          </p:nvSpPr>
          <p:spPr bwMode="auto">
            <a:xfrm>
              <a:off x="6015038" y="3549650"/>
              <a:ext cx="1728787"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仿宋" panose="02010609060101010101" pitchFamily="49" charset="-122"/>
                <a:ea typeface="仿宋" panose="02010609060101010101" pitchFamily="49" charset="-122"/>
              </a:endParaRPr>
            </a:p>
          </p:txBody>
        </p:sp>
        <p:sp>
          <p:nvSpPr>
            <p:cNvPr id="9225" name="Line 9">
              <a:extLst>
                <a:ext uri="{FF2B5EF4-FFF2-40B4-BE49-F238E27FC236}">
                  <a16:creationId xmlns="" xmlns:a16="http://schemas.microsoft.com/office/drawing/2014/main" id="{6E06FD94-BA29-4E07-83C7-A6B0F18D7D1B}"/>
                </a:ext>
              </a:extLst>
            </p:cNvPr>
            <p:cNvSpPr>
              <a:spLocks noChangeShapeType="1"/>
            </p:cNvSpPr>
            <p:nvPr/>
          </p:nvSpPr>
          <p:spPr bwMode="auto">
            <a:xfrm>
              <a:off x="6008688" y="4873625"/>
              <a:ext cx="1728787"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仿宋" panose="02010609060101010101" pitchFamily="49" charset="-122"/>
                <a:ea typeface="仿宋" panose="02010609060101010101" pitchFamily="49" charset="-122"/>
              </a:endParaRPr>
            </a:p>
          </p:txBody>
        </p:sp>
        <p:sp>
          <p:nvSpPr>
            <p:cNvPr id="9226" name="Line 10">
              <a:extLst>
                <a:ext uri="{FF2B5EF4-FFF2-40B4-BE49-F238E27FC236}">
                  <a16:creationId xmlns="" xmlns:a16="http://schemas.microsoft.com/office/drawing/2014/main" id="{99E1F57F-ACCA-4E55-9204-EF94549D4D2E}"/>
                </a:ext>
              </a:extLst>
            </p:cNvPr>
            <p:cNvSpPr>
              <a:spLocks noChangeShapeType="1"/>
            </p:cNvSpPr>
            <p:nvPr/>
          </p:nvSpPr>
          <p:spPr bwMode="auto">
            <a:xfrm>
              <a:off x="6008688" y="6154738"/>
              <a:ext cx="1728787"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latin typeface="仿宋" panose="02010609060101010101" pitchFamily="49" charset="-122"/>
                <a:ea typeface="仿宋" panose="02010609060101010101" pitchFamily="49" charset="-122"/>
              </a:endParaRPr>
            </a:p>
          </p:txBody>
        </p:sp>
        <p:sp>
          <p:nvSpPr>
            <p:cNvPr id="9227" name="Text Box 11">
              <a:extLst>
                <a:ext uri="{FF2B5EF4-FFF2-40B4-BE49-F238E27FC236}">
                  <a16:creationId xmlns="" xmlns:a16="http://schemas.microsoft.com/office/drawing/2014/main" id="{DCE4494D-8736-41E0-A35D-50F29675BC5C}"/>
                </a:ext>
              </a:extLst>
            </p:cNvPr>
            <p:cNvSpPr txBox="1">
              <a:spLocks noChangeArrowheads="1"/>
            </p:cNvSpPr>
            <p:nvPr/>
          </p:nvSpPr>
          <p:spPr bwMode="auto">
            <a:xfrm>
              <a:off x="7356475" y="574675"/>
              <a:ext cx="1131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颈部</a:t>
              </a:r>
            </a:p>
          </p:txBody>
        </p:sp>
        <p:sp>
          <p:nvSpPr>
            <p:cNvPr id="9228" name="Text Box 12">
              <a:extLst>
                <a:ext uri="{FF2B5EF4-FFF2-40B4-BE49-F238E27FC236}">
                  <a16:creationId xmlns="" xmlns:a16="http://schemas.microsoft.com/office/drawing/2014/main" id="{CA873642-FF27-4B00-B01A-682E98AA9C78}"/>
                </a:ext>
              </a:extLst>
            </p:cNvPr>
            <p:cNvSpPr txBox="1">
              <a:spLocks noChangeArrowheads="1"/>
            </p:cNvSpPr>
            <p:nvPr/>
          </p:nvSpPr>
          <p:spPr bwMode="auto">
            <a:xfrm>
              <a:off x="7367588" y="2316163"/>
              <a:ext cx="1119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胸部</a:t>
              </a:r>
            </a:p>
          </p:txBody>
        </p:sp>
        <p:sp>
          <p:nvSpPr>
            <p:cNvPr id="9229" name="Text Box 13">
              <a:extLst>
                <a:ext uri="{FF2B5EF4-FFF2-40B4-BE49-F238E27FC236}">
                  <a16:creationId xmlns="" xmlns:a16="http://schemas.microsoft.com/office/drawing/2014/main" id="{086D4FC8-936E-4E8F-A22B-F1CCCB9FE157}"/>
                </a:ext>
              </a:extLst>
            </p:cNvPr>
            <p:cNvSpPr txBox="1">
              <a:spLocks noChangeArrowheads="1"/>
            </p:cNvSpPr>
            <p:nvPr/>
          </p:nvSpPr>
          <p:spPr bwMode="auto">
            <a:xfrm>
              <a:off x="7345363" y="3878263"/>
              <a:ext cx="11096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腰部</a:t>
              </a:r>
            </a:p>
          </p:txBody>
        </p:sp>
        <p:sp>
          <p:nvSpPr>
            <p:cNvPr id="9230" name="Text Box 14">
              <a:extLst>
                <a:ext uri="{FF2B5EF4-FFF2-40B4-BE49-F238E27FC236}">
                  <a16:creationId xmlns="" xmlns:a16="http://schemas.microsoft.com/office/drawing/2014/main" id="{EC772A5E-F6B6-4064-82E0-9A24B3A6F941}"/>
                </a:ext>
              </a:extLst>
            </p:cNvPr>
            <p:cNvSpPr txBox="1">
              <a:spLocks noChangeArrowheads="1"/>
            </p:cNvSpPr>
            <p:nvPr/>
          </p:nvSpPr>
          <p:spPr bwMode="auto">
            <a:xfrm>
              <a:off x="7345363" y="5314950"/>
              <a:ext cx="10763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骶部</a:t>
              </a:r>
            </a:p>
          </p:txBody>
        </p:sp>
        <p:sp>
          <p:nvSpPr>
            <p:cNvPr id="9231" name="Text Box 15">
              <a:extLst>
                <a:ext uri="{FF2B5EF4-FFF2-40B4-BE49-F238E27FC236}">
                  <a16:creationId xmlns="" xmlns:a16="http://schemas.microsoft.com/office/drawing/2014/main" id="{C6B3779B-5ED0-45A9-9404-F6BB59D79E07}"/>
                </a:ext>
              </a:extLst>
            </p:cNvPr>
            <p:cNvSpPr txBox="1">
              <a:spLocks noChangeArrowheads="1"/>
            </p:cNvSpPr>
            <p:nvPr/>
          </p:nvSpPr>
          <p:spPr bwMode="auto">
            <a:xfrm>
              <a:off x="7367588" y="6196013"/>
              <a:ext cx="10874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a:latin typeface="仿宋" panose="02010609060101010101" pitchFamily="49" charset="-122"/>
                  <a:ea typeface="仿宋" panose="02010609060101010101" pitchFamily="49" charset="-122"/>
                </a:rPr>
                <a:t>尾部</a:t>
              </a:r>
            </a:p>
          </p:txBody>
        </p:sp>
        <p:sp>
          <p:nvSpPr>
            <p:cNvPr id="9232" name="Line 16">
              <a:extLst>
                <a:ext uri="{FF2B5EF4-FFF2-40B4-BE49-F238E27FC236}">
                  <a16:creationId xmlns="" xmlns:a16="http://schemas.microsoft.com/office/drawing/2014/main" id="{8C6E118B-3E7E-409D-B130-AB8594B15E27}"/>
                </a:ext>
              </a:extLst>
            </p:cNvPr>
            <p:cNvSpPr>
              <a:spLocks noChangeShapeType="1"/>
            </p:cNvSpPr>
            <p:nvPr/>
          </p:nvSpPr>
          <p:spPr bwMode="auto">
            <a:xfrm flipH="1">
              <a:off x="6116637" y="6335712"/>
              <a:ext cx="776287" cy="867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9233" name="Text Box 17">
              <a:extLst>
                <a:ext uri="{FF2B5EF4-FFF2-40B4-BE49-F238E27FC236}">
                  <a16:creationId xmlns="" xmlns:a16="http://schemas.microsoft.com/office/drawing/2014/main" id="{C9F87383-6F74-4653-83BE-6C0A9FDA313C}"/>
                </a:ext>
              </a:extLst>
            </p:cNvPr>
            <p:cNvSpPr txBox="1">
              <a:spLocks noChangeArrowheads="1"/>
            </p:cNvSpPr>
            <p:nvPr/>
          </p:nvSpPr>
          <p:spPr bwMode="auto">
            <a:xfrm>
              <a:off x="4997784" y="6148309"/>
              <a:ext cx="12255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仿宋" panose="02010609060101010101" pitchFamily="49" charset="-122"/>
                  <a:ea typeface="仿宋" panose="02010609060101010101" pitchFamily="49" charset="-122"/>
                </a:rPr>
                <a:t>奇神经节</a:t>
              </a:r>
            </a:p>
          </p:txBody>
        </p:sp>
      </p:grpSp>
      <p:sp>
        <p:nvSpPr>
          <p:cNvPr id="9220" name="Text Box 4">
            <a:extLst>
              <a:ext uri="{FF2B5EF4-FFF2-40B4-BE49-F238E27FC236}">
                <a16:creationId xmlns="" xmlns:a16="http://schemas.microsoft.com/office/drawing/2014/main" id="{EF699BC1-9D5F-47D5-A882-4250480B3840}"/>
              </a:ext>
            </a:extLst>
          </p:cNvPr>
          <p:cNvSpPr txBox="1">
            <a:spLocks noChangeArrowheads="1"/>
          </p:cNvSpPr>
          <p:nvPr/>
        </p:nvSpPr>
        <p:spPr bwMode="auto">
          <a:xfrm>
            <a:off x="603835" y="1708199"/>
            <a:ext cx="4874376" cy="20443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marL="180975" indent="-180975">
              <a:lnSpc>
                <a:spcPct val="150000"/>
              </a:lnSpc>
              <a:buFont typeface="Wingdings" panose="05000000000000000000" pitchFamily="2" charset="2"/>
              <a:buChar char="Ø"/>
            </a:pPr>
            <a:r>
              <a:rPr lang="zh-CN" altLang="en-US" sz="2200" dirty="0">
                <a:latin typeface="幼圆" panose="02010509060101010101" pitchFamily="49" charset="-122"/>
                <a:ea typeface="幼圆" panose="02010509060101010101" pitchFamily="49" charset="-122"/>
              </a:rPr>
              <a:t>位于脊柱两旁，借节间支连成左右  两条交感干</a:t>
            </a:r>
            <a:endParaRPr lang="en-US" altLang="zh-CN" sz="2200" dirty="0">
              <a:latin typeface="幼圆" panose="02010509060101010101" pitchFamily="49" charset="-122"/>
              <a:ea typeface="幼圆" panose="02010509060101010101" pitchFamily="49" charset="-122"/>
            </a:endParaRPr>
          </a:p>
          <a:p>
            <a:pPr marL="180975" indent="-180975">
              <a:lnSpc>
                <a:spcPct val="150000"/>
              </a:lnSpc>
              <a:buFont typeface="Wingdings" panose="05000000000000000000" pitchFamily="2" charset="2"/>
              <a:buChar char="Ø"/>
            </a:pPr>
            <a:r>
              <a:rPr lang="zh-CN" altLang="en-US" sz="2200" dirty="0">
                <a:latin typeface="幼圆" panose="02010509060101010101" pitchFamily="49" charset="-122"/>
                <a:ea typeface="幼圆" panose="02010509060101010101" pitchFamily="49" charset="-122"/>
              </a:rPr>
              <a:t>交感干全长可分为</a:t>
            </a:r>
            <a:r>
              <a:rPr lang="en-US" altLang="zh-CN" sz="2200" dirty="0">
                <a:latin typeface="幼圆" panose="02010509060101010101" pitchFamily="49" charset="-122"/>
                <a:ea typeface="幼圆" panose="02010509060101010101" pitchFamily="49" charset="-122"/>
              </a:rPr>
              <a:t>5</a:t>
            </a:r>
            <a:r>
              <a:rPr lang="zh-CN" altLang="en-US" sz="2200" dirty="0">
                <a:latin typeface="幼圆" panose="02010509060101010101" pitchFamily="49" charset="-122"/>
                <a:ea typeface="幼圆" panose="02010509060101010101" pitchFamily="49" charset="-122"/>
              </a:rPr>
              <a:t>部分，每侧有</a:t>
            </a:r>
            <a:r>
              <a:rPr lang="en-US" altLang="zh-CN" sz="2200" dirty="0">
                <a:latin typeface="幼圆" panose="02010509060101010101" pitchFamily="49" charset="-122"/>
                <a:ea typeface="幼圆" panose="02010509060101010101" pitchFamily="49" charset="-122"/>
              </a:rPr>
              <a:t>19-24</a:t>
            </a:r>
            <a:r>
              <a:rPr lang="zh-CN" altLang="en-US" sz="2200" dirty="0">
                <a:latin typeface="幼圆" panose="02010509060101010101" pitchFamily="49" charset="-122"/>
                <a:ea typeface="幼圆" panose="02010509060101010101" pitchFamily="49" charset="-122"/>
              </a:rPr>
              <a:t>个神经节</a:t>
            </a: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 xmlns:a16="http://schemas.microsoft.com/office/drawing/2014/main" id="{9B1E90E0-FBF6-4B5F-A4AB-3BDDE46B7A46}"/>
              </a:ext>
            </a:extLst>
          </p:cNvPr>
          <p:cNvSpPr>
            <a:spLocks noChangeArrowheads="1"/>
          </p:cNvSpPr>
          <p:nvPr/>
        </p:nvSpPr>
        <p:spPr bwMode="auto">
          <a:xfrm>
            <a:off x="195263" y="959178"/>
            <a:ext cx="376287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800" dirty="0">
                <a:latin typeface="幼圆" panose="02010509060101010101" pitchFamily="49" charset="-122"/>
                <a:ea typeface="幼圆" panose="02010509060101010101" pitchFamily="49" charset="-122"/>
              </a:rPr>
              <a:t>（</a:t>
            </a:r>
            <a:r>
              <a:rPr kumimoji="1" lang="en-US" altLang="zh-CN" sz="2800" dirty="0">
                <a:latin typeface="幼圆" panose="02010509060101010101" pitchFamily="49" charset="-122"/>
                <a:ea typeface="幼圆" panose="02010509060101010101" pitchFamily="49" charset="-122"/>
              </a:rPr>
              <a:t>3</a:t>
            </a:r>
            <a:r>
              <a:rPr kumimoji="1" lang="zh-CN" altLang="en-US" sz="2800" dirty="0">
                <a:latin typeface="幼圆" panose="02010509060101010101" pitchFamily="49" charset="-122"/>
                <a:ea typeface="幼圆" panose="02010509060101010101" pitchFamily="49" charset="-122"/>
              </a:rPr>
              <a:t>）</a:t>
            </a:r>
            <a:r>
              <a:rPr kumimoji="1" lang="zh-CN" altLang="en-US" sz="2800" dirty="0">
                <a:solidFill>
                  <a:srgbClr val="C00000"/>
                </a:solidFill>
                <a:latin typeface="幼圆" panose="02010509060101010101" pitchFamily="49" charset="-122"/>
                <a:ea typeface="幼圆" panose="02010509060101010101" pitchFamily="49" charset="-122"/>
              </a:rPr>
              <a:t>椎前神经节</a:t>
            </a:r>
          </a:p>
        </p:txBody>
      </p:sp>
      <p:sp>
        <p:nvSpPr>
          <p:cNvPr id="10244" name="Rectangle 4">
            <a:extLst>
              <a:ext uri="{FF2B5EF4-FFF2-40B4-BE49-F238E27FC236}">
                <a16:creationId xmlns="" xmlns:a16="http://schemas.microsoft.com/office/drawing/2014/main" id="{1413CE8C-FAC4-4A3E-934A-6AA7A2DEA61E}"/>
              </a:ext>
            </a:extLst>
          </p:cNvPr>
          <p:cNvSpPr>
            <a:spLocks noChangeArrowheads="1"/>
          </p:cNvSpPr>
          <p:nvPr/>
        </p:nvSpPr>
        <p:spPr bwMode="auto">
          <a:xfrm>
            <a:off x="799891" y="2702329"/>
            <a:ext cx="330835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buFont typeface="Wingdings" panose="05000000000000000000" pitchFamily="2" charset="2"/>
              <a:buChar char="Ø"/>
            </a:pPr>
            <a:r>
              <a:rPr kumimoji="1" lang="zh-CN" altLang="en-US" dirty="0">
                <a:latin typeface="幼圆" panose="02010509060101010101" pitchFamily="49" charset="-122"/>
                <a:ea typeface="幼圆" panose="02010509060101010101" pitchFamily="49" charset="-122"/>
              </a:rPr>
              <a:t>腹腔神经节</a:t>
            </a:r>
            <a:r>
              <a:rPr kumimoji="1" lang="en-US" altLang="zh-CN" dirty="0">
                <a:latin typeface="幼圆" panose="02010509060101010101" pitchFamily="49" charset="-122"/>
                <a:ea typeface="幼圆" panose="02010509060101010101" pitchFamily="49" charset="-122"/>
              </a:rPr>
              <a:t>(2)</a:t>
            </a:r>
          </a:p>
          <a:p>
            <a:pPr eaLnBrk="1" hangingPunct="1">
              <a:lnSpc>
                <a:spcPct val="150000"/>
              </a:lnSpc>
              <a:buFont typeface="Wingdings" panose="05000000000000000000" pitchFamily="2" charset="2"/>
              <a:buChar char="Ø"/>
            </a:pPr>
            <a:r>
              <a:rPr kumimoji="1" lang="zh-CN" altLang="en-US" dirty="0">
                <a:latin typeface="幼圆" panose="02010509060101010101" pitchFamily="49" charset="-122"/>
                <a:ea typeface="幼圆" panose="02010509060101010101" pitchFamily="49" charset="-122"/>
              </a:rPr>
              <a:t>肠系膜上神经节</a:t>
            </a:r>
            <a:r>
              <a:rPr kumimoji="1" lang="en-US" altLang="zh-CN" dirty="0">
                <a:latin typeface="幼圆" panose="02010509060101010101" pitchFamily="49" charset="-122"/>
                <a:ea typeface="幼圆" panose="02010509060101010101" pitchFamily="49" charset="-122"/>
              </a:rPr>
              <a:t>(1)</a:t>
            </a:r>
          </a:p>
          <a:p>
            <a:pPr eaLnBrk="1" hangingPunct="1">
              <a:lnSpc>
                <a:spcPct val="150000"/>
              </a:lnSpc>
              <a:buFont typeface="Wingdings" panose="05000000000000000000" pitchFamily="2" charset="2"/>
              <a:buChar char="Ø"/>
            </a:pPr>
            <a:r>
              <a:rPr kumimoji="1" lang="zh-CN" altLang="en-US" dirty="0">
                <a:latin typeface="幼圆" panose="02010509060101010101" pitchFamily="49" charset="-122"/>
                <a:ea typeface="幼圆" panose="02010509060101010101" pitchFamily="49" charset="-122"/>
              </a:rPr>
              <a:t>肠系膜下神经节</a:t>
            </a:r>
            <a:r>
              <a:rPr kumimoji="1" lang="en-US" altLang="zh-CN" dirty="0">
                <a:latin typeface="幼圆" panose="02010509060101010101" pitchFamily="49" charset="-122"/>
                <a:ea typeface="幼圆" panose="02010509060101010101" pitchFamily="49" charset="-122"/>
              </a:rPr>
              <a:t>(1)</a:t>
            </a:r>
          </a:p>
          <a:p>
            <a:pPr eaLnBrk="1" hangingPunct="1">
              <a:lnSpc>
                <a:spcPct val="150000"/>
              </a:lnSpc>
              <a:buFont typeface="Wingdings" panose="05000000000000000000" pitchFamily="2" charset="2"/>
              <a:buChar char="Ø"/>
            </a:pPr>
            <a:r>
              <a:rPr kumimoji="1" lang="zh-CN" altLang="en-US" dirty="0">
                <a:latin typeface="幼圆" panose="02010509060101010101" pitchFamily="49" charset="-122"/>
                <a:ea typeface="幼圆" panose="02010509060101010101" pitchFamily="49" charset="-122"/>
              </a:rPr>
              <a:t>主动脉肾神经节</a:t>
            </a:r>
            <a:r>
              <a:rPr kumimoji="1" lang="en-US" altLang="zh-CN" dirty="0">
                <a:latin typeface="幼圆" panose="02010509060101010101" pitchFamily="49" charset="-122"/>
                <a:ea typeface="幼圆" panose="02010509060101010101" pitchFamily="49" charset="-122"/>
              </a:rPr>
              <a:t>(2)</a:t>
            </a:r>
          </a:p>
        </p:txBody>
      </p:sp>
      <p:sp>
        <p:nvSpPr>
          <p:cNvPr id="10245" name="Text Box 5">
            <a:extLst>
              <a:ext uri="{FF2B5EF4-FFF2-40B4-BE49-F238E27FC236}">
                <a16:creationId xmlns="" xmlns:a16="http://schemas.microsoft.com/office/drawing/2014/main" id="{85A8E1B7-B342-48CE-8F6F-8AB17CBB62A2}"/>
              </a:ext>
            </a:extLst>
          </p:cNvPr>
          <p:cNvSpPr txBox="1">
            <a:spLocks noChangeArrowheads="1"/>
          </p:cNvSpPr>
          <p:nvPr/>
        </p:nvSpPr>
        <p:spPr bwMode="auto">
          <a:xfrm>
            <a:off x="574677" y="1627063"/>
            <a:ext cx="3762874" cy="98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tabLst>
                <a:tab pos="0" algn="l"/>
              </a:tabLst>
              <a:defRPr sz="2400" b="1">
                <a:solidFill>
                  <a:schemeClr val="tx1"/>
                </a:solidFill>
                <a:latin typeface="Arial" panose="020B0604020202020204" pitchFamily="34" charset="0"/>
                <a:ea typeface="楷体_GB2312" pitchFamily="49" charset="-122"/>
              </a:defRPr>
            </a:lvl1pPr>
            <a:lvl2pPr marL="742950" indent="-285750">
              <a:tabLst>
                <a:tab pos="0" algn="l"/>
              </a:tabLst>
              <a:defRPr sz="2400" b="1">
                <a:solidFill>
                  <a:schemeClr val="tx1"/>
                </a:solidFill>
                <a:latin typeface="Arial" panose="020B0604020202020204" pitchFamily="34" charset="0"/>
                <a:ea typeface="楷体_GB2312" pitchFamily="49" charset="-122"/>
              </a:defRPr>
            </a:lvl2pPr>
            <a:lvl3pPr marL="1143000" indent="-228600">
              <a:tabLst>
                <a:tab pos="0" algn="l"/>
              </a:tabLst>
              <a:defRPr sz="2400" b="1">
                <a:solidFill>
                  <a:schemeClr val="tx1"/>
                </a:solidFill>
                <a:latin typeface="Arial" panose="020B0604020202020204" pitchFamily="34" charset="0"/>
                <a:ea typeface="楷体_GB2312" pitchFamily="49" charset="-122"/>
              </a:defRPr>
            </a:lvl3pPr>
            <a:lvl4pPr marL="1600200" indent="-228600">
              <a:tabLst>
                <a:tab pos="0" algn="l"/>
              </a:tabLst>
              <a:defRPr sz="2400" b="1">
                <a:solidFill>
                  <a:schemeClr val="tx1"/>
                </a:solidFill>
                <a:latin typeface="Arial" panose="020B0604020202020204" pitchFamily="34" charset="0"/>
                <a:ea typeface="楷体_GB2312" pitchFamily="49" charset="-122"/>
              </a:defRPr>
            </a:lvl4pPr>
            <a:lvl5pPr marL="2057400" indent="-228600">
              <a:tabLst>
                <a:tab pos="0" algn="l"/>
              </a:tabLst>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tabLst>
                <a:tab pos="0" algn="l"/>
              </a:tabLs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tabLst>
                <a:tab pos="0" algn="l"/>
              </a:tabLs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tabLst>
                <a:tab pos="0" algn="l"/>
              </a:tabLs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tabLst>
                <a:tab pos="0" algn="l"/>
              </a:tabLst>
              <a:defRPr sz="2400" b="1">
                <a:solidFill>
                  <a:schemeClr val="tx1"/>
                </a:solidFill>
                <a:latin typeface="Arial" panose="020B0604020202020204" pitchFamily="34" charset="0"/>
                <a:ea typeface="楷体_GB2312" pitchFamily="49" charset="-122"/>
              </a:defRPr>
            </a:lvl9pPr>
          </a:lstStyle>
          <a:p>
            <a:pPr eaLnBrk="1" hangingPunct="1">
              <a:lnSpc>
                <a:spcPct val="130000"/>
              </a:lnSpc>
            </a:pPr>
            <a:r>
              <a:rPr lang="zh-CN" altLang="en-US" dirty="0">
                <a:latin typeface="幼圆" panose="02010509060101010101" pitchFamily="49" charset="-122"/>
                <a:ea typeface="幼圆" panose="02010509060101010101" pitchFamily="49" charset="-122"/>
              </a:rPr>
              <a:t>位于脊柱前方，腹主动脉脏支的根部，包括：</a:t>
            </a:r>
          </a:p>
        </p:txBody>
      </p:sp>
      <p:grpSp>
        <p:nvGrpSpPr>
          <p:cNvPr id="2" name="组合 1">
            <a:extLst>
              <a:ext uri="{FF2B5EF4-FFF2-40B4-BE49-F238E27FC236}">
                <a16:creationId xmlns="" xmlns:a16="http://schemas.microsoft.com/office/drawing/2014/main" id="{C3C25980-B66B-4C48-A557-9AEA64AFD6FB}"/>
              </a:ext>
            </a:extLst>
          </p:cNvPr>
          <p:cNvGrpSpPr/>
          <p:nvPr/>
        </p:nvGrpSpPr>
        <p:grpSpPr>
          <a:xfrm>
            <a:off x="4572000" y="992188"/>
            <a:ext cx="4290094" cy="5076185"/>
            <a:chOff x="4810125" y="1192213"/>
            <a:chExt cx="4290094" cy="5076185"/>
          </a:xfrm>
        </p:grpSpPr>
        <p:pic>
          <p:nvPicPr>
            <p:cNvPr id="10242" name="Picture 2" descr="Snap123">
              <a:extLst>
                <a:ext uri="{FF2B5EF4-FFF2-40B4-BE49-F238E27FC236}">
                  <a16:creationId xmlns="" xmlns:a16="http://schemas.microsoft.com/office/drawing/2014/main" id="{D849AB19-09F7-4E5C-B079-287A0121243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18385" t="1799" r="7961" b="43492"/>
            <a:stretch>
              <a:fillRect/>
            </a:stretch>
          </p:blipFill>
          <p:spPr bwMode="auto">
            <a:xfrm>
              <a:off x="6015706" y="1638300"/>
              <a:ext cx="3084513" cy="411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Line 6">
              <a:extLst>
                <a:ext uri="{FF2B5EF4-FFF2-40B4-BE49-F238E27FC236}">
                  <a16:creationId xmlns="" xmlns:a16="http://schemas.microsoft.com/office/drawing/2014/main" id="{E5B53CF5-B27D-4ACB-BF80-C4AF7A3A4303}"/>
                </a:ext>
              </a:extLst>
            </p:cNvPr>
            <p:cNvSpPr>
              <a:spLocks noChangeShapeType="1"/>
            </p:cNvSpPr>
            <p:nvPr/>
          </p:nvSpPr>
          <p:spPr bwMode="auto">
            <a:xfrm flipH="1">
              <a:off x="7466681" y="1550988"/>
              <a:ext cx="912144" cy="14906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0247" name="Line 7">
              <a:extLst>
                <a:ext uri="{FF2B5EF4-FFF2-40B4-BE49-F238E27FC236}">
                  <a16:creationId xmlns="" xmlns:a16="http://schemas.microsoft.com/office/drawing/2014/main" id="{EE5006C2-0BC2-42E5-863D-3982DCD33F06}"/>
                </a:ext>
              </a:extLst>
            </p:cNvPr>
            <p:cNvSpPr>
              <a:spLocks noChangeShapeType="1"/>
            </p:cNvSpPr>
            <p:nvPr/>
          </p:nvSpPr>
          <p:spPr bwMode="auto">
            <a:xfrm flipH="1">
              <a:off x="7957219" y="1550988"/>
              <a:ext cx="421606" cy="1536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0248" name="Rectangle 8">
              <a:extLst>
                <a:ext uri="{FF2B5EF4-FFF2-40B4-BE49-F238E27FC236}">
                  <a16:creationId xmlns="" xmlns:a16="http://schemas.microsoft.com/office/drawing/2014/main" id="{3C4AE47B-4064-4FAA-9860-207424762D49}"/>
                </a:ext>
              </a:extLst>
            </p:cNvPr>
            <p:cNvSpPr>
              <a:spLocks noChangeArrowheads="1"/>
            </p:cNvSpPr>
            <p:nvPr/>
          </p:nvSpPr>
          <p:spPr bwMode="auto">
            <a:xfrm>
              <a:off x="7394115" y="1192213"/>
              <a:ext cx="154781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腹腔神经节</a:t>
              </a:r>
            </a:p>
          </p:txBody>
        </p:sp>
        <p:sp>
          <p:nvSpPr>
            <p:cNvPr id="10249" name="Line 9">
              <a:extLst>
                <a:ext uri="{FF2B5EF4-FFF2-40B4-BE49-F238E27FC236}">
                  <a16:creationId xmlns="" xmlns:a16="http://schemas.microsoft.com/office/drawing/2014/main" id="{C7EC8FAA-D539-47E1-B808-CE1D69992520}"/>
                </a:ext>
              </a:extLst>
            </p:cNvPr>
            <p:cNvSpPr>
              <a:spLocks noChangeShapeType="1"/>
            </p:cNvSpPr>
            <p:nvPr/>
          </p:nvSpPr>
          <p:spPr bwMode="auto">
            <a:xfrm>
              <a:off x="5925219" y="2658979"/>
              <a:ext cx="1730375" cy="885909"/>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0250" name="Rectangle 10">
              <a:extLst>
                <a:ext uri="{FF2B5EF4-FFF2-40B4-BE49-F238E27FC236}">
                  <a16:creationId xmlns="" xmlns:a16="http://schemas.microsoft.com/office/drawing/2014/main" id="{59762939-0E93-46C9-AC45-57076358A0AA}"/>
                </a:ext>
              </a:extLst>
            </p:cNvPr>
            <p:cNvSpPr>
              <a:spLocks noChangeArrowheads="1"/>
            </p:cNvSpPr>
            <p:nvPr/>
          </p:nvSpPr>
          <p:spPr bwMode="auto">
            <a:xfrm>
              <a:off x="4810125" y="2426915"/>
              <a:ext cx="131411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肠系膜上神经节</a:t>
              </a:r>
            </a:p>
          </p:txBody>
        </p:sp>
        <p:sp>
          <p:nvSpPr>
            <p:cNvPr id="10251" name="Line 11">
              <a:extLst>
                <a:ext uri="{FF2B5EF4-FFF2-40B4-BE49-F238E27FC236}">
                  <a16:creationId xmlns="" xmlns:a16="http://schemas.microsoft.com/office/drawing/2014/main" id="{4F1E6579-3F7B-4CA9-A5C6-DCB4421E5766}"/>
                </a:ext>
              </a:extLst>
            </p:cNvPr>
            <p:cNvSpPr>
              <a:spLocks noChangeShapeType="1"/>
            </p:cNvSpPr>
            <p:nvPr/>
          </p:nvSpPr>
          <p:spPr bwMode="auto">
            <a:xfrm flipV="1">
              <a:off x="6808788" y="4984749"/>
              <a:ext cx="1069056" cy="94773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0252" name="Rectangle 12">
              <a:extLst>
                <a:ext uri="{FF2B5EF4-FFF2-40B4-BE49-F238E27FC236}">
                  <a16:creationId xmlns="" xmlns:a16="http://schemas.microsoft.com/office/drawing/2014/main" id="{F8451300-0CE7-4014-A160-855EEC2A318B}"/>
                </a:ext>
              </a:extLst>
            </p:cNvPr>
            <p:cNvSpPr>
              <a:spLocks noChangeArrowheads="1"/>
            </p:cNvSpPr>
            <p:nvPr/>
          </p:nvSpPr>
          <p:spPr bwMode="auto">
            <a:xfrm>
              <a:off x="6086058" y="5868288"/>
              <a:ext cx="223712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肠系膜下神经节</a:t>
              </a:r>
            </a:p>
          </p:txBody>
        </p:sp>
        <p:sp>
          <p:nvSpPr>
            <p:cNvPr id="10253" name="Line 13">
              <a:extLst>
                <a:ext uri="{FF2B5EF4-FFF2-40B4-BE49-F238E27FC236}">
                  <a16:creationId xmlns="" xmlns:a16="http://schemas.microsoft.com/office/drawing/2014/main" id="{9F58FDB1-5990-465E-B384-15E3BF776B95}"/>
                </a:ext>
              </a:extLst>
            </p:cNvPr>
            <p:cNvSpPr>
              <a:spLocks noChangeShapeType="1"/>
            </p:cNvSpPr>
            <p:nvPr/>
          </p:nvSpPr>
          <p:spPr bwMode="auto">
            <a:xfrm flipH="1">
              <a:off x="5736306" y="3705225"/>
              <a:ext cx="1730375" cy="143351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0254" name="Line 14">
              <a:extLst>
                <a:ext uri="{FF2B5EF4-FFF2-40B4-BE49-F238E27FC236}">
                  <a16:creationId xmlns="" xmlns:a16="http://schemas.microsoft.com/office/drawing/2014/main" id="{ACF45768-7B6A-44D7-90CF-74F05923B3A2}"/>
                </a:ext>
              </a:extLst>
            </p:cNvPr>
            <p:cNvSpPr>
              <a:spLocks noChangeShapeType="1"/>
            </p:cNvSpPr>
            <p:nvPr/>
          </p:nvSpPr>
          <p:spPr bwMode="auto">
            <a:xfrm flipH="1">
              <a:off x="5747419" y="3771900"/>
              <a:ext cx="2176462" cy="136683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latin typeface="仿宋" panose="02010609060101010101" pitchFamily="49" charset="-122"/>
                <a:ea typeface="仿宋" panose="02010609060101010101" pitchFamily="49" charset="-122"/>
              </a:endParaRPr>
            </a:p>
          </p:txBody>
        </p:sp>
        <p:sp>
          <p:nvSpPr>
            <p:cNvPr id="10255" name="Rectangle 15">
              <a:extLst>
                <a:ext uri="{FF2B5EF4-FFF2-40B4-BE49-F238E27FC236}">
                  <a16:creationId xmlns="" xmlns:a16="http://schemas.microsoft.com/office/drawing/2014/main" id="{B182DA60-2844-444B-950A-8238DF169DA3}"/>
                </a:ext>
              </a:extLst>
            </p:cNvPr>
            <p:cNvSpPr>
              <a:spLocks noChangeArrowheads="1"/>
            </p:cNvSpPr>
            <p:nvPr/>
          </p:nvSpPr>
          <p:spPr bwMode="auto">
            <a:xfrm>
              <a:off x="4810125" y="5042039"/>
              <a:ext cx="1205581"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000" dirty="0">
                  <a:latin typeface="仿宋" panose="02010609060101010101" pitchFamily="49" charset="-122"/>
                  <a:ea typeface="仿宋" panose="02010609060101010101" pitchFamily="49" charset="-122"/>
                </a:rPr>
                <a:t>主动脉肾神经节</a:t>
              </a:r>
            </a:p>
          </p:txBody>
        </p:sp>
      </p:gr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8FBED157-A5BF-4066-B73F-00072AA14361}"/>
              </a:ext>
            </a:extLst>
          </p:cNvPr>
          <p:cNvSpPr>
            <a:spLocks noChangeArrowheads="1"/>
          </p:cNvSpPr>
          <p:nvPr/>
        </p:nvSpPr>
        <p:spPr bwMode="auto">
          <a:xfrm>
            <a:off x="82131" y="984459"/>
            <a:ext cx="3530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kumimoji="1" lang="zh-CN" altLang="en-US" sz="2800" dirty="0">
                <a:latin typeface="幼圆" panose="02010509060101010101" pitchFamily="49" charset="-122"/>
                <a:ea typeface="幼圆" panose="02010509060101010101" pitchFamily="49" charset="-122"/>
              </a:rPr>
              <a:t>（</a:t>
            </a:r>
            <a:r>
              <a:rPr kumimoji="1" lang="en-US" altLang="zh-CN" sz="2800" dirty="0">
                <a:latin typeface="幼圆" panose="02010509060101010101" pitchFamily="49" charset="-122"/>
                <a:ea typeface="幼圆" panose="02010509060101010101" pitchFamily="49" charset="-122"/>
              </a:rPr>
              <a:t>4</a:t>
            </a:r>
            <a:r>
              <a:rPr kumimoji="1" lang="zh-CN" altLang="en-US" sz="2800" dirty="0">
                <a:latin typeface="幼圆" panose="02010509060101010101" pitchFamily="49" charset="-122"/>
                <a:ea typeface="幼圆" panose="02010509060101010101" pitchFamily="49" charset="-122"/>
              </a:rPr>
              <a:t>）交通支</a:t>
            </a:r>
          </a:p>
        </p:txBody>
      </p:sp>
      <p:sp>
        <p:nvSpPr>
          <p:cNvPr id="11267" name="Rectangle 3">
            <a:extLst>
              <a:ext uri="{FF2B5EF4-FFF2-40B4-BE49-F238E27FC236}">
                <a16:creationId xmlns="" xmlns:a16="http://schemas.microsoft.com/office/drawing/2014/main" id="{BBDA40C2-D37F-4D4B-AC20-138082E57E49}"/>
              </a:ext>
            </a:extLst>
          </p:cNvPr>
          <p:cNvSpPr>
            <a:spLocks noChangeArrowheads="1"/>
          </p:cNvSpPr>
          <p:nvPr/>
        </p:nvSpPr>
        <p:spPr bwMode="auto">
          <a:xfrm>
            <a:off x="415506" y="1829966"/>
            <a:ext cx="28638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buFont typeface="Wingdings" panose="05000000000000000000" pitchFamily="2" charset="2"/>
              <a:buChar char="Ø"/>
            </a:pPr>
            <a:r>
              <a:rPr kumimoji="1" lang="zh-CN" altLang="en-US" dirty="0">
                <a:latin typeface="幼圆" panose="02010509060101010101" pitchFamily="49" charset="-122"/>
                <a:ea typeface="幼圆" panose="02010509060101010101" pitchFamily="49" charset="-122"/>
              </a:rPr>
              <a:t>白交通支</a:t>
            </a:r>
          </a:p>
        </p:txBody>
      </p:sp>
      <p:sp>
        <p:nvSpPr>
          <p:cNvPr id="11268" name="Text Box 4">
            <a:extLst>
              <a:ext uri="{FF2B5EF4-FFF2-40B4-BE49-F238E27FC236}">
                <a16:creationId xmlns="" xmlns:a16="http://schemas.microsoft.com/office/drawing/2014/main" id="{1D144DB7-F6FE-472E-933D-E51ED9205EAE}"/>
              </a:ext>
            </a:extLst>
          </p:cNvPr>
          <p:cNvSpPr txBox="1">
            <a:spLocks noChangeArrowheads="1"/>
          </p:cNvSpPr>
          <p:nvPr/>
        </p:nvSpPr>
        <p:spPr bwMode="auto">
          <a:xfrm>
            <a:off x="744830" y="2265001"/>
            <a:ext cx="3970923" cy="1405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buFontTx/>
              <a:buChar char="•"/>
            </a:pPr>
            <a:r>
              <a:rPr lang="zh-CN" altLang="en-US" sz="2000" dirty="0">
                <a:latin typeface="仿宋" panose="02010609060101010101" pitchFamily="49" charset="-122"/>
                <a:ea typeface="仿宋" panose="02010609060101010101" pitchFamily="49" charset="-122"/>
              </a:rPr>
              <a:t>有髓的节前纤维，呈白色</a:t>
            </a:r>
          </a:p>
          <a:p>
            <a:pPr eaLnBrk="1" hangingPunct="1">
              <a:lnSpc>
                <a:spcPct val="150000"/>
              </a:lnSpc>
              <a:buFontTx/>
              <a:buChar char="•"/>
            </a:pPr>
            <a:r>
              <a:rPr lang="zh-CN" altLang="en-US" sz="2000" dirty="0">
                <a:latin typeface="仿宋" panose="02010609060101010101" pitchFamily="49" charset="-122"/>
                <a:ea typeface="仿宋" panose="02010609060101010101" pitchFamily="49" charset="-122"/>
              </a:rPr>
              <a:t>连于</a:t>
            </a:r>
            <a:r>
              <a:rPr kumimoji="1" lang="en-US" altLang="zh-CN" sz="2000" dirty="0" err="1">
                <a:latin typeface="仿宋" panose="02010609060101010101" pitchFamily="49" charset="-122"/>
                <a:ea typeface="仿宋" panose="02010609060101010101" pitchFamily="49" charset="-122"/>
              </a:rPr>
              <a:t>T1-L3</a:t>
            </a:r>
            <a:r>
              <a:rPr kumimoji="1" lang="zh-CN" altLang="en-US" sz="2000" dirty="0">
                <a:latin typeface="仿宋" panose="02010609060101010101" pitchFamily="49" charset="-122"/>
                <a:ea typeface="仿宋" panose="02010609060101010101" pitchFamily="49" charset="-122"/>
              </a:rPr>
              <a:t>脊神经前支与相应的交感干神经节之间</a:t>
            </a:r>
          </a:p>
        </p:txBody>
      </p:sp>
      <p:sp>
        <p:nvSpPr>
          <p:cNvPr id="11269" name="Rectangle 5">
            <a:extLst>
              <a:ext uri="{FF2B5EF4-FFF2-40B4-BE49-F238E27FC236}">
                <a16:creationId xmlns="" xmlns:a16="http://schemas.microsoft.com/office/drawing/2014/main" id="{15D5F9B5-0353-436B-A0ED-86CF38E26882}"/>
              </a:ext>
            </a:extLst>
          </p:cNvPr>
          <p:cNvSpPr>
            <a:spLocks noChangeArrowheads="1"/>
          </p:cNvSpPr>
          <p:nvPr/>
        </p:nvSpPr>
        <p:spPr bwMode="auto">
          <a:xfrm>
            <a:off x="420269" y="4003253"/>
            <a:ext cx="29035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buFont typeface="Wingdings" panose="05000000000000000000" pitchFamily="2" charset="2"/>
              <a:buChar char="Ø"/>
            </a:pPr>
            <a:r>
              <a:rPr kumimoji="1" lang="zh-CN" altLang="en-US" dirty="0">
                <a:latin typeface="幼圆" panose="02010509060101010101" pitchFamily="49" charset="-122"/>
                <a:ea typeface="幼圆" panose="02010509060101010101" pitchFamily="49" charset="-122"/>
              </a:rPr>
              <a:t>灰交通支 </a:t>
            </a:r>
          </a:p>
        </p:txBody>
      </p:sp>
      <p:sp>
        <p:nvSpPr>
          <p:cNvPr id="11270" name="Text Box 6">
            <a:extLst>
              <a:ext uri="{FF2B5EF4-FFF2-40B4-BE49-F238E27FC236}">
                <a16:creationId xmlns="" xmlns:a16="http://schemas.microsoft.com/office/drawing/2014/main" id="{982FFBD8-C219-4824-8B29-D44032A7C13F}"/>
              </a:ext>
            </a:extLst>
          </p:cNvPr>
          <p:cNvSpPr txBox="1">
            <a:spLocks noChangeArrowheads="1"/>
          </p:cNvSpPr>
          <p:nvPr/>
        </p:nvSpPr>
        <p:spPr bwMode="auto">
          <a:xfrm>
            <a:off x="744830" y="4390994"/>
            <a:ext cx="4457700" cy="943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buFontTx/>
              <a:buChar char="•"/>
            </a:pPr>
            <a:r>
              <a:rPr lang="zh-CN" altLang="en-US" sz="2000" dirty="0">
                <a:latin typeface="仿宋" panose="02010609060101010101" pitchFamily="49" charset="-122"/>
                <a:ea typeface="仿宋" panose="02010609060101010101" pitchFamily="49" charset="-122"/>
              </a:rPr>
              <a:t>无髓的节后纤维，色灰暗</a:t>
            </a:r>
          </a:p>
          <a:p>
            <a:pPr eaLnBrk="1" hangingPunct="1">
              <a:lnSpc>
                <a:spcPct val="150000"/>
              </a:lnSpc>
              <a:buFontTx/>
              <a:buChar char="•"/>
            </a:pPr>
            <a:r>
              <a:rPr lang="zh-CN" altLang="en-US" sz="2000" dirty="0">
                <a:latin typeface="仿宋" panose="02010609060101010101" pitchFamily="49" charset="-122"/>
                <a:ea typeface="仿宋" panose="02010609060101010101" pitchFamily="49" charset="-122"/>
              </a:rPr>
              <a:t>连于交感干与</a:t>
            </a:r>
            <a:r>
              <a:rPr lang="en-US" altLang="zh-CN" sz="2000" dirty="0">
                <a:latin typeface="仿宋" panose="02010609060101010101" pitchFamily="49" charset="-122"/>
                <a:ea typeface="仿宋" panose="02010609060101010101" pitchFamily="49" charset="-122"/>
              </a:rPr>
              <a:t>31</a:t>
            </a:r>
            <a:r>
              <a:rPr lang="zh-CN" altLang="en-US" sz="2000" dirty="0">
                <a:latin typeface="仿宋" panose="02010609060101010101" pitchFamily="49" charset="-122"/>
                <a:ea typeface="仿宋" panose="02010609060101010101" pitchFamily="49" charset="-122"/>
              </a:rPr>
              <a:t>对脊神经前支之间</a:t>
            </a:r>
          </a:p>
        </p:txBody>
      </p:sp>
      <p:grpSp>
        <p:nvGrpSpPr>
          <p:cNvPr id="2" name="组合 1">
            <a:extLst>
              <a:ext uri="{FF2B5EF4-FFF2-40B4-BE49-F238E27FC236}">
                <a16:creationId xmlns="" xmlns:a16="http://schemas.microsoft.com/office/drawing/2014/main" id="{FAB6C961-016B-486E-AD00-06ECFEB693CA}"/>
              </a:ext>
            </a:extLst>
          </p:cNvPr>
          <p:cNvGrpSpPr/>
          <p:nvPr/>
        </p:nvGrpSpPr>
        <p:grpSpPr>
          <a:xfrm>
            <a:off x="4894847" y="1322357"/>
            <a:ext cx="4036010" cy="4067235"/>
            <a:chOff x="4939715" y="1204913"/>
            <a:chExt cx="4036010" cy="4067235"/>
          </a:xfrm>
        </p:grpSpPr>
        <p:graphicFrame>
          <p:nvGraphicFramePr>
            <p:cNvPr id="11271" name="Object 7">
              <a:extLst>
                <a:ext uri="{FF2B5EF4-FFF2-40B4-BE49-F238E27FC236}">
                  <a16:creationId xmlns="" xmlns:a16="http://schemas.microsoft.com/office/drawing/2014/main" id="{0CA9A06B-D4AC-46F2-A1A7-84701F3D2D9D}"/>
                </a:ext>
              </a:extLst>
            </p:cNvPr>
            <p:cNvGraphicFramePr>
              <a:graphicFrameLocks noChangeAspect="1"/>
            </p:cNvGraphicFramePr>
            <p:nvPr>
              <p:extLst>
                <p:ext uri="{D42A27DB-BD31-4B8C-83A1-F6EECF244321}">
                  <p14:modId xmlns="" xmlns:p14="http://schemas.microsoft.com/office/powerpoint/2010/main" val="1883371535"/>
                </p:ext>
              </p:extLst>
            </p:nvPr>
          </p:nvGraphicFramePr>
          <p:xfrm>
            <a:off x="5200650" y="1354138"/>
            <a:ext cx="3775075" cy="3484562"/>
          </p:xfrm>
          <a:graphic>
            <a:graphicData uri="http://schemas.openxmlformats.org/presentationml/2006/ole">
              <p:oleObj spid="_x0000_s11293" name="Image" r:id="rId3" imgW="8533333" imgH="4050794" progId="Photoshop.Image.7">
                <p:embed/>
              </p:oleObj>
            </a:graphicData>
          </a:graphic>
        </p:graphicFrame>
        <p:sp>
          <p:nvSpPr>
            <p:cNvPr id="11272" name="Text Box 8">
              <a:extLst>
                <a:ext uri="{FF2B5EF4-FFF2-40B4-BE49-F238E27FC236}">
                  <a16:creationId xmlns="" xmlns:a16="http://schemas.microsoft.com/office/drawing/2014/main" id="{F9E81A1A-92F0-49FA-A0BB-CB4831E15FA9}"/>
                </a:ext>
              </a:extLst>
            </p:cNvPr>
            <p:cNvSpPr txBox="1">
              <a:spLocks noChangeArrowheads="1"/>
            </p:cNvSpPr>
            <p:nvPr/>
          </p:nvSpPr>
          <p:spPr bwMode="auto">
            <a:xfrm>
              <a:off x="7418388" y="1204913"/>
              <a:ext cx="1063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仿宋" panose="02010609060101010101" pitchFamily="49" charset="-122"/>
                  <a:ea typeface="仿宋" panose="02010609060101010101" pitchFamily="49" charset="-122"/>
                </a:rPr>
                <a:t>脊神经</a:t>
              </a:r>
              <a:endParaRPr lang="en-US" altLang="zh-CN" sz="2000" dirty="0">
                <a:latin typeface="仿宋" panose="02010609060101010101" pitchFamily="49" charset="-122"/>
                <a:ea typeface="仿宋" panose="02010609060101010101" pitchFamily="49" charset="-122"/>
              </a:endParaRPr>
            </a:p>
          </p:txBody>
        </p:sp>
        <p:sp>
          <p:nvSpPr>
            <p:cNvPr id="11273" name="Line 9">
              <a:extLst>
                <a:ext uri="{FF2B5EF4-FFF2-40B4-BE49-F238E27FC236}">
                  <a16:creationId xmlns="" xmlns:a16="http://schemas.microsoft.com/office/drawing/2014/main" id="{9A8D79FB-F781-474A-BD5B-AEAC2065EA23}"/>
                </a:ext>
              </a:extLst>
            </p:cNvPr>
            <p:cNvSpPr>
              <a:spLocks noChangeShapeType="1"/>
            </p:cNvSpPr>
            <p:nvPr/>
          </p:nvSpPr>
          <p:spPr bwMode="auto">
            <a:xfrm flipV="1">
              <a:off x="5778500" y="3078163"/>
              <a:ext cx="246063" cy="304800"/>
            </a:xfrm>
            <a:prstGeom prst="line">
              <a:avLst/>
            </a:prstGeom>
            <a:noFill/>
            <a:ln w="28575">
              <a:solidFill>
                <a:srgbClr val="FF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sp>
          <p:nvSpPr>
            <p:cNvPr id="11274" name="Text Box 10">
              <a:extLst>
                <a:ext uri="{FF2B5EF4-FFF2-40B4-BE49-F238E27FC236}">
                  <a16:creationId xmlns="" xmlns:a16="http://schemas.microsoft.com/office/drawing/2014/main" id="{2155065F-73B4-4332-8863-8B654AC8FEC4}"/>
                </a:ext>
              </a:extLst>
            </p:cNvPr>
            <p:cNvSpPr txBox="1">
              <a:spLocks noChangeArrowheads="1"/>
            </p:cNvSpPr>
            <p:nvPr/>
          </p:nvSpPr>
          <p:spPr bwMode="auto">
            <a:xfrm>
              <a:off x="4939715" y="3322638"/>
              <a:ext cx="16843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仿宋" panose="02010609060101010101" pitchFamily="49" charset="-122"/>
                  <a:ea typeface="仿宋" panose="02010609060101010101" pitchFamily="49" charset="-122"/>
                </a:rPr>
                <a:t>灰交通支</a:t>
              </a:r>
            </a:p>
          </p:txBody>
        </p:sp>
        <p:sp>
          <p:nvSpPr>
            <p:cNvPr id="11275" name="Line 11">
              <a:extLst>
                <a:ext uri="{FF2B5EF4-FFF2-40B4-BE49-F238E27FC236}">
                  <a16:creationId xmlns="" xmlns:a16="http://schemas.microsoft.com/office/drawing/2014/main" id="{ED38D9DE-1D59-429C-9A07-95A7A35D22ED}"/>
                </a:ext>
              </a:extLst>
            </p:cNvPr>
            <p:cNvSpPr>
              <a:spLocks noChangeShapeType="1"/>
            </p:cNvSpPr>
            <p:nvPr/>
          </p:nvSpPr>
          <p:spPr bwMode="auto">
            <a:xfrm flipH="1" flipV="1">
              <a:off x="6499225" y="4273550"/>
              <a:ext cx="612775" cy="669925"/>
            </a:xfrm>
            <a:prstGeom prst="line">
              <a:avLst/>
            </a:prstGeom>
            <a:noFill/>
            <a:ln w="28575">
              <a:solidFill>
                <a:srgbClr val="FF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sp>
          <p:nvSpPr>
            <p:cNvPr id="11276" name="Text Box 12">
              <a:extLst>
                <a:ext uri="{FF2B5EF4-FFF2-40B4-BE49-F238E27FC236}">
                  <a16:creationId xmlns="" xmlns:a16="http://schemas.microsoft.com/office/drawing/2014/main" id="{01EC7B5D-A6F9-45FD-9559-F6B78A7B541C}"/>
                </a:ext>
              </a:extLst>
            </p:cNvPr>
            <p:cNvSpPr txBox="1">
              <a:spLocks noChangeArrowheads="1"/>
            </p:cNvSpPr>
            <p:nvPr/>
          </p:nvSpPr>
          <p:spPr bwMode="auto">
            <a:xfrm>
              <a:off x="4971466" y="2008523"/>
              <a:ext cx="165258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a:latin typeface="仿宋" panose="02010609060101010101" pitchFamily="49" charset="-122"/>
                  <a:ea typeface="仿宋" panose="02010609060101010101" pitchFamily="49" charset="-122"/>
                </a:rPr>
                <a:t>白交通支</a:t>
              </a:r>
            </a:p>
          </p:txBody>
        </p:sp>
        <p:sp>
          <p:nvSpPr>
            <p:cNvPr id="11277" name="Line 13">
              <a:extLst>
                <a:ext uri="{FF2B5EF4-FFF2-40B4-BE49-F238E27FC236}">
                  <a16:creationId xmlns="" xmlns:a16="http://schemas.microsoft.com/office/drawing/2014/main" id="{B073FF3A-8106-4E13-90E3-CFBDC15454F3}"/>
                </a:ext>
              </a:extLst>
            </p:cNvPr>
            <p:cNvSpPr>
              <a:spLocks noChangeShapeType="1"/>
            </p:cNvSpPr>
            <p:nvPr/>
          </p:nvSpPr>
          <p:spPr bwMode="auto">
            <a:xfrm flipV="1">
              <a:off x="7204075" y="1585913"/>
              <a:ext cx="409575" cy="665162"/>
            </a:xfrm>
            <a:prstGeom prst="line">
              <a:avLst/>
            </a:prstGeom>
            <a:noFill/>
            <a:ln w="28575">
              <a:solidFill>
                <a:srgbClr val="FF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sp>
          <p:nvSpPr>
            <p:cNvPr id="11278" name="Text Box 14">
              <a:extLst>
                <a:ext uri="{FF2B5EF4-FFF2-40B4-BE49-F238E27FC236}">
                  <a16:creationId xmlns="" xmlns:a16="http://schemas.microsoft.com/office/drawing/2014/main" id="{79FC053A-6CB4-487B-ABD7-22372FAB1526}"/>
                </a:ext>
              </a:extLst>
            </p:cNvPr>
            <p:cNvSpPr txBox="1">
              <a:spLocks noChangeArrowheads="1"/>
            </p:cNvSpPr>
            <p:nvPr/>
          </p:nvSpPr>
          <p:spPr bwMode="auto">
            <a:xfrm>
              <a:off x="6934200" y="4872038"/>
              <a:ext cx="189697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sz="2000" dirty="0">
                  <a:latin typeface="仿宋" panose="02010609060101010101" pitchFamily="49" charset="-122"/>
                  <a:ea typeface="仿宋" panose="02010609060101010101" pitchFamily="49" charset="-122"/>
                </a:rPr>
                <a:t>交感干神经节</a:t>
              </a:r>
            </a:p>
          </p:txBody>
        </p:sp>
        <p:sp>
          <p:nvSpPr>
            <p:cNvPr id="11281" name="Line 17">
              <a:extLst>
                <a:ext uri="{FF2B5EF4-FFF2-40B4-BE49-F238E27FC236}">
                  <a16:creationId xmlns="" xmlns:a16="http://schemas.microsoft.com/office/drawing/2014/main" id="{984288D0-7457-4A2B-8DE0-C92201C2B2A2}"/>
                </a:ext>
              </a:extLst>
            </p:cNvPr>
            <p:cNvSpPr>
              <a:spLocks noChangeShapeType="1"/>
            </p:cNvSpPr>
            <p:nvPr/>
          </p:nvSpPr>
          <p:spPr bwMode="auto">
            <a:xfrm>
              <a:off x="5954711" y="2344738"/>
              <a:ext cx="246064" cy="396875"/>
            </a:xfrm>
            <a:prstGeom prst="line">
              <a:avLst/>
            </a:prstGeom>
            <a:noFill/>
            <a:ln w="28575">
              <a:solidFill>
                <a:srgbClr val="FF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仿宋" panose="02010609060101010101" pitchFamily="49" charset="-122"/>
                <a:ea typeface="仿宋" panose="02010609060101010101" pitchFamily="49" charset="-122"/>
              </a:endParaRPr>
            </a:p>
          </p:txBody>
        </p:sp>
      </p:gr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_jpg">
            <a:extLst>
              <a:ext uri="{FF2B5EF4-FFF2-40B4-BE49-F238E27FC236}">
                <a16:creationId xmlns="" xmlns:a16="http://schemas.microsoft.com/office/drawing/2014/main" id="{54DD41A9-7DC3-4C63-B46A-E8E0B328EDF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15050" y="330994"/>
            <a:ext cx="3808412" cy="619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 xmlns:a16="http://schemas.microsoft.com/office/drawing/2014/main" id="{F0804569-3883-4D65-8BAF-2E23CA11AA90}"/>
              </a:ext>
            </a:extLst>
          </p:cNvPr>
          <p:cNvSpPr txBox="1">
            <a:spLocks noChangeArrowheads="1"/>
          </p:cNvSpPr>
          <p:nvPr/>
        </p:nvSpPr>
        <p:spPr bwMode="auto">
          <a:xfrm>
            <a:off x="461169" y="1935028"/>
            <a:ext cx="4596731" cy="1113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pPr>
            <a:r>
              <a:rPr lang="zh-CN" altLang="en-US" dirty="0">
                <a:latin typeface="幼圆" panose="02010509060101010101" pitchFamily="49" charset="-122"/>
                <a:ea typeface="幼圆" panose="02010509060101010101" pitchFamily="49" charset="-122"/>
              </a:rPr>
              <a:t>中间外侧核</a:t>
            </a:r>
            <a:r>
              <a:rPr lang="en-US" altLang="en-US" dirty="0">
                <a:latin typeface="幼圆" panose="02010509060101010101" pitchFamily="49" charset="-122"/>
                <a:ea typeface="幼圆" panose="02010509060101010101" pitchFamily="49" charset="-122"/>
              </a:rPr>
              <a:t>→</a:t>
            </a:r>
            <a:r>
              <a:rPr lang="zh-CN" altLang="en-US" dirty="0">
                <a:latin typeface="幼圆" panose="02010509060101010101" pitchFamily="49" charset="-122"/>
                <a:ea typeface="幼圆" panose="02010509060101010101" pitchFamily="49" charset="-122"/>
              </a:rPr>
              <a:t>前根</a:t>
            </a:r>
            <a:r>
              <a:rPr lang="en-US" altLang="en-US" dirty="0">
                <a:latin typeface="幼圆" panose="02010509060101010101" pitchFamily="49" charset="-122"/>
                <a:ea typeface="幼圆" panose="02010509060101010101" pitchFamily="49" charset="-122"/>
              </a:rPr>
              <a:t>→</a:t>
            </a:r>
            <a:r>
              <a:rPr lang="zh-CN" altLang="en-US" dirty="0">
                <a:latin typeface="幼圆" panose="02010509060101010101" pitchFamily="49" charset="-122"/>
                <a:ea typeface="幼圆" panose="02010509060101010101" pitchFamily="49" charset="-122"/>
              </a:rPr>
              <a:t>脊神经干</a:t>
            </a:r>
            <a:r>
              <a:rPr lang="en-US" altLang="en-US" dirty="0">
                <a:latin typeface="幼圆" panose="02010509060101010101" pitchFamily="49" charset="-122"/>
                <a:ea typeface="幼圆" panose="02010509060101010101" pitchFamily="49" charset="-122"/>
              </a:rPr>
              <a:t>→</a:t>
            </a:r>
            <a:r>
              <a:rPr lang="zh-CN" altLang="en-US" dirty="0">
                <a:latin typeface="幼圆" panose="02010509060101010101" pitchFamily="49" charset="-122"/>
                <a:ea typeface="幼圆" panose="02010509060101010101" pitchFamily="49" charset="-122"/>
              </a:rPr>
              <a:t>白交通支</a:t>
            </a:r>
            <a:r>
              <a:rPr lang="en-US" altLang="en-US" dirty="0">
                <a:latin typeface="幼圆" panose="02010509060101010101" pitchFamily="49" charset="-122"/>
                <a:ea typeface="幼圆" panose="02010509060101010101" pitchFamily="49" charset="-122"/>
              </a:rPr>
              <a:t>→</a:t>
            </a:r>
            <a:r>
              <a:rPr lang="zh-CN" altLang="en-US" dirty="0">
                <a:latin typeface="幼圆" panose="02010509060101010101" pitchFamily="49" charset="-122"/>
                <a:ea typeface="幼圆" panose="02010509060101010101" pitchFamily="49" charset="-122"/>
              </a:rPr>
              <a:t>交感干</a:t>
            </a:r>
          </a:p>
        </p:txBody>
      </p:sp>
      <p:sp>
        <p:nvSpPr>
          <p:cNvPr id="12292" name="Rectangle 4">
            <a:extLst>
              <a:ext uri="{FF2B5EF4-FFF2-40B4-BE49-F238E27FC236}">
                <a16:creationId xmlns="" xmlns:a16="http://schemas.microsoft.com/office/drawing/2014/main" id="{DCBFFA84-05B9-48E0-8951-79922772A1E0}"/>
              </a:ext>
            </a:extLst>
          </p:cNvPr>
          <p:cNvSpPr>
            <a:spLocks noChangeArrowheads="1"/>
          </p:cNvSpPr>
          <p:nvPr/>
        </p:nvSpPr>
        <p:spPr bwMode="auto">
          <a:xfrm>
            <a:off x="360780" y="1083429"/>
            <a:ext cx="38084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r>
              <a:rPr lang="zh-CN" altLang="en-US" dirty="0">
                <a:latin typeface="幼圆" panose="02010509060101010101" pitchFamily="49" charset="-122"/>
                <a:ea typeface="幼圆" panose="02010509060101010101" pitchFamily="49" charset="-122"/>
              </a:rPr>
              <a:t>交感神经节前纤维去向：</a:t>
            </a:r>
          </a:p>
        </p:txBody>
      </p:sp>
      <p:sp>
        <p:nvSpPr>
          <p:cNvPr id="12293" name="Rectangle 5">
            <a:extLst>
              <a:ext uri="{FF2B5EF4-FFF2-40B4-BE49-F238E27FC236}">
                <a16:creationId xmlns="" xmlns:a16="http://schemas.microsoft.com/office/drawing/2014/main" id="{5AB18644-7698-4218-988B-40DEE6E938FE}"/>
              </a:ext>
            </a:extLst>
          </p:cNvPr>
          <p:cNvSpPr>
            <a:spLocks noChangeArrowheads="1"/>
          </p:cNvSpPr>
          <p:nvPr/>
        </p:nvSpPr>
        <p:spPr bwMode="auto">
          <a:xfrm>
            <a:off x="482915" y="3345986"/>
            <a:ext cx="4759198" cy="1113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panose="020B0604020202020204" pitchFamily="34" charset="0"/>
                <a:ea typeface="楷体_GB2312" pitchFamily="49" charset="-122"/>
              </a:defRPr>
            </a:lvl1pPr>
            <a:lvl2pPr marL="742950" indent="-285750">
              <a:defRPr sz="2400" b="1">
                <a:solidFill>
                  <a:schemeClr val="tx1"/>
                </a:solidFill>
                <a:latin typeface="Arial" panose="020B0604020202020204" pitchFamily="34" charset="0"/>
                <a:ea typeface="楷体_GB2312" pitchFamily="49" charset="-122"/>
              </a:defRPr>
            </a:lvl2pPr>
            <a:lvl3pPr marL="1143000" indent="-228600">
              <a:defRPr sz="2400" b="1">
                <a:solidFill>
                  <a:schemeClr val="tx1"/>
                </a:solidFill>
                <a:latin typeface="Arial" panose="020B0604020202020204" pitchFamily="34" charset="0"/>
                <a:ea typeface="楷体_GB2312" pitchFamily="49" charset="-122"/>
              </a:defRPr>
            </a:lvl3pPr>
            <a:lvl4pPr marL="1600200" indent="-228600">
              <a:defRPr sz="2400" b="1">
                <a:solidFill>
                  <a:schemeClr val="tx1"/>
                </a:solidFill>
                <a:latin typeface="Arial" panose="020B0604020202020204" pitchFamily="34" charset="0"/>
                <a:ea typeface="楷体_GB2312" pitchFamily="49" charset="-122"/>
              </a:defRPr>
            </a:lvl4pPr>
            <a:lvl5pPr marL="2057400" indent="-228600">
              <a:defRPr sz="24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楷体_GB2312" pitchFamily="49" charset="-122"/>
              </a:defRPr>
            </a:lvl9pPr>
          </a:lstStyle>
          <a:p>
            <a:pPr eaLnBrk="1" hangingPunct="1">
              <a:lnSpc>
                <a:spcPct val="150000"/>
              </a:lnSpc>
              <a:buSzPct val="80000"/>
              <a:buFont typeface="Wingdings" panose="05000000000000000000" pitchFamily="2" charset="2"/>
              <a:buChar char="ü"/>
            </a:pPr>
            <a:r>
              <a:rPr lang="zh-CN" altLang="en-US" dirty="0">
                <a:latin typeface="仿宋" panose="02010609060101010101" pitchFamily="49" charset="-122"/>
                <a:ea typeface="仿宋" panose="02010609060101010101" pitchFamily="49" charset="-122"/>
              </a:rPr>
              <a:t>止于椎旁神经节并换元</a:t>
            </a:r>
            <a:endParaRPr lang="en-US" altLang="zh-CN" dirty="0">
              <a:latin typeface="仿宋" panose="02010609060101010101" pitchFamily="49" charset="-122"/>
              <a:ea typeface="仿宋" panose="02010609060101010101" pitchFamily="49" charset="-122"/>
            </a:endParaRPr>
          </a:p>
          <a:p>
            <a:pPr eaLnBrk="1" hangingPunct="1">
              <a:lnSpc>
                <a:spcPct val="150000"/>
              </a:lnSpc>
              <a:buSzPct val="80000"/>
              <a:buFont typeface="Wingdings" panose="05000000000000000000" pitchFamily="2" charset="2"/>
              <a:buChar char="ü"/>
            </a:pPr>
            <a:r>
              <a:rPr lang="zh-CN" altLang="en-US" dirty="0">
                <a:latin typeface="仿宋" panose="02010609060101010101" pitchFamily="49" charset="-122"/>
                <a:ea typeface="仿宋" panose="02010609060101010101" pitchFamily="49" charset="-122"/>
              </a:rPr>
              <a:t>穿过椎旁节后，至椎前节换元 </a:t>
            </a:r>
          </a:p>
        </p:txBody>
      </p:sp>
      <p:sp>
        <p:nvSpPr>
          <p:cNvPr id="13318" name="Freeform 6">
            <a:extLst>
              <a:ext uri="{FF2B5EF4-FFF2-40B4-BE49-F238E27FC236}">
                <a16:creationId xmlns="" xmlns:a16="http://schemas.microsoft.com/office/drawing/2014/main" id="{C9578AB9-F872-4B94-A1E7-F8A2F04D03E2}"/>
              </a:ext>
            </a:extLst>
          </p:cNvPr>
          <p:cNvSpPr>
            <a:spLocks/>
          </p:cNvSpPr>
          <p:nvPr/>
        </p:nvSpPr>
        <p:spPr bwMode="auto">
          <a:xfrm>
            <a:off x="6104062" y="2396331"/>
            <a:ext cx="679450" cy="342900"/>
          </a:xfrm>
          <a:custGeom>
            <a:avLst/>
            <a:gdLst>
              <a:gd name="T0" fmla="*/ 260350 w 428"/>
              <a:gd name="T1" fmla="*/ 204281 h 188"/>
              <a:gd name="T2" fmla="*/ 120650 w 428"/>
              <a:gd name="T3" fmla="*/ 240760 h 188"/>
              <a:gd name="T4" fmla="*/ 12700 w 428"/>
              <a:gd name="T5" fmla="*/ 284534 h 188"/>
              <a:gd name="T6" fmla="*/ 44450 w 428"/>
              <a:gd name="T7" fmla="*/ 335604 h 188"/>
              <a:gd name="T8" fmla="*/ 228600 w 428"/>
              <a:gd name="T9" fmla="*/ 306421 h 188"/>
              <a:gd name="T10" fmla="*/ 495300 w 428"/>
              <a:gd name="T11" fmla="*/ 116732 h 188"/>
              <a:gd name="T12" fmla="*/ 679450 w 428"/>
              <a:gd name="T13" fmla="*/ 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188">
                <a:moveTo>
                  <a:pt x="164" y="112"/>
                </a:moveTo>
                <a:cubicBezTo>
                  <a:pt x="133" y="118"/>
                  <a:pt x="102" y="125"/>
                  <a:pt x="76" y="132"/>
                </a:cubicBezTo>
                <a:cubicBezTo>
                  <a:pt x="50" y="139"/>
                  <a:pt x="16" y="147"/>
                  <a:pt x="8" y="156"/>
                </a:cubicBezTo>
                <a:cubicBezTo>
                  <a:pt x="0" y="165"/>
                  <a:pt x="5" y="182"/>
                  <a:pt x="28" y="184"/>
                </a:cubicBezTo>
                <a:cubicBezTo>
                  <a:pt x="51" y="186"/>
                  <a:pt x="97" y="188"/>
                  <a:pt x="144" y="168"/>
                </a:cubicBezTo>
                <a:cubicBezTo>
                  <a:pt x="191" y="148"/>
                  <a:pt x="265" y="92"/>
                  <a:pt x="312" y="64"/>
                </a:cubicBezTo>
                <a:cubicBezTo>
                  <a:pt x="359" y="36"/>
                  <a:pt x="393" y="18"/>
                  <a:pt x="428" y="0"/>
                </a:cubicBezTo>
              </a:path>
            </a:pathLst>
          </a:custGeom>
          <a:noFill/>
          <a:ln w="38100" cap="flat" cmpd="sng">
            <a:solidFill>
              <a:srgbClr val="0000FF"/>
            </a:solidFill>
            <a:prstDash val="solid"/>
            <a:round/>
            <a:headEnd type="oval"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nvGrpSpPr>
          <p:cNvPr id="13319" name="Group 7">
            <a:extLst>
              <a:ext uri="{FF2B5EF4-FFF2-40B4-BE49-F238E27FC236}">
                <a16:creationId xmlns="" xmlns:a16="http://schemas.microsoft.com/office/drawing/2014/main" id="{5023FB84-029C-4095-B627-B280723AF55E}"/>
              </a:ext>
            </a:extLst>
          </p:cNvPr>
          <p:cNvGrpSpPr>
            <a:grpSpLocks/>
          </p:cNvGrpSpPr>
          <p:nvPr/>
        </p:nvGrpSpPr>
        <p:grpSpPr bwMode="auto">
          <a:xfrm>
            <a:off x="6110412" y="1901031"/>
            <a:ext cx="730250" cy="1473200"/>
            <a:chOff x="3988" y="1256"/>
            <a:chExt cx="460" cy="928"/>
          </a:xfrm>
        </p:grpSpPr>
        <p:sp>
          <p:nvSpPr>
            <p:cNvPr id="12299" name="Freeform 8">
              <a:extLst>
                <a:ext uri="{FF2B5EF4-FFF2-40B4-BE49-F238E27FC236}">
                  <a16:creationId xmlns="" xmlns:a16="http://schemas.microsoft.com/office/drawing/2014/main" id="{DA7DCBE4-1FCF-43EB-849F-CF17ADB72CA3}"/>
                </a:ext>
              </a:extLst>
            </p:cNvPr>
            <p:cNvSpPr>
              <a:spLocks/>
            </p:cNvSpPr>
            <p:nvPr/>
          </p:nvSpPr>
          <p:spPr bwMode="auto">
            <a:xfrm>
              <a:off x="3988" y="1256"/>
              <a:ext cx="460" cy="723"/>
            </a:xfrm>
            <a:custGeom>
              <a:avLst/>
              <a:gdLst>
                <a:gd name="T0" fmla="*/ 172 w 460"/>
                <a:gd name="T1" fmla="*/ 648 h 723"/>
                <a:gd name="T2" fmla="*/ 68 w 460"/>
                <a:gd name="T3" fmla="*/ 688 h 723"/>
                <a:gd name="T4" fmla="*/ 12 w 460"/>
                <a:gd name="T5" fmla="*/ 712 h 723"/>
                <a:gd name="T6" fmla="*/ 140 w 460"/>
                <a:gd name="T7" fmla="*/ 712 h 723"/>
                <a:gd name="T8" fmla="*/ 276 w 460"/>
                <a:gd name="T9" fmla="*/ 648 h 723"/>
                <a:gd name="T10" fmla="*/ 396 w 460"/>
                <a:gd name="T11" fmla="*/ 608 h 723"/>
                <a:gd name="T12" fmla="*/ 452 w 460"/>
                <a:gd name="T13" fmla="*/ 568 h 723"/>
                <a:gd name="T14" fmla="*/ 444 w 460"/>
                <a:gd name="T15" fmla="*/ 0 h 7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0" h="723">
                  <a:moveTo>
                    <a:pt x="172" y="648"/>
                  </a:moveTo>
                  <a:cubicBezTo>
                    <a:pt x="133" y="662"/>
                    <a:pt x="95" y="677"/>
                    <a:pt x="68" y="688"/>
                  </a:cubicBezTo>
                  <a:cubicBezTo>
                    <a:pt x="41" y="699"/>
                    <a:pt x="0" y="708"/>
                    <a:pt x="12" y="712"/>
                  </a:cubicBezTo>
                  <a:cubicBezTo>
                    <a:pt x="24" y="716"/>
                    <a:pt x="96" y="723"/>
                    <a:pt x="140" y="712"/>
                  </a:cubicBezTo>
                  <a:cubicBezTo>
                    <a:pt x="184" y="701"/>
                    <a:pt x="233" y="665"/>
                    <a:pt x="276" y="648"/>
                  </a:cubicBezTo>
                  <a:cubicBezTo>
                    <a:pt x="319" y="631"/>
                    <a:pt x="367" y="621"/>
                    <a:pt x="396" y="608"/>
                  </a:cubicBezTo>
                  <a:cubicBezTo>
                    <a:pt x="425" y="595"/>
                    <a:pt x="444" y="669"/>
                    <a:pt x="452" y="568"/>
                  </a:cubicBezTo>
                  <a:cubicBezTo>
                    <a:pt x="460" y="467"/>
                    <a:pt x="452" y="233"/>
                    <a:pt x="444" y="0"/>
                  </a:cubicBezTo>
                </a:path>
              </a:pathLst>
            </a:custGeom>
            <a:noFill/>
            <a:ln w="38100" cap="flat" cmpd="sng">
              <a:solidFill>
                <a:srgbClr val="0000FF"/>
              </a:solidFill>
              <a:prstDash val="solid"/>
              <a:round/>
              <a:headEnd type="oval"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2300" name="Freeform 9">
              <a:extLst>
                <a:ext uri="{FF2B5EF4-FFF2-40B4-BE49-F238E27FC236}">
                  <a16:creationId xmlns="" xmlns:a16="http://schemas.microsoft.com/office/drawing/2014/main" id="{B086CC4B-E721-4D6D-B1D1-F7CBCAEA4009}"/>
                </a:ext>
              </a:extLst>
            </p:cNvPr>
            <p:cNvSpPr>
              <a:spLocks/>
            </p:cNvSpPr>
            <p:nvPr/>
          </p:nvSpPr>
          <p:spPr bwMode="auto">
            <a:xfrm>
              <a:off x="4408" y="1864"/>
              <a:ext cx="16" cy="320"/>
            </a:xfrm>
            <a:custGeom>
              <a:avLst/>
              <a:gdLst>
                <a:gd name="T0" fmla="*/ 16 w 16"/>
                <a:gd name="T1" fmla="*/ 0 h 320"/>
                <a:gd name="T2" fmla="*/ 8 w 16"/>
                <a:gd name="T3" fmla="*/ 216 h 320"/>
                <a:gd name="T4" fmla="*/ 0 w 16"/>
                <a:gd name="T5" fmla="*/ 320 h 320"/>
                <a:gd name="T6" fmla="*/ 0 60000 65536"/>
                <a:gd name="T7" fmla="*/ 0 60000 65536"/>
                <a:gd name="T8" fmla="*/ 0 60000 65536"/>
              </a:gdLst>
              <a:ahLst/>
              <a:cxnLst>
                <a:cxn ang="T6">
                  <a:pos x="T0" y="T1"/>
                </a:cxn>
                <a:cxn ang="T7">
                  <a:pos x="T2" y="T3"/>
                </a:cxn>
                <a:cxn ang="T8">
                  <a:pos x="T4" y="T5"/>
                </a:cxn>
              </a:cxnLst>
              <a:rect l="0" t="0" r="r" b="b"/>
              <a:pathLst>
                <a:path w="16" h="320">
                  <a:moveTo>
                    <a:pt x="16" y="0"/>
                  </a:moveTo>
                  <a:cubicBezTo>
                    <a:pt x="13" y="81"/>
                    <a:pt x="11" y="163"/>
                    <a:pt x="8" y="216"/>
                  </a:cubicBezTo>
                  <a:cubicBezTo>
                    <a:pt x="5" y="269"/>
                    <a:pt x="3" y="303"/>
                    <a:pt x="0" y="320"/>
                  </a:cubicBezTo>
                </a:path>
              </a:pathLst>
            </a:custGeom>
            <a:noFill/>
            <a:ln w="38100" cap="flat" cmpd="sng">
              <a:solidFill>
                <a:srgbClr val="0000FF"/>
              </a:solidFill>
              <a:prstDash val="solid"/>
              <a:round/>
              <a:headEn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13322" name="Freeform 10">
            <a:extLst>
              <a:ext uri="{FF2B5EF4-FFF2-40B4-BE49-F238E27FC236}">
                <a16:creationId xmlns="" xmlns:a16="http://schemas.microsoft.com/office/drawing/2014/main" id="{542A5E60-E112-42E0-96A7-1AF3CE875464}"/>
              </a:ext>
            </a:extLst>
          </p:cNvPr>
          <p:cNvSpPr>
            <a:spLocks/>
          </p:cNvSpPr>
          <p:nvPr/>
        </p:nvSpPr>
        <p:spPr bwMode="auto">
          <a:xfrm>
            <a:off x="5981825" y="3488531"/>
            <a:ext cx="1620837" cy="273050"/>
          </a:xfrm>
          <a:custGeom>
            <a:avLst/>
            <a:gdLst>
              <a:gd name="T0" fmla="*/ 223837 w 1021"/>
              <a:gd name="T1" fmla="*/ 165100 h 172"/>
              <a:gd name="T2" fmla="*/ 7937 w 1021"/>
              <a:gd name="T3" fmla="*/ 190500 h 172"/>
              <a:gd name="T4" fmla="*/ 274637 w 1021"/>
              <a:gd name="T5" fmla="*/ 254000 h 172"/>
              <a:gd name="T6" fmla="*/ 719137 w 1021"/>
              <a:gd name="T7" fmla="*/ 76200 h 172"/>
              <a:gd name="T8" fmla="*/ 1176337 w 1021"/>
              <a:gd name="T9" fmla="*/ 25400 h 172"/>
              <a:gd name="T10" fmla="*/ 1620837 w 1021"/>
              <a:gd name="T11" fmla="*/ 0 h 1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1" h="172">
                <a:moveTo>
                  <a:pt x="141" y="104"/>
                </a:moveTo>
                <a:cubicBezTo>
                  <a:pt x="70" y="107"/>
                  <a:pt x="0" y="111"/>
                  <a:pt x="5" y="120"/>
                </a:cubicBezTo>
                <a:cubicBezTo>
                  <a:pt x="10" y="129"/>
                  <a:pt x="98" y="172"/>
                  <a:pt x="173" y="160"/>
                </a:cubicBezTo>
                <a:cubicBezTo>
                  <a:pt x="248" y="148"/>
                  <a:pt x="358" y="72"/>
                  <a:pt x="453" y="48"/>
                </a:cubicBezTo>
                <a:cubicBezTo>
                  <a:pt x="548" y="24"/>
                  <a:pt x="646" y="24"/>
                  <a:pt x="741" y="16"/>
                </a:cubicBezTo>
                <a:cubicBezTo>
                  <a:pt x="836" y="8"/>
                  <a:pt x="928" y="4"/>
                  <a:pt x="1021" y="0"/>
                </a:cubicBezTo>
              </a:path>
            </a:pathLst>
          </a:custGeom>
          <a:noFill/>
          <a:ln w="38100" cap="flat" cmpd="sng">
            <a:solidFill>
              <a:srgbClr val="0000FF"/>
            </a:solidFill>
            <a:prstDash val="solid"/>
            <a:round/>
            <a:headEnd type="oval"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3323" name="Freeform 11">
            <a:extLst>
              <a:ext uri="{FF2B5EF4-FFF2-40B4-BE49-F238E27FC236}">
                <a16:creationId xmlns="" xmlns:a16="http://schemas.microsoft.com/office/drawing/2014/main" id="{AB5D09E5-067F-4F54-9622-E6D80DBCC16F}"/>
              </a:ext>
            </a:extLst>
          </p:cNvPr>
          <p:cNvSpPr>
            <a:spLocks/>
          </p:cNvSpPr>
          <p:nvPr/>
        </p:nvSpPr>
        <p:spPr bwMode="auto">
          <a:xfrm>
            <a:off x="5919912" y="3601244"/>
            <a:ext cx="1670050" cy="611187"/>
          </a:xfrm>
          <a:custGeom>
            <a:avLst/>
            <a:gdLst>
              <a:gd name="T0" fmla="*/ 234950 w 1052"/>
              <a:gd name="T1" fmla="*/ 230187 h 385"/>
              <a:gd name="T2" fmla="*/ 95250 w 1052"/>
              <a:gd name="T3" fmla="*/ 319087 h 385"/>
              <a:gd name="T4" fmla="*/ 806450 w 1052"/>
              <a:gd name="T5" fmla="*/ 128587 h 385"/>
              <a:gd name="T6" fmla="*/ 933450 w 1052"/>
              <a:gd name="T7" fmla="*/ 65087 h 385"/>
              <a:gd name="T8" fmla="*/ 1263650 w 1052"/>
              <a:gd name="T9" fmla="*/ 65087 h 385"/>
              <a:gd name="T10" fmla="*/ 1504950 w 1052"/>
              <a:gd name="T11" fmla="*/ 458787 h 385"/>
              <a:gd name="T12" fmla="*/ 1670050 w 1052"/>
              <a:gd name="T13" fmla="*/ 611187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2" h="385">
                <a:moveTo>
                  <a:pt x="148" y="145"/>
                </a:moveTo>
                <a:cubicBezTo>
                  <a:pt x="74" y="178"/>
                  <a:pt x="0" y="212"/>
                  <a:pt x="60" y="201"/>
                </a:cubicBezTo>
                <a:cubicBezTo>
                  <a:pt x="120" y="190"/>
                  <a:pt x="420" y="108"/>
                  <a:pt x="508" y="81"/>
                </a:cubicBezTo>
                <a:cubicBezTo>
                  <a:pt x="596" y="54"/>
                  <a:pt x="540" y="48"/>
                  <a:pt x="588" y="41"/>
                </a:cubicBezTo>
                <a:cubicBezTo>
                  <a:pt x="636" y="34"/>
                  <a:pt x="736" y="0"/>
                  <a:pt x="796" y="41"/>
                </a:cubicBezTo>
                <a:cubicBezTo>
                  <a:pt x="856" y="82"/>
                  <a:pt x="905" y="232"/>
                  <a:pt x="948" y="289"/>
                </a:cubicBezTo>
                <a:cubicBezTo>
                  <a:pt x="991" y="346"/>
                  <a:pt x="1021" y="365"/>
                  <a:pt x="1052" y="385"/>
                </a:cubicBezTo>
              </a:path>
            </a:pathLst>
          </a:custGeom>
          <a:noFill/>
          <a:ln w="38100" cap="flat" cmpd="sng">
            <a:solidFill>
              <a:srgbClr val="0000FF"/>
            </a:solidFill>
            <a:prstDash val="solid"/>
            <a:round/>
            <a:headEnd type="oval"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13324" name="Freeform 12">
            <a:extLst>
              <a:ext uri="{FF2B5EF4-FFF2-40B4-BE49-F238E27FC236}">
                <a16:creationId xmlns="" xmlns:a16="http://schemas.microsoft.com/office/drawing/2014/main" id="{99368987-66D7-49F4-BF31-676390A5B24F}"/>
              </a:ext>
            </a:extLst>
          </p:cNvPr>
          <p:cNvSpPr>
            <a:spLocks/>
          </p:cNvSpPr>
          <p:nvPr/>
        </p:nvSpPr>
        <p:spPr bwMode="auto">
          <a:xfrm>
            <a:off x="5881812" y="3902869"/>
            <a:ext cx="1695450" cy="754062"/>
          </a:xfrm>
          <a:custGeom>
            <a:avLst/>
            <a:gdLst>
              <a:gd name="T0" fmla="*/ 273050 w 1068"/>
              <a:gd name="T1" fmla="*/ 106362 h 475"/>
              <a:gd name="T2" fmla="*/ 31750 w 1068"/>
              <a:gd name="T3" fmla="*/ 131762 h 475"/>
              <a:gd name="T4" fmla="*/ 82550 w 1068"/>
              <a:gd name="T5" fmla="*/ 220662 h 475"/>
              <a:gd name="T6" fmla="*/ 387350 w 1068"/>
              <a:gd name="T7" fmla="*/ 144462 h 475"/>
              <a:gd name="T8" fmla="*/ 742950 w 1068"/>
              <a:gd name="T9" fmla="*/ 42862 h 475"/>
              <a:gd name="T10" fmla="*/ 1009650 w 1068"/>
              <a:gd name="T11" fmla="*/ 17462 h 475"/>
              <a:gd name="T12" fmla="*/ 1301750 w 1068"/>
              <a:gd name="T13" fmla="*/ 144462 h 475"/>
              <a:gd name="T14" fmla="*/ 1441450 w 1068"/>
              <a:gd name="T15" fmla="*/ 373062 h 475"/>
              <a:gd name="T16" fmla="*/ 1517650 w 1068"/>
              <a:gd name="T17" fmla="*/ 538162 h 475"/>
              <a:gd name="T18" fmla="*/ 1695450 w 1068"/>
              <a:gd name="T19" fmla="*/ 754062 h 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8" h="475">
                <a:moveTo>
                  <a:pt x="172" y="67"/>
                </a:moveTo>
                <a:cubicBezTo>
                  <a:pt x="106" y="69"/>
                  <a:pt x="40" y="71"/>
                  <a:pt x="20" y="83"/>
                </a:cubicBezTo>
                <a:cubicBezTo>
                  <a:pt x="0" y="95"/>
                  <a:pt x="15" y="138"/>
                  <a:pt x="52" y="139"/>
                </a:cubicBezTo>
                <a:cubicBezTo>
                  <a:pt x="89" y="140"/>
                  <a:pt x="175" y="110"/>
                  <a:pt x="244" y="91"/>
                </a:cubicBezTo>
                <a:cubicBezTo>
                  <a:pt x="313" y="72"/>
                  <a:pt x="403" y="40"/>
                  <a:pt x="468" y="27"/>
                </a:cubicBezTo>
                <a:cubicBezTo>
                  <a:pt x="533" y="14"/>
                  <a:pt x="577" y="0"/>
                  <a:pt x="636" y="11"/>
                </a:cubicBezTo>
                <a:cubicBezTo>
                  <a:pt x="695" y="22"/>
                  <a:pt x="775" y="54"/>
                  <a:pt x="820" y="91"/>
                </a:cubicBezTo>
                <a:cubicBezTo>
                  <a:pt x="865" y="128"/>
                  <a:pt x="885" y="194"/>
                  <a:pt x="908" y="235"/>
                </a:cubicBezTo>
                <a:cubicBezTo>
                  <a:pt x="931" y="276"/>
                  <a:pt x="929" y="299"/>
                  <a:pt x="956" y="339"/>
                </a:cubicBezTo>
                <a:cubicBezTo>
                  <a:pt x="983" y="379"/>
                  <a:pt x="1025" y="427"/>
                  <a:pt x="1068" y="475"/>
                </a:cubicBezTo>
              </a:path>
            </a:pathLst>
          </a:custGeom>
          <a:noFill/>
          <a:ln w="38100" cap="flat" cmpd="sng">
            <a:solidFill>
              <a:srgbClr val="0000FF"/>
            </a:solidFill>
            <a:prstDash val="solid"/>
            <a:round/>
            <a:headEnd type="oval"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left)">
                                      <p:cBhvr>
                                        <p:cTn id="7" dur="10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wipe(left)">
                                      <p:cBhvr>
                                        <p:cTn id="12" dur="1000"/>
                                        <p:tgtEl>
                                          <p:spTgt spid="13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wipe(left)">
                                      <p:cBhvr>
                                        <p:cTn id="17" dur="1000"/>
                                        <p:tgtEl>
                                          <p:spTgt spid="13322"/>
                                        </p:tgtEl>
                                      </p:cBhvr>
                                    </p:animEffect>
                                  </p:childTnLst>
                                </p:cTn>
                              </p:par>
                              <p:par>
                                <p:cTn id="18" presetID="22" presetClass="entr" presetSubtype="8" fill="hold" nodeType="withEffect">
                                  <p:stCondLst>
                                    <p:cond delay="0"/>
                                  </p:stCondLst>
                                  <p:childTnLst>
                                    <p:set>
                                      <p:cBhvr>
                                        <p:cTn id="19" dur="1" fill="hold">
                                          <p:stCondLst>
                                            <p:cond delay="0"/>
                                          </p:stCondLst>
                                        </p:cTn>
                                        <p:tgtEl>
                                          <p:spTgt spid="13323"/>
                                        </p:tgtEl>
                                        <p:attrNameLst>
                                          <p:attrName>style.visibility</p:attrName>
                                        </p:attrNameLst>
                                      </p:cBhvr>
                                      <p:to>
                                        <p:strVal val="visible"/>
                                      </p:to>
                                    </p:set>
                                    <p:animEffect transition="in" filter="wipe(left)">
                                      <p:cBhvr>
                                        <p:cTn id="20" dur="1000"/>
                                        <p:tgtEl>
                                          <p:spTgt spid="13323"/>
                                        </p:tgtEl>
                                      </p:cBhvr>
                                    </p:animEffect>
                                  </p:childTnLst>
                                </p:cTn>
                              </p:par>
                              <p:par>
                                <p:cTn id="21" presetID="22" presetClass="entr" presetSubtype="8" fill="hold" nodeType="withEffect">
                                  <p:stCondLst>
                                    <p:cond delay="0"/>
                                  </p:stCondLst>
                                  <p:childTnLst>
                                    <p:set>
                                      <p:cBhvr>
                                        <p:cTn id="22" dur="1" fill="hold">
                                          <p:stCondLst>
                                            <p:cond delay="0"/>
                                          </p:stCondLst>
                                        </p:cTn>
                                        <p:tgtEl>
                                          <p:spTgt spid="13324"/>
                                        </p:tgtEl>
                                        <p:attrNameLst>
                                          <p:attrName>style.visibility</p:attrName>
                                        </p:attrNameLst>
                                      </p:cBhvr>
                                      <p:to>
                                        <p:strVal val="visible"/>
                                      </p:to>
                                    </p:set>
                                    <p:animEffect transition="in" filter="wipe(left)">
                                      <p:cBhvr>
                                        <p:cTn id="23"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包裹</Template>
  <TotalTime>290</TotalTime>
  <Words>1099</Words>
  <Application>Microsoft Office PowerPoint</Application>
  <PresentationFormat>全屏显示(4:3)</PresentationFormat>
  <Paragraphs>1051</Paragraphs>
  <Slides>22</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5" baseType="lpstr">
      <vt:lpstr>Arial</vt:lpstr>
      <vt:lpstr>宋体</vt:lpstr>
      <vt:lpstr>华文中宋</vt:lpstr>
      <vt:lpstr>仿宋</vt:lpstr>
      <vt:lpstr>Wingdings</vt:lpstr>
      <vt:lpstr>Gill Sans MT</vt:lpstr>
      <vt:lpstr>幼圆</vt:lpstr>
      <vt:lpstr>楷体_GB2312</vt:lpstr>
      <vt:lpstr>楷体</vt:lpstr>
      <vt:lpstr>微软雅黑</vt:lpstr>
      <vt:lpstr>Aharoni</vt:lpstr>
      <vt:lpstr>包裹</vt:lpstr>
      <vt:lpstr>Image</vt:lpstr>
      <vt:lpstr>内 脏 神 经</vt:lpstr>
      <vt:lpstr>重点内容</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That’s  over</vt:lpstr>
    </vt:vector>
  </TitlesOfParts>
  <Company>DEEPIN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c:creator>
  <cp:lastModifiedBy>crazysophy</cp:lastModifiedBy>
  <cp:revision>122</cp:revision>
  <dcterms:created xsi:type="dcterms:W3CDTF">2014-05-27T01:01:11Z</dcterms:created>
  <dcterms:modified xsi:type="dcterms:W3CDTF">2022-05-16T13:32:57Z</dcterms:modified>
</cp:coreProperties>
</file>