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03" r:id="rId1"/>
  </p:sldMasterIdLst>
  <p:handoutMasterIdLst>
    <p:handoutMasterId r:id="rId24"/>
  </p:handoutMasterIdLst>
  <p:sldIdLst>
    <p:sldId id="536" r:id="rId2"/>
    <p:sldId id="537" r:id="rId3"/>
    <p:sldId id="473" r:id="rId4"/>
    <p:sldId id="491" r:id="rId5"/>
    <p:sldId id="538" r:id="rId6"/>
    <p:sldId id="493" r:id="rId7"/>
    <p:sldId id="539" r:id="rId8"/>
    <p:sldId id="494" r:id="rId9"/>
    <p:sldId id="540" r:id="rId10"/>
    <p:sldId id="478" r:id="rId11"/>
    <p:sldId id="479" r:id="rId12"/>
    <p:sldId id="541" r:id="rId13"/>
    <p:sldId id="495" r:id="rId14"/>
    <p:sldId id="542" r:id="rId15"/>
    <p:sldId id="497" r:id="rId16"/>
    <p:sldId id="498" r:id="rId17"/>
    <p:sldId id="499" r:id="rId18"/>
    <p:sldId id="500" r:id="rId19"/>
    <p:sldId id="501" r:id="rId20"/>
    <p:sldId id="502" r:id="rId21"/>
    <p:sldId id="484" r:id="rId22"/>
    <p:sldId id="519" r:id="rId23"/>
  </p:sldIdLst>
  <p:sldSz cx="9144000" cy="6858000" type="screen4x3"/>
  <p:notesSz cx="6858000" cy="9144000"/>
  <p:embeddedFontLst>
    <p:embeddedFont>
      <p:font typeface="Aharoni" panose="02010803020104030203" pitchFamily="2" charset="-79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Garamond" panose="02020404030301010803" pitchFamily="18" charset="0"/>
      <p:regular r:id="rId30"/>
      <p:bold r:id="rId31"/>
      <p:italic r:id="rId32"/>
    </p:embeddedFont>
    <p:embeddedFont>
      <p:font typeface="Gill Sans MT" panose="020B0502020104020203" pitchFamily="34" charset="0"/>
      <p:regular r:id="rId33"/>
      <p:bold r:id="rId34"/>
      <p:italic r:id="rId35"/>
      <p:boldItalic r:id="rId36"/>
    </p:embeddedFont>
    <p:embeddedFont>
      <p:font typeface="华文中宋" panose="02010600040101010101" pitchFamily="2" charset="-122"/>
      <p:regular r:id="rId37"/>
    </p:embeddedFont>
    <p:embeddedFont>
      <p:font typeface="微软雅黑" panose="020B0503020204020204" pitchFamily="34" charset="-122"/>
      <p:regular r:id="rId38"/>
      <p:bold r:id="rId3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33CC"/>
    <a:srgbClr val="99CC00"/>
    <a:srgbClr val="669900"/>
    <a:srgbClr val="00FFFF"/>
    <a:srgbClr val="00CCFF"/>
    <a:srgbClr val="0000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3900" autoAdjust="0"/>
  </p:normalViewPr>
  <p:slideViewPr>
    <p:cSldViewPr snapToGrid="0">
      <p:cViewPr varScale="1">
        <p:scale>
          <a:sx n="63" d="100"/>
          <a:sy n="63" d="100"/>
        </p:scale>
        <p:origin x="1291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BE9B8CE-113A-4035-8189-BB6AC9F2CDE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39BB4DA-782E-4DC3-8796-BF846110689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F5F2D7A2-8DE5-4068-B672-F3AE62788E7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10889902-9128-4667-9C27-66F3219E687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a typeface="宋体" panose="02010600030101010101" pitchFamily="2" charset="-122"/>
              </a:defRPr>
            </a:lvl1pPr>
          </a:lstStyle>
          <a:p>
            <a:fld id="{D5F9FFAA-9F8F-43B1-9365-CA1D3BE015F5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3A4E-30A0-4FFB-8A41-5ACECC39218F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855829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803C9-2146-41A4-B4CA-3C4196FC41A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10091774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4B74-433B-45D1-A8E2-F82F52DEAC1A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61906708"/>
      </p:ext>
    </p:extLst>
  </p:cSld>
  <p:clrMapOvr>
    <a:masterClrMapping/>
  </p:clrMapOvr>
  <p:transition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197971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480060" y="1556792"/>
            <a:ext cx="995596" cy="39604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180696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5506B-A8FC-44B5-9166-0876C6FB3BB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08440727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2E9EA-0FE4-4DC4-97E2-AFECF3F16A80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72852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641AD-9EE1-48CC-9860-9A370998754B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363657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F03EA-18D5-4B5E-81C9-4D9A4EA9763E}" type="slidenum">
              <a:rPr lang="en-US" altLang="zh-CN" smtClean="0"/>
              <a:pPr/>
              <a:t>‹#›</a:t>
            </a:fld>
            <a:endParaRPr lang="en-US" altLang="zh-CN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30175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9C215-B9A0-4C13-8838-1243C4E6ACCB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46000546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C657-E604-4DD5-B47C-BE2004E50A26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05782235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65DB-D5B5-47AC-B4CB-4A6873FBFAC5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37813396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3CA64-E750-4899-8FB0-467119626D96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8304869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2C5847D-99B2-4408-8B0C-42D2F7BA181F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9918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transition>
    <p:split orient="vert"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jpe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958E16-ED5F-4FA5-8D3E-9F94915E0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1340768"/>
            <a:ext cx="1067604" cy="4320480"/>
          </a:xfrm>
        </p:spPr>
        <p:txBody>
          <a:bodyPr vert="eaVert">
            <a:normAutofit/>
          </a:bodyPr>
          <a:lstStyle/>
          <a:p>
            <a:r>
              <a:rPr lang="zh-CN" altLang="en-US" sz="4000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重 点 内 容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60C15B-E1EF-4C83-A4CB-2EEA85D7B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368" y="2023784"/>
            <a:ext cx="6644640" cy="281043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chemeClr val="accent4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髋肌的分群、分层、名称、臀大肌的起止、作用。</a:t>
            </a:r>
          </a:p>
          <a:p>
            <a:pPr>
              <a:lnSpc>
                <a:spcPct val="150000"/>
              </a:lnSpc>
              <a:buClr>
                <a:schemeClr val="accent4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大腿前群肌、后群肌的名称、起止、作用。</a:t>
            </a:r>
          </a:p>
          <a:p>
            <a:pPr>
              <a:lnSpc>
                <a:spcPct val="150000"/>
              </a:lnSpc>
              <a:buClr>
                <a:schemeClr val="accent4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大腿内侧肌群的名称、作用。</a:t>
            </a:r>
          </a:p>
          <a:p>
            <a:pPr>
              <a:lnSpc>
                <a:spcPct val="150000"/>
              </a:lnSpc>
              <a:buClr>
                <a:schemeClr val="accent4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小腿前、后、外三肌群的位置、层次、名称、作用。</a:t>
            </a:r>
          </a:p>
        </p:txBody>
      </p:sp>
    </p:spTree>
    <p:extLst>
      <p:ext uri="{BB962C8B-B14F-4D97-AF65-F5344CB8AC3E}">
        <p14:creationId xmlns:p14="http://schemas.microsoft.com/office/powerpoint/2010/main" val="150210395"/>
      </p:ext>
    </p:extLst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4D6A653-5785-47D1-9892-F37B9D11D4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0" t="1777" r="29077" b="17156"/>
          <a:stretch/>
        </p:blipFill>
        <p:spPr>
          <a:xfrm>
            <a:off x="1780033" y="1072896"/>
            <a:ext cx="1524000" cy="555955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CB95DFB-052C-4CFD-8F20-EFAD25A6F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8" t="1600" r="24836" b="16800"/>
          <a:stretch/>
        </p:blipFill>
        <p:spPr>
          <a:xfrm>
            <a:off x="6115532" y="867865"/>
            <a:ext cx="1710614" cy="5596128"/>
          </a:xfrm>
          <a:prstGeom prst="rect">
            <a:avLst/>
          </a:prstGeom>
        </p:spPr>
      </p:pic>
      <p:sp>
        <p:nvSpPr>
          <p:cNvPr id="23" name="Line 7">
            <a:extLst>
              <a:ext uri="{FF2B5EF4-FFF2-40B4-BE49-F238E27FC236}">
                <a16:creationId xmlns:a16="http://schemas.microsoft.com/office/drawing/2014/main" id="{3FDD1B7E-F110-4775-BCC8-6AEF54769E46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1359" y="3536165"/>
            <a:ext cx="674813" cy="1219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8EBBA770-10D5-4DF3-8CDE-1F9A0152C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3040" y="3305333"/>
            <a:ext cx="1355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股薄肌</a:t>
            </a:r>
          </a:p>
        </p:txBody>
      </p:sp>
      <p:sp>
        <p:nvSpPr>
          <p:cNvPr id="25" name="Line 7">
            <a:extLst>
              <a:ext uri="{FF2B5EF4-FFF2-40B4-BE49-F238E27FC236}">
                <a16:creationId xmlns:a16="http://schemas.microsoft.com/office/drawing/2014/main" id="{7F8D7E7D-F15A-4EAE-9F3C-3DA3B975D4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67097" y="3435096"/>
            <a:ext cx="674813" cy="1219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B8B06F28-6427-4A34-9E0F-213174C1B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9920" y="3204264"/>
            <a:ext cx="1355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大收肌</a:t>
            </a:r>
          </a:p>
        </p:txBody>
      </p:sp>
    </p:spTree>
  </p:cSld>
  <p:clrMapOvr>
    <a:masterClrMapping/>
  </p:clrMapOvr>
  <p:transition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D45BB566-4E5A-457B-8138-8F46D82CC55B}"/>
              </a:ext>
            </a:extLst>
          </p:cNvPr>
          <p:cNvGrpSpPr/>
          <p:nvPr/>
        </p:nvGrpSpPr>
        <p:grpSpPr>
          <a:xfrm>
            <a:off x="4235419" y="821693"/>
            <a:ext cx="4761262" cy="5559552"/>
            <a:chOff x="4235419" y="821693"/>
            <a:chExt cx="4761262" cy="5559552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58375D0-8F95-4300-A6EA-21E4C0417E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76" t="1422" r="30601" b="17512"/>
            <a:stretch/>
          </p:blipFill>
          <p:spPr>
            <a:xfrm>
              <a:off x="4235419" y="821693"/>
              <a:ext cx="1548385" cy="5559552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889F782-AA93-4A1B-B10F-3CB4A2246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86" t="1955" r="34377" b="16978"/>
            <a:stretch/>
          </p:blipFill>
          <p:spPr>
            <a:xfrm>
              <a:off x="7570216" y="821693"/>
              <a:ext cx="1426465" cy="5559552"/>
            </a:xfrm>
            <a:prstGeom prst="rect">
              <a:avLst/>
            </a:prstGeom>
          </p:spPr>
        </p:pic>
        <p:sp>
          <p:nvSpPr>
            <p:cNvPr id="64518" name="Text Box 6">
              <a:extLst>
                <a:ext uri="{FF2B5EF4-FFF2-40B4-BE49-F238E27FC236}">
                  <a16:creationId xmlns:a16="http://schemas.microsoft.com/office/drawing/2014/main" id="{50C8DA61-EA67-4A5E-B9EA-E70D59C8BD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5274" y="2987739"/>
              <a:ext cx="1835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股二头肌长头</a:t>
              </a:r>
            </a:p>
          </p:txBody>
        </p:sp>
        <p:sp>
          <p:nvSpPr>
            <p:cNvPr id="64519" name="Text Box 7">
              <a:extLst>
                <a:ext uri="{FF2B5EF4-FFF2-40B4-BE49-F238E27FC236}">
                  <a16:creationId xmlns:a16="http://schemas.microsoft.com/office/drawing/2014/main" id="{8560BF87-CAB6-4465-905C-7A25301555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6384" y="3476278"/>
              <a:ext cx="1909762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股二头肌短头</a:t>
              </a:r>
            </a:p>
          </p:txBody>
        </p:sp>
        <p:sp>
          <p:nvSpPr>
            <p:cNvPr id="64520" name="Rectangle 8">
              <a:extLst>
                <a:ext uri="{FF2B5EF4-FFF2-40B4-BE49-F238E27FC236}">
                  <a16:creationId xmlns:a16="http://schemas.microsoft.com/office/drawing/2014/main" id="{DB66B743-C609-40F3-9994-5C508F519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4886" y="4132800"/>
              <a:ext cx="1223962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半腱肌</a:t>
              </a:r>
            </a:p>
          </p:txBody>
        </p:sp>
        <p:sp>
          <p:nvSpPr>
            <p:cNvPr id="64521" name="Rectangle 9">
              <a:extLst>
                <a:ext uri="{FF2B5EF4-FFF2-40B4-BE49-F238E27FC236}">
                  <a16:creationId xmlns:a16="http://schemas.microsoft.com/office/drawing/2014/main" id="{240B76A4-29D2-4C1A-855C-736E97E90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4886" y="4662105"/>
              <a:ext cx="1511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半膜肌</a:t>
              </a:r>
            </a:p>
          </p:txBody>
        </p:sp>
        <p:sp>
          <p:nvSpPr>
            <p:cNvPr id="64522" name="Line 10">
              <a:extLst>
                <a:ext uri="{FF2B5EF4-FFF2-40B4-BE49-F238E27FC236}">
                  <a16:creationId xmlns:a16="http://schemas.microsoft.com/office/drawing/2014/main" id="{AF7DDB2E-6BC2-4E76-989B-87FD742A7A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08448" y="4833287"/>
              <a:ext cx="1051273" cy="476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523" name="Line 11">
              <a:extLst>
                <a:ext uri="{FF2B5EF4-FFF2-40B4-BE49-F238E27FC236}">
                  <a16:creationId xmlns:a16="http://schemas.microsoft.com/office/drawing/2014/main" id="{30EC7DEB-263B-4D96-A6BF-D9A1732578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910421" y="3934358"/>
              <a:ext cx="1210535" cy="3968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524" name="Line 12">
              <a:extLst>
                <a:ext uri="{FF2B5EF4-FFF2-40B4-BE49-F238E27FC236}">
                  <a16:creationId xmlns:a16="http://schemas.microsoft.com/office/drawing/2014/main" id="{2DD29C39-E105-46EC-948B-5A6B2838A5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18175" y="3203995"/>
              <a:ext cx="734204" cy="2110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525" name="Line 13">
              <a:extLst>
                <a:ext uri="{FF2B5EF4-FFF2-40B4-BE49-F238E27FC236}">
                  <a16:creationId xmlns:a16="http://schemas.microsoft.com/office/drawing/2014/main" id="{46B687C0-A35A-4CC8-8946-748237A1D3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24527" y="3654742"/>
              <a:ext cx="1223962" cy="5457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4514" name="Rectangle 2">
            <a:extLst>
              <a:ext uri="{FF2B5EF4-FFF2-40B4-BE49-F238E27FC236}">
                <a16:creationId xmlns:a16="http://schemas.microsoft.com/office/drawing/2014/main" id="{DCEA2AD6-BFBD-4BE6-B25E-F1A806520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758" y="821693"/>
            <a:ext cx="2459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（三）后群：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25A20C8C-F45C-48E0-BB6D-3F135A1DE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401" y="1697039"/>
            <a:ext cx="2286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zh-CN" altLang="en-US" sz="2400" b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股二头肌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zh-CN" altLang="en-US" sz="2400" b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半腱肌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zh-CN" altLang="en-US" sz="2400" b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半膜肌</a:t>
            </a:r>
            <a:r>
              <a:rPr lang="zh-CN" altLang="en-US" b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</a:p>
        </p:txBody>
      </p:sp>
      <p:sp>
        <p:nvSpPr>
          <p:cNvPr id="64516" name="Rectangle 4">
            <a:extLst>
              <a:ext uri="{FF2B5EF4-FFF2-40B4-BE49-F238E27FC236}">
                <a16:creationId xmlns:a16="http://schemas.microsoft.com/office/drawing/2014/main" id="{5B26AE0A-65B6-4EB4-97D3-110AB4258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252" y="3463926"/>
            <a:ext cx="387508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作用：</a:t>
            </a:r>
            <a:endParaRPr lang="en-US" altLang="zh-CN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68288" indent="-268288" algn="l" eaLnBrk="1" hangingPunct="1">
              <a:lnSpc>
                <a:spcPct val="150000"/>
              </a:lnSpc>
              <a:buFont typeface="+mj-ea"/>
              <a:buAutoNum type="circleNumDbPlain"/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屈膝关节、伸髋关节；</a:t>
            </a:r>
          </a:p>
          <a:p>
            <a:pPr marL="268288" indent="-268288" algn="l" eaLnBrk="1" hangingPunct="1">
              <a:lnSpc>
                <a:spcPct val="150000"/>
              </a:lnSpc>
              <a:buFont typeface="+mj-ea"/>
              <a:buAutoNum type="circleNumDbPlain"/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屈膝时股二头肌使小腿旋外，</a:t>
            </a:r>
          </a:p>
          <a:p>
            <a:pPr algn="l" eaLnBrk="1" hangingPunct="1">
              <a:lnSpc>
                <a:spcPct val="150000"/>
              </a:lnSpc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半腱肌和半膜肌使小腿旋内。</a:t>
            </a:r>
          </a:p>
        </p:txBody>
      </p:sp>
    </p:spTree>
  </p:cSld>
  <p:clrMapOvr>
    <a:masterClrMapping/>
  </p:clrMapOvr>
  <p:transition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jr68">
            <a:extLst>
              <a:ext uri="{FF2B5EF4-FFF2-40B4-BE49-F238E27FC236}">
                <a16:creationId xmlns:a16="http://schemas.microsoft.com/office/drawing/2014/main" id="{AECC029F-254C-4D5D-8767-8157B7CC6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86" y="1366330"/>
            <a:ext cx="1941512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39C1E361-BE6B-41B2-8EE8-1318E3678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947" y="2413337"/>
            <a:ext cx="272008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en-US" altLang="zh-CN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b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胫骨前肌</a:t>
            </a:r>
            <a:r>
              <a:rPr lang="zh-CN" altLang="en-US" b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algn="l" eaLnBrk="1" hangingPunct="1">
              <a:lnSpc>
                <a:spcPct val="150000"/>
              </a:lnSpc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作用：</a:t>
            </a:r>
            <a:endParaRPr lang="en-US" altLang="zh-CN" sz="24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 eaLnBrk="1" hangingPunct="1">
              <a:lnSpc>
                <a:spcPct val="150000"/>
              </a:lnSpc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伸踝关节</a:t>
            </a:r>
            <a:r>
              <a:rPr lang="en-US" altLang="zh-CN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背屈</a:t>
            </a:r>
            <a:r>
              <a:rPr lang="en-US" altLang="zh-CN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lvl="1" eaLnBrk="1" hangingPunct="1">
              <a:lnSpc>
                <a:spcPct val="150000"/>
              </a:lnSpc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使足内翻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10AA7BAB-9AF1-445E-A403-1B7B7A43F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167" y="780352"/>
            <a:ext cx="2269617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三、小腿肌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619091A9-81D5-4795-8C5B-C1913C5A6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167" y="1661541"/>
            <a:ext cx="2391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（一）前群：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27F1E8B-B028-4C45-AB4E-B0BF2C2789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19" t="3022" r="36615" b="18578"/>
          <a:stretch/>
        </p:blipFill>
        <p:spPr>
          <a:xfrm>
            <a:off x="3304032" y="1027240"/>
            <a:ext cx="902208" cy="53766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2FA1170-D4EE-4663-B5DF-56C420ACF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5743" y="2318794"/>
            <a:ext cx="16666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胫骨前肌腱 </a:t>
            </a:r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98A54D24-37CF-4549-8E6E-880BAE3CA24B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2921" y="2748849"/>
            <a:ext cx="1445911" cy="6543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B54B0A9A-4E02-4FC0-8CAE-4A50093A6E0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28916" y="2118740"/>
            <a:ext cx="852171" cy="400109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397148"/>
      </p:ext>
    </p:extLst>
  </p:cSld>
  <p:clrMapOvr>
    <a:masterClrMapping/>
  </p:clrMapOvr>
  <p:transition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jr66">
            <a:extLst>
              <a:ext uri="{FF2B5EF4-FFF2-40B4-BE49-F238E27FC236}">
                <a16:creationId xmlns:a16="http://schemas.microsoft.com/office/drawing/2014/main" id="{3B166AAF-D222-4C63-A810-622D7BFD5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553" y="2467927"/>
            <a:ext cx="5227637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8" name="Picture 2" descr="Snap1">
            <a:extLst>
              <a:ext uri="{FF2B5EF4-FFF2-40B4-BE49-F238E27FC236}">
                <a16:creationId xmlns:a16="http://schemas.microsoft.com/office/drawing/2014/main" id="{EF393BF9-C8B5-423B-A812-1575C3236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505" r="96"/>
          <a:stretch/>
        </p:blipFill>
        <p:spPr bwMode="auto">
          <a:xfrm>
            <a:off x="1210327" y="907283"/>
            <a:ext cx="2197226" cy="54996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8" name="Line 12">
            <a:extLst>
              <a:ext uri="{FF2B5EF4-FFF2-40B4-BE49-F238E27FC236}">
                <a16:creationId xmlns:a16="http://schemas.microsoft.com/office/drawing/2014/main" id="{DC5CF08E-143B-4A50-AC44-A4FF3B9C98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96767" y="3257421"/>
            <a:ext cx="913954" cy="799338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FC3E1C52-B5F7-4BEC-952F-40AD0C24F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446" y="3028890"/>
            <a:ext cx="16666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胫骨前肌腱 </a:t>
            </a:r>
          </a:p>
        </p:txBody>
      </p:sp>
      <p:sp>
        <p:nvSpPr>
          <p:cNvPr id="12" name="Line 12">
            <a:extLst>
              <a:ext uri="{FF2B5EF4-FFF2-40B4-BE49-F238E27FC236}">
                <a16:creationId xmlns:a16="http://schemas.microsoft.com/office/drawing/2014/main" id="{3A9FA829-053C-4568-9BEC-01A70E07DE89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3248" y="3257421"/>
            <a:ext cx="1048512" cy="948819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72B3727E-6437-458D-ABA3-C0833D3C3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374" y="2210435"/>
            <a:ext cx="2176462" cy="58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en-US" altLang="zh-CN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趾长伸肌</a:t>
            </a:r>
          </a:p>
        </p:txBody>
      </p:sp>
      <p:sp>
        <p:nvSpPr>
          <p:cNvPr id="4" name="AutoShape 15">
            <a:extLst>
              <a:ext uri="{FF2B5EF4-FFF2-40B4-BE49-F238E27FC236}">
                <a16:creationId xmlns:a16="http://schemas.microsoft.com/office/drawing/2014/main" id="{B5DEE436-A3D2-4CBA-9ED2-820DB0A584D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13374" y="3037443"/>
            <a:ext cx="20955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CB94985A-B328-40D3-8BEC-AC3B52585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24" y="3132385"/>
            <a:ext cx="320675" cy="25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7">
            <a:extLst>
              <a:ext uri="{FF2B5EF4-FFF2-40B4-BE49-F238E27FC236}">
                <a16:creationId xmlns:a16="http://schemas.microsoft.com/office/drawing/2014/main" id="{1C56D3BE-B4BB-4105-AF5F-AB974D8F3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199" y="3094593"/>
            <a:ext cx="15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eaLnBrk="1" hangingPunct="1"/>
            <a:r>
              <a:rPr lang="en-US" altLang="zh-CN" sz="24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endParaRPr lang="en-US" altLang="zh-CN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0FAC016D-2C5F-4AFB-B5ED-9F86BF2C1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799" y="3059668"/>
            <a:ext cx="1624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长伸肌</a:t>
            </a:r>
            <a:endParaRPr lang="zh-CN" altLang="en-US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5A1BE1F-888A-4D78-9668-0C0CCE0177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03" t="5511" r="36291" b="18044"/>
          <a:stretch/>
        </p:blipFill>
        <p:spPr>
          <a:xfrm>
            <a:off x="3050604" y="999300"/>
            <a:ext cx="1060704" cy="5242560"/>
          </a:xfrm>
          <a:prstGeom prst="rect">
            <a:avLst/>
          </a:prstGeom>
        </p:spPr>
      </p:pic>
      <p:pic>
        <p:nvPicPr>
          <p:cNvPr id="9" name="Picture 2" descr="jr68">
            <a:extLst>
              <a:ext uri="{FF2B5EF4-FFF2-40B4-BE49-F238E27FC236}">
                <a16:creationId xmlns:a16="http://schemas.microsoft.com/office/drawing/2014/main" id="{DBDF6576-C397-45B6-B2A4-E9E8E60A9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808" y="1328737"/>
            <a:ext cx="1941512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78870935-7BA3-4E81-AB5A-C021CD456A37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8687" y="2538663"/>
            <a:ext cx="1116612" cy="733926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1" name="Line 5">
            <a:extLst>
              <a:ext uri="{FF2B5EF4-FFF2-40B4-BE49-F238E27FC236}">
                <a16:creationId xmlns:a16="http://schemas.microsoft.com/office/drawing/2014/main" id="{B613F461-6DAA-4B64-AE31-509A7521A46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8686" y="3294814"/>
            <a:ext cx="1362105" cy="730359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E25BAF06-550A-4795-B88D-8ED7E2A7C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7179" y="2300908"/>
            <a:ext cx="216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CN" altLang="en-US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第三腓骨肌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B4145777-6386-483C-888D-5C3749061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9737" y="2591437"/>
            <a:ext cx="17557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趾长伸肌腱</a:t>
            </a:r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2D41436E-F23A-44AD-B03B-6E497E3941D8}"/>
              </a:ext>
            </a:extLst>
          </p:cNvPr>
          <p:cNvGrpSpPr>
            <a:grpSpLocks/>
          </p:cNvGrpSpPr>
          <p:nvPr/>
        </p:nvGrpSpPr>
        <p:grpSpPr bwMode="auto">
          <a:xfrm>
            <a:off x="7310163" y="3429000"/>
            <a:ext cx="1535112" cy="315913"/>
            <a:chOff x="4457" y="1920"/>
            <a:chExt cx="967" cy="199"/>
          </a:xfrm>
        </p:grpSpPr>
        <p:sp>
          <p:nvSpPr>
            <p:cNvPr id="15" name="Text Box 10">
              <a:extLst>
                <a:ext uri="{FF2B5EF4-FFF2-40B4-BE49-F238E27FC236}">
                  <a16:creationId xmlns:a16="http://schemas.microsoft.com/office/drawing/2014/main" id="{96C5E700-4776-464F-8AB1-7EE5CB9BC2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2" y="1920"/>
              <a:ext cx="78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长伸肌腱 </a:t>
              </a:r>
            </a:p>
          </p:txBody>
        </p:sp>
        <p:graphicFrame>
          <p:nvGraphicFramePr>
            <p:cNvPr id="16" name="Object 11">
              <a:extLst>
                <a:ext uri="{FF2B5EF4-FFF2-40B4-BE49-F238E27FC236}">
                  <a16:creationId xmlns:a16="http://schemas.microsoft.com/office/drawing/2014/main" id="{02F8BE91-B7F1-404A-9043-34745DBDEFB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28870501"/>
                </p:ext>
              </p:extLst>
            </p:nvPr>
          </p:nvGraphicFramePr>
          <p:xfrm>
            <a:off x="4457" y="1956"/>
            <a:ext cx="185" cy="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2" name="Image" r:id="rId7" imgW="177465" imgH="139683" progId="Photoshop.Image.7">
                    <p:embed/>
                  </p:oleObj>
                </mc:Choice>
                <mc:Fallback>
                  <p:oleObj name="Image" r:id="rId7" imgW="177465" imgH="139683" progId="Photoshop.Image.7">
                    <p:embed/>
                    <p:pic>
                      <p:nvPicPr>
                        <p:cNvPr id="1026" name="Object 11">
                          <a:extLst>
                            <a:ext uri="{FF2B5EF4-FFF2-40B4-BE49-F238E27FC236}">
                              <a16:creationId xmlns:a16="http://schemas.microsoft.com/office/drawing/2014/main" id="{038B095F-B000-4653-A461-0C01D6488C3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57" y="1956"/>
                          <a:ext cx="185" cy="1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Line 5">
            <a:extLst>
              <a:ext uri="{FF2B5EF4-FFF2-40B4-BE49-F238E27FC236}">
                <a16:creationId xmlns:a16="http://schemas.microsoft.com/office/drawing/2014/main" id="{BA82FA8E-2C44-41F6-ACDC-1A1CB70E52B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00011" y="2538663"/>
            <a:ext cx="1089726" cy="252829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8" name="Line 5">
            <a:extLst>
              <a:ext uri="{FF2B5EF4-FFF2-40B4-BE49-F238E27FC236}">
                <a16:creationId xmlns:a16="http://schemas.microsoft.com/office/drawing/2014/main" id="{F1D938D8-9654-42A9-A1A3-B19B1DC5EC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77524" y="3607691"/>
            <a:ext cx="632638" cy="258763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9" name="Line 5">
            <a:extLst>
              <a:ext uri="{FF2B5EF4-FFF2-40B4-BE49-F238E27FC236}">
                <a16:creationId xmlns:a16="http://schemas.microsoft.com/office/drawing/2014/main" id="{03E90BE7-7CB1-43D0-A1C9-C194297EF71A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2964" y="2618876"/>
            <a:ext cx="498131" cy="513509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921340"/>
      </p:ext>
    </p:extLst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BC6C625D-B44A-4C28-AFF1-3534D10674A9}"/>
              </a:ext>
            </a:extLst>
          </p:cNvPr>
          <p:cNvGrpSpPr/>
          <p:nvPr/>
        </p:nvGrpSpPr>
        <p:grpSpPr>
          <a:xfrm>
            <a:off x="3138907" y="749921"/>
            <a:ext cx="5909511" cy="5830786"/>
            <a:chOff x="3056689" y="749921"/>
            <a:chExt cx="5909511" cy="583078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4A373B0-60CA-4611-8FD6-75AB33D672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87" t="2947" r="12549" b="26178"/>
            <a:stretch/>
          </p:blipFill>
          <p:spPr>
            <a:xfrm>
              <a:off x="3056689" y="3323280"/>
              <a:ext cx="4189412" cy="3257427"/>
            </a:xfrm>
            <a:prstGeom prst="rect">
              <a:avLst/>
            </a:prstGeom>
          </p:spPr>
        </p:pic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9560D04-C59E-4322-AC03-3E61C0C04575}"/>
                </a:ext>
              </a:extLst>
            </p:cNvPr>
            <p:cNvGrpSpPr/>
            <p:nvPr/>
          </p:nvGrpSpPr>
          <p:grpSpPr>
            <a:xfrm>
              <a:off x="4909719" y="749921"/>
              <a:ext cx="4056481" cy="5053262"/>
              <a:chOff x="4394870" y="559469"/>
              <a:chExt cx="4056481" cy="5053262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28553F77-071B-49CC-8D3B-2721B431CB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05" t="8245" r="17830" b="18070"/>
              <a:stretch/>
            </p:blipFill>
            <p:spPr>
              <a:xfrm>
                <a:off x="6232802" y="559469"/>
                <a:ext cx="2218549" cy="5053262"/>
              </a:xfrm>
              <a:prstGeom prst="rect">
                <a:avLst/>
              </a:prstGeom>
            </p:spPr>
          </p:pic>
          <p:sp>
            <p:nvSpPr>
              <p:cNvPr id="66567" name="Line 7">
                <a:extLst>
                  <a:ext uri="{FF2B5EF4-FFF2-40B4-BE49-F238E27FC236}">
                    <a16:creationId xmlns:a16="http://schemas.microsoft.com/office/drawing/2014/main" id="{9BFDAEDE-2141-4398-943D-240E0BE778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29263" y="3086100"/>
                <a:ext cx="1081087" cy="0"/>
              </a:xfrm>
              <a:prstGeom prst="line">
                <a:avLst/>
              </a:prstGeom>
              <a:ln>
                <a:headEnd type="none" w="lg" len="lg"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568" name="Line 8">
                <a:extLst>
                  <a:ext uri="{FF2B5EF4-FFF2-40B4-BE49-F238E27FC236}">
                    <a16:creationId xmlns:a16="http://schemas.microsoft.com/office/drawing/2014/main" id="{3FBE6728-7BF4-438D-B7C5-03755C94CC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73725" y="4238625"/>
                <a:ext cx="936625" cy="0"/>
              </a:xfrm>
              <a:prstGeom prst="line">
                <a:avLst/>
              </a:prstGeom>
              <a:ln>
                <a:headEnd type="none" w="lg" len="lg"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569" name="Rectangle 9">
                <a:extLst>
                  <a:ext uri="{FF2B5EF4-FFF2-40B4-BE49-F238E27FC236}">
                    <a16:creationId xmlns:a16="http://schemas.microsoft.com/office/drawing/2014/main" id="{1165A52C-6AED-4365-B1C4-B5AED8D07B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870" y="2886045"/>
                <a:ext cx="1436687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defRPr kumimoji="1" sz="2000" b="1">
                    <a:solidFill>
                      <a:schemeClr val="accent2"/>
                    </a:solidFill>
                    <a:latin typeface="Times New Roman" panose="02020603050405020304" pitchFamily="18" charset="0"/>
                    <a:ea typeface="楷体_GB2312" pitchFamily="49" charset="-122"/>
                  </a:defRPr>
                </a:lvl1pPr>
                <a:lvl2pPr marL="742950" indent="-285750" eaLnBrk="0" hangingPunct="0">
                  <a:defRPr kumimoji="1" sz="2000" b="1">
                    <a:solidFill>
                      <a:schemeClr val="accent2"/>
                    </a:solidFill>
                    <a:latin typeface="Times New Roman" panose="02020603050405020304" pitchFamily="18" charset="0"/>
                    <a:ea typeface="楷体_GB2312" pitchFamily="49" charset="-122"/>
                  </a:defRPr>
                </a:lvl2pPr>
                <a:lvl3pPr marL="1143000" indent="-228600" eaLnBrk="0" hangingPunct="0">
                  <a:defRPr kumimoji="1" sz="2000" b="1">
                    <a:solidFill>
                      <a:schemeClr val="accent2"/>
                    </a:solidFill>
                    <a:latin typeface="Times New Roman" panose="02020603050405020304" pitchFamily="18" charset="0"/>
                    <a:ea typeface="楷体_GB2312" pitchFamily="49" charset="-122"/>
                  </a:defRPr>
                </a:lvl3pPr>
                <a:lvl4pPr marL="1600200" indent="-228600" eaLnBrk="0" hangingPunct="0">
                  <a:defRPr kumimoji="1" sz="2000" b="1">
                    <a:solidFill>
                      <a:schemeClr val="accent2"/>
                    </a:solidFill>
                    <a:latin typeface="Times New Roman" panose="02020603050405020304" pitchFamily="18" charset="0"/>
                    <a:ea typeface="楷体_GB2312" pitchFamily="49" charset="-122"/>
                  </a:defRPr>
                </a:lvl4pPr>
                <a:lvl5pPr marL="2057400" indent="-228600" eaLnBrk="0" hangingPunct="0">
                  <a:defRPr kumimoji="1" sz="2000" b="1">
                    <a:solidFill>
                      <a:schemeClr val="accent2"/>
                    </a:solidFill>
                    <a:latin typeface="Times New Roman" panose="02020603050405020304" pitchFamily="18" charset="0"/>
                    <a:ea typeface="楷体_GB2312" pitchFamily="49" charset="-122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="1">
                    <a:solidFill>
                      <a:schemeClr val="accent2"/>
                    </a:solidFill>
                    <a:latin typeface="Times New Roman" panose="02020603050405020304" pitchFamily="18" charset="0"/>
                    <a:ea typeface="楷体_GB2312" pitchFamily="49" charset="-122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="1">
                    <a:solidFill>
                      <a:schemeClr val="accent2"/>
                    </a:solidFill>
                    <a:latin typeface="Times New Roman" panose="02020603050405020304" pitchFamily="18" charset="0"/>
                    <a:ea typeface="楷体_GB2312" pitchFamily="49" charset="-122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="1">
                    <a:solidFill>
                      <a:schemeClr val="accent2"/>
                    </a:solidFill>
                    <a:latin typeface="Times New Roman" panose="02020603050405020304" pitchFamily="18" charset="0"/>
                    <a:ea typeface="楷体_GB2312" pitchFamily="49" charset="-122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="1">
                    <a:solidFill>
                      <a:schemeClr val="accent2"/>
                    </a:solidFill>
                    <a:latin typeface="Times New Roman" panose="02020603050405020304" pitchFamily="18" charset="0"/>
                    <a:ea typeface="楷体_GB2312" pitchFamily="49" charset="-122"/>
                  </a:defRPr>
                </a:lvl9pPr>
              </a:lstStyle>
              <a:p>
                <a:pPr algn="l" eaLnBrk="1" hangingPunct="1"/>
                <a:r>
                  <a:rPr lang="zh-CN" altLang="en-US" b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腓骨长肌</a:t>
                </a:r>
              </a:p>
            </p:txBody>
          </p:sp>
          <p:sp>
            <p:nvSpPr>
              <p:cNvPr id="66570" name="Rectangle 10">
                <a:extLst>
                  <a:ext uri="{FF2B5EF4-FFF2-40B4-BE49-F238E27FC236}">
                    <a16:creationId xmlns:a16="http://schemas.microsoft.com/office/drawing/2014/main" id="{A8B4F7DF-333A-40BC-93AB-A77BA4FCD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2000" y="4038570"/>
                <a:ext cx="129222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defRPr kumimoji="1" sz="2000" b="1">
                    <a:solidFill>
                      <a:schemeClr val="accent2"/>
                    </a:solidFill>
                    <a:latin typeface="Times New Roman" panose="02020603050405020304" pitchFamily="18" charset="0"/>
                    <a:ea typeface="楷体_GB2312" pitchFamily="49" charset="-122"/>
                  </a:defRPr>
                </a:lvl1pPr>
                <a:lvl2pPr marL="742950" indent="-285750" eaLnBrk="0" hangingPunct="0">
                  <a:defRPr kumimoji="1" sz="2000" b="1">
                    <a:solidFill>
                      <a:schemeClr val="accent2"/>
                    </a:solidFill>
                    <a:latin typeface="Times New Roman" panose="02020603050405020304" pitchFamily="18" charset="0"/>
                    <a:ea typeface="楷体_GB2312" pitchFamily="49" charset="-122"/>
                  </a:defRPr>
                </a:lvl2pPr>
                <a:lvl3pPr marL="1143000" indent="-228600" eaLnBrk="0" hangingPunct="0">
                  <a:defRPr kumimoji="1" sz="2000" b="1">
                    <a:solidFill>
                      <a:schemeClr val="accent2"/>
                    </a:solidFill>
                    <a:latin typeface="Times New Roman" panose="02020603050405020304" pitchFamily="18" charset="0"/>
                    <a:ea typeface="楷体_GB2312" pitchFamily="49" charset="-122"/>
                  </a:defRPr>
                </a:lvl3pPr>
                <a:lvl4pPr marL="1600200" indent="-228600" eaLnBrk="0" hangingPunct="0">
                  <a:defRPr kumimoji="1" sz="2000" b="1">
                    <a:solidFill>
                      <a:schemeClr val="accent2"/>
                    </a:solidFill>
                    <a:latin typeface="Times New Roman" panose="02020603050405020304" pitchFamily="18" charset="0"/>
                    <a:ea typeface="楷体_GB2312" pitchFamily="49" charset="-122"/>
                  </a:defRPr>
                </a:lvl4pPr>
                <a:lvl5pPr marL="2057400" indent="-228600" eaLnBrk="0" hangingPunct="0">
                  <a:defRPr kumimoji="1" sz="2000" b="1">
                    <a:solidFill>
                      <a:schemeClr val="accent2"/>
                    </a:solidFill>
                    <a:latin typeface="Times New Roman" panose="02020603050405020304" pitchFamily="18" charset="0"/>
                    <a:ea typeface="楷体_GB2312" pitchFamily="49" charset="-122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="1">
                    <a:solidFill>
                      <a:schemeClr val="accent2"/>
                    </a:solidFill>
                    <a:latin typeface="Times New Roman" panose="02020603050405020304" pitchFamily="18" charset="0"/>
                    <a:ea typeface="楷体_GB2312" pitchFamily="49" charset="-122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="1">
                    <a:solidFill>
                      <a:schemeClr val="accent2"/>
                    </a:solidFill>
                    <a:latin typeface="Times New Roman" panose="02020603050405020304" pitchFamily="18" charset="0"/>
                    <a:ea typeface="楷体_GB2312" pitchFamily="49" charset="-122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="1">
                    <a:solidFill>
                      <a:schemeClr val="accent2"/>
                    </a:solidFill>
                    <a:latin typeface="Times New Roman" panose="02020603050405020304" pitchFamily="18" charset="0"/>
                    <a:ea typeface="楷体_GB2312" pitchFamily="49" charset="-122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="1">
                    <a:solidFill>
                      <a:schemeClr val="accent2"/>
                    </a:solidFill>
                    <a:latin typeface="Times New Roman" panose="02020603050405020304" pitchFamily="18" charset="0"/>
                    <a:ea typeface="楷体_GB2312" pitchFamily="49" charset="-122"/>
                  </a:defRPr>
                </a:lvl9pPr>
              </a:lstStyle>
              <a:p>
                <a:pPr algn="l" eaLnBrk="1" hangingPunct="1"/>
                <a:r>
                  <a:rPr lang="zh-CN" altLang="en-US" b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腓骨短肌</a:t>
                </a:r>
              </a:p>
            </p:txBody>
          </p:sp>
        </p:grpSp>
        <p:sp>
          <p:nvSpPr>
            <p:cNvPr id="16" name="Line 7">
              <a:extLst>
                <a:ext uri="{FF2B5EF4-FFF2-40B4-BE49-F238E27FC236}">
                  <a16:creationId xmlns:a16="http://schemas.microsoft.com/office/drawing/2014/main" id="{575973D6-B559-4DA1-B84B-598AF69672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18216" y="3323279"/>
              <a:ext cx="1091504" cy="310257"/>
            </a:xfrm>
            <a:prstGeom prst="line">
              <a:avLst/>
            </a:prstGeom>
            <a:ln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Line 7">
              <a:extLst>
                <a:ext uri="{FF2B5EF4-FFF2-40B4-BE49-F238E27FC236}">
                  <a16:creationId xmlns:a16="http://schemas.microsoft.com/office/drawing/2014/main" id="{141F5B14-16F8-4DA9-B7D3-4F12826845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25333" y="4229022"/>
              <a:ext cx="1382154" cy="200054"/>
            </a:xfrm>
            <a:prstGeom prst="line">
              <a:avLst/>
            </a:prstGeom>
            <a:ln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6562" name="Rectangle 2">
            <a:extLst>
              <a:ext uri="{FF2B5EF4-FFF2-40B4-BE49-F238E27FC236}">
                <a16:creationId xmlns:a16="http://schemas.microsoft.com/office/drawing/2014/main" id="{B244C8AB-1F57-491F-B2FF-792774D13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" y="1409700"/>
            <a:ext cx="4572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altLang="zh-CN" sz="2400" b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altLang="zh-CN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447F37D4-BB84-4B9D-BD5B-238A543BD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377" y="749921"/>
            <a:ext cx="2874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（二）外侧群：</a:t>
            </a:r>
          </a:p>
        </p:txBody>
      </p:sp>
      <p:sp>
        <p:nvSpPr>
          <p:cNvPr id="66564" name="Rectangle 4">
            <a:extLst>
              <a:ext uri="{FF2B5EF4-FFF2-40B4-BE49-F238E27FC236}">
                <a16:creationId xmlns:a16="http://schemas.microsoft.com/office/drawing/2014/main" id="{F1891884-ACEC-4D9E-96E3-C977F3A30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401" y="1427613"/>
            <a:ext cx="25479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en-US" altLang="zh-CN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腓骨长肌</a:t>
            </a:r>
          </a:p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腓骨短肌</a:t>
            </a:r>
          </a:p>
        </p:txBody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0FDF31A4-76E2-48D9-B9E3-952C061AE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88" y="2921168"/>
            <a:ext cx="30670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作用：使足外翻</a:t>
            </a:r>
          </a:p>
          <a:p>
            <a:pPr algn="l" eaLnBrk="1" hangingPunct="1">
              <a:lnSpc>
                <a:spcPct val="150000"/>
              </a:lnSpc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屈踝关节</a:t>
            </a:r>
            <a:r>
              <a:rPr lang="en-US" altLang="zh-CN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跖屈</a:t>
            </a:r>
            <a:r>
              <a:rPr lang="en-US" altLang="zh-CN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 </a:t>
            </a:r>
          </a:p>
        </p:txBody>
      </p:sp>
    </p:spTree>
  </p:cSld>
  <p:clrMapOvr>
    <a:masterClrMapping/>
  </p:clrMapOvr>
  <p:transition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jr67">
            <a:extLst>
              <a:ext uri="{FF2B5EF4-FFF2-40B4-BE49-F238E27FC236}">
                <a16:creationId xmlns:a16="http://schemas.microsoft.com/office/drawing/2014/main" id="{CE4C6789-0C8C-47BD-BF54-D90F4D40F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7" y="1121300"/>
            <a:ext cx="4787900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Line 3">
            <a:extLst>
              <a:ext uri="{FF2B5EF4-FFF2-40B4-BE49-F238E27FC236}">
                <a16:creationId xmlns:a16="http://schemas.microsoft.com/office/drawing/2014/main" id="{76C1FAEC-AD41-4FC1-BD73-00EA4AFB7A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40695" y="1073675"/>
            <a:ext cx="1011237" cy="2452687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588" name="Line 4">
            <a:extLst>
              <a:ext uri="{FF2B5EF4-FFF2-40B4-BE49-F238E27FC236}">
                <a16:creationId xmlns:a16="http://schemas.microsoft.com/office/drawing/2014/main" id="{DDA0898C-ACBA-4B91-9345-AFFC21B702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99470" y="1726137"/>
            <a:ext cx="1752600" cy="1774825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589" name="Rectangle 5">
            <a:extLst>
              <a:ext uri="{FF2B5EF4-FFF2-40B4-BE49-F238E27FC236}">
                <a16:creationId xmlns:a16="http://schemas.microsoft.com/office/drawing/2014/main" id="{3E13A1F6-EB72-40BD-89C5-CDD476205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7637" y="831274"/>
            <a:ext cx="18843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腓骨长肌腱</a:t>
            </a:r>
          </a:p>
        </p:txBody>
      </p:sp>
      <p:sp>
        <p:nvSpPr>
          <p:cNvPr id="67590" name="Rectangle 6">
            <a:extLst>
              <a:ext uri="{FF2B5EF4-FFF2-40B4-BE49-F238E27FC236}">
                <a16:creationId xmlns:a16="http://schemas.microsoft.com/office/drawing/2014/main" id="{798D243D-B65F-410D-B545-62D28BEDA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3570" y="1376591"/>
            <a:ext cx="1752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腓骨短肌腱</a:t>
            </a:r>
          </a:p>
        </p:txBody>
      </p:sp>
      <p:pic>
        <p:nvPicPr>
          <p:cNvPr id="67591" name="Picture 7" descr="Snap1">
            <a:extLst>
              <a:ext uri="{FF2B5EF4-FFF2-40B4-BE49-F238E27FC236}">
                <a16:creationId xmlns:a16="http://schemas.microsoft.com/office/drawing/2014/main" id="{1A673DE1-D2DD-4567-97A0-4BC3D1222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89" y="1305449"/>
            <a:ext cx="2208212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2" name="Line 8">
            <a:extLst>
              <a:ext uri="{FF2B5EF4-FFF2-40B4-BE49-F238E27FC236}">
                <a16:creationId xmlns:a16="http://schemas.microsoft.com/office/drawing/2014/main" id="{26C2DBF4-623A-406B-92A5-AD2A0AF1D0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08614" y="4728099"/>
            <a:ext cx="495300" cy="638175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593" name="Line 9">
            <a:extLst>
              <a:ext uri="{FF2B5EF4-FFF2-40B4-BE49-F238E27FC236}">
                <a16:creationId xmlns:a16="http://schemas.microsoft.com/office/drawing/2014/main" id="{E982D4D5-5FE6-4395-8F4D-81C135D8C7F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08614" y="4220099"/>
            <a:ext cx="1244600" cy="1146175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594" name="Rectangle 10">
            <a:extLst>
              <a:ext uri="{FF2B5EF4-FFF2-40B4-BE49-F238E27FC236}">
                <a16:creationId xmlns:a16="http://schemas.microsoft.com/office/drawing/2014/main" id="{E574404F-304A-4D81-B45C-D88E887F8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909" y="5209606"/>
            <a:ext cx="20939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eaLnBrk="1" hangingPunct="1"/>
            <a:r>
              <a:rPr lang="zh-CN" altLang="en-US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腓骨长肌腱</a:t>
            </a:r>
          </a:p>
        </p:txBody>
      </p:sp>
      <p:sp>
        <p:nvSpPr>
          <p:cNvPr id="67595" name="Line 11">
            <a:extLst>
              <a:ext uri="{FF2B5EF4-FFF2-40B4-BE49-F238E27FC236}">
                <a16:creationId xmlns:a16="http://schemas.microsoft.com/office/drawing/2014/main" id="{7161E23C-31A7-4069-9430-3F802FFA99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05414" y="4537599"/>
            <a:ext cx="508000" cy="180975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596" name="Rectangle 12">
            <a:extLst>
              <a:ext uri="{FF2B5EF4-FFF2-40B4-BE49-F238E27FC236}">
                <a16:creationId xmlns:a16="http://schemas.microsoft.com/office/drawing/2014/main" id="{0AE8012D-22A8-4C2E-9A58-63D247B43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3500" y="4568256"/>
            <a:ext cx="2254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腓骨短肌腱</a:t>
            </a:r>
          </a:p>
        </p:txBody>
      </p:sp>
      <p:sp>
        <p:nvSpPr>
          <p:cNvPr id="67597" name="Line 13">
            <a:extLst>
              <a:ext uri="{FF2B5EF4-FFF2-40B4-BE49-F238E27FC236}">
                <a16:creationId xmlns:a16="http://schemas.microsoft.com/office/drawing/2014/main" id="{3B871B55-152E-4A0D-882D-80581A7B744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37414" y="4397898"/>
            <a:ext cx="795380" cy="811707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598" name="Rectangle 14">
            <a:extLst>
              <a:ext uri="{FF2B5EF4-FFF2-40B4-BE49-F238E27FC236}">
                <a16:creationId xmlns:a16="http://schemas.microsoft.com/office/drawing/2014/main" id="{AF7696C6-4358-4506-892F-BD26C0187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351" y="5209606"/>
            <a:ext cx="16250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胫骨前肌腱 </a:t>
            </a:r>
          </a:p>
        </p:txBody>
      </p:sp>
    </p:spTree>
  </p:cSld>
  <p:clrMapOvr>
    <a:masterClrMapping/>
  </p:clrMapOvr>
  <p:transition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69572A44-19C1-41DF-84BE-E604B202F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720802"/>
            <a:ext cx="2592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（三）后群：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320CEBB6-7D8A-4B82-B145-92E83F705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387" y="1557320"/>
            <a:ext cx="1655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浅层：</a:t>
            </a:r>
          </a:p>
        </p:txBody>
      </p:sp>
      <p:sp>
        <p:nvSpPr>
          <p:cNvPr id="68612" name="Rectangle 4">
            <a:extLst>
              <a:ext uri="{FF2B5EF4-FFF2-40B4-BE49-F238E27FC236}">
                <a16:creationId xmlns:a16="http://schemas.microsoft.com/office/drawing/2014/main" id="{5F075AC5-D806-4472-920F-981F8EEC1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387" y="2315956"/>
            <a:ext cx="236119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altLang="zh-CN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b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小腿三头肌</a:t>
            </a:r>
          </a:p>
        </p:txBody>
      </p:sp>
      <p:sp>
        <p:nvSpPr>
          <p:cNvPr id="68613" name="Rectangle 5">
            <a:extLst>
              <a:ext uri="{FF2B5EF4-FFF2-40B4-BE49-F238E27FC236}">
                <a16:creationId xmlns:a16="http://schemas.microsoft.com/office/drawing/2014/main" id="{E6A4DB21-72E7-4E96-9FF0-1C4666A94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338" y="2852738"/>
            <a:ext cx="140335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</a:pPr>
            <a:r>
              <a:rPr lang="zh-CN" altLang="en-US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腓肠肌</a:t>
            </a:r>
          </a:p>
          <a:p>
            <a:pPr algn="l" eaLnBrk="1" hangingPunct="1">
              <a:lnSpc>
                <a:spcPct val="130000"/>
              </a:lnSpc>
            </a:pPr>
            <a:r>
              <a:rPr lang="zh-CN" altLang="en-US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比目鱼肌</a:t>
            </a:r>
          </a:p>
        </p:txBody>
      </p:sp>
      <p:sp>
        <p:nvSpPr>
          <p:cNvPr id="68614" name="Rectangle 6">
            <a:extLst>
              <a:ext uri="{FF2B5EF4-FFF2-40B4-BE49-F238E27FC236}">
                <a16:creationId xmlns:a16="http://schemas.microsoft.com/office/drawing/2014/main" id="{998DC4A6-6183-46FA-9D7E-BA7041E35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931" y="4075019"/>
            <a:ext cx="392588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作用：屈踝关节和屈膝关节  </a:t>
            </a:r>
          </a:p>
          <a:p>
            <a:pPr algn="l">
              <a:lnSpc>
                <a:spcPct val="150000"/>
              </a:lnSpc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站立时固定踝、膝关节，</a:t>
            </a:r>
          </a:p>
          <a:p>
            <a:pPr algn="l">
              <a:lnSpc>
                <a:spcPct val="150000"/>
              </a:lnSpc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防止身体向前倾斜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94DA8A62-9367-49C3-A01D-107AB4458782}"/>
              </a:ext>
            </a:extLst>
          </p:cNvPr>
          <p:cNvGrpSpPr/>
          <p:nvPr/>
        </p:nvGrpSpPr>
        <p:grpSpPr>
          <a:xfrm>
            <a:off x="4046069" y="853149"/>
            <a:ext cx="4759000" cy="5564272"/>
            <a:chOff x="4232600" y="925428"/>
            <a:chExt cx="4759000" cy="556427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BA53D2F-4708-4FC1-BF07-3AA606AFB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08" t="8595" r="38758" b="16055"/>
            <a:stretch/>
          </p:blipFill>
          <p:spPr>
            <a:xfrm>
              <a:off x="6771632" y="943221"/>
              <a:ext cx="1107500" cy="5167398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6A47A19-1F75-4A2E-83B1-73EBC64504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97" t="8772" r="33772" b="15879"/>
            <a:stretch/>
          </p:blipFill>
          <p:spPr>
            <a:xfrm>
              <a:off x="5199062" y="925428"/>
              <a:ext cx="1285723" cy="5167397"/>
            </a:xfrm>
            <a:prstGeom prst="rect">
              <a:avLst/>
            </a:prstGeom>
          </p:spPr>
        </p:pic>
        <p:sp>
          <p:nvSpPr>
            <p:cNvPr id="68616" name="Rectangle 8">
              <a:extLst>
                <a:ext uri="{FF2B5EF4-FFF2-40B4-BE49-F238E27FC236}">
                  <a16:creationId xmlns:a16="http://schemas.microsoft.com/office/drawing/2014/main" id="{4FA411D4-230C-42EB-9D22-8421DF3AF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3392" y="3230562"/>
              <a:ext cx="1338262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腓肠肌</a:t>
              </a:r>
            </a:p>
          </p:txBody>
        </p:sp>
        <p:sp>
          <p:nvSpPr>
            <p:cNvPr id="68617" name="Rectangle 9">
              <a:extLst>
                <a:ext uri="{FF2B5EF4-FFF2-40B4-BE49-F238E27FC236}">
                  <a16:creationId xmlns:a16="http://schemas.microsoft.com/office/drawing/2014/main" id="{DCEAE10C-9356-4F8E-ACC5-7D308A1618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6188" y="4149725"/>
              <a:ext cx="1395412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比目鱼肌</a:t>
              </a:r>
            </a:p>
          </p:txBody>
        </p:sp>
        <p:sp>
          <p:nvSpPr>
            <p:cNvPr id="68618" name="Line 10">
              <a:extLst>
                <a:ext uri="{FF2B5EF4-FFF2-40B4-BE49-F238E27FC236}">
                  <a16:creationId xmlns:a16="http://schemas.microsoft.com/office/drawing/2014/main" id="{2291A77F-7E52-4ABF-BE94-BA4101BE33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56992" y="3446462"/>
              <a:ext cx="576262" cy="0"/>
            </a:xfrm>
            <a:prstGeom prst="line">
              <a:avLst/>
            </a:prstGeom>
            <a:ln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619" name="Line 11">
              <a:extLst>
                <a:ext uri="{FF2B5EF4-FFF2-40B4-BE49-F238E27FC236}">
                  <a16:creationId xmlns:a16="http://schemas.microsoft.com/office/drawing/2014/main" id="{B97BE534-CFC8-460D-9726-6D7363B9C4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451725" y="3213100"/>
              <a:ext cx="360363" cy="1008063"/>
            </a:xfrm>
            <a:prstGeom prst="line">
              <a:avLst/>
            </a:prstGeom>
            <a:ln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620" name="Rectangle 12">
              <a:extLst>
                <a:ext uri="{FF2B5EF4-FFF2-40B4-BE49-F238E27FC236}">
                  <a16:creationId xmlns:a16="http://schemas.microsoft.com/office/drawing/2014/main" id="{3D3A2BB3-7DA7-4229-B166-F84E357D4D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2225" y="6092825"/>
              <a:ext cx="12033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跟腱  </a:t>
              </a:r>
            </a:p>
          </p:txBody>
        </p:sp>
        <p:sp>
          <p:nvSpPr>
            <p:cNvPr id="68621" name="Line 13">
              <a:extLst>
                <a:ext uri="{FF2B5EF4-FFF2-40B4-BE49-F238E27FC236}">
                  <a16:creationId xmlns:a16="http://schemas.microsoft.com/office/drawing/2014/main" id="{A3AD88B2-37E9-4A6B-9ECA-C3DE4A5D5A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867400" y="5229225"/>
              <a:ext cx="865188" cy="936625"/>
            </a:xfrm>
            <a:prstGeom prst="line">
              <a:avLst/>
            </a:prstGeom>
            <a:ln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622" name="Line 14">
              <a:extLst>
                <a:ext uri="{FF2B5EF4-FFF2-40B4-BE49-F238E27FC236}">
                  <a16:creationId xmlns:a16="http://schemas.microsoft.com/office/drawing/2014/main" id="{1393AAF5-CA5D-4DE0-962B-2E18F11D27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32588" y="5229225"/>
              <a:ext cx="647700" cy="936625"/>
            </a:xfrm>
            <a:prstGeom prst="line">
              <a:avLst/>
            </a:prstGeom>
            <a:ln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623" name="Text Box 15">
              <a:extLst>
                <a:ext uri="{FF2B5EF4-FFF2-40B4-BE49-F238E27FC236}">
                  <a16:creationId xmlns:a16="http://schemas.microsoft.com/office/drawing/2014/main" id="{6B5DEE07-BA60-4B6F-B142-7DDEF82DBE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8892" y="2068219"/>
              <a:ext cx="11525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内侧头</a:t>
              </a:r>
            </a:p>
          </p:txBody>
        </p:sp>
        <p:sp>
          <p:nvSpPr>
            <p:cNvPr id="68624" name="Text Box 16">
              <a:extLst>
                <a:ext uri="{FF2B5EF4-FFF2-40B4-BE49-F238E27FC236}">
                  <a16:creationId xmlns:a16="http://schemas.microsoft.com/office/drawing/2014/main" id="{4F7F8072-4729-42F9-9825-898A6320DB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2600" y="1014411"/>
              <a:ext cx="13684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外侧头</a:t>
              </a:r>
            </a:p>
          </p:txBody>
        </p:sp>
        <p:sp>
          <p:nvSpPr>
            <p:cNvPr id="68625" name="Line 17">
              <a:extLst>
                <a:ext uri="{FF2B5EF4-FFF2-40B4-BE49-F238E27FC236}">
                  <a16:creationId xmlns:a16="http://schemas.microsoft.com/office/drawing/2014/main" id="{C118E803-9531-4CB7-83F5-57E71B6EC3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5554" y="1285874"/>
              <a:ext cx="1008063" cy="936625"/>
            </a:xfrm>
            <a:prstGeom prst="line">
              <a:avLst/>
            </a:prstGeom>
            <a:ln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626" name="Line 18">
              <a:extLst>
                <a:ext uri="{FF2B5EF4-FFF2-40B4-BE49-F238E27FC236}">
                  <a16:creationId xmlns:a16="http://schemas.microsoft.com/office/drawing/2014/main" id="{CC40B60A-4F99-4F0D-84ED-7766A5C769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28429" y="2293937"/>
              <a:ext cx="431800" cy="144462"/>
            </a:xfrm>
            <a:prstGeom prst="line">
              <a:avLst/>
            </a:prstGeom>
            <a:ln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CE84BE-8AE1-4A1D-8F80-90F4F9CB4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1" t="6860" r="34690" b="30877"/>
          <a:stretch/>
        </p:blipFill>
        <p:spPr>
          <a:xfrm>
            <a:off x="5355418" y="753754"/>
            <a:ext cx="1239869" cy="515798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516718D-A1B2-4FC5-8DA9-2963AAF75C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33" t="14542" r="36692" b="15905"/>
          <a:stretch/>
        </p:blipFill>
        <p:spPr>
          <a:xfrm>
            <a:off x="2775336" y="658243"/>
            <a:ext cx="1074621" cy="5729231"/>
          </a:xfrm>
          <a:prstGeom prst="rect">
            <a:avLst/>
          </a:prstGeom>
        </p:spPr>
      </p:pic>
      <p:sp>
        <p:nvSpPr>
          <p:cNvPr id="2064" name="Text Box 8">
            <a:extLst>
              <a:ext uri="{FF2B5EF4-FFF2-40B4-BE49-F238E27FC236}">
                <a16:creationId xmlns:a16="http://schemas.microsoft.com/office/drawing/2014/main" id="{79396C33-84DC-4B23-BCB1-E22CF948B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329" y="3065659"/>
            <a:ext cx="20875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altLang="zh-CN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长屈肌</a:t>
            </a:r>
          </a:p>
        </p:txBody>
      </p:sp>
      <p:sp>
        <p:nvSpPr>
          <p:cNvPr id="2053" name="Rectangle 3">
            <a:extLst>
              <a:ext uri="{FF2B5EF4-FFF2-40B4-BE49-F238E27FC236}">
                <a16:creationId xmlns:a16="http://schemas.microsoft.com/office/drawing/2014/main" id="{663287AF-12E8-42C6-B5A5-E996F8DEF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19" y="897732"/>
            <a:ext cx="1500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深层：</a:t>
            </a:r>
          </a:p>
        </p:txBody>
      </p:sp>
      <p:sp>
        <p:nvSpPr>
          <p:cNvPr id="2054" name="Rectangle 4">
            <a:extLst>
              <a:ext uri="{FF2B5EF4-FFF2-40B4-BE49-F238E27FC236}">
                <a16:creationId xmlns:a16="http://schemas.microsoft.com/office/drawing/2014/main" id="{0046EE90-C97D-4B35-A312-9BBCEFE8A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329" y="1552772"/>
            <a:ext cx="1284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腘肌</a:t>
            </a:r>
          </a:p>
        </p:txBody>
      </p:sp>
      <p:sp>
        <p:nvSpPr>
          <p:cNvPr id="2055" name="Rectangle 5">
            <a:extLst>
              <a:ext uri="{FF2B5EF4-FFF2-40B4-BE49-F238E27FC236}">
                <a16:creationId xmlns:a16="http://schemas.microsoft.com/office/drawing/2014/main" id="{63EF9D8F-C63D-4598-955E-550810290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329" y="2273497"/>
            <a:ext cx="2116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趾长屈肌</a:t>
            </a:r>
          </a:p>
        </p:txBody>
      </p:sp>
      <p:graphicFrame>
        <p:nvGraphicFramePr>
          <p:cNvPr id="2051" name="Object 7">
            <a:extLst>
              <a:ext uri="{FF2B5EF4-FFF2-40B4-BE49-F238E27FC236}">
                <a16:creationId xmlns:a16="http://schemas.microsoft.com/office/drawing/2014/main" id="{305430B9-B71C-41DC-A5AD-2CEEAF4D94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7638453"/>
              </p:ext>
            </p:extLst>
          </p:nvPr>
        </p:nvGraphicFramePr>
        <p:xfrm>
          <a:off x="888666" y="3170601"/>
          <a:ext cx="319659" cy="250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" name="Image" r:id="rId6" imgW="177465" imgH="139683" progId="Photoshop.Image.7">
                  <p:embed/>
                </p:oleObj>
              </mc:Choice>
              <mc:Fallback>
                <p:oleObj name="Image" r:id="rId6" imgW="177465" imgH="139683" progId="Photoshop.Image.7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8666" y="3170601"/>
                        <a:ext cx="319659" cy="2506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7" name="Rectangle 9">
            <a:extLst>
              <a:ext uri="{FF2B5EF4-FFF2-40B4-BE49-F238E27FC236}">
                <a16:creationId xmlns:a16="http://schemas.microsoft.com/office/drawing/2014/main" id="{4B35CD33-02CC-4816-89EE-D02A42606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0715" y="1403350"/>
            <a:ext cx="11096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腘肌</a:t>
            </a:r>
          </a:p>
        </p:txBody>
      </p:sp>
      <p:sp>
        <p:nvSpPr>
          <p:cNvPr id="2059" name="Line 11">
            <a:extLst>
              <a:ext uri="{FF2B5EF4-FFF2-40B4-BE49-F238E27FC236}">
                <a16:creationId xmlns:a16="http://schemas.microsoft.com/office/drawing/2014/main" id="{C03F0919-B9A4-47B2-977F-C70C34145B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11877" y="1612930"/>
            <a:ext cx="973138" cy="1588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60" name="Line 12">
            <a:extLst>
              <a:ext uri="{FF2B5EF4-FFF2-40B4-BE49-F238E27FC236}">
                <a16:creationId xmlns:a16="http://schemas.microsoft.com/office/drawing/2014/main" id="{9038D173-0763-4BAC-B1C6-06406C23915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5246" y="3312975"/>
            <a:ext cx="1371237" cy="19772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61" name="Line 13">
            <a:extLst>
              <a:ext uri="{FF2B5EF4-FFF2-40B4-BE49-F238E27FC236}">
                <a16:creationId xmlns:a16="http://schemas.microsoft.com/office/drawing/2014/main" id="{184A6CA9-1F83-4186-BA39-9CFB9D80FB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45367" y="2502097"/>
            <a:ext cx="1155033" cy="0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D0574BC-8891-4E83-8EBE-E5F146E600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7" r="23823" b="14082"/>
          <a:stretch/>
        </p:blipFill>
        <p:spPr>
          <a:xfrm>
            <a:off x="1102275" y="661988"/>
            <a:ext cx="1986451" cy="5746750"/>
          </a:xfrm>
          <a:prstGeom prst="rect">
            <a:avLst/>
          </a:prstGeom>
        </p:spPr>
      </p:pic>
      <p:pic>
        <p:nvPicPr>
          <p:cNvPr id="3075" name="Picture 2" descr="jr66">
            <a:extLst>
              <a:ext uri="{FF2B5EF4-FFF2-40B4-BE49-F238E27FC236}">
                <a16:creationId xmlns:a16="http://schemas.microsoft.com/office/drawing/2014/main" id="{C20C5EFE-2D38-4EAB-A54A-26D82EDF4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717" y="2335242"/>
            <a:ext cx="4899370" cy="325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Line 3">
            <a:extLst>
              <a:ext uri="{FF2B5EF4-FFF2-40B4-BE49-F238E27FC236}">
                <a16:creationId xmlns:a16="http://schemas.microsoft.com/office/drawing/2014/main" id="{23CCE1E2-603E-4402-9A43-6BCB6159112A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8050" y="3535364"/>
            <a:ext cx="1863224" cy="1556836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3077" name="Line 4">
            <a:extLst>
              <a:ext uri="{FF2B5EF4-FFF2-40B4-BE49-F238E27FC236}">
                <a16:creationId xmlns:a16="http://schemas.microsoft.com/office/drawing/2014/main" id="{73B361C6-08EA-4475-B256-6BBBDDE77FD5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0251" y="2535238"/>
            <a:ext cx="1711072" cy="2445836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3078" name="Rectangle 5">
            <a:extLst>
              <a:ext uri="{FF2B5EF4-FFF2-40B4-BE49-F238E27FC236}">
                <a16:creationId xmlns:a16="http://schemas.microsoft.com/office/drawing/2014/main" id="{671083EF-D4FE-474B-9763-4005ADCE4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9645" y="3322637"/>
            <a:ext cx="2139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趾长屈肌腱</a:t>
            </a:r>
          </a:p>
        </p:txBody>
      </p:sp>
      <p:graphicFrame>
        <p:nvGraphicFramePr>
          <p:cNvPr id="3074" name="Object 7">
            <a:extLst>
              <a:ext uri="{FF2B5EF4-FFF2-40B4-BE49-F238E27FC236}">
                <a16:creationId xmlns:a16="http://schemas.microsoft.com/office/drawing/2014/main" id="{9FFDCAD9-AB12-4DAB-B93A-D5CB91C41E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6220451"/>
              </p:ext>
            </p:extLst>
          </p:nvPr>
        </p:nvGraphicFramePr>
        <p:xfrm>
          <a:off x="4393906" y="2335244"/>
          <a:ext cx="353250" cy="25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9" name="Image" r:id="rId5" imgW="177465" imgH="139683" progId="Photoshop.Image.7">
                  <p:embed/>
                </p:oleObj>
              </mc:Choice>
              <mc:Fallback>
                <p:oleObj name="Image" r:id="rId5" imgW="177465" imgH="139683" progId="Photoshop.Image.7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3906" y="2335244"/>
                        <a:ext cx="353250" cy="250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3" name="Text Box 8">
            <a:extLst>
              <a:ext uri="{FF2B5EF4-FFF2-40B4-BE49-F238E27FC236}">
                <a16:creationId xmlns:a16="http://schemas.microsoft.com/office/drawing/2014/main" id="{917928FD-E66A-40EF-93C0-F16496169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0418" y="2254280"/>
            <a:ext cx="20367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eaLnBrk="1" hangingPunct="1"/>
            <a:r>
              <a:rPr lang="en-US" altLang="zh-CN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长屈肌腱</a:t>
            </a:r>
          </a:p>
        </p:txBody>
      </p:sp>
      <p:sp>
        <p:nvSpPr>
          <p:cNvPr id="3081" name="Line 10">
            <a:extLst>
              <a:ext uri="{FF2B5EF4-FFF2-40B4-BE49-F238E27FC236}">
                <a16:creationId xmlns:a16="http://schemas.microsoft.com/office/drawing/2014/main" id="{48FF29FF-C353-4FCE-BC49-AD820A07B44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46442" y="3521104"/>
            <a:ext cx="1282700" cy="3175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3082" name="Line 11">
            <a:extLst>
              <a:ext uri="{FF2B5EF4-FFF2-40B4-BE49-F238E27FC236}">
                <a16:creationId xmlns:a16="http://schemas.microsoft.com/office/drawing/2014/main" id="{7E8F8F9E-2ED7-42C6-9FC3-E5384199B48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32322" y="2420967"/>
            <a:ext cx="1701800" cy="3175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FBF602-D00B-4F39-906F-544B8BFE2B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sz="6600" dirty="0">
                <a:latin typeface="华文中宋" panose="02010600040101010101" pitchFamily="2" charset="-122"/>
                <a:ea typeface="华文中宋" panose="02010600040101010101" pitchFamily="2" charset="-122"/>
              </a:rPr>
              <a:t>肌学</a:t>
            </a:r>
            <a:r>
              <a:rPr lang="en-US" altLang="zh-CN" sz="6600" dirty="0">
                <a:latin typeface="华文中宋" panose="02010600040101010101" pitchFamily="2" charset="-122"/>
                <a:ea typeface="华文中宋" panose="02010600040101010101" pitchFamily="2" charset="-122"/>
              </a:rPr>
              <a:t>-</a:t>
            </a:r>
            <a:r>
              <a:rPr lang="zh-CN" altLang="en-US" sz="66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下肢肌</a:t>
            </a:r>
          </a:p>
        </p:txBody>
      </p:sp>
    </p:spTree>
    <p:extLst>
      <p:ext uri="{BB962C8B-B14F-4D97-AF65-F5344CB8AC3E}">
        <p14:creationId xmlns:p14="http://schemas.microsoft.com/office/powerpoint/2010/main" val="4242468293"/>
      </p:ext>
    </p:extLst>
  </p:cSld>
  <p:clrMapOvr>
    <a:masterClrMapping/>
  </p:clrMapOvr>
  <p:transition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0A0AF3FA-73F3-4049-8C91-63F77389C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13" y="708025"/>
            <a:ext cx="2116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altLang="zh-CN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b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胫骨后肌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B818FFAE-7D7F-4271-A0A2-DB8D78158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13" y="1402469"/>
            <a:ext cx="2879725" cy="96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作用：屈踝关节</a:t>
            </a:r>
          </a:p>
          <a:p>
            <a:pPr algn="l" eaLnBrk="1" hangingPunct="1">
              <a:lnSpc>
                <a:spcPct val="150000"/>
              </a:lnSpc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使足内翻  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76BD4E8-0CFB-4BBF-991C-98E7006588F6}"/>
              </a:ext>
            </a:extLst>
          </p:cNvPr>
          <p:cNvGrpSpPr/>
          <p:nvPr/>
        </p:nvGrpSpPr>
        <p:grpSpPr>
          <a:xfrm>
            <a:off x="372239" y="3020429"/>
            <a:ext cx="4427621" cy="3476625"/>
            <a:chOff x="4572000" y="3202740"/>
            <a:chExt cx="4427621" cy="3476625"/>
          </a:xfrm>
        </p:grpSpPr>
        <p:pic>
          <p:nvPicPr>
            <p:cNvPr id="69636" name="Picture 4" descr="jr66">
              <a:extLst>
                <a:ext uri="{FF2B5EF4-FFF2-40B4-BE49-F238E27FC236}">
                  <a16:creationId xmlns:a16="http://schemas.microsoft.com/office/drawing/2014/main" id="{3B7CE920-40B5-4BFC-AF81-2ECF37FFD3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3"/>
            <a:stretch/>
          </p:blipFill>
          <p:spPr bwMode="auto">
            <a:xfrm>
              <a:off x="4572000" y="3202740"/>
              <a:ext cx="4427621" cy="347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40" name="Line 8">
              <a:extLst>
                <a:ext uri="{FF2B5EF4-FFF2-40B4-BE49-F238E27FC236}">
                  <a16:creationId xmlns:a16="http://schemas.microsoft.com/office/drawing/2014/main" id="{3AF4C1FA-11C0-4A62-BEBF-01AFF418AA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89031" y="4620127"/>
              <a:ext cx="770021" cy="1082842"/>
            </a:xfrm>
            <a:prstGeom prst="line">
              <a:avLst/>
            </a:prstGeom>
            <a:ln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641" name="Rectangle 9">
              <a:extLst>
                <a:ext uri="{FF2B5EF4-FFF2-40B4-BE49-F238E27FC236}">
                  <a16:creationId xmlns:a16="http://schemas.microsoft.com/office/drawing/2014/main" id="{1022557E-C269-481D-8D9D-78C99968E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8897" y="4310535"/>
              <a:ext cx="201612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胫骨后肌腱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CE37D561-1B89-430E-9E6C-50204B039618}"/>
              </a:ext>
            </a:extLst>
          </p:cNvPr>
          <p:cNvGrpSpPr/>
          <p:nvPr/>
        </p:nvGrpSpPr>
        <p:grpSpPr>
          <a:xfrm>
            <a:off x="5131562" y="936625"/>
            <a:ext cx="3640199" cy="5756024"/>
            <a:chOff x="5026183" y="802134"/>
            <a:chExt cx="3544281" cy="57560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6331276-AE0E-47A5-BDA5-8517EB90A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33" t="14542" r="36692" b="19646"/>
            <a:stretch/>
          </p:blipFill>
          <p:spPr>
            <a:xfrm>
              <a:off x="7448519" y="802134"/>
              <a:ext cx="1121945" cy="565976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2439AF9-DC4D-4244-A63C-09C9366F4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09" t="13333" r="34269" b="17280"/>
            <a:stretch/>
          </p:blipFill>
          <p:spPr>
            <a:xfrm>
              <a:off x="5026183" y="802135"/>
              <a:ext cx="1133162" cy="5756019"/>
            </a:xfrm>
            <a:prstGeom prst="rect">
              <a:avLst/>
            </a:prstGeom>
          </p:spPr>
        </p:pic>
        <p:sp>
          <p:nvSpPr>
            <p:cNvPr id="69638" name="Rectangle 6">
              <a:extLst>
                <a:ext uri="{FF2B5EF4-FFF2-40B4-BE49-F238E27FC236}">
                  <a16:creationId xmlns:a16="http://schemas.microsoft.com/office/drawing/2014/main" id="{4D2B2E7A-8BD4-4A16-8918-76868B7B6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2726" y="2163703"/>
              <a:ext cx="133812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胫骨后肌</a:t>
              </a:r>
            </a:p>
          </p:txBody>
        </p:sp>
        <p:sp>
          <p:nvSpPr>
            <p:cNvPr id="69639" name="Line 7">
              <a:extLst>
                <a:ext uri="{FF2B5EF4-FFF2-40B4-BE49-F238E27FC236}">
                  <a16:creationId xmlns:a16="http://schemas.microsoft.com/office/drawing/2014/main" id="{3531DFAA-9F2D-4E17-BECA-FB8ECBB99C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48519" y="2363758"/>
              <a:ext cx="700840" cy="616"/>
            </a:xfrm>
            <a:prstGeom prst="line">
              <a:avLst/>
            </a:prstGeom>
            <a:ln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Line 7">
              <a:extLst>
                <a:ext uri="{FF2B5EF4-FFF2-40B4-BE49-F238E27FC236}">
                  <a16:creationId xmlns:a16="http://schemas.microsoft.com/office/drawing/2014/main" id="{C8AFDFAE-888F-4571-AB84-150931D626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95740" y="2363758"/>
              <a:ext cx="756986" cy="0"/>
            </a:xfrm>
            <a:prstGeom prst="line">
              <a:avLst/>
            </a:prstGeom>
            <a:ln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2">
            <a:extLst>
              <a:ext uri="{FF2B5EF4-FFF2-40B4-BE49-F238E27FC236}">
                <a16:creationId xmlns:a16="http://schemas.microsoft.com/office/drawing/2014/main" id="{EC5A4EFA-ED9F-40E1-ADF7-0EEBDEDDB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755650"/>
            <a:ext cx="1636713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四、足肌</a:t>
            </a:r>
          </a:p>
        </p:txBody>
      </p:sp>
      <p:sp>
        <p:nvSpPr>
          <p:cNvPr id="4103" name="Rectangle 3">
            <a:extLst>
              <a:ext uri="{FF2B5EF4-FFF2-40B4-BE49-F238E27FC236}">
                <a16:creationId xmlns:a16="http://schemas.microsoft.com/office/drawing/2014/main" id="{9B3A4226-8B2F-40D8-B6A6-790BCED11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906" y="3170138"/>
            <a:ext cx="1800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足底肌：</a:t>
            </a:r>
            <a:endParaRPr lang="zh-CN" altLang="en-US" b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04" name="Rectangle 4">
            <a:extLst>
              <a:ext uri="{FF2B5EF4-FFF2-40B4-BE49-F238E27FC236}">
                <a16:creationId xmlns:a16="http://schemas.microsoft.com/office/drawing/2014/main" id="{3FF82C5A-B989-488D-972F-236FBC761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906" y="1497013"/>
            <a:ext cx="194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足背肌：</a:t>
            </a:r>
            <a:endParaRPr lang="zh-CN" altLang="en-US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05" name="Rectangle 5">
            <a:extLst>
              <a:ext uri="{FF2B5EF4-FFF2-40B4-BE49-F238E27FC236}">
                <a16:creationId xmlns:a16="http://schemas.microsoft.com/office/drawing/2014/main" id="{A9E38E9F-353A-4A1A-ADCE-DE7896804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498" y="2100304"/>
            <a:ext cx="13557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短伸肌</a:t>
            </a:r>
            <a:endParaRPr lang="zh-CN" altLang="en-US" sz="18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06" name="Rectangle 6">
            <a:extLst>
              <a:ext uri="{FF2B5EF4-FFF2-40B4-BE49-F238E27FC236}">
                <a16:creationId xmlns:a16="http://schemas.microsoft.com/office/drawing/2014/main" id="{81032922-29B1-4061-936C-258ECD173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924" y="2435166"/>
            <a:ext cx="15843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趾短伸肌</a:t>
            </a:r>
            <a:endParaRPr lang="zh-CN" altLang="en-US" sz="18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8" name="Object 16">
            <a:extLst>
              <a:ext uri="{FF2B5EF4-FFF2-40B4-BE49-F238E27FC236}">
                <a16:creationId xmlns:a16="http://schemas.microsoft.com/office/drawing/2014/main" id="{ECC6D7B6-BF30-48CE-8EDA-963C82A873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5182745"/>
              </p:ext>
            </p:extLst>
          </p:nvPr>
        </p:nvGraphicFramePr>
        <p:xfrm>
          <a:off x="958116" y="2143758"/>
          <a:ext cx="180881" cy="253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2" name="Image" r:id="rId3" imgW="177465" imgH="139683" progId="Photoshop.Image.7">
                  <p:embed/>
                </p:oleObj>
              </mc:Choice>
              <mc:Fallback>
                <p:oleObj name="Image" r:id="rId3" imgW="177465" imgH="139683" progId="Photoshop.Image.7">
                  <p:embed/>
                  <p:pic>
                    <p:nvPicPr>
                      <p:cNvPr id="4100" name="Object 16">
                        <a:extLst>
                          <a:ext uri="{FF2B5EF4-FFF2-40B4-BE49-F238E27FC236}">
                            <a16:creationId xmlns:a16="http://schemas.microsoft.com/office/drawing/2014/main" id="{7E2F4691-0AFB-41EC-8423-238AFF2309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8116" y="2143758"/>
                        <a:ext cx="180881" cy="2530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组合 1">
            <a:extLst>
              <a:ext uri="{FF2B5EF4-FFF2-40B4-BE49-F238E27FC236}">
                <a16:creationId xmlns:a16="http://schemas.microsoft.com/office/drawing/2014/main" id="{D49C8C2C-B6AE-4CCF-92C6-78D7C861855F}"/>
              </a:ext>
            </a:extLst>
          </p:cNvPr>
          <p:cNvGrpSpPr/>
          <p:nvPr/>
        </p:nvGrpSpPr>
        <p:grpSpPr>
          <a:xfrm>
            <a:off x="661611" y="3855581"/>
            <a:ext cx="4701679" cy="2246769"/>
            <a:chOff x="2124075" y="3750271"/>
            <a:chExt cx="4701679" cy="2246769"/>
          </a:xfrm>
        </p:grpSpPr>
        <p:sp>
          <p:nvSpPr>
            <p:cNvPr id="4107" name="Rectangle 7">
              <a:extLst>
                <a:ext uri="{FF2B5EF4-FFF2-40B4-BE49-F238E27FC236}">
                  <a16:creationId xmlns:a16="http://schemas.microsoft.com/office/drawing/2014/main" id="{306EF9CC-6071-4085-B03E-596C6E001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0754" y="3773425"/>
              <a:ext cx="1905000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外侧群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小趾展肌</a:t>
              </a:r>
            </a:p>
            <a:p>
              <a:pPr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小趾短屈肌</a:t>
              </a:r>
              <a:endParaRPr lang="zh-CN" altLang="en-US" sz="18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08" name="Rectangle 8">
              <a:extLst>
                <a:ext uri="{FF2B5EF4-FFF2-40B4-BE49-F238E27FC236}">
                  <a16:creationId xmlns:a16="http://schemas.microsoft.com/office/drawing/2014/main" id="{14DA7F85-F4AC-4704-BCE6-75FB6263C1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994" y="4301972"/>
              <a:ext cx="92233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展肌</a:t>
              </a:r>
              <a:endParaRPr lang="zh-CN" altLang="en-US" sz="18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09" name="Rectangle 9">
              <a:extLst>
                <a:ext uri="{FF2B5EF4-FFF2-40B4-BE49-F238E27FC236}">
                  <a16:creationId xmlns:a16="http://schemas.microsoft.com/office/drawing/2014/main" id="{80AC5C53-A241-4885-9FA8-60C3FC4826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9726" y="4646356"/>
              <a:ext cx="121126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短屈肌</a:t>
              </a:r>
              <a:endParaRPr lang="zh-CN" altLang="en-US" sz="18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10" name="Rectangle 10">
              <a:extLst>
                <a:ext uri="{FF2B5EF4-FFF2-40B4-BE49-F238E27FC236}">
                  <a16:creationId xmlns:a16="http://schemas.microsoft.com/office/drawing/2014/main" id="{F2A3E2FD-D96B-4E1E-8616-F36F0BE15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9726" y="5007306"/>
              <a:ext cx="99536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收肌</a:t>
              </a:r>
              <a:endParaRPr lang="zh-CN" altLang="en-US" sz="18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11" name="Rectangle 11">
              <a:extLst>
                <a:ext uri="{FF2B5EF4-FFF2-40B4-BE49-F238E27FC236}">
                  <a16:creationId xmlns:a16="http://schemas.microsoft.com/office/drawing/2014/main" id="{4D4DDAED-5E99-48E5-B7CB-80472FD68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7866" y="3750271"/>
              <a:ext cx="2303462" cy="224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中间群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趾短屈肌</a:t>
              </a:r>
            </a:p>
            <a:p>
              <a:pPr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足底方肌</a:t>
              </a:r>
            </a:p>
            <a:p>
              <a:pPr eaLnBrk="1" hangingPunct="1"/>
              <a:r>
                <a:rPr lang="en-US" altLang="zh-CN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条蚓状肌</a:t>
              </a:r>
            </a:p>
            <a:p>
              <a:pPr eaLnBrk="1" hangingPunct="1"/>
              <a:r>
                <a:rPr lang="en-US" altLang="zh-CN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块骨间足底肌</a:t>
              </a:r>
            </a:p>
            <a:p>
              <a:pPr eaLnBrk="1" hangingPunct="1"/>
              <a:r>
                <a:rPr lang="en-US" altLang="zh-CN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块骨间背侧肌</a:t>
              </a:r>
              <a:endParaRPr lang="zh-CN" altLang="en-US" sz="18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12" name="Rectangle 12">
              <a:extLst>
                <a:ext uri="{FF2B5EF4-FFF2-40B4-BE49-F238E27FC236}">
                  <a16:creationId xmlns:a16="http://schemas.microsoft.com/office/drawing/2014/main" id="{F189C9DB-60D3-401E-BBAC-0B90CBA5C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7100" y="3859213"/>
              <a:ext cx="122396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内侧群</a:t>
              </a:r>
              <a:endParaRPr lang="zh-CN" altLang="en-US" sz="18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13" name="Line 13">
              <a:extLst>
                <a:ext uri="{FF2B5EF4-FFF2-40B4-BE49-F238E27FC236}">
                  <a16:creationId xmlns:a16="http://schemas.microsoft.com/office/drawing/2014/main" id="{B70B8561-903F-4746-AEA0-124BF9C26A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4075" y="4292599"/>
              <a:ext cx="4216567" cy="37305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aphicFrame>
          <p:nvGraphicFramePr>
            <p:cNvPr id="4100" name="Object 16">
              <a:extLst>
                <a:ext uri="{FF2B5EF4-FFF2-40B4-BE49-F238E27FC236}">
                  <a16:creationId xmlns:a16="http://schemas.microsoft.com/office/drawing/2014/main" id="{7E2F4691-0AFB-41EC-8423-238AFF23097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47437501"/>
                </p:ext>
              </p:extLst>
            </p:nvPr>
          </p:nvGraphicFramePr>
          <p:xfrm>
            <a:off x="2273555" y="4361595"/>
            <a:ext cx="180881" cy="2530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73" name="Image" r:id="rId3" imgW="177465" imgH="139683" progId="Photoshop.Image.7">
                    <p:embed/>
                  </p:oleObj>
                </mc:Choice>
                <mc:Fallback>
                  <p:oleObj name="Image" r:id="rId3" imgW="177465" imgH="139683" progId="Photoshop.Image.7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3555" y="4361595"/>
                          <a:ext cx="180881" cy="2530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6">
              <a:extLst>
                <a:ext uri="{FF2B5EF4-FFF2-40B4-BE49-F238E27FC236}">
                  <a16:creationId xmlns:a16="http://schemas.microsoft.com/office/drawing/2014/main" id="{08BAF692-5CAD-4B20-B16A-703C1313C01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28612210"/>
                </p:ext>
              </p:extLst>
            </p:nvPr>
          </p:nvGraphicFramePr>
          <p:xfrm>
            <a:off x="2273554" y="4722545"/>
            <a:ext cx="180881" cy="2530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74" name="Image" r:id="rId3" imgW="177465" imgH="139683" progId="Photoshop.Image.7">
                    <p:embed/>
                  </p:oleObj>
                </mc:Choice>
                <mc:Fallback>
                  <p:oleObj name="Image" r:id="rId3" imgW="177465" imgH="139683" progId="Photoshop.Image.7">
                    <p:embed/>
                    <p:pic>
                      <p:nvPicPr>
                        <p:cNvPr id="4100" name="Object 16">
                          <a:extLst>
                            <a:ext uri="{FF2B5EF4-FFF2-40B4-BE49-F238E27FC236}">
                              <a16:creationId xmlns:a16="http://schemas.microsoft.com/office/drawing/2014/main" id="{7E2F4691-0AFB-41EC-8423-238AFF23097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3554" y="4722545"/>
                          <a:ext cx="180881" cy="2530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6">
              <a:extLst>
                <a:ext uri="{FF2B5EF4-FFF2-40B4-BE49-F238E27FC236}">
                  <a16:creationId xmlns:a16="http://schemas.microsoft.com/office/drawing/2014/main" id="{EEA8D6D0-088D-41E6-ABDE-1DCE418447B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74641865"/>
                </p:ext>
              </p:extLst>
            </p:nvPr>
          </p:nvGraphicFramePr>
          <p:xfrm>
            <a:off x="2273558" y="5095527"/>
            <a:ext cx="180881" cy="2530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75" name="Image" r:id="rId3" imgW="177465" imgH="139683" progId="Photoshop.Image.7">
                    <p:embed/>
                  </p:oleObj>
                </mc:Choice>
                <mc:Fallback>
                  <p:oleObj name="Image" r:id="rId3" imgW="177465" imgH="139683" progId="Photoshop.Image.7">
                    <p:embed/>
                    <p:pic>
                      <p:nvPicPr>
                        <p:cNvPr id="4100" name="Object 16">
                          <a:extLst>
                            <a:ext uri="{FF2B5EF4-FFF2-40B4-BE49-F238E27FC236}">
                              <a16:creationId xmlns:a16="http://schemas.microsoft.com/office/drawing/2014/main" id="{7E2F4691-0AFB-41EC-8423-238AFF23097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3558" y="5095527"/>
                          <a:ext cx="180881" cy="2530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56F44214-B013-48EE-A3D0-99E96633CD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7" r="30161" b="18926"/>
          <a:stretch/>
        </p:blipFill>
        <p:spPr>
          <a:xfrm>
            <a:off x="2955580" y="621251"/>
            <a:ext cx="1135705" cy="32980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E6C15C4-4780-48A6-BC38-39BAABE66F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9" r="24417" b="15002"/>
          <a:stretch/>
        </p:blipFill>
        <p:spPr>
          <a:xfrm>
            <a:off x="5761752" y="755650"/>
            <a:ext cx="2084006" cy="5829182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1A3E83-CF8E-48C3-92A3-FD6CD32C17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CN" sz="3600" cap="none" dirty="0">
                <a:latin typeface="Aharoni" panose="02010803020104030203" pitchFamily="2" charset="-79"/>
                <a:ea typeface="华文行楷" panose="02010800040101010101" pitchFamily="2" charset="-122"/>
                <a:cs typeface="Aharoni" panose="02010803020104030203" pitchFamily="2" charset="-79"/>
              </a:rPr>
              <a:t>THAT’S OVER, THANK YOU!</a:t>
            </a:r>
            <a:endParaRPr lang="zh-CN" altLang="en-US" cap="none" dirty="0">
              <a:latin typeface="Aharoni" panose="02010803020104030203" pitchFamily="2" charset="-79"/>
              <a:ea typeface="华文行楷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25603" name="Rectangle 6">
            <a:extLst>
              <a:ext uri="{FF2B5EF4-FFF2-40B4-BE49-F238E27FC236}">
                <a16:creationId xmlns:a16="http://schemas.microsoft.com/office/drawing/2014/main" id="{B374818F-E44A-4635-9578-18C3517581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ill Sans MT" panose="020B0502020104020203" pitchFamily="34" charset="0"/>
                <a:ea typeface="华文中宋" panose="02010600040101010101" pitchFamily="2" charset="-122"/>
              </a:defRPr>
            </a:lvl1pPr>
            <a:lvl2pPr marL="742950" indent="-28575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0"/>
                <a:ea typeface="华文中宋" panose="02010600040101010101" pitchFamily="2" charset="-122"/>
              </a:defRPr>
            </a:lvl2pPr>
            <a:lvl3pPr marL="11430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0"/>
                <a:ea typeface="华文中宋" panose="02010600040101010101" pitchFamily="2" charset="-122"/>
              </a:defRPr>
            </a:lvl3pPr>
            <a:lvl4pPr marL="16002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0"/>
                <a:ea typeface="华文中宋" panose="02010600040101010101" pitchFamily="2" charset="-122"/>
              </a:defRPr>
            </a:lvl4pPr>
            <a:lvl5pPr marL="20574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0"/>
                <a:ea typeface="华文中宋" panose="02010600040101010101" pitchFamily="2" charset="-122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0"/>
                <a:ea typeface="华文中宋" panose="02010600040101010101" pitchFamily="2" charset="-122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0"/>
                <a:ea typeface="华文中宋" panose="02010600040101010101" pitchFamily="2" charset="-122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0"/>
                <a:ea typeface="华文中宋" panose="02010600040101010101" pitchFamily="2" charset="-122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0"/>
                <a:ea typeface="华文中宋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BD08BD8-5C36-4757-AE98-B87B6AE41AD1}" type="slidenum">
              <a:rPr lang="en-US" altLang="zh-CN" sz="1200" smtClean="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zh-CN" sz="1200">
              <a:solidFill>
                <a:schemeClr val="tx1"/>
              </a:solidFill>
              <a:latin typeface="Garamond" panose="02020404030301010803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9185584"/>
      </p:ext>
    </p:extLst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>
            <a:extLst>
              <a:ext uri="{FF2B5EF4-FFF2-40B4-BE49-F238E27FC236}">
                <a16:creationId xmlns:a16="http://schemas.microsoft.com/office/drawing/2014/main" id="{345913BC-E8E4-4CD9-B224-6B908E8E2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7" y="2213484"/>
            <a:ext cx="3744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zh-CN" altLang="en-US" sz="2400" b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髂腰肌</a:t>
            </a: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（腰大肌＋髂肌）</a:t>
            </a:r>
          </a:p>
        </p:txBody>
      </p:sp>
      <p:sp>
        <p:nvSpPr>
          <p:cNvPr id="58372" name="Rectangle 5">
            <a:extLst>
              <a:ext uri="{FF2B5EF4-FFF2-40B4-BE49-F238E27FC236}">
                <a16:creationId xmlns:a16="http://schemas.microsoft.com/office/drawing/2014/main" id="{065D5F59-9BD0-49A8-AECE-6C52651C6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859" y="723258"/>
            <a:ext cx="2297303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ctr" eaLnBrk="1" hangingPunct="1"/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一、髋肌</a:t>
            </a:r>
          </a:p>
        </p:txBody>
      </p:sp>
      <p:sp>
        <p:nvSpPr>
          <p:cNvPr id="58373" name="Rectangle 6">
            <a:extLst>
              <a:ext uri="{FF2B5EF4-FFF2-40B4-BE49-F238E27FC236}">
                <a16:creationId xmlns:a16="http://schemas.microsoft.com/office/drawing/2014/main" id="{5CF90C54-8562-448C-8EEF-92F9D7727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216" y="1571626"/>
            <a:ext cx="2160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（一）前群：</a:t>
            </a:r>
          </a:p>
        </p:txBody>
      </p:sp>
      <p:sp>
        <p:nvSpPr>
          <p:cNvPr id="58374" name="Rectangle 7">
            <a:extLst>
              <a:ext uri="{FF2B5EF4-FFF2-40B4-BE49-F238E27FC236}">
                <a16:creationId xmlns:a16="http://schemas.microsoft.com/office/drawing/2014/main" id="{83CC9DF4-CB5C-4CDB-B69F-8F5384066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76" y="2790825"/>
            <a:ext cx="3724274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作用：</a:t>
            </a:r>
            <a:endParaRPr lang="en-US" altLang="zh-CN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68288" indent="-268288" algn="l" eaLnBrk="1" hangingPunct="1">
              <a:lnSpc>
                <a:spcPct val="130000"/>
              </a:lnSpc>
              <a:buFont typeface="+mj-ea"/>
              <a:buAutoNum type="circleNumDbPlain"/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使髋关节屈和旋外；</a:t>
            </a:r>
            <a:endParaRPr lang="en-US" altLang="zh-CN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68288" indent="-268288" algn="l" eaLnBrk="1" hangingPunct="1">
              <a:lnSpc>
                <a:spcPct val="130000"/>
              </a:lnSpc>
              <a:buFont typeface="+mj-ea"/>
              <a:buAutoNum type="circleNumDbPlain"/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下肢固定时，可使躯干前屈（如仰卧起坐）。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A89EB34-F684-4A37-ADEF-64C797DDB440}"/>
              </a:ext>
            </a:extLst>
          </p:cNvPr>
          <p:cNvGrpSpPr/>
          <p:nvPr/>
        </p:nvGrpSpPr>
        <p:grpSpPr>
          <a:xfrm>
            <a:off x="4659313" y="950896"/>
            <a:ext cx="4402872" cy="5632704"/>
            <a:chOff x="4659313" y="950896"/>
            <a:chExt cx="4402872" cy="563270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B4170E-B8BE-4A1B-8C6B-049DC297B6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t="1955" r="10479" b="15911"/>
            <a:stretch/>
          </p:blipFill>
          <p:spPr>
            <a:xfrm>
              <a:off x="4659313" y="950896"/>
              <a:ext cx="4402872" cy="5632704"/>
            </a:xfrm>
            <a:prstGeom prst="rect">
              <a:avLst/>
            </a:prstGeom>
          </p:spPr>
        </p:pic>
        <p:sp>
          <p:nvSpPr>
            <p:cNvPr id="58382" name="Line 8">
              <a:extLst>
                <a:ext uri="{FF2B5EF4-FFF2-40B4-BE49-F238E27FC236}">
                  <a16:creationId xmlns:a16="http://schemas.microsoft.com/office/drawing/2014/main" id="{9158FF3B-D6A1-48CC-AB94-63A665CDC9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31537" y="2404274"/>
              <a:ext cx="288925" cy="7191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383" name="Line 9">
              <a:extLst>
                <a:ext uri="{FF2B5EF4-FFF2-40B4-BE49-F238E27FC236}">
                  <a16:creationId xmlns:a16="http://schemas.microsoft.com/office/drawing/2014/main" id="{B497E52E-5967-40CB-A811-BAC347B7DA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01297" y="2790825"/>
              <a:ext cx="342901" cy="6929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384" name="Rectangle 10">
              <a:extLst>
                <a:ext uri="{FF2B5EF4-FFF2-40B4-BE49-F238E27FC236}">
                  <a16:creationId xmlns:a16="http://schemas.microsoft.com/office/drawing/2014/main" id="{21DC8895-F6EC-493C-86D7-DA7676064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3446" y="2604845"/>
              <a:ext cx="995362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髂肌</a:t>
              </a:r>
            </a:p>
          </p:txBody>
        </p:sp>
        <p:sp>
          <p:nvSpPr>
            <p:cNvPr id="58385" name="Rectangle 11">
              <a:extLst>
                <a:ext uri="{FF2B5EF4-FFF2-40B4-BE49-F238E27FC236}">
                  <a16:creationId xmlns:a16="http://schemas.microsoft.com/office/drawing/2014/main" id="{CDA74D97-F788-4726-B6B4-07837B109F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7937" y="2043912"/>
              <a:ext cx="11525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腰大肌</a:t>
              </a:r>
            </a:p>
          </p:txBody>
        </p:sp>
      </p:grpSp>
      <p:sp>
        <p:nvSpPr>
          <p:cNvPr id="58376" name="Rectangle 14">
            <a:extLst>
              <a:ext uri="{FF2B5EF4-FFF2-40B4-BE49-F238E27FC236}">
                <a16:creationId xmlns:a16="http://schemas.microsoft.com/office/drawing/2014/main" id="{7C14715E-7B4B-43E0-9278-CF67A28DE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050" y="5208588"/>
            <a:ext cx="2611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buClr>
                <a:schemeClr val="tx1"/>
              </a:buClr>
              <a:buSzPts val="2400"/>
              <a:buFont typeface="Times New Roman" panose="02020603050405020304" pitchFamily="18" charset="0"/>
              <a:buChar char="•"/>
            </a:pP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阔筋膜张肌</a:t>
            </a:r>
            <a:endParaRPr lang="zh-CN" altLang="en-US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572C2CEE-3C25-42A6-AC06-3E90E1C385C6}"/>
              </a:ext>
            </a:extLst>
          </p:cNvPr>
          <p:cNvGrpSpPr>
            <a:grpSpLocks/>
          </p:cNvGrpSpPr>
          <p:nvPr/>
        </p:nvGrpSpPr>
        <p:grpSpPr bwMode="auto">
          <a:xfrm>
            <a:off x="5644198" y="984868"/>
            <a:ext cx="2332038" cy="5176837"/>
            <a:chOff x="3884" y="602"/>
            <a:chExt cx="1469" cy="3261"/>
          </a:xfrm>
        </p:grpSpPr>
        <p:pic>
          <p:nvPicPr>
            <p:cNvPr id="58378" name="Picture 16" descr="jr109">
              <a:extLst>
                <a:ext uri="{FF2B5EF4-FFF2-40B4-BE49-F238E27FC236}">
                  <a16:creationId xmlns:a16="http://schemas.microsoft.com/office/drawing/2014/main" id="{00175E15-FD7E-475B-9203-933B9CF1C4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4" y="1005"/>
              <a:ext cx="1189" cy="2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9" name="Line 17">
              <a:extLst>
                <a:ext uri="{FF2B5EF4-FFF2-40B4-BE49-F238E27FC236}">
                  <a16:creationId xmlns:a16="http://schemas.microsoft.com/office/drawing/2014/main" id="{5753F7F1-A665-44A4-9EA1-879371F84A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5" y="848"/>
              <a:ext cx="1" cy="9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380" name="Text Box 18">
              <a:extLst>
                <a:ext uri="{FF2B5EF4-FFF2-40B4-BE49-F238E27FC236}">
                  <a16:creationId xmlns:a16="http://schemas.microsoft.com/office/drawing/2014/main" id="{BDA93A70-E384-4E65-A1FD-2EB72FC3E85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210" y="602"/>
              <a:ext cx="11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阔筋膜张肌</a:t>
              </a:r>
            </a:p>
          </p:txBody>
        </p:sp>
      </p:grp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D42843-F326-4D9B-ADC5-21261DE46B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9" t="1955" r="29005" b="17334"/>
          <a:stretch/>
        </p:blipFill>
        <p:spPr>
          <a:xfrm>
            <a:off x="6611620" y="791401"/>
            <a:ext cx="1584960" cy="5535168"/>
          </a:xfrm>
          <a:prstGeom prst="rect">
            <a:avLst/>
          </a:prstGeom>
        </p:spPr>
      </p:pic>
      <p:sp>
        <p:nvSpPr>
          <p:cNvPr id="59394" name="Rectangle 3">
            <a:extLst>
              <a:ext uri="{FF2B5EF4-FFF2-40B4-BE49-F238E27FC236}">
                <a16:creationId xmlns:a16="http://schemas.microsoft.com/office/drawing/2014/main" id="{B4347CF2-97D7-4E6B-A4AE-7F48B388C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48" y="791401"/>
            <a:ext cx="30432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（二）后群：</a:t>
            </a:r>
          </a:p>
        </p:txBody>
      </p:sp>
      <p:sp>
        <p:nvSpPr>
          <p:cNvPr id="59395" name="Rectangle 4">
            <a:extLst>
              <a:ext uri="{FF2B5EF4-FFF2-40B4-BE49-F238E27FC236}">
                <a16:creationId xmlns:a16="http://schemas.microsoft.com/office/drawing/2014/main" id="{8C599B1F-04BB-4A8C-B5EE-69CD56DF6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61" y="1466533"/>
            <a:ext cx="2016125" cy="58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lnSpc>
                <a:spcPct val="150000"/>
              </a:lnSpc>
              <a:buClr>
                <a:srgbClr val="000000"/>
              </a:buClr>
              <a:buSzPts val="2400"/>
              <a:buFont typeface="Times New Roman" panose="02020603050405020304" pitchFamily="18" charset="0"/>
              <a:buChar char="•"/>
            </a:pPr>
            <a:r>
              <a:rPr lang="en-US" altLang="zh-CN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b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臀大肌</a:t>
            </a:r>
          </a:p>
        </p:txBody>
      </p:sp>
      <p:sp>
        <p:nvSpPr>
          <p:cNvPr id="59396" name="Rectangle 5">
            <a:extLst>
              <a:ext uri="{FF2B5EF4-FFF2-40B4-BE49-F238E27FC236}">
                <a16:creationId xmlns:a16="http://schemas.microsoft.com/office/drawing/2014/main" id="{346D9212-1093-461D-9289-EE3D0E313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420" y="2187258"/>
            <a:ext cx="548182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lnSpc>
                <a:spcPct val="200000"/>
              </a:lnSpc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作用：</a:t>
            </a:r>
            <a:endParaRPr lang="en-US" altLang="zh-CN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2563" indent="-182563" algn="l" eaLnBrk="1" hangingPunct="1">
              <a:lnSpc>
                <a:spcPct val="200000"/>
              </a:lnSpc>
              <a:buFont typeface="+mj-ea"/>
              <a:buAutoNum type="circleNumDbPlain"/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使髋关节伸和旋外；</a:t>
            </a:r>
            <a:endParaRPr lang="en-US" altLang="zh-CN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2563" indent="-182563" algn="l" eaLnBrk="1" hangingPunct="1">
              <a:lnSpc>
                <a:spcPct val="200000"/>
              </a:lnSpc>
              <a:buFont typeface="+mj-ea"/>
              <a:buAutoNum type="circleNumDbPlain"/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下肢固定时，能伸直躯干，防止躯干前倾  </a:t>
            </a:r>
          </a:p>
        </p:txBody>
      </p:sp>
      <p:sp>
        <p:nvSpPr>
          <p:cNvPr id="59398" name="Line 7">
            <a:extLst>
              <a:ext uri="{FF2B5EF4-FFF2-40B4-BE49-F238E27FC236}">
                <a16:creationId xmlns:a16="http://schemas.microsoft.com/office/drawing/2014/main" id="{9A69C067-88F7-435A-881F-08D28B85678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29248" y="2174558"/>
            <a:ext cx="10080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9399" name="Rectangle 8">
            <a:extLst>
              <a:ext uri="{FF2B5EF4-FFF2-40B4-BE49-F238E27FC236}">
                <a16:creationId xmlns:a16="http://schemas.microsoft.com/office/drawing/2014/main" id="{4A82DFB1-F884-4C09-BACC-F39BA53A7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748" y="1958658"/>
            <a:ext cx="136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臀大肌</a:t>
            </a:r>
            <a:endParaRPr lang="zh-CN" altLang="en-US" b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6AA1D84-1EAB-4A5E-BFA6-897C1B373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8" y="1427618"/>
            <a:ext cx="2085975" cy="280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臀中肌</a:t>
            </a:r>
          </a:p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臀小肌</a:t>
            </a:r>
          </a:p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梨状肌</a:t>
            </a:r>
          </a:p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闭孔内肌</a:t>
            </a:r>
          </a:p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股方肌</a:t>
            </a:r>
          </a:p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闭孔外肌</a:t>
            </a: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D0864967-D1A9-4B52-9982-BD24E48AE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4768662"/>
            <a:ext cx="271198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作用：</a:t>
            </a:r>
            <a:endParaRPr lang="en-US" altLang="zh-CN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5725" indent="-85725" algn="l" eaLnBrk="1" hangingPunct="1">
              <a:lnSpc>
                <a:spcPct val="150000"/>
              </a:lnSpc>
              <a:buFont typeface="+mj-ea"/>
              <a:buAutoNum type="circleNumDbPlain"/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使髋关节旋外</a:t>
            </a:r>
            <a:endParaRPr lang="en-US" altLang="zh-CN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5725" indent="-85725" algn="l" eaLnBrk="1" hangingPunct="1">
              <a:lnSpc>
                <a:spcPct val="150000"/>
              </a:lnSpc>
              <a:buFont typeface="+mj-ea"/>
              <a:buAutoNum type="circleNumDbPlain"/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髋关节的固定肌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53FA43D-638D-4030-AAE9-963D774A4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5" t="3118" r="29901" b="31471"/>
          <a:stretch/>
        </p:blipFill>
        <p:spPr>
          <a:xfrm>
            <a:off x="530352" y="953161"/>
            <a:ext cx="2359152" cy="41248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F06A9A5-369F-434D-A612-904AD353B2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9" t="3118" r="29048" b="31471"/>
          <a:stretch/>
        </p:blipFill>
        <p:spPr>
          <a:xfrm>
            <a:off x="6119652" y="946999"/>
            <a:ext cx="2493995" cy="4176690"/>
          </a:xfrm>
          <a:prstGeom prst="rect">
            <a:avLst/>
          </a:prstGeom>
        </p:spPr>
      </p:pic>
      <p:sp>
        <p:nvSpPr>
          <p:cNvPr id="8" name="Line 7">
            <a:extLst>
              <a:ext uri="{FF2B5EF4-FFF2-40B4-BE49-F238E27FC236}">
                <a16:creationId xmlns:a16="http://schemas.microsoft.com/office/drawing/2014/main" id="{1FAD83E1-D24D-43C3-89FE-9067523496B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7712" y="1711262"/>
            <a:ext cx="2861056" cy="378076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0" name="Line 7">
            <a:extLst>
              <a:ext uri="{FF2B5EF4-FFF2-40B4-BE49-F238E27FC236}">
                <a16:creationId xmlns:a16="http://schemas.microsoft.com/office/drawing/2014/main" id="{4FB67B30-0D53-4B73-BBF3-1F4AEC4FCC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18944" y="2190624"/>
            <a:ext cx="1630744" cy="333120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Line 7">
            <a:extLst>
              <a:ext uri="{FF2B5EF4-FFF2-40B4-BE49-F238E27FC236}">
                <a16:creationId xmlns:a16="http://schemas.microsoft.com/office/drawing/2014/main" id="{23EBFEAF-E76D-48AE-943C-22006511B4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38528" y="2660308"/>
            <a:ext cx="1950337" cy="396532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Line 7">
            <a:extLst>
              <a:ext uri="{FF2B5EF4-FFF2-40B4-BE49-F238E27FC236}">
                <a16:creationId xmlns:a16="http://schemas.microsoft.com/office/drawing/2014/main" id="{787BECA3-D8A6-4198-AAF4-4417920088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89888" y="3120264"/>
            <a:ext cx="2498977" cy="396532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Line 7">
            <a:extLst>
              <a:ext uri="{FF2B5EF4-FFF2-40B4-BE49-F238E27FC236}">
                <a16:creationId xmlns:a16="http://schemas.microsoft.com/office/drawing/2014/main" id="{42590D26-E4B7-4225-BD3E-9DD47ADCEF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97021" y="3516796"/>
            <a:ext cx="1791843" cy="239638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0E96DC2-D327-4E9B-B4B2-68B64CF1F3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4" t="1956" r="26474" b="46310"/>
          <a:stretch/>
        </p:blipFill>
        <p:spPr>
          <a:xfrm>
            <a:off x="6158828" y="946999"/>
            <a:ext cx="2359152" cy="5448518"/>
          </a:xfrm>
          <a:prstGeom prst="rect">
            <a:avLst/>
          </a:prstGeom>
        </p:spPr>
      </p:pic>
      <p:sp>
        <p:nvSpPr>
          <p:cNvPr id="18" name="Line 7">
            <a:extLst>
              <a:ext uri="{FF2B5EF4-FFF2-40B4-BE49-F238E27FC236}">
                <a16:creationId xmlns:a16="http://schemas.microsoft.com/office/drawing/2014/main" id="{68115545-A614-4A79-95AF-51B6E92D35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25491" y="3516796"/>
            <a:ext cx="2493995" cy="472136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232936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9E83ABC7-CAAE-45D2-B2A4-ECE368478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98" y="732155"/>
            <a:ext cx="2106613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ctr" eaLnBrk="1" hangingPunct="1"/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二、大腿肌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84C8554C-5A01-4A06-AFD0-BEE827EEF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98" y="1637043"/>
            <a:ext cx="2601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（一）前群：</a:t>
            </a:r>
          </a:p>
        </p:txBody>
      </p:sp>
      <p:sp>
        <p:nvSpPr>
          <p:cNvPr id="61444" name="Rectangle 4">
            <a:extLst>
              <a:ext uri="{FF2B5EF4-FFF2-40B4-BE49-F238E27FC236}">
                <a16:creationId xmlns:a16="http://schemas.microsoft.com/office/drawing/2014/main" id="{66EEFD39-BCFD-4D0D-AE13-D6DF8BDFE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764" y="2411184"/>
            <a:ext cx="2058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altLang="zh-CN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b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缝匠肌</a:t>
            </a:r>
          </a:p>
        </p:txBody>
      </p:sp>
      <p:sp>
        <p:nvSpPr>
          <p:cNvPr id="61445" name="Rectangle 5">
            <a:extLst>
              <a:ext uri="{FF2B5EF4-FFF2-40B4-BE49-F238E27FC236}">
                <a16:creationId xmlns:a16="http://schemas.microsoft.com/office/drawing/2014/main" id="{CDB990A2-41DB-4327-86F8-E9F381CFF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473" y="3185325"/>
            <a:ext cx="260191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901700" algn="l"/>
              </a:tabLs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tabLst>
                <a:tab pos="901700" algn="l"/>
              </a:tabLs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tabLst>
                <a:tab pos="901700" algn="l"/>
              </a:tabLs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tabLst>
                <a:tab pos="901700" algn="l"/>
              </a:tabLs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tabLst>
                <a:tab pos="901700" algn="l"/>
              </a:tabLs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901700" algn="l"/>
              </a:tabLs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901700" algn="l"/>
              </a:tabLs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901700" algn="l"/>
              </a:tabLs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901700" algn="l"/>
              </a:tabLs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作用：</a:t>
            </a:r>
            <a:endParaRPr lang="en-US" altLang="zh-CN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1" hangingPunct="1">
              <a:lnSpc>
                <a:spcPct val="150000"/>
              </a:lnSpc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屈髋和屈膝关节并使已屈的膝关节旋内 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5B7ED21C-E9B3-4823-9FCE-2626C515FAE4}"/>
              </a:ext>
            </a:extLst>
          </p:cNvPr>
          <p:cNvGrpSpPr/>
          <p:nvPr/>
        </p:nvGrpSpPr>
        <p:grpSpPr>
          <a:xfrm>
            <a:off x="3226675" y="1063308"/>
            <a:ext cx="2493644" cy="5449824"/>
            <a:chOff x="5894008" y="704088"/>
            <a:chExt cx="2493644" cy="54498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8296D25-839A-4E42-ADCE-61F484D80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41" t="3021" r="29941" b="17511"/>
            <a:stretch/>
          </p:blipFill>
          <p:spPr>
            <a:xfrm>
              <a:off x="6786691" y="704088"/>
              <a:ext cx="1600961" cy="5449824"/>
            </a:xfrm>
            <a:prstGeom prst="rect">
              <a:avLst/>
            </a:prstGeom>
          </p:spPr>
        </p:pic>
        <p:sp>
          <p:nvSpPr>
            <p:cNvPr id="61447" name="Line 7">
              <a:extLst>
                <a:ext uri="{FF2B5EF4-FFF2-40B4-BE49-F238E27FC236}">
                  <a16:creationId xmlns:a16="http://schemas.microsoft.com/office/drawing/2014/main" id="{FC15D7DE-1DF3-4F2C-AE10-559548BE46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6691" y="2474976"/>
              <a:ext cx="674813" cy="12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448" name="Rectangle 8">
              <a:extLst>
                <a:ext uri="{FF2B5EF4-FFF2-40B4-BE49-F238E27FC236}">
                  <a16:creationId xmlns:a16="http://schemas.microsoft.com/office/drawing/2014/main" id="{567B3C48-C357-41BB-BAEA-363C46F27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4008" y="2274921"/>
              <a:ext cx="135572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缝匠肌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463C83B1-915A-4A3C-B5CF-00BDF1FA2CC1}"/>
              </a:ext>
            </a:extLst>
          </p:cNvPr>
          <p:cNvGrpSpPr/>
          <p:nvPr/>
        </p:nvGrpSpPr>
        <p:grpSpPr>
          <a:xfrm>
            <a:off x="5935139" y="960755"/>
            <a:ext cx="2762542" cy="5596128"/>
            <a:chOff x="5935139" y="960755"/>
            <a:chExt cx="2762542" cy="559612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7F2C7A6-E0E1-4501-B5C6-6F260C56AB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98" t="1600" r="24836" b="16800"/>
            <a:stretch/>
          </p:blipFill>
          <p:spPr>
            <a:xfrm>
              <a:off x="6987067" y="960755"/>
              <a:ext cx="1710614" cy="5596128"/>
            </a:xfrm>
            <a:prstGeom prst="rect">
              <a:avLst/>
            </a:prstGeom>
          </p:spPr>
        </p:pic>
        <p:sp>
          <p:nvSpPr>
            <p:cNvPr id="14" name="Line 7">
              <a:extLst>
                <a:ext uri="{FF2B5EF4-FFF2-40B4-BE49-F238E27FC236}">
                  <a16:creationId xmlns:a16="http://schemas.microsoft.com/office/drawing/2014/main" id="{6122412E-4517-4993-B728-9A2703ECF4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27822" y="4061379"/>
              <a:ext cx="674813" cy="12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064CCAEE-E7BF-4F34-9299-0EC7F0E9DC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5139" y="3861324"/>
              <a:ext cx="135572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缝匠肌</a:t>
              </a:r>
            </a:p>
          </p:txBody>
        </p:sp>
      </p:grpSp>
    </p:spTree>
  </p:cSld>
  <p:clrMapOvr>
    <a:masterClrMapping/>
  </p:clrMapOvr>
  <p:transition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B16F4B6-52C1-4898-B79B-48E1EE670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435" y="969264"/>
            <a:ext cx="2647950" cy="58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lnSpc>
                <a:spcPct val="150000"/>
              </a:lnSpc>
              <a:buClr>
                <a:srgbClr val="000000"/>
              </a:buClr>
              <a:buSzPts val="2400"/>
              <a:buFont typeface="Times New Roman" panose="02020603050405020304" pitchFamily="18" charset="0"/>
              <a:buChar char="•"/>
            </a:pPr>
            <a:r>
              <a:rPr lang="en-US" altLang="zh-CN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b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股四头肌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6B20771-3EB3-409C-8C56-BBFED2F4A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555" y="1852869"/>
            <a:ext cx="35877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作用：</a:t>
            </a:r>
            <a:endParaRPr lang="en-US" altLang="zh-CN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2563" indent="-182563" algn="l" eaLnBrk="1" hangingPunct="1">
              <a:lnSpc>
                <a:spcPct val="150000"/>
              </a:lnSpc>
              <a:buFont typeface="+mj-ea"/>
              <a:buAutoNum type="circleNumDbPlain"/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膝关节强有力的伸肌</a:t>
            </a:r>
            <a:endParaRPr lang="en-US" altLang="zh-CN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2563" indent="-182563" algn="l" eaLnBrk="1" hangingPunct="1">
              <a:lnSpc>
                <a:spcPct val="150000"/>
              </a:lnSpc>
              <a:buFont typeface="+mj-ea"/>
              <a:buAutoNum type="circleNumDbPlain"/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股直肌还可屈髋关节 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69433A7-8E2D-4291-908C-A649AFA37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0" t="1600" r="31556" b="16978"/>
          <a:stretch/>
        </p:blipFill>
        <p:spPr>
          <a:xfrm>
            <a:off x="7098028" y="902208"/>
            <a:ext cx="1621537" cy="55839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225D888-6045-40DB-B36E-4D671D1DC0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1" t="3021" r="29941" b="17511"/>
          <a:stretch/>
        </p:blipFill>
        <p:spPr>
          <a:xfrm>
            <a:off x="4076320" y="969264"/>
            <a:ext cx="1600961" cy="5449824"/>
          </a:xfrm>
          <a:prstGeom prst="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2EB08189-4A56-4D4E-B7A9-B715DB1DC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9161" y="2591533"/>
            <a:ext cx="12969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股直肌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D95B15BF-D5F6-4D11-8DEE-FD61B7427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9161" y="3792859"/>
            <a:ext cx="15398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股内侧肌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8EF272-7591-4B60-B934-DD71AFBF4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9161" y="3228945"/>
            <a:ext cx="16113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股外侧肌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01EA3C8D-A37D-4740-9907-0D019FC3C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9161" y="4375532"/>
            <a:ext cx="15938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股中间肌</a:t>
            </a:r>
          </a:p>
        </p:txBody>
      </p:sp>
      <p:sp>
        <p:nvSpPr>
          <p:cNvPr id="14" name="Line 7">
            <a:extLst>
              <a:ext uri="{FF2B5EF4-FFF2-40B4-BE49-F238E27FC236}">
                <a16:creationId xmlns:a16="http://schemas.microsoft.com/office/drawing/2014/main" id="{A568EA95-438F-40F2-879D-7BB7AADF54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31251" y="2776356"/>
            <a:ext cx="1307909" cy="525096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Line 7">
            <a:extLst>
              <a:ext uri="{FF2B5EF4-FFF2-40B4-BE49-F238E27FC236}">
                <a16:creationId xmlns:a16="http://schemas.microsoft.com/office/drawing/2014/main" id="{4D9DDEE6-7EAC-42D6-B6BD-5EC630C1AE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67200" y="3423483"/>
            <a:ext cx="1471959" cy="442874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Line 7">
            <a:extLst>
              <a:ext uri="{FF2B5EF4-FFF2-40B4-BE49-F238E27FC236}">
                <a16:creationId xmlns:a16="http://schemas.microsoft.com/office/drawing/2014/main" id="{78936277-EA1E-477E-9657-590FECD2DA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76800" y="3982480"/>
            <a:ext cx="899541" cy="393052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Line 7">
            <a:extLst>
              <a:ext uri="{FF2B5EF4-FFF2-40B4-BE49-F238E27FC236}">
                <a16:creationId xmlns:a16="http://schemas.microsoft.com/office/drawing/2014/main" id="{586DB539-493E-4350-A1B4-6F56C076E3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12864" y="4084318"/>
            <a:ext cx="751206" cy="487682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7235584"/>
      </p:ext>
    </p:extLst>
  </p:cSld>
  <p:clrMapOvr>
    <a:masterClrMapping/>
  </p:clrMapOvr>
  <p:transition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>
            <a:extLst>
              <a:ext uri="{FF2B5EF4-FFF2-40B4-BE49-F238E27FC236}">
                <a16:creationId xmlns:a16="http://schemas.microsoft.com/office/drawing/2014/main" id="{4D60D18C-4D08-4B89-B98E-6DCBF4AFA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6888" y="2207070"/>
            <a:ext cx="172878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耻骨肌</a:t>
            </a:r>
          </a:p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长收肌</a:t>
            </a:r>
          </a:p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股薄肌</a:t>
            </a:r>
          </a:p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短收肌</a:t>
            </a:r>
          </a:p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大收肌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E15E1600-AA0C-4798-AE66-770093643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765175"/>
            <a:ext cx="273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（二）内侧群：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5866AAF5-3079-45FE-B5CC-BA23E028E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944" y="1917024"/>
            <a:ext cx="185204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作用：</a:t>
            </a:r>
          </a:p>
          <a:p>
            <a:pPr algn="l" eaLnBrk="1" hangingPunct="1">
              <a:lnSpc>
                <a:spcPct val="150000"/>
              </a:lnSpc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使髋关节内收。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96AB1FE-2BED-490E-8E0E-7457354722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1" t="1287" r="28375" b="17113"/>
          <a:stretch/>
        </p:blipFill>
        <p:spPr>
          <a:xfrm>
            <a:off x="2667381" y="1222375"/>
            <a:ext cx="1487424" cy="559612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85F103E-47E6-4EC4-9987-4AFB85BB33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2" t="2133" r="29274" b="16266"/>
          <a:stretch/>
        </p:blipFill>
        <p:spPr>
          <a:xfrm>
            <a:off x="6815709" y="1222374"/>
            <a:ext cx="1487424" cy="5596129"/>
          </a:xfrm>
          <a:prstGeom prst="rect">
            <a:avLst/>
          </a:prstGeom>
        </p:spPr>
      </p:pic>
      <p:sp>
        <p:nvSpPr>
          <p:cNvPr id="25" name="Line 7">
            <a:extLst>
              <a:ext uri="{FF2B5EF4-FFF2-40B4-BE49-F238E27FC236}">
                <a16:creationId xmlns:a16="http://schemas.microsoft.com/office/drawing/2014/main" id="{CA900E97-34F1-44B8-89A3-4303969533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11093" y="2612238"/>
            <a:ext cx="1487424" cy="472338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Line 7">
            <a:extLst>
              <a:ext uri="{FF2B5EF4-FFF2-40B4-BE49-F238E27FC236}">
                <a16:creationId xmlns:a16="http://schemas.microsoft.com/office/drawing/2014/main" id="{E82E9742-2679-4035-8863-ABB515EBFF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11093" y="3156623"/>
            <a:ext cx="1487424" cy="616801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Line 7">
            <a:extLst>
              <a:ext uri="{FF2B5EF4-FFF2-40B4-BE49-F238E27FC236}">
                <a16:creationId xmlns:a16="http://schemas.microsoft.com/office/drawing/2014/main" id="{BB9FBD83-FB3E-46B5-A8B9-A47C541057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69791" y="3678910"/>
            <a:ext cx="1228725" cy="917473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Line 7">
            <a:extLst>
              <a:ext uri="{FF2B5EF4-FFF2-40B4-BE49-F238E27FC236}">
                <a16:creationId xmlns:a16="http://schemas.microsoft.com/office/drawing/2014/main" id="{BB75789D-7428-41E5-AD41-A47B9CBCB3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57856" y="3429000"/>
            <a:ext cx="1601563" cy="794264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Line 7">
            <a:extLst>
              <a:ext uri="{FF2B5EF4-FFF2-40B4-BE49-F238E27FC236}">
                <a16:creationId xmlns:a16="http://schemas.microsoft.com/office/drawing/2014/main" id="{37129662-9373-4680-B6E5-CEF20A1970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57856" y="4035552"/>
            <a:ext cx="1728788" cy="702371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Line 7">
            <a:extLst>
              <a:ext uri="{FF2B5EF4-FFF2-40B4-BE49-F238E27FC236}">
                <a16:creationId xmlns:a16="http://schemas.microsoft.com/office/drawing/2014/main" id="{4B3E6B0D-C0D1-40EC-8B99-84DA7D0CF8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71361" y="5162936"/>
            <a:ext cx="987996" cy="603880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76DB653-65BB-4D2C-B9FD-37A21DFB843F}"/>
              </a:ext>
            </a:extLst>
          </p:cNvPr>
          <p:cNvSpPr txBox="1"/>
          <p:nvPr/>
        </p:nvSpPr>
        <p:spPr>
          <a:xfrm>
            <a:off x="5218175" y="5635626"/>
            <a:ext cx="1728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收肌腱裂孔</a:t>
            </a:r>
          </a:p>
        </p:txBody>
      </p:sp>
    </p:spTree>
  </p:cSld>
  <p:clrMapOvr>
    <a:masterClrMapping/>
  </p:clrMapOvr>
  <p:transition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05F235E-516E-4328-A15D-18B4312B29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5" t="2311" r="24899" b="15556"/>
          <a:stretch/>
        </p:blipFill>
        <p:spPr>
          <a:xfrm>
            <a:off x="1894620" y="1018032"/>
            <a:ext cx="1633728" cy="56327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92CDE90-4ED1-43DB-A1CF-E850285C4C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4" t="1955" r="27166" b="17156"/>
          <a:stretch/>
        </p:blipFill>
        <p:spPr>
          <a:xfrm>
            <a:off x="6108192" y="1018032"/>
            <a:ext cx="1511808" cy="554736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D59B3D97-4727-455E-B41B-220C65B15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9678" y="2268030"/>
            <a:ext cx="172878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耻骨肌</a:t>
            </a:r>
          </a:p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长收肌</a:t>
            </a:r>
          </a:p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股薄肌</a:t>
            </a:r>
          </a:p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短收肌</a:t>
            </a:r>
          </a:p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大收肌</a:t>
            </a:r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id="{1DE3025F-AA87-4633-A84F-171F0FF693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453412" y="2642825"/>
            <a:ext cx="1686021" cy="515665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1313AE89-1DA8-4C96-9832-9776A133133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53412" y="3148243"/>
            <a:ext cx="1286384" cy="280758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Line 7">
            <a:extLst>
              <a:ext uri="{FF2B5EF4-FFF2-40B4-BE49-F238E27FC236}">
                <a16:creationId xmlns:a16="http://schemas.microsoft.com/office/drawing/2014/main" id="{095523C5-1ECB-406D-A9DF-A8D50D1C615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38273" y="3148243"/>
            <a:ext cx="1395018" cy="1106154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F61E7CB6-71CE-4107-8B10-993B125D7BA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91967" y="3986784"/>
            <a:ext cx="1541323" cy="829056"/>
          </a:xfrm>
          <a:prstGeom prst="line">
            <a:avLst/>
          </a:prstGeom>
          <a:ln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59797498"/>
      </p:ext>
    </p:extLst>
  </p:cSld>
  <p:clrMapOvr>
    <a:masterClrMapping/>
  </p:clrMapOvr>
  <p:transition>
    <p:split orient="vert"/>
  </p:transition>
</p:sld>
</file>

<file path=ppt/theme/theme1.xml><?xml version="1.0" encoding="utf-8"?>
<a:theme xmlns:a="http://schemas.openxmlformats.org/drawingml/2006/main" name="包裹">
  <a:themeElements>
    <a:clrScheme name="自定义 3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2060"/>
      </a:hlink>
      <a:folHlink>
        <a:srgbClr val="1D1A0D"/>
      </a:folHlink>
    </a:clrScheme>
    <a:fontScheme name="包裹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包裹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包裹</Template>
  <TotalTime>4491</TotalTime>
  <Words>442</Words>
  <Application>Microsoft Office PowerPoint</Application>
  <PresentationFormat>全屏显示(4:3)</PresentationFormat>
  <Paragraphs>147</Paragraphs>
  <Slides>22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4" baseType="lpstr">
      <vt:lpstr>Calibri</vt:lpstr>
      <vt:lpstr>Arial</vt:lpstr>
      <vt:lpstr>微软雅黑</vt:lpstr>
      <vt:lpstr>Aharoni</vt:lpstr>
      <vt:lpstr>Gill Sans MT</vt:lpstr>
      <vt:lpstr>Times New Roman</vt:lpstr>
      <vt:lpstr>Garamond</vt:lpstr>
      <vt:lpstr>华文中宋</vt:lpstr>
      <vt:lpstr>宋体</vt:lpstr>
      <vt:lpstr>Wingdings</vt:lpstr>
      <vt:lpstr>包裹</vt:lpstr>
      <vt:lpstr>Image</vt:lpstr>
      <vt:lpstr>重 点 内 容</vt:lpstr>
      <vt:lpstr>肌学-下肢肌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THAT’S OVER, THANK YOU!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肌学</dc:title>
  <dc:creator>crazysopy</dc:creator>
  <cp:lastModifiedBy>crazysophy</cp:lastModifiedBy>
  <cp:revision>332</cp:revision>
  <dcterms:created xsi:type="dcterms:W3CDTF">2010-03-24T01:33:20Z</dcterms:created>
  <dcterms:modified xsi:type="dcterms:W3CDTF">2019-03-22T02:18:53Z</dcterms:modified>
</cp:coreProperties>
</file>