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03" r:id="rId1"/>
  </p:sldMasterIdLst>
  <p:handoutMasterIdLst>
    <p:handoutMasterId r:id="rId22"/>
  </p:handoutMasterIdLst>
  <p:sldIdLst>
    <p:sldId id="522" r:id="rId2"/>
    <p:sldId id="527" r:id="rId3"/>
    <p:sldId id="456" r:id="rId4"/>
    <p:sldId id="528" r:id="rId5"/>
    <p:sldId id="457" r:id="rId6"/>
    <p:sldId id="529" r:id="rId7"/>
    <p:sldId id="458" r:id="rId8"/>
    <p:sldId id="459" r:id="rId9"/>
    <p:sldId id="460" r:id="rId10"/>
    <p:sldId id="461" r:id="rId11"/>
    <p:sldId id="462" r:id="rId12"/>
    <p:sldId id="463" r:id="rId13"/>
    <p:sldId id="464" r:id="rId14"/>
    <p:sldId id="530" r:id="rId15"/>
    <p:sldId id="531" r:id="rId16"/>
    <p:sldId id="465" r:id="rId17"/>
    <p:sldId id="532" r:id="rId18"/>
    <p:sldId id="534" r:id="rId19"/>
    <p:sldId id="466" r:id="rId20"/>
    <p:sldId id="535" r:id="rId21"/>
  </p:sldIdLst>
  <p:sldSz cx="9144000" cy="6858000" type="screen4x3"/>
  <p:notesSz cx="6858000" cy="9144000"/>
  <p:embeddedFontLst>
    <p:embeddedFont>
      <p:font typeface="Aharoni" panose="02010803020104030203" pitchFamily="2" charset="-79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Garamond" panose="02020404030301010803" pitchFamily="18" charset="0"/>
      <p:regular r:id="rId28"/>
      <p:bold r:id="rId29"/>
      <p:italic r:id="rId30"/>
    </p:embeddedFont>
    <p:embeddedFont>
      <p:font typeface="Gill Sans MT" panose="020B0502020104020203" pitchFamily="34" charset="0"/>
      <p:regular r:id="rId31"/>
      <p:bold r:id="rId32"/>
      <p:italic r:id="rId33"/>
      <p:boldItalic r:id="rId34"/>
    </p:embeddedFont>
    <p:embeddedFont>
      <p:font typeface="华文中宋" panose="02010600040101010101" pitchFamily="2" charset="-122"/>
      <p:regular r:id="rId35"/>
    </p:embeddedFont>
    <p:embeddedFont>
      <p:font typeface="微软雅黑" panose="020B0503020204020204" pitchFamily="34" charset="-122"/>
      <p:regular r:id="rId36"/>
      <p:bold r:id="rId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33CC"/>
    <a:srgbClr val="99CC00"/>
    <a:srgbClr val="669900"/>
    <a:srgbClr val="00FFFF"/>
    <a:srgbClr val="00CCFF"/>
    <a:srgbClr val="0000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3900" autoAdjust="0"/>
  </p:normalViewPr>
  <p:slideViewPr>
    <p:cSldViewPr snapToGrid="0">
      <p:cViewPr varScale="1">
        <p:scale>
          <a:sx n="63" d="100"/>
          <a:sy n="63" d="100"/>
        </p:scale>
        <p:origin x="1291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BE9B8CE-113A-4035-8189-BB6AC9F2CDE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39BB4DA-782E-4DC3-8796-BF846110689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F5F2D7A2-8DE5-4068-B672-F3AE62788E7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10889902-9128-4667-9C27-66F3219E687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a typeface="宋体" panose="02010600030101010101" pitchFamily="2" charset="-122"/>
              </a:defRPr>
            </a:lvl1pPr>
          </a:lstStyle>
          <a:p>
            <a:fld id="{D5F9FFAA-9F8F-43B1-9365-CA1D3BE015F5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3A4E-30A0-4FFB-8A41-5ACECC39218F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855829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803C9-2146-41A4-B4CA-3C4196FC41A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10091774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4B74-433B-45D1-A8E2-F82F52DEAC1A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61906708"/>
      </p:ext>
    </p:extLst>
  </p:cSld>
  <p:clrMapOvr>
    <a:masterClrMapping/>
  </p:clrMapOvr>
  <p:transition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197971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480060" y="1556792"/>
            <a:ext cx="995596" cy="39604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180696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5506B-A8FC-44B5-9166-0876C6FB3BB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08440727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2E9EA-0FE4-4DC4-97E2-AFECF3F16A80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72852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641AD-9EE1-48CC-9860-9A370998754B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363657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F03EA-18D5-4B5E-81C9-4D9A4EA9763E}" type="slidenum">
              <a:rPr lang="en-US" altLang="zh-CN" smtClean="0"/>
              <a:pPr/>
              <a:t>‹#›</a:t>
            </a:fld>
            <a:endParaRPr lang="en-US" altLang="zh-CN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30175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9C215-B9A0-4C13-8838-1243C4E6ACCB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46000546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C657-E604-4DD5-B47C-BE2004E50A26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05782235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65DB-D5B5-47AC-B4CB-4A6873FBFAC5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37813396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3CA64-E750-4899-8FB0-467119626D96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8304869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2C5847D-99B2-4408-8B0C-42D2F7BA181F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9918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transition>
    <p:split orient="vert"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958E16-ED5F-4FA5-8D3E-9F94915E0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1340768"/>
            <a:ext cx="1067604" cy="4320480"/>
          </a:xfrm>
        </p:spPr>
        <p:txBody>
          <a:bodyPr vert="eaVert">
            <a:normAutofit/>
          </a:bodyPr>
          <a:lstStyle/>
          <a:p>
            <a:r>
              <a:rPr lang="zh-CN" altLang="en-US" sz="4000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重 点 内 容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60C15B-E1EF-4C83-A4CB-2EEA85D7B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368" y="2023784"/>
            <a:ext cx="6644640" cy="281043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chemeClr val="accent4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</a:pP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上肢带肌的配布、名称、起止、作用。</a:t>
            </a:r>
          </a:p>
          <a:p>
            <a:pPr>
              <a:lnSpc>
                <a:spcPct val="150000"/>
              </a:lnSpc>
              <a:buClr>
                <a:schemeClr val="accent4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</a:pP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臂肌的分群、层次、名称、起止、作用。</a:t>
            </a:r>
          </a:p>
          <a:p>
            <a:pPr>
              <a:lnSpc>
                <a:spcPct val="150000"/>
              </a:lnSpc>
              <a:buClr>
                <a:schemeClr val="accent4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</a:pP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前臂肌的名称、分群、分层排列和作用。</a:t>
            </a:r>
          </a:p>
          <a:p>
            <a:pPr>
              <a:lnSpc>
                <a:spcPct val="150000"/>
              </a:lnSpc>
              <a:buClr>
                <a:schemeClr val="accent4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</a:pP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手肌的分群、层次、位置及功能。</a:t>
            </a:r>
          </a:p>
        </p:txBody>
      </p:sp>
    </p:spTree>
    <p:extLst>
      <p:ext uri="{BB962C8B-B14F-4D97-AF65-F5344CB8AC3E}">
        <p14:creationId xmlns:p14="http://schemas.microsoft.com/office/powerpoint/2010/main" val="994044150"/>
      </p:ext>
    </p:extLst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34CE288F-6ED9-49CA-905B-BA338E75F316}"/>
              </a:ext>
            </a:extLst>
          </p:cNvPr>
          <p:cNvGrpSpPr/>
          <p:nvPr/>
        </p:nvGrpSpPr>
        <p:grpSpPr>
          <a:xfrm>
            <a:off x="3825617" y="946317"/>
            <a:ext cx="4953520" cy="5136884"/>
            <a:chOff x="3884613" y="739053"/>
            <a:chExt cx="4953520" cy="513688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1CF4D95-83B6-49F7-8095-309A1F358E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58" t="6449" r="28065" b="14320"/>
            <a:stretch/>
          </p:blipFill>
          <p:spPr>
            <a:xfrm>
              <a:off x="7246416" y="739053"/>
              <a:ext cx="1591717" cy="5090968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048833A-1BF0-4EC7-822A-A1D73FCF9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06" t="6933" r="14369" b="13600"/>
            <a:stretch/>
          </p:blipFill>
          <p:spPr>
            <a:xfrm>
              <a:off x="3884613" y="982063"/>
              <a:ext cx="2478471" cy="4893874"/>
            </a:xfrm>
            <a:prstGeom prst="rect">
              <a:avLst/>
            </a:prstGeom>
          </p:spPr>
        </p:pic>
        <p:sp>
          <p:nvSpPr>
            <p:cNvPr id="48136" name="Text Box 8">
              <a:extLst>
                <a:ext uri="{FF2B5EF4-FFF2-40B4-BE49-F238E27FC236}">
                  <a16:creationId xmlns:a16="http://schemas.microsoft.com/office/drawing/2014/main" id="{2FC7D1D1-508F-43E0-8339-1C17F8EE1D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6143" y="2112836"/>
              <a:ext cx="1223963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长头</a:t>
              </a:r>
            </a:p>
          </p:txBody>
        </p:sp>
        <p:sp>
          <p:nvSpPr>
            <p:cNvPr id="48137" name="Text Box 9">
              <a:extLst>
                <a:ext uri="{FF2B5EF4-FFF2-40B4-BE49-F238E27FC236}">
                  <a16:creationId xmlns:a16="http://schemas.microsoft.com/office/drawing/2014/main" id="{9E8BEB5B-85A0-4950-882B-4096B75010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73849" y="3606506"/>
              <a:ext cx="13684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内侧头</a:t>
              </a:r>
            </a:p>
          </p:txBody>
        </p:sp>
        <p:sp>
          <p:nvSpPr>
            <p:cNvPr id="48138" name="Text Box 10">
              <a:extLst>
                <a:ext uri="{FF2B5EF4-FFF2-40B4-BE49-F238E27FC236}">
                  <a16:creationId xmlns:a16="http://schemas.microsoft.com/office/drawing/2014/main" id="{44A8EFA4-6171-4CC9-975C-34799E67C5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5664" y="2862961"/>
              <a:ext cx="15843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外侧头</a:t>
              </a:r>
            </a:p>
          </p:txBody>
        </p:sp>
        <p:sp>
          <p:nvSpPr>
            <p:cNvPr id="48139" name="Line 11">
              <a:extLst>
                <a:ext uri="{FF2B5EF4-FFF2-40B4-BE49-F238E27FC236}">
                  <a16:creationId xmlns:a16="http://schemas.microsoft.com/office/drawing/2014/main" id="{CFA378B7-E20C-4ED8-952B-065E6045D5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48605" y="2306764"/>
              <a:ext cx="719137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140" name="Line 12">
              <a:extLst>
                <a:ext uri="{FF2B5EF4-FFF2-40B4-BE49-F238E27FC236}">
                  <a16:creationId xmlns:a16="http://schemas.microsoft.com/office/drawing/2014/main" id="{567ED371-6586-4B41-86CC-287FE02EB8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08173" y="3061399"/>
              <a:ext cx="57626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141" name="Line 13">
              <a:extLst>
                <a:ext uri="{FF2B5EF4-FFF2-40B4-BE49-F238E27FC236}">
                  <a16:creationId xmlns:a16="http://schemas.microsoft.com/office/drawing/2014/main" id="{575813FA-FF0A-4351-BFC3-7D2754F50E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0970" y="3787775"/>
              <a:ext cx="50323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Line 13">
              <a:extLst>
                <a:ext uri="{FF2B5EF4-FFF2-40B4-BE49-F238E27FC236}">
                  <a16:creationId xmlns:a16="http://schemas.microsoft.com/office/drawing/2014/main" id="{FFD2F897-A913-4EE1-A422-E51CCF8014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24637" y="2306764"/>
              <a:ext cx="116535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Line 13">
              <a:extLst>
                <a:ext uri="{FF2B5EF4-FFF2-40B4-BE49-F238E27FC236}">
                  <a16:creationId xmlns:a16="http://schemas.microsoft.com/office/drawing/2014/main" id="{2938D4CC-EAAF-44B2-8F93-EB2B4AD93D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06442" y="3061397"/>
              <a:ext cx="1210470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8130" name="Rectangle 2">
            <a:extLst>
              <a:ext uri="{FF2B5EF4-FFF2-40B4-BE49-F238E27FC236}">
                <a16:creationId xmlns:a16="http://schemas.microsoft.com/office/drawing/2014/main" id="{A6D4D641-3BA4-488F-AD24-80DAF07A6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125538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（二）后群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E9634674-5502-4E31-B8E6-5FE15C4D8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2111375"/>
            <a:ext cx="1597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肱三头肌</a:t>
            </a:r>
          </a:p>
        </p:txBody>
      </p:sp>
      <p:sp>
        <p:nvSpPr>
          <p:cNvPr id="48135" name="Rectangle 7">
            <a:extLst>
              <a:ext uri="{FF2B5EF4-FFF2-40B4-BE49-F238E27FC236}">
                <a16:creationId xmlns:a16="http://schemas.microsoft.com/office/drawing/2014/main" id="{5325D00D-6FB4-4E38-A782-93D4A082F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2545874"/>
            <a:ext cx="415766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lnSpc>
                <a:spcPct val="150000"/>
              </a:lnSpc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作用：</a:t>
            </a:r>
            <a:endParaRPr lang="en-US" altLang="zh-CN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68288" indent="-268288" algn="l" eaLnBrk="1" hangingPunct="1">
              <a:lnSpc>
                <a:spcPct val="150000"/>
              </a:lnSpc>
              <a:buFont typeface="+mj-ea"/>
              <a:buAutoNum type="circleNumDbPlain"/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伸肘关节，</a:t>
            </a:r>
          </a:p>
          <a:p>
            <a:pPr marL="268288" indent="-268288" algn="l" eaLnBrk="1" hangingPunct="1">
              <a:lnSpc>
                <a:spcPct val="150000"/>
              </a:lnSpc>
              <a:buFont typeface="+mj-ea"/>
              <a:buAutoNum type="circleNumDbPlain"/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长头还可使肩关节后伸和内收。</a:t>
            </a:r>
            <a:endParaRPr lang="zh-CN" altLang="en-US" sz="24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CA6D54C7-BFC2-4C76-93BA-76AFEB01E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46" y="1452136"/>
            <a:ext cx="4003674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（一）前群</a:t>
            </a:r>
            <a:r>
              <a:rPr lang="en-US" altLang="zh-CN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(9</a:t>
            </a: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块，</a:t>
            </a:r>
            <a:r>
              <a:rPr lang="en-US" altLang="zh-CN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层排列</a:t>
            </a:r>
            <a:r>
              <a:rPr lang="en-US" altLang="zh-CN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sz="24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A9111BD5-9D82-4275-AA3E-8159DC2F9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706011"/>
            <a:ext cx="2185860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ctr" eaLnBrk="1" hangingPunct="1"/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三、前臂肌</a:t>
            </a:r>
          </a:p>
        </p:txBody>
      </p:sp>
      <p:sp>
        <p:nvSpPr>
          <p:cNvPr id="49156" name="Rectangle 4">
            <a:extLst>
              <a:ext uri="{FF2B5EF4-FFF2-40B4-BE49-F238E27FC236}">
                <a16:creationId xmlns:a16="http://schemas.microsoft.com/office/drawing/2014/main" id="{2E33CA95-87CC-4FAA-9DDB-0B013AB33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177" y="2181611"/>
            <a:ext cx="29184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en-US" altLang="zh-CN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第一层：</a:t>
            </a: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</a:t>
            </a:r>
            <a:r>
              <a:rPr lang="en-US" altLang="zh-CN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块肌</a:t>
            </a:r>
            <a:r>
              <a:rPr lang="zh-CN" altLang="en-US" sz="18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4CB048B0-EE7A-4E9E-B3EA-083BC2BDE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996" y="2874166"/>
            <a:ext cx="3884325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zh-CN" altLang="en-US" sz="2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 action="ppaction://hlinksldjump"/>
              </a:rPr>
              <a:t>肱桡肌</a:t>
            </a:r>
            <a:r>
              <a:rPr lang="zh-CN" altLang="en-US" sz="2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18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作用：屈肘关节  </a:t>
            </a:r>
            <a:endParaRPr lang="zh-CN" altLang="en-US" sz="22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zh-CN" altLang="en-US" sz="2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旋前圆肌</a:t>
            </a:r>
          </a:p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zh-CN" altLang="en-US" sz="2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桡侧腕屈肌</a:t>
            </a:r>
          </a:p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zh-CN" altLang="en-US" sz="2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掌长肌</a:t>
            </a:r>
          </a:p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zh-CN" altLang="en-US" sz="2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尺侧腕屈肌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A09B273-C507-442D-A038-556C34BE223C}"/>
              </a:ext>
            </a:extLst>
          </p:cNvPr>
          <p:cNvGrpSpPr/>
          <p:nvPr/>
        </p:nvGrpSpPr>
        <p:grpSpPr>
          <a:xfrm>
            <a:off x="4353720" y="304419"/>
            <a:ext cx="4572000" cy="6419850"/>
            <a:chOff x="4572000" y="188913"/>
            <a:chExt cx="4572000" cy="6419850"/>
          </a:xfrm>
        </p:grpSpPr>
        <p:pic>
          <p:nvPicPr>
            <p:cNvPr id="49158" name="Picture 6" descr="jr104">
              <a:extLst>
                <a:ext uri="{FF2B5EF4-FFF2-40B4-BE49-F238E27FC236}">
                  <a16:creationId xmlns:a16="http://schemas.microsoft.com/office/drawing/2014/main" id="{1F812A1F-E54F-4132-B858-70176B25B6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825" y="188913"/>
              <a:ext cx="2495550" cy="641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59" name="Line 7">
              <a:extLst>
                <a:ext uri="{FF2B5EF4-FFF2-40B4-BE49-F238E27FC236}">
                  <a16:creationId xmlns:a16="http://schemas.microsoft.com/office/drawing/2014/main" id="{0AF8F7F6-B566-488C-9E56-F547D55631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35600" y="2133600"/>
              <a:ext cx="79216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160" name="Rectangle 8">
              <a:extLst>
                <a:ext uri="{FF2B5EF4-FFF2-40B4-BE49-F238E27FC236}">
                  <a16:creationId xmlns:a16="http://schemas.microsoft.com/office/drawing/2014/main" id="{B2C4415B-FF53-4868-BFD9-853F27466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0" y="1916113"/>
              <a:ext cx="12668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肱桡肌</a:t>
              </a:r>
            </a:p>
          </p:txBody>
        </p:sp>
        <p:sp>
          <p:nvSpPr>
            <p:cNvPr id="49161" name="Rectangle 9">
              <a:extLst>
                <a:ext uri="{FF2B5EF4-FFF2-40B4-BE49-F238E27FC236}">
                  <a16:creationId xmlns:a16="http://schemas.microsoft.com/office/drawing/2014/main" id="{58F99309-A433-4973-A966-09B6B51BD1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4750" y="1916113"/>
              <a:ext cx="1439863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旋前圆肌</a:t>
              </a:r>
            </a:p>
          </p:txBody>
        </p:sp>
        <p:sp>
          <p:nvSpPr>
            <p:cNvPr id="49162" name="Rectangle 10">
              <a:extLst>
                <a:ext uri="{FF2B5EF4-FFF2-40B4-BE49-F238E27FC236}">
                  <a16:creationId xmlns:a16="http://schemas.microsoft.com/office/drawing/2014/main" id="{489328CC-771B-4CAB-8ADF-706CE94CD9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9675" y="2565400"/>
              <a:ext cx="15843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桡侧腕屈肌</a:t>
              </a:r>
            </a:p>
          </p:txBody>
        </p:sp>
        <p:sp>
          <p:nvSpPr>
            <p:cNvPr id="49163" name="Rectangle 11">
              <a:extLst>
                <a:ext uri="{FF2B5EF4-FFF2-40B4-BE49-F238E27FC236}">
                  <a16:creationId xmlns:a16="http://schemas.microsoft.com/office/drawing/2014/main" id="{7917434C-1AD1-4333-B660-CFE6888CCB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4750" y="2997200"/>
              <a:ext cx="10810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掌长肌</a:t>
              </a:r>
            </a:p>
          </p:txBody>
        </p:sp>
        <p:sp>
          <p:nvSpPr>
            <p:cNvPr id="49164" name="Rectangle 12">
              <a:extLst>
                <a:ext uri="{FF2B5EF4-FFF2-40B4-BE49-F238E27FC236}">
                  <a16:creationId xmlns:a16="http://schemas.microsoft.com/office/drawing/2014/main" id="{79397209-BC6E-4911-A3DB-11769BBC30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0288" y="3716338"/>
              <a:ext cx="1655762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尺侧腕屈肌</a:t>
              </a:r>
            </a:p>
          </p:txBody>
        </p:sp>
        <p:sp>
          <p:nvSpPr>
            <p:cNvPr id="49165" name="Line 13">
              <a:extLst>
                <a:ext uri="{FF2B5EF4-FFF2-40B4-BE49-F238E27FC236}">
                  <a16:creationId xmlns:a16="http://schemas.microsoft.com/office/drawing/2014/main" id="{DDCE1BEA-960F-4320-8439-928E21D3DE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20256" y="2133600"/>
              <a:ext cx="9759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166" name="Line 14">
              <a:extLst>
                <a:ext uri="{FF2B5EF4-FFF2-40B4-BE49-F238E27FC236}">
                  <a16:creationId xmlns:a16="http://schemas.microsoft.com/office/drawing/2014/main" id="{3C12E332-73AA-4077-8812-A920EE9385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804025" y="2781300"/>
              <a:ext cx="79216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167" name="Line 15">
              <a:extLst>
                <a:ext uri="{FF2B5EF4-FFF2-40B4-BE49-F238E27FC236}">
                  <a16:creationId xmlns:a16="http://schemas.microsoft.com/office/drawing/2014/main" id="{983E2C33-9C4B-4D33-A8D5-5E264EE078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92950" y="3213100"/>
              <a:ext cx="50323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168" name="Line 16">
              <a:extLst>
                <a:ext uri="{FF2B5EF4-FFF2-40B4-BE49-F238E27FC236}">
                  <a16:creationId xmlns:a16="http://schemas.microsoft.com/office/drawing/2014/main" id="{12B9977A-797E-464A-8AA8-E9D1D430AF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35825" y="3933825"/>
              <a:ext cx="2889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46B84C1B-D753-426C-A751-622870EDDA0D}"/>
              </a:ext>
            </a:extLst>
          </p:cNvPr>
          <p:cNvGrpSpPr/>
          <p:nvPr/>
        </p:nvGrpSpPr>
        <p:grpSpPr>
          <a:xfrm>
            <a:off x="5513038" y="851916"/>
            <a:ext cx="3297937" cy="5856608"/>
            <a:chOff x="5553456" y="853440"/>
            <a:chExt cx="3297937" cy="5856608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14CAE2B-B3EB-4055-8C43-644E2E9240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5" r="36124" b="34400"/>
            <a:stretch/>
          </p:blipFill>
          <p:spPr>
            <a:xfrm>
              <a:off x="5553456" y="853440"/>
              <a:ext cx="1761744" cy="5856608"/>
            </a:xfrm>
            <a:prstGeom prst="rect">
              <a:avLst/>
            </a:prstGeom>
          </p:spPr>
        </p:pic>
        <p:sp>
          <p:nvSpPr>
            <p:cNvPr id="20" name="Rectangle 9">
              <a:extLst>
                <a:ext uri="{FF2B5EF4-FFF2-40B4-BE49-F238E27FC236}">
                  <a16:creationId xmlns:a16="http://schemas.microsoft.com/office/drawing/2014/main" id="{11CDB516-8F4A-424A-B3DB-3331CAD3BA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1270" y="1896683"/>
              <a:ext cx="1240123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旋前圆肌</a:t>
              </a:r>
            </a:p>
          </p:txBody>
        </p:sp>
        <p:sp>
          <p:nvSpPr>
            <p:cNvPr id="21" name="Rectangle 10">
              <a:extLst>
                <a:ext uri="{FF2B5EF4-FFF2-40B4-BE49-F238E27FC236}">
                  <a16:creationId xmlns:a16="http://schemas.microsoft.com/office/drawing/2014/main" id="{9C44676E-607D-48FC-BDA0-3E9DA63F0E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5201" y="2777618"/>
              <a:ext cx="1536192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桡侧腕屈肌</a:t>
              </a:r>
            </a:p>
          </p:txBody>
        </p:sp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4A60FD39-EC80-43BD-B959-1147B6E1A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2164" y="3454182"/>
              <a:ext cx="10810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掌长肌</a:t>
              </a:r>
            </a:p>
          </p:txBody>
        </p:sp>
        <p:sp>
          <p:nvSpPr>
            <p:cNvPr id="23" name="Rectangle 12">
              <a:extLst>
                <a:ext uri="{FF2B5EF4-FFF2-40B4-BE49-F238E27FC236}">
                  <a16:creationId xmlns:a16="http://schemas.microsoft.com/office/drawing/2014/main" id="{1A391AE3-018E-40E6-A13E-F817A1ACA0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1667" y="4834320"/>
              <a:ext cx="1655762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尺侧腕屈肌</a:t>
              </a:r>
            </a:p>
          </p:txBody>
        </p:sp>
        <p:sp>
          <p:nvSpPr>
            <p:cNvPr id="24" name="Line 13">
              <a:extLst>
                <a:ext uri="{FF2B5EF4-FFF2-40B4-BE49-F238E27FC236}">
                  <a16:creationId xmlns:a16="http://schemas.microsoft.com/office/drawing/2014/main" id="{4B456D87-2A72-49EF-A5B6-4DA812B107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06776" y="2114170"/>
              <a:ext cx="9759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Line 14">
              <a:extLst>
                <a:ext uri="{FF2B5EF4-FFF2-40B4-BE49-F238E27FC236}">
                  <a16:creationId xmlns:a16="http://schemas.microsoft.com/office/drawing/2014/main" id="{F5847484-8D31-434F-BFBA-30BBF9B543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59550" y="2993518"/>
              <a:ext cx="79216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Line 15">
              <a:extLst>
                <a:ext uri="{FF2B5EF4-FFF2-40B4-BE49-F238E27FC236}">
                  <a16:creationId xmlns:a16="http://schemas.microsoft.com/office/drawing/2014/main" id="{0CAB8AC1-B9BA-43F6-B316-7E5C1747A0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10364" y="3670082"/>
              <a:ext cx="50323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Line 16">
              <a:extLst>
                <a:ext uri="{FF2B5EF4-FFF2-40B4-BE49-F238E27FC236}">
                  <a16:creationId xmlns:a16="http://schemas.microsoft.com/office/drawing/2014/main" id="{80B44096-8269-4A3C-AE0B-012EC78E3F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17204" y="5051807"/>
              <a:ext cx="2889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>
            <a:extLst>
              <a:ext uri="{FF2B5EF4-FFF2-40B4-BE49-F238E27FC236}">
                <a16:creationId xmlns:a16="http://schemas.microsoft.com/office/drawing/2014/main" id="{E12A561A-0AB4-4659-83DD-435A05F70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1" y="1048464"/>
            <a:ext cx="2116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en-US" altLang="zh-CN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第二层</a:t>
            </a:r>
          </a:p>
        </p:txBody>
      </p:sp>
      <p:sp>
        <p:nvSpPr>
          <p:cNvPr id="50181" name="Rectangle 5">
            <a:extLst>
              <a:ext uri="{FF2B5EF4-FFF2-40B4-BE49-F238E27FC236}">
                <a16:creationId xmlns:a16="http://schemas.microsoft.com/office/drawing/2014/main" id="{D6AF87E9-949D-419F-9EFB-BFEAB7783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1648265"/>
            <a:ext cx="21161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zh-CN" altLang="en-US" sz="22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指浅屈肌</a:t>
            </a:r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E1334C11-8A03-482E-9022-BF80AE8F5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582295"/>
            <a:ext cx="2016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en-US" altLang="zh-CN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第三层</a:t>
            </a:r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id="{5C83ECA7-A061-4AB4-81FB-28B2AE961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3094974"/>
            <a:ext cx="2259012" cy="104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zh-CN" altLang="en-US" sz="2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拇长屈肌</a:t>
            </a:r>
          </a:p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zh-CN" altLang="en-US" sz="2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指深屈肌</a:t>
            </a:r>
          </a:p>
        </p:txBody>
      </p:sp>
      <p:sp>
        <p:nvSpPr>
          <p:cNvPr id="50184" name="Rectangle 8">
            <a:extLst>
              <a:ext uri="{FF2B5EF4-FFF2-40B4-BE49-F238E27FC236}">
                <a16:creationId xmlns:a16="http://schemas.microsoft.com/office/drawing/2014/main" id="{57BA2218-89C5-40AB-9A7C-95A975F3E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1" y="4617076"/>
            <a:ext cx="2314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en-US" altLang="zh-CN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第四层：</a:t>
            </a:r>
            <a:r>
              <a:rPr lang="zh-CN" altLang="en-US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50185" name="Rectangle 9">
            <a:extLst>
              <a:ext uri="{FF2B5EF4-FFF2-40B4-BE49-F238E27FC236}">
                <a16:creationId xmlns:a16="http://schemas.microsoft.com/office/drawing/2014/main" id="{F4E6AE12-F5DF-433A-8256-3D48F37DC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1" y="5209735"/>
            <a:ext cx="201771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zh-CN" altLang="en-US" sz="22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旋前方肌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3D5AC795-67D0-4E50-A4AD-880F8B7216C6}"/>
              </a:ext>
            </a:extLst>
          </p:cNvPr>
          <p:cNvGrpSpPr/>
          <p:nvPr/>
        </p:nvGrpSpPr>
        <p:grpSpPr>
          <a:xfrm>
            <a:off x="2843213" y="739335"/>
            <a:ext cx="6084887" cy="5759450"/>
            <a:chOff x="3056638" y="805307"/>
            <a:chExt cx="6084887" cy="5759450"/>
          </a:xfrm>
        </p:grpSpPr>
        <p:pic>
          <p:nvPicPr>
            <p:cNvPr id="50178" name="Picture 2" descr="jr101">
              <a:extLst>
                <a:ext uri="{FF2B5EF4-FFF2-40B4-BE49-F238E27FC236}">
                  <a16:creationId xmlns:a16="http://schemas.microsoft.com/office/drawing/2014/main" id="{3D4A1882-C8F1-40A4-80B1-21E950AA74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6638" y="805307"/>
              <a:ext cx="2017712" cy="5759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79" name="Picture 3" descr="jr102">
              <a:extLst>
                <a:ext uri="{FF2B5EF4-FFF2-40B4-BE49-F238E27FC236}">
                  <a16:creationId xmlns:a16="http://schemas.microsoft.com/office/drawing/2014/main" id="{4D8AA0ED-F458-4EBB-8236-3FA448A013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4350" y="805307"/>
              <a:ext cx="2049463" cy="557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6" name="Picture 10" descr="jr96">
              <a:extLst>
                <a:ext uri="{FF2B5EF4-FFF2-40B4-BE49-F238E27FC236}">
                  <a16:creationId xmlns:a16="http://schemas.microsoft.com/office/drawing/2014/main" id="{B4AD7FAC-7115-458A-B3CA-CB561A2BE5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9888" y="1021207"/>
              <a:ext cx="1671637" cy="5040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7" name="Line 11">
              <a:extLst>
                <a:ext uri="{FF2B5EF4-FFF2-40B4-BE49-F238E27FC236}">
                  <a16:creationId xmlns:a16="http://schemas.microsoft.com/office/drawing/2014/main" id="{3D1A2DA3-D53F-4007-BEE7-D6AD993FAF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53625" y="3324670"/>
              <a:ext cx="36036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188" name="Rectangle 12">
              <a:extLst>
                <a:ext uri="{FF2B5EF4-FFF2-40B4-BE49-F238E27FC236}">
                  <a16:creationId xmlns:a16="http://schemas.microsoft.com/office/drawing/2014/main" id="{78254064-2362-4940-A38B-29B8DF476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0963" y="3108770"/>
              <a:ext cx="13684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指浅屈肌</a:t>
              </a:r>
            </a:p>
          </p:txBody>
        </p:sp>
        <p:sp>
          <p:nvSpPr>
            <p:cNvPr id="50189" name="Rectangle 13">
              <a:extLst>
                <a:ext uri="{FF2B5EF4-FFF2-40B4-BE49-F238E27FC236}">
                  <a16:creationId xmlns:a16="http://schemas.microsoft.com/office/drawing/2014/main" id="{F653738E-FD53-4F5A-9B16-2DB4B0DFBA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8262" y="3540571"/>
              <a:ext cx="15843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拇长屈肌</a:t>
              </a:r>
            </a:p>
          </p:txBody>
        </p:sp>
        <p:sp>
          <p:nvSpPr>
            <p:cNvPr id="50190" name="Rectangle 14">
              <a:extLst>
                <a:ext uri="{FF2B5EF4-FFF2-40B4-BE49-F238E27FC236}">
                  <a16:creationId xmlns:a16="http://schemas.microsoft.com/office/drawing/2014/main" id="{DCC52ABE-871B-4738-B1B4-CB00E0CB34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4575" y="2821432"/>
              <a:ext cx="14414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指深屈肌</a:t>
              </a:r>
            </a:p>
          </p:txBody>
        </p:sp>
        <p:sp>
          <p:nvSpPr>
            <p:cNvPr id="50191" name="Rectangle 15">
              <a:extLst>
                <a:ext uri="{FF2B5EF4-FFF2-40B4-BE49-F238E27FC236}">
                  <a16:creationId xmlns:a16="http://schemas.microsoft.com/office/drawing/2014/main" id="{16532084-CFB7-46F9-8E99-C1BED14A0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5650" y="4332732"/>
              <a:ext cx="15843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旋前方肌</a:t>
              </a:r>
            </a:p>
          </p:txBody>
        </p:sp>
        <p:sp>
          <p:nvSpPr>
            <p:cNvPr id="50192" name="Line 16">
              <a:extLst>
                <a:ext uri="{FF2B5EF4-FFF2-40B4-BE49-F238E27FC236}">
                  <a16:creationId xmlns:a16="http://schemas.microsoft.com/office/drawing/2014/main" id="{C1454423-EFB6-4547-93A5-673A4A7887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14213" y="3037332"/>
              <a:ext cx="431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193" name="Line 17">
              <a:extLst>
                <a:ext uri="{FF2B5EF4-FFF2-40B4-BE49-F238E27FC236}">
                  <a16:creationId xmlns:a16="http://schemas.microsoft.com/office/drawing/2014/main" id="{0366187F-D417-45EF-913A-4C62249F0E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22050" y="3756470"/>
              <a:ext cx="50323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194" name="Line 18">
              <a:extLst>
                <a:ext uri="{FF2B5EF4-FFF2-40B4-BE49-F238E27FC236}">
                  <a16:creationId xmlns:a16="http://schemas.microsoft.com/office/drawing/2014/main" id="{810A15E3-3062-4AC6-8E5B-46FBCFE1BD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38175" y="4548632"/>
              <a:ext cx="5746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Line 16">
              <a:extLst>
                <a:ext uri="{FF2B5EF4-FFF2-40B4-BE49-F238E27FC236}">
                  <a16:creationId xmlns:a16="http://schemas.microsoft.com/office/drawing/2014/main" id="{F73B0A79-CBE5-4B35-9741-3B6230FA5E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23360" y="3756470"/>
              <a:ext cx="69062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1D78ECB9-F82A-4976-A152-F42D468E4B46}"/>
              </a:ext>
            </a:extLst>
          </p:cNvPr>
          <p:cNvGrpSpPr/>
          <p:nvPr/>
        </p:nvGrpSpPr>
        <p:grpSpPr>
          <a:xfrm>
            <a:off x="2626900" y="2670468"/>
            <a:ext cx="6266688" cy="1538409"/>
            <a:chOff x="2718816" y="2089028"/>
            <a:chExt cx="6266688" cy="1538409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3BAC9DA0-530C-4060-942C-C9E6B1BC76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3" t="16489" r="3598" b="52934"/>
            <a:stretch/>
          </p:blipFill>
          <p:spPr>
            <a:xfrm>
              <a:off x="2718816" y="2089028"/>
              <a:ext cx="6266688" cy="1472501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3" name="Line 11">
              <a:extLst>
                <a:ext uri="{FF2B5EF4-FFF2-40B4-BE49-F238E27FC236}">
                  <a16:creationId xmlns:a16="http://schemas.microsoft.com/office/drawing/2014/main" id="{B54BFAE4-5F47-455E-95F8-792AE8E5D3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72000" y="2936370"/>
              <a:ext cx="462438" cy="11162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Rectangle 12">
              <a:extLst>
                <a:ext uri="{FF2B5EF4-FFF2-40B4-BE49-F238E27FC236}">
                  <a16:creationId xmlns:a16="http://schemas.microsoft.com/office/drawing/2014/main" id="{710C6FDB-644F-48AF-B0EE-029BEA4682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428" y="3230562"/>
              <a:ext cx="1692846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指浅屈肌腱</a:t>
              </a:r>
            </a:p>
          </p:txBody>
        </p:sp>
        <p:sp>
          <p:nvSpPr>
            <p:cNvPr id="25" name="Rectangle 14">
              <a:extLst>
                <a:ext uri="{FF2B5EF4-FFF2-40B4-BE49-F238E27FC236}">
                  <a16:creationId xmlns:a16="http://schemas.microsoft.com/office/drawing/2014/main" id="{C9BC2288-F452-4C65-A855-B12E7A7C11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4361" y="2874019"/>
              <a:ext cx="169284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指深屈肌腱</a:t>
              </a:r>
            </a:p>
          </p:txBody>
        </p:sp>
        <p:sp>
          <p:nvSpPr>
            <p:cNvPr id="26" name="Line 16">
              <a:extLst>
                <a:ext uri="{FF2B5EF4-FFF2-40B4-BE49-F238E27FC236}">
                  <a16:creationId xmlns:a16="http://schemas.microsoft.com/office/drawing/2014/main" id="{4732A7EF-0180-435B-A80C-3728C2260E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96000" y="3288352"/>
              <a:ext cx="570548" cy="1406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jr98">
            <a:extLst>
              <a:ext uri="{FF2B5EF4-FFF2-40B4-BE49-F238E27FC236}">
                <a16:creationId xmlns:a16="http://schemas.microsoft.com/office/drawing/2014/main" id="{B8F5E680-4F7C-46CA-807A-6385A8B62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28625"/>
            <a:ext cx="2466975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3">
            <a:extLst>
              <a:ext uri="{FF2B5EF4-FFF2-40B4-BE49-F238E27FC236}">
                <a16:creationId xmlns:a16="http://schemas.microsoft.com/office/drawing/2014/main" id="{DC68BA7A-0AC2-450E-A3A4-F157F0C11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44" y="832804"/>
            <a:ext cx="5118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（二）后群</a:t>
            </a: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块，浅、深两层）</a:t>
            </a:r>
            <a:endParaRPr lang="zh-CN" altLang="en-US" sz="24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04" name="Rectangle 4">
            <a:extLst>
              <a:ext uri="{FF2B5EF4-FFF2-40B4-BE49-F238E27FC236}">
                <a16:creationId xmlns:a16="http://schemas.microsoft.com/office/drawing/2014/main" id="{870650B2-0A6F-48CA-8FAC-EDABBAB7F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262" y="1728788"/>
            <a:ext cx="1787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en-US" altLang="zh-CN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浅层：</a:t>
            </a:r>
          </a:p>
        </p:txBody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id="{4355C768-9607-47DB-AFED-22E4BC461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2863" y="2276475"/>
            <a:ext cx="331311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lnSpc>
                <a:spcPct val="160000"/>
              </a:lnSpc>
              <a:buFontTx/>
              <a:buChar char="•"/>
            </a:pP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桡侧腕长伸肌</a:t>
            </a:r>
          </a:p>
          <a:p>
            <a:pPr algn="l" eaLnBrk="1" hangingPunct="1">
              <a:lnSpc>
                <a:spcPct val="160000"/>
              </a:lnSpc>
              <a:buFontTx/>
              <a:buChar char="•"/>
            </a:pP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桡侧腕短伸肌</a:t>
            </a:r>
          </a:p>
          <a:p>
            <a:pPr algn="l" eaLnBrk="1" hangingPunct="1">
              <a:lnSpc>
                <a:spcPct val="160000"/>
              </a:lnSpc>
              <a:buFontTx/>
              <a:buChar char="•"/>
            </a:pP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指伸肌</a:t>
            </a:r>
          </a:p>
          <a:p>
            <a:pPr algn="l" eaLnBrk="1" hangingPunct="1">
              <a:lnSpc>
                <a:spcPct val="160000"/>
              </a:lnSpc>
              <a:buFontTx/>
              <a:buChar char="•"/>
            </a:pP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小指伸肌</a:t>
            </a:r>
          </a:p>
          <a:p>
            <a:pPr algn="l" eaLnBrk="1" hangingPunct="1">
              <a:lnSpc>
                <a:spcPct val="160000"/>
              </a:lnSpc>
              <a:buFontTx/>
              <a:buChar char="•"/>
            </a:pP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尺侧腕伸肌</a:t>
            </a:r>
          </a:p>
        </p:txBody>
      </p:sp>
      <p:sp>
        <p:nvSpPr>
          <p:cNvPr id="51206" name="Line 6">
            <a:extLst>
              <a:ext uri="{FF2B5EF4-FFF2-40B4-BE49-F238E27FC236}">
                <a16:creationId xmlns:a16="http://schemas.microsoft.com/office/drawing/2014/main" id="{21152DEE-2259-4DBF-B880-43717F21AFC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95963" y="3860800"/>
            <a:ext cx="7207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07" name="Line 7">
            <a:extLst>
              <a:ext uri="{FF2B5EF4-FFF2-40B4-BE49-F238E27FC236}">
                <a16:creationId xmlns:a16="http://schemas.microsoft.com/office/drawing/2014/main" id="{57FB5B6D-2F5A-4022-99A7-8B82C2D3DC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64163" y="3068638"/>
            <a:ext cx="12255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08" name="Line 8">
            <a:extLst>
              <a:ext uri="{FF2B5EF4-FFF2-40B4-BE49-F238E27FC236}">
                <a16:creationId xmlns:a16="http://schemas.microsoft.com/office/drawing/2014/main" id="{6D675B41-4F47-40CD-B250-CAD903E110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4465638"/>
            <a:ext cx="863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09" name="Line 9">
            <a:extLst>
              <a:ext uri="{FF2B5EF4-FFF2-40B4-BE49-F238E27FC236}">
                <a16:creationId xmlns:a16="http://schemas.microsoft.com/office/drawing/2014/main" id="{5256C01C-F2EE-4B66-A3F7-00D18EFDFD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72225" y="1944688"/>
            <a:ext cx="3603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10" name="Rectangle 10">
            <a:extLst>
              <a:ext uri="{FF2B5EF4-FFF2-40B4-BE49-F238E27FC236}">
                <a16:creationId xmlns:a16="http://schemas.microsoft.com/office/drawing/2014/main" id="{D60D8880-8EED-4004-8465-A176E7F99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4325" y="1728788"/>
            <a:ext cx="19034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桡侧腕长伸肌</a:t>
            </a:r>
          </a:p>
        </p:txBody>
      </p:sp>
      <p:sp>
        <p:nvSpPr>
          <p:cNvPr id="51211" name="Rectangle 11">
            <a:extLst>
              <a:ext uri="{FF2B5EF4-FFF2-40B4-BE49-F238E27FC236}">
                <a16:creationId xmlns:a16="http://schemas.microsoft.com/office/drawing/2014/main" id="{EADB369E-ADF7-4B67-8294-D94216C6B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2276475"/>
            <a:ext cx="18716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桡侧腕短伸肌</a:t>
            </a:r>
          </a:p>
        </p:txBody>
      </p:sp>
      <p:sp>
        <p:nvSpPr>
          <p:cNvPr id="51212" name="Rectangle 12">
            <a:extLst>
              <a:ext uri="{FF2B5EF4-FFF2-40B4-BE49-F238E27FC236}">
                <a16:creationId xmlns:a16="http://schemas.microsoft.com/office/drawing/2014/main" id="{FCAAC820-08AC-404E-9BCC-61F96B8CC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3644900"/>
            <a:ext cx="12239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指伸肌</a:t>
            </a:r>
          </a:p>
        </p:txBody>
      </p:sp>
      <p:sp>
        <p:nvSpPr>
          <p:cNvPr id="51213" name="Rectangle 13">
            <a:extLst>
              <a:ext uri="{FF2B5EF4-FFF2-40B4-BE49-F238E27FC236}">
                <a16:creationId xmlns:a16="http://schemas.microsoft.com/office/drawing/2014/main" id="{983B36A2-A9B6-4EF7-AD83-CC0B36DC5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788" y="4249738"/>
            <a:ext cx="1511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小指伸肌</a:t>
            </a:r>
          </a:p>
        </p:txBody>
      </p:sp>
      <p:sp>
        <p:nvSpPr>
          <p:cNvPr id="51214" name="Rectangle 14">
            <a:extLst>
              <a:ext uri="{FF2B5EF4-FFF2-40B4-BE49-F238E27FC236}">
                <a16:creationId xmlns:a16="http://schemas.microsoft.com/office/drawing/2014/main" id="{2443866D-D12D-458B-8C00-370FD10E9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2852738"/>
            <a:ext cx="1800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尺侧腕伸肌</a:t>
            </a:r>
          </a:p>
        </p:txBody>
      </p:sp>
      <p:sp>
        <p:nvSpPr>
          <p:cNvPr id="51215" name="Line 15">
            <a:extLst>
              <a:ext uri="{FF2B5EF4-FFF2-40B4-BE49-F238E27FC236}">
                <a16:creationId xmlns:a16="http://schemas.microsoft.com/office/drawing/2014/main" id="{D7B6B700-9CA0-4C09-98DA-33D583A86E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56325" y="2492375"/>
            <a:ext cx="647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66A55CDC-7CD4-4748-9C86-11340E985F51}"/>
              </a:ext>
            </a:extLst>
          </p:cNvPr>
          <p:cNvGrpSpPr/>
          <p:nvPr/>
        </p:nvGrpSpPr>
        <p:grpSpPr>
          <a:xfrm>
            <a:off x="1584960" y="902208"/>
            <a:ext cx="5199890" cy="5718048"/>
            <a:chOff x="1584960" y="902208"/>
            <a:chExt cx="5199890" cy="571804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F31B187-A69F-4958-92B9-17890BC73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92" r="27376" b="16622"/>
            <a:stretch/>
          </p:blipFill>
          <p:spPr>
            <a:xfrm>
              <a:off x="1584960" y="902208"/>
              <a:ext cx="1450848" cy="571804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89A1E8E-764E-4C58-BD8C-81FAFD13D1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98" t="889" r="28614" b="17867"/>
            <a:stretch/>
          </p:blipFill>
          <p:spPr>
            <a:xfrm>
              <a:off x="5431538" y="902208"/>
              <a:ext cx="1353312" cy="5571744"/>
            </a:xfrm>
            <a:prstGeom prst="rect">
              <a:avLst/>
            </a:prstGeom>
          </p:spPr>
        </p:pic>
        <p:sp>
          <p:nvSpPr>
            <p:cNvPr id="6" name="Line 6">
              <a:extLst>
                <a:ext uri="{FF2B5EF4-FFF2-40B4-BE49-F238E27FC236}">
                  <a16:creationId xmlns:a16="http://schemas.microsoft.com/office/drawing/2014/main" id="{81BB3814-8A61-4031-9537-72892DA824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84337" y="2667318"/>
              <a:ext cx="149260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B8084004-C54B-4A83-A7E9-C86D94CF8C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76877" y="2068894"/>
              <a:ext cx="12255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Line 8">
              <a:extLst>
                <a:ext uri="{FF2B5EF4-FFF2-40B4-BE49-F238E27FC236}">
                  <a16:creationId xmlns:a16="http://schemas.microsoft.com/office/drawing/2014/main" id="{A6B5BF9C-4FEC-43B8-94D9-065B5A38ED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71999" y="3233801"/>
              <a:ext cx="109728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Line 9">
              <a:extLst>
                <a:ext uri="{FF2B5EF4-FFF2-40B4-BE49-F238E27FC236}">
                  <a16:creationId xmlns:a16="http://schemas.microsoft.com/office/drawing/2014/main" id="{51542027-ADAE-4B40-A976-1398D6C1FA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73655" y="2667318"/>
              <a:ext cx="36036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9456EC7A-4B9A-4C3B-9059-A51E895F8B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7600" y="2474912"/>
              <a:ext cx="1903413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桡侧腕长伸肌</a:t>
              </a: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78DD1594-11D2-4AB3-A79A-D63B2F2F4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3038" y="3032125"/>
              <a:ext cx="1871662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桡侧腕短伸肌</a:t>
              </a:r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81DE0F6C-2001-4841-9533-C55CA79321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6271" y="1860869"/>
              <a:ext cx="1223962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hlinkClick r:id="rId4" action="ppaction://hlinksldjump"/>
                </a:rPr>
                <a:t>肱桡肌</a:t>
              </a:r>
              <a:endPara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Line 15">
              <a:extLst>
                <a:ext uri="{FF2B5EF4-FFF2-40B4-BE49-F238E27FC236}">
                  <a16:creationId xmlns:a16="http://schemas.microsoft.com/office/drawing/2014/main" id="{2D2E0111-7677-45B7-BFD4-E95C17F2D8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88108" y="3267012"/>
              <a:ext cx="6477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3811705"/>
      </p:ext>
    </p:extLst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77225061-5571-4659-B860-82769C512E06}"/>
              </a:ext>
            </a:extLst>
          </p:cNvPr>
          <p:cNvGrpSpPr/>
          <p:nvPr/>
        </p:nvGrpSpPr>
        <p:grpSpPr>
          <a:xfrm>
            <a:off x="377952" y="780288"/>
            <a:ext cx="3255233" cy="5864352"/>
            <a:chOff x="377952" y="780288"/>
            <a:chExt cx="3255233" cy="5864352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8A3DC10-E28F-413C-90BC-AC600418BD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03" r="29078" b="14489"/>
            <a:stretch/>
          </p:blipFill>
          <p:spPr>
            <a:xfrm>
              <a:off x="377952" y="780288"/>
              <a:ext cx="1670304" cy="5864352"/>
            </a:xfrm>
            <a:prstGeom prst="rect">
              <a:avLst/>
            </a:prstGeom>
          </p:spPr>
        </p:pic>
        <p:sp>
          <p:nvSpPr>
            <p:cNvPr id="4" name="Line 6">
              <a:extLst>
                <a:ext uri="{FF2B5EF4-FFF2-40B4-BE49-F238E27FC236}">
                  <a16:creationId xmlns:a16="http://schemas.microsoft.com/office/drawing/2014/main" id="{F8253226-574B-4E1E-8C76-5C15B1A4D5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401159" y="2276475"/>
              <a:ext cx="7207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Line 7">
              <a:extLst>
                <a:ext uri="{FF2B5EF4-FFF2-40B4-BE49-F238E27FC236}">
                  <a16:creationId xmlns:a16="http://schemas.microsoft.com/office/drawing/2014/main" id="{291EDA83-D41D-4960-8698-3A461F13B3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23811" y="2848992"/>
              <a:ext cx="12255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Line 8">
              <a:extLst>
                <a:ext uri="{FF2B5EF4-FFF2-40B4-BE49-F238E27FC236}">
                  <a16:creationId xmlns:a16="http://schemas.microsoft.com/office/drawing/2014/main" id="{482E195B-38FC-4556-B7B8-7897096E64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3634" y="3432366"/>
              <a:ext cx="8636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8C6B09DA-A197-45D2-8CE5-1FC23B35E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0860" y="2059876"/>
              <a:ext cx="1223962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指伸肌</a:t>
              </a:r>
            </a:p>
          </p:txBody>
        </p:sp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3C9A9BDC-5F2E-4D03-9A5F-3D9C530C12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762" y="3241234"/>
              <a:ext cx="1511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小指伸肌</a:t>
              </a:r>
            </a:p>
          </p:txBody>
        </p:sp>
        <p:sp>
          <p:nvSpPr>
            <p:cNvPr id="12" name="Rectangle 14">
              <a:extLst>
                <a:ext uri="{FF2B5EF4-FFF2-40B4-BE49-F238E27FC236}">
                  <a16:creationId xmlns:a16="http://schemas.microsoft.com/office/drawing/2014/main" id="{E3503582-3A1E-4D89-B7EF-15DEB67917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1885" y="2643315"/>
              <a:ext cx="1511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尺侧腕伸肌</a:t>
              </a: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11D5A489-33A2-4535-AB1E-BB5A9424BB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9" r="19302" b="22133"/>
          <a:stretch/>
        </p:blipFill>
        <p:spPr>
          <a:xfrm>
            <a:off x="4017439" y="780288"/>
            <a:ext cx="2596612" cy="5340093"/>
          </a:xfrm>
          <a:prstGeom prst="rect">
            <a:avLst/>
          </a:prstGeom>
        </p:spPr>
      </p:pic>
      <p:sp>
        <p:nvSpPr>
          <p:cNvPr id="17" name="Line 6">
            <a:extLst>
              <a:ext uri="{FF2B5EF4-FFF2-40B4-BE49-F238E27FC236}">
                <a16:creationId xmlns:a16="http://schemas.microsoft.com/office/drawing/2014/main" id="{A63D2DAB-418E-4A1A-9454-740B17C6A3D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02902" y="4076464"/>
            <a:ext cx="7207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Line 7">
            <a:extLst>
              <a:ext uri="{FF2B5EF4-FFF2-40B4-BE49-F238E27FC236}">
                <a16:creationId xmlns:a16="http://schemas.microsoft.com/office/drawing/2014/main" id="{2070A6A7-6226-4757-BF27-16E1A81FA8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1465" y="5028114"/>
            <a:ext cx="86360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5CBCDA88-6D60-44C3-BE07-FBB9B637D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7850" y="3876409"/>
            <a:ext cx="16563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eaLnBrk="1" hangingPunct="1"/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小指伸肌腱</a:t>
            </a:r>
          </a:p>
        </p:txBody>
      </p:sp>
      <p:sp>
        <p:nvSpPr>
          <p:cNvPr id="25" name="Rectangle 14">
            <a:extLst>
              <a:ext uri="{FF2B5EF4-FFF2-40B4-BE49-F238E27FC236}">
                <a16:creationId xmlns:a16="http://schemas.microsoft.com/office/drawing/2014/main" id="{7A7F9231-B0AB-4263-833A-025604721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3629" y="4791264"/>
            <a:ext cx="1837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尺侧腕伸肌腱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E74A9671-7EB9-4B44-85EE-6BDE0FD70F6E}"/>
              </a:ext>
            </a:extLst>
          </p:cNvPr>
          <p:cNvGrpSpPr/>
          <p:nvPr/>
        </p:nvGrpSpPr>
        <p:grpSpPr>
          <a:xfrm>
            <a:off x="4944872" y="2397631"/>
            <a:ext cx="3135121" cy="1380316"/>
            <a:chOff x="4944872" y="2397631"/>
            <a:chExt cx="3135121" cy="1380316"/>
          </a:xfrm>
        </p:grpSpPr>
        <p:sp>
          <p:nvSpPr>
            <p:cNvPr id="19" name="Line 8">
              <a:extLst>
                <a:ext uri="{FF2B5EF4-FFF2-40B4-BE49-F238E27FC236}">
                  <a16:creationId xmlns:a16="http://schemas.microsoft.com/office/drawing/2014/main" id="{23C4EBB7-7311-43BF-A701-0B4E4B0963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44872" y="2643315"/>
              <a:ext cx="1550194" cy="904404"/>
            </a:xfrm>
            <a:prstGeom prst="line">
              <a:avLst/>
            </a:prstGeom>
            <a:ln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Line 9">
              <a:extLst>
                <a:ext uri="{FF2B5EF4-FFF2-40B4-BE49-F238E27FC236}">
                  <a16:creationId xmlns:a16="http://schemas.microsoft.com/office/drawing/2014/main" id="{A7313AB7-6328-4BE0-8B3C-E97E6B1A5A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98592" y="2643315"/>
              <a:ext cx="996472" cy="1134632"/>
            </a:xfrm>
            <a:prstGeom prst="line">
              <a:avLst/>
            </a:prstGeom>
            <a:ln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Rectangle 13">
              <a:extLst>
                <a:ext uri="{FF2B5EF4-FFF2-40B4-BE49-F238E27FC236}">
                  <a16:creationId xmlns:a16="http://schemas.microsoft.com/office/drawing/2014/main" id="{71818C94-B643-49A9-8068-8684ADBFCD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3627" y="2397631"/>
              <a:ext cx="1656366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指伸肌腱</a:t>
              </a:r>
            </a:p>
          </p:txBody>
        </p:sp>
        <p:sp>
          <p:nvSpPr>
            <p:cNvPr id="26" name="Line 15">
              <a:extLst>
                <a:ext uri="{FF2B5EF4-FFF2-40B4-BE49-F238E27FC236}">
                  <a16:creationId xmlns:a16="http://schemas.microsoft.com/office/drawing/2014/main" id="{4A5FEF47-4FAF-401B-9256-FECAE49579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54751" y="2643315"/>
              <a:ext cx="1240313" cy="994794"/>
            </a:xfrm>
            <a:prstGeom prst="line">
              <a:avLst/>
            </a:prstGeom>
            <a:ln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Line 9">
              <a:extLst>
                <a:ext uri="{FF2B5EF4-FFF2-40B4-BE49-F238E27FC236}">
                  <a16:creationId xmlns:a16="http://schemas.microsoft.com/office/drawing/2014/main" id="{62F60621-943B-482D-A8EF-658CDB27C3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23250" y="2643315"/>
              <a:ext cx="671812" cy="904404"/>
            </a:xfrm>
            <a:prstGeom prst="line">
              <a:avLst/>
            </a:prstGeom>
            <a:ln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FCECA79B-7BA1-4530-BC5C-DEF36AC091EC}"/>
              </a:ext>
            </a:extLst>
          </p:cNvPr>
          <p:cNvGrpSpPr/>
          <p:nvPr/>
        </p:nvGrpSpPr>
        <p:grpSpPr>
          <a:xfrm>
            <a:off x="4944872" y="917236"/>
            <a:ext cx="3506216" cy="1479568"/>
            <a:chOff x="4573777" y="2397631"/>
            <a:chExt cx="3506216" cy="1479568"/>
          </a:xfrm>
        </p:grpSpPr>
        <p:sp>
          <p:nvSpPr>
            <p:cNvPr id="22" name="Line 8">
              <a:extLst>
                <a:ext uri="{FF2B5EF4-FFF2-40B4-BE49-F238E27FC236}">
                  <a16:creationId xmlns:a16="http://schemas.microsoft.com/office/drawing/2014/main" id="{DFA5DD74-AD74-4CE9-B976-29D2A87B68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73777" y="2643315"/>
              <a:ext cx="1921289" cy="667554"/>
            </a:xfrm>
            <a:prstGeom prst="line">
              <a:avLst/>
            </a:prstGeom>
            <a:ln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Line 9">
              <a:extLst>
                <a:ext uri="{FF2B5EF4-FFF2-40B4-BE49-F238E27FC236}">
                  <a16:creationId xmlns:a16="http://schemas.microsoft.com/office/drawing/2014/main" id="{A0715E69-CF6F-4260-8797-883593FC6E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22719" y="2643315"/>
              <a:ext cx="972345" cy="1036066"/>
            </a:xfrm>
            <a:prstGeom prst="line">
              <a:avLst/>
            </a:prstGeom>
            <a:ln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Rectangle 13">
              <a:extLst>
                <a:ext uri="{FF2B5EF4-FFF2-40B4-BE49-F238E27FC236}">
                  <a16:creationId xmlns:a16="http://schemas.microsoft.com/office/drawing/2014/main" id="{939CA165-1E3C-4134-8BDF-00BFB9DD0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3627" y="2397631"/>
              <a:ext cx="1656366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指背腱膜</a:t>
              </a:r>
            </a:p>
          </p:txBody>
        </p:sp>
        <p:sp>
          <p:nvSpPr>
            <p:cNvPr id="30" name="Line 15">
              <a:extLst>
                <a:ext uri="{FF2B5EF4-FFF2-40B4-BE49-F238E27FC236}">
                  <a16:creationId xmlns:a16="http://schemas.microsoft.com/office/drawing/2014/main" id="{C5F98A22-B9DD-4106-B968-359E76C94B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42153" y="2643315"/>
              <a:ext cx="1452912" cy="896956"/>
            </a:xfrm>
            <a:prstGeom prst="line">
              <a:avLst/>
            </a:prstGeom>
            <a:ln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Line 9">
              <a:extLst>
                <a:ext uri="{FF2B5EF4-FFF2-40B4-BE49-F238E27FC236}">
                  <a16:creationId xmlns:a16="http://schemas.microsoft.com/office/drawing/2014/main" id="{FF3D076D-ABC6-4935-9F69-7BAB981637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42996" y="2643314"/>
              <a:ext cx="552065" cy="1233885"/>
            </a:xfrm>
            <a:prstGeom prst="line">
              <a:avLst/>
            </a:prstGeom>
            <a:ln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318524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>
            <a:extLst>
              <a:ext uri="{FF2B5EF4-FFF2-40B4-BE49-F238E27FC236}">
                <a16:creationId xmlns:a16="http://schemas.microsoft.com/office/drawing/2014/main" id="{4A62C79E-A376-4463-AACD-2E3BB4B02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006" y="720029"/>
            <a:ext cx="1571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en-US" altLang="zh-CN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深层：</a:t>
            </a:r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E4DE2B88-E42D-4A8E-851B-E00B2BED3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64" y="1661158"/>
            <a:ext cx="184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旋后肌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9B3B71DD-EB09-4CC8-BDF5-DE5C558CC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589" y="2237420"/>
            <a:ext cx="27130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作用：使前臂旋后</a:t>
            </a:r>
          </a:p>
        </p:txBody>
      </p:sp>
      <p:sp>
        <p:nvSpPr>
          <p:cNvPr id="52230" name="Rectangle 6">
            <a:extLst>
              <a:ext uri="{FF2B5EF4-FFF2-40B4-BE49-F238E27FC236}">
                <a16:creationId xmlns:a16="http://schemas.microsoft.com/office/drawing/2014/main" id="{8D360EC8-D702-4B5B-ADB0-B3F387FDE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64" y="2727067"/>
            <a:ext cx="2332037" cy="245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lnSpc>
                <a:spcPct val="160000"/>
              </a:lnSpc>
              <a:buFontTx/>
              <a:buChar char="•"/>
            </a:pPr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拇长展肌</a:t>
            </a:r>
          </a:p>
          <a:p>
            <a:pPr algn="l" eaLnBrk="1" hangingPunct="1">
              <a:lnSpc>
                <a:spcPct val="160000"/>
              </a:lnSpc>
              <a:buFontTx/>
              <a:buChar char="•"/>
            </a:pPr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拇短伸肌</a:t>
            </a:r>
          </a:p>
          <a:p>
            <a:pPr algn="l" eaLnBrk="1" hangingPunct="1">
              <a:lnSpc>
                <a:spcPct val="160000"/>
              </a:lnSpc>
              <a:buFontTx/>
              <a:buChar char="•"/>
            </a:pPr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拇长伸肌</a:t>
            </a:r>
          </a:p>
          <a:p>
            <a:pPr algn="l" eaLnBrk="1" hangingPunct="1">
              <a:lnSpc>
                <a:spcPct val="160000"/>
              </a:lnSpc>
              <a:buFontTx/>
              <a:buChar char="•"/>
            </a:pPr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示指伸肌 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F18352B-D8D3-40BA-B905-26211471C5FE}"/>
              </a:ext>
            </a:extLst>
          </p:cNvPr>
          <p:cNvGrpSpPr/>
          <p:nvPr/>
        </p:nvGrpSpPr>
        <p:grpSpPr>
          <a:xfrm>
            <a:off x="2967514" y="333375"/>
            <a:ext cx="3043238" cy="6524625"/>
            <a:chOff x="3768725" y="333375"/>
            <a:chExt cx="3043238" cy="6524625"/>
          </a:xfrm>
        </p:grpSpPr>
        <p:pic>
          <p:nvPicPr>
            <p:cNvPr id="52231" name="Picture 7" descr="jr99">
              <a:extLst>
                <a:ext uri="{FF2B5EF4-FFF2-40B4-BE49-F238E27FC236}">
                  <a16:creationId xmlns:a16="http://schemas.microsoft.com/office/drawing/2014/main" id="{13C9C28F-B6BC-491D-8CFD-37A2A6750F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25" y="333375"/>
              <a:ext cx="2371725" cy="652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2" name="Line 8">
              <a:extLst>
                <a:ext uri="{FF2B5EF4-FFF2-40B4-BE49-F238E27FC236}">
                  <a16:creationId xmlns:a16="http://schemas.microsoft.com/office/drawing/2014/main" id="{11EED698-F9AF-48F6-A19B-EEAB5340B9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48225" y="2781300"/>
              <a:ext cx="5048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234" name="Rectangle 10">
              <a:extLst>
                <a:ext uri="{FF2B5EF4-FFF2-40B4-BE49-F238E27FC236}">
                  <a16:creationId xmlns:a16="http://schemas.microsoft.com/office/drawing/2014/main" id="{FBA70952-84FE-45AA-A94E-BA80CD970E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1612" y="2565400"/>
              <a:ext cx="1314451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拇长展肌</a:t>
              </a:r>
            </a:p>
          </p:txBody>
        </p:sp>
        <p:sp>
          <p:nvSpPr>
            <p:cNvPr id="52235" name="Rectangle 11">
              <a:extLst>
                <a:ext uri="{FF2B5EF4-FFF2-40B4-BE49-F238E27FC236}">
                  <a16:creationId xmlns:a16="http://schemas.microsoft.com/office/drawing/2014/main" id="{14C293DB-A16B-4B48-94A3-AC9D62B4F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4487" y="3860800"/>
              <a:ext cx="1314451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拇短伸肌</a:t>
              </a:r>
            </a:p>
          </p:txBody>
        </p:sp>
        <p:sp>
          <p:nvSpPr>
            <p:cNvPr id="52236" name="Rectangle 12">
              <a:extLst>
                <a:ext uri="{FF2B5EF4-FFF2-40B4-BE49-F238E27FC236}">
                  <a16:creationId xmlns:a16="http://schemas.microsoft.com/office/drawing/2014/main" id="{EA84990B-FE63-4E3F-8AF3-50DAE65EE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1612" y="3213100"/>
              <a:ext cx="1314451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拇长伸肌</a:t>
              </a:r>
            </a:p>
          </p:txBody>
        </p:sp>
        <p:sp>
          <p:nvSpPr>
            <p:cNvPr id="52237" name="Rectangle 13">
              <a:extLst>
                <a:ext uri="{FF2B5EF4-FFF2-40B4-BE49-F238E27FC236}">
                  <a16:creationId xmlns:a16="http://schemas.microsoft.com/office/drawing/2014/main" id="{A0DD8296-CDFF-4A69-B399-A50FCA3AD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7513" y="4365625"/>
              <a:ext cx="13144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示指伸肌</a:t>
              </a:r>
              <a:endPara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238" name="Line 14">
              <a:extLst>
                <a:ext uri="{FF2B5EF4-FFF2-40B4-BE49-F238E27FC236}">
                  <a16:creationId xmlns:a16="http://schemas.microsoft.com/office/drawing/2014/main" id="{D766A487-A0C1-42E7-8C85-9F49572581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64125" y="4076700"/>
              <a:ext cx="43338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239" name="Line 15">
              <a:extLst>
                <a:ext uri="{FF2B5EF4-FFF2-40B4-BE49-F238E27FC236}">
                  <a16:creationId xmlns:a16="http://schemas.microsoft.com/office/drawing/2014/main" id="{3F515B15-9209-4351-A127-DBB57A7FCD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7" y="4581525"/>
              <a:ext cx="79216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240" name="Line 16">
              <a:extLst>
                <a:ext uri="{FF2B5EF4-FFF2-40B4-BE49-F238E27FC236}">
                  <a16:creationId xmlns:a16="http://schemas.microsoft.com/office/drawing/2014/main" id="{C9A645C1-1362-4EEA-A258-2D3234E290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05350" y="3429000"/>
              <a:ext cx="6477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631E07DA-33A1-4F93-A621-76E0D022C5CA}"/>
              </a:ext>
            </a:extLst>
          </p:cNvPr>
          <p:cNvGrpSpPr/>
          <p:nvPr/>
        </p:nvGrpSpPr>
        <p:grpSpPr>
          <a:xfrm>
            <a:off x="6174722" y="948629"/>
            <a:ext cx="2736883" cy="5730240"/>
            <a:chOff x="804673" y="908304"/>
            <a:chExt cx="2736883" cy="5730240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B66CEC28-539F-4067-814F-F6349AEE64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39" t="1601" r="28825" b="14844"/>
            <a:stretch/>
          </p:blipFill>
          <p:spPr>
            <a:xfrm>
              <a:off x="804673" y="908304"/>
              <a:ext cx="1524000" cy="5730240"/>
            </a:xfrm>
            <a:prstGeom prst="rect">
              <a:avLst/>
            </a:prstGeom>
          </p:spPr>
        </p:pic>
        <p:sp>
          <p:nvSpPr>
            <p:cNvPr id="23" name="Line 8">
              <a:extLst>
                <a:ext uri="{FF2B5EF4-FFF2-40B4-BE49-F238E27FC236}">
                  <a16:creationId xmlns:a16="http://schemas.microsoft.com/office/drawing/2014/main" id="{1F43428B-EF45-407C-92D1-36EFC202B9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30712" y="2962275"/>
              <a:ext cx="5048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Rectangle 10">
              <a:extLst>
                <a:ext uri="{FF2B5EF4-FFF2-40B4-BE49-F238E27FC236}">
                  <a16:creationId xmlns:a16="http://schemas.microsoft.com/office/drawing/2014/main" id="{18218B20-C5D3-410B-9741-7AE891F09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2356" y="2791015"/>
              <a:ext cx="1314451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拇长展肌</a:t>
              </a:r>
            </a:p>
          </p:txBody>
        </p:sp>
        <p:sp>
          <p:nvSpPr>
            <p:cNvPr id="25" name="Rectangle 11">
              <a:extLst>
                <a:ext uri="{FF2B5EF4-FFF2-40B4-BE49-F238E27FC236}">
                  <a16:creationId xmlns:a16="http://schemas.microsoft.com/office/drawing/2014/main" id="{B108C565-8AAB-4867-92F8-4AE4DCC01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0422" y="3601211"/>
              <a:ext cx="1314451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拇短伸肌</a:t>
              </a:r>
            </a:p>
          </p:txBody>
        </p:sp>
        <p:sp>
          <p:nvSpPr>
            <p:cNvPr id="26" name="Rectangle 12">
              <a:extLst>
                <a:ext uri="{FF2B5EF4-FFF2-40B4-BE49-F238E27FC236}">
                  <a16:creationId xmlns:a16="http://schemas.microsoft.com/office/drawing/2014/main" id="{54340006-D9FD-4D98-8A52-3DCB6CD48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7105" y="3230562"/>
              <a:ext cx="1314451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拇长伸肌</a:t>
              </a:r>
            </a:p>
          </p:txBody>
        </p:sp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C226EC6C-E5FB-44A0-815C-201D0CB223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7106" y="3967288"/>
              <a:ext cx="13144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示指伸肌</a:t>
              </a:r>
              <a:endPara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Line 14">
              <a:extLst>
                <a:ext uri="{FF2B5EF4-FFF2-40B4-BE49-F238E27FC236}">
                  <a16:creationId xmlns:a16="http://schemas.microsoft.com/office/drawing/2014/main" id="{FFA933B7-5100-4FC9-A970-2402AD80C2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37868" y="3773424"/>
              <a:ext cx="43338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Line 15">
              <a:extLst>
                <a:ext uri="{FF2B5EF4-FFF2-40B4-BE49-F238E27FC236}">
                  <a16:creationId xmlns:a16="http://schemas.microsoft.com/office/drawing/2014/main" id="{F370FE49-1CD3-4E11-8474-FECBD40DCA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06855" y="4130421"/>
              <a:ext cx="79216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Line 16">
              <a:extLst>
                <a:ext uri="{FF2B5EF4-FFF2-40B4-BE49-F238E27FC236}">
                  <a16:creationId xmlns:a16="http://schemas.microsoft.com/office/drawing/2014/main" id="{ED3B7119-4E15-436B-B925-E507FB37D9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30712" y="3429000"/>
              <a:ext cx="6477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Rectangle 9">
              <a:extLst>
                <a:ext uri="{FF2B5EF4-FFF2-40B4-BE49-F238E27FC236}">
                  <a16:creationId xmlns:a16="http://schemas.microsoft.com/office/drawing/2014/main" id="{A3C54A65-359F-423A-8A2B-52BECD0D7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2855" y="1750441"/>
              <a:ext cx="12668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旋后肌</a:t>
              </a:r>
            </a:p>
          </p:txBody>
        </p:sp>
        <p:sp>
          <p:nvSpPr>
            <p:cNvPr id="32" name="Line 17">
              <a:extLst>
                <a:ext uri="{FF2B5EF4-FFF2-40B4-BE49-F238E27FC236}">
                  <a16:creationId xmlns:a16="http://schemas.microsoft.com/office/drawing/2014/main" id="{4050AE5A-F0AE-4076-B3A3-9D739903EB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65542" y="1948879"/>
              <a:ext cx="431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128E2E9E-9FF5-4C69-B5A4-817AC690B6F2}"/>
              </a:ext>
            </a:extLst>
          </p:cNvPr>
          <p:cNvGrpSpPr/>
          <p:nvPr/>
        </p:nvGrpSpPr>
        <p:grpSpPr>
          <a:xfrm>
            <a:off x="3147011" y="2565400"/>
            <a:ext cx="5547360" cy="2334975"/>
            <a:chOff x="1389888" y="1627012"/>
            <a:chExt cx="5547360" cy="2334975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36B8C7D2-CFEF-490E-AA17-7CC0E4704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" t="10574" r="13924" b="36967"/>
            <a:stretch/>
          </p:blipFill>
          <p:spPr>
            <a:xfrm>
              <a:off x="1389888" y="1962912"/>
              <a:ext cx="5547360" cy="195072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5" name="Line 8">
              <a:extLst>
                <a:ext uri="{FF2B5EF4-FFF2-40B4-BE49-F238E27FC236}">
                  <a16:creationId xmlns:a16="http://schemas.microsoft.com/office/drawing/2014/main" id="{03D89030-3CB5-4E19-988E-21209967AA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160136" y="3023424"/>
              <a:ext cx="362840" cy="2684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Rectangle 10">
              <a:extLst>
                <a:ext uri="{FF2B5EF4-FFF2-40B4-BE49-F238E27FC236}">
                  <a16:creationId xmlns:a16="http://schemas.microsoft.com/office/drawing/2014/main" id="{2BA28383-ABF9-4767-8732-F1309B7F98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2635" y="3216591"/>
              <a:ext cx="1314451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拇长展肌</a:t>
              </a:r>
            </a:p>
          </p:txBody>
        </p:sp>
        <p:sp>
          <p:nvSpPr>
            <p:cNvPr id="37" name="Rectangle 11">
              <a:extLst>
                <a:ext uri="{FF2B5EF4-FFF2-40B4-BE49-F238E27FC236}">
                  <a16:creationId xmlns:a16="http://schemas.microsoft.com/office/drawing/2014/main" id="{8AD0A98E-4A6C-4DE9-9BE2-48D96AE4D8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6272" y="3565112"/>
              <a:ext cx="1314451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拇短伸肌</a:t>
              </a:r>
            </a:p>
          </p:txBody>
        </p:sp>
        <p:sp>
          <p:nvSpPr>
            <p:cNvPr id="38" name="Rectangle 12">
              <a:extLst>
                <a:ext uri="{FF2B5EF4-FFF2-40B4-BE49-F238E27FC236}">
                  <a16:creationId xmlns:a16="http://schemas.microsoft.com/office/drawing/2014/main" id="{08C17F80-1F03-417C-8653-0D7B243733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9742" y="1627012"/>
              <a:ext cx="1314451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拇长伸肌</a:t>
              </a:r>
            </a:p>
          </p:txBody>
        </p:sp>
        <p:sp>
          <p:nvSpPr>
            <p:cNvPr id="39" name="Line 14">
              <a:extLst>
                <a:ext uri="{FF2B5EF4-FFF2-40B4-BE49-F238E27FC236}">
                  <a16:creationId xmlns:a16="http://schemas.microsoft.com/office/drawing/2014/main" id="{3121151F-6D86-4954-8074-7742951C55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655312" y="3023424"/>
              <a:ext cx="224662" cy="5900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Line 16">
              <a:extLst>
                <a:ext uri="{FF2B5EF4-FFF2-40B4-BE49-F238E27FC236}">
                  <a16:creationId xmlns:a16="http://schemas.microsoft.com/office/drawing/2014/main" id="{216A5075-32A5-493D-AC11-6BA2F4FD8E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48719" y="1962912"/>
              <a:ext cx="362841" cy="7572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B65E602B-7A7B-43D7-B9ED-778E2B9A2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520" y="741363"/>
            <a:ext cx="1860232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ctr" eaLnBrk="1" hangingPunct="1"/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四、手肌</a:t>
            </a:r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C55B0B29-8E28-4007-B9B0-FD68D3CB2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520" y="1917700"/>
            <a:ext cx="3024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外侧群：鱼际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74F974F-4503-4BD4-A72A-6A67E09CB5E7}"/>
              </a:ext>
            </a:extLst>
          </p:cNvPr>
          <p:cNvGrpSpPr/>
          <p:nvPr/>
        </p:nvGrpSpPr>
        <p:grpSpPr>
          <a:xfrm>
            <a:off x="3104697" y="1778212"/>
            <a:ext cx="5267581" cy="4022302"/>
            <a:chOff x="3104697" y="1778212"/>
            <a:chExt cx="5267581" cy="402230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B3FCF70F-85D2-43FA-9F3E-4D15F577C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61" t="25600" r="15849" b="21245"/>
            <a:stretch/>
          </p:blipFill>
          <p:spPr>
            <a:xfrm>
              <a:off x="3104697" y="1778212"/>
              <a:ext cx="3497654" cy="4022302"/>
            </a:xfrm>
            <a:prstGeom prst="rect">
              <a:avLst/>
            </a:prstGeom>
          </p:spPr>
        </p:pic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B33D9C67-0F81-467E-A1AB-84A1220B24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1928" y="3775074"/>
              <a:ext cx="14192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拇短展肌   </a:t>
              </a:r>
            </a:p>
          </p:txBody>
        </p:sp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11BAE88D-EF85-41BD-B872-02F48455B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1928" y="2971944"/>
              <a:ext cx="15303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拇短屈肌  </a:t>
              </a:r>
            </a:p>
          </p:txBody>
        </p:sp>
        <p:sp>
          <p:nvSpPr>
            <p:cNvPr id="10" name="Rectangle 14">
              <a:extLst>
                <a:ext uri="{FF2B5EF4-FFF2-40B4-BE49-F238E27FC236}">
                  <a16:creationId xmlns:a16="http://schemas.microsoft.com/office/drawing/2014/main" id="{348017A8-91DC-4578-988E-7583A7215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1928" y="4717043"/>
              <a:ext cx="1458912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拇对掌肌  </a:t>
              </a:r>
            </a:p>
          </p:txBody>
        </p:sp>
        <p:sp>
          <p:nvSpPr>
            <p:cNvPr id="11" name="Rectangle 16">
              <a:extLst>
                <a:ext uri="{FF2B5EF4-FFF2-40B4-BE49-F238E27FC236}">
                  <a16:creationId xmlns:a16="http://schemas.microsoft.com/office/drawing/2014/main" id="{8273DB5D-2471-4268-AB08-D674551C2B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1928" y="2113990"/>
              <a:ext cx="12668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拇收肌</a:t>
              </a:r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5DF9D2AD-B08C-4DDD-9A75-D7F954B301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00927" y="3974093"/>
              <a:ext cx="1003561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Line 8">
              <a:extLst>
                <a:ext uri="{FF2B5EF4-FFF2-40B4-BE49-F238E27FC236}">
                  <a16:creationId xmlns:a16="http://schemas.microsoft.com/office/drawing/2014/main" id="{55CB8AA8-83FD-4A42-B2B5-4A3A90CDD8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23297" y="3194624"/>
              <a:ext cx="1281191" cy="5804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Line 13">
              <a:extLst>
                <a:ext uri="{FF2B5EF4-FFF2-40B4-BE49-F238E27FC236}">
                  <a16:creationId xmlns:a16="http://schemas.microsoft.com/office/drawing/2014/main" id="{61BCA34C-4B7D-4809-928A-EFCC2CAD30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98571" y="2291133"/>
              <a:ext cx="1530350" cy="11378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Line 15">
              <a:extLst>
                <a:ext uri="{FF2B5EF4-FFF2-40B4-BE49-F238E27FC236}">
                  <a16:creationId xmlns:a16="http://schemas.microsoft.com/office/drawing/2014/main" id="{A02E156E-BFB4-4F0A-B6C0-67B12DEA9F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803392" y="4518023"/>
              <a:ext cx="1101097" cy="3968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9840965"/>
      </p:ext>
    </p:extLst>
  </p:cSld>
  <p:clrMapOvr>
    <a:masterClrMapping/>
  </p:clrMapOvr>
  <p:transition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D2A3FBBC-7AC4-4A38-B079-EED5A2539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721" y="1366839"/>
            <a:ext cx="3049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内侧群：小鱼际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129E817-AA50-48D2-ABBB-44FD5D3354EF}"/>
              </a:ext>
            </a:extLst>
          </p:cNvPr>
          <p:cNvGrpSpPr/>
          <p:nvPr/>
        </p:nvGrpSpPr>
        <p:grpSpPr>
          <a:xfrm>
            <a:off x="2729915" y="1595439"/>
            <a:ext cx="4945332" cy="4022302"/>
            <a:chOff x="2729915" y="1595439"/>
            <a:chExt cx="4945332" cy="402230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DB41075-E52C-43DA-9EED-0106001984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61" t="25600" r="15849" b="21245"/>
            <a:stretch/>
          </p:blipFill>
          <p:spPr>
            <a:xfrm>
              <a:off x="4177593" y="1595439"/>
              <a:ext cx="3497654" cy="4022302"/>
            </a:xfrm>
            <a:prstGeom prst="rect">
              <a:avLst/>
            </a:prstGeom>
          </p:spPr>
        </p:pic>
        <p:sp>
          <p:nvSpPr>
            <p:cNvPr id="9" name="Line 7">
              <a:extLst>
                <a:ext uri="{FF2B5EF4-FFF2-40B4-BE49-F238E27FC236}">
                  <a16:creationId xmlns:a16="http://schemas.microsoft.com/office/drawing/2014/main" id="{3457CCC0-7D2D-4403-8EB1-9AFED58EA6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4319" y="3770361"/>
              <a:ext cx="70713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Line 13">
              <a:extLst>
                <a:ext uri="{FF2B5EF4-FFF2-40B4-BE49-F238E27FC236}">
                  <a16:creationId xmlns:a16="http://schemas.microsoft.com/office/drawing/2014/main" id="{F7DDA220-E861-439B-BDE9-66C6FCBF1C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7593" y="3011850"/>
              <a:ext cx="895212" cy="5600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Line 15">
              <a:extLst>
                <a:ext uri="{FF2B5EF4-FFF2-40B4-BE49-F238E27FC236}">
                  <a16:creationId xmlns:a16="http://schemas.microsoft.com/office/drawing/2014/main" id="{CD7CC588-F880-4AE7-8A81-E77A63928D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84319" y="4038132"/>
              <a:ext cx="1109474" cy="4949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Rectangle 19">
              <a:extLst>
                <a:ext uri="{FF2B5EF4-FFF2-40B4-BE49-F238E27FC236}">
                  <a16:creationId xmlns:a16="http://schemas.microsoft.com/office/drawing/2014/main" id="{521111BE-797F-4CDE-B9AD-D03CAD7E11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9358" y="4317940"/>
              <a:ext cx="146767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小指展肌   </a:t>
              </a:r>
            </a:p>
          </p:txBody>
        </p:sp>
        <p:sp>
          <p:nvSpPr>
            <p:cNvPr id="14" name="Rectangle 21">
              <a:extLst>
                <a:ext uri="{FF2B5EF4-FFF2-40B4-BE49-F238E27FC236}">
                  <a16:creationId xmlns:a16="http://schemas.microsoft.com/office/drawing/2014/main" id="{E4B08170-67AC-41E3-A70D-1126261FB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9915" y="3606590"/>
              <a:ext cx="172878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小指短屈肌   </a:t>
              </a:r>
            </a:p>
          </p:txBody>
        </p: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3D26A61E-A2B8-45E4-8B4A-7A776208C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8014" y="2813413"/>
              <a:ext cx="165258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小指对掌肌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7883595"/>
      </p:ext>
    </p:extLst>
  </p:cSld>
  <p:clrMapOvr>
    <a:masterClrMapping/>
  </p:clrMapOvr>
  <p:transition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262112E-21A5-4A71-B91E-054348AFE2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4" t="1691" r="27558" b="28317"/>
          <a:stretch/>
        </p:blipFill>
        <p:spPr>
          <a:xfrm>
            <a:off x="98997" y="1355538"/>
            <a:ext cx="2429480" cy="4251960"/>
          </a:xfrm>
          <a:prstGeom prst="rect">
            <a:avLst/>
          </a:prstGeom>
        </p:spPr>
      </p:pic>
      <p:sp>
        <p:nvSpPr>
          <p:cNvPr id="53277" name="Rectangle 29">
            <a:extLst>
              <a:ext uri="{FF2B5EF4-FFF2-40B4-BE49-F238E27FC236}">
                <a16:creationId xmlns:a16="http://schemas.microsoft.com/office/drawing/2014/main" id="{791190ED-3F95-48CD-9A3E-1FDCF3E00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850" y="5607498"/>
            <a:ext cx="1498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蚓状肌   </a:t>
            </a: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78872762-3D74-4A22-97A8-96B0F270E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109" y="700432"/>
            <a:ext cx="20346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中间群：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8F3108F-7686-4FD2-BF40-C53A7D063B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3" t="15697" r="23592" b="25998"/>
          <a:stretch/>
        </p:blipFill>
        <p:spPr>
          <a:xfrm>
            <a:off x="6096973" y="1632204"/>
            <a:ext cx="2755392" cy="37835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5C537F2-B1B6-4FEA-9F79-2BA61B24D4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2" t="11138" r="20583" b="22749"/>
          <a:stretch/>
        </p:blipFill>
        <p:spPr>
          <a:xfrm>
            <a:off x="3032926" y="1632204"/>
            <a:ext cx="2559598" cy="3975294"/>
          </a:xfrm>
          <a:prstGeom prst="rect">
            <a:avLst/>
          </a:prstGeom>
        </p:spPr>
      </p:pic>
      <p:sp>
        <p:nvSpPr>
          <p:cNvPr id="31" name="Rectangle 4">
            <a:extLst>
              <a:ext uri="{FF2B5EF4-FFF2-40B4-BE49-F238E27FC236}">
                <a16:creationId xmlns:a16="http://schemas.microsoft.com/office/drawing/2014/main" id="{17DE8CA3-C71A-44ED-9510-3DEA8CA6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0010" y="5521883"/>
            <a:ext cx="21446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骨间掌侧肌   </a:t>
            </a:r>
          </a:p>
        </p:txBody>
      </p:sp>
      <p:sp>
        <p:nvSpPr>
          <p:cNvPr id="32" name="Rectangle 5">
            <a:extLst>
              <a:ext uri="{FF2B5EF4-FFF2-40B4-BE49-F238E27FC236}">
                <a16:creationId xmlns:a16="http://schemas.microsoft.com/office/drawing/2014/main" id="{F8EDE840-60EF-4F59-864C-8A87F618E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8157" y="5428331"/>
            <a:ext cx="19159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骨间背侧肌   </a:t>
            </a:r>
          </a:p>
        </p:txBody>
      </p:sp>
    </p:spTree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FBF602-D00B-4F39-906F-544B8BFE2B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sz="6600" dirty="0">
                <a:latin typeface="华文中宋" panose="02010600040101010101" pitchFamily="2" charset="-122"/>
                <a:ea typeface="华文中宋" panose="02010600040101010101" pitchFamily="2" charset="-122"/>
              </a:rPr>
              <a:t>肌学</a:t>
            </a:r>
            <a:r>
              <a:rPr lang="en-US" altLang="zh-CN" sz="6600" dirty="0">
                <a:latin typeface="华文中宋" panose="02010600040101010101" pitchFamily="2" charset="-122"/>
                <a:ea typeface="华文中宋" panose="02010600040101010101" pitchFamily="2" charset="-122"/>
              </a:rPr>
              <a:t>-</a:t>
            </a:r>
            <a:r>
              <a:rPr lang="zh-CN" altLang="en-US" sz="66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上肢肌</a:t>
            </a:r>
          </a:p>
        </p:txBody>
      </p:sp>
    </p:spTree>
    <p:extLst>
      <p:ext uri="{BB962C8B-B14F-4D97-AF65-F5344CB8AC3E}">
        <p14:creationId xmlns:p14="http://schemas.microsoft.com/office/powerpoint/2010/main" val="3770792778"/>
      </p:ext>
    </p:extLst>
  </p:cSld>
  <p:clrMapOvr>
    <a:masterClrMapping/>
  </p:clrMapOvr>
  <p:transition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1A3E83-CF8E-48C3-92A3-FD6CD32C17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1725" y="2386013"/>
            <a:ext cx="6940550" cy="164623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CN" sz="3600" cap="none" dirty="0">
                <a:latin typeface="Aharoni" panose="02010803020104030203" pitchFamily="2" charset="-79"/>
                <a:ea typeface="华文行楷" panose="02010800040101010101" pitchFamily="2" charset="-122"/>
                <a:cs typeface="Aharoni" panose="02010803020104030203" pitchFamily="2" charset="-79"/>
              </a:rPr>
              <a:t>THAT’S OVER, THANK YOU!</a:t>
            </a:r>
            <a:endParaRPr lang="zh-CN" altLang="en-US" cap="none" dirty="0">
              <a:latin typeface="Aharoni" panose="02010803020104030203" pitchFamily="2" charset="-79"/>
              <a:ea typeface="华文行楷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25603" name="Rectangle 6">
            <a:extLst>
              <a:ext uri="{FF2B5EF4-FFF2-40B4-BE49-F238E27FC236}">
                <a16:creationId xmlns:a16="http://schemas.microsoft.com/office/drawing/2014/main" id="{B374818F-E44A-4635-9578-18C3517581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ill Sans MT" panose="020B0502020104020203" pitchFamily="34" charset="0"/>
                <a:ea typeface="华文中宋" panose="02010600040101010101" pitchFamily="2" charset="-122"/>
              </a:defRPr>
            </a:lvl1pPr>
            <a:lvl2pPr marL="742950" indent="-28575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0"/>
                <a:ea typeface="华文中宋" panose="02010600040101010101" pitchFamily="2" charset="-122"/>
              </a:defRPr>
            </a:lvl2pPr>
            <a:lvl3pPr marL="11430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0"/>
                <a:ea typeface="华文中宋" panose="02010600040101010101" pitchFamily="2" charset="-122"/>
              </a:defRPr>
            </a:lvl3pPr>
            <a:lvl4pPr marL="16002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0"/>
                <a:ea typeface="华文中宋" panose="02010600040101010101" pitchFamily="2" charset="-122"/>
              </a:defRPr>
            </a:lvl4pPr>
            <a:lvl5pPr marL="20574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0"/>
                <a:ea typeface="华文中宋" panose="02010600040101010101" pitchFamily="2" charset="-122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0"/>
                <a:ea typeface="华文中宋" panose="02010600040101010101" pitchFamily="2" charset="-122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0"/>
                <a:ea typeface="华文中宋" panose="02010600040101010101" pitchFamily="2" charset="-122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0"/>
                <a:ea typeface="华文中宋" panose="02010600040101010101" pitchFamily="2" charset="-122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0"/>
                <a:ea typeface="华文中宋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BD08BD8-5C36-4757-AE98-B87B6AE41AD1}" type="slidenum">
              <a:rPr lang="en-US" altLang="zh-CN" sz="1200" smtClean="0">
                <a:solidFill>
                  <a:schemeClr val="tx1"/>
                </a:solidFill>
                <a:latin typeface="Garamond" panose="02020404030301010803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zh-CN" sz="1200">
              <a:solidFill>
                <a:schemeClr val="tx1"/>
              </a:solidFill>
              <a:latin typeface="Garamond" panose="02020404030301010803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0262685"/>
      </p:ext>
    </p:extLst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>
            <a:extLst>
              <a:ext uri="{FF2B5EF4-FFF2-40B4-BE49-F238E27FC236}">
                <a16:creationId xmlns:a16="http://schemas.microsoft.com/office/drawing/2014/main" id="{550B5FED-0031-412D-B07D-FC5DA4CFE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899305"/>
            <a:ext cx="2522537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一、上肢带肌</a:t>
            </a:r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id="{A37243FA-227D-4F0C-BBDE-4EC6D74B8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1846262"/>
            <a:ext cx="1627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三角肌</a:t>
            </a:r>
          </a:p>
        </p:txBody>
      </p:sp>
      <p:sp>
        <p:nvSpPr>
          <p:cNvPr id="43013" name="Rectangle 5">
            <a:extLst>
              <a:ext uri="{FF2B5EF4-FFF2-40B4-BE49-F238E27FC236}">
                <a16:creationId xmlns:a16="http://schemas.microsoft.com/office/drawing/2014/main" id="{C41C7B38-9B7D-4CA4-A05D-47E51AB76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15548"/>
            <a:ext cx="403139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lnSpc>
                <a:spcPct val="150000"/>
              </a:lnSpc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作用：</a:t>
            </a:r>
            <a:endParaRPr lang="en-US" altLang="zh-CN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2563" indent="-182563" eaLnBrk="1" hangingPunct="1">
              <a:lnSpc>
                <a:spcPct val="150000"/>
              </a:lnSpc>
              <a:buFont typeface="+mj-ea"/>
              <a:buAutoNum type="circleNumDbPlain"/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外展肩关节；</a:t>
            </a:r>
          </a:p>
          <a:p>
            <a:pPr marL="182563" indent="-182563" eaLnBrk="1" hangingPunct="1">
              <a:lnSpc>
                <a:spcPct val="150000"/>
              </a:lnSpc>
              <a:buFont typeface="+mj-ea"/>
              <a:buAutoNum type="circleNumDbPlain"/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前部肌束使肩关节屈和旋内；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后部肌束使肩关节伸和旋外。</a:t>
            </a:r>
            <a:endParaRPr lang="zh-CN" altLang="en-US" sz="24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563D31FD-1988-46F7-88C3-C8B2709D86B1}"/>
              </a:ext>
            </a:extLst>
          </p:cNvPr>
          <p:cNvGrpSpPr/>
          <p:nvPr/>
        </p:nvGrpSpPr>
        <p:grpSpPr>
          <a:xfrm>
            <a:off x="4779043" y="1356505"/>
            <a:ext cx="4236149" cy="4144989"/>
            <a:chOff x="4172777" y="1427943"/>
            <a:chExt cx="4236149" cy="414498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0885C94-9069-47A3-B362-F51AFE779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40" t="10349" r="23766" b="32058"/>
            <a:stretch/>
          </p:blipFill>
          <p:spPr>
            <a:xfrm>
              <a:off x="4824478" y="1427943"/>
              <a:ext cx="3584448" cy="4144989"/>
            </a:xfrm>
            <a:prstGeom prst="rect">
              <a:avLst/>
            </a:prstGeom>
          </p:spPr>
        </p:pic>
        <p:sp>
          <p:nvSpPr>
            <p:cNvPr id="43015" name="Line 7">
              <a:extLst>
                <a:ext uri="{FF2B5EF4-FFF2-40B4-BE49-F238E27FC236}">
                  <a16:creationId xmlns:a16="http://schemas.microsoft.com/office/drawing/2014/main" id="{DDE49A26-4339-40F2-AF24-7BF0A83219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6825" y="3213100"/>
              <a:ext cx="79216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016" name="Rectangle 8">
              <a:extLst>
                <a:ext uri="{FF2B5EF4-FFF2-40B4-BE49-F238E27FC236}">
                  <a16:creationId xmlns:a16="http://schemas.microsoft.com/office/drawing/2014/main" id="{79CBF17B-B75E-4F54-9CE2-2732688284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2777" y="3008313"/>
              <a:ext cx="11953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三角肌</a:t>
              </a:r>
            </a:p>
          </p:txBody>
        </p:sp>
      </p:grpSp>
    </p:spTree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9D60880-629A-48F2-84A2-7C447B07F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830" y="763080"/>
            <a:ext cx="1800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冈上肌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8E8A3247-9054-42D7-9FF4-44DF11FFF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5913" y="1417861"/>
            <a:ext cx="2986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作用：使肩关节外展。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FEDB47D-DC1D-42A0-BB8F-5EBB6190D8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4" t="10031" r="14412" b="29780"/>
          <a:stretch/>
        </p:blipFill>
        <p:spPr>
          <a:xfrm>
            <a:off x="627190" y="2717736"/>
            <a:ext cx="3584448" cy="3511296"/>
          </a:xfrm>
          <a:prstGeom prst="rect">
            <a:avLst/>
          </a:prstGeom>
        </p:spPr>
      </p:pic>
      <p:pic>
        <p:nvPicPr>
          <p:cNvPr id="6" name="Picture 2" descr="jr13">
            <a:extLst>
              <a:ext uri="{FF2B5EF4-FFF2-40B4-BE49-F238E27FC236}">
                <a16:creationId xmlns:a16="http://schemas.microsoft.com/office/drawing/2014/main" id="{21F94684-7FED-4A9D-817E-68ABFEC37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28672"/>
            <a:ext cx="4211637" cy="355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A113D440-9A34-423A-82DD-828042A8D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3957447"/>
            <a:ext cx="1512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冈上肌</a:t>
            </a:r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F44D6169-97C2-4642-863D-1E641D5BB387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0425" y="4317810"/>
            <a:ext cx="935037" cy="719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377A2AE3-417D-4CCE-AB86-4E061D214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4111" y="2563464"/>
            <a:ext cx="1512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冈上肌</a:t>
            </a:r>
          </a:p>
        </p:txBody>
      </p:sp>
      <p:sp>
        <p:nvSpPr>
          <p:cNvPr id="10" name="Line 7">
            <a:extLst>
              <a:ext uri="{FF2B5EF4-FFF2-40B4-BE49-F238E27FC236}">
                <a16:creationId xmlns:a16="http://schemas.microsoft.com/office/drawing/2014/main" id="{800DB173-0B44-4B39-8DDE-8138CCEEC3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56105" y="2804160"/>
            <a:ext cx="631063" cy="573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1005912"/>
      </p:ext>
    </p:extLst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1" name="Rectangle 9">
            <a:extLst>
              <a:ext uri="{FF2B5EF4-FFF2-40B4-BE49-F238E27FC236}">
                <a16:creationId xmlns:a16="http://schemas.microsoft.com/office/drawing/2014/main" id="{AC491991-DE84-40A2-84E6-F57DA8474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137" y="727075"/>
            <a:ext cx="172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冈下肌</a:t>
            </a:r>
          </a:p>
        </p:txBody>
      </p:sp>
      <p:sp>
        <p:nvSpPr>
          <p:cNvPr id="44043" name="Rectangle 11">
            <a:extLst>
              <a:ext uri="{FF2B5EF4-FFF2-40B4-BE49-F238E27FC236}">
                <a16:creationId xmlns:a16="http://schemas.microsoft.com/office/drawing/2014/main" id="{9BF0C67D-868B-44EB-BFA4-3E7ABDA0D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493" y="1404938"/>
            <a:ext cx="3024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作用：使肩关节旋外。 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CAF8F3D-7CEF-4681-BFD1-481E796009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4" t="10031" r="14412" b="29780"/>
          <a:stretch/>
        </p:blipFill>
        <p:spPr>
          <a:xfrm>
            <a:off x="2501457" y="2969133"/>
            <a:ext cx="3584448" cy="3511296"/>
          </a:xfrm>
          <a:prstGeom prst="rect">
            <a:avLst/>
          </a:prstGeom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3F36E660-F250-4240-8FE7-DCD14AB08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1098" y="2572258"/>
            <a:ext cx="1512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冈下肌</a:t>
            </a:r>
          </a:p>
        </p:txBody>
      </p:sp>
      <p:sp>
        <p:nvSpPr>
          <p:cNvPr id="14" name="Line 7">
            <a:extLst>
              <a:ext uri="{FF2B5EF4-FFF2-40B4-BE49-F238E27FC236}">
                <a16:creationId xmlns:a16="http://schemas.microsoft.com/office/drawing/2014/main" id="{A435E0BE-66E7-49A8-A3B7-FCCE81608EF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1535" y="2969133"/>
            <a:ext cx="15779" cy="175564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FD34FBC2-5065-4CCC-B60C-D77C2D2C8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9414" y="812419"/>
            <a:ext cx="1511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小圆肌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84EEA5CB-3BCB-4809-AA9A-31688CB55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3321" y="1404938"/>
            <a:ext cx="28686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作用：使肩关节旋外。 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74D32C24-10BF-4A6D-85C0-FE80D9356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4312" y="4544250"/>
            <a:ext cx="1225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小圆肌</a:t>
            </a:r>
          </a:p>
        </p:txBody>
      </p:sp>
      <p:sp>
        <p:nvSpPr>
          <p:cNvPr id="20" name="Line 14">
            <a:extLst>
              <a:ext uri="{FF2B5EF4-FFF2-40B4-BE49-F238E27FC236}">
                <a16:creationId xmlns:a16="http://schemas.microsoft.com/office/drawing/2014/main" id="{6163C6EF-50AA-4512-87F7-6759695254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59679" y="4724780"/>
            <a:ext cx="1161033" cy="1790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6C795C2-D641-4310-98AE-E892ED2D19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44" t="5867" r="23050" b="26222"/>
          <a:stretch/>
        </p:blipFill>
        <p:spPr>
          <a:xfrm>
            <a:off x="2487168" y="1926336"/>
            <a:ext cx="2377440" cy="4657344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A24B8C78-BE34-4145-BBA3-88777CE8F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102" y="735140"/>
            <a:ext cx="1871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大圆肌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EF9AEFA4-EF77-4E2E-9263-40BF6FB5C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363790"/>
            <a:ext cx="37449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zh-CN" altLang="en-US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作用：使肩关节内收和旋内。</a:t>
            </a:r>
            <a:endParaRPr lang="zh-CN" altLang="en-US" sz="2400" b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153A00C0-8031-46F9-9789-B8E738E8B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1943" y="4374324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大圆肌</a:t>
            </a:r>
          </a:p>
        </p:txBody>
      </p:sp>
      <p:sp>
        <p:nvSpPr>
          <p:cNvPr id="7" name="Line 13">
            <a:extLst>
              <a:ext uri="{FF2B5EF4-FFF2-40B4-BE49-F238E27FC236}">
                <a16:creationId xmlns:a16="http://schemas.microsoft.com/office/drawing/2014/main" id="{18B5738A-C145-4364-ADEA-84D2B6E2D1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04032" y="3748024"/>
            <a:ext cx="185611" cy="626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295038C-1F94-4A92-89B5-088A6498D1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93" t="7645" r="15771" b="22667"/>
          <a:stretch/>
        </p:blipFill>
        <p:spPr>
          <a:xfrm>
            <a:off x="5681472" y="1926336"/>
            <a:ext cx="2377440" cy="4779264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6E91AF74-004F-41CF-8885-C42DF2852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6515" y="4175886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大圆肌</a:t>
            </a:r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A843C5F9-9984-4A54-A574-57BC4E4675D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62997" y="3444462"/>
            <a:ext cx="35211" cy="8227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8843992"/>
      </p:ext>
    </p:extLst>
  </p:cSld>
  <p:clrMapOvr>
    <a:masterClrMapping/>
  </p:clrMapOvr>
  <p:transition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5" name="Rectangle 9">
            <a:extLst>
              <a:ext uri="{FF2B5EF4-FFF2-40B4-BE49-F238E27FC236}">
                <a16:creationId xmlns:a16="http://schemas.microsoft.com/office/drawing/2014/main" id="{33A7F7C5-4A1D-4C3F-82C7-E70427DD0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381" y="1387473"/>
            <a:ext cx="35067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zh-CN" altLang="en-US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作用：使肩关节内收和旋内。</a:t>
            </a:r>
            <a:endParaRPr lang="zh-CN" altLang="en-US" sz="2400" b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068" name="Rectangle 12">
            <a:extLst>
              <a:ext uri="{FF2B5EF4-FFF2-40B4-BE49-F238E27FC236}">
                <a16:creationId xmlns:a16="http://schemas.microsoft.com/office/drawing/2014/main" id="{09ED0009-7F2F-49DE-BD3E-24FD75782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07" y="767555"/>
            <a:ext cx="20875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肩胛下肌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028BD09-1B7B-427E-A94C-3D63EAA6C8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55" t="9437" r="12690" b="28977"/>
          <a:stretch/>
        </p:blipFill>
        <p:spPr>
          <a:xfrm>
            <a:off x="2714656" y="2543813"/>
            <a:ext cx="3621024" cy="3669792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3">
            <a:extLst>
              <a:ext uri="{FF2B5EF4-FFF2-40B4-BE49-F238E27FC236}">
                <a16:creationId xmlns:a16="http://schemas.microsoft.com/office/drawing/2014/main" id="{40E342DC-7B85-438C-BD72-21FF5F473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126" y="736090"/>
            <a:ext cx="4392613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lnSpc>
                <a:spcPct val="150000"/>
              </a:lnSpc>
              <a:spcBef>
                <a:spcPct val="50000"/>
              </a:spcBef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肩胛下肌、冈上肌、冈下肌、小圆肌腱分别止于肩关节的前方、上方、后方，腱纤维与关节囊纤维相交织，形成“</a:t>
            </a:r>
            <a:r>
              <a:rPr lang="zh-CN" altLang="en-US" b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肌腱袖</a:t>
            </a: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”。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1A7F308-C417-47E8-A80A-BCF2BDF61D68}"/>
              </a:ext>
            </a:extLst>
          </p:cNvPr>
          <p:cNvGrpSpPr/>
          <p:nvPr/>
        </p:nvGrpSpPr>
        <p:grpSpPr>
          <a:xfrm>
            <a:off x="4068890" y="1052513"/>
            <a:ext cx="4922837" cy="5111750"/>
            <a:chOff x="3995738" y="1125538"/>
            <a:chExt cx="4922837" cy="5111750"/>
          </a:xfrm>
        </p:grpSpPr>
        <p:pic>
          <p:nvPicPr>
            <p:cNvPr id="46082" name="Picture 2" descr="Snap254">
              <a:extLst>
                <a:ext uri="{FF2B5EF4-FFF2-40B4-BE49-F238E27FC236}">
                  <a16:creationId xmlns:a16="http://schemas.microsoft.com/office/drawing/2014/main" id="{A5821889-1843-43E0-8222-D5E5E51414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825" y="1412875"/>
              <a:ext cx="3719513" cy="482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4" name="Line 4">
              <a:extLst>
                <a:ext uri="{FF2B5EF4-FFF2-40B4-BE49-F238E27FC236}">
                  <a16:creationId xmlns:a16="http://schemas.microsoft.com/office/drawing/2014/main" id="{4CBA2A84-88C0-4B2F-8A32-239D375AB2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72450" y="3860800"/>
              <a:ext cx="0" cy="10080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085" name="Line 5">
              <a:extLst>
                <a:ext uri="{FF2B5EF4-FFF2-40B4-BE49-F238E27FC236}">
                  <a16:creationId xmlns:a16="http://schemas.microsoft.com/office/drawing/2014/main" id="{D563FC6D-FB16-492D-94AC-B9B00EB229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04025" y="1484313"/>
              <a:ext cx="0" cy="7207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086" name="Line 6">
              <a:extLst>
                <a:ext uri="{FF2B5EF4-FFF2-40B4-BE49-F238E27FC236}">
                  <a16:creationId xmlns:a16="http://schemas.microsoft.com/office/drawing/2014/main" id="{EC687E35-6E7B-4616-A660-DF1AB8FB57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9338" y="3213100"/>
              <a:ext cx="7921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087" name="Line 7">
              <a:extLst>
                <a:ext uri="{FF2B5EF4-FFF2-40B4-BE49-F238E27FC236}">
                  <a16:creationId xmlns:a16="http://schemas.microsoft.com/office/drawing/2014/main" id="{23A440FA-652D-4104-9614-AAF229123B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2363" y="4508500"/>
              <a:ext cx="7921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088" name="Rectangle 8">
              <a:extLst>
                <a:ext uri="{FF2B5EF4-FFF2-40B4-BE49-F238E27FC236}">
                  <a16:creationId xmlns:a16="http://schemas.microsoft.com/office/drawing/2014/main" id="{525D9641-A39D-4596-9EB2-2A5D7AE0E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1725" y="4797425"/>
              <a:ext cx="1466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肩胛下肌</a:t>
              </a:r>
            </a:p>
          </p:txBody>
        </p:sp>
        <p:sp>
          <p:nvSpPr>
            <p:cNvPr id="46089" name="Rectangle 9">
              <a:extLst>
                <a:ext uri="{FF2B5EF4-FFF2-40B4-BE49-F238E27FC236}">
                  <a16:creationId xmlns:a16="http://schemas.microsoft.com/office/drawing/2014/main" id="{FF7C7B51-5231-441F-B963-C0C12AE5F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2225" y="1125538"/>
              <a:ext cx="11953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冈上肌</a:t>
              </a:r>
            </a:p>
          </p:txBody>
        </p:sp>
        <p:sp>
          <p:nvSpPr>
            <p:cNvPr id="46090" name="Rectangle 10">
              <a:extLst>
                <a:ext uri="{FF2B5EF4-FFF2-40B4-BE49-F238E27FC236}">
                  <a16:creationId xmlns:a16="http://schemas.microsoft.com/office/drawing/2014/main" id="{ED759A9C-9403-40F9-927D-A3A2B2023B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5738" y="2997200"/>
              <a:ext cx="12668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冈下肌</a:t>
              </a:r>
            </a:p>
          </p:txBody>
        </p:sp>
        <p:sp>
          <p:nvSpPr>
            <p:cNvPr id="46091" name="Rectangle 11">
              <a:extLst>
                <a:ext uri="{FF2B5EF4-FFF2-40B4-BE49-F238E27FC236}">
                  <a16:creationId xmlns:a16="http://schemas.microsoft.com/office/drawing/2014/main" id="{4041AA2E-A41E-4E89-AB9D-B09D35F82F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7175" y="4292600"/>
              <a:ext cx="12668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小圆肌</a:t>
              </a: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4DD2655F-A20D-47E3-9C2A-DC64A6C643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29" t="6318" r="34125" b="30109"/>
          <a:stretch/>
        </p:blipFill>
        <p:spPr>
          <a:xfrm>
            <a:off x="1983708" y="2689530"/>
            <a:ext cx="1694657" cy="406974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>
            <a:extLst>
              <a:ext uri="{FF2B5EF4-FFF2-40B4-BE49-F238E27FC236}">
                <a16:creationId xmlns:a16="http://schemas.microsoft.com/office/drawing/2014/main" id="{B215DE0B-E05B-44D9-9D48-AE55BD844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765" y="732886"/>
            <a:ext cx="2017713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ctr" eaLnBrk="1" hangingPunct="1"/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二、臂肌</a:t>
            </a:r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id="{F74D144F-FAC5-47AE-A33E-BD79B0CC9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881" y="1514729"/>
            <a:ext cx="2420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/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（一）前群</a:t>
            </a:r>
          </a:p>
        </p:txBody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91EABECE-CE4D-45BC-AE71-90CD2EB8A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980" y="2306892"/>
            <a:ext cx="2187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zh-CN" altLang="en-US" sz="2400" b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肱二头肌</a:t>
            </a:r>
          </a:p>
        </p:txBody>
      </p:sp>
      <p:sp>
        <p:nvSpPr>
          <p:cNvPr id="47111" name="Rectangle 7">
            <a:extLst>
              <a:ext uri="{FF2B5EF4-FFF2-40B4-BE49-F238E27FC236}">
                <a16:creationId xmlns:a16="http://schemas.microsoft.com/office/drawing/2014/main" id="{2DCFA92A-E64D-45BF-8387-2DF34BF6D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443" y="4970717"/>
            <a:ext cx="1914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喙肱肌</a:t>
            </a:r>
          </a:p>
        </p:txBody>
      </p:sp>
      <p:sp>
        <p:nvSpPr>
          <p:cNvPr id="47112" name="Rectangle 8">
            <a:extLst>
              <a:ext uri="{FF2B5EF4-FFF2-40B4-BE49-F238E27FC236}">
                <a16:creationId xmlns:a16="http://schemas.microsoft.com/office/drawing/2014/main" id="{A779A794-D120-4EFE-A4DF-170BDA376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443" y="5762880"/>
            <a:ext cx="1441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zh-CN" altLang="en-US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肱肌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0A348FD-FED1-4C9E-AE61-8ED7D147083D}"/>
              </a:ext>
            </a:extLst>
          </p:cNvPr>
          <p:cNvGrpSpPr/>
          <p:nvPr/>
        </p:nvGrpSpPr>
        <p:grpSpPr>
          <a:xfrm>
            <a:off x="6433923" y="1149728"/>
            <a:ext cx="2517196" cy="5024593"/>
            <a:chOff x="6120803" y="1046135"/>
            <a:chExt cx="2751800" cy="521989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E4889E7-2366-49C4-89F7-275A156A2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21" t="7645" r="18844" b="18509"/>
            <a:stretch/>
          </p:blipFill>
          <p:spPr>
            <a:xfrm>
              <a:off x="6608697" y="1201647"/>
              <a:ext cx="2263906" cy="5064379"/>
            </a:xfrm>
            <a:prstGeom prst="rect">
              <a:avLst/>
            </a:prstGeom>
          </p:spPr>
        </p:pic>
        <p:sp>
          <p:nvSpPr>
            <p:cNvPr id="47114" name="Rectangle 10">
              <a:extLst>
                <a:ext uri="{FF2B5EF4-FFF2-40B4-BE49-F238E27FC236}">
                  <a16:creationId xmlns:a16="http://schemas.microsoft.com/office/drawing/2014/main" id="{2C179613-3BD9-40BB-B350-975FF9149A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0803" y="1046135"/>
              <a:ext cx="11525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喙肱肌</a:t>
              </a:r>
            </a:p>
          </p:txBody>
        </p:sp>
        <p:sp>
          <p:nvSpPr>
            <p:cNvPr id="47115" name="Rectangle 11">
              <a:extLst>
                <a:ext uri="{FF2B5EF4-FFF2-40B4-BE49-F238E27FC236}">
                  <a16:creationId xmlns:a16="http://schemas.microsoft.com/office/drawing/2014/main" id="{569012D6-489F-4569-9DBC-3410E9B35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3573" y="3934650"/>
              <a:ext cx="875411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肱肌</a:t>
              </a:r>
            </a:p>
          </p:txBody>
        </p:sp>
        <p:sp>
          <p:nvSpPr>
            <p:cNvPr id="47117" name="Line 13">
              <a:extLst>
                <a:ext uri="{FF2B5EF4-FFF2-40B4-BE49-F238E27FC236}">
                  <a16:creationId xmlns:a16="http://schemas.microsoft.com/office/drawing/2014/main" id="{CC50A5E7-2386-4DED-9E56-34E552C7F7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5434" y="1414272"/>
              <a:ext cx="565066" cy="130771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118" name="Line 14">
              <a:extLst>
                <a:ext uri="{FF2B5EF4-FFF2-40B4-BE49-F238E27FC236}">
                  <a16:creationId xmlns:a16="http://schemas.microsoft.com/office/drawing/2014/main" id="{36DBB9ED-E4D9-483E-8471-B8D266C0DE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113624" y="4133088"/>
              <a:ext cx="542952" cy="292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5B309F8B-80C8-40C7-AD8A-5398114E2451}"/>
              </a:ext>
            </a:extLst>
          </p:cNvPr>
          <p:cNvGrpSpPr/>
          <p:nvPr/>
        </p:nvGrpSpPr>
        <p:grpSpPr>
          <a:xfrm>
            <a:off x="4540029" y="1440139"/>
            <a:ext cx="2500145" cy="4593463"/>
            <a:chOff x="4290727" y="1011651"/>
            <a:chExt cx="2163468" cy="407390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B5A366F-DE77-46BE-A317-76D064B6FB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22" t="3796" r="14018" b="15968"/>
            <a:stretch/>
          </p:blipFill>
          <p:spPr>
            <a:xfrm>
              <a:off x="4290727" y="1011651"/>
              <a:ext cx="1792389" cy="4073906"/>
            </a:xfrm>
            <a:prstGeom prst="rect">
              <a:avLst/>
            </a:prstGeom>
          </p:spPr>
        </p:pic>
        <p:sp>
          <p:nvSpPr>
            <p:cNvPr id="47116" name="Rectangle 12">
              <a:extLst>
                <a:ext uri="{FF2B5EF4-FFF2-40B4-BE49-F238E27FC236}">
                  <a16:creationId xmlns:a16="http://schemas.microsoft.com/office/drawing/2014/main" id="{8666C0FC-DA7A-451D-A7C4-E86F2C9FB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5319" y="3094163"/>
              <a:ext cx="1418876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accent2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 eaLnBrk="1" hangingPunct="1"/>
              <a:r>
                <a:rPr lang="zh-CN" altLang="en-US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肱二头肌</a:t>
              </a:r>
            </a:p>
          </p:txBody>
        </p:sp>
        <p:sp>
          <p:nvSpPr>
            <p:cNvPr id="47119" name="Line 15">
              <a:extLst>
                <a:ext uri="{FF2B5EF4-FFF2-40B4-BE49-F238E27FC236}">
                  <a16:creationId xmlns:a16="http://schemas.microsoft.com/office/drawing/2014/main" id="{5C16FEE4-ACD7-415B-BB22-588B5202D6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787900" y="2956178"/>
              <a:ext cx="430276" cy="1771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7110" name="Rectangle 6">
            <a:extLst>
              <a:ext uri="{FF2B5EF4-FFF2-40B4-BE49-F238E27FC236}">
                <a16:creationId xmlns:a16="http://schemas.microsoft.com/office/drawing/2014/main" id="{C21CB2BB-8C35-452E-B06B-13DDC6615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643" y="2886150"/>
            <a:ext cx="430235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作用：</a:t>
            </a:r>
            <a:endParaRPr lang="en-US" altLang="zh-CN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68288" indent="-268288" algn="l" eaLnBrk="1" hangingPunct="1">
              <a:lnSpc>
                <a:spcPct val="130000"/>
              </a:lnSpc>
              <a:buFont typeface="+mj-ea"/>
              <a:buAutoNum type="circleNumDbPlain"/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屈肘关节；</a:t>
            </a:r>
            <a:endParaRPr lang="en-US" altLang="zh-CN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68288" indent="-268288" algn="l" eaLnBrk="1" hangingPunct="1">
              <a:lnSpc>
                <a:spcPct val="130000"/>
              </a:lnSpc>
              <a:buFont typeface="+mj-ea"/>
              <a:buAutoNum type="circleNumDbPlain"/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当前臂在旋前位时，能使其旋后；</a:t>
            </a:r>
            <a:endParaRPr lang="en-US" altLang="zh-CN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68288" indent="-268288" algn="l" eaLnBrk="1" hangingPunct="1">
              <a:lnSpc>
                <a:spcPct val="130000"/>
              </a:lnSpc>
              <a:buFont typeface="+mj-ea"/>
              <a:buAutoNum type="circleNumDbPlain"/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协助屈肩关节。</a:t>
            </a:r>
          </a:p>
        </p:txBody>
      </p:sp>
    </p:spTree>
  </p:cSld>
  <p:clrMapOvr>
    <a:masterClrMapping/>
  </p:clrMapOvr>
  <p:transition>
    <p:split orient="vert"/>
  </p:transition>
</p:sld>
</file>

<file path=ppt/theme/theme1.xml><?xml version="1.0" encoding="utf-8"?>
<a:theme xmlns:a="http://schemas.openxmlformats.org/drawingml/2006/main" name="包裹">
  <a:themeElements>
    <a:clrScheme name="自定义 3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2060"/>
      </a:hlink>
      <a:folHlink>
        <a:srgbClr val="1D1A0D"/>
      </a:folHlink>
    </a:clrScheme>
    <a:fontScheme name="包裹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包裹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包裹</Template>
  <TotalTime>4494</TotalTime>
  <Words>412</Words>
  <Application>Microsoft Office PowerPoint</Application>
  <PresentationFormat>全屏显示(4:3)</PresentationFormat>
  <Paragraphs>141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9" baseType="lpstr">
      <vt:lpstr>华文中宋</vt:lpstr>
      <vt:lpstr>Wingdings</vt:lpstr>
      <vt:lpstr>Calibri</vt:lpstr>
      <vt:lpstr>Arial</vt:lpstr>
      <vt:lpstr>微软雅黑</vt:lpstr>
      <vt:lpstr>Aharoni</vt:lpstr>
      <vt:lpstr>Gill Sans MT</vt:lpstr>
      <vt:lpstr>Garamond</vt:lpstr>
      <vt:lpstr>包裹</vt:lpstr>
      <vt:lpstr>重 点 内 容</vt:lpstr>
      <vt:lpstr>肌学-上肢肌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THAT’S OVER, THANK YOU!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肌学</dc:title>
  <dc:creator>crazysopy</dc:creator>
  <cp:lastModifiedBy>crazysophy</cp:lastModifiedBy>
  <cp:revision>332</cp:revision>
  <dcterms:created xsi:type="dcterms:W3CDTF">2010-03-24T01:33:20Z</dcterms:created>
  <dcterms:modified xsi:type="dcterms:W3CDTF">2019-03-22T02:15:44Z</dcterms:modified>
</cp:coreProperties>
</file>