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03" r:id="rId2"/>
    <p:sldId id="386" r:id="rId3"/>
    <p:sldId id="354" r:id="rId4"/>
    <p:sldId id="304" r:id="rId5"/>
    <p:sldId id="305" r:id="rId6"/>
    <p:sldId id="333" r:id="rId7"/>
    <p:sldId id="275" r:id="rId8"/>
    <p:sldId id="318" r:id="rId9"/>
    <p:sldId id="276" r:id="rId10"/>
    <p:sldId id="281" r:id="rId11"/>
    <p:sldId id="306" r:id="rId12"/>
    <p:sldId id="319" r:id="rId13"/>
    <p:sldId id="337" r:id="rId14"/>
    <p:sldId id="338" r:id="rId15"/>
    <p:sldId id="339" r:id="rId16"/>
    <p:sldId id="340" r:id="rId17"/>
    <p:sldId id="334" r:id="rId18"/>
    <p:sldId id="290" r:id="rId19"/>
    <p:sldId id="321" r:id="rId20"/>
    <p:sldId id="320" r:id="rId21"/>
    <p:sldId id="322" r:id="rId22"/>
    <p:sldId id="323" r:id="rId23"/>
    <p:sldId id="324" r:id="rId24"/>
    <p:sldId id="293" r:id="rId25"/>
    <p:sldId id="352" r:id="rId26"/>
    <p:sldId id="387" r:id="rId27"/>
    <p:sldId id="316" r:id="rId28"/>
    <p:sldId id="341" r:id="rId29"/>
    <p:sldId id="394" r:id="rId30"/>
    <p:sldId id="397" r:id="rId31"/>
    <p:sldId id="342" r:id="rId32"/>
    <p:sldId id="395" r:id="rId33"/>
    <p:sldId id="344" r:id="rId34"/>
    <p:sldId id="356" r:id="rId35"/>
    <p:sldId id="390" r:id="rId36"/>
    <p:sldId id="388" r:id="rId37"/>
    <p:sldId id="389" r:id="rId38"/>
    <p:sldId id="391" r:id="rId39"/>
    <p:sldId id="396" r:id="rId40"/>
    <p:sldId id="357" r:id="rId41"/>
    <p:sldId id="359" r:id="rId42"/>
    <p:sldId id="358" r:id="rId43"/>
    <p:sldId id="399" r:id="rId44"/>
    <p:sldId id="360" r:id="rId45"/>
    <p:sldId id="361" r:id="rId46"/>
    <p:sldId id="393" r:id="rId47"/>
    <p:sldId id="362" r:id="rId48"/>
    <p:sldId id="363" r:id="rId49"/>
    <p:sldId id="364" r:id="rId50"/>
    <p:sldId id="365" r:id="rId51"/>
    <p:sldId id="366" r:id="rId52"/>
    <p:sldId id="367" r:id="rId53"/>
    <p:sldId id="369" r:id="rId54"/>
    <p:sldId id="368" r:id="rId55"/>
    <p:sldId id="370" r:id="rId56"/>
    <p:sldId id="371" r:id="rId57"/>
    <p:sldId id="372" r:id="rId58"/>
    <p:sldId id="373" r:id="rId59"/>
    <p:sldId id="374" r:id="rId60"/>
    <p:sldId id="375" r:id="rId61"/>
    <p:sldId id="376" r:id="rId62"/>
    <p:sldId id="377" r:id="rId63"/>
    <p:sldId id="378" r:id="rId64"/>
    <p:sldId id="379" r:id="rId65"/>
    <p:sldId id="380" r:id="rId66"/>
    <p:sldId id="381" r:id="rId67"/>
    <p:sldId id="382" r:id="rId68"/>
    <p:sldId id="383" r:id="rId69"/>
    <p:sldId id="384" r:id="rId70"/>
    <p:sldId id="385" r:id="rId71"/>
  </p:sldIdLst>
  <p:sldSz cx="9144000" cy="6858000" type="screen4x3"/>
  <p:notesSz cx="6858000" cy="9144000"/>
  <p:embeddedFontLst>
    <p:embeddedFont>
      <p:font typeface="隶书" panose="02010509060101010101" pitchFamily="49" charset="-122"/>
      <p:regular r:id="rId74"/>
    </p:embeddedFont>
    <p:embeddedFont>
      <p:font typeface="楷体" panose="02010609060101010101" pitchFamily="49" charset="-122"/>
      <p:regular r:id="rId7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6699FF"/>
    <a:srgbClr val="99CCFF"/>
    <a:srgbClr val="66FFFF"/>
    <a:srgbClr val="66FF33"/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 autoAdjust="0"/>
  </p:normalViewPr>
  <p:slideViewPr>
    <p:cSldViewPr>
      <p:cViewPr varScale="1">
        <p:scale>
          <a:sx n="87" d="100"/>
          <a:sy n="87" d="100"/>
        </p:scale>
        <p:origin x="12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1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F874A3-0063-4087-B375-61F6530023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9F950D-2557-44AA-A032-FDF296C5A3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225425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484826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487210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971803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25235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273998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06044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276059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95555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83845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7155692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43251100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8"/>
          <p:cNvSpPr>
            <a:spLocks noChangeShapeType="1"/>
          </p:cNvSpPr>
          <p:nvPr userDrawn="1"/>
        </p:nvSpPr>
        <p:spPr bwMode="auto">
          <a:xfrm>
            <a:off x="395288" y="1268413"/>
            <a:ext cx="446405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Rectangle 2060"/>
          <p:cNvSpPr>
            <a:spLocks noChangeArrowheads="1"/>
          </p:cNvSpPr>
          <p:nvPr userDrawn="1"/>
        </p:nvSpPr>
        <p:spPr bwMode="auto">
          <a:xfrm>
            <a:off x="7308304" y="188640"/>
            <a:ext cx="1566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 b="1" i="1" u="sng">
                <a:solidFill>
                  <a:srgbClr val="6699FF"/>
                </a:solidFill>
              </a:rPr>
              <a:t>Respiratory system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3" Type="http://schemas.openxmlformats.org/officeDocument/2006/relationships/slide" Target="slide4.xml"/><Relationship Id="rId7" Type="http://schemas.openxmlformats.org/officeDocument/2006/relationships/slide" Target="slide5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slide" Target="slide3.xml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5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5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12850" y="2776918"/>
            <a:ext cx="4354413" cy="1328560"/>
          </a:xfrm>
          <a:solidFill>
            <a:srgbClr val="FFCC00">
              <a:alpha val="43921"/>
            </a:srgbClr>
          </a:solidFill>
          <a:ln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eaLnBrk="1" hangingPunct="1">
              <a:lnSpc>
                <a:spcPct val="80000"/>
              </a:lnSpc>
            </a:pPr>
            <a:r>
              <a:rPr lang="zh-CN" altLang="en-US" sz="5400" b="1">
                <a:solidFill>
                  <a:schemeClr val="accent2"/>
                </a:solidFill>
                <a:ea typeface="隶书" panose="02010509060101010101" pitchFamily="49" charset="-122"/>
              </a:rPr>
              <a:t>呼 吸 系 统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CN" sz="3600" b="1">
                <a:solidFill>
                  <a:schemeClr val="accent2"/>
                </a:solidFill>
                <a:ea typeface="隶书" panose="02010509060101010101" pitchFamily="49" charset="-122"/>
              </a:rPr>
              <a:t>Respiratory system</a:t>
            </a:r>
          </a:p>
        </p:txBody>
      </p:sp>
      <p:sp>
        <p:nvSpPr>
          <p:cNvPr id="4099" name="Rectangle 1029"/>
          <p:cNvSpPr>
            <a:spLocks noChangeArrowheads="1"/>
          </p:cNvSpPr>
          <p:nvPr/>
        </p:nvSpPr>
        <p:spPr bwMode="auto">
          <a:xfrm>
            <a:off x="2212182" y="1556792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chemeClr val="accent2"/>
                </a:solidFill>
                <a:ea typeface="隶书" panose="02010509060101010101" pitchFamily="49" charset="-122"/>
              </a:rPr>
              <a:t>第六章</a:t>
            </a:r>
          </a:p>
        </p:txBody>
      </p:sp>
      <p:sp>
        <p:nvSpPr>
          <p:cNvPr id="51206" name="Rectangle 1030"/>
          <p:cNvSpPr>
            <a:spLocks noChangeArrowheads="1"/>
          </p:cNvSpPr>
          <p:nvPr/>
        </p:nvSpPr>
        <p:spPr bwMode="auto">
          <a:xfrm>
            <a:off x="1187450" y="549275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内脏学</a:t>
            </a:r>
          </a:p>
        </p:txBody>
      </p:sp>
      <p:pic>
        <p:nvPicPr>
          <p:cNvPr id="4101" name="Picture 1033" descr="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199954" cy="47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05619" y="4235828"/>
            <a:ext cx="5352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accent2"/>
                </a:solidFill>
                <a:ea typeface="隶书" panose="02010509060101010101" pitchFamily="49" charset="-122"/>
              </a:rPr>
              <a:t>潍坊医学院解剖学教研室</a:t>
            </a:r>
            <a:endParaRPr lang="en-US" altLang="zh-CN" sz="3200" b="1">
              <a:solidFill>
                <a:schemeClr val="accent2"/>
              </a:solidFill>
              <a:ea typeface="隶书" panose="020105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chemeClr val="accent2"/>
                </a:solidFill>
                <a:ea typeface="隶书" panose="02010509060101010101" pitchFamily="49" charset="-122"/>
              </a:rPr>
              <a:t>王岱君</a:t>
            </a:r>
            <a:r>
              <a:rPr lang="en-US" altLang="zh-CN" sz="3200" b="1">
                <a:solidFill>
                  <a:schemeClr val="accent2"/>
                </a:solidFill>
                <a:ea typeface="隶书" panose="02010509060101010101" pitchFamily="49" charset="-122"/>
              </a:rPr>
              <a:t>  11052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34500" r="2203" b="26807"/>
          <a:stretch>
            <a:fillRect/>
          </a:stretch>
        </p:blipFill>
        <p:spPr bwMode="auto">
          <a:xfrm>
            <a:off x="2555875" y="2060575"/>
            <a:ext cx="6408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0113" y="1700213"/>
            <a:ext cx="1584325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鼻粘膜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嗅区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呼吸区</a:t>
            </a:r>
            <a:b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800" b="1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鼻腺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87450" y="2349500"/>
            <a:ext cx="381635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额窦 </a:t>
            </a:r>
            <a:r>
              <a:rPr lang="en-US" altLang="zh-CN" sz="2800" b="1">
                <a:solidFill>
                  <a:schemeClr val="accent2"/>
                </a:solidFill>
              </a:rPr>
              <a:t>frontal sinus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筛窦 </a:t>
            </a:r>
            <a:r>
              <a:rPr lang="en-US" altLang="zh-CN" sz="2800" b="1">
                <a:solidFill>
                  <a:schemeClr val="accent2"/>
                </a:solidFill>
              </a:rPr>
              <a:t>ethmoidal sinus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蝶窦 </a:t>
            </a:r>
            <a:r>
              <a:rPr lang="en-US" altLang="zh-CN" sz="2800" b="1">
                <a:solidFill>
                  <a:schemeClr val="accent2"/>
                </a:solidFill>
              </a:rPr>
              <a:t>sphenoidal sinus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上颌窦 </a:t>
            </a:r>
            <a:r>
              <a:rPr lang="en-US" altLang="zh-CN" sz="2800" b="1">
                <a:solidFill>
                  <a:schemeClr val="accent2"/>
                </a:solidFill>
              </a:rPr>
              <a:t>maxillary sinus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68313" y="476250"/>
            <a:ext cx="5040312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鼻旁窦 </a:t>
            </a:r>
            <a:r>
              <a:rPr lang="en-US" altLang="zh-CN" sz="3200" b="1">
                <a:solidFill>
                  <a:schemeClr val="bg1"/>
                </a:solidFill>
              </a:rPr>
              <a:t>paranasal sinuses</a:t>
            </a:r>
          </a:p>
        </p:txBody>
      </p:sp>
      <p:pic>
        <p:nvPicPr>
          <p:cNvPr id="14340" name="Picture 8" descr="图片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6322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50450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39750" y="2060575"/>
            <a:ext cx="424815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额窦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中鼻道（筛漏斗）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筛窦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中鼻道，上鼻道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蝶窦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蝶筛隐窝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上颌窦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844675"/>
            <a:ext cx="4175125" cy="2214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上颌窦 </a:t>
            </a:r>
            <a:r>
              <a:rPr kumimoji="0" lang="en-US" altLang="zh-CN" sz="3200" b="1">
                <a:solidFill>
                  <a:srgbClr val="0000FF"/>
                </a:solidFill>
              </a:rPr>
              <a:t>maxillary</a:t>
            </a:r>
            <a:r>
              <a:rPr kumimoji="0" lang="en-US" altLang="zh-CN" b="1">
                <a:solidFill>
                  <a:schemeClr val="accent2"/>
                </a:solidFill>
              </a:rPr>
              <a:t> </a:t>
            </a:r>
            <a:r>
              <a:rPr kumimoji="0" lang="en-US" altLang="zh-CN" sz="3200" b="1">
                <a:solidFill>
                  <a:srgbClr val="0000FF"/>
                </a:solidFill>
              </a:rPr>
              <a:t>sinus</a:t>
            </a:r>
          </a:p>
          <a:p>
            <a:pPr algn="just" eaLnBrk="1" hangingPunct="1">
              <a:lnSpc>
                <a:spcPct val="120000"/>
              </a:lnSpc>
            </a:pPr>
            <a:r>
              <a:rPr kumimoji="0" lang="zh-CN" altLang="en-US" sz="2800" b="1">
                <a:solidFill>
                  <a:srgbClr val="0000FF"/>
                </a:solidFill>
                <a:ea typeface="楷体" panose="02010609060101010101" pitchFamily="49" charset="-122"/>
              </a:rPr>
              <a:t>上颌窦是鼻旁窦中最大的窦，位于上颌骨体内，呈不规则三角锥体形。</a:t>
            </a:r>
          </a:p>
        </p:txBody>
      </p:sp>
      <p:pic>
        <p:nvPicPr>
          <p:cNvPr id="16387" name="Picture 4" descr="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30426"/>
          <a:stretch>
            <a:fillRect/>
          </a:stretch>
        </p:blipFill>
        <p:spPr bwMode="auto">
          <a:xfrm>
            <a:off x="4716463" y="1341438"/>
            <a:ext cx="39497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30426"/>
          <a:stretch>
            <a:fillRect/>
          </a:stretch>
        </p:blipFill>
        <p:spPr bwMode="auto">
          <a:xfrm>
            <a:off x="4572000" y="620713"/>
            <a:ext cx="4572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68313" y="1700213"/>
            <a:ext cx="3960812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38263" indent="-13382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5176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97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76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58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30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0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74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46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r>
              <a:rPr kumimoji="0"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．前壁（面壁）</a:t>
            </a:r>
            <a:r>
              <a:rPr kumimoji="0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尖牙窝</a:t>
            </a:r>
            <a:endParaRPr kumimoji="0" lang="zh-CN" altLang="en-US" sz="2800" b="1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kumimoji="0"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．后外壁</a:t>
            </a:r>
            <a:r>
              <a:rPr kumimoji="0" lang="zh-CN" altLang="en-US" sz="2800" b="1">
                <a:latin typeface="Arial" panose="020B0604020202020204" pitchFamily="34" charset="0"/>
              </a:rPr>
              <a:t>  颞下窝和</a:t>
            </a:r>
            <a:r>
              <a:rPr kumimoji="0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翼腭窝</a:t>
            </a:r>
            <a:r>
              <a:rPr kumimoji="0" lang="zh-CN" altLang="en-US" sz="2800" b="1">
                <a:latin typeface="Arial" panose="020B0604020202020204" pitchFamily="34" charset="0"/>
              </a:rPr>
              <a:t>的前壁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0"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．内侧壁</a:t>
            </a:r>
            <a:r>
              <a:rPr kumimoji="0" lang="zh-CN" altLang="en-US" sz="2800" b="1">
                <a:latin typeface="Arial" panose="020B0604020202020204" pitchFamily="34" charset="0"/>
              </a:rPr>
              <a:t>  </a:t>
            </a:r>
            <a:r>
              <a:rPr kumimoji="0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鼻腔外侧壁</a:t>
            </a:r>
            <a:r>
              <a:rPr kumimoji="0" lang="zh-CN" altLang="en-US" sz="2800" b="1">
                <a:latin typeface="Arial" panose="020B0604020202020204" pitchFamily="34" charset="0"/>
              </a:rPr>
              <a:t>上颌窦口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0"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．上壁</a:t>
            </a:r>
            <a:r>
              <a:rPr kumimoji="0" lang="zh-CN" altLang="en-US" sz="2800" b="1">
                <a:latin typeface="Arial" panose="020B0604020202020204" pitchFamily="34" charset="0"/>
              </a:rPr>
              <a:t>  </a:t>
            </a:r>
            <a:r>
              <a:rPr kumimoji="0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眶下壁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0"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．底壁</a:t>
            </a:r>
            <a:r>
              <a:rPr kumimoji="0" lang="zh-CN" altLang="en-US" sz="2800" b="1">
                <a:latin typeface="Arial" panose="020B0604020202020204" pitchFamily="34" charset="0"/>
              </a:rPr>
              <a:t>  </a:t>
            </a:r>
            <a:r>
              <a:rPr kumimoji="0"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牙槽突</a:t>
            </a:r>
            <a:r>
              <a:rPr kumimoji="0" lang="zh-CN" altLang="en-US" sz="2800" b="1">
                <a:latin typeface="Arial" panose="020B0604020202020204" pitchFamily="34" charset="0"/>
              </a:rPr>
              <a:t/>
            </a:r>
            <a:br>
              <a:rPr kumimoji="0" lang="zh-CN" altLang="en-US" sz="2800" b="1">
                <a:latin typeface="Arial" panose="020B0604020202020204" pitchFamily="34" charset="0"/>
              </a:rPr>
            </a:br>
            <a:r>
              <a:rPr kumimoji="0" lang="zh-CN" altLang="en-US" sz="2800" b="1">
                <a:latin typeface="Arial" panose="020B0604020202020204" pitchFamily="34" charset="0"/>
              </a:rPr>
              <a:t>常低于鼻腔底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453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FF0066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上颌窦大致可分为五个壁</a:t>
            </a:r>
            <a:endParaRPr kumimoji="0" lang="zh-CN" altLang="en-US" sz="2800">
              <a:solidFill>
                <a:srgbClr val="FF0066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11188" y="333375"/>
            <a:ext cx="8027987" cy="6264275"/>
            <a:chOff x="0" y="0"/>
            <a:chExt cx="5760" cy="4473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2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3" t="15712" r="17317" b="9483"/>
            <a:stretch>
              <a:fillRect/>
            </a:stretch>
          </p:blipFill>
          <p:spPr bwMode="auto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37" name="Oval 4"/>
            <p:cNvSpPr>
              <a:spLocks noChangeArrowheads="1"/>
            </p:cNvSpPr>
            <p:nvPr/>
          </p:nvSpPr>
          <p:spPr bwMode="auto">
            <a:xfrm>
              <a:off x="793" y="1616"/>
              <a:ext cx="2268" cy="543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>
                  <a:latin typeface="Arial" panose="020B0604020202020204" pitchFamily="34" charset="0"/>
                </a:rPr>
                <a:t>上颌窦与牙的正常关系</a:t>
              </a:r>
            </a:p>
          </p:txBody>
        </p:sp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3152" y="1661"/>
              <a:ext cx="2450" cy="45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>
                  <a:latin typeface="Arial" panose="020B0604020202020204" pitchFamily="34" charset="0"/>
                </a:rPr>
                <a:t>第</a:t>
              </a:r>
              <a:r>
                <a:rPr kumimoji="0" lang="en-US" altLang="zh-CN" sz="2000" b="1">
                  <a:latin typeface="Arial" panose="020B0604020202020204" pitchFamily="34" charset="0"/>
                </a:rPr>
                <a:t>2,3</a:t>
              </a:r>
              <a:r>
                <a:rPr kumimoji="0" lang="zh-CN" altLang="en-US" sz="2000" b="1">
                  <a:latin typeface="Arial" panose="020B0604020202020204" pitchFamily="34" charset="0"/>
                </a:rPr>
                <a:t>磨牙与上颌窦直接毗邻</a:t>
              </a:r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H="1" flipV="1">
              <a:off x="3742" y="1253"/>
              <a:ext cx="181" cy="4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AutoShape 7"/>
            <p:cNvSpPr>
              <a:spLocks noChangeArrowheads="1"/>
            </p:cNvSpPr>
            <p:nvPr/>
          </p:nvSpPr>
          <p:spPr bwMode="auto">
            <a:xfrm rot="10800000">
              <a:off x="0" y="3475"/>
              <a:ext cx="1338" cy="499"/>
            </a:xfrm>
            <a:prstGeom prst="wedgeRectCallout">
              <a:avLst>
                <a:gd name="adj1" fmla="val -65620"/>
                <a:gd name="adj2" fmla="val 1059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1800" b="1">
                  <a:solidFill>
                    <a:srgbClr val="9900CC"/>
                  </a:solidFill>
                  <a:latin typeface="Arial" panose="020B0604020202020204" pitchFamily="34" charset="0"/>
                </a:rPr>
                <a:t>第二磨牙与上颌窦相邻</a:t>
              </a:r>
            </a:p>
          </p:txBody>
        </p:sp>
        <p:sp>
          <p:nvSpPr>
            <p:cNvPr id="18441" name="AutoShape 8"/>
            <p:cNvSpPr>
              <a:spLocks noChangeArrowheads="1"/>
            </p:cNvSpPr>
            <p:nvPr/>
          </p:nvSpPr>
          <p:spPr bwMode="auto">
            <a:xfrm>
              <a:off x="1292" y="3702"/>
              <a:ext cx="2858" cy="771"/>
            </a:xfrm>
            <a:prstGeom prst="wedgeEllipseCallout">
              <a:avLst>
                <a:gd name="adj1" fmla="val 38944"/>
                <a:gd name="adj2" fmla="val -9228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kumimoji="0" lang="zh-CN" altLang="en-US" sz="2000" b="1">
                  <a:solidFill>
                    <a:srgbClr val="FF0066"/>
                  </a:solidFill>
                  <a:latin typeface="Arial" panose="020B0604020202020204" pitchFamily="34" charset="0"/>
                </a:rPr>
                <a:t>上颌窦极度发育，牙槽突薄弱，牙根突入窦内</a:t>
              </a:r>
            </a:p>
          </p:txBody>
        </p:sp>
      </p:grp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1047750" cy="4319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底壁与上颌第二前磨牙及第一、二磨牙根部有密切关系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71550" y="2565400"/>
            <a:ext cx="2665413" cy="2677656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kumimoji="0"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上颌窦开口的位置偏高，不利于窦内分泌物引流，这是上颌窦容易感染的原因之一。</a:t>
            </a:r>
          </a:p>
        </p:txBody>
      </p:sp>
      <p:pic>
        <p:nvPicPr>
          <p:cNvPr id="19459" name="Picture 3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9248" r="35222" b="20163"/>
          <a:stretch>
            <a:fillRect/>
          </a:stretch>
        </p:blipFill>
        <p:spPr bwMode="auto">
          <a:xfrm>
            <a:off x="4246563" y="1844675"/>
            <a:ext cx="489743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251936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1325" indent="-441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开口于中鼻道</a:t>
            </a:r>
            <a:r>
              <a:rPr lang="en-US" altLang="zh-CN" sz="2800" b="1">
                <a:solidFill>
                  <a:schemeClr val="accent2"/>
                </a:solidFill>
              </a:rPr>
              <a:t>(</a:t>
            </a:r>
            <a:r>
              <a:rPr lang="zh-CN" altLang="en-US" sz="2800" b="1">
                <a:solidFill>
                  <a:schemeClr val="accent2"/>
                </a:solidFill>
              </a:rPr>
              <a:t>半月裂孔</a:t>
            </a:r>
            <a:r>
              <a:rPr lang="en-US" altLang="zh-CN" sz="2800" b="1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818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1188" y="260350"/>
            <a:ext cx="4176712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260350"/>
            <a:ext cx="40322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539750" y="47625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</a:rPr>
              <a:t>第二节    喉 </a:t>
            </a:r>
            <a:r>
              <a:rPr lang="en-US" altLang="zh-CN" sz="3200" b="1">
                <a:solidFill>
                  <a:schemeClr val="accent2"/>
                </a:solidFill>
              </a:rPr>
              <a:t>larynx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539750" y="2420938"/>
            <a:ext cx="439261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会厌上缘</a:t>
            </a:r>
            <a:r>
              <a:rPr lang="en-US" altLang="zh-CN" sz="2800" b="1">
                <a:solidFill>
                  <a:schemeClr val="accent2"/>
                </a:solidFill>
              </a:rPr>
              <a:t>-</a:t>
            </a:r>
            <a:r>
              <a:rPr lang="zh-CN" altLang="en-US" sz="2800" b="1">
                <a:solidFill>
                  <a:schemeClr val="accent2"/>
                </a:solidFill>
              </a:rPr>
              <a:t>环状软骨下缘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C3-C6  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喉软骨＋喉肌＋粘膜</a:t>
            </a:r>
          </a:p>
        </p:txBody>
      </p:sp>
      <p:pic>
        <p:nvPicPr>
          <p:cNvPr id="21508" name="Picture 13" descr="未命名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37623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15"/>
          <p:cNvSpPr>
            <a:spLocks noChangeArrowheads="1"/>
          </p:cNvSpPr>
          <p:nvPr/>
        </p:nvSpPr>
        <p:spPr bwMode="auto">
          <a:xfrm rot="-1075585">
            <a:off x="6804025" y="3213100"/>
            <a:ext cx="504825" cy="1225550"/>
          </a:xfrm>
          <a:prstGeom prst="rect">
            <a:avLst/>
          </a:prstGeom>
          <a:solidFill>
            <a:schemeClr val="hlink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58888" y="549275"/>
            <a:ext cx="1944687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喉软骨 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619250" y="1989138"/>
            <a:ext cx="2087563" cy="26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甲状软骨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环状软骨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会厌软骨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杓状软骨</a:t>
            </a:r>
          </a:p>
        </p:txBody>
      </p:sp>
      <p:pic>
        <p:nvPicPr>
          <p:cNvPr id="22532" name="Picture 7" descr="未命名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7"/>
          <a:stretch>
            <a:fillRect/>
          </a:stretch>
        </p:blipFill>
        <p:spPr bwMode="auto">
          <a:xfrm>
            <a:off x="4932363" y="981075"/>
            <a:ext cx="312737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9900" y="620713"/>
            <a:ext cx="8134350" cy="545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547813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18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820988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278188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735388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192588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649788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  的  要  求</a:t>
            </a:r>
          </a:p>
          <a:p>
            <a:pPr algn="just" eaLnBrk="1" hangingPunct="1">
              <a:lnSpc>
                <a:spcPct val="120000"/>
              </a:lnSpc>
              <a:buFontTx/>
              <a:buAutoNum type="arabicPeriod"/>
            </a:pPr>
            <a:r>
              <a:rPr lang="zh-CN" altLang="en-US" sz="2600" b="1">
                <a:solidFill>
                  <a:srgbClr val="FF0000"/>
                </a:solidFill>
              </a:rPr>
              <a:t>掌握鼻腔的分部及各部的形态结构。鼻旁窦的位置、开口、形态特点。喉的位置。喉腔的形态结构，声门裂构成及临床意义。气管的位置、毗邻。左、右主支气管的区别及其临床意义。肺的形态、位置和分叶。胸膜和胸膜腔的概念，胸膜的分部及胸膜隐窝。</a:t>
            </a:r>
          </a:p>
          <a:p>
            <a:pPr algn="just" eaLnBrk="1" hangingPunct="1">
              <a:lnSpc>
                <a:spcPct val="120000"/>
              </a:lnSpc>
              <a:buFontTx/>
              <a:buAutoNum type="arabicPeriod"/>
            </a:pPr>
            <a:r>
              <a:rPr lang="zh-CN" altLang="en-US" sz="2600" b="1">
                <a:solidFill>
                  <a:schemeClr val="accent2"/>
                </a:solidFill>
              </a:rPr>
              <a:t>熟悉呼吸系统的组成及机能。喉的软骨、连结、肌肉及其机能。肺段的概念。胸膜和肺的体表投影。纵隔的概念、境界和分部。</a:t>
            </a:r>
          </a:p>
          <a:p>
            <a:pPr algn="just" eaLnBrk="1" hangingPunct="1">
              <a:lnSpc>
                <a:spcPct val="120000"/>
              </a:lnSpc>
              <a:buFontTx/>
              <a:buAutoNum type="arabicPeriod"/>
            </a:pPr>
            <a:r>
              <a:rPr lang="zh-CN" altLang="en-US" sz="2600" b="1"/>
              <a:t>了解外鼻的形态结构。纵隔的主要内容。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5"/>
          <a:stretch>
            <a:fillRect/>
          </a:stretch>
        </p:blipFill>
        <p:spPr bwMode="auto">
          <a:xfrm>
            <a:off x="3708400" y="981075"/>
            <a:ext cx="415925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468313" y="1557338"/>
            <a:ext cx="338455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defTabSz="352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352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352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352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3524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352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甲状软骨</a:t>
            </a:r>
            <a:br>
              <a:rPr lang="zh-CN" altLang="en-US" sz="2800" b="1">
                <a:solidFill>
                  <a:srgbClr val="FF0000"/>
                </a:solidFill>
              </a:rPr>
            </a:br>
            <a:r>
              <a:rPr lang="en-US" altLang="zh-CN" sz="2800" b="1">
                <a:solidFill>
                  <a:srgbClr val="FF0000"/>
                </a:solidFill>
              </a:rPr>
              <a:t>thyroid cartilage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18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前角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喉结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上切迹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上角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下角</a:t>
            </a:r>
          </a:p>
        </p:txBody>
      </p: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3492500" y="1052513"/>
            <a:ext cx="5327650" cy="4968875"/>
            <a:chOff x="2064" y="754"/>
            <a:chExt cx="3044" cy="2767"/>
          </a:xfrm>
        </p:grpSpPr>
        <p:pic>
          <p:nvPicPr>
            <p:cNvPr id="23557" name="Picture 10" descr="未命名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2064" y="754"/>
              <a:ext cx="1476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11" descr="未命名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17"/>
            <a:stretch>
              <a:fillRect/>
            </a:stretch>
          </p:blipFill>
          <p:spPr bwMode="auto">
            <a:xfrm>
              <a:off x="3515" y="754"/>
              <a:ext cx="1593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未命名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5867400" y="1341438"/>
            <a:ext cx="29241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未命名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2039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55650" y="1557338"/>
            <a:ext cx="30956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环状软骨</a:t>
            </a:r>
            <a:br>
              <a:rPr lang="zh-CN" altLang="en-US" sz="2800" b="1">
                <a:solidFill>
                  <a:srgbClr val="FF0000"/>
                </a:solidFill>
              </a:rPr>
            </a:br>
            <a:r>
              <a:rPr lang="en-US" altLang="zh-CN" sz="2800" b="1">
                <a:solidFill>
                  <a:srgbClr val="FF0000"/>
                </a:solidFill>
              </a:rPr>
              <a:t>cricoid cartilage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800" b="1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环状软骨弓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环状软骨板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杓关节面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甲关节面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未命名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6227763" y="1341438"/>
            <a:ext cx="26860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323850" y="1557338"/>
            <a:ext cx="3455988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会厌软骨</a:t>
            </a:r>
            <a:br>
              <a:rPr lang="zh-CN" altLang="en-US" sz="2800" b="1">
                <a:solidFill>
                  <a:srgbClr val="FF0000"/>
                </a:solidFill>
              </a:rPr>
            </a:br>
            <a:r>
              <a:rPr lang="en-US" altLang="zh-CN" sz="2800" b="1">
                <a:solidFill>
                  <a:srgbClr val="FF0000"/>
                </a:solidFill>
              </a:rPr>
              <a:t>epiglottic cartilage</a:t>
            </a:r>
          </a:p>
          <a:p>
            <a:pPr eaLnBrk="1" hangingPunct="1">
              <a:spcBef>
                <a:spcPct val="50000"/>
              </a:spcBef>
            </a:pPr>
            <a:endParaRPr lang="en-US" altLang="zh-CN" sz="1800" b="1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甲状会厌韧带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会厌  </a:t>
            </a:r>
          </a:p>
        </p:txBody>
      </p:sp>
      <p:pic>
        <p:nvPicPr>
          <p:cNvPr id="25604" name="Picture 9" descr="未命名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851275" y="1052513"/>
            <a:ext cx="23669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未命名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"/>
          <a:stretch>
            <a:fillRect/>
          </a:stretch>
        </p:blipFill>
        <p:spPr bwMode="auto">
          <a:xfrm>
            <a:off x="5651500" y="1412875"/>
            <a:ext cx="29241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未命名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49500"/>
            <a:ext cx="2752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39750" y="1557338"/>
            <a:ext cx="4968875" cy="321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杓状软骨 </a:t>
            </a:r>
            <a:r>
              <a:rPr lang="en-US" altLang="zh-CN" sz="2800" b="1">
                <a:solidFill>
                  <a:srgbClr val="FF0000"/>
                </a:solidFill>
              </a:rPr>
              <a:t>arytenoid cartilage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28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一尖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一底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两突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三面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755650" y="620713"/>
            <a:ext cx="2378075" cy="53553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</a:rPr>
              <a:t>喉的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连结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7651" name="Freeform 13"/>
          <p:cNvSpPr>
            <a:spLocks/>
          </p:cNvSpPr>
          <p:nvPr/>
        </p:nvSpPr>
        <p:spPr bwMode="auto">
          <a:xfrm>
            <a:off x="4826000" y="2613025"/>
            <a:ext cx="1370013" cy="1622425"/>
          </a:xfrm>
          <a:custGeom>
            <a:avLst/>
            <a:gdLst>
              <a:gd name="T0" fmla="*/ 2147483646 w 863"/>
              <a:gd name="T1" fmla="*/ 2147483646 h 1022"/>
              <a:gd name="T2" fmla="*/ 2147483646 w 863"/>
              <a:gd name="T3" fmla="*/ 2147483646 h 1022"/>
              <a:gd name="T4" fmla="*/ 2147483646 w 863"/>
              <a:gd name="T5" fmla="*/ 2147483646 h 1022"/>
              <a:gd name="T6" fmla="*/ 2147483646 w 863"/>
              <a:gd name="T7" fmla="*/ 2147483646 h 1022"/>
              <a:gd name="T8" fmla="*/ 2147483646 w 863"/>
              <a:gd name="T9" fmla="*/ 2147483646 h 1022"/>
              <a:gd name="T10" fmla="*/ 2147483646 w 863"/>
              <a:gd name="T11" fmla="*/ 2147483646 h 1022"/>
              <a:gd name="T12" fmla="*/ 2147483646 w 863"/>
              <a:gd name="T13" fmla="*/ 2147483646 h 1022"/>
              <a:gd name="T14" fmla="*/ 2147483646 w 863"/>
              <a:gd name="T15" fmla="*/ 2147483646 h 1022"/>
              <a:gd name="T16" fmla="*/ 2147483646 w 863"/>
              <a:gd name="T17" fmla="*/ 2147483646 h 1022"/>
              <a:gd name="T18" fmla="*/ 2147483646 w 863"/>
              <a:gd name="T19" fmla="*/ 2147483646 h 1022"/>
              <a:gd name="T20" fmla="*/ 2147483646 w 863"/>
              <a:gd name="T21" fmla="*/ 2147483646 h 1022"/>
              <a:gd name="T22" fmla="*/ 2147483646 w 863"/>
              <a:gd name="T23" fmla="*/ 2147483646 h 1022"/>
              <a:gd name="T24" fmla="*/ 2147483646 w 863"/>
              <a:gd name="T25" fmla="*/ 2147483646 h 1022"/>
              <a:gd name="T26" fmla="*/ 2147483646 w 863"/>
              <a:gd name="T27" fmla="*/ 2147483646 h 1022"/>
              <a:gd name="T28" fmla="*/ 2147483646 w 863"/>
              <a:gd name="T29" fmla="*/ 2147483646 h 1022"/>
              <a:gd name="T30" fmla="*/ 2147483646 w 863"/>
              <a:gd name="T31" fmla="*/ 2147483646 h 1022"/>
              <a:gd name="T32" fmla="*/ 2147483646 w 863"/>
              <a:gd name="T33" fmla="*/ 2147483646 h 1022"/>
              <a:gd name="T34" fmla="*/ 2147483646 w 863"/>
              <a:gd name="T35" fmla="*/ 2147483646 h 1022"/>
              <a:gd name="T36" fmla="*/ 2147483646 w 863"/>
              <a:gd name="T37" fmla="*/ 0 h 1022"/>
              <a:gd name="T38" fmla="*/ 2147483646 w 863"/>
              <a:gd name="T39" fmla="*/ 2147483646 h 1022"/>
              <a:gd name="T40" fmla="*/ 2147483646 w 863"/>
              <a:gd name="T41" fmla="*/ 2147483646 h 1022"/>
              <a:gd name="T42" fmla="*/ 2147483646 w 863"/>
              <a:gd name="T43" fmla="*/ 2147483646 h 10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863" h="1022">
                <a:moveTo>
                  <a:pt x="863" y="47"/>
                </a:moveTo>
                <a:cubicBezTo>
                  <a:pt x="859" y="110"/>
                  <a:pt x="860" y="173"/>
                  <a:pt x="851" y="235"/>
                </a:cubicBezTo>
                <a:cubicBezTo>
                  <a:pt x="846" y="272"/>
                  <a:pt x="826" y="305"/>
                  <a:pt x="816" y="341"/>
                </a:cubicBezTo>
                <a:cubicBezTo>
                  <a:pt x="786" y="449"/>
                  <a:pt x="827" y="316"/>
                  <a:pt x="780" y="458"/>
                </a:cubicBezTo>
                <a:cubicBezTo>
                  <a:pt x="776" y="470"/>
                  <a:pt x="769" y="493"/>
                  <a:pt x="769" y="493"/>
                </a:cubicBezTo>
                <a:cubicBezTo>
                  <a:pt x="757" y="578"/>
                  <a:pt x="735" y="646"/>
                  <a:pt x="686" y="717"/>
                </a:cubicBezTo>
                <a:cubicBezTo>
                  <a:pt x="658" y="801"/>
                  <a:pt x="677" y="767"/>
                  <a:pt x="639" y="823"/>
                </a:cubicBezTo>
                <a:cubicBezTo>
                  <a:pt x="612" y="906"/>
                  <a:pt x="630" y="873"/>
                  <a:pt x="592" y="928"/>
                </a:cubicBezTo>
                <a:cubicBezTo>
                  <a:pt x="577" y="977"/>
                  <a:pt x="552" y="995"/>
                  <a:pt x="510" y="1022"/>
                </a:cubicBezTo>
                <a:cubicBezTo>
                  <a:pt x="377" y="1015"/>
                  <a:pt x="267" y="1022"/>
                  <a:pt x="157" y="952"/>
                </a:cubicBezTo>
                <a:cubicBezTo>
                  <a:pt x="149" y="940"/>
                  <a:pt x="145" y="926"/>
                  <a:pt x="134" y="917"/>
                </a:cubicBezTo>
                <a:cubicBezTo>
                  <a:pt x="124" y="909"/>
                  <a:pt x="108" y="914"/>
                  <a:pt x="99" y="905"/>
                </a:cubicBezTo>
                <a:cubicBezTo>
                  <a:pt x="93" y="899"/>
                  <a:pt x="75" y="824"/>
                  <a:pt x="75" y="823"/>
                </a:cubicBezTo>
                <a:cubicBezTo>
                  <a:pt x="68" y="799"/>
                  <a:pt x="60" y="776"/>
                  <a:pt x="52" y="752"/>
                </a:cubicBezTo>
                <a:cubicBezTo>
                  <a:pt x="48" y="740"/>
                  <a:pt x="40" y="717"/>
                  <a:pt x="40" y="717"/>
                </a:cubicBezTo>
                <a:cubicBezTo>
                  <a:pt x="35" y="605"/>
                  <a:pt x="0" y="391"/>
                  <a:pt x="52" y="270"/>
                </a:cubicBezTo>
                <a:cubicBezTo>
                  <a:pt x="74" y="218"/>
                  <a:pt x="137" y="213"/>
                  <a:pt x="181" y="188"/>
                </a:cubicBezTo>
                <a:cubicBezTo>
                  <a:pt x="242" y="154"/>
                  <a:pt x="328" y="69"/>
                  <a:pt x="392" y="47"/>
                </a:cubicBezTo>
                <a:cubicBezTo>
                  <a:pt x="439" y="31"/>
                  <a:pt x="486" y="15"/>
                  <a:pt x="534" y="0"/>
                </a:cubicBezTo>
                <a:cubicBezTo>
                  <a:pt x="604" y="4"/>
                  <a:pt x="675" y="1"/>
                  <a:pt x="745" y="11"/>
                </a:cubicBezTo>
                <a:cubicBezTo>
                  <a:pt x="759" y="13"/>
                  <a:pt x="767" y="29"/>
                  <a:pt x="780" y="35"/>
                </a:cubicBezTo>
                <a:cubicBezTo>
                  <a:pt x="813" y="52"/>
                  <a:pt x="825" y="47"/>
                  <a:pt x="86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Rectangle 23"/>
          <p:cNvSpPr>
            <a:spLocks noChangeArrowheads="1"/>
          </p:cNvSpPr>
          <p:nvPr/>
        </p:nvSpPr>
        <p:spPr bwMode="auto">
          <a:xfrm>
            <a:off x="971550" y="1557338"/>
            <a:ext cx="2684463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喉软骨间的连结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舌骨与喉的连结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气管与喉的连结</a:t>
            </a:r>
          </a:p>
        </p:txBody>
      </p:sp>
      <p:sp>
        <p:nvSpPr>
          <p:cNvPr id="27653" name="Rectangle 25"/>
          <p:cNvSpPr>
            <a:spLocks noChangeArrowheads="1"/>
          </p:cNvSpPr>
          <p:nvPr/>
        </p:nvSpPr>
        <p:spPr bwMode="auto">
          <a:xfrm>
            <a:off x="1042988" y="3141663"/>
            <a:ext cx="3168650" cy="29210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9900CC"/>
                </a:solidFill>
              </a:rPr>
              <a:t>甲状舌骨膜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环甲关节</a:t>
            </a:r>
            <a:endParaRPr lang="zh-CN" altLang="en-US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环杓关节</a:t>
            </a:r>
            <a:endParaRPr lang="zh-CN" altLang="en-US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9900CC"/>
                </a:solidFill>
              </a:rPr>
              <a:t>方形膜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弹性圆锥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9900CC"/>
                </a:solidFill>
              </a:rPr>
              <a:t>环状软骨气管韧带</a:t>
            </a:r>
          </a:p>
        </p:txBody>
      </p:sp>
      <p:pic>
        <p:nvPicPr>
          <p:cNvPr id="2765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r="6966"/>
          <a:stretch>
            <a:fillRect/>
          </a:stretch>
        </p:blipFill>
        <p:spPr bwMode="auto">
          <a:xfrm>
            <a:off x="5364163" y="981075"/>
            <a:ext cx="29591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11188" y="1557338"/>
            <a:ext cx="8289925" cy="4392612"/>
            <a:chOff x="204" y="709"/>
            <a:chExt cx="5222" cy="2767"/>
          </a:xfrm>
        </p:grpSpPr>
        <p:pic>
          <p:nvPicPr>
            <p:cNvPr id="28678" name="Picture 3" descr="未命名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25"/>
            <a:stretch>
              <a:fillRect/>
            </a:stretch>
          </p:blipFill>
          <p:spPr bwMode="auto">
            <a:xfrm>
              <a:off x="204" y="709"/>
              <a:ext cx="1502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4" descr="未命名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>
              <a:fillRect/>
            </a:stretch>
          </p:blipFill>
          <p:spPr bwMode="auto">
            <a:xfrm>
              <a:off x="2018" y="709"/>
              <a:ext cx="1476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5" descr="未命名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17"/>
            <a:stretch>
              <a:fillRect/>
            </a:stretch>
          </p:blipFill>
          <p:spPr bwMode="auto">
            <a:xfrm>
              <a:off x="3833" y="935"/>
              <a:ext cx="1593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684213" y="620713"/>
            <a:ext cx="2303462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9900CC"/>
                </a:solidFill>
              </a:rPr>
              <a:t>甲状舌骨膜</a:t>
            </a: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68313" y="549275"/>
            <a:ext cx="597535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accent2"/>
                </a:solidFill>
              </a:rPr>
              <a:t>  </a:t>
            </a:r>
            <a:r>
              <a:rPr lang="zh-CN" altLang="en-US" sz="2800" b="1">
                <a:solidFill>
                  <a:srgbClr val="FF0000"/>
                </a:solidFill>
              </a:rPr>
              <a:t>环甲关节</a:t>
            </a:r>
            <a:r>
              <a:rPr lang="zh-CN" altLang="en-US" sz="2800" b="1">
                <a:solidFill>
                  <a:schemeClr val="accent2"/>
                </a:solidFill>
              </a:rPr>
              <a:t> 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声带紧张、松弛 </a:t>
            </a:r>
            <a:r>
              <a:rPr lang="en-US" altLang="zh-CN" b="1">
                <a:solidFill>
                  <a:srgbClr val="663300"/>
                </a:solidFill>
              </a:rPr>
              <a:t>(</a:t>
            </a:r>
            <a:r>
              <a:rPr lang="zh-CN" altLang="en-US" b="1">
                <a:solidFill>
                  <a:srgbClr val="663300"/>
                </a:solidFill>
              </a:rPr>
              <a:t>冠状轴</a:t>
            </a:r>
            <a:r>
              <a:rPr lang="en-US" altLang="zh-CN" b="1">
                <a:solidFill>
                  <a:srgbClr val="663300"/>
                </a:solidFill>
              </a:rPr>
              <a:t>)</a:t>
            </a:r>
            <a:endParaRPr lang="en-US" altLang="zh-CN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45" name="Arc 9"/>
          <p:cNvSpPr>
            <a:spLocks/>
          </p:cNvSpPr>
          <p:nvPr/>
        </p:nvSpPr>
        <p:spPr bwMode="auto">
          <a:xfrm rot="-2708123">
            <a:off x="919162" y="3049588"/>
            <a:ext cx="1795463" cy="1690688"/>
          </a:xfrm>
          <a:custGeom>
            <a:avLst/>
            <a:gdLst>
              <a:gd name="T0" fmla="*/ 0 w 23304"/>
              <a:gd name="T1" fmla="*/ 2147483646 h 22381"/>
              <a:gd name="T2" fmla="*/ 2147483646 w 23304"/>
              <a:gd name="T3" fmla="*/ 2147483646 h 22381"/>
              <a:gd name="T4" fmla="*/ 2147483646 w 23304"/>
              <a:gd name="T5" fmla="*/ 2147483646 h 223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304" h="22381" fill="none" extrusionOk="0">
                <a:moveTo>
                  <a:pt x="0" y="67"/>
                </a:moveTo>
                <a:cubicBezTo>
                  <a:pt x="566" y="22"/>
                  <a:pt x="1135" y="-1"/>
                  <a:pt x="1704" y="0"/>
                </a:cubicBezTo>
                <a:cubicBezTo>
                  <a:pt x="13633" y="0"/>
                  <a:pt x="23304" y="9670"/>
                  <a:pt x="23304" y="21600"/>
                </a:cubicBezTo>
                <a:cubicBezTo>
                  <a:pt x="23304" y="21860"/>
                  <a:pt x="23299" y="22120"/>
                  <a:pt x="23289" y="22380"/>
                </a:cubicBezTo>
              </a:path>
              <a:path w="23304" h="22381" stroke="0" extrusionOk="0">
                <a:moveTo>
                  <a:pt x="0" y="67"/>
                </a:moveTo>
                <a:cubicBezTo>
                  <a:pt x="566" y="22"/>
                  <a:pt x="1135" y="-1"/>
                  <a:pt x="1704" y="0"/>
                </a:cubicBezTo>
                <a:cubicBezTo>
                  <a:pt x="13633" y="0"/>
                  <a:pt x="23304" y="9670"/>
                  <a:pt x="23304" y="21600"/>
                </a:cubicBezTo>
                <a:cubicBezTo>
                  <a:pt x="23304" y="21860"/>
                  <a:pt x="23299" y="22120"/>
                  <a:pt x="23289" y="22380"/>
                </a:cubicBezTo>
                <a:lnTo>
                  <a:pt x="1704" y="21600"/>
                </a:lnTo>
                <a:lnTo>
                  <a:pt x="0" y="67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r="30042" b="68027"/>
          <a:stretch>
            <a:fillRect/>
          </a:stretch>
        </p:blipFill>
        <p:spPr bwMode="auto">
          <a:xfrm>
            <a:off x="2268538" y="1557338"/>
            <a:ext cx="439261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468313" y="549275"/>
            <a:ext cx="5976937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环杓关节</a:t>
            </a:r>
            <a:r>
              <a:rPr lang="zh-CN" altLang="en-US" sz="2800" b="1">
                <a:solidFill>
                  <a:schemeClr val="accent2"/>
                </a:solidFill>
              </a:rPr>
              <a:t> 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chemeClr val="accent2"/>
                </a:solidFill>
              </a:rPr>
              <a:t>声门开大 、缩小</a:t>
            </a:r>
            <a:r>
              <a:rPr lang="en-US" altLang="zh-CN" b="1">
                <a:solidFill>
                  <a:srgbClr val="663300"/>
                </a:solidFill>
              </a:rPr>
              <a:t>(</a:t>
            </a:r>
            <a:r>
              <a:rPr lang="zh-CN" altLang="en-US" b="1">
                <a:solidFill>
                  <a:srgbClr val="663300"/>
                </a:solidFill>
              </a:rPr>
              <a:t>垂直轴</a:t>
            </a:r>
            <a:r>
              <a:rPr lang="en-US" altLang="zh-CN" b="1">
                <a:solidFill>
                  <a:srgbClr val="663300"/>
                </a:solidFill>
              </a:rPr>
              <a:t>)</a:t>
            </a:r>
            <a:endParaRPr lang="en-US" altLang="zh-CN" sz="2800" b="1">
              <a:solidFill>
                <a:srgbClr val="663300"/>
              </a:solidFill>
            </a:endParaRPr>
          </a:p>
        </p:txBody>
      </p:sp>
      <p:pic>
        <p:nvPicPr>
          <p:cNvPr id="71695" name="Picture 15" descr="0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1" b="38318"/>
          <a:stretch>
            <a:fillRect/>
          </a:stretch>
        </p:blipFill>
        <p:spPr bwMode="auto">
          <a:xfrm>
            <a:off x="900113" y="3429000"/>
            <a:ext cx="73072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3" descr="未命名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96975"/>
            <a:ext cx="26352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BF0498-3D85-4B15-96BE-D742B54E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6" y="1556792"/>
            <a:ext cx="4800600" cy="4610100"/>
          </a:xfrm>
          <a:prstGeom prst="rect">
            <a:avLst/>
          </a:prstGeom>
        </p:spPr>
      </p:pic>
      <p:pic>
        <p:nvPicPr>
          <p:cNvPr id="3174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28336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4821238" y="2667000"/>
            <a:ext cx="9874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方形膜</a:t>
            </a:r>
          </a:p>
        </p:txBody>
      </p:sp>
      <p:sp>
        <p:nvSpPr>
          <p:cNvPr id="31749" name="Line 9"/>
          <p:cNvSpPr>
            <a:spLocks noChangeShapeType="1"/>
          </p:cNvSpPr>
          <p:nvPr/>
        </p:nvSpPr>
        <p:spPr bwMode="auto">
          <a:xfrm>
            <a:off x="5867400" y="2852738"/>
            <a:ext cx="936625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7910513" y="2652713"/>
            <a:ext cx="1233487" cy="3984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前庭韧带</a:t>
            </a:r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 flipV="1">
            <a:off x="7011988" y="3122613"/>
            <a:ext cx="969962" cy="417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2" name="Text Box 18"/>
          <p:cNvSpPr txBox="1">
            <a:spLocks noChangeArrowheads="1"/>
          </p:cNvSpPr>
          <p:nvPr/>
        </p:nvSpPr>
        <p:spPr bwMode="auto">
          <a:xfrm>
            <a:off x="971550" y="620713"/>
            <a:ext cx="1295400" cy="39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9900CC"/>
                </a:solidFill>
              </a:rPr>
              <a:t>方形膜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28336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7515225" y="4470400"/>
            <a:ext cx="1373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弹性圆锥</a:t>
            </a:r>
          </a:p>
        </p:txBody>
      </p:sp>
      <p:sp>
        <p:nvSpPr>
          <p:cNvPr id="32772" name="Line 11"/>
          <p:cNvSpPr>
            <a:spLocks noChangeShapeType="1"/>
          </p:cNvSpPr>
          <p:nvPr/>
        </p:nvSpPr>
        <p:spPr bwMode="auto">
          <a:xfrm>
            <a:off x="6546850" y="3967163"/>
            <a:ext cx="889000" cy="5873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7435850" y="3717925"/>
            <a:ext cx="14128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</a:rPr>
              <a:t>声韧带</a:t>
            </a:r>
          </a:p>
        </p:txBody>
      </p:sp>
      <p:sp>
        <p:nvSpPr>
          <p:cNvPr id="32774" name="Line 15"/>
          <p:cNvSpPr>
            <a:spLocks noChangeShapeType="1"/>
          </p:cNvSpPr>
          <p:nvPr/>
        </p:nvSpPr>
        <p:spPr bwMode="auto">
          <a:xfrm>
            <a:off x="6588125" y="3571875"/>
            <a:ext cx="685800" cy="398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1258888" y="588963"/>
            <a:ext cx="1655762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弹性圆锥</a:t>
            </a:r>
            <a:endParaRPr lang="zh-CN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6" name="Picture 25" descr="未命名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7913"/>
            <a:ext cx="33147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50" name="Group 26"/>
          <p:cNvGrpSpPr>
            <a:grpSpLocks/>
          </p:cNvGrpSpPr>
          <p:nvPr/>
        </p:nvGrpSpPr>
        <p:grpSpPr bwMode="auto">
          <a:xfrm>
            <a:off x="827088" y="1339850"/>
            <a:ext cx="3449637" cy="4465638"/>
            <a:chOff x="521" y="1026"/>
            <a:chExt cx="2173" cy="2813"/>
          </a:xfrm>
        </p:grpSpPr>
        <p:sp>
          <p:nvSpPr>
            <p:cNvPr id="32778" name="Rectangle 3"/>
            <p:cNvSpPr>
              <a:spLocks noChangeArrowheads="1"/>
            </p:cNvSpPr>
            <p:nvPr/>
          </p:nvSpPr>
          <p:spPr bwMode="auto">
            <a:xfrm>
              <a:off x="793" y="1026"/>
              <a:ext cx="14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solidFill>
                    <a:schemeClr val="accent2"/>
                  </a:solidFill>
                  <a:ea typeface="楷体" panose="02010609060101010101" pitchFamily="49" charset="-122"/>
                </a:rPr>
                <a:t>环甲正中韧带</a:t>
              </a:r>
            </a:p>
          </p:txBody>
        </p:sp>
        <p:pic>
          <p:nvPicPr>
            <p:cNvPr id="32779" name="Picture 23" descr="未命名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54" r="24942"/>
            <a:stretch>
              <a:fillRect/>
            </a:stretch>
          </p:blipFill>
          <p:spPr bwMode="auto">
            <a:xfrm>
              <a:off x="521" y="1344"/>
              <a:ext cx="2173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30464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9750" y="476250"/>
            <a:ext cx="5976938" cy="641350"/>
          </a:xfrm>
          <a:prstGeom prst="rect">
            <a:avLst/>
          </a:prstGeom>
          <a:solidFill>
            <a:srgbClr val="CCFFFF">
              <a:alpha val="8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accent2"/>
                </a:solidFill>
              </a:rPr>
              <a:t>呼 吸 系 统 </a:t>
            </a:r>
            <a:r>
              <a:rPr lang="en-US" altLang="zh-CN" sz="2800" b="1">
                <a:solidFill>
                  <a:schemeClr val="accent2"/>
                </a:solidFill>
              </a:rPr>
              <a:t>respiratory system</a:t>
            </a:r>
          </a:p>
        </p:txBody>
      </p:sp>
      <p:sp>
        <p:nvSpPr>
          <p:cNvPr id="6148" name="AutoShape 7"/>
          <p:cNvSpPr>
            <a:spLocks/>
          </p:cNvSpPr>
          <p:nvPr/>
        </p:nvSpPr>
        <p:spPr bwMode="auto">
          <a:xfrm>
            <a:off x="1835150" y="2060575"/>
            <a:ext cx="73025" cy="792163"/>
          </a:xfrm>
          <a:prstGeom prst="leftBrace">
            <a:avLst>
              <a:gd name="adj1" fmla="val 90399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323850" y="1557338"/>
            <a:ext cx="5400675" cy="48244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ea typeface="隶书" panose="02010509060101010101" pitchFamily="49" charset="-122"/>
              </a:rPr>
              <a:t>	</a:t>
            </a:r>
            <a:r>
              <a:rPr lang="zh-CN" altLang="en-US" sz="3200" b="1">
                <a:solidFill>
                  <a:schemeClr val="accent2"/>
                </a:solidFill>
                <a:ea typeface="隶书" panose="02010509060101010101" pitchFamily="49" charset="-122"/>
                <a:hlinkClick r:id="rId3" action="ppaction://hlinksldjump"/>
              </a:rPr>
              <a:t>概述</a:t>
            </a:r>
            <a:endParaRPr lang="zh-CN" altLang="en-US" sz="3200" b="1">
              <a:solidFill>
                <a:schemeClr val="accent2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4" action="ppaction://hlinksldjump"/>
              </a:rPr>
              <a:t>第一节  鼻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5" action="ppaction://hlinksldjump"/>
              </a:rPr>
              <a:t>第二节  喉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6" action="ppaction://hlinksldjump"/>
              </a:rPr>
              <a:t>第三节  气管与支气管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7" action="ppaction://hlinksldjump"/>
              </a:rPr>
              <a:t>第四节  肺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8" action="ppaction://hlinksldjump"/>
              </a:rPr>
              <a:t>第五节  胸膜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  <a:p>
            <a:pPr lvl="2" eaLnBrk="1" hangingPunct="1"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  <a:ea typeface="隶书" panose="02010509060101010101" pitchFamily="49" charset="-122"/>
                <a:hlinkClick r:id="rId9" action="ppaction://hlinksldjump"/>
              </a:rPr>
              <a:t>第六节  纵隔</a:t>
            </a:r>
            <a:endParaRPr lang="zh-CN" altLang="en-US" sz="3200" b="1">
              <a:solidFill>
                <a:srgbClr val="0000F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6864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34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684213" y="620713"/>
            <a:ext cx="3671887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环甲膜穿刺、用药</a:t>
            </a:r>
          </a:p>
        </p:txBody>
      </p:sp>
      <p:pic>
        <p:nvPicPr>
          <p:cNvPr id="33795" name="Picture 3" descr="未命名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5"/>
          <a:stretch>
            <a:fillRect/>
          </a:stretch>
        </p:blipFill>
        <p:spPr bwMode="auto">
          <a:xfrm>
            <a:off x="4427538" y="1844675"/>
            <a:ext cx="2384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17"/>
          <p:cNvGrpSpPr>
            <a:grpSpLocks/>
          </p:cNvGrpSpPr>
          <p:nvPr/>
        </p:nvGrpSpPr>
        <p:grpSpPr bwMode="auto">
          <a:xfrm>
            <a:off x="1403350" y="2060575"/>
            <a:ext cx="2528888" cy="3960813"/>
            <a:chOff x="4014" y="1207"/>
            <a:chExt cx="1593" cy="2495"/>
          </a:xfrm>
        </p:grpSpPr>
        <p:pic>
          <p:nvPicPr>
            <p:cNvPr id="33798" name="Picture 5" descr="未命名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17"/>
            <a:stretch>
              <a:fillRect/>
            </a:stretch>
          </p:blipFill>
          <p:spPr bwMode="auto">
            <a:xfrm>
              <a:off x="4014" y="1207"/>
              <a:ext cx="1593" cy="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Oval 15"/>
            <p:cNvSpPr>
              <a:spLocks noChangeArrowheads="1"/>
            </p:cNvSpPr>
            <p:nvPr/>
          </p:nvSpPr>
          <p:spPr bwMode="auto">
            <a:xfrm>
              <a:off x="4749" y="2838"/>
              <a:ext cx="136" cy="136"/>
            </a:xfrm>
            <a:prstGeom prst="ellipse">
              <a:avLst/>
            </a:prstGeom>
            <a:solidFill>
              <a:srgbClr val="FF0000">
                <a:alpha val="7803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104466" name="Picture 18" descr="胸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2" t="41768" b="32982"/>
          <a:stretch>
            <a:fillRect/>
          </a:stretch>
        </p:blipFill>
        <p:spPr bwMode="auto">
          <a:xfrm>
            <a:off x="5940425" y="4292600"/>
            <a:ext cx="21240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未命名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73238"/>
            <a:ext cx="33147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725613" y="5013325"/>
            <a:ext cx="5407025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chemeClr val="accent2"/>
                </a:solidFill>
              </a:rPr>
              <a:t>声韧带、声带肌、喉粘膜</a:t>
            </a:r>
            <a:r>
              <a:rPr lang="en-US" altLang="zh-CN" sz="2800" b="1" dirty="0">
                <a:solidFill>
                  <a:schemeClr val="accent2"/>
                </a:solidFill>
              </a:rPr>
              <a:t>—</a:t>
            </a:r>
            <a:r>
              <a:rPr lang="zh-CN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声带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未命名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17"/>
          <a:stretch>
            <a:fillRect/>
          </a:stretch>
        </p:blipFill>
        <p:spPr bwMode="auto">
          <a:xfrm>
            <a:off x="3708400" y="981075"/>
            <a:ext cx="32639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827088" y="620713"/>
            <a:ext cx="20891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9900CC"/>
                </a:solidFill>
              </a:rPr>
              <a:t>环气管韧带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476250"/>
            <a:ext cx="4103687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喉肌 </a:t>
            </a:r>
            <a:r>
              <a:rPr lang="en-US" altLang="zh-CN" sz="3200" b="1">
                <a:solidFill>
                  <a:schemeClr val="bg1"/>
                </a:solidFill>
              </a:rPr>
              <a:t>laryngeal muscle</a:t>
            </a:r>
          </a:p>
        </p:txBody>
      </p:sp>
      <p:pic>
        <p:nvPicPr>
          <p:cNvPr id="36867" name="Picture 4" descr="图片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221138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图片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22193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900113" y="1557338"/>
            <a:ext cx="2447925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环甲肌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环杓后肌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环杓侧肌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甲杓肌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杓肌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杓横肌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杓斜肌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杓会厌肌</a:t>
            </a:r>
          </a:p>
        </p:txBody>
      </p:sp>
      <p:pic>
        <p:nvPicPr>
          <p:cNvPr id="36870" name="Picture 9" descr="图片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908050"/>
            <a:ext cx="24511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476375" y="2349500"/>
            <a:ext cx="2808288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环甲肌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紧张并拉长声带</a:t>
            </a:r>
          </a:p>
        </p:txBody>
      </p:sp>
      <p:pic>
        <p:nvPicPr>
          <p:cNvPr id="37891" name="Picture 6" descr="图片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2598738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1042988" y="2349500"/>
            <a:ext cx="230505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环杓后肌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开大声门</a:t>
            </a:r>
          </a:p>
        </p:txBody>
      </p:sp>
      <p:pic>
        <p:nvPicPr>
          <p:cNvPr id="38915" name="Picture 10" descr="图片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26003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2" descr="0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1" r="62622" b="38318"/>
          <a:stretch>
            <a:fillRect/>
          </a:stretch>
        </p:blipFill>
        <p:spPr bwMode="auto">
          <a:xfrm>
            <a:off x="5508625" y="2349500"/>
            <a:ext cx="30956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图片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22193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042988" y="2349500"/>
            <a:ext cx="18002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环杓侧肌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缩小声门</a:t>
            </a:r>
          </a:p>
        </p:txBody>
      </p:sp>
      <p:pic>
        <p:nvPicPr>
          <p:cNvPr id="39940" name="Picture 8" descr="0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4" t="31671" r="18" b="38318"/>
          <a:stretch>
            <a:fillRect/>
          </a:stretch>
        </p:blipFill>
        <p:spPr bwMode="auto">
          <a:xfrm>
            <a:off x="5724525" y="2349500"/>
            <a:ext cx="30956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图片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22193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971550" y="2205038"/>
            <a:ext cx="14398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甲杓肌</a:t>
            </a:r>
          </a:p>
        </p:txBody>
      </p:sp>
      <p:pic>
        <p:nvPicPr>
          <p:cNvPr id="40964" name="Picture 25" descr="未命名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81225"/>
            <a:ext cx="33147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795963" y="5516563"/>
            <a:ext cx="23764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下部－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声带肌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图片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12888"/>
            <a:ext cx="22193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11188" y="1916113"/>
            <a:ext cx="24479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杓肌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杓横肌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杓斜肌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杓会厌肌</a:t>
            </a:r>
          </a:p>
        </p:txBody>
      </p:sp>
      <p:pic>
        <p:nvPicPr>
          <p:cNvPr id="41988" name="Picture 6" descr="图片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28788"/>
            <a:ext cx="24511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620713"/>
            <a:ext cx="38798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835150" y="1916113"/>
            <a:ext cx="4681538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上呼吸道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zh-CN" altLang="en-US" sz="2800" b="1">
                <a:solidFill>
                  <a:schemeClr val="accent2"/>
                </a:solidFill>
              </a:rPr>
              <a:t>鼻  咽   喉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下呼吸道</a:t>
            </a:r>
            <a:r>
              <a:rPr lang="en-US" altLang="zh-CN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zh-CN" altLang="en-US" sz="2800" b="1">
                <a:solidFill>
                  <a:schemeClr val="accent2"/>
                </a:solidFill>
              </a:rPr>
              <a:t>气管   各级支气管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flipH="1">
            <a:off x="1187450" y="549275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</a:rPr>
              <a:t>概  述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39750" y="1557338"/>
            <a:ext cx="1439863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组成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呼吸道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肺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11188" y="3357563"/>
            <a:ext cx="23749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rgbClr val="FF0000"/>
                </a:solidFill>
              </a:rPr>
              <a:t>功能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气体交换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chemeClr val="accent2"/>
                </a:solidFill>
              </a:rPr>
              <a:t>发音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chemeClr val="accent2"/>
                </a:solidFill>
              </a:rPr>
              <a:t>嗅觉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chemeClr val="accent2"/>
                </a:solidFill>
              </a:rPr>
              <a:t>协助静脉回流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800" b="1">
                <a:solidFill>
                  <a:schemeClr val="accent2"/>
                </a:solidFill>
              </a:rPr>
              <a:t>内分泌</a:t>
            </a:r>
          </a:p>
        </p:txBody>
      </p:sp>
      <p:sp>
        <p:nvSpPr>
          <p:cNvPr id="7175" name="AutoShape 12"/>
          <p:cNvSpPr>
            <a:spLocks/>
          </p:cNvSpPr>
          <p:nvPr/>
        </p:nvSpPr>
        <p:spPr bwMode="auto">
          <a:xfrm>
            <a:off x="1835150" y="2060575"/>
            <a:ext cx="73025" cy="792163"/>
          </a:xfrm>
          <a:prstGeom prst="leftBrace">
            <a:avLst>
              <a:gd name="adj1" fmla="val 90399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6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7088" y="333375"/>
            <a:ext cx="27368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6300788" y="1125538"/>
            <a:ext cx="288925" cy="2873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40" name="Freeform 16"/>
          <p:cNvSpPr>
            <a:spLocks/>
          </p:cNvSpPr>
          <p:nvPr/>
        </p:nvSpPr>
        <p:spPr bwMode="auto">
          <a:xfrm>
            <a:off x="6443663" y="981075"/>
            <a:ext cx="1008062" cy="1655763"/>
          </a:xfrm>
          <a:custGeom>
            <a:avLst/>
            <a:gdLst>
              <a:gd name="T0" fmla="*/ 0 w 635"/>
              <a:gd name="T1" fmla="*/ 2147483646 h 1043"/>
              <a:gd name="T2" fmla="*/ 2147483646 w 635"/>
              <a:gd name="T3" fmla="*/ 0 h 1043"/>
              <a:gd name="T4" fmla="*/ 2147483646 w 635"/>
              <a:gd name="T5" fmla="*/ 2147483646 h 1043"/>
              <a:gd name="T6" fmla="*/ 2147483646 w 635"/>
              <a:gd name="T7" fmla="*/ 2147483646 h 1043"/>
              <a:gd name="T8" fmla="*/ 2147483646 w 635"/>
              <a:gd name="T9" fmla="*/ 2147483646 h 1043"/>
              <a:gd name="T10" fmla="*/ 2147483646 w 635"/>
              <a:gd name="T11" fmla="*/ 2147483646 h 1043"/>
              <a:gd name="T12" fmla="*/ 2147483646 w 635"/>
              <a:gd name="T13" fmla="*/ 2147483646 h 1043"/>
              <a:gd name="T14" fmla="*/ 2147483646 w 635"/>
              <a:gd name="T15" fmla="*/ 2147483646 h 1043"/>
              <a:gd name="T16" fmla="*/ 2147483646 w 635"/>
              <a:gd name="T17" fmla="*/ 2147483646 h 1043"/>
              <a:gd name="T18" fmla="*/ 2147483646 w 635"/>
              <a:gd name="T19" fmla="*/ 2147483646 h 1043"/>
              <a:gd name="T20" fmla="*/ 2147483646 w 635"/>
              <a:gd name="T21" fmla="*/ 2147483646 h 1043"/>
              <a:gd name="T22" fmla="*/ 2147483646 w 635"/>
              <a:gd name="T23" fmla="*/ 2147483646 h 1043"/>
              <a:gd name="T24" fmla="*/ 2147483646 w 635"/>
              <a:gd name="T25" fmla="*/ 2147483646 h 1043"/>
              <a:gd name="T26" fmla="*/ 2147483646 w 635"/>
              <a:gd name="T27" fmla="*/ 2147483646 h 1043"/>
              <a:gd name="T28" fmla="*/ 2147483646 w 635"/>
              <a:gd name="T29" fmla="*/ 2147483646 h 1043"/>
              <a:gd name="T30" fmla="*/ 0 w 635"/>
              <a:gd name="T31" fmla="*/ 2147483646 h 1043"/>
              <a:gd name="T32" fmla="*/ 0 w 635"/>
              <a:gd name="T33" fmla="*/ 2147483646 h 10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5" h="1043">
                <a:moveTo>
                  <a:pt x="0" y="136"/>
                </a:moveTo>
                <a:lnTo>
                  <a:pt x="227" y="0"/>
                </a:lnTo>
                <a:lnTo>
                  <a:pt x="454" y="45"/>
                </a:lnTo>
                <a:lnTo>
                  <a:pt x="635" y="136"/>
                </a:lnTo>
                <a:lnTo>
                  <a:pt x="635" y="317"/>
                </a:lnTo>
                <a:lnTo>
                  <a:pt x="545" y="680"/>
                </a:lnTo>
                <a:lnTo>
                  <a:pt x="545" y="998"/>
                </a:lnTo>
                <a:lnTo>
                  <a:pt x="499" y="1043"/>
                </a:lnTo>
                <a:lnTo>
                  <a:pt x="363" y="1043"/>
                </a:lnTo>
                <a:lnTo>
                  <a:pt x="318" y="907"/>
                </a:lnTo>
                <a:lnTo>
                  <a:pt x="318" y="726"/>
                </a:lnTo>
                <a:lnTo>
                  <a:pt x="318" y="589"/>
                </a:lnTo>
                <a:lnTo>
                  <a:pt x="318" y="499"/>
                </a:lnTo>
                <a:lnTo>
                  <a:pt x="273" y="453"/>
                </a:lnTo>
                <a:lnTo>
                  <a:pt x="182" y="272"/>
                </a:lnTo>
                <a:lnTo>
                  <a:pt x="0" y="272"/>
                </a:lnTo>
                <a:lnTo>
                  <a:pt x="0" y="136"/>
                </a:lnTo>
                <a:close/>
              </a:path>
            </a:pathLst>
          </a:custGeom>
          <a:solidFill>
            <a:schemeClr val="accent1">
              <a:alpha val="4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5508625" y="2708275"/>
            <a:ext cx="1800225" cy="3457575"/>
          </a:xfrm>
          <a:custGeom>
            <a:avLst/>
            <a:gdLst>
              <a:gd name="T0" fmla="*/ 2147483646 w 1134"/>
              <a:gd name="T1" fmla="*/ 2147483646 h 2178"/>
              <a:gd name="T2" fmla="*/ 2147483646 w 1134"/>
              <a:gd name="T3" fmla="*/ 2147483646 h 2178"/>
              <a:gd name="T4" fmla="*/ 2147483646 w 1134"/>
              <a:gd name="T5" fmla="*/ 2147483646 h 2178"/>
              <a:gd name="T6" fmla="*/ 2147483646 w 1134"/>
              <a:gd name="T7" fmla="*/ 2147483646 h 2178"/>
              <a:gd name="T8" fmla="*/ 2147483646 w 1134"/>
              <a:gd name="T9" fmla="*/ 2147483646 h 2178"/>
              <a:gd name="T10" fmla="*/ 2147483646 w 1134"/>
              <a:gd name="T11" fmla="*/ 2147483646 h 2178"/>
              <a:gd name="T12" fmla="*/ 2147483646 w 1134"/>
              <a:gd name="T13" fmla="*/ 2147483646 h 2178"/>
              <a:gd name="T14" fmla="*/ 2147483646 w 1134"/>
              <a:gd name="T15" fmla="*/ 2147483646 h 2178"/>
              <a:gd name="T16" fmla="*/ 2147483646 w 1134"/>
              <a:gd name="T17" fmla="*/ 2147483646 h 2178"/>
              <a:gd name="T18" fmla="*/ 0 w 1134"/>
              <a:gd name="T19" fmla="*/ 2147483646 h 2178"/>
              <a:gd name="T20" fmla="*/ 0 w 1134"/>
              <a:gd name="T21" fmla="*/ 2147483646 h 2178"/>
              <a:gd name="T22" fmla="*/ 2147483646 w 1134"/>
              <a:gd name="T23" fmla="*/ 2147483646 h 2178"/>
              <a:gd name="T24" fmla="*/ 2147483646 w 1134"/>
              <a:gd name="T25" fmla="*/ 2147483646 h 2178"/>
              <a:gd name="T26" fmla="*/ 2147483646 w 1134"/>
              <a:gd name="T27" fmla="*/ 2147483646 h 2178"/>
              <a:gd name="T28" fmla="*/ 2147483646 w 1134"/>
              <a:gd name="T29" fmla="*/ 2147483646 h 2178"/>
              <a:gd name="T30" fmla="*/ 2147483646 w 1134"/>
              <a:gd name="T31" fmla="*/ 2147483646 h 2178"/>
              <a:gd name="T32" fmla="*/ 2147483646 w 1134"/>
              <a:gd name="T33" fmla="*/ 2147483646 h 2178"/>
              <a:gd name="T34" fmla="*/ 2147483646 w 1134"/>
              <a:gd name="T35" fmla="*/ 2147483646 h 2178"/>
              <a:gd name="T36" fmla="*/ 2147483646 w 1134"/>
              <a:gd name="T37" fmla="*/ 2147483646 h 2178"/>
              <a:gd name="T38" fmla="*/ 2147483646 w 1134"/>
              <a:gd name="T39" fmla="*/ 2147483646 h 2178"/>
              <a:gd name="T40" fmla="*/ 2147483646 w 1134"/>
              <a:gd name="T41" fmla="*/ 2147483646 h 2178"/>
              <a:gd name="T42" fmla="*/ 2147483646 w 1134"/>
              <a:gd name="T43" fmla="*/ 2147483646 h 2178"/>
              <a:gd name="T44" fmla="*/ 2147483646 w 1134"/>
              <a:gd name="T45" fmla="*/ 2147483646 h 2178"/>
              <a:gd name="T46" fmla="*/ 2147483646 w 1134"/>
              <a:gd name="T47" fmla="*/ 0 h 2178"/>
              <a:gd name="T48" fmla="*/ 2147483646 w 1134"/>
              <a:gd name="T49" fmla="*/ 2147483646 h 21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34" h="2178">
                <a:moveTo>
                  <a:pt x="998" y="46"/>
                </a:moveTo>
                <a:lnTo>
                  <a:pt x="998" y="227"/>
                </a:lnTo>
                <a:lnTo>
                  <a:pt x="998" y="454"/>
                </a:lnTo>
                <a:lnTo>
                  <a:pt x="952" y="409"/>
                </a:lnTo>
                <a:lnTo>
                  <a:pt x="907" y="136"/>
                </a:lnTo>
                <a:lnTo>
                  <a:pt x="862" y="91"/>
                </a:lnTo>
                <a:lnTo>
                  <a:pt x="635" y="136"/>
                </a:lnTo>
                <a:lnTo>
                  <a:pt x="363" y="318"/>
                </a:lnTo>
                <a:lnTo>
                  <a:pt x="90" y="726"/>
                </a:lnTo>
                <a:lnTo>
                  <a:pt x="0" y="1724"/>
                </a:lnTo>
                <a:lnTo>
                  <a:pt x="0" y="1996"/>
                </a:lnTo>
                <a:lnTo>
                  <a:pt x="45" y="2178"/>
                </a:lnTo>
                <a:lnTo>
                  <a:pt x="181" y="1815"/>
                </a:lnTo>
                <a:lnTo>
                  <a:pt x="226" y="1633"/>
                </a:lnTo>
                <a:lnTo>
                  <a:pt x="363" y="1588"/>
                </a:lnTo>
                <a:lnTo>
                  <a:pt x="862" y="1497"/>
                </a:lnTo>
                <a:lnTo>
                  <a:pt x="952" y="1180"/>
                </a:lnTo>
                <a:lnTo>
                  <a:pt x="952" y="908"/>
                </a:lnTo>
                <a:lnTo>
                  <a:pt x="998" y="726"/>
                </a:lnTo>
                <a:lnTo>
                  <a:pt x="1043" y="590"/>
                </a:lnTo>
                <a:lnTo>
                  <a:pt x="1134" y="363"/>
                </a:lnTo>
                <a:lnTo>
                  <a:pt x="1134" y="182"/>
                </a:lnTo>
                <a:lnTo>
                  <a:pt x="1134" y="46"/>
                </a:lnTo>
                <a:lnTo>
                  <a:pt x="1088" y="0"/>
                </a:lnTo>
                <a:lnTo>
                  <a:pt x="998" y="46"/>
                </a:lnTo>
                <a:close/>
              </a:path>
            </a:pathLst>
          </a:custGeom>
          <a:solidFill>
            <a:srgbClr val="FFFF00">
              <a:alpha val="4705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2.19653E-6 C 0.01597 -0.00532 0.02812 -0.01041 0.03628 -0.01295 C 0.04444 -0.01549 0.04687 -0.01572 0.0533 -0.01526 C 0.05972 -0.01457 0.06962 -0.01041 0.075 -0.00856 C 0.08038 -0.00694 0.08298 -0.00578 0.08594 -0.004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93 -0.0044 C 0.08871 0.0037 0.09149 0.01202 0.09253 0.02173 C 0.09357 0.03144 0.09253 0.0437 0.09253 0.05456 C 0.09253 0.06543 0.09253 0.0763 0.09253 0.08717 " pathEditMode="relative" ptsTypes="aaaA">
                                      <p:cBhvr>
                                        <p:cTn id="1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3 0.08717 C 0.09149 0.10266 0.09062 0.11861 0.08993 0.12717 C 0.08923 0.13572 0.08854 0.13179 0.08732 0.13919 C 0.08628 0.14682 0.08437 0.15977 0.08264 0.17295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4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0.17295 C 0.08246 0.17133 0.08246 0.16971 0.08264 0.1926 C 0.08281 0.21549 0.08403 0.29133 0.0842 0.31052 " pathEditMode="relative" ptsTypes="aaA">
                                      <p:cBhvr>
                                        <p:cTn id="25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19 0.31052 C 0.07795 0.33017 0.07188 0.34983 0.06615 0.3563 C 0.06042 0.36277 0.05573 0.35098 0.04965 0.34983 C 0.04358 0.34867 0.0382 0.34913 0.03004 0.34983 C 0.02188 0.35052 0.00868 0.35283 0.00052 0.35422 C -0.00764 0.35561 -0.01285 0.3563 -0.0191 0.35838 C -0.02535 0.36046 -0.03125 0.3637 -0.03715 0.36717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 animBg="1"/>
      <p:bldP spid="52239" grpId="1" animBg="1"/>
      <p:bldP spid="52239" grpId="2" animBg="1"/>
      <p:bldP spid="52239" grpId="3" animBg="1"/>
      <p:bldP spid="52239" grpId="4" animBg="1"/>
      <p:bldP spid="52239" grpId="5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09600" y="457200"/>
            <a:ext cx="4249738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喉腔 </a:t>
            </a:r>
            <a:r>
              <a:rPr lang="en-US" altLang="zh-CN" sz="3200" b="1">
                <a:solidFill>
                  <a:schemeClr val="bg1"/>
                </a:solidFill>
              </a:rPr>
              <a:t>laryngeal cavity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71550" y="1844675"/>
            <a:ext cx="3168650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由喉壁构成的管腔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喉壁：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喉软骨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韧带、纤维膜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喉肌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喉粘膜</a:t>
            </a:r>
          </a:p>
        </p:txBody>
      </p:sp>
      <p:pic>
        <p:nvPicPr>
          <p:cNvPr id="43013" name="Picture 6" descr="8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8067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79479" y="2258210"/>
            <a:ext cx="2533549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45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前</a:t>
            </a:r>
            <a:r>
              <a:rPr lang="zh-CN" altLang="en-US" sz="2800" b="1" dirty="0">
                <a:solidFill>
                  <a:srgbClr val="FF0000"/>
                </a:solidFill>
              </a:rPr>
              <a:t>庭襞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accent2"/>
                </a:solidFill>
              </a:rPr>
              <a:t>	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前</a:t>
            </a:r>
            <a:r>
              <a:rPr lang="zh-CN" altLang="en-US" sz="2800" b="1" dirty="0">
                <a:solidFill>
                  <a:schemeClr val="accent2"/>
                </a:solidFill>
              </a:rPr>
              <a:t>庭裂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声襞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59766" name="Group 22"/>
          <p:cNvGrpSpPr>
            <a:grpSpLocks/>
          </p:cNvGrpSpPr>
          <p:nvPr/>
        </p:nvGrpSpPr>
        <p:grpSpPr bwMode="auto">
          <a:xfrm>
            <a:off x="3347864" y="1484784"/>
            <a:ext cx="5472607" cy="4850407"/>
            <a:chOff x="1927" y="709"/>
            <a:chExt cx="3721" cy="3401"/>
          </a:xfrm>
        </p:grpSpPr>
        <p:pic>
          <p:nvPicPr>
            <p:cNvPr id="45062" name="Picture 16" descr="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709"/>
              <a:ext cx="1964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0"/>
            <a:stretch>
              <a:fillRect/>
            </a:stretch>
          </p:blipFill>
          <p:spPr bwMode="auto">
            <a:xfrm flipH="1">
              <a:off x="3833" y="709"/>
              <a:ext cx="1815" cy="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810425" y="2420888"/>
            <a:ext cx="20161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</a:rPr>
              <a:t>喉</a:t>
            </a:r>
            <a:r>
              <a:rPr lang="zh-CN" altLang="en-US" sz="2800" b="1" dirty="0">
                <a:solidFill>
                  <a:srgbClr val="FF0000"/>
                </a:solidFill>
              </a:rPr>
              <a:t>前庭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喉中间腔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</a:rPr>
              <a:t>声门下腔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pic>
        <p:nvPicPr>
          <p:cNvPr id="44036" name="Picture 5" descr="8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04" y="980728"/>
            <a:ext cx="3221740" cy="52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2644" y="2698557"/>
            <a:ext cx="2736850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5445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 dirty="0"/>
              <a:t>喉口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</a:rPr>
              <a:t>杓会厌</a:t>
            </a:r>
            <a:r>
              <a:rPr lang="zh-CN" altLang="en-US" sz="2800" b="1" dirty="0" smtClean="0">
                <a:solidFill>
                  <a:schemeClr val="accent2"/>
                </a:solidFill>
              </a:rPr>
              <a:t>襞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45060" name="Picture 15" descr="图片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1003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3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403350" y="2205038"/>
            <a:ext cx="2160588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喉前庭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	会厌结节 </a:t>
            </a:r>
          </a:p>
        </p:txBody>
      </p:sp>
      <p:pic>
        <p:nvPicPr>
          <p:cNvPr id="47108" name="Picture 5" descr="8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28067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684213" y="2133600"/>
            <a:ext cx="273685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喉中间腔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     喉室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	</a:t>
            </a:r>
            <a:endParaRPr lang="zh-CN" altLang="en-US" b="1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3563938" y="2060575"/>
            <a:ext cx="4794250" cy="3816350"/>
            <a:chOff x="2064" y="1026"/>
            <a:chExt cx="3383" cy="2812"/>
          </a:xfrm>
        </p:grpSpPr>
        <p:pic>
          <p:nvPicPr>
            <p:cNvPr id="48135" name="Picture 12" descr="喉冠状切面"/>
            <p:cNvPicPr>
              <a:picLocks noChangeAspect="1" noChangeArrowheads="1"/>
            </p:cNvPicPr>
            <p:nvPr/>
          </p:nvPicPr>
          <p:blipFill>
            <a:blip r:embed="rId3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1071"/>
              <a:ext cx="1705" cy="2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136" name="Picture 13" descr="89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26"/>
              <a:ext cx="1591" cy="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1811" name="Freeform 19"/>
          <p:cNvSpPr>
            <a:spLocks/>
          </p:cNvSpPr>
          <p:nvPr/>
        </p:nvSpPr>
        <p:spPr bwMode="auto">
          <a:xfrm>
            <a:off x="6750050" y="3721100"/>
            <a:ext cx="774700" cy="203200"/>
          </a:xfrm>
          <a:custGeom>
            <a:avLst/>
            <a:gdLst>
              <a:gd name="T0" fmla="*/ 2147483646 w 484"/>
              <a:gd name="T1" fmla="*/ 2147483646 h 128"/>
              <a:gd name="T2" fmla="*/ 2147483646 w 484"/>
              <a:gd name="T3" fmla="*/ 2147483646 h 128"/>
              <a:gd name="T4" fmla="*/ 2147483646 w 484"/>
              <a:gd name="T5" fmla="*/ 2147483646 h 128"/>
              <a:gd name="T6" fmla="*/ 0 w 484"/>
              <a:gd name="T7" fmla="*/ 2147483646 h 128"/>
              <a:gd name="T8" fmla="*/ 2147483646 w 484"/>
              <a:gd name="T9" fmla="*/ 2147483646 h 128"/>
              <a:gd name="T10" fmla="*/ 2147483646 w 484"/>
              <a:gd name="T11" fmla="*/ 2147483646 h 128"/>
              <a:gd name="T12" fmla="*/ 2147483646 w 484"/>
              <a:gd name="T13" fmla="*/ 2147483646 h 128"/>
              <a:gd name="T14" fmla="*/ 2147483646 w 484"/>
              <a:gd name="T15" fmla="*/ 2147483646 h 128"/>
              <a:gd name="T16" fmla="*/ 2147483646 w 484"/>
              <a:gd name="T17" fmla="*/ 2147483646 h 128"/>
              <a:gd name="T18" fmla="*/ 2147483646 w 484"/>
              <a:gd name="T19" fmla="*/ 2147483646 h 128"/>
              <a:gd name="T20" fmla="*/ 2147483646 w 484"/>
              <a:gd name="T21" fmla="*/ 2147483646 h 128"/>
              <a:gd name="T22" fmla="*/ 2147483646 w 484"/>
              <a:gd name="T23" fmla="*/ 2147483646 h 128"/>
              <a:gd name="T24" fmla="*/ 2147483646 w 484"/>
              <a:gd name="T25" fmla="*/ 2147483646 h 128"/>
              <a:gd name="T26" fmla="*/ 2147483646 w 484"/>
              <a:gd name="T27" fmla="*/ 2147483646 h 128"/>
              <a:gd name="T28" fmla="*/ 2147483646 w 484"/>
              <a:gd name="T29" fmla="*/ 0 h 128"/>
              <a:gd name="T30" fmla="*/ 2147483646 w 484"/>
              <a:gd name="T31" fmla="*/ 2147483646 h 128"/>
              <a:gd name="T32" fmla="*/ 2147483646 w 484"/>
              <a:gd name="T33" fmla="*/ 2147483646 h 128"/>
              <a:gd name="T34" fmla="*/ 2147483646 w 484"/>
              <a:gd name="T35" fmla="*/ 2147483646 h 128"/>
              <a:gd name="T36" fmla="*/ 2147483646 w 484"/>
              <a:gd name="T37" fmla="*/ 2147483646 h 128"/>
              <a:gd name="T38" fmla="*/ 2147483646 w 484"/>
              <a:gd name="T39" fmla="*/ 2147483646 h 128"/>
              <a:gd name="T40" fmla="*/ 2147483646 w 484"/>
              <a:gd name="T41" fmla="*/ 2147483646 h 128"/>
              <a:gd name="T42" fmla="*/ 2147483646 w 484"/>
              <a:gd name="T43" fmla="*/ 2147483646 h 128"/>
              <a:gd name="T44" fmla="*/ 2147483646 w 484"/>
              <a:gd name="T45" fmla="*/ 2147483646 h 1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84" h="128">
                <a:moveTo>
                  <a:pt x="152" y="80"/>
                </a:moveTo>
                <a:cubicBezTo>
                  <a:pt x="124" y="78"/>
                  <a:pt x="95" y="83"/>
                  <a:pt x="72" y="64"/>
                </a:cubicBezTo>
                <a:cubicBezTo>
                  <a:pt x="52" y="48"/>
                  <a:pt x="49" y="20"/>
                  <a:pt x="24" y="12"/>
                </a:cubicBezTo>
                <a:cubicBezTo>
                  <a:pt x="8" y="17"/>
                  <a:pt x="5" y="24"/>
                  <a:pt x="0" y="40"/>
                </a:cubicBezTo>
                <a:cubicBezTo>
                  <a:pt x="4" y="64"/>
                  <a:pt x="3" y="71"/>
                  <a:pt x="20" y="88"/>
                </a:cubicBezTo>
                <a:cubicBezTo>
                  <a:pt x="31" y="120"/>
                  <a:pt x="48" y="124"/>
                  <a:pt x="80" y="128"/>
                </a:cubicBezTo>
                <a:cubicBezTo>
                  <a:pt x="109" y="127"/>
                  <a:pt x="139" y="126"/>
                  <a:pt x="168" y="124"/>
                </a:cubicBezTo>
                <a:cubicBezTo>
                  <a:pt x="172" y="124"/>
                  <a:pt x="176" y="121"/>
                  <a:pt x="180" y="120"/>
                </a:cubicBezTo>
                <a:cubicBezTo>
                  <a:pt x="195" y="116"/>
                  <a:pt x="224" y="108"/>
                  <a:pt x="224" y="108"/>
                </a:cubicBezTo>
                <a:cubicBezTo>
                  <a:pt x="259" y="111"/>
                  <a:pt x="294" y="111"/>
                  <a:pt x="328" y="116"/>
                </a:cubicBezTo>
                <a:cubicBezTo>
                  <a:pt x="336" y="117"/>
                  <a:pt x="352" y="124"/>
                  <a:pt x="352" y="124"/>
                </a:cubicBezTo>
                <a:cubicBezTo>
                  <a:pt x="375" y="123"/>
                  <a:pt x="397" y="123"/>
                  <a:pt x="420" y="120"/>
                </a:cubicBezTo>
                <a:cubicBezTo>
                  <a:pt x="428" y="119"/>
                  <a:pt x="444" y="112"/>
                  <a:pt x="444" y="112"/>
                </a:cubicBezTo>
                <a:cubicBezTo>
                  <a:pt x="463" y="84"/>
                  <a:pt x="452" y="93"/>
                  <a:pt x="472" y="80"/>
                </a:cubicBezTo>
                <a:cubicBezTo>
                  <a:pt x="482" y="51"/>
                  <a:pt x="484" y="11"/>
                  <a:pt x="452" y="0"/>
                </a:cubicBezTo>
                <a:cubicBezTo>
                  <a:pt x="447" y="1"/>
                  <a:pt x="440" y="1"/>
                  <a:pt x="436" y="4"/>
                </a:cubicBezTo>
                <a:cubicBezTo>
                  <a:pt x="433" y="7"/>
                  <a:pt x="434" y="12"/>
                  <a:pt x="432" y="16"/>
                </a:cubicBezTo>
                <a:cubicBezTo>
                  <a:pt x="421" y="36"/>
                  <a:pt x="410" y="48"/>
                  <a:pt x="392" y="60"/>
                </a:cubicBezTo>
                <a:cubicBezTo>
                  <a:pt x="374" y="56"/>
                  <a:pt x="363" y="54"/>
                  <a:pt x="348" y="44"/>
                </a:cubicBezTo>
                <a:cubicBezTo>
                  <a:pt x="296" y="45"/>
                  <a:pt x="244" y="44"/>
                  <a:pt x="192" y="48"/>
                </a:cubicBezTo>
                <a:cubicBezTo>
                  <a:pt x="180" y="49"/>
                  <a:pt x="179" y="62"/>
                  <a:pt x="172" y="68"/>
                </a:cubicBezTo>
                <a:cubicBezTo>
                  <a:pt x="165" y="74"/>
                  <a:pt x="148" y="84"/>
                  <a:pt x="148" y="84"/>
                </a:cubicBezTo>
                <a:cubicBezTo>
                  <a:pt x="115" y="80"/>
                  <a:pt x="105" y="80"/>
                  <a:pt x="120" y="80"/>
                </a:cubicBezTo>
              </a:path>
            </a:pathLst>
          </a:custGeom>
          <a:solidFill>
            <a:schemeClr val="accent1">
              <a:alpha val="7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1809" name="Freeform 17"/>
          <p:cNvSpPr>
            <a:spLocks/>
          </p:cNvSpPr>
          <p:nvPr/>
        </p:nvSpPr>
        <p:spPr bwMode="auto">
          <a:xfrm>
            <a:off x="6732588" y="3716338"/>
            <a:ext cx="287337" cy="241300"/>
          </a:xfrm>
          <a:custGeom>
            <a:avLst/>
            <a:gdLst>
              <a:gd name="T0" fmla="*/ 2147483646 w 181"/>
              <a:gd name="T1" fmla="*/ 2147483646 h 152"/>
              <a:gd name="T2" fmla="*/ 2147483646 w 181"/>
              <a:gd name="T3" fmla="*/ 2147483646 h 152"/>
              <a:gd name="T4" fmla="*/ 2147483646 w 181"/>
              <a:gd name="T5" fmla="*/ 2147483646 h 152"/>
              <a:gd name="T6" fmla="*/ 2147483646 w 181"/>
              <a:gd name="T7" fmla="*/ 0 h 152"/>
              <a:gd name="T8" fmla="*/ 0 w 181"/>
              <a:gd name="T9" fmla="*/ 2147483646 h 152"/>
              <a:gd name="T10" fmla="*/ 2147483646 w 181"/>
              <a:gd name="T11" fmla="*/ 2147483646 h 152"/>
              <a:gd name="T12" fmla="*/ 2147483646 w 181"/>
              <a:gd name="T13" fmla="*/ 2147483646 h 152"/>
              <a:gd name="T14" fmla="*/ 2147483646 w 181"/>
              <a:gd name="T15" fmla="*/ 2147483646 h 152"/>
              <a:gd name="T16" fmla="*/ 2147483646 w 181"/>
              <a:gd name="T17" fmla="*/ 2147483646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" h="152">
                <a:moveTo>
                  <a:pt x="181" y="91"/>
                </a:moveTo>
                <a:cubicBezTo>
                  <a:pt x="166" y="94"/>
                  <a:pt x="151" y="98"/>
                  <a:pt x="136" y="91"/>
                </a:cubicBezTo>
                <a:cubicBezTo>
                  <a:pt x="121" y="84"/>
                  <a:pt x="106" y="61"/>
                  <a:pt x="91" y="46"/>
                </a:cubicBezTo>
                <a:cubicBezTo>
                  <a:pt x="76" y="31"/>
                  <a:pt x="60" y="0"/>
                  <a:pt x="45" y="0"/>
                </a:cubicBezTo>
                <a:cubicBezTo>
                  <a:pt x="30" y="0"/>
                  <a:pt x="0" y="23"/>
                  <a:pt x="0" y="46"/>
                </a:cubicBezTo>
                <a:cubicBezTo>
                  <a:pt x="0" y="69"/>
                  <a:pt x="30" y="122"/>
                  <a:pt x="45" y="137"/>
                </a:cubicBezTo>
                <a:cubicBezTo>
                  <a:pt x="60" y="152"/>
                  <a:pt x="76" y="137"/>
                  <a:pt x="91" y="137"/>
                </a:cubicBezTo>
                <a:cubicBezTo>
                  <a:pt x="106" y="137"/>
                  <a:pt x="121" y="137"/>
                  <a:pt x="136" y="137"/>
                </a:cubicBezTo>
                <a:cubicBezTo>
                  <a:pt x="151" y="137"/>
                  <a:pt x="174" y="137"/>
                  <a:pt x="181" y="137"/>
                </a:cubicBezTo>
              </a:path>
            </a:pathLst>
          </a:custGeom>
          <a:solidFill>
            <a:schemeClr val="accent1">
              <a:alpha val="7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23528" y="2544762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973" y="2133302"/>
            <a:ext cx="2736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en-US" altLang="zh-CN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	  声带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     声门裂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膜间部</a:t>
            </a:r>
          </a:p>
          <a:p>
            <a:pPr lvl="2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软骨间部</a:t>
            </a:r>
            <a:endParaRPr lang="zh-CN" altLang="en-US" b="1">
              <a:solidFill>
                <a:schemeClr val="accent2"/>
              </a:solidFill>
              <a:ea typeface="楷体" panose="02010609060101010101" pitchFamily="49" charset="-122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2586360" y="2615103"/>
            <a:ext cx="215900" cy="717550"/>
          </a:xfrm>
          <a:prstGeom prst="rightBrace">
            <a:avLst>
              <a:gd name="adj1" fmla="val 27696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4100" y="2714322"/>
            <a:ext cx="1081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声门</a:t>
            </a:r>
          </a:p>
        </p:txBody>
      </p:sp>
      <p:pic>
        <p:nvPicPr>
          <p:cNvPr id="11" name="Picture 9" descr="未命名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1767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1752600"/>
            <a:ext cx="4572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zh-CN" altLang="zh-CN" sz="2800" b="1">
              <a:solidFill>
                <a:schemeClr val="accent2"/>
              </a:solidFill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900113" y="2205038"/>
            <a:ext cx="29527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zh-CN" altLang="en-US" sz="2800" b="1">
                <a:solidFill>
                  <a:srgbClr val="FF0000"/>
                </a:solidFill>
              </a:rPr>
              <a:t>声门下腔</a:t>
            </a:r>
            <a:endParaRPr lang="zh-CN" altLang="en-US" sz="2800" b="1">
              <a:solidFill>
                <a:schemeClr val="accent2"/>
              </a:solidFill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	粘膜下组织疏松炎症时易水肿</a:t>
            </a:r>
          </a:p>
        </p:txBody>
      </p:sp>
      <p:pic>
        <p:nvPicPr>
          <p:cNvPr id="50180" name="Picture 5" descr="8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41438"/>
            <a:ext cx="28067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图片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2973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图片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7973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260350"/>
            <a:ext cx="38163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5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24384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116013" y="2708275"/>
            <a:ext cx="2016125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气管杈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气管隆嵴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气管软骨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气管膜壁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ea typeface="楷体" panose="02010609060101010101" pitchFamily="49" charset="-122"/>
              </a:rPr>
              <a:t>气管切开</a:t>
            </a:r>
            <a:r>
              <a:rPr lang="zh-CN" altLang="en-US" sz="2800" b="1">
                <a:solidFill>
                  <a:schemeClr val="accent2"/>
                </a:solidFill>
              </a:rPr>
              <a:t>    </a:t>
            </a:r>
          </a:p>
        </p:txBody>
      </p:sp>
      <p:pic>
        <p:nvPicPr>
          <p:cNvPr id="52228" name="Picture 4" descr="152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477" flipH="1">
            <a:off x="4945063" y="996950"/>
            <a:ext cx="24384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476250"/>
            <a:ext cx="4835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</a:rPr>
              <a:t>第三节    气管与支气管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27088" y="1773238"/>
            <a:ext cx="2519362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气管 </a:t>
            </a:r>
            <a:r>
              <a:rPr lang="en-US" altLang="zh-CN" sz="3200" b="1">
                <a:solidFill>
                  <a:schemeClr val="bg1"/>
                </a:solidFill>
              </a:rPr>
              <a:t>trachea</a:t>
            </a:r>
          </a:p>
        </p:txBody>
      </p:sp>
      <p:pic>
        <p:nvPicPr>
          <p:cNvPr id="52231" name="Picture 7" descr="图片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23043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74"/>
          <p:cNvSpPr>
            <a:spLocks noChangeArrowheads="1"/>
          </p:cNvSpPr>
          <p:nvPr/>
        </p:nvSpPr>
        <p:spPr bwMode="auto">
          <a:xfrm>
            <a:off x="1042988" y="2349500"/>
            <a:ext cx="3457575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外鼻 </a:t>
            </a:r>
            <a:r>
              <a:rPr lang="en-US" altLang="zh-CN" sz="3200" b="1">
                <a:solidFill>
                  <a:schemeClr val="bg1"/>
                </a:solidFill>
              </a:rPr>
              <a:t>external nose </a:t>
            </a:r>
          </a:p>
        </p:txBody>
      </p:sp>
      <p:sp>
        <p:nvSpPr>
          <p:cNvPr id="8195" name="Rectangle 3077"/>
          <p:cNvSpPr>
            <a:spLocks noChangeArrowheads="1"/>
          </p:cNvSpPr>
          <p:nvPr/>
        </p:nvSpPr>
        <p:spPr bwMode="auto">
          <a:xfrm>
            <a:off x="827088" y="644525"/>
            <a:ext cx="2990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</a:rPr>
              <a:t>第一节   鼻 </a:t>
            </a:r>
            <a:r>
              <a:rPr lang="en-US" altLang="zh-CN" sz="3200" b="1">
                <a:solidFill>
                  <a:schemeClr val="accent2"/>
                </a:solidFill>
              </a:rPr>
              <a:t>nose</a:t>
            </a:r>
          </a:p>
        </p:txBody>
      </p:sp>
      <p:sp>
        <p:nvSpPr>
          <p:cNvPr id="8196" name="Rectangle 3078"/>
          <p:cNvSpPr>
            <a:spLocks noChangeArrowheads="1"/>
          </p:cNvSpPr>
          <p:nvPr/>
        </p:nvSpPr>
        <p:spPr bwMode="auto">
          <a:xfrm>
            <a:off x="1692275" y="3284538"/>
            <a:ext cx="1371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鼻根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鼻背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鼻翼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鼻尖  </a:t>
            </a:r>
          </a:p>
        </p:txBody>
      </p:sp>
      <p:sp>
        <p:nvSpPr>
          <p:cNvPr id="8197" name="Text Box 3080"/>
          <p:cNvSpPr txBox="1">
            <a:spLocks noChangeArrowheads="1"/>
          </p:cNvSpPr>
          <p:nvPr/>
        </p:nvSpPr>
        <p:spPr bwMode="auto">
          <a:xfrm>
            <a:off x="900113" y="1557338"/>
            <a:ext cx="3671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/>
              <a:t>外鼻、鼻腔、鼻旁窦</a:t>
            </a:r>
          </a:p>
        </p:txBody>
      </p:sp>
      <p:pic>
        <p:nvPicPr>
          <p:cNvPr id="8198" name="Picture 3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7" t="31909" r="12666" b="40395"/>
          <a:stretch>
            <a:fillRect/>
          </a:stretch>
        </p:blipFill>
        <p:spPr bwMode="auto">
          <a:xfrm>
            <a:off x="5076825" y="1412875"/>
            <a:ext cx="34369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00113" y="1628775"/>
            <a:ext cx="3024187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支气管 </a:t>
            </a:r>
            <a:r>
              <a:rPr lang="en-US" altLang="zh-CN" sz="3200" b="1">
                <a:solidFill>
                  <a:schemeClr val="bg1"/>
                </a:solidFill>
              </a:rPr>
              <a:t>bronchi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260475" y="2708275"/>
            <a:ext cx="2808288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右主支气管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左主支气管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嵴下角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ea typeface="楷体" panose="02010609060101010101" pitchFamily="49" charset="-122"/>
              </a:rPr>
              <a:t>左右支气管区别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ea typeface="楷体" panose="02010609060101010101" pitchFamily="49" charset="-122"/>
              </a:rPr>
              <a:t>左：细、长、坡</a:t>
            </a:r>
          </a:p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ea typeface="楷体" panose="02010609060101010101" pitchFamily="49" charset="-122"/>
              </a:rPr>
              <a:t>右：粗、短、陡</a:t>
            </a:r>
          </a:p>
        </p:txBody>
      </p:sp>
      <p:pic>
        <p:nvPicPr>
          <p:cNvPr id="53252" name="Picture 5" descr="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81075"/>
            <a:ext cx="3228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7088" y="333375"/>
            <a:ext cx="33131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042988" y="2420938"/>
            <a:ext cx="2447925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/>
              <a:t>右肺</a:t>
            </a:r>
            <a:r>
              <a:rPr lang="en-US" altLang="zh-CN" sz="2800" b="1"/>
              <a:t>——</a:t>
            </a:r>
            <a:r>
              <a:rPr lang="zh-CN" altLang="en-US" sz="2800" b="1"/>
              <a:t>宽短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/>
              <a:t>左肺</a:t>
            </a:r>
            <a:r>
              <a:rPr lang="en-US" altLang="zh-CN" sz="2800" b="1"/>
              <a:t>——</a:t>
            </a:r>
            <a:r>
              <a:rPr lang="zh-CN" altLang="en-US" sz="2800" b="1"/>
              <a:t>狭长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圆锥形</a:t>
            </a:r>
            <a:r>
              <a:rPr lang="zh-CN" altLang="en-US" sz="2800" b="1">
                <a:solidFill>
                  <a:schemeClr val="accent2"/>
                </a:solidFill>
              </a:rPr>
              <a:t> 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一尖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一底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三面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三缘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476250"/>
            <a:ext cx="3455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</a:rPr>
              <a:t>第四节  肺 </a:t>
            </a:r>
            <a:r>
              <a:rPr lang="en-US" altLang="zh-CN" sz="3200" b="1">
                <a:solidFill>
                  <a:schemeClr val="accent2"/>
                </a:solidFill>
              </a:rPr>
              <a:t>lung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84213" y="1628775"/>
            <a:ext cx="2170112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肺的形态</a:t>
            </a:r>
          </a:p>
        </p:txBody>
      </p:sp>
      <p:pic>
        <p:nvPicPr>
          <p:cNvPr id="54277" name="Picture 6" descr="9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387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9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387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417671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肺尖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肺底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肋面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纵隔面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pitchFamily="49" charset="-122"/>
              </a:rPr>
              <a:t>肺门、肺根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膈面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前缘</a:t>
            </a:r>
            <a:r>
              <a:rPr lang="en-US" altLang="zh-CN" sz="2800" b="1">
                <a:solidFill>
                  <a:schemeClr val="accent2"/>
                </a:solidFill>
              </a:rPr>
              <a:t>—</a:t>
            </a:r>
            <a:r>
              <a:rPr lang="zh-CN" altLang="en-US" sz="2800" b="1">
                <a:ea typeface="楷体" panose="02010609060101010101" pitchFamily="49" charset="-122"/>
              </a:rPr>
              <a:t>心切迹、左肺小舌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后缘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下缘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43438" y="4797425"/>
            <a:ext cx="3673475" cy="127419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自前向后：</a:t>
            </a:r>
            <a:r>
              <a:rPr lang="en-US" altLang="zh-CN" b="1">
                <a:ea typeface="楷体" panose="02010609060101010101" pitchFamily="49" charset="-122"/>
              </a:rPr>
              <a:t>V</a:t>
            </a:r>
            <a:r>
              <a:rPr lang="en-US" altLang="zh-CN" sz="1000" b="1">
                <a:ea typeface="楷体" panose="02010609060101010101" pitchFamily="49" charset="-122"/>
              </a:rPr>
              <a:t>U</a:t>
            </a:r>
            <a:r>
              <a:rPr lang="en-US" altLang="zh-CN" b="1">
                <a:ea typeface="楷体" panose="02010609060101010101" pitchFamily="49" charset="-122"/>
              </a:rPr>
              <a:t>-A-B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自上向下：</a:t>
            </a:r>
            <a:r>
              <a:rPr lang="en-US" altLang="zh-CN" b="1">
                <a:ea typeface="楷体" panose="02010609060101010101" pitchFamily="49" charset="-122"/>
              </a:rPr>
              <a:t>A-B-V</a:t>
            </a:r>
            <a:r>
              <a:rPr lang="en-US" altLang="zh-CN" sz="1000" b="1">
                <a:ea typeface="楷体" panose="02010609060101010101" pitchFamily="49" charset="-122"/>
              </a:rPr>
              <a:t>L </a:t>
            </a:r>
            <a:r>
              <a:rPr lang="zh-CN" altLang="en-US" b="1">
                <a:ea typeface="楷体" panose="02010609060101010101" pitchFamily="49" charset="-122"/>
              </a:rPr>
              <a:t>（左）</a:t>
            </a:r>
            <a:endParaRPr lang="zh-CN" altLang="en-US" sz="1000" b="1">
              <a:ea typeface="楷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b="1">
                <a:ea typeface="楷体" panose="02010609060101010101" pitchFamily="49" charset="-122"/>
              </a:rPr>
              <a:t>                    </a:t>
            </a:r>
            <a:r>
              <a:rPr lang="en-US" altLang="zh-CN" b="1">
                <a:ea typeface="楷体" panose="02010609060101010101" pitchFamily="49" charset="-122"/>
              </a:rPr>
              <a:t>B</a:t>
            </a:r>
            <a:r>
              <a:rPr lang="en-US" altLang="zh-CN" sz="1000" b="1">
                <a:ea typeface="楷体" panose="02010609060101010101" pitchFamily="49" charset="-122"/>
              </a:rPr>
              <a:t>U</a:t>
            </a:r>
            <a:r>
              <a:rPr lang="en-US" altLang="zh-CN" b="1">
                <a:ea typeface="楷体" panose="02010609060101010101" pitchFamily="49" charset="-122"/>
              </a:rPr>
              <a:t>-A-V</a:t>
            </a:r>
            <a:r>
              <a:rPr lang="zh-CN" altLang="en-US" b="1">
                <a:ea typeface="楷体" panose="02010609060101010101" pitchFamily="49" charset="-122"/>
              </a:rPr>
              <a:t>（右）</a:t>
            </a:r>
          </a:p>
        </p:txBody>
      </p:sp>
      <p:pic>
        <p:nvPicPr>
          <p:cNvPr id="56323" name="Picture 3" descr="图片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81075"/>
            <a:ext cx="25241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图片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25908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971550" y="1412875"/>
            <a:ext cx="1143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肺门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00113" y="2276475"/>
            <a:ext cx="28797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3651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3651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叶间裂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	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斜裂、水平裂</a:t>
            </a:r>
            <a:r>
              <a:rPr lang="zh-CN" altLang="en-US" sz="2800" b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肺叶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	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 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右</a:t>
            </a:r>
            <a:r>
              <a:rPr lang="en-US" altLang="zh-CN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pic>
        <p:nvPicPr>
          <p:cNvPr id="57347" name="Picture 4" descr="9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3878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7254875" y="4725988"/>
            <a:ext cx="4763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7259638" y="4751388"/>
            <a:ext cx="6350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7245350" y="4656138"/>
            <a:ext cx="6350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7208838" y="4668838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7275513" y="4710113"/>
            <a:ext cx="4762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7235825" y="4767263"/>
            <a:ext cx="6350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7188200" y="4764088"/>
            <a:ext cx="6350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7159625" y="4706938"/>
            <a:ext cx="4763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7245350" y="4681538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7227888" y="4649788"/>
            <a:ext cx="4762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7262813" y="4684713"/>
            <a:ext cx="6350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7227888" y="4735513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7248525" y="4735513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7254875" y="4694238"/>
            <a:ext cx="4763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7275513" y="4691063"/>
            <a:ext cx="4762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7235825" y="4665663"/>
            <a:ext cx="6350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7180263" y="4700588"/>
            <a:ext cx="3175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7188200" y="4691063"/>
            <a:ext cx="6350" cy="6350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7180263" y="4732338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7200900" y="4757738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7207250" y="4767263"/>
            <a:ext cx="4763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7215188" y="4760913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7170738" y="4716463"/>
            <a:ext cx="3175" cy="3175"/>
          </a:xfrm>
          <a:prstGeom prst="ellipse">
            <a:avLst/>
          </a:prstGeom>
          <a:solidFill>
            <a:srgbClr val="4BB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6056313" y="4637088"/>
            <a:ext cx="3175" cy="6350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6026150" y="4672013"/>
            <a:ext cx="3175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5969000" y="4665663"/>
            <a:ext cx="6350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6049963" y="4649788"/>
            <a:ext cx="1587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6061075" y="4627563"/>
            <a:ext cx="3175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5964238" y="4656138"/>
            <a:ext cx="3175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6046788" y="4621213"/>
            <a:ext cx="3175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6056313" y="4592638"/>
            <a:ext cx="3175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6043613" y="4573588"/>
            <a:ext cx="3175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2" name="Oval 34"/>
          <p:cNvSpPr>
            <a:spLocks noChangeArrowheads="1"/>
          </p:cNvSpPr>
          <p:nvPr/>
        </p:nvSpPr>
        <p:spPr bwMode="auto">
          <a:xfrm>
            <a:off x="6059488" y="4618038"/>
            <a:ext cx="1587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3" name="Oval 35"/>
          <p:cNvSpPr>
            <a:spLocks noChangeArrowheads="1"/>
          </p:cNvSpPr>
          <p:nvPr/>
        </p:nvSpPr>
        <p:spPr bwMode="auto">
          <a:xfrm>
            <a:off x="6026150" y="4551363"/>
            <a:ext cx="3175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4" name="Oval 36"/>
          <p:cNvSpPr>
            <a:spLocks noChangeArrowheads="1"/>
          </p:cNvSpPr>
          <p:nvPr/>
        </p:nvSpPr>
        <p:spPr bwMode="auto">
          <a:xfrm>
            <a:off x="6035675" y="4567238"/>
            <a:ext cx="1588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5" name="Oval 37"/>
          <p:cNvSpPr>
            <a:spLocks noChangeArrowheads="1"/>
          </p:cNvSpPr>
          <p:nvPr/>
        </p:nvSpPr>
        <p:spPr bwMode="auto">
          <a:xfrm>
            <a:off x="6056313" y="4583113"/>
            <a:ext cx="1587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6" name="Oval 38"/>
          <p:cNvSpPr>
            <a:spLocks noChangeArrowheads="1"/>
          </p:cNvSpPr>
          <p:nvPr/>
        </p:nvSpPr>
        <p:spPr bwMode="auto">
          <a:xfrm>
            <a:off x="6059488" y="4602163"/>
            <a:ext cx="1587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7" name="Oval 39"/>
          <p:cNvSpPr>
            <a:spLocks noChangeArrowheads="1"/>
          </p:cNvSpPr>
          <p:nvPr/>
        </p:nvSpPr>
        <p:spPr bwMode="auto">
          <a:xfrm>
            <a:off x="6053138" y="4611688"/>
            <a:ext cx="3175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8" name="Oval 40"/>
          <p:cNvSpPr>
            <a:spLocks noChangeArrowheads="1"/>
          </p:cNvSpPr>
          <p:nvPr/>
        </p:nvSpPr>
        <p:spPr bwMode="auto">
          <a:xfrm>
            <a:off x="6043613" y="4598988"/>
            <a:ext cx="1587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09" name="Oval 41"/>
          <p:cNvSpPr>
            <a:spLocks noChangeArrowheads="1"/>
          </p:cNvSpPr>
          <p:nvPr/>
        </p:nvSpPr>
        <p:spPr bwMode="auto">
          <a:xfrm>
            <a:off x="6008688" y="4548188"/>
            <a:ext cx="1587" cy="3175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10" name="Oval 42"/>
          <p:cNvSpPr>
            <a:spLocks noChangeArrowheads="1"/>
          </p:cNvSpPr>
          <p:nvPr/>
        </p:nvSpPr>
        <p:spPr bwMode="auto">
          <a:xfrm>
            <a:off x="6019800" y="4548188"/>
            <a:ext cx="1588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11" name="Oval 43"/>
          <p:cNvSpPr>
            <a:spLocks noChangeArrowheads="1"/>
          </p:cNvSpPr>
          <p:nvPr/>
        </p:nvSpPr>
        <p:spPr bwMode="auto">
          <a:xfrm>
            <a:off x="6026150" y="4557713"/>
            <a:ext cx="1588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412" name="Oval 44"/>
          <p:cNvSpPr>
            <a:spLocks noChangeArrowheads="1"/>
          </p:cNvSpPr>
          <p:nvPr/>
        </p:nvSpPr>
        <p:spPr bwMode="auto">
          <a:xfrm>
            <a:off x="6016625" y="4675188"/>
            <a:ext cx="3175" cy="1587"/>
          </a:xfrm>
          <a:prstGeom prst="ellipse">
            <a:avLst/>
          </a:prstGeom>
          <a:solidFill>
            <a:srgbClr val="844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8413" name="Group 45"/>
          <p:cNvGrpSpPr>
            <a:grpSpLocks/>
          </p:cNvGrpSpPr>
          <p:nvPr/>
        </p:nvGrpSpPr>
        <p:grpSpPr bwMode="auto">
          <a:xfrm>
            <a:off x="2082800" y="1349375"/>
            <a:ext cx="4922838" cy="4424363"/>
            <a:chOff x="1312" y="850"/>
            <a:chExt cx="3101" cy="2787"/>
          </a:xfrm>
        </p:grpSpPr>
        <p:sp>
          <p:nvSpPr>
            <p:cNvPr id="58420" name="Freeform 46"/>
            <p:cNvSpPr>
              <a:spLocks/>
            </p:cNvSpPr>
            <p:nvPr/>
          </p:nvSpPr>
          <p:spPr bwMode="auto">
            <a:xfrm>
              <a:off x="1312" y="984"/>
              <a:ext cx="1516" cy="2575"/>
            </a:xfrm>
            <a:custGeom>
              <a:avLst/>
              <a:gdLst>
                <a:gd name="T0" fmla="*/ 6420 w 985"/>
                <a:gd name="T1" fmla="*/ 142 h 1672"/>
                <a:gd name="T2" fmla="*/ 7711 w 985"/>
                <a:gd name="T3" fmla="*/ 3916 h 1672"/>
                <a:gd name="T4" fmla="*/ 8420 w 985"/>
                <a:gd name="T5" fmla="*/ 7509 h 1672"/>
                <a:gd name="T6" fmla="*/ 8380 w 985"/>
                <a:gd name="T7" fmla="*/ 8247 h 1672"/>
                <a:gd name="T8" fmla="*/ 8128 w 985"/>
                <a:gd name="T9" fmla="*/ 10874 h 1672"/>
                <a:gd name="T10" fmla="*/ 3923 w 985"/>
                <a:gd name="T11" fmla="*/ 13289 h 1672"/>
                <a:gd name="T12" fmla="*/ 3349 w 985"/>
                <a:gd name="T13" fmla="*/ 13332 h 1672"/>
                <a:gd name="T14" fmla="*/ 3204 w 985"/>
                <a:gd name="T15" fmla="*/ 13315 h 1672"/>
                <a:gd name="T16" fmla="*/ 3103 w 985"/>
                <a:gd name="T17" fmla="*/ 13365 h 1672"/>
                <a:gd name="T18" fmla="*/ 460 w 985"/>
                <a:gd name="T19" fmla="*/ 13697 h 1672"/>
                <a:gd name="T20" fmla="*/ 500 w 985"/>
                <a:gd name="T21" fmla="*/ 7993 h 1672"/>
                <a:gd name="T22" fmla="*/ 589 w 985"/>
                <a:gd name="T23" fmla="*/ 7810 h 1672"/>
                <a:gd name="T24" fmla="*/ 959 w 985"/>
                <a:gd name="T25" fmla="*/ 6170 h 1672"/>
                <a:gd name="T26" fmla="*/ 1502 w 985"/>
                <a:gd name="T27" fmla="*/ 4668 h 1672"/>
                <a:gd name="T28" fmla="*/ 3800 w 985"/>
                <a:gd name="T29" fmla="*/ 1637 h 1672"/>
                <a:gd name="T30" fmla="*/ 6420 w 985"/>
                <a:gd name="T31" fmla="*/ 142 h 1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5" h="1672">
                  <a:moveTo>
                    <a:pt x="743" y="16"/>
                  </a:moveTo>
                  <a:cubicBezTo>
                    <a:pt x="852" y="33"/>
                    <a:pt x="958" y="172"/>
                    <a:pt x="893" y="452"/>
                  </a:cubicBezTo>
                  <a:cubicBezTo>
                    <a:pt x="941" y="567"/>
                    <a:pt x="982" y="737"/>
                    <a:pt x="975" y="867"/>
                  </a:cubicBezTo>
                  <a:cubicBezTo>
                    <a:pt x="973" y="925"/>
                    <a:pt x="971" y="952"/>
                    <a:pt x="971" y="952"/>
                  </a:cubicBezTo>
                  <a:cubicBezTo>
                    <a:pt x="982" y="1025"/>
                    <a:pt x="985" y="1180"/>
                    <a:pt x="941" y="1255"/>
                  </a:cubicBezTo>
                  <a:cubicBezTo>
                    <a:pt x="897" y="1329"/>
                    <a:pt x="767" y="1517"/>
                    <a:pt x="454" y="1534"/>
                  </a:cubicBezTo>
                  <a:cubicBezTo>
                    <a:pt x="431" y="1535"/>
                    <a:pt x="409" y="1537"/>
                    <a:pt x="388" y="1539"/>
                  </a:cubicBezTo>
                  <a:cubicBezTo>
                    <a:pt x="383" y="1540"/>
                    <a:pt x="376" y="1536"/>
                    <a:pt x="371" y="1537"/>
                  </a:cubicBezTo>
                  <a:cubicBezTo>
                    <a:pt x="366" y="1538"/>
                    <a:pt x="363" y="1542"/>
                    <a:pt x="359" y="1543"/>
                  </a:cubicBezTo>
                  <a:cubicBezTo>
                    <a:pt x="127" y="1577"/>
                    <a:pt x="74" y="1672"/>
                    <a:pt x="53" y="1581"/>
                  </a:cubicBezTo>
                  <a:cubicBezTo>
                    <a:pt x="29" y="1479"/>
                    <a:pt x="0" y="1049"/>
                    <a:pt x="58" y="923"/>
                  </a:cubicBezTo>
                  <a:cubicBezTo>
                    <a:pt x="63" y="912"/>
                    <a:pt x="68" y="901"/>
                    <a:pt x="68" y="901"/>
                  </a:cubicBezTo>
                  <a:cubicBezTo>
                    <a:pt x="71" y="861"/>
                    <a:pt x="86" y="731"/>
                    <a:pt x="111" y="712"/>
                  </a:cubicBezTo>
                  <a:cubicBezTo>
                    <a:pt x="115" y="677"/>
                    <a:pt x="130" y="622"/>
                    <a:pt x="174" y="539"/>
                  </a:cubicBezTo>
                  <a:cubicBezTo>
                    <a:pt x="218" y="457"/>
                    <a:pt x="321" y="302"/>
                    <a:pt x="440" y="189"/>
                  </a:cubicBezTo>
                  <a:cubicBezTo>
                    <a:pt x="559" y="75"/>
                    <a:pt x="636" y="0"/>
                    <a:pt x="743" y="16"/>
                  </a:cubicBezTo>
                </a:path>
              </a:pathLst>
            </a:custGeom>
            <a:solidFill>
              <a:srgbClr val="B76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1" name="Freeform 47"/>
            <p:cNvSpPr>
              <a:spLocks/>
            </p:cNvSpPr>
            <p:nvPr/>
          </p:nvSpPr>
          <p:spPr bwMode="auto">
            <a:xfrm>
              <a:off x="2967" y="864"/>
              <a:ext cx="1446" cy="2702"/>
            </a:xfrm>
            <a:custGeom>
              <a:avLst/>
              <a:gdLst>
                <a:gd name="T0" fmla="*/ 1655 w 939"/>
                <a:gd name="T1" fmla="*/ 908 h 1755"/>
                <a:gd name="T2" fmla="*/ 813 w 939"/>
                <a:gd name="T3" fmla="*/ 4309 h 1755"/>
                <a:gd name="T4" fmla="*/ 251 w 939"/>
                <a:gd name="T5" fmla="*/ 7292 h 1755"/>
                <a:gd name="T6" fmla="*/ 979 w 939"/>
                <a:gd name="T7" fmla="*/ 9110 h 1755"/>
                <a:gd name="T8" fmla="*/ 2564 w 939"/>
                <a:gd name="T9" fmla="*/ 11205 h 1755"/>
                <a:gd name="T10" fmla="*/ 2538 w 939"/>
                <a:gd name="T11" fmla="*/ 13258 h 1755"/>
                <a:gd name="T12" fmla="*/ 3773 w 939"/>
                <a:gd name="T13" fmla="*/ 13675 h 1755"/>
                <a:gd name="T14" fmla="*/ 4925 w 939"/>
                <a:gd name="T15" fmla="*/ 14175 h 1755"/>
                <a:gd name="T16" fmla="*/ 7783 w 939"/>
                <a:gd name="T17" fmla="*/ 15002 h 1755"/>
                <a:gd name="T18" fmla="*/ 8131 w 939"/>
                <a:gd name="T19" fmla="*/ 10649 h 1755"/>
                <a:gd name="T20" fmla="*/ 7958 w 939"/>
                <a:gd name="T21" fmla="*/ 9204 h 1755"/>
                <a:gd name="T22" fmla="*/ 7988 w 939"/>
                <a:gd name="T23" fmla="*/ 8996 h 1755"/>
                <a:gd name="T24" fmla="*/ 6843 w 939"/>
                <a:gd name="T25" fmla="*/ 4822 h 1755"/>
                <a:gd name="T26" fmla="*/ 1655 w 939"/>
                <a:gd name="T27" fmla="*/ 908 h 1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9" h="1755">
                  <a:moveTo>
                    <a:pt x="191" y="105"/>
                  </a:moveTo>
                  <a:cubicBezTo>
                    <a:pt x="127" y="139"/>
                    <a:pt x="64" y="202"/>
                    <a:pt x="94" y="498"/>
                  </a:cubicBezTo>
                  <a:cubicBezTo>
                    <a:pt x="73" y="521"/>
                    <a:pt x="0" y="666"/>
                    <a:pt x="29" y="843"/>
                  </a:cubicBezTo>
                  <a:cubicBezTo>
                    <a:pt x="59" y="1021"/>
                    <a:pt x="113" y="1053"/>
                    <a:pt x="113" y="1053"/>
                  </a:cubicBezTo>
                  <a:cubicBezTo>
                    <a:pt x="177" y="1115"/>
                    <a:pt x="289" y="1186"/>
                    <a:pt x="296" y="1295"/>
                  </a:cubicBezTo>
                  <a:cubicBezTo>
                    <a:pt x="303" y="1404"/>
                    <a:pt x="238" y="1469"/>
                    <a:pt x="293" y="1533"/>
                  </a:cubicBezTo>
                  <a:cubicBezTo>
                    <a:pt x="347" y="1598"/>
                    <a:pt x="409" y="1584"/>
                    <a:pt x="436" y="1581"/>
                  </a:cubicBezTo>
                  <a:cubicBezTo>
                    <a:pt x="449" y="1601"/>
                    <a:pt x="449" y="1598"/>
                    <a:pt x="569" y="1639"/>
                  </a:cubicBezTo>
                  <a:cubicBezTo>
                    <a:pt x="688" y="1680"/>
                    <a:pt x="868" y="1755"/>
                    <a:pt x="899" y="1734"/>
                  </a:cubicBezTo>
                  <a:cubicBezTo>
                    <a:pt x="929" y="1714"/>
                    <a:pt x="939" y="1333"/>
                    <a:pt x="939" y="1231"/>
                  </a:cubicBezTo>
                  <a:cubicBezTo>
                    <a:pt x="939" y="1128"/>
                    <a:pt x="929" y="1064"/>
                    <a:pt x="919" y="1064"/>
                  </a:cubicBezTo>
                  <a:cubicBezTo>
                    <a:pt x="919" y="1058"/>
                    <a:pt x="922" y="1046"/>
                    <a:pt x="922" y="1040"/>
                  </a:cubicBezTo>
                  <a:cubicBezTo>
                    <a:pt x="922" y="934"/>
                    <a:pt x="909" y="753"/>
                    <a:pt x="790" y="557"/>
                  </a:cubicBezTo>
                  <a:cubicBezTo>
                    <a:pt x="664" y="349"/>
                    <a:pt x="403" y="0"/>
                    <a:pt x="191" y="105"/>
                  </a:cubicBezTo>
                </a:path>
              </a:pathLst>
            </a:custGeom>
            <a:solidFill>
              <a:srgbClr val="B76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2" name="Freeform 48"/>
            <p:cNvSpPr>
              <a:spLocks/>
            </p:cNvSpPr>
            <p:nvPr/>
          </p:nvSpPr>
          <p:spPr bwMode="auto">
            <a:xfrm>
              <a:off x="2751" y="1464"/>
              <a:ext cx="256" cy="93"/>
            </a:xfrm>
            <a:custGeom>
              <a:avLst/>
              <a:gdLst>
                <a:gd name="T0" fmla="*/ 733 w 166"/>
                <a:gd name="T1" fmla="*/ 536 h 60"/>
                <a:gd name="T2" fmla="*/ 1317 w 166"/>
                <a:gd name="T3" fmla="*/ 420 h 60"/>
                <a:gd name="T4" fmla="*/ 1325 w 166"/>
                <a:gd name="T5" fmla="*/ 53 h 60"/>
                <a:gd name="T6" fmla="*/ 733 w 166"/>
                <a:gd name="T7" fmla="*/ 93 h 60"/>
                <a:gd name="T8" fmla="*/ 723 w 166"/>
                <a:gd name="T9" fmla="*/ 93 h 60"/>
                <a:gd name="T10" fmla="*/ 123 w 166"/>
                <a:gd name="T11" fmla="*/ 53 h 60"/>
                <a:gd name="T12" fmla="*/ 128 w 166"/>
                <a:gd name="T13" fmla="*/ 420 h 60"/>
                <a:gd name="T14" fmla="*/ 723 w 166"/>
                <a:gd name="T15" fmla="*/ 53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0">
                  <a:moveTo>
                    <a:pt x="84" y="60"/>
                  </a:moveTo>
                  <a:cubicBezTo>
                    <a:pt x="117" y="60"/>
                    <a:pt x="140" y="58"/>
                    <a:pt x="151" y="47"/>
                  </a:cubicBezTo>
                  <a:cubicBezTo>
                    <a:pt x="163" y="3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35"/>
                    <a:pt x="15" y="47"/>
                  </a:cubicBezTo>
                  <a:cubicBezTo>
                    <a:pt x="27" y="58"/>
                    <a:pt x="49" y="60"/>
                    <a:pt x="83" y="60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3" name="Freeform 49"/>
            <p:cNvSpPr>
              <a:spLocks/>
            </p:cNvSpPr>
            <p:nvPr/>
          </p:nvSpPr>
          <p:spPr bwMode="auto">
            <a:xfrm>
              <a:off x="2751" y="1343"/>
              <a:ext cx="256" cy="108"/>
            </a:xfrm>
            <a:custGeom>
              <a:avLst/>
              <a:gdLst>
                <a:gd name="T0" fmla="*/ 733 w 166"/>
                <a:gd name="T1" fmla="*/ 614 h 70"/>
                <a:gd name="T2" fmla="*/ 1317 w 166"/>
                <a:gd name="T3" fmla="*/ 500 h 70"/>
                <a:gd name="T4" fmla="*/ 1325 w 166"/>
                <a:gd name="T5" fmla="*/ 52 h 70"/>
                <a:gd name="T6" fmla="*/ 733 w 166"/>
                <a:gd name="T7" fmla="*/ 83 h 70"/>
                <a:gd name="T8" fmla="*/ 723 w 166"/>
                <a:gd name="T9" fmla="*/ 83 h 70"/>
                <a:gd name="T10" fmla="*/ 123 w 166"/>
                <a:gd name="T11" fmla="*/ 52 h 70"/>
                <a:gd name="T12" fmla="*/ 128 w 166"/>
                <a:gd name="T13" fmla="*/ 500 h 70"/>
                <a:gd name="T14" fmla="*/ 723 w 166"/>
                <a:gd name="T15" fmla="*/ 614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70">
                  <a:moveTo>
                    <a:pt x="84" y="70"/>
                  </a:moveTo>
                  <a:cubicBezTo>
                    <a:pt x="117" y="70"/>
                    <a:pt x="140" y="68"/>
                    <a:pt x="151" y="57"/>
                  </a:cubicBezTo>
                  <a:cubicBezTo>
                    <a:pt x="163" y="4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45"/>
                    <a:pt x="15" y="57"/>
                  </a:cubicBezTo>
                  <a:cubicBezTo>
                    <a:pt x="27" y="68"/>
                    <a:pt x="49" y="70"/>
                    <a:pt x="83" y="70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4" name="Freeform 50"/>
            <p:cNvSpPr>
              <a:spLocks/>
            </p:cNvSpPr>
            <p:nvPr/>
          </p:nvSpPr>
          <p:spPr bwMode="auto">
            <a:xfrm>
              <a:off x="2751" y="1233"/>
              <a:ext cx="256" cy="96"/>
            </a:xfrm>
            <a:custGeom>
              <a:avLst/>
              <a:gdLst>
                <a:gd name="T0" fmla="*/ 733 w 166"/>
                <a:gd name="T1" fmla="*/ 554 h 62"/>
                <a:gd name="T2" fmla="*/ 1317 w 166"/>
                <a:gd name="T3" fmla="*/ 438 h 62"/>
                <a:gd name="T4" fmla="*/ 1325 w 166"/>
                <a:gd name="T5" fmla="*/ 53 h 62"/>
                <a:gd name="T6" fmla="*/ 733 w 166"/>
                <a:gd name="T7" fmla="*/ 82 h 62"/>
                <a:gd name="T8" fmla="*/ 723 w 166"/>
                <a:gd name="T9" fmla="*/ 82 h 62"/>
                <a:gd name="T10" fmla="*/ 123 w 166"/>
                <a:gd name="T11" fmla="*/ 53 h 62"/>
                <a:gd name="T12" fmla="*/ 128 w 166"/>
                <a:gd name="T13" fmla="*/ 438 h 62"/>
                <a:gd name="T14" fmla="*/ 723 w 166"/>
                <a:gd name="T15" fmla="*/ 554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0"/>
                    <a:pt x="151" y="49"/>
                  </a:cubicBezTo>
                  <a:cubicBezTo>
                    <a:pt x="163" y="37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7"/>
                    <a:pt x="15" y="49"/>
                  </a:cubicBezTo>
                  <a:cubicBezTo>
                    <a:pt x="27" y="60"/>
                    <a:pt x="49" y="62"/>
                    <a:pt x="83" y="62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5" name="Freeform 51"/>
            <p:cNvSpPr>
              <a:spLocks/>
            </p:cNvSpPr>
            <p:nvPr/>
          </p:nvSpPr>
          <p:spPr bwMode="auto">
            <a:xfrm>
              <a:off x="2751" y="1107"/>
              <a:ext cx="256" cy="108"/>
            </a:xfrm>
            <a:custGeom>
              <a:avLst/>
              <a:gdLst>
                <a:gd name="T0" fmla="*/ 733 w 166"/>
                <a:gd name="T1" fmla="*/ 614 h 70"/>
                <a:gd name="T2" fmla="*/ 1317 w 166"/>
                <a:gd name="T3" fmla="*/ 500 h 70"/>
                <a:gd name="T4" fmla="*/ 1325 w 166"/>
                <a:gd name="T5" fmla="*/ 52 h 70"/>
                <a:gd name="T6" fmla="*/ 733 w 166"/>
                <a:gd name="T7" fmla="*/ 83 h 70"/>
                <a:gd name="T8" fmla="*/ 723 w 166"/>
                <a:gd name="T9" fmla="*/ 83 h 70"/>
                <a:gd name="T10" fmla="*/ 123 w 166"/>
                <a:gd name="T11" fmla="*/ 52 h 70"/>
                <a:gd name="T12" fmla="*/ 128 w 166"/>
                <a:gd name="T13" fmla="*/ 500 h 70"/>
                <a:gd name="T14" fmla="*/ 723 w 166"/>
                <a:gd name="T15" fmla="*/ 614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70">
                  <a:moveTo>
                    <a:pt x="84" y="70"/>
                  </a:moveTo>
                  <a:cubicBezTo>
                    <a:pt x="117" y="70"/>
                    <a:pt x="140" y="68"/>
                    <a:pt x="151" y="57"/>
                  </a:cubicBezTo>
                  <a:cubicBezTo>
                    <a:pt x="163" y="4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45"/>
                    <a:pt x="15" y="57"/>
                  </a:cubicBezTo>
                  <a:cubicBezTo>
                    <a:pt x="27" y="68"/>
                    <a:pt x="49" y="70"/>
                    <a:pt x="83" y="70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6" name="Freeform 52"/>
            <p:cNvSpPr>
              <a:spLocks/>
            </p:cNvSpPr>
            <p:nvPr/>
          </p:nvSpPr>
          <p:spPr bwMode="auto">
            <a:xfrm>
              <a:off x="2751" y="998"/>
              <a:ext cx="256" cy="95"/>
            </a:xfrm>
            <a:custGeom>
              <a:avLst/>
              <a:gdLst>
                <a:gd name="T0" fmla="*/ 733 w 166"/>
                <a:gd name="T1" fmla="*/ 526 h 62"/>
                <a:gd name="T2" fmla="*/ 1317 w 166"/>
                <a:gd name="T3" fmla="*/ 414 h 62"/>
                <a:gd name="T4" fmla="*/ 1325 w 166"/>
                <a:gd name="T5" fmla="*/ 49 h 62"/>
                <a:gd name="T6" fmla="*/ 733 w 166"/>
                <a:gd name="T7" fmla="*/ 75 h 62"/>
                <a:gd name="T8" fmla="*/ 723 w 166"/>
                <a:gd name="T9" fmla="*/ 75 h 62"/>
                <a:gd name="T10" fmla="*/ 123 w 166"/>
                <a:gd name="T11" fmla="*/ 49 h 62"/>
                <a:gd name="T12" fmla="*/ 128 w 166"/>
                <a:gd name="T13" fmla="*/ 414 h 62"/>
                <a:gd name="T14" fmla="*/ 723 w 166"/>
                <a:gd name="T15" fmla="*/ 526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0"/>
                    <a:pt x="151" y="49"/>
                  </a:cubicBezTo>
                  <a:cubicBezTo>
                    <a:pt x="163" y="37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7"/>
                    <a:pt x="15" y="49"/>
                  </a:cubicBezTo>
                  <a:cubicBezTo>
                    <a:pt x="27" y="60"/>
                    <a:pt x="49" y="62"/>
                    <a:pt x="83" y="62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7" name="Freeform 53"/>
            <p:cNvSpPr>
              <a:spLocks/>
            </p:cNvSpPr>
            <p:nvPr/>
          </p:nvSpPr>
          <p:spPr bwMode="auto">
            <a:xfrm>
              <a:off x="2751" y="884"/>
              <a:ext cx="256" cy="95"/>
            </a:xfrm>
            <a:custGeom>
              <a:avLst/>
              <a:gdLst>
                <a:gd name="T0" fmla="*/ 733 w 166"/>
                <a:gd name="T1" fmla="*/ 526 h 62"/>
                <a:gd name="T2" fmla="*/ 1317 w 166"/>
                <a:gd name="T3" fmla="*/ 414 h 62"/>
                <a:gd name="T4" fmla="*/ 1325 w 166"/>
                <a:gd name="T5" fmla="*/ 49 h 62"/>
                <a:gd name="T6" fmla="*/ 733 w 166"/>
                <a:gd name="T7" fmla="*/ 75 h 62"/>
                <a:gd name="T8" fmla="*/ 723 w 166"/>
                <a:gd name="T9" fmla="*/ 75 h 62"/>
                <a:gd name="T10" fmla="*/ 123 w 166"/>
                <a:gd name="T11" fmla="*/ 49 h 62"/>
                <a:gd name="T12" fmla="*/ 128 w 166"/>
                <a:gd name="T13" fmla="*/ 414 h 62"/>
                <a:gd name="T14" fmla="*/ 723 w 166"/>
                <a:gd name="T15" fmla="*/ 526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1"/>
                    <a:pt x="151" y="49"/>
                  </a:cubicBezTo>
                  <a:cubicBezTo>
                    <a:pt x="163" y="38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8"/>
                    <a:pt x="15" y="49"/>
                  </a:cubicBezTo>
                  <a:cubicBezTo>
                    <a:pt x="27" y="61"/>
                    <a:pt x="49" y="62"/>
                    <a:pt x="83" y="62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8" name="Freeform 54"/>
            <p:cNvSpPr>
              <a:spLocks/>
            </p:cNvSpPr>
            <p:nvPr/>
          </p:nvSpPr>
          <p:spPr bwMode="auto">
            <a:xfrm>
              <a:off x="2751" y="1563"/>
              <a:ext cx="256" cy="102"/>
            </a:xfrm>
            <a:custGeom>
              <a:avLst/>
              <a:gdLst>
                <a:gd name="T0" fmla="*/ 733 w 166"/>
                <a:gd name="T1" fmla="*/ 87 h 66"/>
                <a:gd name="T2" fmla="*/ 1325 w 166"/>
                <a:gd name="T3" fmla="*/ 53 h 66"/>
                <a:gd name="T4" fmla="*/ 1317 w 166"/>
                <a:gd name="T5" fmla="*/ 417 h 66"/>
                <a:gd name="T6" fmla="*/ 733 w 166"/>
                <a:gd name="T7" fmla="*/ 583 h 66"/>
                <a:gd name="T8" fmla="*/ 723 w 166"/>
                <a:gd name="T9" fmla="*/ 583 h 66"/>
                <a:gd name="T10" fmla="*/ 128 w 166"/>
                <a:gd name="T11" fmla="*/ 417 h 66"/>
                <a:gd name="T12" fmla="*/ 123 w 166"/>
                <a:gd name="T13" fmla="*/ 53 h 66"/>
                <a:gd name="T14" fmla="*/ 723 w 166"/>
                <a:gd name="T15" fmla="*/ 87 h 66"/>
                <a:gd name="T16" fmla="*/ 733 w 166"/>
                <a:gd name="T17" fmla="*/ 8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66">
                  <a:moveTo>
                    <a:pt x="84" y="10"/>
                  </a:moveTo>
                  <a:cubicBezTo>
                    <a:pt x="139" y="10"/>
                    <a:pt x="142" y="0"/>
                    <a:pt x="152" y="6"/>
                  </a:cubicBezTo>
                  <a:cubicBezTo>
                    <a:pt x="166" y="15"/>
                    <a:pt x="163" y="36"/>
                    <a:pt x="151" y="47"/>
                  </a:cubicBezTo>
                  <a:cubicBezTo>
                    <a:pt x="140" y="58"/>
                    <a:pt x="117" y="66"/>
                    <a:pt x="84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49" y="66"/>
                    <a:pt x="27" y="58"/>
                    <a:pt x="15" y="47"/>
                  </a:cubicBezTo>
                  <a:cubicBezTo>
                    <a:pt x="4" y="36"/>
                    <a:pt x="0" y="15"/>
                    <a:pt x="14" y="6"/>
                  </a:cubicBezTo>
                  <a:cubicBezTo>
                    <a:pt x="25" y="0"/>
                    <a:pt x="28" y="10"/>
                    <a:pt x="83" y="10"/>
                  </a:cubicBezTo>
                  <a:lnTo>
                    <a:pt x="84" y="10"/>
                  </a:lnTo>
                  <a:close/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29" name="Freeform 55"/>
            <p:cNvSpPr>
              <a:spLocks/>
            </p:cNvSpPr>
            <p:nvPr/>
          </p:nvSpPr>
          <p:spPr bwMode="auto">
            <a:xfrm>
              <a:off x="2751" y="1660"/>
              <a:ext cx="256" cy="103"/>
            </a:xfrm>
            <a:custGeom>
              <a:avLst/>
              <a:gdLst>
                <a:gd name="T0" fmla="*/ 733 w 166"/>
                <a:gd name="T1" fmla="*/ 575 h 67"/>
                <a:gd name="T2" fmla="*/ 1317 w 166"/>
                <a:gd name="T3" fmla="*/ 404 h 67"/>
                <a:gd name="T4" fmla="*/ 1325 w 166"/>
                <a:gd name="T5" fmla="*/ 52 h 67"/>
                <a:gd name="T6" fmla="*/ 733 w 166"/>
                <a:gd name="T7" fmla="*/ 145 h 67"/>
                <a:gd name="T8" fmla="*/ 723 w 166"/>
                <a:gd name="T9" fmla="*/ 145 h 67"/>
                <a:gd name="T10" fmla="*/ 123 w 166"/>
                <a:gd name="T11" fmla="*/ 52 h 67"/>
                <a:gd name="T12" fmla="*/ 128 w 166"/>
                <a:gd name="T13" fmla="*/ 404 h 67"/>
                <a:gd name="T14" fmla="*/ 723 w 166"/>
                <a:gd name="T15" fmla="*/ 575 h 67"/>
                <a:gd name="T16" fmla="*/ 733 w 166"/>
                <a:gd name="T17" fmla="*/ 575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67">
                  <a:moveTo>
                    <a:pt x="84" y="67"/>
                  </a:moveTo>
                  <a:cubicBezTo>
                    <a:pt x="117" y="67"/>
                    <a:pt x="140" y="58"/>
                    <a:pt x="151" y="47"/>
                  </a:cubicBezTo>
                  <a:cubicBezTo>
                    <a:pt x="163" y="35"/>
                    <a:pt x="166" y="15"/>
                    <a:pt x="152" y="6"/>
                  </a:cubicBezTo>
                  <a:cubicBezTo>
                    <a:pt x="142" y="0"/>
                    <a:pt x="139" y="17"/>
                    <a:pt x="84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8" y="17"/>
                    <a:pt x="25" y="0"/>
                    <a:pt x="14" y="6"/>
                  </a:cubicBezTo>
                  <a:cubicBezTo>
                    <a:pt x="0" y="15"/>
                    <a:pt x="4" y="35"/>
                    <a:pt x="15" y="47"/>
                  </a:cubicBezTo>
                  <a:cubicBezTo>
                    <a:pt x="27" y="58"/>
                    <a:pt x="49" y="67"/>
                    <a:pt x="83" y="67"/>
                  </a:cubicBezTo>
                  <a:lnTo>
                    <a:pt x="84" y="67"/>
                  </a:lnTo>
                  <a:close/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0" name="Freeform 56"/>
            <p:cNvSpPr>
              <a:spLocks/>
            </p:cNvSpPr>
            <p:nvPr/>
          </p:nvSpPr>
          <p:spPr bwMode="auto">
            <a:xfrm>
              <a:off x="2751" y="1759"/>
              <a:ext cx="256" cy="121"/>
            </a:xfrm>
            <a:custGeom>
              <a:avLst/>
              <a:gdLst>
                <a:gd name="T0" fmla="*/ 733 w 166"/>
                <a:gd name="T1" fmla="*/ 663 h 79"/>
                <a:gd name="T2" fmla="*/ 1317 w 166"/>
                <a:gd name="T3" fmla="*/ 394 h 79"/>
                <a:gd name="T4" fmla="*/ 1325 w 166"/>
                <a:gd name="T5" fmla="*/ 61 h 79"/>
                <a:gd name="T6" fmla="*/ 733 w 166"/>
                <a:gd name="T7" fmla="*/ 142 h 79"/>
                <a:gd name="T8" fmla="*/ 723 w 166"/>
                <a:gd name="T9" fmla="*/ 142 h 79"/>
                <a:gd name="T10" fmla="*/ 123 w 166"/>
                <a:gd name="T11" fmla="*/ 61 h 79"/>
                <a:gd name="T12" fmla="*/ 128 w 166"/>
                <a:gd name="T13" fmla="*/ 394 h 79"/>
                <a:gd name="T14" fmla="*/ 723 w 166"/>
                <a:gd name="T15" fmla="*/ 663 h 79"/>
                <a:gd name="T16" fmla="*/ 733 w 166"/>
                <a:gd name="T17" fmla="*/ 663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79">
                  <a:moveTo>
                    <a:pt x="84" y="79"/>
                  </a:moveTo>
                  <a:cubicBezTo>
                    <a:pt x="117" y="79"/>
                    <a:pt x="140" y="59"/>
                    <a:pt x="151" y="47"/>
                  </a:cubicBezTo>
                  <a:cubicBezTo>
                    <a:pt x="163" y="36"/>
                    <a:pt x="166" y="15"/>
                    <a:pt x="152" y="7"/>
                  </a:cubicBezTo>
                  <a:cubicBezTo>
                    <a:pt x="142" y="0"/>
                    <a:pt x="139" y="17"/>
                    <a:pt x="84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8" y="17"/>
                    <a:pt x="25" y="0"/>
                    <a:pt x="14" y="7"/>
                  </a:cubicBezTo>
                  <a:cubicBezTo>
                    <a:pt x="0" y="15"/>
                    <a:pt x="4" y="36"/>
                    <a:pt x="15" y="47"/>
                  </a:cubicBezTo>
                  <a:cubicBezTo>
                    <a:pt x="27" y="59"/>
                    <a:pt x="49" y="79"/>
                    <a:pt x="83" y="79"/>
                  </a:cubicBezTo>
                  <a:lnTo>
                    <a:pt x="84" y="79"/>
                  </a:lnTo>
                  <a:close/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1" name="Freeform 57"/>
            <p:cNvSpPr>
              <a:spLocks/>
            </p:cNvSpPr>
            <p:nvPr/>
          </p:nvSpPr>
          <p:spPr bwMode="auto">
            <a:xfrm>
              <a:off x="2775" y="1732"/>
              <a:ext cx="209" cy="53"/>
            </a:xfrm>
            <a:custGeom>
              <a:avLst/>
              <a:gdLst>
                <a:gd name="T0" fmla="*/ 590 w 136"/>
                <a:gd name="T1" fmla="*/ 182 h 34"/>
                <a:gd name="T2" fmla="*/ 584 w 136"/>
                <a:gd name="T3" fmla="*/ 182 h 34"/>
                <a:gd name="T4" fmla="*/ 0 w 136"/>
                <a:gd name="T5" fmla="*/ 0 h 34"/>
                <a:gd name="T6" fmla="*/ 18 w 136"/>
                <a:gd name="T7" fmla="*/ 201 h 34"/>
                <a:gd name="T8" fmla="*/ 584 w 136"/>
                <a:gd name="T9" fmla="*/ 313 h 34"/>
                <a:gd name="T10" fmla="*/ 590 w 136"/>
                <a:gd name="T11" fmla="*/ 313 h 34"/>
                <a:gd name="T12" fmla="*/ 1154 w 136"/>
                <a:gd name="T13" fmla="*/ 201 h 34"/>
                <a:gd name="T14" fmla="*/ 1165 w 136"/>
                <a:gd name="T15" fmla="*/ 0 h 34"/>
                <a:gd name="T16" fmla="*/ 590 w 136"/>
                <a:gd name="T17" fmla="*/ 182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4">
                  <a:moveTo>
                    <a:pt x="69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34" y="20"/>
                    <a:pt x="12" y="11"/>
                    <a:pt x="0" y="0"/>
                  </a:cubicBezTo>
                  <a:cubicBezTo>
                    <a:pt x="6" y="7"/>
                    <a:pt x="5" y="17"/>
                    <a:pt x="2" y="22"/>
                  </a:cubicBezTo>
                  <a:cubicBezTo>
                    <a:pt x="11" y="20"/>
                    <a:pt x="18" y="34"/>
                    <a:pt x="68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19" y="34"/>
                    <a:pt x="126" y="20"/>
                    <a:pt x="135" y="22"/>
                  </a:cubicBezTo>
                  <a:cubicBezTo>
                    <a:pt x="130" y="14"/>
                    <a:pt x="130" y="8"/>
                    <a:pt x="136" y="0"/>
                  </a:cubicBezTo>
                  <a:cubicBezTo>
                    <a:pt x="125" y="11"/>
                    <a:pt x="102" y="20"/>
                    <a:pt x="69" y="20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2" name="Freeform 58"/>
            <p:cNvSpPr>
              <a:spLocks/>
            </p:cNvSpPr>
            <p:nvPr/>
          </p:nvSpPr>
          <p:spPr bwMode="auto">
            <a:xfrm>
              <a:off x="2778" y="1634"/>
              <a:ext cx="209" cy="52"/>
            </a:xfrm>
            <a:custGeom>
              <a:avLst/>
              <a:gdLst>
                <a:gd name="T0" fmla="*/ 573 w 136"/>
                <a:gd name="T1" fmla="*/ 168 h 34"/>
                <a:gd name="T2" fmla="*/ 562 w 136"/>
                <a:gd name="T3" fmla="*/ 168 h 34"/>
                <a:gd name="T4" fmla="*/ 0 w 136"/>
                <a:gd name="T5" fmla="*/ 28 h 34"/>
                <a:gd name="T6" fmla="*/ 12 w 136"/>
                <a:gd name="T7" fmla="*/ 187 h 34"/>
                <a:gd name="T8" fmla="*/ 562 w 136"/>
                <a:gd name="T9" fmla="*/ 286 h 34"/>
                <a:gd name="T10" fmla="*/ 573 w 136"/>
                <a:gd name="T11" fmla="*/ 286 h 34"/>
                <a:gd name="T12" fmla="*/ 1154 w 136"/>
                <a:gd name="T13" fmla="*/ 194 h 34"/>
                <a:gd name="T14" fmla="*/ 1165 w 136"/>
                <a:gd name="T15" fmla="*/ 0 h 34"/>
                <a:gd name="T16" fmla="*/ 1165 w 136"/>
                <a:gd name="T17" fmla="*/ 0 h 34"/>
                <a:gd name="T18" fmla="*/ 1150 w 136"/>
                <a:gd name="T19" fmla="*/ 12 h 34"/>
                <a:gd name="T20" fmla="*/ 573 w 136"/>
                <a:gd name="T21" fmla="*/ 16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34">
                  <a:moveTo>
                    <a:pt x="67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34" y="20"/>
                    <a:pt x="12" y="13"/>
                    <a:pt x="0" y="3"/>
                  </a:cubicBezTo>
                  <a:cubicBezTo>
                    <a:pt x="2" y="5"/>
                    <a:pt x="6" y="13"/>
                    <a:pt x="1" y="22"/>
                  </a:cubicBezTo>
                  <a:cubicBezTo>
                    <a:pt x="9" y="20"/>
                    <a:pt x="17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22" y="34"/>
                    <a:pt x="125" y="17"/>
                    <a:pt x="135" y="23"/>
                  </a:cubicBezTo>
                  <a:cubicBezTo>
                    <a:pt x="128" y="14"/>
                    <a:pt x="128" y="8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5" y="1"/>
                    <a:pt x="134" y="1"/>
                  </a:cubicBezTo>
                  <a:cubicBezTo>
                    <a:pt x="123" y="12"/>
                    <a:pt x="100" y="20"/>
                    <a:pt x="67" y="20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3" name="Freeform 59"/>
            <p:cNvSpPr>
              <a:spLocks/>
            </p:cNvSpPr>
            <p:nvPr/>
          </p:nvSpPr>
          <p:spPr bwMode="auto">
            <a:xfrm>
              <a:off x="2773" y="1535"/>
              <a:ext cx="219" cy="43"/>
            </a:xfrm>
            <a:custGeom>
              <a:avLst/>
              <a:gdLst>
                <a:gd name="T0" fmla="*/ 1192 w 142"/>
                <a:gd name="T1" fmla="*/ 12 h 28"/>
                <a:gd name="T2" fmla="*/ 614 w 142"/>
                <a:gd name="T3" fmla="*/ 123 h 28"/>
                <a:gd name="T4" fmla="*/ 597 w 142"/>
                <a:gd name="T5" fmla="*/ 123 h 28"/>
                <a:gd name="T6" fmla="*/ 12 w 142"/>
                <a:gd name="T7" fmla="*/ 12 h 28"/>
                <a:gd name="T8" fmla="*/ 0 w 142"/>
                <a:gd name="T9" fmla="*/ 207 h 28"/>
                <a:gd name="T10" fmla="*/ 597 w 142"/>
                <a:gd name="T11" fmla="*/ 238 h 28"/>
                <a:gd name="T12" fmla="*/ 614 w 142"/>
                <a:gd name="T13" fmla="*/ 238 h 28"/>
                <a:gd name="T14" fmla="*/ 1206 w 142"/>
                <a:gd name="T15" fmla="*/ 207 h 28"/>
                <a:gd name="T16" fmla="*/ 1240 w 142"/>
                <a:gd name="T17" fmla="*/ 229 h 28"/>
                <a:gd name="T18" fmla="*/ 1240 w 142"/>
                <a:gd name="T19" fmla="*/ 229 h 28"/>
                <a:gd name="T20" fmla="*/ 1206 w 142"/>
                <a:gd name="T21" fmla="*/ 0 h 28"/>
                <a:gd name="T22" fmla="*/ 1192 w 142"/>
                <a:gd name="T23" fmla="*/ 12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28">
                  <a:moveTo>
                    <a:pt x="137" y="1"/>
                  </a:moveTo>
                  <a:cubicBezTo>
                    <a:pt x="126" y="12"/>
                    <a:pt x="103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35" y="14"/>
                    <a:pt x="13" y="12"/>
                    <a:pt x="1" y="1"/>
                  </a:cubicBezTo>
                  <a:cubicBezTo>
                    <a:pt x="6" y="10"/>
                    <a:pt x="5" y="16"/>
                    <a:pt x="0" y="24"/>
                  </a:cubicBezTo>
                  <a:cubicBezTo>
                    <a:pt x="11" y="18"/>
                    <a:pt x="14" y="28"/>
                    <a:pt x="69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125" y="28"/>
                    <a:pt x="128" y="18"/>
                    <a:pt x="138" y="24"/>
                  </a:cubicBezTo>
                  <a:cubicBezTo>
                    <a:pt x="140" y="25"/>
                    <a:pt x="141" y="26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37" y="20"/>
                    <a:pt x="135" y="8"/>
                    <a:pt x="138" y="0"/>
                  </a:cubicBezTo>
                  <a:cubicBezTo>
                    <a:pt x="138" y="0"/>
                    <a:pt x="138" y="0"/>
                    <a:pt x="137" y="1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4" name="Freeform 60"/>
            <p:cNvSpPr>
              <a:spLocks/>
            </p:cNvSpPr>
            <p:nvPr/>
          </p:nvSpPr>
          <p:spPr bwMode="auto">
            <a:xfrm>
              <a:off x="2775" y="1732"/>
              <a:ext cx="209" cy="53"/>
            </a:xfrm>
            <a:custGeom>
              <a:avLst/>
              <a:gdLst>
                <a:gd name="T0" fmla="*/ 590 w 136"/>
                <a:gd name="T1" fmla="*/ 182 h 34"/>
                <a:gd name="T2" fmla="*/ 584 w 136"/>
                <a:gd name="T3" fmla="*/ 182 h 34"/>
                <a:gd name="T4" fmla="*/ 0 w 136"/>
                <a:gd name="T5" fmla="*/ 0 h 34"/>
                <a:gd name="T6" fmla="*/ 18 w 136"/>
                <a:gd name="T7" fmla="*/ 201 h 34"/>
                <a:gd name="T8" fmla="*/ 584 w 136"/>
                <a:gd name="T9" fmla="*/ 313 h 34"/>
                <a:gd name="T10" fmla="*/ 590 w 136"/>
                <a:gd name="T11" fmla="*/ 313 h 34"/>
                <a:gd name="T12" fmla="*/ 1154 w 136"/>
                <a:gd name="T13" fmla="*/ 201 h 34"/>
                <a:gd name="T14" fmla="*/ 1165 w 136"/>
                <a:gd name="T15" fmla="*/ 0 h 34"/>
                <a:gd name="T16" fmla="*/ 590 w 136"/>
                <a:gd name="T17" fmla="*/ 182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4">
                  <a:moveTo>
                    <a:pt x="69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34" y="20"/>
                    <a:pt x="12" y="11"/>
                    <a:pt x="0" y="0"/>
                  </a:cubicBezTo>
                  <a:cubicBezTo>
                    <a:pt x="6" y="7"/>
                    <a:pt x="5" y="17"/>
                    <a:pt x="2" y="22"/>
                  </a:cubicBezTo>
                  <a:cubicBezTo>
                    <a:pt x="11" y="20"/>
                    <a:pt x="18" y="34"/>
                    <a:pt x="68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19" y="34"/>
                    <a:pt x="126" y="20"/>
                    <a:pt x="135" y="22"/>
                  </a:cubicBezTo>
                  <a:cubicBezTo>
                    <a:pt x="130" y="14"/>
                    <a:pt x="130" y="8"/>
                    <a:pt x="136" y="0"/>
                  </a:cubicBezTo>
                  <a:cubicBezTo>
                    <a:pt x="125" y="11"/>
                    <a:pt x="102" y="20"/>
                    <a:pt x="69" y="2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5" name="Freeform 61"/>
            <p:cNvSpPr>
              <a:spLocks/>
            </p:cNvSpPr>
            <p:nvPr/>
          </p:nvSpPr>
          <p:spPr bwMode="auto">
            <a:xfrm>
              <a:off x="2778" y="1634"/>
              <a:ext cx="209" cy="52"/>
            </a:xfrm>
            <a:custGeom>
              <a:avLst/>
              <a:gdLst>
                <a:gd name="T0" fmla="*/ 573 w 136"/>
                <a:gd name="T1" fmla="*/ 168 h 34"/>
                <a:gd name="T2" fmla="*/ 562 w 136"/>
                <a:gd name="T3" fmla="*/ 168 h 34"/>
                <a:gd name="T4" fmla="*/ 0 w 136"/>
                <a:gd name="T5" fmla="*/ 28 h 34"/>
                <a:gd name="T6" fmla="*/ 12 w 136"/>
                <a:gd name="T7" fmla="*/ 187 h 34"/>
                <a:gd name="T8" fmla="*/ 562 w 136"/>
                <a:gd name="T9" fmla="*/ 286 h 34"/>
                <a:gd name="T10" fmla="*/ 573 w 136"/>
                <a:gd name="T11" fmla="*/ 286 h 34"/>
                <a:gd name="T12" fmla="*/ 1154 w 136"/>
                <a:gd name="T13" fmla="*/ 194 h 34"/>
                <a:gd name="T14" fmla="*/ 1165 w 136"/>
                <a:gd name="T15" fmla="*/ 0 h 34"/>
                <a:gd name="T16" fmla="*/ 1165 w 136"/>
                <a:gd name="T17" fmla="*/ 0 h 34"/>
                <a:gd name="T18" fmla="*/ 1150 w 136"/>
                <a:gd name="T19" fmla="*/ 12 h 34"/>
                <a:gd name="T20" fmla="*/ 573 w 136"/>
                <a:gd name="T21" fmla="*/ 16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34">
                  <a:moveTo>
                    <a:pt x="67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34" y="20"/>
                    <a:pt x="12" y="13"/>
                    <a:pt x="0" y="3"/>
                  </a:cubicBezTo>
                  <a:cubicBezTo>
                    <a:pt x="2" y="5"/>
                    <a:pt x="6" y="13"/>
                    <a:pt x="1" y="22"/>
                  </a:cubicBezTo>
                  <a:cubicBezTo>
                    <a:pt x="9" y="20"/>
                    <a:pt x="17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22" y="34"/>
                    <a:pt x="125" y="17"/>
                    <a:pt x="135" y="23"/>
                  </a:cubicBezTo>
                  <a:cubicBezTo>
                    <a:pt x="128" y="14"/>
                    <a:pt x="128" y="8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5" y="1"/>
                    <a:pt x="134" y="1"/>
                  </a:cubicBezTo>
                  <a:cubicBezTo>
                    <a:pt x="123" y="12"/>
                    <a:pt x="100" y="20"/>
                    <a:pt x="67" y="2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6" name="Freeform 62"/>
            <p:cNvSpPr>
              <a:spLocks/>
            </p:cNvSpPr>
            <p:nvPr/>
          </p:nvSpPr>
          <p:spPr bwMode="auto">
            <a:xfrm>
              <a:off x="2773" y="1535"/>
              <a:ext cx="219" cy="43"/>
            </a:xfrm>
            <a:custGeom>
              <a:avLst/>
              <a:gdLst>
                <a:gd name="T0" fmla="*/ 1192 w 142"/>
                <a:gd name="T1" fmla="*/ 12 h 28"/>
                <a:gd name="T2" fmla="*/ 614 w 142"/>
                <a:gd name="T3" fmla="*/ 123 h 28"/>
                <a:gd name="T4" fmla="*/ 597 w 142"/>
                <a:gd name="T5" fmla="*/ 123 h 28"/>
                <a:gd name="T6" fmla="*/ 12 w 142"/>
                <a:gd name="T7" fmla="*/ 12 h 28"/>
                <a:gd name="T8" fmla="*/ 0 w 142"/>
                <a:gd name="T9" fmla="*/ 207 h 28"/>
                <a:gd name="T10" fmla="*/ 597 w 142"/>
                <a:gd name="T11" fmla="*/ 238 h 28"/>
                <a:gd name="T12" fmla="*/ 614 w 142"/>
                <a:gd name="T13" fmla="*/ 238 h 28"/>
                <a:gd name="T14" fmla="*/ 1206 w 142"/>
                <a:gd name="T15" fmla="*/ 207 h 28"/>
                <a:gd name="T16" fmla="*/ 1240 w 142"/>
                <a:gd name="T17" fmla="*/ 229 h 28"/>
                <a:gd name="T18" fmla="*/ 1240 w 142"/>
                <a:gd name="T19" fmla="*/ 229 h 28"/>
                <a:gd name="T20" fmla="*/ 1206 w 142"/>
                <a:gd name="T21" fmla="*/ 0 h 28"/>
                <a:gd name="T22" fmla="*/ 1192 w 142"/>
                <a:gd name="T23" fmla="*/ 12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28">
                  <a:moveTo>
                    <a:pt x="137" y="1"/>
                  </a:moveTo>
                  <a:cubicBezTo>
                    <a:pt x="126" y="12"/>
                    <a:pt x="103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35" y="14"/>
                    <a:pt x="13" y="12"/>
                    <a:pt x="1" y="1"/>
                  </a:cubicBezTo>
                  <a:cubicBezTo>
                    <a:pt x="6" y="10"/>
                    <a:pt x="5" y="16"/>
                    <a:pt x="0" y="24"/>
                  </a:cubicBezTo>
                  <a:cubicBezTo>
                    <a:pt x="11" y="18"/>
                    <a:pt x="14" y="28"/>
                    <a:pt x="69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125" y="28"/>
                    <a:pt x="128" y="18"/>
                    <a:pt x="138" y="24"/>
                  </a:cubicBezTo>
                  <a:cubicBezTo>
                    <a:pt x="140" y="25"/>
                    <a:pt x="141" y="26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37" y="20"/>
                    <a:pt x="135" y="8"/>
                    <a:pt x="138" y="0"/>
                  </a:cubicBezTo>
                  <a:cubicBezTo>
                    <a:pt x="138" y="0"/>
                    <a:pt x="138" y="0"/>
                    <a:pt x="137" y="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7" name="Freeform 63"/>
            <p:cNvSpPr>
              <a:spLocks/>
            </p:cNvSpPr>
            <p:nvPr/>
          </p:nvSpPr>
          <p:spPr bwMode="auto">
            <a:xfrm>
              <a:off x="2716" y="1866"/>
              <a:ext cx="168" cy="105"/>
            </a:xfrm>
            <a:custGeom>
              <a:avLst/>
              <a:gdLst>
                <a:gd name="T0" fmla="*/ 96 w 109"/>
                <a:gd name="T1" fmla="*/ 34 h 68"/>
                <a:gd name="T2" fmla="*/ 385 w 109"/>
                <a:gd name="T3" fmla="*/ 358 h 68"/>
                <a:gd name="T4" fmla="*/ 919 w 109"/>
                <a:gd name="T5" fmla="*/ 386 h 68"/>
                <a:gd name="T6" fmla="*/ 561 w 109"/>
                <a:gd name="T7" fmla="*/ 158 h 68"/>
                <a:gd name="T8" fmla="*/ 142 w 109"/>
                <a:gd name="T9" fmla="*/ 19 h 68"/>
                <a:gd name="T10" fmla="*/ 96 w 109"/>
                <a:gd name="T11" fmla="*/ 3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" h="68">
                  <a:moveTo>
                    <a:pt x="11" y="4"/>
                  </a:moveTo>
                  <a:cubicBezTo>
                    <a:pt x="0" y="32"/>
                    <a:pt x="26" y="36"/>
                    <a:pt x="44" y="41"/>
                  </a:cubicBezTo>
                  <a:cubicBezTo>
                    <a:pt x="62" y="46"/>
                    <a:pt x="103" y="68"/>
                    <a:pt x="106" y="44"/>
                  </a:cubicBezTo>
                  <a:cubicBezTo>
                    <a:pt x="109" y="19"/>
                    <a:pt x="94" y="26"/>
                    <a:pt x="64" y="18"/>
                  </a:cubicBezTo>
                  <a:cubicBezTo>
                    <a:pt x="34" y="11"/>
                    <a:pt x="31" y="0"/>
                    <a:pt x="16" y="2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8" name="Freeform 64"/>
            <p:cNvSpPr>
              <a:spLocks/>
            </p:cNvSpPr>
            <p:nvPr/>
          </p:nvSpPr>
          <p:spPr bwMode="auto">
            <a:xfrm>
              <a:off x="2708" y="1923"/>
              <a:ext cx="174" cy="124"/>
            </a:xfrm>
            <a:custGeom>
              <a:avLst/>
              <a:gdLst>
                <a:gd name="T0" fmla="*/ 66 w 113"/>
                <a:gd name="T1" fmla="*/ 189 h 80"/>
                <a:gd name="T2" fmla="*/ 386 w 113"/>
                <a:gd name="T3" fmla="*/ 451 h 80"/>
                <a:gd name="T4" fmla="*/ 927 w 113"/>
                <a:gd name="T5" fmla="*/ 473 h 80"/>
                <a:gd name="T6" fmla="*/ 544 w 113"/>
                <a:gd name="T7" fmla="*/ 209 h 80"/>
                <a:gd name="T8" fmla="*/ 66 w 113"/>
                <a:gd name="T9" fmla="*/ 18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8" y="21"/>
                  </a:moveTo>
                  <a:cubicBezTo>
                    <a:pt x="0" y="42"/>
                    <a:pt x="27" y="45"/>
                    <a:pt x="45" y="50"/>
                  </a:cubicBezTo>
                  <a:cubicBezTo>
                    <a:pt x="63" y="55"/>
                    <a:pt x="100" y="80"/>
                    <a:pt x="107" y="53"/>
                  </a:cubicBezTo>
                  <a:cubicBezTo>
                    <a:pt x="113" y="29"/>
                    <a:pt x="93" y="30"/>
                    <a:pt x="63" y="23"/>
                  </a:cubicBezTo>
                  <a:cubicBezTo>
                    <a:pt x="33" y="15"/>
                    <a:pt x="16" y="0"/>
                    <a:pt x="8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39" name="Freeform 65"/>
            <p:cNvSpPr>
              <a:spLocks/>
            </p:cNvSpPr>
            <p:nvPr/>
          </p:nvSpPr>
          <p:spPr bwMode="auto">
            <a:xfrm>
              <a:off x="2688" y="1994"/>
              <a:ext cx="179" cy="123"/>
            </a:xfrm>
            <a:custGeom>
              <a:avLst/>
              <a:gdLst>
                <a:gd name="T0" fmla="*/ 69 w 116"/>
                <a:gd name="T1" fmla="*/ 177 h 80"/>
                <a:gd name="T2" fmla="*/ 386 w 116"/>
                <a:gd name="T3" fmla="*/ 427 h 80"/>
                <a:gd name="T4" fmla="*/ 947 w 116"/>
                <a:gd name="T5" fmla="*/ 466 h 80"/>
                <a:gd name="T6" fmla="*/ 549 w 116"/>
                <a:gd name="T7" fmla="*/ 189 h 80"/>
                <a:gd name="T8" fmla="*/ 69 w 116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80">
                  <a:moveTo>
                    <a:pt x="8" y="21"/>
                  </a:moveTo>
                  <a:cubicBezTo>
                    <a:pt x="0" y="42"/>
                    <a:pt x="26" y="45"/>
                    <a:pt x="44" y="50"/>
                  </a:cubicBezTo>
                  <a:cubicBezTo>
                    <a:pt x="63" y="55"/>
                    <a:pt x="100" y="80"/>
                    <a:pt x="108" y="54"/>
                  </a:cubicBezTo>
                  <a:cubicBezTo>
                    <a:pt x="116" y="30"/>
                    <a:pt x="93" y="30"/>
                    <a:pt x="63" y="22"/>
                  </a:cubicBezTo>
                  <a:cubicBezTo>
                    <a:pt x="33" y="15"/>
                    <a:pt x="16" y="0"/>
                    <a:pt x="8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0" name="Freeform 66"/>
            <p:cNvSpPr>
              <a:spLocks/>
            </p:cNvSpPr>
            <p:nvPr/>
          </p:nvSpPr>
          <p:spPr bwMode="auto">
            <a:xfrm>
              <a:off x="2668" y="2071"/>
              <a:ext cx="180" cy="123"/>
            </a:xfrm>
            <a:custGeom>
              <a:avLst/>
              <a:gdLst>
                <a:gd name="T0" fmla="*/ 66 w 117"/>
                <a:gd name="T1" fmla="*/ 177 h 80"/>
                <a:gd name="T2" fmla="*/ 386 w 117"/>
                <a:gd name="T3" fmla="*/ 427 h 80"/>
                <a:gd name="T4" fmla="*/ 940 w 117"/>
                <a:gd name="T5" fmla="*/ 466 h 80"/>
                <a:gd name="T6" fmla="*/ 549 w 117"/>
                <a:gd name="T7" fmla="*/ 197 h 80"/>
                <a:gd name="T8" fmla="*/ 66 w 117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80">
                  <a:moveTo>
                    <a:pt x="8" y="21"/>
                  </a:moveTo>
                  <a:cubicBezTo>
                    <a:pt x="0" y="42"/>
                    <a:pt x="27" y="45"/>
                    <a:pt x="45" y="50"/>
                  </a:cubicBezTo>
                  <a:cubicBezTo>
                    <a:pt x="63" y="55"/>
                    <a:pt x="100" y="80"/>
                    <a:pt x="109" y="54"/>
                  </a:cubicBezTo>
                  <a:cubicBezTo>
                    <a:pt x="117" y="30"/>
                    <a:pt x="94" y="30"/>
                    <a:pt x="64" y="23"/>
                  </a:cubicBezTo>
                  <a:cubicBezTo>
                    <a:pt x="34" y="15"/>
                    <a:pt x="16" y="0"/>
                    <a:pt x="8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1" name="Freeform 67"/>
            <p:cNvSpPr>
              <a:spLocks/>
            </p:cNvSpPr>
            <p:nvPr/>
          </p:nvSpPr>
          <p:spPr bwMode="auto">
            <a:xfrm>
              <a:off x="2644" y="2148"/>
              <a:ext cx="178" cy="123"/>
            </a:xfrm>
            <a:custGeom>
              <a:avLst/>
              <a:gdLst>
                <a:gd name="T0" fmla="*/ 61 w 116"/>
                <a:gd name="T1" fmla="*/ 177 h 80"/>
                <a:gd name="T2" fmla="*/ 377 w 116"/>
                <a:gd name="T3" fmla="*/ 427 h 80"/>
                <a:gd name="T4" fmla="*/ 921 w 116"/>
                <a:gd name="T5" fmla="*/ 466 h 80"/>
                <a:gd name="T6" fmla="*/ 528 w 116"/>
                <a:gd name="T7" fmla="*/ 146 h 80"/>
                <a:gd name="T8" fmla="*/ 61 w 116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80">
                  <a:moveTo>
                    <a:pt x="7" y="21"/>
                  </a:moveTo>
                  <a:cubicBezTo>
                    <a:pt x="0" y="42"/>
                    <a:pt x="26" y="45"/>
                    <a:pt x="44" y="50"/>
                  </a:cubicBezTo>
                  <a:cubicBezTo>
                    <a:pt x="62" y="55"/>
                    <a:pt x="100" y="80"/>
                    <a:pt x="108" y="54"/>
                  </a:cubicBezTo>
                  <a:cubicBezTo>
                    <a:pt x="116" y="30"/>
                    <a:pt x="92" y="25"/>
                    <a:pt x="62" y="17"/>
                  </a:cubicBezTo>
                  <a:cubicBezTo>
                    <a:pt x="32" y="10"/>
                    <a:pt x="15" y="0"/>
                    <a:pt x="7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2" name="Freeform 68"/>
            <p:cNvSpPr>
              <a:spLocks/>
            </p:cNvSpPr>
            <p:nvPr/>
          </p:nvSpPr>
          <p:spPr bwMode="auto">
            <a:xfrm>
              <a:off x="2910" y="1917"/>
              <a:ext cx="174" cy="123"/>
            </a:xfrm>
            <a:custGeom>
              <a:avLst/>
              <a:gdLst>
                <a:gd name="T0" fmla="*/ 908 w 113"/>
                <a:gd name="T1" fmla="*/ 177 h 80"/>
                <a:gd name="T2" fmla="*/ 594 w 113"/>
                <a:gd name="T3" fmla="*/ 427 h 80"/>
                <a:gd name="T4" fmla="*/ 52 w 113"/>
                <a:gd name="T5" fmla="*/ 454 h 80"/>
                <a:gd name="T6" fmla="*/ 434 w 113"/>
                <a:gd name="T7" fmla="*/ 197 h 80"/>
                <a:gd name="T8" fmla="*/ 908 w 113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105" y="21"/>
                  </a:moveTo>
                  <a:cubicBezTo>
                    <a:pt x="113" y="42"/>
                    <a:pt x="87" y="45"/>
                    <a:pt x="69" y="50"/>
                  </a:cubicBezTo>
                  <a:cubicBezTo>
                    <a:pt x="51" y="55"/>
                    <a:pt x="14" y="80"/>
                    <a:pt x="6" y="53"/>
                  </a:cubicBezTo>
                  <a:cubicBezTo>
                    <a:pt x="0" y="29"/>
                    <a:pt x="20" y="31"/>
                    <a:pt x="50" y="23"/>
                  </a:cubicBezTo>
                  <a:cubicBezTo>
                    <a:pt x="80" y="15"/>
                    <a:pt x="98" y="0"/>
                    <a:pt x="105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3" name="Freeform 69"/>
            <p:cNvSpPr>
              <a:spLocks/>
            </p:cNvSpPr>
            <p:nvPr/>
          </p:nvSpPr>
          <p:spPr bwMode="auto">
            <a:xfrm>
              <a:off x="2895" y="1843"/>
              <a:ext cx="154" cy="117"/>
            </a:xfrm>
            <a:custGeom>
              <a:avLst/>
              <a:gdLst>
                <a:gd name="T0" fmla="*/ 799 w 100"/>
                <a:gd name="T1" fmla="*/ 177 h 76"/>
                <a:gd name="T2" fmla="*/ 544 w 100"/>
                <a:gd name="T3" fmla="*/ 448 h 76"/>
                <a:gd name="T4" fmla="*/ 43 w 100"/>
                <a:gd name="T5" fmla="*/ 482 h 76"/>
                <a:gd name="T6" fmla="*/ 387 w 100"/>
                <a:gd name="T7" fmla="*/ 216 h 76"/>
                <a:gd name="T8" fmla="*/ 799 w 100"/>
                <a:gd name="T9" fmla="*/ 17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76">
                  <a:moveTo>
                    <a:pt x="92" y="21"/>
                  </a:moveTo>
                  <a:cubicBezTo>
                    <a:pt x="100" y="42"/>
                    <a:pt x="81" y="47"/>
                    <a:pt x="63" y="52"/>
                  </a:cubicBezTo>
                  <a:cubicBezTo>
                    <a:pt x="45" y="57"/>
                    <a:pt x="9" y="76"/>
                    <a:pt x="5" y="56"/>
                  </a:cubicBezTo>
                  <a:cubicBezTo>
                    <a:pt x="0" y="32"/>
                    <a:pt x="15" y="33"/>
                    <a:pt x="45" y="25"/>
                  </a:cubicBezTo>
                  <a:cubicBezTo>
                    <a:pt x="66" y="19"/>
                    <a:pt x="84" y="0"/>
                    <a:pt x="92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4" name="Freeform 70"/>
            <p:cNvSpPr>
              <a:spLocks/>
            </p:cNvSpPr>
            <p:nvPr/>
          </p:nvSpPr>
          <p:spPr bwMode="auto">
            <a:xfrm>
              <a:off x="2953" y="2050"/>
              <a:ext cx="174" cy="123"/>
            </a:xfrm>
            <a:custGeom>
              <a:avLst/>
              <a:gdLst>
                <a:gd name="T0" fmla="*/ 62 w 113"/>
                <a:gd name="T1" fmla="*/ 509 h 80"/>
                <a:gd name="T2" fmla="*/ 383 w 113"/>
                <a:gd name="T3" fmla="*/ 258 h 80"/>
                <a:gd name="T4" fmla="*/ 927 w 113"/>
                <a:gd name="T5" fmla="*/ 237 h 80"/>
                <a:gd name="T6" fmla="*/ 544 w 113"/>
                <a:gd name="T7" fmla="*/ 492 h 80"/>
                <a:gd name="T8" fmla="*/ 62 w 113"/>
                <a:gd name="T9" fmla="*/ 50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7" y="59"/>
                  </a:moveTo>
                  <a:cubicBezTo>
                    <a:pt x="0" y="38"/>
                    <a:pt x="26" y="35"/>
                    <a:pt x="44" y="30"/>
                  </a:cubicBezTo>
                  <a:cubicBezTo>
                    <a:pt x="62" y="25"/>
                    <a:pt x="99" y="0"/>
                    <a:pt x="107" y="27"/>
                  </a:cubicBezTo>
                  <a:cubicBezTo>
                    <a:pt x="113" y="51"/>
                    <a:pt x="93" y="49"/>
                    <a:pt x="63" y="57"/>
                  </a:cubicBezTo>
                  <a:cubicBezTo>
                    <a:pt x="33" y="65"/>
                    <a:pt x="15" y="80"/>
                    <a:pt x="7" y="59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5" name="Freeform 71"/>
            <p:cNvSpPr>
              <a:spLocks/>
            </p:cNvSpPr>
            <p:nvPr/>
          </p:nvSpPr>
          <p:spPr bwMode="auto">
            <a:xfrm>
              <a:off x="2989" y="2128"/>
              <a:ext cx="154" cy="119"/>
            </a:xfrm>
            <a:custGeom>
              <a:avLst/>
              <a:gdLst>
                <a:gd name="T0" fmla="*/ 66 w 100"/>
                <a:gd name="T1" fmla="*/ 495 h 77"/>
                <a:gd name="T2" fmla="*/ 322 w 100"/>
                <a:gd name="T3" fmla="*/ 223 h 77"/>
                <a:gd name="T4" fmla="*/ 822 w 100"/>
                <a:gd name="T5" fmla="*/ 181 h 77"/>
                <a:gd name="T6" fmla="*/ 479 w 100"/>
                <a:gd name="T7" fmla="*/ 459 h 77"/>
                <a:gd name="T8" fmla="*/ 66 w 100"/>
                <a:gd name="T9" fmla="*/ 49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77">
                  <a:moveTo>
                    <a:pt x="8" y="56"/>
                  </a:moveTo>
                  <a:cubicBezTo>
                    <a:pt x="0" y="34"/>
                    <a:pt x="18" y="30"/>
                    <a:pt x="37" y="25"/>
                  </a:cubicBezTo>
                  <a:cubicBezTo>
                    <a:pt x="55" y="19"/>
                    <a:pt x="91" y="0"/>
                    <a:pt x="95" y="21"/>
                  </a:cubicBezTo>
                  <a:cubicBezTo>
                    <a:pt x="100" y="45"/>
                    <a:pt x="85" y="43"/>
                    <a:pt x="55" y="52"/>
                  </a:cubicBezTo>
                  <a:cubicBezTo>
                    <a:pt x="34" y="58"/>
                    <a:pt x="16" y="77"/>
                    <a:pt x="8" y="56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6" name="Freeform 72"/>
            <p:cNvSpPr>
              <a:spLocks/>
            </p:cNvSpPr>
            <p:nvPr/>
          </p:nvSpPr>
          <p:spPr bwMode="auto">
            <a:xfrm>
              <a:off x="3015" y="2201"/>
              <a:ext cx="152" cy="118"/>
            </a:xfrm>
            <a:custGeom>
              <a:avLst/>
              <a:gdLst>
                <a:gd name="T0" fmla="*/ 66 w 99"/>
                <a:gd name="T1" fmla="*/ 464 h 77"/>
                <a:gd name="T2" fmla="*/ 304 w 99"/>
                <a:gd name="T3" fmla="*/ 204 h 77"/>
                <a:gd name="T4" fmla="*/ 811 w 99"/>
                <a:gd name="T5" fmla="*/ 176 h 77"/>
                <a:gd name="T6" fmla="*/ 467 w 99"/>
                <a:gd name="T7" fmla="*/ 441 h 77"/>
                <a:gd name="T8" fmla="*/ 66 w 99"/>
                <a:gd name="T9" fmla="*/ 46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77">
                  <a:moveTo>
                    <a:pt x="8" y="55"/>
                  </a:moveTo>
                  <a:cubicBezTo>
                    <a:pt x="0" y="34"/>
                    <a:pt x="18" y="30"/>
                    <a:pt x="36" y="24"/>
                  </a:cubicBezTo>
                  <a:cubicBezTo>
                    <a:pt x="54" y="19"/>
                    <a:pt x="90" y="0"/>
                    <a:pt x="95" y="21"/>
                  </a:cubicBezTo>
                  <a:cubicBezTo>
                    <a:pt x="99" y="45"/>
                    <a:pt x="85" y="43"/>
                    <a:pt x="55" y="52"/>
                  </a:cubicBezTo>
                  <a:cubicBezTo>
                    <a:pt x="33" y="58"/>
                    <a:pt x="16" y="77"/>
                    <a:pt x="8" y="55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7" name="Freeform 73"/>
            <p:cNvSpPr>
              <a:spLocks/>
            </p:cNvSpPr>
            <p:nvPr/>
          </p:nvSpPr>
          <p:spPr bwMode="auto">
            <a:xfrm>
              <a:off x="2927" y="1988"/>
              <a:ext cx="180" cy="123"/>
            </a:xfrm>
            <a:custGeom>
              <a:avLst/>
              <a:gdLst>
                <a:gd name="T0" fmla="*/ 940 w 117"/>
                <a:gd name="T1" fmla="*/ 177 h 80"/>
                <a:gd name="T2" fmla="*/ 623 w 117"/>
                <a:gd name="T3" fmla="*/ 427 h 80"/>
                <a:gd name="T4" fmla="*/ 66 w 117"/>
                <a:gd name="T5" fmla="*/ 466 h 80"/>
                <a:gd name="T6" fmla="*/ 458 w 117"/>
                <a:gd name="T7" fmla="*/ 197 h 80"/>
                <a:gd name="T8" fmla="*/ 940 w 117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80">
                  <a:moveTo>
                    <a:pt x="109" y="21"/>
                  </a:moveTo>
                  <a:cubicBezTo>
                    <a:pt x="117" y="42"/>
                    <a:pt x="90" y="45"/>
                    <a:pt x="72" y="50"/>
                  </a:cubicBezTo>
                  <a:cubicBezTo>
                    <a:pt x="54" y="55"/>
                    <a:pt x="17" y="80"/>
                    <a:pt x="8" y="54"/>
                  </a:cubicBezTo>
                  <a:cubicBezTo>
                    <a:pt x="0" y="30"/>
                    <a:pt x="23" y="30"/>
                    <a:pt x="53" y="23"/>
                  </a:cubicBezTo>
                  <a:cubicBezTo>
                    <a:pt x="83" y="15"/>
                    <a:pt x="101" y="0"/>
                    <a:pt x="109" y="2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8" name="Freeform 74"/>
            <p:cNvSpPr>
              <a:spLocks/>
            </p:cNvSpPr>
            <p:nvPr/>
          </p:nvSpPr>
          <p:spPr bwMode="auto">
            <a:xfrm>
              <a:off x="2779" y="1075"/>
              <a:ext cx="211" cy="48"/>
            </a:xfrm>
            <a:custGeom>
              <a:avLst/>
              <a:gdLst>
                <a:gd name="T0" fmla="*/ 1143 w 137"/>
                <a:gd name="T1" fmla="*/ 0 h 31"/>
                <a:gd name="T2" fmla="*/ 574 w 137"/>
                <a:gd name="T3" fmla="*/ 108 h 31"/>
                <a:gd name="T4" fmla="*/ 562 w 137"/>
                <a:gd name="T5" fmla="*/ 108 h 31"/>
                <a:gd name="T6" fmla="*/ 28 w 137"/>
                <a:gd name="T7" fmla="*/ 29 h 31"/>
                <a:gd name="T8" fmla="*/ 0 w 137"/>
                <a:gd name="T9" fmla="*/ 231 h 31"/>
                <a:gd name="T10" fmla="*/ 562 w 137"/>
                <a:gd name="T11" fmla="*/ 276 h 31"/>
                <a:gd name="T12" fmla="*/ 574 w 137"/>
                <a:gd name="T13" fmla="*/ 276 h 31"/>
                <a:gd name="T14" fmla="*/ 1158 w 137"/>
                <a:gd name="T15" fmla="*/ 242 h 31"/>
                <a:gd name="T16" fmla="*/ 1189 w 137"/>
                <a:gd name="T17" fmla="*/ 259 h 31"/>
                <a:gd name="T18" fmla="*/ 1189 w 137"/>
                <a:gd name="T19" fmla="*/ 259 h 31"/>
                <a:gd name="T20" fmla="*/ 1143 w 137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31">
                  <a:moveTo>
                    <a:pt x="132" y="0"/>
                  </a:move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6" y="11"/>
                    <a:pt x="3" y="3"/>
                  </a:cubicBezTo>
                  <a:cubicBezTo>
                    <a:pt x="6" y="11"/>
                    <a:pt x="4" y="20"/>
                    <a:pt x="0" y="26"/>
                  </a:cubicBezTo>
                  <a:cubicBezTo>
                    <a:pt x="8" y="23"/>
                    <a:pt x="16" y="31"/>
                    <a:pt x="65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121" y="31"/>
                    <a:pt x="124" y="21"/>
                    <a:pt x="134" y="27"/>
                  </a:cubicBezTo>
                  <a:cubicBezTo>
                    <a:pt x="135" y="28"/>
                    <a:pt x="136" y="29"/>
                    <a:pt x="137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0" y="24"/>
                    <a:pt x="126" y="11"/>
                    <a:pt x="132" y="0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49" name="Freeform 75"/>
            <p:cNvSpPr>
              <a:spLocks/>
            </p:cNvSpPr>
            <p:nvPr/>
          </p:nvSpPr>
          <p:spPr bwMode="auto">
            <a:xfrm>
              <a:off x="2773" y="961"/>
              <a:ext cx="217" cy="51"/>
            </a:xfrm>
            <a:custGeom>
              <a:avLst/>
              <a:gdLst>
                <a:gd name="T0" fmla="*/ 1174 w 141"/>
                <a:gd name="T1" fmla="*/ 0 h 33"/>
                <a:gd name="T2" fmla="*/ 603 w 141"/>
                <a:gd name="T3" fmla="*/ 108 h 33"/>
                <a:gd name="T4" fmla="*/ 594 w 141"/>
                <a:gd name="T5" fmla="*/ 108 h 33"/>
                <a:gd name="T6" fmla="*/ 52 w 141"/>
                <a:gd name="T7" fmla="*/ 29 h 33"/>
                <a:gd name="T8" fmla="*/ 0 w 141"/>
                <a:gd name="T9" fmla="*/ 263 h 33"/>
                <a:gd name="T10" fmla="*/ 594 w 141"/>
                <a:gd name="T11" fmla="*/ 292 h 33"/>
                <a:gd name="T12" fmla="*/ 603 w 141"/>
                <a:gd name="T13" fmla="*/ 292 h 33"/>
                <a:gd name="T14" fmla="*/ 1190 w 141"/>
                <a:gd name="T15" fmla="*/ 263 h 33"/>
                <a:gd name="T16" fmla="*/ 1217 w 141"/>
                <a:gd name="T17" fmla="*/ 280 h 33"/>
                <a:gd name="T18" fmla="*/ 1217 w 141"/>
                <a:gd name="T19" fmla="*/ 263 h 33"/>
                <a:gd name="T20" fmla="*/ 1174 w 141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33">
                  <a:moveTo>
                    <a:pt x="136" y="0"/>
                  </a:moveTo>
                  <a:cubicBezTo>
                    <a:pt x="124" y="11"/>
                    <a:pt x="102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0" y="12"/>
                    <a:pt x="19" y="11"/>
                    <a:pt x="6" y="3"/>
                  </a:cubicBezTo>
                  <a:cubicBezTo>
                    <a:pt x="11" y="13"/>
                    <a:pt x="7" y="25"/>
                    <a:pt x="0" y="30"/>
                  </a:cubicBezTo>
                  <a:cubicBezTo>
                    <a:pt x="11" y="24"/>
                    <a:pt x="14" y="33"/>
                    <a:pt x="69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125" y="33"/>
                    <a:pt x="128" y="24"/>
                    <a:pt x="138" y="30"/>
                  </a:cubicBezTo>
                  <a:cubicBezTo>
                    <a:pt x="139" y="30"/>
                    <a:pt x="140" y="31"/>
                    <a:pt x="141" y="32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4" y="25"/>
                    <a:pt x="130" y="10"/>
                    <a:pt x="136" y="0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0" name="Freeform 76"/>
            <p:cNvSpPr>
              <a:spLocks/>
            </p:cNvSpPr>
            <p:nvPr/>
          </p:nvSpPr>
          <p:spPr bwMode="auto">
            <a:xfrm>
              <a:off x="2779" y="1432"/>
              <a:ext cx="207" cy="48"/>
            </a:xfrm>
            <a:custGeom>
              <a:avLst/>
              <a:gdLst>
                <a:gd name="T0" fmla="*/ 568 w 134"/>
                <a:gd name="T1" fmla="*/ 276 h 31"/>
                <a:gd name="T2" fmla="*/ 582 w 134"/>
                <a:gd name="T3" fmla="*/ 276 h 31"/>
                <a:gd name="T4" fmla="*/ 1179 w 134"/>
                <a:gd name="T5" fmla="*/ 242 h 31"/>
                <a:gd name="T6" fmla="*/ 1162 w 134"/>
                <a:gd name="T7" fmla="*/ 0 h 31"/>
                <a:gd name="T8" fmla="*/ 582 w 134"/>
                <a:gd name="T9" fmla="*/ 108 h 31"/>
                <a:gd name="T10" fmla="*/ 568 w 134"/>
                <a:gd name="T11" fmla="*/ 108 h 31"/>
                <a:gd name="T12" fmla="*/ 19 w 134"/>
                <a:gd name="T13" fmla="*/ 29 h 31"/>
                <a:gd name="T14" fmla="*/ 0 w 134"/>
                <a:gd name="T15" fmla="*/ 223 h 31"/>
                <a:gd name="T16" fmla="*/ 568 w 134"/>
                <a:gd name="T17" fmla="*/ 2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1">
                  <a:moveTo>
                    <a:pt x="65" y="3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120" y="31"/>
                    <a:pt x="124" y="21"/>
                    <a:pt x="134" y="27"/>
                  </a:cubicBezTo>
                  <a:cubicBezTo>
                    <a:pt x="129" y="20"/>
                    <a:pt x="127" y="9"/>
                    <a:pt x="132" y="0"/>
                  </a:cubicBez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5" y="11"/>
                    <a:pt x="2" y="3"/>
                  </a:cubicBezTo>
                  <a:cubicBezTo>
                    <a:pt x="6" y="11"/>
                    <a:pt x="4" y="20"/>
                    <a:pt x="0" y="25"/>
                  </a:cubicBezTo>
                  <a:cubicBezTo>
                    <a:pt x="9" y="23"/>
                    <a:pt x="17" y="31"/>
                    <a:pt x="65" y="31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1" name="Freeform 77"/>
            <p:cNvSpPr>
              <a:spLocks/>
            </p:cNvSpPr>
            <p:nvPr/>
          </p:nvSpPr>
          <p:spPr bwMode="auto">
            <a:xfrm>
              <a:off x="2781" y="1303"/>
              <a:ext cx="208" cy="55"/>
            </a:xfrm>
            <a:custGeom>
              <a:avLst/>
              <a:gdLst>
                <a:gd name="T0" fmla="*/ 562 w 135"/>
                <a:gd name="T1" fmla="*/ 142 h 36"/>
                <a:gd name="T2" fmla="*/ 561 w 135"/>
                <a:gd name="T3" fmla="*/ 142 h 36"/>
                <a:gd name="T4" fmla="*/ 12 w 135"/>
                <a:gd name="T5" fmla="*/ 61 h 36"/>
                <a:gd name="T6" fmla="*/ 0 w 135"/>
                <a:gd name="T7" fmla="*/ 249 h 36"/>
                <a:gd name="T8" fmla="*/ 561 w 135"/>
                <a:gd name="T9" fmla="*/ 299 h 36"/>
                <a:gd name="T10" fmla="*/ 562 w 135"/>
                <a:gd name="T11" fmla="*/ 299 h 36"/>
                <a:gd name="T12" fmla="*/ 1145 w 135"/>
                <a:gd name="T13" fmla="*/ 257 h 36"/>
                <a:gd name="T14" fmla="*/ 1171 w 135"/>
                <a:gd name="T15" fmla="*/ 12 h 36"/>
                <a:gd name="T16" fmla="*/ 1171 w 135"/>
                <a:gd name="T17" fmla="*/ 0 h 36"/>
                <a:gd name="T18" fmla="*/ 1145 w 135"/>
                <a:gd name="T19" fmla="*/ 32 h 36"/>
                <a:gd name="T20" fmla="*/ 562 w 135"/>
                <a:gd name="T21" fmla="*/ 14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5" h="36">
                  <a:moveTo>
                    <a:pt x="65" y="1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34" y="17"/>
                    <a:pt x="13" y="16"/>
                    <a:pt x="1" y="7"/>
                  </a:cubicBezTo>
                  <a:cubicBezTo>
                    <a:pt x="5" y="15"/>
                    <a:pt x="3" y="24"/>
                    <a:pt x="0" y="30"/>
                  </a:cubicBezTo>
                  <a:cubicBezTo>
                    <a:pt x="8" y="29"/>
                    <a:pt x="17" y="36"/>
                    <a:pt x="6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118" y="36"/>
                    <a:pt x="122" y="27"/>
                    <a:pt x="132" y="31"/>
                  </a:cubicBezTo>
                  <a:cubicBezTo>
                    <a:pt x="127" y="23"/>
                    <a:pt x="125" y="9"/>
                    <a:pt x="135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1"/>
                    <a:pt x="133" y="3"/>
                    <a:pt x="132" y="4"/>
                  </a:cubicBezTo>
                  <a:cubicBezTo>
                    <a:pt x="121" y="15"/>
                    <a:pt x="98" y="17"/>
                    <a:pt x="65" y="17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2" name="Freeform 78"/>
            <p:cNvSpPr>
              <a:spLocks/>
            </p:cNvSpPr>
            <p:nvPr/>
          </p:nvSpPr>
          <p:spPr bwMode="auto">
            <a:xfrm>
              <a:off x="2779" y="1189"/>
              <a:ext cx="211" cy="58"/>
            </a:xfrm>
            <a:custGeom>
              <a:avLst/>
              <a:gdLst>
                <a:gd name="T0" fmla="*/ 1177 w 137"/>
                <a:gd name="T1" fmla="*/ 0 h 38"/>
                <a:gd name="T2" fmla="*/ 1155 w 137"/>
                <a:gd name="T3" fmla="*/ 32 h 38"/>
                <a:gd name="T4" fmla="*/ 574 w 137"/>
                <a:gd name="T5" fmla="*/ 142 h 38"/>
                <a:gd name="T6" fmla="*/ 562 w 137"/>
                <a:gd name="T7" fmla="*/ 142 h 38"/>
                <a:gd name="T8" fmla="*/ 12 w 137"/>
                <a:gd name="T9" fmla="*/ 61 h 38"/>
                <a:gd name="T10" fmla="*/ 0 w 137"/>
                <a:gd name="T11" fmla="*/ 270 h 38"/>
                <a:gd name="T12" fmla="*/ 562 w 137"/>
                <a:gd name="T13" fmla="*/ 317 h 38"/>
                <a:gd name="T14" fmla="*/ 574 w 137"/>
                <a:gd name="T15" fmla="*/ 317 h 38"/>
                <a:gd name="T16" fmla="*/ 1158 w 137"/>
                <a:gd name="T17" fmla="*/ 288 h 38"/>
                <a:gd name="T18" fmla="*/ 1189 w 137"/>
                <a:gd name="T19" fmla="*/ 302 h 38"/>
                <a:gd name="T20" fmla="*/ 1189 w 137"/>
                <a:gd name="T21" fmla="*/ 298 h 38"/>
                <a:gd name="T22" fmla="*/ 1177 w 137"/>
                <a:gd name="T23" fmla="*/ 18 h 38"/>
                <a:gd name="T24" fmla="*/ 1177 w 137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38">
                  <a:moveTo>
                    <a:pt x="136" y="0"/>
                  </a:moveTo>
                  <a:cubicBezTo>
                    <a:pt x="135" y="1"/>
                    <a:pt x="134" y="3"/>
                    <a:pt x="133" y="4"/>
                  </a:cubicBezTo>
                  <a:cubicBezTo>
                    <a:pt x="122" y="15"/>
                    <a:pt x="99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5" y="17"/>
                    <a:pt x="13" y="16"/>
                    <a:pt x="1" y="7"/>
                  </a:cubicBezTo>
                  <a:cubicBezTo>
                    <a:pt x="6" y="16"/>
                    <a:pt x="4" y="27"/>
                    <a:pt x="0" y="33"/>
                  </a:cubicBezTo>
                  <a:cubicBezTo>
                    <a:pt x="8" y="30"/>
                    <a:pt x="16" y="38"/>
                    <a:pt x="65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121" y="38"/>
                    <a:pt x="124" y="29"/>
                    <a:pt x="134" y="35"/>
                  </a:cubicBezTo>
                  <a:cubicBezTo>
                    <a:pt x="135" y="35"/>
                    <a:pt x="136" y="36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28" y="30"/>
                    <a:pt x="124" y="12"/>
                    <a:pt x="136" y="2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3" name="Freeform 79"/>
            <p:cNvSpPr>
              <a:spLocks/>
            </p:cNvSpPr>
            <p:nvPr/>
          </p:nvSpPr>
          <p:spPr bwMode="auto">
            <a:xfrm>
              <a:off x="2779" y="1075"/>
              <a:ext cx="211" cy="48"/>
            </a:xfrm>
            <a:custGeom>
              <a:avLst/>
              <a:gdLst>
                <a:gd name="T0" fmla="*/ 1143 w 137"/>
                <a:gd name="T1" fmla="*/ 0 h 31"/>
                <a:gd name="T2" fmla="*/ 574 w 137"/>
                <a:gd name="T3" fmla="*/ 108 h 31"/>
                <a:gd name="T4" fmla="*/ 562 w 137"/>
                <a:gd name="T5" fmla="*/ 108 h 31"/>
                <a:gd name="T6" fmla="*/ 28 w 137"/>
                <a:gd name="T7" fmla="*/ 29 h 31"/>
                <a:gd name="T8" fmla="*/ 0 w 137"/>
                <a:gd name="T9" fmla="*/ 231 h 31"/>
                <a:gd name="T10" fmla="*/ 562 w 137"/>
                <a:gd name="T11" fmla="*/ 276 h 31"/>
                <a:gd name="T12" fmla="*/ 574 w 137"/>
                <a:gd name="T13" fmla="*/ 276 h 31"/>
                <a:gd name="T14" fmla="*/ 1158 w 137"/>
                <a:gd name="T15" fmla="*/ 242 h 31"/>
                <a:gd name="T16" fmla="*/ 1189 w 137"/>
                <a:gd name="T17" fmla="*/ 259 h 31"/>
                <a:gd name="T18" fmla="*/ 1189 w 137"/>
                <a:gd name="T19" fmla="*/ 259 h 31"/>
                <a:gd name="T20" fmla="*/ 1143 w 137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31">
                  <a:moveTo>
                    <a:pt x="132" y="0"/>
                  </a:move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6" y="11"/>
                    <a:pt x="3" y="3"/>
                  </a:cubicBezTo>
                  <a:cubicBezTo>
                    <a:pt x="6" y="11"/>
                    <a:pt x="4" y="20"/>
                    <a:pt x="0" y="26"/>
                  </a:cubicBezTo>
                  <a:cubicBezTo>
                    <a:pt x="8" y="23"/>
                    <a:pt x="16" y="31"/>
                    <a:pt x="65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121" y="31"/>
                    <a:pt x="124" y="21"/>
                    <a:pt x="134" y="27"/>
                  </a:cubicBezTo>
                  <a:cubicBezTo>
                    <a:pt x="135" y="28"/>
                    <a:pt x="136" y="29"/>
                    <a:pt x="137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0" y="24"/>
                    <a:pt x="126" y="11"/>
                    <a:pt x="132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4" name="Freeform 80"/>
            <p:cNvSpPr>
              <a:spLocks/>
            </p:cNvSpPr>
            <p:nvPr/>
          </p:nvSpPr>
          <p:spPr bwMode="auto">
            <a:xfrm>
              <a:off x="2773" y="961"/>
              <a:ext cx="217" cy="51"/>
            </a:xfrm>
            <a:custGeom>
              <a:avLst/>
              <a:gdLst>
                <a:gd name="T0" fmla="*/ 1174 w 141"/>
                <a:gd name="T1" fmla="*/ 0 h 33"/>
                <a:gd name="T2" fmla="*/ 603 w 141"/>
                <a:gd name="T3" fmla="*/ 108 h 33"/>
                <a:gd name="T4" fmla="*/ 594 w 141"/>
                <a:gd name="T5" fmla="*/ 108 h 33"/>
                <a:gd name="T6" fmla="*/ 52 w 141"/>
                <a:gd name="T7" fmla="*/ 29 h 33"/>
                <a:gd name="T8" fmla="*/ 0 w 141"/>
                <a:gd name="T9" fmla="*/ 263 h 33"/>
                <a:gd name="T10" fmla="*/ 594 w 141"/>
                <a:gd name="T11" fmla="*/ 292 h 33"/>
                <a:gd name="T12" fmla="*/ 603 w 141"/>
                <a:gd name="T13" fmla="*/ 292 h 33"/>
                <a:gd name="T14" fmla="*/ 1190 w 141"/>
                <a:gd name="T15" fmla="*/ 263 h 33"/>
                <a:gd name="T16" fmla="*/ 1217 w 141"/>
                <a:gd name="T17" fmla="*/ 280 h 33"/>
                <a:gd name="T18" fmla="*/ 1217 w 141"/>
                <a:gd name="T19" fmla="*/ 263 h 33"/>
                <a:gd name="T20" fmla="*/ 1174 w 141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33">
                  <a:moveTo>
                    <a:pt x="136" y="0"/>
                  </a:moveTo>
                  <a:cubicBezTo>
                    <a:pt x="124" y="11"/>
                    <a:pt x="102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0" y="12"/>
                    <a:pt x="19" y="11"/>
                    <a:pt x="6" y="3"/>
                  </a:cubicBezTo>
                  <a:cubicBezTo>
                    <a:pt x="11" y="13"/>
                    <a:pt x="7" y="25"/>
                    <a:pt x="0" y="30"/>
                  </a:cubicBezTo>
                  <a:cubicBezTo>
                    <a:pt x="11" y="24"/>
                    <a:pt x="14" y="33"/>
                    <a:pt x="69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125" y="33"/>
                    <a:pt x="128" y="24"/>
                    <a:pt x="138" y="30"/>
                  </a:cubicBezTo>
                  <a:cubicBezTo>
                    <a:pt x="139" y="30"/>
                    <a:pt x="140" y="31"/>
                    <a:pt x="141" y="32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4" y="25"/>
                    <a:pt x="130" y="10"/>
                    <a:pt x="136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5" name="Freeform 81"/>
            <p:cNvSpPr>
              <a:spLocks/>
            </p:cNvSpPr>
            <p:nvPr/>
          </p:nvSpPr>
          <p:spPr bwMode="auto">
            <a:xfrm>
              <a:off x="2779" y="1432"/>
              <a:ext cx="207" cy="48"/>
            </a:xfrm>
            <a:custGeom>
              <a:avLst/>
              <a:gdLst>
                <a:gd name="T0" fmla="*/ 568 w 134"/>
                <a:gd name="T1" fmla="*/ 276 h 31"/>
                <a:gd name="T2" fmla="*/ 582 w 134"/>
                <a:gd name="T3" fmla="*/ 276 h 31"/>
                <a:gd name="T4" fmla="*/ 1179 w 134"/>
                <a:gd name="T5" fmla="*/ 242 h 31"/>
                <a:gd name="T6" fmla="*/ 1162 w 134"/>
                <a:gd name="T7" fmla="*/ 0 h 31"/>
                <a:gd name="T8" fmla="*/ 582 w 134"/>
                <a:gd name="T9" fmla="*/ 108 h 31"/>
                <a:gd name="T10" fmla="*/ 568 w 134"/>
                <a:gd name="T11" fmla="*/ 108 h 31"/>
                <a:gd name="T12" fmla="*/ 19 w 134"/>
                <a:gd name="T13" fmla="*/ 29 h 31"/>
                <a:gd name="T14" fmla="*/ 0 w 134"/>
                <a:gd name="T15" fmla="*/ 223 h 31"/>
                <a:gd name="T16" fmla="*/ 568 w 134"/>
                <a:gd name="T17" fmla="*/ 2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1">
                  <a:moveTo>
                    <a:pt x="65" y="3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120" y="31"/>
                    <a:pt x="124" y="21"/>
                    <a:pt x="134" y="27"/>
                  </a:cubicBezTo>
                  <a:cubicBezTo>
                    <a:pt x="129" y="20"/>
                    <a:pt x="127" y="9"/>
                    <a:pt x="132" y="0"/>
                  </a:cubicBez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5" y="11"/>
                    <a:pt x="2" y="3"/>
                  </a:cubicBezTo>
                  <a:cubicBezTo>
                    <a:pt x="6" y="11"/>
                    <a:pt x="4" y="20"/>
                    <a:pt x="0" y="25"/>
                  </a:cubicBezTo>
                  <a:cubicBezTo>
                    <a:pt x="9" y="23"/>
                    <a:pt x="17" y="31"/>
                    <a:pt x="65" y="3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6" name="Freeform 82"/>
            <p:cNvSpPr>
              <a:spLocks/>
            </p:cNvSpPr>
            <p:nvPr/>
          </p:nvSpPr>
          <p:spPr bwMode="auto">
            <a:xfrm>
              <a:off x="2781" y="1303"/>
              <a:ext cx="208" cy="55"/>
            </a:xfrm>
            <a:custGeom>
              <a:avLst/>
              <a:gdLst>
                <a:gd name="T0" fmla="*/ 562 w 135"/>
                <a:gd name="T1" fmla="*/ 142 h 36"/>
                <a:gd name="T2" fmla="*/ 561 w 135"/>
                <a:gd name="T3" fmla="*/ 142 h 36"/>
                <a:gd name="T4" fmla="*/ 12 w 135"/>
                <a:gd name="T5" fmla="*/ 61 h 36"/>
                <a:gd name="T6" fmla="*/ 0 w 135"/>
                <a:gd name="T7" fmla="*/ 249 h 36"/>
                <a:gd name="T8" fmla="*/ 561 w 135"/>
                <a:gd name="T9" fmla="*/ 299 h 36"/>
                <a:gd name="T10" fmla="*/ 562 w 135"/>
                <a:gd name="T11" fmla="*/ 299 h 36"/>
                <a:gd name="T12" fmla="*/ 1145 w 135"/>
                <a:gd name="T13" fmla="*/ 257 h 36"/>
                <a:gd name="T14" fmla="*/ 1171 w 135"/>
                <a:gd name="T15" fmla="*/ 12 h 36"/>
                <a:gd name="T16" fmla="*/ 1171 w 135"/>
                <a:gd name="T17" fmla="*/ 0 h 36"/>
                <a:gd name="T18" fmla="*/ 1145 w 135"/>
                <a:gd name="T19" fmla="*/ 32 h 36"/>
                <a:gd name="T20" fmla="*/ 562 w 135"/>
                <a:gd name="T21" fmla="*/ 14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5" h="36">
                  <a:moveTo>
                    <a:pt x="65" y="1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34" y="17"/>
                    <a:pt x="13" y="16"/>
                    <a:pt x="1" y="7"/>
                  </a:cubicBezTo>
                  <a:cubicBezTo>
                    <a:pt x="5" y="15"/>
                    <a:pt x="3" y="24"/>
                    <a:pt x="0" y="30"/>
                  </a:cubicBezTo>
                  <a:cubicBezTo>
                    <a:pt x="8" y="29"/>
                    <a:pt x="17" y="36"/>
                    <a:pt x="6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118" y="36"/>
                    <a:pt x="122" y="27"/>
                    <a:pt x="132" y="31"/>
                  </a:cubicBezTo>
                  <a:cubicBezTo>
                    <a:pt x="127" y="23"/>
                    <a:pt x="125" y="9"/>
                    <a:pt x="135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1"/>
                    <a:pt x="133" y="3"/>
                    <a:pt x="132" y="4"/>
                  </a:cubicBezTo>
                  <a:cubicBezTo>
                    <a:pt x="121" y="15"/>
                    <a:pt x="98" y="17"/>
                    <a:pt x="65" y="17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7" name="Freeform 83"/>
            <p:cNvSpPr>
              <a:spLocks/>
            </p:cNvSpPr>
            <p:nvPr/>
          </p:nvSpPr>
          <p:spPr bwMode="auto">
            <a:xfrm>
              <a:off x="2779" y="1189"/>
              <a:ext cx="211" cy="58"/>
            </a:xfrm>
            <a:custGeom>
              <a:avLst/>
              <a:gdLst>
                <a:gd name="T0" fmla="*/ 1177 w 137"/>
                <a:gd name="T1" fmla="*/ 0 h 38"/>
                <a:gd name="T2" fmla="*/ 1155 w 137"/>
                <a:gd name="T3" fmla="*/ 32 h 38"/>
                <a:gd name="T4" fmla="*/ 574 w 137"/>
                <a:gd name="T5" fmla="*/ 142 h 38"/>
                <a:gd name="T6" fmla="*/ 562 w 137"/>
                <a:gd name="T7" fmla="*/ 142 h 38"/>
                <a:gd name="T8" fmla="*/ 12 w 137"/>
                <a:gd name="T9" fmla="*/ 61 h 38"/>
                <a:gd name="T10" fmla="*/ 0 w 137"/>
                <a:gd name="T11" fmla="*/ 270 h 38"/>
                <a:gd name="T12" fmla="*/ 562 w 137"/>
                <a:gd name="T13" fmla="*/ 317 h 38"/>
                <a:gd name="T14" fmla="*/ 574 w 137"/>
                <a:gd name="T15" fmla="*/ 317 h 38"/>
                <a:gd name="T16" fmla="*/ 1158 w 137"/>
                <a:gd name="T17" fmla="*/ 288 h 38"/>
                <a:gd name="T18" fmla="*/ 1189 w 137"/>
                <a:gd name="T19" fmla="*/ 302 h 38"/>
                <a:gd name="T20" fmla="*/ 1189 w 137"/>
                <a:gd name="T21" fmla="*/ 298 h 38"/>
                <a:gd name="T22" fmla="*/ 1177 w 137"/>
                <a:gd name="T23" fmla="*/ 18 h 38"/>
                <a:gd name="T24" fmla="*/ 1177 w 137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38">
                  <a:moveTo>
                    <a:pt x="136" y="0"/>
                  </a:moveTo>
                  <a:cubicBezTo>
                    <a:pt x="135" y="1"/>
                    <a:pt x="134" y="3"/>
                    <a:pt x="133" y="4"/>
                  </a:cubicBezTo>
                  <a:cubicBezTo>
                    <a:pt x="122" y="15"/>
                    <a:pt x="99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5" y="17"/>
                    <a:pt x="13" y="16"/>
                    <a:pt x="1" y="7"/>
                  </a:cubicBezTo>
                  <a:cubicBezTo>
                    <a:pt x="6" y="16"/>
                    <a:pt x="4" y="27"/>
                    <a:pt x="0" y="33"/>
                  </a:cubicBezTo>
                  <a:cubicBezTo>
                    <a:pt x="8" y="30"/>
                    <a:pt x="16" y="38"/>
                    <a:pt x="65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121" y="38"/>
                    <a:pt x="124" y="29"/>
                    <a:pt x="134" y="35"/>
                  </a:cubicBezTo>
                  <a:cubicBezTo>
                    <a:pt x="135" y="35"/>
                    <a:pt x="136" y="36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28" y="30"/>
                    <a:pt x="124" y="12"/>
                    <a:pt x="136" y="2"/>
                  </a:cubicBezTo>
                  <a:lnTo>
                    <a:pt x="136" y="0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8" name="Freeform 84"/>
            <p:cNvSpPr>
              <a:spLocks/>
            </p:cNvSpPr>
            <p:nvPr/>
          </p:nvSpPr>
          <p:spPr bwMode="auto">
            <a:xfrm>
              <a:off x="2912" y="1899"/>
              <a:ext cx="140" cy="75"/>
            </a:xfrm>
            <a:custGeom>
              <a:avLst/>
              <a:gdLst>
                <a:gd name="T0" fmla="*/ 783 w 91"/>
                <a:gd name="T1" fmla="*/ 187 h 49"/>
                <a:gd name="T2" fmla="*/ 705 w 91"/>
                <a:gd name="T3" fmla="*/ 12 h 49"/>
                <a:gd name="T4" fmla="*/ 698 w 91"/>
                <a:gd name="T5" fmla="*/ 0 h 49"/>
                <a:gd name="T6" fmla="*/ 448 w 91"/>
                <a:gd name="T7" fmla="*/ 133 h 49"/>
                <a:gd name="T8" fmla="*/ 0 w 91"/>
                <a:gd name="T9" fmla="*/ 237 h 49"/>
                <a:gd name="T10" fmla="*/ 62 w 91"/>
                <a:gd name="T11" fmla="*/ 412 h 49"/>
                <a:gd name="T12" fmla="*/ 418 w 91"/>
                <a:gd name="T13" fmla="*/ 297 h 49"/>
                <a:gd name="T14" fmla="*/ 783 w 91"/>
                <a:gd name="T15" fmla="*/ 18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49">
                  <a:moveTo>
                    <a:pt x="91" y="22"/>
                  </a:moveTo>
                  <a:cubicBezTo>
                    <a:pt x="83" y="13"/>
                    <a:pt x="82" y="1"/>
                    <a:pt x="82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9"/>
                    <a:pt x="65" y="13"/>
                    <a:pt x="52" y="16"/>
                  </a:cubicBezTo>
                  <a:cubicBezTo>
                    <a:pt x="38" y="20"/>
                    <a:pt x="13" y="33"/>
                    <a:pt x="0" y="28"/>
                  </a:cubicBezTo>
                  <a:cubicBezTo>
                    <a:pt x="6" y="36"/>
                    <a:pt x="7" y="45"/>
                    <a:pt x="7" y="49"/>
                  </a:cubicBezTo>
                  <a:cubicBezTo>
                    <a:pt x="13" y="41"/>
                    <a:pt x="29" y="40"/>
                    <a:pt x="49" y="35"/>
                  </a:cubicBezTo>
                  <a:cubicBezTo>
                    <a:pt x="67" y="30"/>
                    <a:pt x="81" y="22"/>
                    <a:pt x="91" y="22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59" name="Freeform 85"/>
            <p:cNvSpPr>
              <a:spLocks/>
            </p:cNvSpPr>
            <p:nvPr/>
          </p:nvSpPr>
          <p:spPr bwMode="auto">
            <a:xfrm>
              <a:off x="2710" y="1973"/>
              <a:ext cx="148" cy="75"/>
            </a:xfrm>
            <a:custGeom>
              <a:avLst/>
              <a:gdLst>
                <a:gd name="T0" fmla="*/ 0 w 96"/>
                <a:gd name="T1" fmla="*/ 217 h 49"/>
                <a:gd name="T2" fmla="*/ 429 w 96"/>
                <a:gd name="T3" fmla="*/ 302 h 49"/>
                <a:gd name="T4" fmla="*/ 791 w 96"/>
                <a:gd name="T5" fmla="*/ 412 h 49"/>
                <a:gd name="T6" fmla="*/ 837 w 96"/>
                <a:gd name="T7" fmla="*/ 279 h 49"/>
                <a:gd name="T8" fmla="*/ 837 w 96"/>
                <a:gd name="T9" fmla="*/ 269 h 49"/>
                <a:gd name="T10" fmla="*/ 385 w 96"/>
                <a:gd name="T11" fmla="*/ 155 h 49"/>
                <a:gd name="T12" fmla="*/ 52 w 96"/>
                <a:gd name="T13" fmla="*/ 0 h 49"/>
                <a:gd name="T14" fmla="*/ 45 w 96"/>
                <a:gd name="T15" fmla="*/ 12 h 49"/>
                <a:gd name="T16" fmla="*/ 0 w 96"/>
                <a:gd name="T17" fmla="*/ 21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49">
                  <a:moveTo>
                    <a:pt x="0" y="26"/>
                  </a:moveTo>
                  <a:cubicBezTo>
                    <a:pt x="9" y="19"/>
                    <a:pt x="25" y="30"/>
                    <a:pt x="49" y="36"/>
                  </a:cubicBezTo>
                  <a:cubicBezTo>
                    <a:pt x="67" y="41"/>
                    <a:pt x="83" y="43"/>
                    <a:pt x="91" y="49"/>
                  </a:cubicBezTo>
                  <a:cubicBezTo>
                    <a:pt x="89" y="39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1" y="37"/>
                    <a:pt x="57" y="22"/>
                    <a:pt x="44" y="18"/>
                  </a:cubicBezTo>
                  <a:cubicBezTo>
                    <a:pt x="29" y="14"/>
                    <a:pt x="10" y="11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2"/>
                    <a:pt x="5" y="21"/>
                    <a:pt x="0" y="26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0" name="Freeform 86"/>
            <p:cNvSpPr>
              <a:spLocks/>
            </p:cNvSpPr>
            <p:nvPr/>
          </p:nvSpPr>
          <p:spPr bwMode="auto">
            <a:xfrm>
              <a:off x="2736" y="1914"/>
              <a:ext cx="137" cy="65"/>
            </a:xfrm>
            <a:custGeom>
              <a:avLst/>
              <a:gdLst>
                <a:gd name="T0" fmla="*/ 269 w 89"/>
                <a:gd name="T1" fmla="*/ 87 h 42"/>
                <a:gd name="T2" fmla="*/ 28 w 89"/>
                <a:gd name="T3" fmla="*/ 0 h 42"/>
                <a:gd name="T4" fmla="*/ 0 w 89"/>
                <a:gd name="T5" fmla="*/ 144 h 42"/>
                <a:gd name="T6" fmla="*/ 386 w 89"/>
                <a:gd name="T7" fmla="*/ 258 h 42"/>
                <a:gd name="T8" fmla="*/ 751 w 89"/>
                <a:gd name="T9" fmla="*/ 373 h 42"/>
                <a:gd name="T10" fmla="*/ 770 w 89"/>
                <a:gd name="T11" fmla="*/ 223 h 42"/>
                <a:gd name="T12" fmla="*/ 759 w 89"/>
                <a:gd name="T13" fmla="*/ 197 h 42"/>
                <a:gd name="T14" fmla="*/ 269 w 89"/>
                <a:gd name="T15" fmla="*/ 8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42">
                  <a:moveTo>
                    <a:pt x="31" y="10"/>
                  </a:moveTo>
                  <a:cubicBezTo>
                    <a:pt x="22" y="7"/>
                    <a:pt x="10" y="5"/>
                    <a:pt x="3" y="0"/>
                  </a:cubicBezTo>
                  <a:cubicBezTo>
                    <a:pt x="5" y="7"/>
                    <a:pt x="4" y="14"/>
                    <a:pt x="0" y="16"/>
                  </a:cubicBezTo>
                  <a:cubicBezTo>
                    <a:pt x="10" y="14"/>
                    <a:pt x="25" y="23"/>
                    <a:pt x="45" y="29"/>
                  </a:cubicBezTo>
                  <a:cubicBezTo>
                    <a:pt x="65" y="34"/>
                    <a:pt x="81" y="35"/>
                    <a:pt x="87" y="42"/>
                  </a:cubicBezTo>
                  <a:cubicBezTo>
                    <a:pt x="85" y="30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5" y="29"/>
                    <a:pt x="46" y="14"/>
                    <a:pt x="31" y="10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1" name="Freeform 87"/>
            <p:cNvSpPr>
              <a:spLocks/>
            </p:cNvSpPr>
            <p:nvPr/>
          </p:nvSpPr>
          <p:spPr bwMode="auto">
            <a:xfrm>
              <a:off x="2925" y="1976"/>
              <a:ext cx="154" cy="69"/>
            </a:xfrm>
            <a:custGeom>
              <a:avLst/>
              <a:gdLst>
                <a:gd name="T0" fmla="*/ 467 w 100"/>
                <a:gd name="T1" fmla="*/ 265 h 45"/>
                <a:gd name="T2" fmla="*/ 865 w 100"/>
                <a:gd name="T3" fmla="*/ 158 h 45"/>
                <a:gd name="T4" fmla="*/ 799 w 100"/>
                <a:gd name="T5" fmla="*/ 0 h 45"/>
                <a:gd name="T6" fmla="*/ 513 w 100"/>
                <a:gd name="T7" fmla="*/ 101 h 45"/>
                <a:gd name="T8" fmla="*/ 0 w 100"/>
                <a:gd name="T9" fmla="*/ 189 h 45"/>
                <a:gd name="T10" fmla="*/ 0 w 100"/>
                <a:gd name="T11" fmla="*/ 204 h 45"/>
                <a:gd name="T12" fmla="*/ 95 w 100"/>
                <a:gd name="T13" fmla="*/ 383 h 45"/>
                <a:gd name="T14" fmla="*/ 467 w 100"/>
                <a:gd name="T15" fmla="*/ 26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45">
                  <a:moveTo>
                    <a:pt x="54" y="31"/>
                  </a:moveTo>
                  <a:cubicBezTo>
                    <a:pt x="75" y="25"/>
                    <a:pt x="90" y="16"/>
                    <a:pt x="100" y="1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4" y="7"/>
                    <a:pt x="70" y="9"/>
                    <a:pt x="59" y="12"/>
                  </a:cubicBezTo>
                  <a:cubicBezTo>
                    <a:pt x="43" y="17"/>
                    <a:pt x="12" y="36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31"/>
                    <a:pt x="10" y="40"/>
                    <a:pt x="11" y="45"/>
                  </a:cubicBezTo>
                  <a:cubicBezTo>
                    <a:pt x="17" y="37"/>
                    <a:pt x="34" y="36"/>
                    <a:pt x="54" y="31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2" name="Freeform 88"/>
            <p:cNvSpPr>
              <a:spLocks/>
            </p:cNvSpPr>
            <p:nvPr/>
          </p:nvSpPr>
          <p:spPr bwMode="auto">
            <a:xfrm>
              <a:off x="2707" y="2014"/>
              <a:ext cx="1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32 h 1"/>
                <a:gd name="T4" fmla="*/ 0 w 1"/>
                <a:gd name="T5" fmla="*/ 32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3" name="Freeform 89"/>
            <p:cNvSpPr>
              <a:spLocks/>
            </p:cNvSpPr>
            <p:nvPr/>
          </p:nvSpPr>
          <p:spPr bwMode="auto">
            <a:xfrm>
              <a:off x="2741" y="1816"/>
              <a:ext cx="280" cy="100"/>
            </a:xfrm>
            <a:custGeom>
              <a:avLst/>
              <a:gdLst>
                <a:gd name="T0" fmla="*/ 1249 w 182"/>
                <a:gd name="T1" fmla="*/ 372 h 65"/>
                <a:gd name="T2" fmla="*/ 1569 w 182"/>
                <a:gd name="T3" fmla="*/ 258 h 65"/>
                <a:gd name="T4" fmla="*/ 1425 w 182"/>
                <a:gd name="T5" fmla="*/ 0 h 65"/>
                <a:gd name="T6" fmla="*/ 1362 w 182"/>
                <a:gd name="T7" fmla="*/ 83 h 65"/>
                <a:gd name="T8" fmla="*/ 783 w 182"/>
                <a:gd name="T9" fmla="*/ 365 h 65"/>
                <a:gd name="T10" fmla="*/ 772 w 182"/>
                <a:gd name="T11" fmla="*/ 365 h 65"/>
                <a:gd name="T12" fmla="*/ 189 w 182"/>
                <a:gd name="T13" fmla="*/ 83 h 65"/>
                <a:gd name="T14" fmla="*/ 128 w 182"/>
                <a:gd name="T15" fmla="*/ 0 h 65"/>
                <a:gd name="T16" fmla="*/ 0 w 182"/>
                <a:gd name="T17" fmla="*/ 303 h 65"/>
                <a:gd name="T18" fmla="*/ 414 w 182"/>
                <a:gd name="T19" fmla="*/ 438 h 65"/>
                <a:gd name="T20" fmla="*/ 772 w 182"/>
                <a:gd name="T21" fmla="*/ 562 h 65"/>
                <a:gd name="T22" fmla="*/ 914 w 182"/>
                <a:gd name="T23" fmla="*/ 500 h 65"/>
                <a:gd name="T24" fmla="*/ 1249 w 182"/>
                <a:gd name="T25" fmla="*/ 37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65">
                  <a:moveTo>
                    <a:pt x="145" y="43"/>
                  </a:moveTo>
                  <a:cubicBezTo>
                    <a:pt x="160" y="39"/>
                    <a:pt x="173" y="28"/>
                    <a:pt x="182" y="30"/>
                  </a:cubicBezTo>
                  <a:cubicBezTo>
                    <a:pt x="175" y="23"/>
                    <a:pt x="166" y="11"/>
                    <a:pt x="165" y="0"/>
                  </a:cubicBezTo>
                  <a:cubicBezTo>
                    <a:pt x="164" y="3"/>
                    <a:pt x="161" y="7"/>
                    <a:pt x="158" y="10"/>
                  </a:cubicBezTo>
                  <a:cubicBezTo>
                    <a:pt x="147" y="22"/>
                    <a:pt x="124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56" y="42"/>
                    <a:pt x="34" y="22"/>
                    <a:pt x="22" y="10"/>
                  </a:cubicBezTo>
                  <a:cubicBezTo>
                    <a:pt x="19" y="7"/>
                    <a:pt x="17" y="4"/>
                    <a:pt x="15" y="0"/>
                  </a:cubicBezTo>
                  <a:cubicBezTo>
                    <a:pt x="11" y="27"/>
                    <a:pt x="0" y="35"/>
                    <a:pt x="0" y="35"/>
                  </a:cubicBezTo>
                  <a:cubicBezTo>
                    <a:pt x="15" y="33"/>
                    <a:pt x="18" y="44"/>
                    <a:pt x="48" y="51"/>
                  </a:cubicBezTo>
                  <a:cubicBezTo>
                    <a:pt x="72" y="57"/>
                    <a:pt x="86" y="55"/>
                    <a:pt x="90" y="65"/>
                  </a:cubicBezTo>
                  <a:cubicBezTo>
                    <a:pt x="93" y="51"/>
                    <a:pt x="101" y="54"/>
                    <a:pt x="106" y="58"/>
                  </a:cubicBezTo>
                  <a:cubicBezTo>
                    <a:pt x="111" y="50"/>
                    <a:pt x="124" y="49"/>
                    <a:pt x="145" y="43"/>
                  </a:cubicBezTo>
                </a:path>
              </a:pathLst>
            </a:custGeom>
            <a:solidFill>
              <a:srgbClr val="B7C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4" name="Freeform 90"/>
            <p:cNvSpPr>
              <a:spLocks/>
            </p:cNvSpPr>
            <p:nvPr/>
          </p:nvSpPr>
          <p:spPr bwMode="auto">
            <a:xfrm>
              <a:off x="2912" y="1899"/>
              <a:ext cx="140" cy="75"/>
            </a:xfrm>
            <a:custGeom>
              <a:avLst/>
              <a:gdLst>
                <a:gd name="T0" fmla="*/ 783 w 91"/>
                <a:gd name="T1" fmla="*/ 187 h 49"/>
                <a:gd name="T2" fmla="*/ 705 w 91"/>
                <a:gd name="T3" fmla="*/ 12 h 49"/>
                <a:gd name="T4" fmla="*/ 698 w 91"/>
                <a:gd name="T5" fmla="*/ 0 h 49"/>
                <a:gd name="T6" fmla="*/ 448 w 91"/>
                <a:gd name="T7" fmla="*/ 133 h 49"/>
                <a:gd name="T8" fmla="*/ 0 w 91"/>
                <a:gd name="T9" fmla="*/ 237 h 49"/>
                <a:gd name="T10" fmla="*/ 62 w 91"/>
                <a:gd name="T11" fmla="*/ 412 h 49"/>
                <a:gd name="T12" fmla="*/ 418 w 91"/>
                <a:gd name="T13" fmla="*/ 297 h 49"/>
                <a:gd name="T14" fmla="*/ 783 w 91"/>
                <a:gd name="T15" fmla="*/ 18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49">
                  <a:moveTo>
                    <a:pt x="91" y="22"/>
                  </a:moveTo>
                  <a:cubicBezTo>
                    <a:pt x="83" y="13"/>
                    <a:pt x="82" y="1"/>
                    <a:pt x="82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9"/>
                    <a:pt x="65" y="13"/>
                    <a:pt x="52" y="16"/>
                  </a:cubicBezTo>
                  <a:cubicBezTo>
                    <a:pt x="38" y="20"/>
                    <a:pt x="13" y="33"/>
                    <a:pt x="0" y="28"/>
                  </a:cubicBezTo>
                  <a:cubicBezTo>
                    <a:pt x="6" y="36"/>
                    <a:pt x="7" y="45"/>
                    <a:pt x="7" y="49"/>
                  </a:cubicBezTo>
                  <a:cubicBezTo>
                    <a:pt x="13" y="41"/>
                    <a:pt x="29" y="40"/>
                    <a:pt x="49" y="35"/>
                  </a:cubicBezTo>
                  <a:cubicBezTo>
                    <a:pt x="67" y="30"/>
                    <a:pt x="81" y="22"/>
                    <a:pt x="91" y="22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5" name="Freeform 91"/>
            <p:cNvSpPr>
              <a:spLocks/>
            </p:cNvSpPr>
            <p:nvPr/>
          </p:nvSpPr>
          <p:spPr bwMode="auto">
            <a:xfrm>
              <a:off x="2710" y="1973"/>
              <a:ext cx="148" cy="75"/>
            </a:xfrm>
            <a:custGeom>
              <a:avLst/>
              <a:gdLst>
                <a:gd name="T0" fmla="*/ 0 w 96"/>
                <a:gd name="T1" fmla="*/ 217 h 49"/>
                <a:gd name="T2" fmla="*/ 429 w 96"/>
                <a:gd name="T3" fmla="*/ 302 h 49"/>
                <a:gd name="T4" fmla="*/ 791 w 96"/>
                <a:gd name="T5" fmla="*/ 412 h 49"/>
                <a:gd name="T6" fmla="*/ 837 w 96"/>
                <a:gd name="T7" fmla="*/ 279 h 49"/>
                <a:gd name="T8" fmla="*/ 837 w 96"/>
                <a:gd name="T9" fmla="*/ 269 h 49"/>
                <a:gd name="T10" fmla="*/ 385 w 96"/>
                <a:gd name="T11" fmla="*/ 155 h 49"/>
                <a:gd name="T12" fmla="*/ 52 w 96"/>
                <a:gd name="T13" fmla="*/ 0 h 49"/>
                <a:gd name="T14" fmla="*/ 45 w 96"/>
                <a:gd name="T15" fmla="*/ 12 h 49"/>
                <a:gd name="T16" fmla="*/ 0 w 96"/>
                <a:gd name="T17" fmla="*/ 21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49">
                  <a:moveTo>
                    <a:pt x="0" y="26"/>
                  </a:moveTo>
                  <a:cubicBezTo>
                    <a:pt x="9" y="19"/>
                    <a:pt x="25" y="30"/>
                    <a:pt x="49" y="36"/>
                  </a:cubicBezTo>
                  <a:cubicBezTo>
                    <a:pt x="67" y="41"/>
                    <a:pt x="83" y="43"/>
                    <a:pt x="91" y="49"/>
                  </a:cubicBezTo>
                  <a:cubicBezTo>
                    <a:pt x="89" y="39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1" y="37"/>
                    <a:pt x="57" y="22"/>
                    <a:pt x="44" y="18"/>
                  </a:cubicBezTo>
                  <a:cubicBezTo>
                    <a:pt x="29" y="14"/>
                    <a:pt x="10" y="11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2"/>
                    <a:pt x="5" y="21"/>
                    <a:pt x="0" y="26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6" name="Freeform 92"/>
            <p:cNvSpPr>
              <a:spLocks/>
            </p:cNvSpPr>
            <p:nvPr/>
          </p:nvSpPr>
          <p:spPr bwMode="auto">
            <a:xfrm>
              <a:off x="2736" y="1914"/>
              <a:ext cx="137" cy="65"/>
            </a:xfrm>
            <a:custGeom>
              <a:avLst/>
              <a:gdLst>
                <a:gd name="T0" fmla="*/ 269 w 89"/>
                <a:gd name="T1" fmla="*/ 87 h 42"/>
                <a:gd name="T2" fmla="*/ 28 w 89"/>
                <a:gd name="T3" fmla="*/ 0 h 42"/>
                <a:gd name="T4" fmla="*/ 0 w 89"/>
                <a:gd name="T5" fmla="*/ 144 h 42"/>
                <a:gd name="T6" fmla="*/ 386 w 89"/>
                <a:gd name="T7" fmla="*/ 258 h 42"/>
                <a:gd name="T8" fmla="*/ 751 w 89"/>
                <a:gd name="T9" fmla="*/ 373 h 42"/>
                <a:gd name="T10" fmla="*/ 770 w 89"/>
                <a:gd name="T11" fmla="*/ 223 h 42"/>
                <a:gd name="T12" fmla="*/ 759 w 89"/>
                <a:gd name="T13" fmla="*/ 197 h 42"/>
                <a:gd name="T14" fmla="*/ 269 w 89"/>
                <a:gd name="T15" fmla="*/ 8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42">
                  <a:moveTo>
                    <a:pt x="31" y="10"/>
                  </a:moveTo>
                  <a:cubicBezTo>
                    <a:pt x="22" y="7"/>
                    <a:pt x="10" y="5"/>
                    <a:pt x="3" y="0"/>
                  </a:cubicBezTo>
                  <a:cubicBezTo>
                    <a:pt x="5" y="7"/>
                    <a:pt x="4" y="14"/>
                    <a:pt x="0" y="16"/>
                  </a:cubicBezTo>
                  <a:cubicBezTo>
                    <a:pt x="10" y="14"/>
                    <a:pt x="25" y="23"/>
                    <a:pt x="45" y="29"/>
                  </a:cubicBezTo>
                  <a:cubicBezTo>
                    <a:pt x="65" y="34"/>
                    <a:pt x="81" y="35"/>
                    <a:pt x="87" y="42"/>
                  </a:cubicBezTo>
                  <a:cubicBezTo>
                    <a:pt x="85" y="30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5" y="29"/>
                    <a:pt x="46" y="14"/>
                    <a:pt x="31" y="10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7" name="Freeform 93"/>
            <p:cNvSpPr>
              <a:spLocks/>
            </p:cNvSpPr>
            <p:nvPr/>
          </p:nvSpPr>
          <p:spPr bwMode="auto">
            <a:xfrm>
              <a:off x="2925" y="1976"/>
              <a:ext cx="154" cy="69"/>
            </a:xfrm>
            <a:custGeom>
              <a:avLst/>
              <a:gdLst>
                <a:gd name="T0" fmla="*/ 467 w 100"/>
                <a:gd name="T1" fmla="*/ 265 h 45"/>
                <a:gd name="T2" fmla="*/ 865 w 100"/>
                <a:gd name="T3" fmla="*/ 158 h 45"/>
                <a:gd name="T4" fmla="*/ 799 w 100"/>
                <a:gd name="T5" fmla="*/ 0 h 45"/>
                <a:gd name="T6" fmla="*/ 513 w 100"/>
                <a:gd name="T7" fmla="*/ 101 h 45"/>
                <a:gd name="T8" fmla="*/ 0 w 100"/>
                <a:gd name="T9" fmla="*/ 189 h 45"/>
                <a:gd name="T10" fmla="*/ 0 w 100"/>
                <a:gd name="T11" fmla="*/ 204 h 45"/>
                <a:gd name="T12" fmla="*/ 95 w 100"/>
                <a:gd name="T13" fmla="*/ 383 h 45"/>
                <a:gd name="T14" fmla="*/ 467 w 100"/>
                <a:gd name="T15" fmla="*/ 26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45">
                  <a:moveTo>
                    <a:pt x="54" y="31"/>
                  </a:moveTo>
                  <a:cubicBezTo>
                    <a:pt x="75" y="25"/>
                    <a:pt x="90" y="16"/>
                    <a:pt x="100" y="1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4" y="7"/>
                    <a:pt x="70" y="9"/>
                    <a:pt x="59" y="12"/>
                  </a:cubicBezTo>
                  <a:cubicBezTo>
                    <a:pt x="43" y="17"/>
                    <a:pt x="12" y="36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31"/>
                    <a:pt x="10" y="40"/>
                    <a:pt x="11" y="45"/>
                  </a:cubicBezTo>
                  <a:cubicBezTo>
                    <a:pt x="17" y="37"/>
                    <a:pt x="34" y="36"/>
                    <a:pt x="54" y="31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8" name="Freeform 94"/>
            <p:cNvSpPr>
              <a:spLocks/>
            </p:cNvSpPr>
            <p:nvPr/>
          </p:nvSpPr>
          <p:spPr bwMode="auto">
            <a:xfrm>
              <a:off x="2707" y="2014"/>
              <a:ext cx="1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32 h 1"/>
                <a:gd name="T4" fmla="*/ 0 w 1"/>
                <a:gd name="T5" fmla="*/ 32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69" name="Freeform 95"/>
            <p:cNvSpPr>
              <a:spLocks/>
            </p:cNvSpPr>
            <p:nvPr/>
          </p:nvSpPr>
          <p:spPr bwMode="auto">
            <a:xfrm>
              <a:off x="2741" y="1816"/>
              <a:ext cx="280" cy="100"/>
            </a:xfrm>
            <a:custGeom>
              <a:avLst/>
              <a:gdLst>
                <a:gd name="T0" fmla="*/ 1249 w 182"/>
                <a:gd name="T1" fmla="*/ 372 h 65"/>
                <a:gd name="T2" fmla="*/ 1569 w 182"/>
                <a:gd name="T3" fmla="*/ 258 h 65"/>
                <a:gd name="T4" fmla="*/ 1425 w 182"/>
                <a:gd name="T5" fmla="*/ 0 h 65"/>
                <a:gd name="T6" fmla="*/ 1362 w 182"/>
                <a:gd name="T7" fmla="*/ 83 h 65"/>
                <a:gd name="T8" fmla="*/ 783 w 182"/>
                <a:gd name="T9" fmla="*/ 365 h 65"/>
                <a:gd name="T10" fmla="*/ 772 w 182"/>
                <a:gd name="T11" fmla="*/ 365 h 65"/>
                <a:gd name="T12" fmla="*/ 189 w 182"/>
                <a:gd name="T13" fmla="*/ 83 h 65"/>
                <a:gd name="T14" fmla="*/ 128 w 182"/>
                <a:gd name="T15" fmla="*/ 0 h 65"/>
                <a:gd name="T16" fmla="*/ 0 w 182"/>
                <a:gd name="T17" fmla="*/ 303 h 65"/>
                <a:gd name="T18" fmla="*/ 414 w 182"/>
                <a:gd name="T19" fmla="*/ 438 h 65"/>
                <a:gd name="T20" fmla="*/ 772 w 182"/>
                <a:gd name="T21" fmla="*/ 562 h 65"/>
                <a:gd name="T22" fmla="*/ 914 w 182"/>
                <a:gd name="T23" fmla="*/ 500 h 65"/>
                <a:gd name="T24" fmla="*/ 1249 w 182"/>
                <a:gd name="T25" fmla="*/ 37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65">
                  <a:moveTo>
                    <a:pt x="145" y="43"/>
                  </a:moveTo>
                  <a:cubicBezTo>
                    <a:pt x="160" y="39"/>
                    <a:pt x="173" y="28"/>
                    <a:pt x="182" y="30"/>
                  </a:cubicBezTo>
                  <a:cubicBezTo>
                    <a:pt x="175" y="23"/>
                    <a:pt x="166" y="11"/>
                    <a:pt x="165" y="0"/>
                  </a:cubicBezTo>
                  <a:cubicBezTo>
                    <a:pt x="164" y="3"/>
                    <a:pt x="161" y="7"/>
                    <a:pt x="158" y="10"/>
                  </a:cubicBezTo>
                  <a:cubicBezTo>
                    <a:pt x="147" y="22"/>
                    <a:pt x="124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56" y="42"/>
                    <a:pt x="34" y="22"/>
                    <a:pt x="22" y="10"/>
                  </a:cubicBezTo>
                  <a:cubicBezTo>
                    <a:pt x="19" y="7"/>
                    <a:pt x="17" y="4"/>
                    <a:pt x="15" y="0"/>
                  </a:cubicBezTo>
                  <a:cubicBezTo>
                    <a:pt x="11" y="27"/>
                    <a:pt x="0" y="35"/>
                    <a:pt x="0" y="35"/>
                  </a:cubicBezTo>
                  <a:cubicBezTo>
                    <a:pt x="15" y="33"/>
                    <a:pt x="18" y="44"/>
                    <a:pt x="48" y="51"/>
                  </a:cubicBezTo>
                  <a:cubicBezTo>
                    <a:pt x="72" y="57"/>
                    <a:pt x="86" y="55"/>
                    <a:pt x="90" y="65"/>
                  </a:cubicBezTo>
                  <a:cubicBezTo>
                    <a:pt x="93" y="51"/>
                    <a:pt x="101" y="54"/>
                    <a:pt x="106" y="58"/>
                  </a:cubicBezTo>
                  <a:cubicBezTo>
                    <a:pt x="111" y="50"/>
                    <a:pt x="124" y="49"/>
                    <a:pt x="145" y="43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0" name="Freeform 96"/>
            <p:cNvSpPr>
              <a:spLocks/>
            </p:cNvSpPr>
            <p:nvPr/>
          </p:nvSpPr>
          <p:spPr bwMode="auto">
            <a:xfrm>
              <a:off x="3022" y="2185"/>
              <a:ext cx="124" cy="80"/>
            </a:xfrm>
            <a:custGeom>
              <a:avLst/>
              <a:gdLst>
                <a:gd name="T0" fmla="*/ 19 w 80"/>
                <a:gd name="T1" fmla="*/ 448 h 52"/>
                <a:gd name="T2" fmla="*/ 276 w 80"/>
                <a:gd name="T3" fmla="*/ 291 h 52"/>
                <a:gd name="T4" fmla="*/ 716 w 80"/>
                <a:gd name="T5" fmla="*/ 189 h 52"/>
                <a:gd name="T6" fmla="*/ 649 w 80"/>
                <a:gd name="T7" fmla="*/ 0 h 52"/>
                <a:gd name="T8" fmla="*/ 293 w 80"/>
                <a:gd name="T9" fmla="*/ 128 h 52"/>
                <a:gd name="T10" fmla="*/ 0 w 80"/>
                <a:gd name="T11" fmla="*/ 242 h 52"/>
                <a:gd name="T12" fmla="*/ 19 w 80"/>
                <a:gd name="T13" fmla="*/ 448 h 52"/>
                <a:gd name="T14" fmla="*/ 19 w 80"/>
                <a:gd name="T15" fmla="*/ 448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52">
                  <a:moveTo>
                    <a:pt x="2" y="52"/>
                  </a:moveTo>
                  <a:cubicBezTo>
                    <a:pt x="4" y="42"/>
                    <a:pt x="18" y="38"/>
                    <a:pt x="31" y="34"/>
                  </a:cubicBezTo>
                  <a:cubicBezTo>
                    <a:pt x="45" y="31"/>
                    <a:pt x="67" y="20"/>
                    <a:pt x="80" y="22"/>
                  </a:cubicBezTo>
                  <a:cubicBezTo>
                    <a:pt x="78" y="17"/>
                    <a:pt x="72" y="8"/>
                    <a:pt x="72" y="0"/>
                  </a:cubicBezTo>
                  <a:cubicBezTo>
                    <a:pt x="67" y="8"/>
                    <a:pt x="53" y="9"/>
                    <a:pt x="33" y="15"/>
                  </a:cubicBezTo>
                  <a:cubicBezTo>
                    <a:pt x="20" y="19"/>
                    <a:pt x="9" y="27"/>
                    <a:pt x="0" y="28"/>
                  </a:cubicBezTo>
                  <a:cubicBezTo>
                    <a:pt x="1" y="30"/>
                    <a:pt x="5" y="40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1" name="Freeform 97"/>
            <p:cNvSpPr>
              <a:spLocks/>
            </p:cNvSpPr>
            <p:nvPr/>
          </p:nvSpPr>
          <p:spPr bwMode="auto">
            <a:xfrm>
              <a:off x="2987" y="2116"/>
              <a:ext cx="134" cy="69"/>
            </a:xfrm>
            <a:custGeom>
              <a:avLst/>
              <a:gdLst>
                <a:gd name="T0" fmla="*/ 83 w 87"/>
                <a:gd name="T1" fmla="*/ 383 h 45"/>
                <a:gd name="T2" fmla="*/ 333 w 87"/>
                <a:gd name="T3" fmla="*/ 282 h 45"/>
                <a:gd name="T4" fmla="*/ 752 w 87"/>
                <a:gd name="T5" fmla="*/ 173 h 45"/>
                <a:gd name="T6" fmla="*/ 719 w 87"/>
                <a:gd name="T7" fmla="*/ 0 h 45"/>
                <a:gd name="T8" fmla="*/ 353 w 87"/>
                <a:gd name="T9" fmla="*/ 115 h 45"/>
                <a:gd name="T10" fmla="*/ 0 w 87"/>
                <a:gd name="T11" fmla="*/ 221 h 45"/>
                <a:gd name="T12" fmla="*/ 12 w 87"/>
                <a:gd name="T13" fmla="*/ 228 h 45"/>
                <a:gd name="T14" fmla="*/ 83 w 87"/>
                <a:gd name="T15" fmla="*/ 38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45">
                  <a:moveTo>
                    <a:pt x="10" y="45"/>
                  </a:moveTo>
                  <a:cubicBezTo>
                    <a:pt x="16" y="39"/>
                    <a:pt x="27" y="36"/>
                    <a:pt x="38" y="33"/>
                  </a:cubicBezTo>
                  <a:cubicBezTo>
                    <a:pt x="51" y="29"/>
                    <a:pt x="75" y="17"/>
                    <a:pt x="87" y="20"/>
                  </a:cubicBezTo>
                  <a:cubicBezTo>
                    <a:pt x="86" y="17"/>
                    <a:pt x="81" y="8"/>
                    <a:pt x="83" y="0"/>
                  </a:cubicBezTo>
                  <a:cubicBezTo>
                    <a:pt x="76" y="8"/>
                    <a:pt x="61" y="9"/>
                    <a:pt x="41" y="14"/>
                  </a:cubicBezTo>
                  <a:cubicBezTo>
                    <a:pt x="23" y="19"/>
                    <a:pt x="10" y="26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1" y="34"/>
                    <a:pt x="10" y="45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2" name="Freeform 98"/>
            <p:cNvSpPr>
              <a:spLocks/>
            </p:cNvSpPr>
            <p:nvPr/>
          </p:nvSpPr>
          <p:spPr bwMode="auto">
            <a:xfrm>
              <a:off x="2956" y="2043"/>
              <a:ext cx="142" cy="76"/>
            </a:xfrm>
            <a:custGeom>
              <a:avLst/>
              <a:gdLst>
                <a:gd name="T0" fmla="*/ 52 w 92"/>
                <a:gd name="T1" fmla="*/ 428 h 49"/>
                <a:gd name="T2" fmla="*/ 52 w 92"/>
                <a:gd name="T3" fmla="*/ 440 h 49"/>
                <a:gd name="T4" fmla="*/ 367 w 92"/>
                <a:gd name="T5" fmla="*/ 306 h 49"/>
                <a:gd name="T6" fmla="*/ 806 w 92"/>
                <a:gd name="T7" fmla="*/ 169 h 49"/>
                <a:gd name="T8" fmla="*/ 772 w 92"/>
                <a:gd name="T9" fmla="*/ 0 h 49"/>
                <a:gd name="T10" fmla="*/ 468 w 92"/>
                <a:gd name="T11" fmla="*/ 127 h 49"/>
                <a:gd name="T12" fmla="*/ 0 w 92"/>
                <a:gd name="T13" fmla="*/ 262 h 49"/>
                <a:gd name="T14" fmla="*/ 52 w 92"/>
                <a:gd name="T15" fmla="*/ 42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49">
                  <a:moveTo>
                    <a:pt x="6" y="48"/>
                  </a:moveTo>
                  <a:cubicBezTo>
                    <a:pt x="6" y="48"/>
                    <a:pt x="6" y="49"/>
                    <a:pt x="6" y="49"/>
                  </a:cubicBezTo>
                  <a:cubicBezTo>
                    <a:pt x="12" y="40"/>
                    <a:pt x="29" y="37"/>
                    <a:pt x="42" y="34"/>
                  </a:cubicBezTo>
                  <a:cubicBezTo>
                    <a:pt x="55" y="30"/>
                    <a:pt x="78" y="16"/>
                    <a:pt x="92" y="19"/>
                  </a:cubicBezTo>
                  <a:cubicBezTo>
                    <a:pt x="90" y="16"/>
                    <a:pt x="85" y="6"/>
                    <a:pt x="88" y="0"/>
                  </a:cubicBezTo>
                  <a:cubicBezTo>
                    <a:pt x="82" y="8"/>
                    <a:pt x="65" y="10"/>
                    <a:pt x="53" y="14"/>
                  </a:cubicBezTo>
                  <a:cubicBezTo>
                    <a:pt x="40" y="18"/>
                    <a:pt x="15" y="33"/>
                    <a:pt x="0" y="29"/>
                  </a:cubicBezTo>
                  <a:cubicBezTo>
                    <a:pt x="10" y="38"/>
                    <a:pt x="8" y="41"/>
                    <a:pt x="6" y="48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3" name="Freeform 99"/>
            <p:cNvSpPr>
              <a:spLocks/>
            </p:cNvSpPr>
            <p:nvPr/>
          </p:nvSpPr>
          <p:spPr bwMode="auto">
            <a:xfrm>
              <a:off x="3022" y="2185"/>
              <a:ext cx="124" cy="80"/>
            </a:xfrm>
            <a:custGeom>
              <a:avLst/>
              <a:gdLst>
                <a:gd name="T0" fmla="*/ 19 w 80"/>
                <a:gd name="T1" fmla="*/ 448 h 52"/>
                <a:gd name="T2" fmla="*/ 276 w 80"/>
                <a:gd name="T3" fmla="*/ 291 h 52"/>
                <a:gd name="T4" fmla="*/ 716 w 80"/>
                <a:gd name="T5" fmla="*/ 189 h 52"/>
                <a:gd name="T6" fmla="*/ 649 w 80"/>
                <a:gd name="T7" fmla="*/ 0 h 52"/>
                <a:gd name="T8" fmla="*/ 293 w 80"/>
                <a:gd name="T9" fmla="*/ 128 h 52"/>
                <a:gd name="T10" fmla="*/ 0 w 80"/>
                <a:gd name="T11" fmla="*/ 242 h 52"/>
                <a:gd name="T12" fmla="*/ 19 w 80"/>
                <a:gd name="T13" fmla="*/ 448 h 52"/>
                <a:gd name="T14" fmla="*/ 19 w 80"/>
                <a:gd name="T15" fmla="*/ 448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52">
                  <a:moveTo>
                    <a:pt x="2" y="52"/>
                  </a:moveTo>
                  <a:cubicBezTo>
                    <a:pt x="4" y="42"/>
                    <a:pt x="18" y="38"/>
                    <a:pt x="31" y="34"/>
                  </a:cubicBezTo>
                  <a:cubicBezTo>
                    <a:pt x="45" y="31"/>
                    <a:pt x="67" y="20"/>
                    <a:pt x="80" y="22"/>
                  </a:cubicBezTo>
                  <a:cubicBezTo>
                    <a:pt x="78" y="17"/>
                    <a:pt x="72" y="8"/>
                    <a:pt x="72" y="0"/>
                  </a:cubicBezTo>
                  <a:cubicBezTo>
                    <a:pt x="67" y="8"/>
                    <a:pt x="53" y="9"/>
                    <a:pt x="33" y="15"/>
                  </a:cubicBezTo>
                  <a:cubicBezTo>
                    <a:pt x="20" y="19"/>
                    <a:pt x="9" y="27"/>
                    <a:pt x="0" y="28"/>
                  </a:cubicBezTo>
                  <a:cubicBezTo>
                    <a:pt x="1" y="30"/>
                    <a:pt x="5" y="40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4" name="Freeform 100"/>
            <p:cNvSpPr>
              <a:spLocks/>
            </p:cNvSpPr>
            <p:nvPr/>
          </p:nvSpPr>
          <p:spPr bwMode="auto">
            <a:xfrm>
              <a:off x="2987" y="2116"/>
              <a:ext cx="134" cy="69"/>
            </a:xfrm>
            <a:custGeom>
              <a:avLst/>
              <a:gdLst>
                <a:gd name="T0" fmla="*/ 83 w 87"/>
                <a:gd name="T1" fmla="*/ 383 h 45"/>
                <a:gd name="T2" fmla="*/ 333 w 87"/>
                <a:gd name="T3" fmla="*/ 282 h 45"/>
                <a:gd name="T4" fmla="*/ 752 w 87"/>
                <a:gd name="T5" fmla="*/ 173 h 45"/>
                <a:gd name="T6" fmla="*/ 719 w 87"/>
                <a:gd name="T7" fmla="*/ 0 h 45"/>
                <a:gd name="T8" fmla="*/ 353 w 87"/>
                <a:gd name="T9" fmla="*/ 115 h 45"/>
                <a:gd name="T10" fmla="*/ 0 w 87"/>
                <a:gd name="T11" fmla="*/ 221 h 45"/>
                <a:gd name="T12" fmla="*/ 12 w 87"/>
                <a:gd name="T13" fmla="*/ 228 h 45"/>
                <a:gd name="T14" fmla="*/ 83 w 87"/>
                <a:gd name="T15" fmla="*/ 38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45">
                  <a:moveTo>
                    <a:pt x="10" y="45"/>
                  </a:moveTo>
                  <a:cubicBezTo>
                    <a:pt x="16" y="39"/>
                    <a:pt x="27" y="36"/>
                    <a:pt x="38" y="33"/>
                  </a:cubicBezTo>
                  <a:cubicBezTo>
                    <a:pt x="51" y="29"/>
                    <a:pt x="75" y="17"/>
                    <a:pt x="87" y="20"/>
                  </a:cubicBezTo>
                  <a:cubicBezTo>
                    <a:pt x="86" y="17"/>
                    <a:pt x="81" y="8"/>
                    <a:pt x="83" y="0"/>
                  </a:cubicBezTo>
                  <a:cubicBezTo>
                    <a:pt x="76" y="8"/>
                    <a:pt x="61" y="9"/>
                    <a:pt x="41" y="14"/>
                  </a:cubicBezTo>
                  <a:cubicBezTo>
                    <a:pt x="23" y="19"/>
                    <a:pt x="10" y="26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1" y="34"/>
                    <a:pt x="10" y="45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5" name="Freeform 101"/>
            <p:cNvSpPr>
              <a:spLocks/>
            </p:cNvSpPr>
            <p:nvPr/>
          </p:nvSpPr>
          <p:spPr bwMode="auto">
            <a:xfrm>
              <a:off x="2956" y="2043"/>
              <a:ext cx="142" cy="76"/>
            </a:xfrm>
            <a:custGeom>
              <a:avLst/>
              <a:gdLst>
                <a:gd name="T0" fmla="*/ 52 w 92"/>
                <a:gd name="T1" fmla="*/ 428 h 49"/>
                <a:gd name="T2" fmla="*/ 52 w 92"/>
                <a:gd name="T3" fmla="*/ 440 h 49"/>
                <a:gd name="T4" fmla="*/ 367 w 92"/>
                <a:gd name="T5" fmla="*/ 306 h 49"/>
                <a:gd name="T6" fmla="*/ 806 w 92"/>
                <a:gd name="T7" fmla="*/ 169 h 49"/>
                <a:gd name="T8" fmla="*/ 772 w 92"/>
                <a:gd name="T9" fmla="*/ 0 h 49"/>
                <a:gd name="T10" fmla="*/ 468 w 92"/>
                <a:gd name="T11" fmla="*/ 127 h 49"/>
                <a:gd name="T12" fmla="*/ 0 w 92"/>
                <a:gd name="T13" fmla="*/ 262 h 49"/>
                <a:gd name="T14" fmla="*/ 52 w 92"/>
                <a:gd name="T15" fmla="*/ 42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49">
                  <a:moveTo>
                    <a:pt x="6" y="48"/>
                  </a:moveTo>
                  <a:cubicBezTo>
                    <a:pt x="6" y="48"/>
                    <a:pt x="6" y="49"/>
                    <a:pt x="6" y="49"/>
                  </a:cubicBezTo>
                  <a:cubicBezTo>
                    <a:pt x="12" y="40"/>
                    <a:pt x="29" y="37"/>
                    <a:pt x="42" y="34"/>
                  </a:cubicBezTo>
                  <a:cubicBezTo>
                    <a:pt x="55" y="30"/>
                    <a:pt x="78" y="16"/>
                    <a:pt x="92" y="19"/>
                  </a:cubicBezTo>
                  <a:cubicBezTo>
                    <a:pt x="90" y="16"/>
                    <a:pt x="85" y="6"/>
                    <a:pt x="88" y="0"/>
                  </a:cubicBezTo>
                  <a:cubicBezTo>
                    <a:pt x="82" y="8"/>
                    <a:pt x="65" y="10"/>
                    <a:pt x="53" y="14"/>
                  </a:cubicBezTo>
                  <a:cubicBezTo>
                    <a:pt x="40" y="18"/>
                    <a:pt x="15" y="33"/>
                    <a:pt x="0" y="29"/>
                  </a:cubicBezTo>
                  <a:cubicBezTo>
                    <a:pt x="10" y="38"/>
                    <a:pt x="8" y="41"/>
                    <a:pt x="6" y="48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6" name="Freeform 102"/>
            <p:cNvSpPr>
              <a:spLocks/>
            </p:cNvSpPr>
            <p:nvPr/>
          </p:nvSpPr>
          <p:spPr bwMode="auto">
            <a:xfrm>
              <a:off x="2695" y="2050"/>
              <a:ext cx="147" cy="83"/>
            </a:xfrm>
            <a:custGeom>
              <a:avLst/>
              <a:gdLst>
                <a:gd name="T0" fmla="*/ 332 w 96"/>
                <a:gd name="T1" fmla="*/ 123 h 54"/>
                <a:gd name="T2" fmla="*/ 49 w 96"/>
                <a:gd name="T3" fmla="*/ 0 h 54"/>
                <a:gd name="T4" fmla="*/ 0 w 96"/>
                <a:gd name="T5" fmla="*/ 211 h 54"/>
                <a:gd name="T6" fmla="*/ 394 w 96"/>
                <a:gd name="T7" fmla="*/ 320 h 54"/>
                <a:gd name="T8" fmla="*/ 776 w 96"/>
                <a:gd name="T9" fmla="*/ 466 h 54"/>
                <a:gd name="T10" fmla="*/ 778 w 96"/>
                <a:gd name="T11" fmla="*/ 453 h 54"/>
                <a:gd name="T12" fmla="*/ 809 w 96"/>
                <a:gd name="T13" fmla="*/ 238 h 54"/>
                <a:gd name="T14" fmla="*/ 332 w 96"/>
                <a:gd name="T15" fmla="*/ 123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54">
                  <a:moveTo>
                    <a:pt x="40" y="14"/>
                  </a:moveTo>
                  <a:cubicBezTo>
                    <a:pt x="28" y="10"/>
                    <a:pt x="12" y="8"/>
                    <a:pt x="6" y="0"/>
                  </a:cubicBezTo>
                  <a:cubicBezTo>
                    <a:pt x="7" y="9"/>
                    <a:pt x="4" y="19"/>
                    <a:pt x="0" y="25"/>
                  </a:cubicBezTo>
                  <a:cubicBezTo>
                    <a:pt x="9" y="21"/>
                    <a:pt x="25" y="31"/>
                    <a:pt x="47" y="37"/>
                  </a:cubicBezTo>
                  <a:cubicBezTo>
                    <a:pt x="69" y="42"/>
                    <a:pt x="87" y="43"/>
                    <a:pt x="92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42"/>
                    <a:pt x="89" y="36"/>
                    <a:pt x="96" y="28"/>
                  </a:cubicBezTo>
                  <a:cubicBezTo>
                    <a:pt x="81" y="34"/>
                    <a:pt x="55" y="18"/>
                    <a:pt x="40" y="14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7" name="Freeform 103"/>
            <p:cNvSpPr>
              <a:spLocks/>
            </p:cNvSpPr>
            <p:nvPr/>
          </p:nvSpPr>
          <p:spPr bwMode="auto">
            <a:xfrm>
              <a:off x="2664" y="2120"/>
              <a:ext cx="163" cy="101"/>
            </a:xfrm>
            <a:custGeom>
              <a:avLst/>
              <a:gdLst>
                <a:gd name="T0" fmla="*/ 913 w 106"/>
                <a:gd name="T1" fmla="*/ 283 h 65"/>
                <a:gd name="T2" fmla="*/ 414 w 106"/>
                <a:gd name="T3" fmla="*/ 165 h 65"/>
                <a:gd name="T4" fmla="*/ 83 w 106"/>
                <a:gd name="T5" fmla="*/ 0 h 65"/>
                <a:gd name="T6" fmla="*/ 28 w 106"/>
                <a:gd name="T7" fmla="*/ 232 h 65"/>
                <a:gd name="T8" fmla="*/ 0 w 106"/>
                <a:gd name="T9" fmla="*/ 273 h 65"/>
                <a:gd name="T10" fmla="*/ 418 w 106"/>
                <a:gd name="T11" fmla="*/ 317 h 65"/>
                <a:gd name="T12" fmla="*/ 832 w 106"/>
                <a:gd name="T13" fmla="*/ 576 h 65"/>
                <a:gd name="T14" fmla="*/ 832 w 106"/>
                <a:gd name="T15" fmla="*/ 589 h 65"/>
                <a:gd name="T16" fmla="*/ 913 w 106"/>
                <a:gd name="T17" fmla="*/ 28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5">
                  <a:moveTo>
                    <a:pt x="106" y="31"/>
                  </a:moveTo>
                  <a:cubicBezTo>
                    <a:pt x="92" y="40"/>
                    <a:pt x="63" y="22"/>
                    <a:pt x="48" y="18"/>
                  </a:cubicBezTo>
                  <a:cubicBezTo>
                    <a:pt x="34" y="14"/>
                    <a:pt x="14" y="11"/>
                    <a:pt x="10" y="0"/>
                  </a:cubicBezTo>
                  <a:cubicBezTo>
                    <a:pt x="11" y="1"/>
                    <a:pt x="12" y="16"/>
                    <a:pt x="3" y="26"/>
                  </a:cubicBezTo>
                  <a:cubicBezTo>
                    <a:pt x="2" y="27"/>
                    <a:pt x="1" y="28"/>
                    <a:pt x="0" y="30"/>
                  </a:cubicBezTo>
                  <a:cubicBezTo>
                    <a:pt x="10" y="22"/>
                    <a:pt x="25" y="29"/>
                    <a:pt x="49" y="35"/>
                  </a:cubicBezTo>
                  <a:cubicBezTo>
                    <a:pt x="75" y="42"/>
                    <a:pt x="97" y="47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4" y="50"/>
                    <a:pt x="99" y="37"/>
                    <a:pt x="106" y="31"/>
                  </a:cubicBezTo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8" name="Freeform 104"/>
            <p:cNvSpPr>
              <a:spLocks/>
            </p:cNvSpPr>
            <p:nvPr/>
          </p:nvSpPr>
          <p:spPr bwMode="auto">
            <a:xfrm>
              <a:off x="2695" y="2050"/>
              <a:ext cx="147" cy="83"/>
            </a:xfrm>
            <a:custGeom>
              <a:avLst/>
              <a:gdLst>
                <a:gd name="T0" fmla="*/ 332 w 96"/>
                <a:gd name="T1" fmla="*/ 123 h 54"/>
                <a:gd name="T2" fmla="*/ 49 w 96"/>
                <a:gd name="T3" fmla="*/ 0 h 54"/>
                <a:gd name="T4" fmla="*/ 0 w 96"/>
                <a:gd name="T5" fmla="*/ 211 h 54"/>
                <a:gd name="T6" fmla="*/ 394 w 96"/>
                <a:gd name="T7" fmla="*/ 320 h 54"/>
                <a:gd name="T8" fmla="*/ 776 w 96"/>
                <a:gd name="T9" fmla="*/ 466 h 54"/>
                <a:gd name="T10" fmla="*/ 778 w 96"/>
                <a:gd name="T11" fmla="*/ 453 h 54"/>
                <a:gd name="T12" fmla="*/ 809 w 96"/>
                <a:gd name="T13" fmla="*/ 238 h 54"/>
                <a:gd name="T14" fmla="*/ 332 w 96"/>
                <a:gd name="T15" fmla="*/ 123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54">
                  <a:moveTo>
                    <a:pt x="40" y="14"/>
                  </a:moveTo>
                  <a:cubicBezTo>
                    <a:pt x="28" y="10"/>
                    <a:pt x="12" y="8"/>
                    <a:pt x="6" y="0"/>
                  </a:cubicBezTo>
                  <a:cubicBezTo>
                    <a:pt x="7" y="9"/>
                    <a:pt x="4" y="19"/>
                    <a:pt x="0" y="25"/>
                  </a:cubicBezTo>
                  <a:cubicBezTo>
                    <a:pt x="9" y="21"/>
                    <a:pt x="25" y="31"/>
                    <a:pt x="47" y="37"/>
                  </a:cubicBezTo>
                  <a:cubicBezTo>
                    <a:pt x="69" y="42"/>
                    <a:pt x="87" y="43"/>
                    <a:pt x="92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42"/>
                    <a:pt x="89" y="36"/>
                    <a:pt x="96" y="28"/>
                  </a:cubicBezTo>
                  <a:cubicBezTo>
                    <a:pt x="81" y="34"/>
                    <a:pt x="55" y="18"/>
                    <a:pt x="40" y="14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79" name="Freeform 105"/>
            <p:cNvSpPr>
              <a:spLocks/>
            </p:cNvSpPr>
            <p:nvPr/>
          </p:nvSpPr>
          <p:spPr bwMode="auto">
            <a:xfrm>
              <a:off x="2664" y="2120"/>
              <a:ext cx="163" cy="101"/>
            </a:xfrm>
            <a:custGeom>
              <a:avLst/>
              <a:gdLst>
                <a:gd name="T0" fmla="*/ 913 w 106"/>
                <a:gd name="T1" fmla="*/ 283 h 65"/>
                <a:gd name="T2" fmla="*/ 414 w 106"/>
                <a:gd name="T3" fmla="*/ 165 h 65"/>
                <a:gd name="T4" fmla="*/ 83 w 106"/>
                <a:gd name="T5" fmla="*/ 0 h 65"/>
                <a:gd name="T6" fmla="*/ 28 w 106"/>
                <a:gd name="T7" fmla="*/ 232 h 65"/>
                <a:gd name="T8" fmla="*/ 0 w 106"/>
                <a:gd name="T9" fmla="*/ 273 h 65"/>
                <a:gd name="T10" fmla="*/ 418 w 106"/>
                <a:gd name="T11" fmla="*/ 317 h 65"/>
                <a:gd name="T12" fmla="*/ 832 w 106"/>
                <a:gd name="T13" fmla="*/ 576 h 65"/>
                <a:gd name="T14" fmla="*/ 832 w 106"/>
                <a:gd name="T15" fmla="*/ 589 h 65"/>
                <a:gd name="T16" fmla="*/ 913 w 106"/>
                <a:gd name="T17" fmla="*/ 28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5">
                  <a:moveTo>
                    <a:pt x="106" y="31"/>
                  </a:moveTo>
                  <a:cubicBezTo>
                    <a:pt x="92" y="40"/>
                    <a:pt x="63" y="22"/>
                    <a:pt x="48" y="18"/>
                  </a:cubicBezTo>
                  <a:cubicBezTo>
                    <a:pt x="34" y="14"/>
                    <a:pt x="14" y="11"/>
                    <a:pt x="10" y="0"/>
                  </a:cubicBezTo>
                  <a:cubicBezTo>
                    <a:pt x="11" y="1"/>
                    <a:pt x="12" y="16"/>
                    <a:pt x="3" y="26"/>
                  </a:cubicBezTo>
                  <a:cubicBezTo>
                    <a:pt x="2" y="27"/>
                    <a:pt x="1" y="28"/>
                    <a:pt x="0" y="30"/>
                  </a:cubicBezTo>
                  <a:cubicBezTo>
                    <a:pt x="10" y="22"/>
                    <a:pt x="25" y="29"/>
                    <a:pt x="49" y="35"/>
                  </a:cubicBezTo>
                  <a:cubicBezTo>
                    <a:pt x="75" y="42"/>
                    <a:pt x="97" y="47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4" y="50"/>
                    <a:pt x="99" y="37"/>
                    <a:pt x="106" y="3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0" name="Freeform 106"/>
            <p:cNvSpPr>
              <a:spLocks/>
            </p:cNvSpPr>
            <p:nvPr/>
          </p:nvSpPr>
          <p:spPr bwMode="auto">
            <a:xfrm>
              <a:off x="2781" y="850"/>
              <a:ext cx="201" cy="48"/>
            </a:xfrm>
            <a:custGeom>
              <a:avLst/>
              <a:gdLst>
                <a:gd name="T0" fmla="*/ 12 w 131"/>
                <a:gd name="T1" fmla="*/ 231 h 31"/>
                <a:gd name="T2" fmla="*/ 542 w 131"/>
                <a:gd name="T3" fmla="*/ 276 h 31"/>
                <a:gd name="T4" fmla="*/ 554 w 131"/>
                <a:gd name="T5" fmla="*/ 276 h 31"/>
                <a:gd name="T6" fmla="*/ 1102 w 131"/>
                <a:gd name="T7" fmla="*/ 231 h 31"/>
                <a:gd name="T8" fmla="*/ 1114 w 131"/>
                <a:gd name="T9" fmla="*/ 231 h 31"/>
                <a:gd name="T10" fmla="*/ 1054 w 131"/>
                <a:gd name="T11" fmla="*/ 0 h 31"/>
                <a:gd name="T12" fmla="*/ 43 w 131"/>
                <a:gd name="T13" fmla="*/ 0 h 31"/>
                <a:gd name="T14" fmla="*/ 0 w 131"/>
                <a:gd name="T15" fmla="*/ 223 h 31"/>
                <a:gd name="T16" fmla="*/ 12 w 131"/>
                <a:gd name="T17" fmla="*/ 231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31">
                  <a:moveTo>
                    <a:pt x="1" y="26"/>
                  </a:moveTo>
                  <a:cubicBezTo>
                    <a:pt x="9" y="25"/>
                    <a:pt x="20" y="31"/>
                    <a:pt x="64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113" y="31"/>
                    <a:pt x="121" y="24"/>
                    <a:pt x="130" y="26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22" y="20"/>
                    <a:pt x="124" y="0"/>
                    <a:pt x="12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9"/>
                    <a:pt x="6" y="19"/>
                    <a:pt x="0" y="25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FAD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1" name="Freeform 107"/>
            <p:cNvSpPr>
              <a:spLocks/>
            </p:cNvSpPr>
            <p:nvPr/>
          </p:nvSpPr>
          <p:spPr bwMode="auto">
            <a:xfrm>
              <a:off x="2765" y="904"/>
              <a:ext cx="157" cy="49"/>
            </a:xfrm>
            <a:custGeom>
              <a:avLst/>
              <a:gdLst>
                <a:gd name="T0" fmla="*/ 871 w 102"/>
                <a:gd name="T1" fmla="*/ 32 h 32"/>
                <a:gd name="T2" fmla="*/ 291 w 102"/>
                <a:gd name="T3" fmla="*/ 18 h 32"/>
                <a:gd name="T4" fmla="*/ 102 w 102"/>
                <a:gd name="T5" fmla="*/ 28 h 32"/>
                <a:gd name="T6" fmla="*/ 177 w 102"/>
                <a:gd name="T7" fmla="*/ 270 h 32"/>
                <a:gd name="T8" fmla="*/ 175 w 102"/>
                <a:gd name="T9" fmla="*/ 93 h 32"/>
                <a:gd name="T10" fmla="*/ 466 w 102"/>
                <a:gd name="T11" fmla="*/ 66 h 32"/>
                <a:gd name="T12" fmla="*/ 882 w 102"/>
                <a:gd name="T13" fmla="*/ 4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2">
                  <a:moveTo>
                    <a:pt x="101" y="4"/>
                  </a:moveTo>
                  <a:cubicBezTo>
                    <a:pt x="79" y="9"/>
                    <a:pt x="56" y="3"/>
                    <a:pt x="34" y="2"/>
                  </a:cubicBezTo>
                  <a:cubicBezTo>
                    <a:pt x="27" y="1"/>
                    <a:pt x="19" y="0"/>
                    <a:pt x="12" y="3"/>
                  </a:cubicBezTo>
                  <a:cubicBezTo>
                    <a:pt x="0" y="9"/>
                    <a:pt x="10" y="29"/>
                    <a:pt x="21" y="32"/>
                  </a:cubicBezTo>
                  <a:cubicBezTo>
                    <a:pt x="17" y="25"/>
                    <a:pt x="12" y="16"/>
                    <a:pt x="20" y="11"/>
                  </a:cubicBezTo>
                  <a:cubicBezTo>
                    <a:pt x="27" y="5"/>
                    <a:pt x="45" y="7"/>
                    <a:pt x="54" y="8"/>
                  </a:cubicBezTo>
                  <a:cubicBezTo>
                    <a:pt x="69" y="8"/>
                    <a:pt x="87" y="12"/>
                    <a:pt x="102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2" name="Freeform 108"/>
            <p:cNvSpPr>
              <a:spLocks/>
            </p:cNvSpPr>
            <p:nvPr/>
          </p:nvSpPr>
          <p:spPr bwMode="auto">
            <a:xfrm>
              <a:off x="2764" y="1015"/>
              <a:ext cx="157" cy="49"/>
            </a:xfrm>
            <a:custGeom>
              <a:avLst/>
              <a:gdLst>
                <a:gd name="T0" fmla="*/ 871 w 102"/>
                <a:gd name="T1" fmla="*/ 43 h 32"/>
                <a:gd name="T2" fmla="*/ 291 w 102"/>
                <a:gd name="T3" fmla="*/ 18 h 32"/>
                <a:gd name="T4" fmla="*/ 102 w 102"/>
                <a:gd name="T5" fmla="*/ 32 h 32"/>
                <a:gd name="T6" fmla="*/ 175 w 102"/>
                <a:gd name="T7" fmla="*/ 270 h 32"/>
                <a:gd name="T8" fmla="*/ 163 w 102"/>
                <a:gd name="T9" fmla="*/ 93 h 32"/>
                <a:gd name="T10" fmla="*/ 460 w 102"/>
                <a:gd name="T11" fmla="*/ 66 h 32"/>
                <a:gd name="T12" fmla="*/ 882 w 102"/>
                <a:gd name="T13" fmla="*/ 4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2">
                  <a:moveTo>
                    <a:pt x="101" y="5"/>
                  </a:moveTo>
                  <a:cubicBezTo>
                    <a:pt x="79" y="10"/>
                    <a:pt x="55" y="4"/>
                    <a:pt x="34" y="2"/>
                  </a:cubicBezTo>
                  <a:cubicBezTo>
                    <a:pt x="26" y="2"/>
                    <a:pt x="19" y="0"/>
                    <a:pt x="12" y="4"/>
                  </a:cubicBezTo>
                  <a:cubicBezTo>
                    <a:pt x="0" y="10"/>
                    <a:pt x="10" y="30"/>
                    <a:pt x="20" y="32"/>
                  </a:cubicBezTo>
                  <a:cubicBezTo>
                    <a:pt x="17" y="26"/>
                    <a:pt x="12" y="16"/>
                    <a:pt x="19" y="11"/>
                  </a:cubicBezTo>
                  <a:cubicBezTo>
                    <a:pt x="27" y="6"/>
                    <a:pt x="45" y="8"/>
                    <a:pt x="53" y="8"/>
                  </a:cubicBezTo>
                  <a:cubicBezTo>
                    <a:pt x="69" y="9"/>
                    <a:pt x="87" y="12"/>
                    <a:pt x="102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3" name="Freeform 109"/>
            <p:cNvSpPr>
              <a:spLocks/>
            </p:cNvSpPr>
            <p:nvPr/>
          </p:nvSpPr>
          <p:spPr bwMode="auto">
            <a:xfrm>
              <a:off x="2761" y="1126"/>
              <a:ext cx="157" cy="60"/>
            </a:xfrm>
            <a:custGeom>
              <a:avLst/>
              <a:gdLst>
                <a:gd name="T0" fmla="*/ 871 w 102"/>
                <a:gd name="T1" fmla="*/ 43 h 39"/>
                <a:gd name="T2" fmla="*/ 291 w 102"/>
                <a:gd name="T3" fmla="*/ 18 h 39"/>
                <a:gd name="T4" fmla="*/ 102 w 102"/>
                <a:gd name="T5" fmla="*/ 34 h 39"/>
                <a:gd name="T6" fmla="*/ 163 w 102"/>
                <a:gd name="T7" fmla="*/ 335 h 39"/>
                <a:gd name="T8" fmla="*/ 163 w 102"/>
                <a:gd name="T9" fmla="*/ 95 h 39"/>
                <a:gd name="T10" fmla="*/ 460 w 102"/>
                <a:gd name="T11" fmla="*/ 66 h 39"/>
                <a:gd name="T12" fmla="*/ 882 w 102"/>
                <a:gd name="T13" fmla="*/ 5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9">
                  <a:moveTo>
                    <a:pt x="101" y="5"/>
                  </a:moveTo>
                  <a:cubicBezTo>
                    <a:pt x="79" y="10"/>
                    <a:pt x="55" y="4"/>
                    <a:pt x="34" y="2"/>
                  </a:cubicBezTo>
                  <a:cubicBezTo>
                    <a:pt x="27" y="2"/>
                    <a:pt x="19" y="0"/>
                    <a:pt x="12" y="4"/>
                  </a:cubicBezTo>
                  <a:cubicBezTo>
                    <a:pt x="0" y="10"/>
                    <a:pt x="8" y="36"/>
                    <a:pt x="19" y="39"/>
                  </a:cubicBezTo>
                  <a:cubicBezTo>
                    <a:pt x="16" y="32"/>
                    <a:pt x="12" y="16"/>
                    <a:pt x="19" y="11"/>
                  </a:cubicBezTo>
                  <a:cubicBezTo>
                    <a:pt x="27" y="6"/>
                    <a:pt x="45" y="8"/>
                    <a:pt x="53" y="8"/>
                  </a:cubicBezTo>
                  <a:cubicBezTo>
                    <a:pt x="69" y="9"/>
                    <a:pt x="87" y="12"/>
                    <a:pt x="102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4" name="Freeform 110"/>
            <p:cNvSpPr>
              <a:spLocks/>
            </p:cNvSpPr>
            <p:nvPr/>
          </p:nvSpPr>
          <p:spPr bwMode="auto">
            <a:xfrm>
              <a:off x="2759" y="1250"/>
              <a:ext cx="157" cy="50"/>
            </a:xfrm>
            <a:custGeom>
              <a:avLst/>
              <a:gdLst>
                <a:gd name="T0" fmla="*/ 871 w 102"/>
                <a:gd name="T1" fmla="*/ 48 h 32"/>
                <a:gd name="T2" fmla="*/ 291 w 102"/>
                <a:gd name="T3" fmla="*/ 20 h 32"/>
                <a:gd name="T4" fmla="*/ 102 w 102"/>
                <a:gd name="T5" fmla="*/ 34 h 32"/>
                <a:gd name="T6" fmla="*/ 177 w 102"/>
                <a:gd name="T7" fmla="*/ 298 h 32"/>
                <a:gd name="T8" fmla="*/ 175 w 102"/>
                <a:gd name="T9" fmla="*/ 103 h 32"/>
                <a:gd name="T10" fmla="*/ 466 w 102"/>
                <a:gd name="T11" fmla="*/ 75 h 32"/>
                <a:gd name="T12" fmla="*/ 882 w 102"/>
                <a:gd name="T13" fmla="*/ 5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2">
                  <a:moveTo>
                    <a:pt x="101" y="5"/>
                  </a:moveTo>
                  <a:cubicBezTo>
                    <a:pt x="80" y="10"/>
                    <a:pt x="56" y="4"/>
                    <a:pt x="34" y="2"/>
                  </a:cubicBezTo>
                  <a:cubicBezTo>
                    <a:pt x="27" y="2"/>
                    <a:pt x="19" y="0"/>
                    <a:pt x="12" y="4"/>
                  </a:cubicBezTo>
                  <a:cubicBezTo>
                    <a:pt x="0" y="10"/>
                    <a:pt x="10" y="30"/>
                    <a:pt x="21" y="32"/>
                  </a:cubicBezTo>
                  <a:cubicBezTo>
                    <a:pt x="18" y="26"/>
                    <a:pt x="12" y="16"/>
                    <a:pt x="20" y="11"/>
                  </a:cubicBezTo>
                  <a:cubicBezTo>
                    <a:pt x="27" y="6"/>
                    <a:pt x="45" y="8"/>
                    <a:pt x="54" y="8"/>
                  </a:cubicBezTo>
                  <a:cubicBezTo>
                    <a:pt x="70" y="9"/>
                    <a:pt x="88" y="12"/>
                    <a:pt x="102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5" name="Freeform 111"/>
            <p:cNvSpPr>
              <a:spLocks/>
            </p:cNvSpPr>
            <p:nvPr/>
          </p:nvSpPr>
          <p:spPr bwMode="auto">
            <a:xfrm>
              <a:off x="2759" y="1483"/>
              <a:ext cx="156" cy="49"/>
            </a:xfrm>
            <a:custGeom>
              <a:avLst/>
              <a:gdLst>
                <a:gd name="T0" fmla="*/ 888 w 101"/>
                <a:gd name="T1" fmla="*/ 32 h 32"/>
                <a:gd name="T2" fmla="*/ 290 w 101"/>
                <a:gd name="T3" fmla="*/ 18 h 32"/>
                <a:gd name="T4" fmla="*/ 108 w 101"/>
                <a:gd name="T5" fmla="*/ 28 h 32"/>
                <a:gd name="T6" fmla="*/ 176 w 101"/>
                <a:gd name="T7" fmla="*/ 270 h 32"/>
                <a:gd name="T8" fmla="*/ 167 w 101"/>
                <a:gd name="T9" fmla="*/ 83 h 32"/>
                <a:gd name="T10" fmla="*/ 468 w 101"/>
                <a:gd name="T11" fmla="*/ 61 h 32"/>
                <a:gd name="T12" fmla="*/ 888 w 101"/>
                <a:gd name="T13" fmla="*/ 4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32">
                  <a:moveTo>
                    <a:pt x="101" y="4"/>
                  </a:moveTo>
                  <a:cubicBezTo>
                    <a:pt x="79" y="9"/>
                    <a:pt x="55" y="3"/>
                    <a:pt x="33" y="2"/>
                  </a:cubicBezTo>
                  <a:cubicBezTo>
                    <a:pt x="26" y="1"/>
                    <a:pt x="18" y="0"/>
                    <a:pt x="12" y="3"/>
                  </a:cubicBezTo>
                  <a:cubicBezTo>
                    <a:pt x="0" y="9"/>
                    <a:pt x="10" y="29"/>
                    <a:pt x="20" y="32"/>
                  </a:cubicBezTo>
                  <a:cubicBezTo>
                    <a:pt x="17" y="25"/>
                    <a:pt x="11" y="16"/>
                    <a:pt x="19" y="10"/>
                  </a:cubicBezTo>
                  <a:cubicBezTo>
                    <a:pt x="27" y="5"/>
                    <a:pt x="45" y="7"/>
                    <a:pt x="53" y="7"/>
                  </a:cubicBezTo>
                  <a:cubicBezTo>
                    <a:pt x="69" y="8"/>
                    <a:pt x="87" y="12"/>
                    <a:pt x="101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6" name="Freeform 112"/>
            <p:cNvSpPr>
              <a:spLocks/>
            </p:cNvSpPr>
            <p:nvPr/>
          </p:nvSpPr>
          <p:spPr bwMode="auto">
            <a:xfrm>
              <a:off x="2759" y="1581"/>
              <a:ext cx="156" cy="50"/>
            </a:xfrm>
            <a:custGeom>
              <a:avLst/>
              <a:gdLst>
                <a:gd name="T0" fmla="*/ 888 w 101"/>
                <a:gd name="T1" fmla="*/ 48 h 32"/>
                <a:gd name="T2" fmla="*/ 290 w 101"/>
                <a:gd name="T3" fmla="*/ 20 h 32"/>
                <a:gd name="T4" fmla="*/ 108 w 101"/>
                <a:gd name="T5" fmla="*/ 31 h 32"/>
                <a:gd name="T6" fmla="*/ 176 w 101"/>
                <a:gd name="T7" fmla="*/ 298 h 32"/>
                <a:gd name="T8" fmla="*/ 167 w 101"/>
                <a:gd name="T9" fmla="*/ 103 h 32"/>
                <a:gd name="T10" fmla="*/ 468 w 101"/>
                <a:gd name="T11" fmla="*/ 75 h 32"/>
                <a:gd name="T12" fmla="*/ 888 w 101"/>
                <a:gd name="T13" fmla="*/ 5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" h="32">
                  <a:moveTo>
                    <a:pt x="101" y="5"/>
                  </a:moveTo>
                  <a:cubicBezTo>
                    <a:pt x="79" y="10"/>
                    <a:pt x="55" y="3"/>
                    <a:pt x="33" y="2"/>
                  </a:cubicBezTo>
                  <a:cubicBezTo>
                    <a:pt x="26" y="2"/>
                    <a:pt x="18" y="0"/>
                    <a:pt x="12" y="3"/>
                  </a:cubicBezTo>
                  <a:cubicBezTo>
                    <a:pt x="0" y="9"/>
                    <a:pt x="10" y="29"/>
                    <a:pt x="20" y="32"/>
                  </a:cubicBezTo>
                  <a:cubicBezTo>
                    <a:pt x="17" y="25"/>
                    <a:pt x="11" y="16"/>
                    <a:pt x="19" y="11"/>
                  </a:cubicBezTo>
                  <a:cubicBezTo>
                    <a:pt x="27" y="6"/>
                    <a:pt x="45" y="7"/>
                    <a:pt x="53" y="8"/>
                  </a:cubicBezTo>
                  <a:cubicBezTo>
                    <a:pt x="69" y="8"/>
                    <a:pt x="87" y="12"/>
                    <a:pt x="101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7" name="Freeform 113"/>
            <p:cNvSpPr>
              <a:spLocks/>
            </p:cNvSpPr>
            <p:nvPr/>
          </p:nvSpPr>
          <p:spPr bwMode="auto">
            <a:xfrm>
              <a:off x="2759" y="1677"/>
              <a:ext cx="159" cy="49"/>
            </a:xfrm>
            <a:custGeom>
              <a:avLst/>
              <a:gdLst>
                <a:gd name="T0" fmla="*/ 891 w 103"/>
                <a:gd name="T1" fmla="*/ 93 h 32"/>
                <a:gd name="T2" fmla="*/ 290 w 103"/>
                <a:gd name="T3" fmla="*/ 49 h 32"/>
                <a:gd name="T4" fmla="*/ 107 w 103"/>
                <a:gd name="T5" fmla="*/ 32 h 32"/>
                <a:gd name="T6" fmla="*/ 181 w 103"/>
                <a:gd name="T7" fmla="*/ 270 h 32"/>
                <a:gd name="T8" fmla="*/ 176 w 103"/>
                <a:gd name="T9" fmla="*/ 115 h 32"/>
                <a:gd name="T10" fmla="*/ 482 w 103"/>
                <a:gd name="T11" fmla="*/ 127 h 32"/>
                <a:gd name="T12" fmla="*/ 902 w 103"/>
                <a:gd name="T13" fmla="*/ 10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32">
                  <a:moveTo>
                    <a:pt x="102" y="11"/>
                  </a:moveTo>
                  <a:cubicBezTo>
                    <a:pt x="80" y="16"/>
                    <a:pt x="55" y="11"/>
                    <a:pt x="33" y="6"/>
                  </a:cubicBezTo>
                  <a:cubicBezTo>
                    <a:pt x="26" y="4"/>
                    <a:pt x="19" y="0"/>
                    <a:pt x="12" y="4"/>
                  </a:cubicBezTo>
                  <a:cubicBezTo>
                    <a:pt x="0" y="10"/>
                    <a:pt x="10" y="30"/>
                    <a:pt x="21" y="32"/>
                  </a:cubicBezTo>
                  <a:cubicBezTo>
                    <a:pt x="18" y="26"/>
                    <a:pt x="12" y="19"/>
                    <a:pt x="20" y="14"/>
                  </a:cubicBezTo>
                  <a:cubicBezTo>
                    <a:pt x="27" y="9"/>
                    <a:pt x="47" y="15"/>
                    <a:pt x="55" y="15"/>
                  </a:cubicBezTo>
                  <a:cubicBezTo>
                    <a:pt x="71" y="16"/>
                    <a:pt x="88" y="18"/>
                    <a:pt x="103" y="12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8" name="Freeform 114"/>
            <p:cNvSpPr>
              <a:spLocks/>
            </p:cNvSpPr>
            <p:nvPr/>
          </p:nvSpPr>
          <p:spPr bwMode="auto">
            <a:xfrm>
              <a:off x="2759" y="1361"/>
              <a:ext cx="157" cy="60"/>
            </a:xfrm>
            <a:custGeom>
              <a:avLst/>
              <a:gdLst>
                <a:gd name="T0" fmla="*/ 871 w 102"/>
                <a:gd name="T1" fmla="*/ 34 h 39"/>
                <a:gd name="T2" fmla="*/ 291 w 102"/>
                <a:gd name="T3" fmla="*/ 18 h 39"/>
                <a:gd name="T4" fmla="*/ 102 w 102"/>
                <a:gd name="T5" fmla="*/ 28 h 39"/>
                <a:gd name="T6" fmla="*/ 163 w 102"/>
                <a:gd name="T7" fmla="*/ 335 h 39"/>
                <a:gd name="T8" fmla="*/ 175 w 102"/>
                <a:gd name="T9" fmla="*/ 83 h 39"/>
                <a:gd name="T10" fmla="*/ 466 w 102"/>
                <a:gd name="T11" fmla="*/ 62 h 39"/>
                <a:gd name="T12" fmla="*/ 882 w 102"/>
                <a:gd name="T13" fmla="*/ 52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9">
                  <a:moveTo>
                    <a:pt x="101" y="4"/>
                  </a:moveTo>
                  <a:cubicBezTo>
                    <a:pt x="80" y="9"/>
                    <a:pt x="56" y="3"/>
                    <a:pt x="34" y="2"/>
                  </a:cubicBezTo>
                  <a:cubicBezTo>
                    <a:pt x="27" y="1"/>
                    <a:pt x="19" y="0"/>
                    <a:pt x="12" y="3"/>
                  </a:cubicBezTo>
                  <a:cubicBezTo>
                    <a:pt x="0" y="9"/>
                    <a:pt x="9" y="37"/>
                    <a:pt x="19" y="39"/>
                  </a:cubicBezTo>
                  <a:cubicBezTo>
                    <a:pt x="16" y="33"/>
                    <a:pt x="12" y="16"/>
                    <a:pt x="20" y="10"/>
                  </a:cubicBezTo>
                  <a:cubicBezTo>
                    <a:pt x="27" y="5"/>
                    <a:pt x="45" y="7"/>
                    <a:pt x="54" y="7"/>
                  </a:cubicBezTo>
                  <a:cubicBezTo>
                    <a:pt x="70" y="8"/>
                    <a:pt x="88" y="12"/>
                    <a:pt x="102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89" name="Freeform 115"/>
            <p:cNvSpPr>
              <a:spLocks/>
            </p:cNvSpPr>
            <p:nvPr/>
          </p:nvSpPr>
          <p:spPr bwMode="auto">
            <a:xfrm>
              <a:off x="2767" y="1776"/>
              <a:ext cx="142" cy="78"/>
            </a:xfrm>
            <a:custGeom>
              <a:avLst/>
              <a:gdLst>
                <a:gd name="T0" fmla="*/ 806 w 92"/>
                <a:gd name="T1" fmla="*/ 115 h 51"/>
                <a:gd name="T2" fmla="*/ 165 w 92"/>
                <a:gd name="T3" fmla="*/ 154 h 51"/>
                <a:gd name="T4" fmla="*/ 316 w 92"/>
                <a:gd name="T5" fmla="*/ 425 h 51"/>
                <a:gd name="T6" fmla="*/ 148 w 92"/>
                <a:gd name="T7" fmla="*/ 286 h 51"/>
                <a:gd name="T8" fmla="*/ 69 w 92"/>
                <a:gd name="T9" fmla="*/ 43 h 51"/>
                <a:gd name="T10" fmla="*/ 324 w 92"/>
                <a:gd name="T11" fmla="*/ 83 h 51"/>
                <a:gd name="T12" fmla="*/ 806 w 92"/>
                <a:gd name="T13" fmla="*/ 115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51">
                  <a:moveTo>
                    <a:pt x="92" y="14"/>
                  </a:moveTo>
                  <a:cubicBezTo>
                    <a:pt x="54" y="26"/>
                    <a:pt x="25" y="14"/>
                    <a:pt x="19" y="18"/>
                  </a:cubicBezTo>
                  <a:cubicBezTo>
                    <a:pt x="12" y="22"/>
                    <a:pt x="26" y="40"/>
                    <a:pt x="36" y="51"/>
                  </a:cubicBezTo>
                  <a:cubicBezTo>
                    <a:pt x="36" y="51"/>
                    <a:pt x="33" y="47"/>
                    <a:pt x="17" y="34"/>
                  </a:cubicBezTo>
                  <a:cubicBezTo>
                    <a:pt x="0" y="21"/>
                    <a:pt x="0" y="12"/>
                    <a:pt x="8" y="5"/>
                  </a:cubicBezTo>
                  <a:cubicBezTo>
                    <a:pt x="14" y="0"/>
                    <a:pt x="17" y="8"/>
                    <a:pt x="37" y="10"/>
                  </a:cubicBezTo>
                  <a:cubicBezTo>
                    <a:pt x="57" y="12"/>
                    <a:pt x="80" y="17"/>
                    <a:pt x="92" y="14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0" name="Freeform 116"/>
            <p:cNvSpPr>
              <a:spLocks/>
            </p:cNvSpPr>
            <p:nvPr/>
          </p:nvSpPr>
          <p:spPr bwMode="auto">
            <a:xfrm>
              <a:off x="2901" y="1885"/>
              <a:ext cx="78" cy="44"/>
            </a:xfrm>
            <a:custGeom>
              <a:avLst/>
              <a:gdLst>
                <a:gd name="T0" fmla="*/ 425 w 51"/>
                <a:gd name="T1" fmla="*/ 0 h 29"/>
                <a:gd name="T2" fmla="*/ 194 w 51"/>
                <a:gd name="T3" fmla="*/ 80 h 29"/>
                <a:gd name="T4" fmla="*/ 133 w 51"/>
                <a:gd name="T5" fmla="*/ 235 h 29"/>
                <a:gd name="T6" fmla="*/ 332 w 51"/>
                <a:gd name="T7" fmla="*/ 4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29">
                  <a:moveTo>
                    <a:pt x="51" y="0"/>
                  </a:moveTo>
                  <a:cubicBezTo>
                    <a:pt x="43" y="5"/>
                    <a:pt x="32" y="7"/>
                    <a:pt x="23" y="10"/>
                  </a:cubicBezTo>
                  <a:cubicBezTo>
                    <a:pt x="16" y="12"/>
                    <a:pt x="0" y="25"/>
                    <a:pt x="16" y="29"/>
                  </a:cubicBezTo>
                  <a:cubicBezTo>
                    <a:pt x="15" y="19"/>
                    <a:pt x="30" y="7"/>
                    <a:pt x="40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1" name="Freeform 117"/>
            <p:cNvSpPr>
              <a:spLocks/>
            </p:cNvSpPr>
            <p:nvPr/>
          </p:nvSpPr>
          <p:spPr bwMode="auto">
            <a:xfrm>
              <a:off x="2930" y="1962"/>
              <a:ext cx="54" cy="38"/>
            </a:xfrm>
            <a:custGeom>
              <a:avLst/>
              <a:gdLst>
                <a:gd name="T0" fmla="*/ 304 w 35"/>
                <a:gd name="T1" fmla="*/ 0 h 25"/>
                <a:gd name="T2" fmla="*/ 52 w 35"/>
                <a:gd name="T3" fmla="*/ 61 h 25"/>
                <a:gd name="T4" fmla="*/ 80 w 35"/>
                <a:gd name="T5" fmla="*/ 204 h 25"/>
                <a:gd name="T6" fmla="*/ 290 w 35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5">
                  <a:moveTo>
                    <a:pt x="35" y="0"/>
                  </a:moveTo>
                  <a:cubicBezTo>
                    <a:pt x="27" y="2"/>
                    <a:pt x="13" y="2"/>
                    <a:pt x="6" y="7"/>
                  </a:cubicBezTo>
                  <a:cubicBezTo>
                    <a:pt x="0" y="12"/>
                    <a:pt x="0" y="24"/>
                    <a:pt x="9" y="25"/>
                  </a:cubicBezTo>
                  <a:cubicBezTo>
                    <a:pt x="0" y="12"/>
                    <a:pt x="26" y="4"/>
                    <a:pt x="33" y="0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2" name="Freeform 118"/>
            <p:cNvSpPr>
              <a:spLocks/>
            </p:cNvSpPr>
            <p:nvPr/>
          </p:nvSpPr>
          <p:spPr bwMode="auto">
            <a:xfrm>
              <a:off x="2939" y="2040"/>
              <a:ext cx="48" cy="39"/>
            </a:xfrm>
            <a:custGeom>
              <a:avLst/>
              <a:gdLst>
                <a:gd name="T0" fmla="*/ 276 w 31"/>
                <a:gd name="T1" fmla="*/ 0 h 25"/>
                <a:gd name="T2" fmla="*/ 161 w 31"/>
                <a:gd name="T3" fmla="*/ 231 h 25"/>
                <a:gd name="T4" fmla="*/ 276 w 31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">
                  <a:moveTo>
                    <a:pt x="31" y="0"/>
                  </a:moveTo>
                  <a:cubicBezTo>
                    <a:pt x="17" y="2"/>
                    <a:pt x="0" y="11"/>
                    <a:pt x="18" y="25"/>
                  </a:cubicBezTo>
                  <a:cubicBezTo>
                    <a:pt x="7" y="11"/>
                    <a:pt x="25" y="7"/>
                    <a:pt x="31" y="0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3" name="Freeform 119"/>
            <p:cNvSpPr>
              <a:spLocks/>
            </p:cNvSpPr>
            <p:nvPr/>
          </p:nvSpPr>
          <p:spPr bwMode="auto">
            <a:xfrm>
              <a:off x="2962" y="2110"/>
              <a:ext cx="36" cy="32"/>
            </a:xfrm>
            <a:custGeom>
              <a:avLst/>
              <a:gdLst>
                <a:gd name="T0" fmla="*/ 216 w 23"/>
                <a:gd name="T1" fmla="*/ 12 h 21"/>
                <a:gd name="T2" fmla="*/ 121 w 23"/>
                <a:gd name="T3" fmla="*/ 174 h 21"/>
                <a:gd name="T4" fmla="*/ 199 w 23"/>
                <a:gd name="T5" fmla="*/ 3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1">
                  <a:moveTo>
                    <a:pt x="23" y="1"/>
                  </a:moveTo>
                  <a:cubicBezTo>
                    <a:pt x="12" y="0"/>
                    <a:pt x="0" y="14"/>
                    <a:pt x="13" y="21"/>
                  </a:cubicBezTo>
                  <a:cubicBezTo>
                    <a:pt x="9" y="14"/>
                    <a:pt x="14" y="8"/>
                    <a:pt x="21" y="4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4" name="Freeform 120"/>
            <p:cNvSpPr>
              <a:spLocks/>
            </p:cNvSpPr>
            <p:nvPr/>
          </p:nvSpPr>
          <p:spPr bwMode="auto">
            <a:xfrm>
              <a:off x="2799" y="1900"/>
              <a:ext cx="71" cy="39"/>
            </a:xfrm>
            <a:custGeom>
              <a:avLst/>
              <a:gdLst>
                <a:gd name="T0" fmla="*/ 0 w 46"/>
                <a:gd name="T1" fmla="*/ 0 h 25"/>
                <a:gd name="T2" fmla="*/ 262 w 46"/>
                <a:gd name="T3" fmla="*/ 73 h 25"/>
                <a:gd name="T4" fmla="*/ 352 w 46"/>
                <a:gd name="T5" fmla="*/ 231 h 25"/>
                <a:gd name="T6" fmla="*/ 279 w 46"/>
                <a:gd name="T7" fmla="*/ 114 h 25"/>
                <a:gd name="T8" fmla="*/ 96 w 46"/>
                <a:gd name="T9" fmla="*/ 53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cubicBezTo>
                    <a:pt x="8" y="4"/>
                    <a:pt x="21" y="6"/>
                    <a:pt x="30" y="8"/>
                  </a:cubicBezTo>
                  <a:cubicBezTo>
                    <a:pt x="41" y="10"/>
                    <a:pt x="46" y="13"/>
                    <a:pt x="40" y="25"/>
                  </a:cubicBezTo>
                  <a:cubicBezTo>
                    <a:pt x="40" y="18"/>
                    <a:pt x="39" y="15"/>
                    <a:pt x="32" y="12"/>
                  </a:cubicBezTo>
                  <a:cubicBezTo>
                    <a:pt x="27" y="10"/>
                    <a:pt x="17" y="6"/>
                    <a:pt x="11" y="6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5" name="Freeform 121"/>
            <p:cNvSpPr>
              <a:spLocks/>
            </p:cNvSpPr>
            <p:nvPr/>
          </p:nvSpPr>
          <p:spPr bwMode="auto">
            <a:xfrm>
              <a:off x="2804" y="1966"/>
              <a:ext cx="60" cy="47"/>
            </a:xfrm>
            <a:custGeom>
              <a:avLst/>
              <a:gdLst>
                <a:gd name="T0" fmla="*/ 0 w 39"/>
                <a:gd name="T1" fmla="*/ 0 h 30"/>
                <a:gd name="T2" fmla="*/ 285 w 39"/>
                <a:gd name="T3" fmla="*/ 96 h 30"/>
                <a:gd name="T4" fmla="*/ 269 w 39"/>
                <a:gd name="T5" fmla="*/ 285 h 30"/>
                <a:gd name="T6" fmla="*/ 251 w 39"/>
                <a:gd name="T7" fmla="*/ 121 h 30"/>
                <a:gd name="T8" fmla="*/ 34 w 39"/>
                <a:gd name="T9" fmla="*/ 2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0">
                  <a:moveTo>
                    <a:pt x="0" y="0"/>
                  </a:moveTo>
                  <a:cubicBezTo>
                    <a:pt x="10" y="4"/>
                    <a:pt x="24" y="4"/>
                    <a:pt x="33" y="10"/>
                  </a:cubicBezTo>
                  <a:cubicBezTo>
                    <a:pt x="39" y="15"/>
                    <a:pt x="38" y="27"/>
                    <a:pt x="31" y="30"/>
                  </a:cubicBezTo>
                  <a:cubicBezTo>
                    <a:pt x="32" y="24"/>
                    <a:pt x="35" y="18"/>
                    <a:pt x="29" y="13"/>
                  </a:cubicBezTo>
                  <a:cubicBezTo>
                    <a:pt x="24" y="8"/>
                    <a:pt x="11" y="3"/>
                    <a:pt x="4" y="2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6" name="Freeform 122"/>
            <p:cNvSpPr>
              <a:spLocks/>
            </p:cNvSpPr>
            <p:nvPr/>
          </p:nvSpPr>
          <p:spPr bwMode="auto">
            <a:xfrm>
              <a:off x="2815" y="2043"/>
              <a:ext cx="33" cy="40"/>
            </a:xfrm>
            <a:custGeom>
              <a:avLst/>
              <a:gdLst>
                <a:gd name="T0" fmla="*/ 0 w 22"/>
                <a:gd name="T1" fmla="*/ 0 h 26"/>
                <a:gd name="T2" fmla="*/ 140 w 22"/>
                <a:gd name="T3" fmla="*/ 66 h 26"/>
                <a:gd name="T4" fmla="*/ 108 w 22"/>
                <a:gd name="T5" fmla="*/ 225 h 26"/>
                <a:gd name="T6" fmla="*/ 41 w 22"/>
                <a:gd name="T7" fmla="*/ 43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cubicBezTo>
                    <a:pt x="5" y="4"/>
                    <a:pt x="14" y="2"/>
                    <a:pt x="18" y="8"/>
                  </a:cubicBezTo>
                  <a:cubicBezTo>
                    <a:pt x="22" y="13"/>
                    <a:pt x="18" y="22"/>
                    <a:pt x="14" y="26"/>
                  </a:cubicBezTo>
                  <a:cubicBezTo>
                    <a:pt x="16" y="15"/>
                    <a:pt x="13" y="12"/>
                    <a:pt x="5" y="5"/>
                  </a:cubicBezTo>
                </a:path>
              </a:pathLst>
            </a:custGeom>
            <a:solidFill>
              <a:srgbClr val="EB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7" name="Freeform 123"/>
            <p:cNvSpPr>
              <a:spLocks/>
            </p:cNvSpPr>
            <p:nvPr/>
          </p:nvSpPr>
          <p:spPr bwMode="auto">
            <a:xfrm>
              <a:off x="2869" y="905"/>
              <a:ext cx="132" cy="79"/>
            </a:xfrm>
            <a:custGeom>
              <a:avLst/>
              <a:gdLst>
                <a:gd name="T0" fmla="*/ 12 w 86"/>
                <a:gd name="T1" fmla="*/ 338 h 51"/>
                <a:gd name="T2" fmla="*/ 622 w 86"/>
                <a:gd name="T3" fmla="*/ 0 h 51"/>
                <a:gd name="T4" fmla="*/ 339 w 86"/>
                <a:gd name="T5" fmla="*/ 259 h 51"/>
                <a:gd name="T6" fmla="*/ 0 w 86"/>
                <a:gd name="T7" fmla="*/ 33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51">
                  <a:moveTo>
                    <a:pt x="1" y="38"/>
                  </a:moveTo>
                  <a:cubicBezTo>
                    <a:pt x="25" y="34"/>
                    <a:pt x="86" y="51"/>
                    <a:pt x="73" y="0"/>
                  </a:cubicBezTo>
                  <a:cubicBezTo>
                    <a:pt x="71" y="17"/>
                    <a:pt x="55" y="25"/>
                    <a:pt x="40" y="29"/>
                  </a:cubicBezTo>
                  <a:cubicBezTo>
                    <a:pt x="27" y="33"/>
                    <a:pt x="14" y="38"/>
                    <a:pt x="0" y="3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8" name="Freeform 124"/>
            <p:cNvSpPr>
              <a:spLocks/>
            </p:cNvSpPr>
            <p:nvPr/>
          </p:nvSpPr>
          <p:spPr bwMode="auto">
            <a:xfrm>
              <a:off x="2870" y="1018"/>
              <a:ext cx="132" cy="77"/>
            </a:xfrm>
            <a:custGeom>
              <a:avLst/>
              <a:gdLst>
                <a:gd name="T0" fmla="*/ 12 w 86"/>
                <a:gd name="T1" fmla="*/ 333 h 50"/>
                <a:gd name="T2" fmla="*/ 622 w 86"/>
                <a:gd name="T3" fmla="*/ 0 h 50"/>
                <a:gd name="T4" fmla="*/ 339 w 86"/>
                <a:gd name="T5" fmla="*/ 251 h 50"/>
                <a:gd name="T6" fmla="*/ 0 w 86"/>
                <a:gd name="T7" fmla="*/ 33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50">
                  <a:moveTo>
                    <a:pt x="1" y="38"/>
                  </a:moveTo>
                  <a:cubicBezTo>
                    <a:pt x="25" y="33"/>
                    <a:pt x="86" y="50"/>
                    <a:pt x="73" y="0"/>
                  </a:cubicBezTo>
                  <a:cubicBezTo>
                    <a:pt x="71" y="16"/>
                    <a:pt x="55" y="25"/>
                    <a:pt x="40" y="29"/>
                  </a:cubicBezTo>
                  <a:cubicBezTo>
                    <a:pt x="27" y="33"/>
                    <a:pt x="13" y="37"/>
                    <a:pt x="0" y="3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499" name="Freeform 125"/>
            <p:cNvSpPr>
              <a:spLocks/>
            </p:cNvSpPr>
            <p:nvPr/>
          </p:nvSpPr>
          <p:spPr bwMode="auto">
            <a:xfrm>
              <a:off x="2870" y="1253"/>
              <a:ext cx="132" cy="77"/>
            </a:xfrm>
            <a:custGeom>
              <a:avLst/>
              <a:gdLst>
                <a:gd name="T0" fmla="*/ 12 w 86"/>
                <a:gd name="T1" fmla="*/ 333 h 50"/>
                <a:gd name="T2" fmla="*/ 622 w 86"/>
                <a:gd name="T3" fmla="*/ 0 h 50"/>
                <a:gd name="T4" fmla="*/ 339 w 86"/>
                <a:gd name="T5" fmla="*/ 251 h 50"/>
                <a:gd name="T6" fmla="*/ 0 w 86"/>
                <a:gd name="T7" fmla="*/ 33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50">
                  <a:moveTo>
                    <a:pt x="1" y="38"/>
                  </a:moveTo>
                  <a:cubicBezTo>
                    <a:pt x="25" y="33"/>
                    <a:pt x="86" y="50"/>
                    <a:pt x="73" y="0"/>
                  </a:cubicBezTo>
                  <a:cubicBezTo>
                    <a:pt x="71" y="16"/>
                    <a:pt x="55" y="25"/>
                    <a:pt x="40" y="29"/>
                  </a:cubicBezTo>
                  <a:cubicBezTo>
                    <a:pt x="27" y="33"/>
                    <a:pt x="13" y="37"/>
                    <a:pt x="0" y="3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0" name="Freeform 126"/>
            <p:cNvSpPr>
              <a:spLocks/>
            </p:cNvSpPr>
            <p:nvPr/>
          </p:nvSpPr>
          <p:spPr bwMode="auto">
            <a:xfrm>
              <a:off x="2873" y="1375"/>
              <a:ext cx="133" cy="77"/>
            </a:xfrm>
            <a:custGeom>
              <a:avLst/>
              <a:gdLst>
                <a:gd name="T0" fmla="*/ 0 w 86"/>
                <a:gd name="T1" fmla="*/ 333 h 50"/>
                <a:gd name="T2" fmla="*/ 648 w 86"/>
                <a:gd name="T3" fmla="*/ 0 h 50"/>
                <a:gd name="T4" fmla="*/ 354 w 86"/>
                <a:gd name="T5" fmla="*/ 251 h 50"/>
                <a:gd name="T6" fmla="*/ 0 w 86"/>
                <a:gd name="T7" fmla="*/ 33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50">
                  <a:moveTo>
                    <a:pt x="0" y="38"/>
                  </a:moveTo>
                  <a:cubicBezTo>
                    <a:pt x="24" y="33"/>
                    <a:pt x="86" y="50"/>
                    <a:pt x="73" y="0"/>
                  </a:cubicBezTo>
                  <a:cubicBezTo>
                    <a:pt x="71" y="16"/>
                    <a:pt x="54" y="25"/>
                    <a:pt x="40" y="29"/>
                  </a:cubicBezTo>
                  <a:cubicBezTo>
                    <a:pt x="26" y="33"/>
                    <a:pt x="13" y="37"/>
                    <a:pt x="0" y="3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1" name="Freeform 127"/>
            <p:cNvSpPr>
              <a:spLocks/>
            </p:cNvSpPr>
            <p:nvPr/>
          </p:nvSpPr>
          <p:spPr bwMode="auto">
            <a:xfrm>
              <a:off x="2872" y="1486"/>
              <a:ext cx="132" cy="77"/>
            </a:xfrm>
            <a:custGeom>
              <a:avLst/>
              <a:gdLst>
                <a:gd name="T0" fmla="*/ 12 w 86"/>
                <a:gd name="T1" fmla="*/ 333 h 50"/>
                <a:gd name="T2" fmla="*/ 622 w 86"/>
                <a:gd name="T3" fmla="*/ 0 h 50"/>
                <a:gd name="T4" fmla="*/ 339 w 86"/>
                <a:gd name="T5" fmla="*/ 251 h 50"/>
                <a:gd name="T6" fmla="*/ 0 w 86"/>
                <a:gd name="T7" fmla="*/ 333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50">
                  <a:moveTo>
                    <a:pt x="1" y="38"/>
                  </a:moveTo>
                  <a:cubicBezTo>
                    <a:pt x="25" y="33"/>
                    <a:pt x="86" y="50"/>
                    <a:pt x="73" y="0"/>
                  </a:cubicBezTo>
                  <a:cubicBezTo>
                    <a:pt x="71" y="16"/>
                    <a:pt x="55" y="25"/>
                    <a:pt x="40" y="29"/>
                  </a:cubicBezTo>
                  <a:cubicBezTo>
                    <a:pt x="27" y="33"/>
                    <a:pt x="13" y="37"/>
                    <a:pt x="0" y="3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2" name="Freeform 128"/>
            <p:cNvSpPr>
              <a:spLocks/>
            </p:cNvSpPr>
            <p:nvPr/>
          </p:nvSpPr>
          <p:spPr bwMode="auto">
            <a:xfrm>
              <a:off x="2872" y="1581"/>
              <a:ext cx="134" cy="77"/>
            </a:xfrm>
            <a:custGeom>
              <a:avLst/>
              <a:gdLst>
                <a:gd name="T0" fmla="*/ 12 w 87"/>
                <a:gd name="T1" fmla="*/ 405 h 50"/>
                <a:gd name="T2" fmla="*/ 642 w 87"/>
                <a:gd name="T3" fmla="*/ 0 h 50"/>
                <a:gd name="T4" fmla="*/ 399 w 87"/>
                <a:gd name="T5" fmla="*/ 291 h 50"/>
                <a:gd name="T6" fmla="*/ 0 w 87"/>
                <a:gd name="T7" fmla="*/ 405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50">
                  <a:moveTo>
                    <a:pt x="1" y="47"/>
                  </a:moveTo>
                  <a:cubicBezTo>
                    <a:pt x="25" y="43"/>
                    <a:pt x="87" y="50"/>
                    <a:pt x="74" y="0"/>
                  </a:cubicBezTo>
                  <a:cubicBezTo>
                    <a:pt x="72" y="16"/>
                    <a:pt x="62" y="24"/>
                    <a:pt x="46" y="34"/>
                  </a:cubicBezTo>
                  <a:cubicBezTo>
                    <a:pt x="34" y="41"/>
                    <a:pt x="13" y="46"/>
                    <a:pt x="0" y="47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3" name="Freeform 129"/>
            <p:cNvSpPr>
              <a:spLocks/>
            </p:cNvSpPr>
            <p:nvPr/>
          </p:nvSpPr>
          <p:spPr bwMode="auto">
            <a:xfrm>
              <a:off x="2872" y="1677"/>
              <a:ext cx="134" cy="77"/>
            </a:xfrm>
            <a:custGeom>
              <a:avLst/>
              <a:gdLst>
                <a:gd name="T0" fmla="*/ 12 w 87"/>
                <a:gd name="T1" fmla="*/ 405 h 50"/>
                <a:gd name="T2" fmla="*/ 642 w 87"/>
                <a:gd name="T3" fmla="*/ 0 h 50"/>
                <a:gd name="T4" fmla="*/ 399 w 87"/>
                <a:gd name="T5" fmla="*/ 291 h 50"/>
                <a:gd name="T6" fmla="*/ 0 w 87"/>
                <a:gd name="T7" fmla="*/ 405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50">
                  <a:moveTo>
                    <a:pt x="1" y="47"/>
                  </a:moveTo>
                  <a:cubicBezTo>
                    <a:pt x="25" y="43"/>
                    <a:pt x="87" y="50"/>
                    <a:pt x="74" y="0"/>
                  </a:cubicBezTo>
                  <a:cubicBezTo>
                    <a:pt x="72" y="16"/>
                    <a:pt x="62" y="24"/>
                    <a:pt x="46" y="34"/>
                  </a:cubicBezTo>
                  <a:cubicBezTo>
                    <a:pt x="34" y="41"/>
                    <a:pt x="13" y="46"/>
                    <a:pt x="0" y="47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4" name="Freeform 130"/>
            <p:cNvSpPr>
              <a:spLocks/>
            </p:cNvSpPr>
            <p:nvPr/>
          </p:nvSpPr>
          <p:spPr bwMode="auto">
            <a:xfrm>
              <a:off x="2872" y="1132"/>
              <a:ext cx="129" cy="80"/>
            </a:xfrm>
            <a:custGeom>
              <a:avLst/>
              <a:gdLst>
                <a:gd name="T0" fmla="*/ 0 w 84"/>
                <a:gd name="T1" fmla="*/ 414 h 52"/>
                <a:gd name="T2" fmla="*/ 616 w 84"/>
                <a:gd name="T3" fmla="*/ 0 h 52"/>
                <a:gd name="T4" fmla="*/ 333 w 84"/>
                <a:gd name="T5" fmla="*/ 291 h 52"/>
                <a:gd name="T6" fmla="*/ 0 w 84"/>
                <a:gd name="T7" fmla="*/ 414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52">
                  <a:moveTo>
                    <a:pt x="0" y="48"/>
                  </a:moveTo>
                  <a:cubicBezTo>
                    <a:pt x="24" y="44"/>
                    <a:pt x="84" y="52"/>
                    <a:pt x="72" y="0"/>
                  </a:cubicBezTo>
                  <a:cubicBezTo>
                    <a:pt x="70" y="16"/>
                    <a:pt x="54" y="30"/>
                    <a:pt x="39" y="34"/>
                  </a:cubicBezTo>
                  <a:cubicBezTo>
                    <a:pt x="26" y="38"/>
                    <a:pt x="13" y="47"/>
                    <a:pt x="0" y="4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5" name="Freeform 131"/>
            <p:cNvSpPr>
              <a:spLocks/>
            </p:cNvSpPr>
            <p:nvPr/>
          </p:nvSpPr>
          <p:spPr bwMode="auto">
            <a:xfrm>
              <a:off x="2901" y="1777"/>
              <a:ext cx="94" cy="89"/>
            </a:xfrm>
            <a:custGeom>
              <a:avLst/>
              <a:gdLst>
                <a:gd name="T0" fmla="*/ 0 w 61"/>
                <a:gd name="T1" fmla="*/ 494 h 58"/>
                <a:gd name="T2" fmla="*/ 487 w 61"/>
                <a:gd name="T3" fmla="*/ 75 h 58"/>
                <a:gd name="T4" fmla="*/ 333 w 61"/>
                <a:gd name="T5" fmla="*/ 61 h 58"/>
                <a:gd name="T6" fmla="*/ 0 w 61"/>
                <a:gd name="T7" fmla="*/ 494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1" h="58">
                  <a:moveTo>
                    <a:pt x="0" y="58"/>
                  </a:moveTo>
                  <a:cubicBezTo>
                    <a:pt x="41" y="46"/>
                    <a:pt x="61" y="18"/>
                    <a:pt x="56" y="9"/>
                  </a:cubicBezTo>
                  <a:cubicBezTo>
                    <a:pt x="52" y="0"/>
                    <a:pt x="41" y="5"/>
                    <a:pt x="38" y="7"/>
                  </a:cubicBezTo>
                  <a:cubicBezTo>
                    <a:pt x="35" y="9"/>
                    <a:pt x="53" y="29"/>
                    <a:pt x="0" y="58"/>
                  </a:cubicBezTo>
                </a:path>
              </a:pathLst>
            </a:custGeom>
            <a:solidFill>
              <a:srgbClr val="7BA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6" name="Freeform 132"/>
            <p:cNvSpPr>
              <a:spLocks/>
            </p:cNvSpPr>
            <p:nvPr/>
          </p:nvSpPr>
          <p:spPr bwMode="auto">
            <a:xfrm>
              <a:off x="2751" y="1464"/>
              <a:ext cx="256" cy="93"/>
            </a:xfrm>
            <a:custGeom>
              <a:avLst/>
              <a:gdLst>
                <a:gd name="T0" fmla="*/ 733 w 166"/>
                <a:gd name="T1" fmla="*/ 536 h 60"/>
                <a:gd name="T2" fmla="*/ 1317 w 166"/>
                <a:gd name="T3" fmla="*/ 420 h 60"/>
                <a:gd name="T4" fmla="*/ 1325 w 166"/>
                <a:gd name="T5" fmla="*/ 53 h 60"/>
                <a:gd name="T6" fmla="*/ 733 w 166"/>
                <a:gd name="T7" fmla="*/ 93 h 60"/>
                <a:gd name="T8" fmla="*/ 723 w 166"/>
                <a:gd name="T9" fmla="*/ 93 h 60"/>
                <a:gd name="T10" fmla="*/ 123 w 166"/>
                <a:gd name="T11" fmla="*/ 53 h 60"/>
                <a:gd name="T12" fmla="*/ 128 w 166"/>
                <a:gd name="T13" fmla="*/ 420 h 60"/>
                <a:gd name="T14" fmla="*/ 723 w 166"/>
                <a:gd name="T15" fmla="*/ 536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0">
                  <a:moveTo>
                    <a:pt x="84" y="60"/>
                  </a:moveTo>
                  <a:cubicBezTo>
                    <a:pt x="117" y="60"/>
                    <a:pt x="140" y="58"/>
                    <a:pt x="151" y="47"/>
                  </a:cubicBezTo>
                  <a:cubicBezTo>
                    <a:pt x="163" y="3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35"/>
                    <a:pt x="15" y="47"/>
                  </a:cubicBezTo>
                  <a:cubicBezTo>
                    <a:pt x="27" y="58"/>
                    <a:pt x="49" y="60"/>
                    <a:pt x="83" y="60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7" name="Freeform 133"/>
            <p:cNvSpPr>
              <a:spLocks/>
            </p:cNvSpPr>
            <p:nvPr/>
          </p:nvSpPr>
          <p:spPr bwMode="auto">
            <a:xfrm>
              <a:off x="2751" y="1343"/>
              <a:ext cx="256" cy="108"/>
            </a:xfrm>
            <a:custGeom>
              <a:avLst/>
              <a:gdLst>
                <a:gd name="T0" fmla="*/ 733 w 166"/>
                <a:gd name="T1" fmla="*/ 614 h 70"/>
                <a:gd name="T2" fmla="*/ 1317 w 166"/>
                <a:gd name="T3" fmla="*/ 500 h 70"/>
                <a:gd name="T4" fmla="*/ 1325 w 166"/>
                <a:gd name="T5" fmla="*/ 52 h 70"/>
                <a:gd name="T6" fmla="*/ 733 w 166"/>
                <a:gd name="T7" fmla="*/ 83 h 70"/>
                <a:gd name="T8" fmla="*/ 723 w 166"/>
                <a:gd name="T9" fmla="*/ 83 h 70"/>
                <a:gd name="T10" fmla="*/ 123 w 166"/>
                <a:gd name="T11" fmla="*/ 52 h 70"/>
                <a:gd name="T12" fmla="*/ 128 w 166"/>
                <a:gd name="T13" fmla="*/ 500 h 70"/>
                <a:gd name="T14" fmla="*/ 723 w 166"/>
                <a:gd name="T15" fmla="*/ 614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70">
                  <a:moveTo>
                    <a:pt x="84" y="70"/>
                  </a:moveTo>
                  <a:cubicBezTo>
                    <a:pt x="117" y="70"/>
                    <a:pt x="140" y="68"/>
                    <a:pt x="151" y="57"/>
                  </a:cubicBezTo>
                  <a:cubicBezTo>
                    <a:pt x="163" y="4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45"/>
                    <a:pt x="15" y="57"/>
                  </a:cubicBezTo>
                  <a:cubicBezTo>
                    <a:pt x="27" y="68"/>
                    <a:pt x="49" y="70"/>
                    <a:pt x="83" y="70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8" name="Freeform 134"/>
            <p:cNvSpPr>
              <a:spLocks/>
            </p:cNvSpPr>
            <p:nvPr/>
          </p:nvSpPr>
          <p:spPr bwMode="auto">
            <a:xfrm>
              <a:off x="2751" y="1233"/>
              <a:ext cx="256" cy="96"/>
            </a:xfrm>
            <a:custGeom>
              <a:avLst/>
              <a:gdLst>
                <a:gd name="T0" fmla="*/ 733 w 166"/>
                <a:gd name="T1" fmla="*/ 554 h 62"/>
                <a:gd name="T2" fmla="*/ 1317 w 166"/>
                <a:gd name="T3" fmla="*/ 438 h 62"/>
                <a:gd name="T4" fmla="*/ 1325 w 166"/>
                <a:gd name="T5" fmla="*/ 53 h 62"/>
                <a:gd name="T6" fmla="*/ 733 w 166"/>
                <a:gd name="T7" fmla="*/ 82 h 62"/>
                <a:gd name="T8" fmla="*/ 723 w 166"/>
                <a:gd name="T9" fmla="*/ 82 h 62"/>
                <a:gd name="T10" fmla="*/ 123 w 166"/>
                <a:gd name="T11" fmla="*/ 53 h 62"/>
                <a:gd name="T12" fmla="*/ 128 w 166"/>
                <a:gd name="T13" fmla="*/ 438 h 62"/>
                <a:gd name="T14" fmla="*/ 723 w 166"/>
                <a:gd name="T15" fmla="*/ 554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0"/>
                    <a:pt x="151" y="49"/>
                  </a:cubicBezTo>
                  <a:cubicBezTo>
                    <a:pt x="163" y="37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7"/>
                    <a:pt x="15" y="49"/>
                  </a:cubicBezTo>
                  <a:cubicBezTo>
                    <a:pt x="27" y="60"/>
                    <a:pt x="49" y="62"/>
                    <a:pt x="83" y="62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09" name="Freeform 135"/>
            <p:cNvSpPr>
              <a:spLocks/>
            </p:cNvSpPr>
            <p:nvPr/>
          </p:nvSpPr>
          <p:spPr bwMode="auto">
            <a:xfrm>
              <a:off x="2751" y="1107"/>
              <a:ext cx="256" cy="108"/>
            </a:xfrm>
            <a:custGeom>
              <a:avLst/>
              <a:gdLst>
                <a:gd name="T0" fmla="*/ 733 w 166"/>
                <a:gd name="T1" fmla="*/ 614 h 70"/>
                <a:gd name="T2" fmla="*/ 1317 w 166"/>
                <a:gd name="T3" fmla="*/ 500 h 70"/>
                <a:gd name="T4" fmla="*/ 1325 w 166"/>
                <a:gd name="T5" fmla="*/ 52 h 70"/>
                <a:gd name="T6" fmla="*/ 733 w 166"/>
                <a:gd name="T7" fmla="*/ 83 h 70"/>
                <a:gd name="T8" fmla="*/ 723 w 166"/>
                <a:gd name="T9" fmla="*/ 83 h 70"/>
                <a:gd name="T10" fmla="*/ 123 w 166"/>
                <a:gd name="T11" fmla="*/ 52 h 70"/>
                <a:gd name="T12" fmla="*/ 128 w 166"/>
                <a:gd name="T13" fmla="*/ 500 h 70"/>
                <a:gd name="T14" fmla="*/ 723 w 166"/>
                <a:gd name="T15" fmla="*/ 614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70">
                  <a:moveTo>
                    <a:pt x="84" y="70"/>
                  </a:moveTo>
                  <a:cubicBezTo>
                    <a:pt x="117" y="70"/>
                    <a:pt x="140" y="68"/>
                    <a:pt x="151" y="57"/>
                  </a:cubicBezTo>
                  <a:cubicBezTo>
                    <a:pt x="163" y="45"/>
                    <a:pt x="166" y="15"/>
                    <a:pt x="152" y="6"/>
                  </a:cubicBezTo>
                  <a:cubicBezTo>
                    <a:pt x="142" y="0"/>
                    <a:pt x="139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28" y="10"/>
                    <a:pt x="25" y="0"/>
                    <a:pt x="14" y="6"/>
                  </a:cubicBezTo>
                  <a:cubicBezTo>
                    <a:pt x="0" y="15"/>
                    <a:pt x="4" y="45"/>
                    <a:pt x="15" y="57"/>
                  </a:cubicBezTo>
                  <a:cubicBezTo>
                    <a:pt x="27" y="68"/>
                    <a:pt x="49" y="70"/>
                    <a:pt x="83" y="70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0" name="Freeform 136"/>
            <p:cNvSpPr>
              <a:spLocks/>
            </p:cNvSpPr>
            <p:nvPr/>
          </p:nvSpPr>
          <p:spPr bwMode="auto">
            <a:xfrm>
              <a:off x="2751" y="998"/>
              <a:ext cx="256" cy="95"/>
            </a:xfrm>
            <a:custGeom>
              <a:avLst/>
              <a:gdLst>
                <a:gd name="T0" fmla="*/ 733 w 166"/>
                <a:gd name="T1" fmla="*/ 526 h 62"/>
                <a:gd name="T2" fmla="*/ 1317 w 166"/>
                <a:gd name="T3" fmla="*/ 414 h 62"/>
                <a:gd name="T4" fmla="*/ 1325 w 166"/>
                <a:gd name="T5" fmla="*/ 49 h 62"/>
                <a:gd name="T6" fmla="*/ 733 w 166"/>
                <a:gd name="T7" fmla="*/ 75 h 62"/>
                <a:gd name="T8" fmla="*/ 723 w 166"/>
                <a:gd name="T9" fmla="*/ 75 h 62"/>
                <a:gd name="T10" fmla="*/ 123 w 166"/>
                <a:gd name="T11" fmla="*/ 49 h 62"/>
                <a:gd name="T12" fmla="*/ 128 w 166"/>
                <a:gd name="T13" fmla="*/ 414 h 62"/>
                <a:gd name="T14" fmla="*/ 723 w 166"/>
                <a:gd name="T15" fmla="*/ 526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0"/>
                    <a:pt x="151" y="49"/>
                  </a:cubicBezTo>
                  <a:cubicBezTo>
                    <a:pt x="163" y="37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7"/>
                    <a:pt x="15" y="49"/>
                  </a:cubicBezTo>
                  <a:cubicBezTo>
                    <a:pt x="27" y="60"/>
                    <a:pt x="49" y="62"/>
                    <a:pt x="83" y="62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1" name="Freeform 137"/>
            <p:cNvSpPr>
              <a:spLocks/>
            </p:cNvSpPr>
            <p:nvPr/>
          </p:nvSpPr>
          <p:spPr bwMode="auto">
            <a:xfrm>
              <a:off x="2751" y="884"/>
              <a:ext cx="256" cy="95"/>
            </a:xfrm>
            <a:custGeom>
              <a:avLst/>
              <a:gdLst>
                <a:gd name="T0" fmla="*/ 733 w 166"/>
                <a:gd name="T1" fmla="*/ 526 h 62"/>
                <a:gd name="T2" fmla="*/ 1317 w 166"/>
                <a:gd name="T3" fmla="*/ 414 h 62"/>
                <a:gd name="T4" fmla="*/ 1325 w 166"/>
                <a:gd name="T5" fmla="*/ 49 h 62"/>
                <a:gd name="T6" fmla="*/ 733 w 166"/>
                <a:gd name="T7" fmla="*/ 75 h 62"/>
                <a:gd name="T8" fmla="*/ 723 w 166"/>
                <a:gd name="T9" fmla="*/ 75 h 62"/>
                <a:gd name="T10" fmla="*/ 123 w 166"/>
                <a:gd name="T11" fmla="*/ 49 h 62"/>
                <a:gd name="T12" fmla="*/ 128 w 166"/>
                <a:gd name="T13" fmla="*/ 414 h 62"/>
                <a:gd name="T14" fmla="*/ 723 w 166"/>
                <a:gd name="T15" fmla="*/ 526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" h="62">
                  <a:moveTo>
                    <a:pt x="84" y="62"/>
                  </a:moveTo>
                  <a:cubicBezTo>
                    <a:pt x="117" y="62"/>
                    <a:pt x="140" y="61"/>
                    <a:pt x="151" y="49"/>
                  </a:cubicBezTo>
                  <a:cubicBezTo>
                    <a:pt x="163" y="38"/>
                    <a:pt x="166" y="15"/>
                    <a:pt x="152" y="6"/>
                  </a:cubicBezTo>
                  <a:cubicBezTo>
                    <a:pt x="142" y="0"/>
                    <a:pt x="139" y="9"/>
                    <a:pt x="84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28" y="9"/>
                    <a:pt x="25" y="0"/>
                    <a:pt x="14" y="6"/>
                  </a:cubicBezTo>
                  <a:cubicBezTo>
                    <a:pt x="0" y="15"/>
                    <a:pt x="4" y="38"/>
                    <a:pt x="15" y="49"/>
                  </a:cubicBezTo>
                  <a:cubicBezTo>
                    <a:pt x="27" y="61"/>
                    <a:pt x="49" y="62"/>
                    <a:pt x="83" y="62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2" name="Freeform 138"/>
            <p:cNvSpPr>
              <a:spLocks/>
            </p:cNvSpPr>
            <p:nvPr/>
          </p:nvSpPr>
          <p:spPr bwMode="auto">
            <a:xfrm>
              <a:off x="2751" y="1563"/>
              <a:ext cx="256" cy="102"/>
            </a:xfrm>
            <a:custGeom>
              <a:avLst/>
              <a:gdLst>
                <a:gd name="T0" fmla="*/ 733 w 166"/>
                <a:gd name="T1" fmla="*/ 87 h 66"/>
                <a:gd name="T2" fmla="*/ 1325 w 166"/>
                <a:gd name="T3" fmla="*/ 53 h 66"/>
                <a:gd name="T4" fmla="*/ 1317 w 166"/>
                <a:gd name="T5" fmla="*/ 417 h 66"/>
                <a:gd name="T6" fmla="*/ 733 w 166"/>
                <a:gd name="T7" fmla="*/ 583 h 66"/>
                <a:gd name="T8" fmla="*/ 723 w 166"/>
                <a:gd name="T9" fmla="*/ 583 h 66"/>
                <a:gd name="T10" fmla="*/ 128 w 166"/>
                <a:gd name="T11" fmla="*/ 417 h 66"/>
                <a:gd name="T12" fmla="*/ 123 w 166"/>
                <a:gd name="T13" fmla="*/ 53 h 66"/>
                <a:gd name="T14" fmla="*/ 723 w 166"/>
                <a:gd name="T15" fmla="*/ 87 h 66"/>
                <a:gd name="T16" fmla="*/ 733 w 166"/>
                <a:gd name="T17" fmla="*/ 8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66">
                  <a:moveTo>
                    <a:pt x="84" y="10"/>
                  </a:moveTo>
                  <a:cubicBezTo>
                    <a:pt x="139" y="10"/>
                    <a:pt x="142" y="0"/>
                    <a:pt x="152" y="6"/>
                  </a:cubicBezTo>
                  <a:cubicBezTo>
                    <a:pt x="166" y="15"/>
                    <a:pt x="163" y="36"/>
                    <a:pt x="151" y="47"/>
                  </a:cubicBezTo>
                  <a:cubicBezTo>
                    <a:pt x="140" y="58"/>
                    <a:pt x="117" y="66"/>
                    <a:pt x="84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49" y="66"/>
                    <a:pt x="27" y="58"/>
                    <a:pt x="15" y="47"/>
                  </a:cubicBezTo>
                  <a:cubicBezTo>
                    <a:pt x="4" y="36"/>
                    <a:pt x="0" y="15"/>
                    <a:pt x="14" y="6"/>
                  </a:cubicBezTo>
                  <a:cubicBezTo>
                    <a:pt x="25" y="0"/>
                    <a:pt x="28" y="10"/>
                    <a:pt x="83" y="10"/>
                  </a:cubicBezTo>
                  <a:lnTo>
                    <a:pt x="84" y="10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3" name="Freeform 139"/>
            <p:cNvSpPr>
              <a:spLocks/>
            </p:cNvSpPr>
            <p:nvPr/>
          </p:nvSpPr>
          <p:spPr bwMode="auto">
            <a:xfrm>
              <a:off x="2751" y="1660"/>
              <a:ext cx="256" cy="103"/>
            </a:xfrm>
            <a:custGeom>
              <a:avLst/>
              <a:gdLst>
                <a:gd name="T0" fmla="*/ 733 w 166"/>
                <a:gd name="T1" fmla="*/ 575 h 67"/>
                <a:gd name="T2" fmla="*/ 1317 w 166"/>
                <a:gd name="T3" fmla="*/ 404 h 67"/>
                <a:gd name="T4" fmla="*/ 1325 w 166"/>
                <a:gd name="T5" fmla="*/ 52 h 67"/>
                <a:gd name="T6" fmla="*/ 733 w 166"/>
                <a:gd name="T7" fmla="*/ 145 h 67"/>
                <a:gd name="T8" fmla="*/ 723 w 166"/>
                <a:gd name="T9" fmla="*/ 145 h 67"/>
                <a:gd name="T10" fmla="*/ 123 w 166"/>
                <a:gd name="T11" fmla="*/ 52 h 67"/>
                <a:gd name="T12" fmla="*/ 128 w 166"/>
                <a:gd name="T13" fmla="*/ 404 h 67"/>
                <a:gd name="T14" fmla="*/ 723 w 166"/>
                <a:gd name="T15" fmla="*/ 575 h 67"/>
                <a:gd name="T16" fmla="*/ 733 w 166"/>
                <a:gd name="T17" fmla="*/ 575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67">
                  <a:moveTo>
                    <a:pt x="84" y="67"/>
                  </a:moveTo>
                  <a:cubicBezTo>
                    <a:pt x="117" y="67"/>
                    <a:pt x="140" y="58"/>
                    <a:pt x="151" y="47"/>
                  </a:cubicBezTo>
                  <a:cubicBezTo>
                    <a:pt x="163" y="35"/>
                    <a:pt x="166" y="15"/>
                    <a:pt x="152" y="6"/>
                  </a:cubicBezTo>
                  <a:cubicBezTo>
                    <a:pt x="142" y="0"/>
                    <a:pt x="139" y="17"/>
                    <a:pt x="84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8" y="17"/>
                    <a:pt x="25" y="0"/>
                    <a:pt x="14" y="6"/>
                  </a:cubicBezTo>
                  <a:cubicBezTo>
                    <a:pt x="0" y="15"/>
                    <a:pt x="4" y="35"/>
                    <a:pt x="15" y="47"/>
                  </a:cubicBezTo>
                  <a:cubicBezTo>
                    <a:pt x="27" y="58"/>
                    <a:pt x="49" y="67"/>
                    <a:pt x="83" y="67"/>
                  </a:cubicBezTo>
                  <a:lnTo>
                    <a:pt x="84" y="67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4" name="Freeform 140"/>
            <p:cNvSpPr>
              <a:spLocks/>
            </p:cNvSpPr>
            <p:nvPr/>
          </p:nvSpPr>
          <p:spPr bwMode="auto">
            <a:xfrm>
              <a:off x="2751" y="1759"/>
              <a:ext cx="256" cy="121"/>
            </a:xfrm>
            <a:custGeom>
              <a:avLst/>
              <a:gdLst>
                <a:gd name="T0" fmla="*/ 733 w 166"/>
                <a:gd name="T1" fmla="*/ 663 h 79"/>
                <a:gd name="T2" fmla="*/ 1317 w 166"/>
                <a:gd name="T3" fmla="*/ 394 h 79"/>
                <a:gd name="T4" fmla="*/ 1325 w 166"/>
                <a:gd name="T5" fmla="*/ 61 h 79"/>
                <a:gd name="T6" fmla="*/ 733 w 166"/>
                <a:gd name="T7" fmla="*/ 142 h 79"/>
                <a:gd name="T8" fmla="*/ 723 w 166"/>
                <a:gd name="T9" fmla="*/ 142 h 79"/>
                <a:gd name="T10" fmla="*/ 123 w 166"/>
                <a:gd name="T11" fmla="*/ 61 h 79"/>
                <a:gd name="T12" fmla="*/ 128 w 166"/>
                <a:gd name="T13" fmla="*/ 394 h 79"/>
                <a:gd name="T14" fmla="*/ 723 w 166"/>
                <a:gd name="T15" fmla="*/ 663 h 79"/>
                <a:gd name="T16" fmla="*/ 733 w 166"/>
                <a:gd name="T17" fmla="*/ 663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" h="79">
                  <a:moveTo>
                    <a:pt x="84" y="79"/>
                  </a:moveTo>
                  <a:cubicBezTo>
                    <a:pt x="117" y="79"/>
                    <a:pt x="140" y="59"/>
                    <a:pt x="151" y="47"/>
                  </a:cubicBezTo>
                  <a:cubicBezTo>
                    <a:pt x="163" y="36"/>
                    <a:pt x="166" y="15"/>
                    <a:pt x="152" y="7"/>
                  </a:cubicBezTo>
                  <a:cubicBezTo>
                    <a:pt x="142" y="0"/>
                    <a:pt x="139" y="17"/>
                    <a:pt x="84" y="17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8" y="17"/>
                    <a:pt x="25" y="0"/>
                    <a:pt x="14" y="7"/>
                  </a:cubicBezTo>
                  <a:cubicBezTo>
                    <a:pt x="0" y="15"/>
                    <a:pt x="4" y="36"/>
                    <a:pt x="15" y="47"/>
                  </a:cubicBezTo>
                  <a:cubicBezTo>
                    <a:pt x="27" y="59"/>
                    <a:pt x="49" y="79"/>
                    <a:pt x="83" y="79"/>
                  </a:cubicBezTo>
                  <a:lnTo>
                    <a:pt x="84" y="79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5" name="Freeform 141"/>
            <p:cNvSpPr>
              <a:spLocks/>
            </p:cNvSpPr>
            <p:nvPr/>
          </p:nvSpPr>
          <p:spPr bwMode="auto">
            <a:xfrm>
              <a:off x="2775" y="1732"/>
              <a:ext cx="209" cy="53"/>
            </a:xfrm>
            <a:custGeom>
              <a:avLst/>
              <a:gdLst>
                <a:gd name="T0" fmla="*/ 590 w 136"/>
                <a:gd name="T1" fmla="*/ 182 h 34"/>
                <a:gd name="T2" fmla="*/ 584 w 136"/>
                <a:gd name="T3" fmla="*/ 182 h 34"/>
                <a:gd name="T4" fmla="*/ 0 w 136"/>
                <a:gd name="T5" fmla="*/ 0 h 34"/>
                <a:gd name="T6" fmla="*/ 18 w 136"/>
                <a:gd name="T7" fmla="*/ 201 h 34"/>
                <a:gd name="T8" fmla="*/ 584 w 136"/>
                <a:gd name="T9" fmla="*/ 313 h 34"/>
                <a:gd name="T10" fmla="*/ 590 w 136"/>
                <a:gd name="T11" fmla="*/ 313 h 34"/>
                <a:gd name="T12" fmla="*/ 1154 w 136"/>
                <a:gd name="T13" fmla="*/ 201 h 34"/>
                <a:gd name="T14" fmla="*/ 1165 w 136"/>
                <a:gd name="T15" fmla="*/ 0 h 34"/>
                <a:gd name="T16" fmla="*/ 590 w 136"/>
                <a:gd name="T17" fmla="*/ 182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34">
                  <a:moveTo>
                    <a:pt x="69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34" y="20"/>
                    <a:pt x="12" y="11"/>
                    <a:pt x="0" y="0"/>
                  </a:cubicBezTo>
                  <a:cubicBezTo>
                    <a:pt x="6" y="7"/>
                    <a:pt x="5" y="17"/>
                    <a:pt x="2" y="22"/>
                  </a:cubicBezTo>
                  <a:cubicBezTo>
                    <a:pt x="11" y="20"/>
                    <a:pt x="18" y="34"/>
                    <a:pt x="68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19" y="34"/>
                    <a:pt x="126" y="20"/>
                    <a:pt x="135" y="22"/>
                  </a:cubicBezTo>
                  <a:cubicBezTo>
                    <a:pt x="130" y="14"/>
                    <a:pt x="130" y="8"/>
                    <a:pt x="136" y="0"/>
                  </a:cubicBezTo>
                  <a:cubicBezTo>
                    <a:pt x="125" y="11"/>
                    <a:pt x="102" y="20"/>
                    <a:pt x="69" y="2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6" name="Freeform 142"/>
            <p:cNvSpPr>
              <a:spLocks/>
            </p:cNvSpPr>
            <p:nvPr/>
          </p:nvSpPr>
          <p:spPr bwMode="auto">
            <a:xfrm>
              <a:off x="2778" y="1634"/>
              <a:ext cx="209" cy="52"/>
            </a:xfrm>
            <a:custGeom>
              <a:avLst/>
              <a:gdLst>
                <a:gd name="T0" fmla="*/ 573 w 136"/>
                <a:gd name="T1" fmla="*/ 168 h 34"/>
                <a:gd name="T2" fmla="*/ 562 w 136"/>
                <a:gd name="T3" fmla="*/ 168 h 34"/>
                <a:gd name="T4" fmla="*/ 0 w 136"/>
                <a:gd name="T5" fmla="*/ 28 h 34"/>
                <a:gd name="T6" fmla="*/ 12 w 136"/>
                <a:gd name="T7" fmla="*/ 187 h 34"/>
                <a:gd name="T8" fmla="*/ 562 w 136"/>
                <a:gd name="T9" fmla="*/ 286 h 34"/>
                <a:gd name="T10" fmla="*/ 573 w 136"/>
                <a:gd name="T11" fmla="*/ 286 h 34"/>
                <a:gd name="T12" fmla="*/ 1154 w 136"/>
                <a:gd name="T13" fmla="*/ 194 h 34"/>
                <a:gd name="T14" fmla="*/ 1165 w 136"/>
                <a:gd name="T15" fmla="*/ 0 h 34"/>
                <a:gd name="T16" fmla="*/ 1165 w 136"/>
                <a:gd name="T17" fmla="*/ 0 h 34"/>
                <a:gd name="T18" fmla="*/ 1150 w 136"/>
                <a:gd name="T19" fmla="*/ 12 h 34"/>
                <a:gd name="T20" fmla="*/ 573 w 136"/>
                <a:gd name="T21" fmla="*/ 168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34">
                  <a:moveTo>
                    <a:pt x="67" y="20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34" y="20"/>
                    <a:pt x="12" y="13"/>
                    <a:pt x="0" y="3"/>
                  </a:cubicBezTo>
                  <a:cubicBezTo>
                    <a:pt x="2" y="5"/>
                    <a:pt x="6" y="13"/>
                    <a:pt x="1" y="22"/>
                  </a:cubicBezTo>
                  <a:cubicBezTo>
                    <a:pt x="9" y="20"/>
                    <a:pt x="17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122" y="34"/>
                    <a:pt x="125" y="17"/>
                    <a:pt x="135" y="23"/>
                  </a:cubicBezTo>
                  <a:cubicBezTo>
                    <a:pt x="128" y="14"/>
                    <a:pt x="128" y="8"/>
                    <a:pt x="13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0"/>
                    <a:pt x="135" y="1"/>
                    <a:pt x="134" y="1"/>
                  </a:cubicBezTo>
                  <a:cubicBezTo>
                    <a:pt x="123" y="12"/>
                    <a:pt x="100" y="20"/>
                    <a:pt x="67" y="2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7" name="Freeform 143"/>
            <p:cNvSpPr>
              <a:spLocks/>
            </p:cNvSpPr>
            <p:nvPr/>
          </p:nvSpPr>
          <p:spPr bwMode="auto">
            <a:xfrm>
              <a:off x="2773" y="1535"/>
              <a:ext cx="219" cy="43"/>
            </a:xfrm>
            <a:custGeom>
              <a:avLst/>
              <a:gdLst>
                <a:gd name="T0" fmla="*/ 1192 w 142"/>
                <a:gd name="T1" fmla="*/ 12 h 28"/>
                <a:gd name="T2" fmla="*/ 614 w 142"/>
                <a:gd name="T3" fmla="*/ 123 h 28"/>
                <a:gd name="T4" fmla="*/ 597 w 142"/>
                <a:gd name="T5" fmla="*/ 123 h 28"/>
                <a:gd name="T6" fmla="*/ 12 w 142"/>
                <a:gd name="T7" fmla="*/ 12 h 28"/>
                <a:gd name="T8" fmla="*/ 0 w 142"/>
                <a:gd name="T9" fmla="*/ 207 h 28"/>
                <a:gd name="T10" fmla="*/ 597 w 142"/>
                <a:gd name="T11" fmla="*/ 238 h 28"/>
                <a:gd name="T12" fmla="*/ 614 w 142"/>
                <a:gd name="T13" fmla="*/ 238 h 28"/>
                <a:gd name="T14" fmla="*/ 1206 w 142"/>
                <a:gd name="T15" fmla="*/ 207 h 28"/>
                <a:gd name="T16" fmla="*/ 1240 w 142"/>
                <a:gd name="T17" fmla="*/ 229 h 28"/>
                <a:gd name="T18" fmla="*/ 1240 w 142"/>
                <a:gd name="T19" fmla="*/ 229 h 28"/>
                <a:gd name="T20" fmla="*/ 1206 w 142"/>
                <a:gd name="T21" fmla="*/ 0 h 28"/>
                <a:gd name="T22" fmla="*/ 1192 w 142"/>
                <a:gd name="T23" fmla="*/ 12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" h="28">
                  <a:moveTo>
                    <a:pt x="137" y="1"/>
                  </a:moveTo>
                  <a:cubicBezTo>
                    <a:pt x="126" y="12"/>
                    <a:pt x="103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35" y="14"/>
                    <a:pt x="13" y="12"/>
                    <a:pt x="1" y="1"/>
                  </a:cubicBezTo>
                  <a:cubicBezTo>
                    <a:pt x="6" y="10"/>
                    <a:pt x="5" y="16"/>
                    <a:pt x="0" y="24"/>
                  </a:cubicBezTo>
                  <a:cubicBezTo>
                    <a:pt x="11" y="18"/>
                    <a:pt x="14" y="28"/>
                    <a:pt x="69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125" y="28"/>
                    <a:pt x="128" y="18"/>
                    <a:pt x="138" y="24"/>
                  </a:cubicBezTo>
                  <a:cubicBezTo>
                    <a:pt x="140" y="25"/>
                    <a:pt x="141" y="26"/>
                    <a:pt x="14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37" y="20"/>
                    <a:pt x="135" y="8"/>
                    <a:pt x="138" y="0"/>
                  </a:cubicBezTo>
                  <a:cubicBezTo>
                    <a:pt x="138" y="0"/>
                    <a:pt x="138" y="0"/>
                    <a:pt x="137" y="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8" name="Freeform 144"/>
            <p:cNvSpPr>
              <a:spLocks/>
            </p:cNvSpPr>
            <p:nvPr/>
          </p:nvSpPr>
          <p:spPr bwMode="auto">
            <a:xfrm>
              <a:off x="2716" y="1866"/>
              <a:ext cx="168" cy="105"/>
            </a:xfrm>
            <a:custGeom>
              <a:avLst/>
              <a:gdLst>
                <a:gd name="T0" fmla="*/ 96 w 109"/>
                <a:gd name="T1" fmla="*/ 34 h 68"/>
                <a:gd name="T2" fmla="*/ 385 w 109"/>
                <a:gd name="T3" fmla="*/ 358 h 68"/>
                <a:gd name="T4" fmla="*/ 919 w 109"/>
                <a:gd name="T5" fmla="*/ 386 h 68"/>
                <a:gd name="T6" fmla="*/ 561 w 109"/>
                <a:gd name="T7" fmla="*/ 158 h 68"/>
                <a:gd name="T8" fmla="*/ 142 w 109"/>
                <a:gd name="T9" fmla="*/ 19 h 68"/>
                <a:gd name="T10" fmla="*/ 96 w 109"/>
                <a:gd name="T11" fmla="*/ 34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" h="68">
                  <a:moveTo>
                    <a:pt x="11" y="4"/>
                  </a:moveTo>
                  <a:cubicBezTo>
                    <a:pt x="0" y="32"/>
                    <a:pt x="26" y="36"/>
                    <a:pt x="44" y="41"/>
                  </a:cubicBezTo>
                  <a:cubicBezTo>
                    <a:pt x="62" y="46"/>
                    <a:pt x="103" y="68"/>
                    <a:pt x="106" y="44"/>
                  </a:cubicBezTo>
                  <a:cubicBezTo>
                    <a:pt x="109" y="19"/>
                    <a:pt x="94" y="26"/>
                    <a:pt x="64" y="18"/>
                  </a:cubicBezTo>
                  <a:cubicBezTo>
                    <a:pt x="34" y="11"/>
                    <a:pt x="31" y="0"/>
                    <a:pt x="16" y="2"/>
                  </a:cubicBezTo>
                  <a:lnTo>
                    <a:pt x="11" y="4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19" name="Freeform 145"/>
            <p:cNvSpPr>
              <a:spLocks/>
            </p:cNvSpPr>
            <p:nvPr/>
          </p:nvSpPr>
          <p:spPr bwMode="auto">
            <a:xfrm>
              <a:off x="2708" y="1923"/>
              <a:ext cx="174" cy="124"/>
            </a:xfrm>
            <a:custGeom>
              <a:avLst/>
              <a:gdLst>
                <a:gd name="T0" fmla="*/ 66 w 113"/>
                <a:gd name="T1" fmla="*/ 189 h 80"/>
                <a:gd name="T2" fmla="*/ 386 w 113"/>
                <a:gd name="T3" fmla="*/ 451 h 80"/>
                <a:gd name="T4" fmla="*/ 927 w 113"/>
                <a:gd name="T5" fmla="*/ 473 h 80"/>
                <a:gd name="T6" fmla="*/ 544 w 113"/>
                <a:gd name="T7" fmla="*/ 209 h 80"/>
                <a:gd name="T8" fmla="*/ 66 w 113"/>
                <a:gd name="T9" fmla="*/ 18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8" y="21"/>
                  </a:moveTo>
                  <a:cubicBezTo>
                    <a:pt x="0" y="42"/>
                    <a:pt x="27" y="45"/>
                    <a:pt x="45" y="50"/>
                  </a:cubicBezTo>
                  <a:cubicBezTo>
                    <a:pt x="63" y="55"/>
                    <a:pt x="100" y="80"/>
                    <a:pt x="107" y="53"/>
                  </a:cubicBezTo>
                  <a:cubicBezTo>
                    <a:pt x="113" y="29"/>
                    <a:pt x="93" y="30"/>
                    <a:pt x="63" y="23"/>
                  </a:cubicBezTo>
                  <a:cubicBezTo>
                    <a:pt x="33" y="15"/>
                    <a:pt x="16" y="0"/>
                    <a:pt x="8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0" name="Freeform 146"/>
            <p:cNvSpPr>
              <a:spLocks/>
            </p:cNvSpPr>
            <p:nvPr/>
          </p:nvSpPr>
          <p:spPr bwMode="auto">
            <a:xfrm>
              <a:off x="2688" y="1994"/>
              <a:ext cx="179" cy="123"/>
            </a:xfrm>
            <a:custGeom>
              <a:avLst/>
              <a:gdLst>
                <a:gd name="T0" fmla="*/ 69 w 116"/>
                <a:gd name="T1" fmla="*/ 177 h 80"/>
                <a:gd name="T2" fmla="*/ 386 w 116"/>
                <a:gd name="T3" fmla="*/ 427 h 80"/>
                <a:gd name="T4" fmla="*/ 947 w 116"/>
                <a:gd name="T5" fmla="*/ 466 h 80"/>
                <a:gd name="T6" fmla="*/ 549 w 116"/>
                <a:gd name="T7" fmla="*/ 189 h 80"/>
                <a:gd name="T8" fmla="*/ 69 w 116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80">
                  <a:moveTo>
                    <a:pt x="8" y="21"/>
                  </a:moveTo>
                  <a:cubicBezTo>
                    <a:pt x="0" y="42"/>
                    <a:pt x="26" y="45"/>
                    <a:pt x="44" y="50"/>
                  </a:cubicBezTo>
                  <a:cubicBezTo>
                    <a:pt x="63" y="55"/>
                    <a:pt x="100" y="80"/>
                    <a:pt x="108" y="54"/>
                  </a:cubicBezTo>
                  <a:cubicBezTo>
                    <a:pt x="116" y="30"/>
                    <a:pt x="93" y="30"/>
                    <a:pt x="63" y="22"/>
                  </a:cubicBezTo>
                  <a:cubicBezTo>
                    <a:pt x="33" y="15"/>
                    <a:pt x="16" y="0"/>
                    <a:pt x="8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1" name="Freeform 147"/>
            <p:cNvSpPr>
              <a:spLocks/>
            </p:cNvSpPr>
            <p:nvPr/>
          </p:nvSpPr>
          <p:spPr bwMode="auto">
            <a:xfrm>
              <a:off x="2668" y="2071"/>
              <a:ext cx="180" cy="123"/>
            </a:xfrm>
            <a:custGeom>
              <a:avLst/>
              <a:gdLst>
                <a:gd name="T0" fmla="*/ 66 w 117"/>
                <a:gd name="T1" fmla="*/ 177 h 80"/>
                <a:gd name="T2" fmla="*/ 386 w 117"/>
                <a:gd name="T3" fmla="*/ 427 h 80"/>
                <a:gd name="T4" fmla="*/ 940 w 117"/>
                <a:gd name="T5" fmla="*/ 466 h 80"/>
                <a:gd name="T6" fmla="*/ 549 w 117"/>
                <a:gd name="T7" fmla="*/ 197 h 80"/>
                <a:gd name="T8" fmla="*/ 66 w 117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80">
                  <a:moveTo>
                    <a:pt x="8" y="21"/>
                  </a:moveTo>
                  <a:cubicBezTo>
                    <a:pt x="0" y="42"/>
                    <a:pt x="27" y="45"/>
                    <a:pt x="45" y="50"/>
                  </a:cubicBezTo>
                  <a:cubicBezTo>
                    <a:pt x="63" y="55"/>
                    <a:pt x="100" y="80"/>
                    <a:pt x="109" y="54"/>
                  </a:cubicBezTo>
                  <a:cubicBezTo>
                    <a:pt x="117" y="30"/>
                    <a:pt x="94" y="30"/>
                    <a:pt x="64" y="23"/>
                  </a:cubicBezTo>
                  <a:cubicBezTo>
                    <a:pt x="34" y="15"/>
                    <a:pt x="16" y="0"/>
                    <a:pt x="8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2" name="Freeform 148"/>
            <p:cNvSpPr>
              <a:spLocks/>
            </p:cNvSpPr>
            <p:nvPr/>
          </p:nvSpPr>
          <p:spPr bwMode="auto">
            <a:xfrm>
              <a:off x="2644" y="2148"/>
              <a:ext cx="178" cy="123"/>
            </a:xfrm>
            <a:custGeom>
              <a:avLst/>
              <a:gdLst>
                <a:gd name="T0" fmla="*/ 61 w 116"/>
                <a:gd name="T1" fmla="*/ 177 h 80"/>
                <a:gd name="T2" fmla="*/ 377 w 116"/>
                <a:gd name="T3" fmla="*/ 427 h 80"/>
                <a:gd name="T4" fmla="*/ 921 w 116"/>
                <a:gd name="T5" fmla="*/ 466 h 80"/>
                <a:gd name="T6" fmla="*/ 528 w 116"/>
                <a:gd name="T7" fmla="*/ 146 h 80"/>
                <a:gd name="T8" fmla="*/ 61 w 116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" h="80">
                  <a:moveTo>
                    <a:pt x="7" y="21"/>
                  </a:moveTo>
                  <a:cubicBezTo>
                    <a:pt x="0" y="42"/>
                    <a:pt x="26" y="45"/>
                    <a:pt x="44" y="50"/>
                  </a:cubicBezTo>
                  <a:cubicBezTo>
                    <a:pt x="62" y="55"/>
                    <a:pt x="100" y="80"/>
                    <a:pt x="108" y="54"/>
                  </a:cubicBezTo>
                  <a:cubicBezTo>
                    <a:pt x="116" y="30"/>
                    <a:pt x="92" y="25"/>
                    <a:pt x="62" y="17"/>
                  </a:cubicBezTo>
                  <a:cubicBezTo>
                    <a:pt x="32" y="10"/>
                    <a:pt x="15" y="0"/>
                    <a:pt x="7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3" name="Freeform 149"/>
            <p:cNvSpPr>
              <a:spLocks/>
            </p:cNvSpPr>
            <p:nvPr/>
          </p:nvSpPr>
          <p:spPr bwMode="auto">
            <a:xfrm>
              <a:off x="2910" y="1917"/>
              <a:ext cx="174" cy="123"/>
            </a:xfrm>
            <a:custGeom>
              <a:avLst/>
              <a:gdLst>
                <a:gd name="T0" fmla="*/ 908 w 113"/>
                <a:gd name="T1" fmla="*/ 177 h 80"/>
                <a:gd name="T2" fmla="*/ 594 w 113"/>
                <a:gd name="T3" fmla="*/ 427 h 80"/>
                <a:gd name="T4" fmla="*/ 52 w 113"/>
                <a:gd name="T5" fmla="*/ 454 h 80"/>
                <a:gd name="T6" fmla="*/ 434 w 113"/>
                <a:gd name="T7" fmla="*/ 197 h 80"/>
                <a:gd name="T8" fmla="*/ 908 w 113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105" y="21"/>
                  </a:moveTo>
                  <a:cubicBezTo>
                    <a:pt x="113" y="42"/>
                    <a:pt x="87" y="45"/>
                    <a:pt x="69" y="50"/>
                  </a:cubicBezTo>
                  <a:cubicBezTo>
                    <a:pt x="51" y="55"/>
                    <a:pt x="14" y="80"/>
                    <a:pt x="6" y="53"/>
                  </a:cubicBezTo>
                  <a:cubicBezTo>
                    <a:pt x="0" y="29"/>
                    <a:pt x="20" y="31"/>
                    <a:pt x="50" y="23"/>
                  </a:cubicBezTo>
                  <a:cubicBezTo>
                    <a:pt x="80" y="15"/>
                    <a:pt x="98" y="0"/>
                    <a:pt x="105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4" name="Freeform 150"/>
            <p:cNvSpPr>
              <a:spLocks/>
            </p:cNvSpPr>
            <p:nvPr/>
          </p:nvSpPr>
          <p:spPr bwMode="auto">
            <a:xfrm>
              <a:off x="2895" y="1843"/>
              <a:ext cx="154" cy="117"/>
            </a:xfrm>
            <a:custGeom>
              <a:avLst/>
              <a:gdLst>
                <a:gd name="T0" fmla="*/ 799 w 100"/>
                <a:gd name="T1" fmla="*/ 177 h 76"/>
                <a:gd name="T2" fmla="*/ 544 w 100"/>
                <a:gd name="T3" fmla="*/ 448 h 76"/>
                <a:gd name="T4" fmla="*/ 43 w 100"/>
                <a:gd name="T5" fmla="*/ 482 h 76"/>
                <a:gd name="T6" fmla="*/ 387 w 100"/>
                <a:gd name="T7" fmla="*/ 216 h 76"/>
                <a:gd name="T8" fmla="*/ 799 w 100"/>
                <a:gd name="T9" fmla="*/ 17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76">
                  <a:moveTo>
                    <a:pt x="92" y="21"/>
                  </a:moveTo>
                  <a:cubicBezTo>
                    <a:pt x="100" y="42"/>
                    <a:pt x="81" y="47"/>
                    <a:pt x="63" y="52"/>
                  </a:cubicBezTo>
                  <a:cubicBezTo>
                    <a:pt x="45" y="57"/>
                    <a:pt x="9" y="76"/>
                    <a:pt x="5" y="56"/>
                  </a:cubicBezTo>
                  <a:cubicBezTo>
                    <a:pt x="0" y="32"/>
                    <a:pt x="15" y="33"/>
                    <a:pt x="45" y="25"/>
                  </a:cubicBezTo>
                  <a:cubicBezTo>
                    <a:pt x="66" y="19"/>
                    <a:pt x="84" y="0"/>
                    <a:pt x="92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5" name="Freeform 151"/>
            <p:cNvSpPr>
              <a:spLocks/>
            </p:cNvSpPr>
            <p:nvPr/>
          </p:nvSpPr>
          <p:spPr bwMode="auto">
            <a:xfrm>
              <a:off x="2953" y="2050"/>
              <a:ext cx="174" cy="123"/>
            </a:xfrm>
            <a:custGeom>
              <a:avLst/>
              <a:gdLst>
                <a:gd name="T0" fmla="*/ 62 w 113"/>
                <a:gd name="T1" fmla="*/ 509 h 80"/>
                <a:gd name="T2" fmla="*/ 383 w 113"/>
                <a:gd name="T3" fmla="*/ 258 h 80"/>
                <a:gd name="T4" fmla="*/ 927 w 113"/>
                <a:gd name="T5" fmla="*/ 237 h 80"/>
                <a:gd name="T6" fmla="*/ 544 w 113"/>
                <a:gd name="T7" fmla="*/ 492 h 80"/>
                <a:gd name="T8" fmla="*/ 62 w 113"/>
                <a:gd name="T9" fmla="*/ 509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0">
                  <a:moveTo>
                    <a:pt x="7" y="59"/>
                  </a:moveTo>
                  <a:cubicBezTo>
                    <a:pt x="0" y="38"/>
                    <a:pt x="26" y="35"/>
                    <a:pt x="44" y="30"/>
                  </a:cubicBezTo>
                  <a:cubicBezTo>
                    <a:pt x="62" y="25"/>
                    <a:pt x="99" y="0"/>
                    <a:pt x="107" y="27"/>
                  </a:cubicBezTo>
                  <a:cubicBezTo>
                    <a:pt x="113" y="51"/>
                    <a:pt x="93" y="49"/>
                    <a:pt x="63" y="57"/>
                  </a:cubicBezTo>
                  <a:cubicBezTo>
                    <a:pt x="33" y="65"/>
                    <a:pt x="15" y="80"/>
                    <a:pt x="7" y="59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6" name="Freeform 152"/>
            <p:cNvSpPr>
              <a:spLocks/>
            </p:cNvSpPr>
            <p:nvPr/>
          </p:nvSpPr>
          <p:spPr bwMode="auto">
            <a:xfrm>
              <a:off x="2989" y="2128"/>
              <a:ext cx="154" cy="119"/>
            </a:xfrm>
            <a:custGeom>
              <a:avLst/>
              <a:gdLst>
                <a:gd name="T0" fmla="*/ 66 w 100"/>
                <a:gd name="T1" fmla="*/ 495 h 77"/>
                <a:gd name="T2" fmla="*/ 322 w 100"/>
                <a:gd name="T3" fmla="*/ 223 h 77"/>
                <a:gd name="T4" fmla="*/ 822 w 100"/>
                <a:gd name="T5" fmla="*/ 181 h 77"/>
                <a:gd name="T6" fmla="*/ 479 w 100"/>
                <a:gd name="T7" fmla="*/ 459 h 77"/>
                <a:gd name="T8" fmla="*/ 66 w 100"/>
                <a:gd name="T9" fmla="*/ 495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77">
                  <a:moveTo>
                    <a:pt x="8" y="56"/>
                  </a:moveTo>
                  <a:cubicBezTo>
                    <a:pt x="0" y="34"/>
                    <a:pt x="18" y="30"/>
                    <a:pt x="37" y="25"/>
                  </a:cubicBezTo>
                  <a:cubicBezTo>
                    <a:pt x="55" y="19"/>
                    <a:pt x="91" y="0"/>
                    <a:pt x="95" y="21"/>
                  </a:cubicBezTo>
                  <a:cubicBezTo>
                    <a:pt x="100" y="45"/>
                    <a:pt x="85" y="43"/>
                    <a:pt x="55" y="52"/>
                  </a:cubicBezTo>
                  <a:cubicBezTo>
                    <a:pt x="34" y="58"/>
                    <a:pt x="16" y="77"/>
                    <a:pt x="8" y="56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7" name="Freeform 153"/>
            <p:cNvSpPr>
              <a:spLocks/>
            </p:cNvSpPr>
            <p:nvPr/>
          </p:nvSpPr>
          <p:spPr bwMode="auto">
            <a:xfrm>
              <a:off x="3015" y="2201"/>
              <a:ext cx="152" cy="118"/>
            </a:xfrm>
            <a:custGeom>
              <a:avLst/>
              <a:gdLst>
                <a:gd name="T0" fmla="*/ 66 w 99"/>
                <a:gd name="T1" fmla="*/ 464 h 77"/>
                <a:gd name="T2" fmla="*/ 304 w 99"/>
                <a:gd name="T3" fmla="*/ 204 h 77"/>
                <a:gd name="T4" fmla="*/ 811 w 99"/>
                <a:gd name="T5" fmla="*/ 176 h 77"/>
                <a:gd name="T6" fmla="*/ 467 w 99"/>
                <a:gd name="T7" fmla="*/ 441 h 77"/>
                <a:gd name="T8" fmla="*/ 66 w 99"/>
                <a:gd name="T9" fmla="*/ 46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77">
                  <a:moveTo>
                    <a:pt x="8" y="55"/>
                  </a:moveTo>
                  <a:cubicBezTo>
                    <a:pt x="0" y="34"/>
                    <a:pt x="18" y="30"/>
                    <a:pt x="36" y="24"/>
                  </a:cubicBezTo>
                  <a:cubicBezTo>
                    <a:pt x="54" y="19"/>
                    <a:pt x="90" y="0"/>
                    <a:pt x="95" y="21"/>
                  </a:cubicBezTo>
                  <a:cubicBezTo>
                    <a:pt x="99" y="45"/>
                    <a:pt x="85" y="43"/>
                    <a:pt x="55" y="52"/>
                  </a:cubicBezTo>
                  <a:cubicBezTo>
                    <a:pt x="33" y="58"/>
                    <a:pt x="16" y="77"/>
                    <a:pt x="8" y="55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8" name="Freeform 154"/>
            <p:cNvSpPr>
              <a:spLocks/>
            </p:cNvSpPr>
            <p:nvPr/>
          </p:nvSpPr>
          <p:spPr bwMode="auto">
            <a:xfrm>
              <a:off x="2927" y="1988"/>
              <a:ext cx="180" cy="123"/>
            </a:xfrm>
            <a:custGeom>
              <a:avLst/>
              <a:gdLst>
                <a:gd name="T0" fmla="*/ 940 w 117"/>
                <a:gd name="T1" fmla="*/ 177 h 80"/>
                <a:gd name="T2" fmla="*/ 623 w 117"/>
                <a:gd name="T3" fmla="*/ 427 h 80"/>
                <a:gd name="T4" fmla="*/ 66 w 117"/>
                <a:gd name="T5" fmla="*/ 466 h 80"/>
                <a:gd name="T6" fmla="*/ 458 w 117"/>
                <a:gd name="T7" fmla="*/ 197 h 80"/>
                <a:gd name="T8" fmla="*/ 940 w 117"/>
                <a:gd name="T9" fmla="*/ 177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" h="80">
                  <a:moveTo>
                    <a:pt x="109" y="21"/>
                  </a:moveTo>
                  <a:cubicBezTo>
                    <a:pt x="117" y="42"/>
                    <a:pt x="90" y="45"/>
                    <a:pt x="72" y="50"/>
                  </a:cubicBezTo>
                  <a:cubicBezTo>
                    <a:pt x="54" y="55"/>
                    <a:pt x="17" y="80"/>
                    <a:pt x="8" y="54"/>
                  </a:cubicBezTo>
                  <a:cubicBezTo>
                    <a:pt x="0" y="30"/>
                    <a:pt x="23" y="30"/>
                    <a:pt x="53" y="23"/>
                  </a:cubicBezTo>
                  <a:cubicBezTo>
                    <a:pt x="83" y="15"/>
                    <a:pt x="101" y="0"/>
                    <a:pt x="109" y="2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29" name="Freeform 155"/>
            <p:cNvSpPr>
              <a:spLocks/>
            </p:cNvSpPr>
            <p:nvPr/>
          </p:nvSpPr>
          <p:spPr bwMode="auto">
            <a:xfrm>
              <a:off x="2779" y="1075"/>
              <a:ext cx="211" cy="48"/>
            </a:xfrm>
            <a:custGeom>
              <a:avLst/>
              <a:gdLst>
                <a:gd name="T0" fmla="*/ 1143 w 137"/>
                <a:gd name="T1" fmla="*/ 0 h 31"/>
                <a:gd name="T2" fmla="*/ 574 w 137"/>
                <a:gd name="T3" fmla="*/ 108 h 31"/>
                <a:gd name="T4" fmla="*/ 562 w 137"/>
                <a:gd name="T5" fmla="*/ 108 h 31"/>
                <a:gd name="T6" fmla="*/ 28 w 137"/>
                <a:gd name="T7" fmla="*/ 29 h 31"/>
                <a:gd name="T8" fmla="*/ 0 w 137"/>
                <a:gd name="T9" fmla="*/ 231 h 31"/>
                <a:gd name="T10" fmla="*/ 562 w 137"/>
                <a:gd name="T11" fmla="*/ 276 h 31"/>
                <a:gd name="T12" fmla="*/ 574 w 137"/>
                <a:gd name="T13" fmla="*/ 276 h 31"/>
                <a:gd name="T14" fmla="*/ 1158 w 137"/>
                <a:gd name="T15" fmla="*/ 242 h 31"/>
                <a:gd name="T16" fmla="*/ 1189 w 137"/>
                <a:gd name="T17" fmla="*/ 259 h 31"/>
                <a:gd name="T18" fmla="*/ 1189 w 137"/>
                <a:gd name="T19" fmla="*/ 259 h 31"/>
                <a:gd name="T20" fmla="*/ 1143 w 137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31">
                  <a:moveTo>
                    <a:pt x="132" y="0"/>
                  </a:move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6" y="11"/>
                    <a:pt x="3" y="3"/>
                  </a:cubicBezTo>
                  <a:cubicBezTo>
                    <a:pt x="6" y="11"/>
                    <a:pt x="4" y="20"/>
                    <a:pt x="0" y="26"/>
                  </a:cubicBezTo>
                  <a:cubicBezTo>
                    <a:pt x="8" y="23"/>
                    <a:pt x="16" y="31"/>
                    <a:pt x="65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121" y="31"/>
                    <a:pt x="124" y="21"/>
                    <a:pt x="134" y="27"/>
                  </a:cubicBezTo>
                  <a:cubicBezTo>
                    <a:pt x="135" y="28"/>
                    <a:pt x="136" y="29"/>
                    <a:pt x="137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0" y="24"/>
                    <a:pt x="126" y="11"/>
                    <a:pt x="132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0" name="Freeform 156"/>
            <p:cNvSpPr>
              <a:spLocks/>
            </p:cNvSpPr>
            <p:nvPr/>
          </p:nvSpPr>
          <p:spPr bwMode="auto">
            <a:xfrm>
              <a:off x="2773" y="961"/>
              <a:ext cx="217" cy="51"/>
            </a:xfrm>
            <a:custGeom>
              <a:avLst/>
              <a:gdLst>
                <a:gd name="T0" fmla="*/ 1174 w 141"/>
                <a:gd name="T1" fmla="*/ 0 h 33"/>
                <a:gd name="T2" fmla="*/ 603 w 141"/>
                <a:gd name="T3" fmla="*/ 108 h 33"/>
                <a:gd name="T4" fmla="*/ 594 w 141"/>
                <a:gd name="T5" fmla="*/ 108 h 33"/>
                <a:gd name="T6" fmla="*/ 52 w 141"/>
                <a:gd name="T7" fmla="*/ 29 h 33"/>
                <a:gd name="T8" fmla="*/ 0 w 141"/>
                <a:gd name="T9" fmla="*/ 263 h 33"/>
                <a:gd name="T10" fmla="*/ 594 w 141"/>
                <a:gd name="T11" fmla="*/ 292 h 33"/>
                <a:gd name="T12" fmla="*/ 603 w 141"/>
                <a:gd name="T13" fmla="*/ 292 h 33"/>
                <a:gd name="T14" fmla="*/ 1190 w 141"/>
                <a:gd name="T15" fmla="*/ 263 h 33"/>
                <a:gd name="T16" fmla="*/ 1217 w 141"/>
                <a:gd name="T17" fmla="*/ 280 h 33"/>
                <a:gd name="T18" fmla="*/ 1217 w 141"/>
                <a:gd name="T19" fmla="*/ 263 h 33"/>
                <a:gd name="T20" fmla="*/ 1174 w 141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" h="33">
                  <a:moveTo>
                    <a:pt x="136" y="0"/>
                  </a:moveTo>
                  <a:cubicBezTo>
                    <a:pt x="124" y="11"/>
                    <a:pt x="102" y="12"/>
                    <a:pt x="70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40" y="12"/>
                    <a:pt x="19" y="11"/>
                    <a:pt x="6" y="3"/>
                  </a:cubicBezTo>
                  <a:cubicBezTo>
                    <a:pt x="11" y="13"/>
                    <a:pt x="7" y="25"/>
                    <a:pt x="0" y="30"/>
                  </a:cubicBezTo>
                  <a:cubicBezTo>
                    <a:pt x="11" y="24"/>
                    <a:pt x="14" y="33"/>
                    <a:pt x="69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125" y="33"/>
                    <a:pt x="128" y="24"/>
                    <a:pt x="138" y="30"/>
                  </a:cubicBezTo>
                  <a:cubicBezTo>
                    <a:pt x="139" y="30"/>
                    <a:pt x="140" y="31"/>
                    <a:pt x="141" y="32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4" y="25"/>
                    <a:pt x="130" y="10"/>
                    <a:pt x="136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1" name="Freeform 157"/>
            <p:cNvSpPr>
              <a:spLocks/>
            </p:cNvSpPr>
            <p:nvPr/>
          </p:nvSpPr>
          <p:spPr bwMode="auto">
            <a:xfrm>
              <a:off x="2779" y="1432"/>
              <a:ext cx="207" cy="48"/>
            </a:xfrm>
            <a:custGeom>
              <a:avLst/>
              <a:gdLst>
                <a:gd name="T0" fmla="*/ 568 w 134"/>
                <a:gd name="T1" fmla="*/ 276 h 31"/>
                <a:gd name="T2" fmla="*/ 582 w 134"/>
                <a:gd name="T3" fmla="*/ 276 h 31"/>
                <a:gd name="T4" fmla="*/ 1179 w 134"/>
                <a:gd name="T5" fmla="*/ 242 h 31"/>
                <a:gd name="T6" fmla="*/ 1162 w 134"/>
                <a:gd name="T7" fmla="*/ 0 h 31"/>
                <a:gd name="T8" fmla="*/ 582 w 134"/>
                <a:gd name="T9" fmla="*/ 108 h 31"/>
                <a:gd name="T10" fmla="*/ 568 w 134"/>
                <a:gd name="T11" fmla="*/ 108 h 31"/>
                <a:gd name="T12" fmla="*/ 19 w 134"/>
                <a:gd name="T13" fmla="*/ 29 h 31"/>
                <a:gd name="T14" fmla="*/ 0 w 134"/>
                <a:gd name="T15" fmla="*/ 223 h 31"/>
                <a:gd name="T16" fmla="*/ 568 w 134"/>
                <a:gd name="T17" fmla="*/ 276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31">
                  <a:moveTo>
                    <a:pt x="65" y="31"/>
                  </a:moveTo>
                  <a:cubicBezTo>
                    <a:pt x="66" y="31"/>
                    <a:pt x="66" y="31"/>
                    <a:pt x="66" y="31"/>
                  </a:cubicBezTo>
                  <a:cubicBezTo>
                    <a:pt x="120" y="31"/>
                    <a:pt x="124" y="21"/>
                    <a:pt x="134" y="27"/>
                  </a:cubicBezTo>
                  <a:cubicBezTo>
                    <a:pt x="129" y="20"/>
                    <a:pt x="127" y="9"/>
                    <a:pt x="132" y="0"/>
                  </a:cubicBezTo>
                  <a:cubicBezTo>
                    <a:pt x="120" y="10"/>
                    <a:pt x="98" y="12"/>
                    <a:pt x="66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36" y="12"/>
                    <a:pt x="15" y="11"/>
                    <a:pt x="2" y="3"/>
                  </a:cubicBezTo>
                  <a:cubicBezTo>
                    <a:pt x="6" y="11"/>
                    <a:pt x="4" y="20"/>
                    <a:pt x="0" y="25"/>
                  </a:cubicBezTo>
                  <a:cubicBezTo>
                    <a:pt x="9" y="23"/>
                    <a:pt x="17" y="31"/>
                    <a:pt x="65" y="3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2" name="Freeform 158"/>
            <p:cNvSpPr>
              <a:spLocks/>
            </p:cNvSpPr>
            <p:nvPr/>
          </p:nvSpPr>
          <p:spPr bwMode="auto">
            <a:xfrm>
              <a:off x="2781" y="1303"/>
              <a:ext cx="208" cy="55"/>
            </a:xfrm>
            <a:custGeom>
              <a:avLst/>
              <a:gdLst>
                <a:gd name="T0" fmla="*/ 562 w 135"/>
                <a:gd name="T1" fmla="*/ 142 h 36"/>
                <a:gd name="T2" fmla="*/ 561 w 135"/>
                <a:gd name="T3" fmla="*/ 142 h 36"/>
                <a:gd name="T4" fmla="*/ 12 w 135"/>
                <a:gd name="T5" fmla="*/ 61 h 36"/>
                <a:gd name="T6" fmla="*/ 0 w 135"/>
                <a:gd name="T7" fmla="*/ 249 h 36"/>
                <a:gd name="T8" fmla="*/ 561 w 135"/>
                <a:gd name="T9" fmla="*/ 299 h 36"/>
                <a:gd name="T10" fmla="*/ 562 w 135"/>
                <a:gd name="T11" fmla="*/ 299 h 36"/>
                <a:gd name="T12" fmla="*/ 1145 w 135"/>
                <a:gd name="T13" fmla="*/ 257 h 36"/>
                <a:gd name="T14" fmla="*/ 1171 w 135"/>
                <a:gd name="T15" fmla="*/ 12 h 36"/>
                <a:gd name="T16" fmla="*/ 1171 w 135"/>
                <a:gd name="T17" fmla="*/ 0 h 36"/>
                <a:gd name="T18" fmla="*/ 1145 w 135"/>
                <a:gd name="T19" fmla="*/ 32 h 36"/>
                <a:gd name="T20" fmla="*/ 562 w 135"/>
                <a:gd name="T21" fmla="*/ 14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5" h="36">
                  <a:moveTo>
                    <a:pt x="65" y="17"/>
                  </a:moveTo>
                  <a:cubicBezTo>
                    <a:pt x="64" y="17"/>
                    <a:pt x="64" y="17"/>
                    <a:pt x="64" y="17"/>
                  </a:cubicBezTo>
                  <a:cubicBezTo>
                    <a:pt x="34" y="17"/>
                    <a:pt x="13" y="16"/>
                    <a:pt x="1" y="7"/>
                  </a:cubicBezTo>
                  <a:cubicBezTo>
                    <a:pt x="5" y="15"/>
                    <a:pt x="3" y="24"/>
                    <a:pt x="0" y="30"/>
                  </a:cubicBezTo>
                  <a:cubicBezTo>
                    <a:pt x="8" y="29"/>
                    <a:pt x="17" y="36"/>
                    <a:pt x="6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118" y="36"/>
                    <a:pt x="122" y="27"/>
                    <a:pt x="132" y="31"/>
                  </a:cubicBezTo>
                  <a:cubicBezTo>
                    <a:pt x="127" y="23"/>
                    <a:pt x="125" y="9"/>
                    <a:pt x="135" y="1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1"/>
                    <a:pt x="133" y="3"/>
                    <a:pt x="132" y="4"/>
                  </a:cubicBezTo>
                  <a:cubicBezTo>
                    <a:pt x="121" y="15"/>
                    <a:pt x="98" y="17"/>
                    <a:pt x="65" y="17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3" name="Freeform 159"/>
            <p:cNvSpPr>
              <a:spLocks/>
            </p:cNvSpPr>
            <p:nvPr/>
          </p:nvSpPr>
          <p:spPr bwMode="auto">
            <a:xfrm>
              <a:off x="2779" y="1189"/>
              <a:ext cx="211" cy="58"/>
            </a:xfrm>
            <a:custGeom>
              <a:avLst/>
              <a:gdLst>
                <a:gd name="T0" fmla="*/ 1177 w 137"/>
                <a:gd name="T1" fmla="*/ 0 h 38"/>
                <a:gd name="T2" fmla="*/ 1155 w 137"/>
                <a:gd name="T3" fmla="*/ 32 h 38"/>
                <a:gd name="T4" fmla="*/ 574 w 137"/>
                <a:gd name="T5" fmla="*/ 142 h 38"/>
                <a:gd name="T6" fmla="*/ 562 w 137"/>
                <a:gd name="T7" fmla="*/ 142 h 38"/>
                <a:gd name="T8" fmla="*/ 12 w 137"/>
                <a:gd name="T9" fmla="*/ 61 h 38"/>
                <a:gd name="T10" fmla="*/ 0 w 137"/>
                <a:gd name="T11" fmla="*/ 270 h 38"/>
                <a:gd name="T12" fmla="*/ 562 w 137"/>
                <a:gd name="T13" fmla="*/ 317 h 38"/>
                <a:gd name="T14" fmla="*/ 574 w 137"/>
                <a:gd name="T15" fmla="*/ 317 h 38"/>
                <a:gd name="T16" fmla="*/ 1158 w 137"/>
                <a:gd name="T17" fmla="*/ 288 h 38"/>
                <a:gd name="T18" fmla="*/ 1189 w 137"/>
                <a:gd name="T19" fmla="*/ 302 h 38"/>
                <a:gd name="T20" fmla="*/ 1189 w 137"/>
                <a:gd name="T21" fmla="*/ 298 h 38"/>
                <a:gd name="T22" fmla="*/ 1177 w 137"/>
                <a:gd name="T23" fmla="*/ 18 h 38"/>
                <a:gd name="T24" fmla="*/ 1177 w 137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7" h="38">
                  <a:moveTo>
                    <a:pt x="136" y="0"/>
                  </a:moveTo>
                  <a:cubicBezTo>
                    <a:pt x="135" y="1"/>
                    <a:pt x="134" y="3"/>
                    <a:pt x="133" y="4"/>
                  </a:cubicBezTo>
                  <a:cubicBezTo>
                    <a:pt x="122" y="15"/>
                    <a:pt x="99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5" y="17"/>
                    <a:pt x="13" y="16"/>
                    <a:pt x="1" y="7"/>
                  </a:cubicBezTo>
                  <a:cubicBezTo>
                    <a:pt x="6" y="16"/>
                    <a:pt x="4" y="27"/>
                    <a:pt x="0" y="33"/>
                  </a:cubicBezTo>
                  <a:cubicBezTo>
                    <a:pt x="8" y="30"/>
                    <a:pt x="16" y="38"/>
                    <a:pt x="65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121" y="38"/>
                    <a:pt x="124" y="29"/>
                    <a:pt x="134" y="35"/>
                  </a:cubicBezTo>
                  <a:cubicBezTo>
                    <a:pt x="135" y="35"/>
                    <a:pt x="136" y="36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28" y="30"/>
                    <a:pt x="124" y="12"/>
                    <a:pt x="136" y="2"/>
                  </a:cubicBezTo>
                  <a:lnTo>
                    <a:pt x="136" y="0"/>
                  </a:ln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4" name="Freeform 160"/>
            <p:cNvSpPr>
              <a:spLocks/>
            </p:cNvSpPr>
            <p:nvPr/>
          </p:nvSpPr>
          <p:spPr bwMode="auto">
            <a:xfrm>
              <a:off x="2912" y="1899"/>
              <a:ext cx="140" cy="75"/>
            </a:xfrm>
            <a:custGeom>
              <a:avLst/>
              <a:gdLst>
                <a:gd name="T0" fmla="*/ 783 w 91"/>
                <a:gd name="T1" fmla="*/ 187 h 49"/>
                <a:gd name="T2" fmla="*/ 705 w 91"/>
                <a:gd name="T3" fmla="*/ 12 h 49"/>
                <a:gd name="T4" fmla="*/ 698 w 91"/>
                <a:gd name="T5" fmla="*/ 0 h 49"/>
                <a:gd name="T6" fmla="*/ 448 w 91"/>
                <a:gd name="T7" fmla="*/ 133 h 49"/>
                <a:gd name="T8" fmla="*/ 0 w 91"/>
                <a:gd name="T9" fmla="*/ 237 h 49"/>
                <a:gd name="T10" fmla="*/ 62 w 91"/>
                <a:gd name="T11" fmla="*/ 412 h 49"/>
                <a:gd name="T12" fmla="*/ 418 w 91"/>
                <a:gd name="T13" fmla="*/ 297 h 49"/>
                <a:gd name="T14" fmla="*/ 783 w 91"/>
                <a:gd name="T15" fmla="*/ 187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" h="49">
                  <a:moveTo>
                    <a:pt x="91" y="22"/>
                  </a:moveTo>
                  <a:cubicBezTo>
                    <a:pt x="83" y="13"/>
                    <a:pt x="82" y="1"/>
                    <a:pt x="82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8" y="9"/>
                    <a:pt x="65" y="13"/>
                    <a:pt x="52" y="16"/>
                  </a:cubicBezTo>
                  <a:cubicBezTo>
                    <a:pt x="38" y="20"/>
                    <a:pt x="13" y="33"/>
                    <a:pt x="0" y="28"/>
                  </a:cubicBezTo>
                  <a:cubicBezTo>
                    <a:pt x="6" y="36"/>
                    <a:pt x="7" y="45"/>
                    <a:pt x="7" y="49"/>
                  </a:cubicBezTo>
                  <a:cubicBezTo>
                    <a:pt x="13" y="41"/>
                    <a:pt x="29" y="40"/>
                    <a:pt x="49" y="35"/>
                  </a:cubicBezTo>
                  <a:cubicBezTo>
                    <a:pt x="67" y="30"/>
                    <a:pt x="81" y="22"/>
                    <a:pt x="91" y="22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5" name="Freeform 161"/>
            <p:cNvSpPr>
              <a:spLocks/>
            </p:cNvSpPr>
            <p:nvPr/>
          </p:nvSpPr>
          <p:spPr bwMode="auto">
            <a:xfrm>
              <a:off x="2710" y="1973"/>
              <a:ext cx="148" cy="75"/>
            </a:xfrm>
            <a:custGeom>
              <a:avLst/>
              <a:gdLst>
                <a:gd name="T0" fmla="*/ 0 w 96"/>
                <a:gd name="T1" fmla="*/ 217 h 49"/>
                <a:gd name="T2" fmla="*/ 429 w 96"/>
                <a:gd name="T3" fmla="*/ 302 h 49"/>
                <a:gd name="T4" fmla="*/ 791 w 96"/>
                <a:gd name="T5" fmla="*/ 412 h 49"/>
                <a:gd name="T6" fmla="*/ 837 w 96"/>
                <a:gd name="T7" fmla="*/ 279 h 49"/>
                <a:gd name="T8" fmla="*/ 837 w 96"/>
                <a:gd name="T9" fmla="*/ 269 h 49"/>
                <a:gd name="T10" fmla="*/ 385 w 96"/>
                <a:gd name="T11" fmla="*/ 155 h 49"/>
                <a:gd name="T12" fmla="*/ 52 w 96"/>
                <a:gd name="T13" fmla="*/ 0 h 49"/>
                <a:gd name="T14" fmla="*/ 45 w 96"/>
                <a:gd name="T15" fmla="*/ 12 h 49"/>
                <a:gd name="T16" fmla="*/ 0 w 96"/>
                <a:gd name="T17" fmla="*/ 217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49">
                  <a:moveTo>
                    <a:pt x="0" y="26"/>
                  </a:moveTo>
                  <a:cubicBezTo>
                    <a:pt x="9" y="19"/>
                    <a:pt x="25" y="30"/>
                    <a:pt x="49" y="36"/>
                  </a:cubicBezTo>
                  <a:cubicBezTo>
                    <a:pt x="67" y="41"/>
                    <a:pt x="83" y="43"/>
                    <a:pt x="91" y="49"/>
                  </a:cubicBezTo>
                  <a:cubicBezTo>
                    <a:pt x="89" y="39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1" y="37"/>
                    <a:pt x="57" y="22"/>
                    <a:pt x="44" y="18"/>
                  </a:cubicBezTo>
                  <a:cubicBezTo>
                    <a:pt x="29" y="14"/>
                    <a:pt x="10" y="11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2"/>
                    <a:pt x="5" y="21"/>
                    <a:pt x="0" y="26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6" name="Freeform 162"/>
            <p:cNvSpPr>
              <a:spLocks/>
            </p:cNvSpPr>
            <p:nvPr/>
          </p:nvSpPr>
          <p:spPr bwMode="auto">
            <a:xfrm>
              <a:off x="2736" y="1914"/>
              <a:ext cx="137" cy="65"/>
            </a:xfrm>
            <a:custGeom>
              <a:avLst/>
              <a:gdLst>
                <a:gd name="T0" fmla="*/ 269 w 89"/>
                <a:gd name="T1" fmla="*/ 87 h 42"/>
                <a:gd name="T2" fmla="*/ 28 w 89"/>
                <a:gd name="T3" fmla="*/ 0 h 42"/>
                <a:gd name="T4" fmla="*/ 0 w 89"/>
                <a:gd name="T5" fmla="*/ 144 h 42"/>
                <a:gd name="T6" fmla="*/ 386 w 89"/>
                <a:gd name="T7" fmla="*/ 258 h 42"/>
                <a:gd name="T8" fmla="*/ 751 w 89"/>
                <a:gd name="T9" fmla="*/ 373 h 42"/>
                <a:gd name="T10" fmla="*/ 770 w 89"/>
                <a:gd name="T11" fmla="*/ 223 h 42"/>
                <a:gd name="T12" fmla="*/ 759 w 89"/>
                <a:gd name="T13" fmla="*/ 197 h 42"/>
                <a:gd name="T14" fmla="*/ 269 w 89"/>
                <a:gd name="T15" fmla="*/ 8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" h="42">
                  <a:moveTo>
                    <a:pt x="31" y="10"/>
                  </a:moveTo>
                  <a:cubicBezTo>
                    <a:pt x="22" y="7"/>
                    <a:pt x="10" y="5"/>
                    <a:pt x="3" y="0"/>
                  </a:cubicBezTo>
                  <a:cubicBezTo>
                    <a:pt x="5" y="7"/>
                    <a:pt x="4" y="14"/>
                    <a:pt x="0" y="16"/>
                  </a:cubicBezTo>
                  <a:cubicBezTo>
                    <a:pt x="10" y="14"/>
                    <a:pt x="25" y="23"/>
                    <a:pt x="45" y="29"/>
                  </a:cubicBezTo>
                  <a:cubicBezTo>
                    <a:pt x="65" y="34"/>
                    <a:pt x="81" y="35"/>
                    <a:pt x="87" y="42"/>
                  </a:cubicBezTo>
                  <a:cubicBezTo>
                    <a:pt x="85" y="30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75" y="29"/>
                    <a:pt x="46" y="14"/>
                    <a:pt x="31" y="1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7" name="Freeform 163"/>
            <p:cNvSpPr>
              <a:spLocks/>
            </p:cNvSpPr>
            <p:nvPr/>
          </p:nvSpPr>
          <p:spPr bwMode="auto">
            <a:xfrm>
              <a:off x="2925" y="1976"/>
              <a:ext cx="154" cy="69"/>
            </a:xfrm>
            <a:custGeom>
              <a:avLst/>
              <a:gdLst>
                <a:gd name="T0" fmla="*/ 467 w 100"/>
                <a:gd name="T1" fmla="*/ 265 h 45"/>
                <a:gd name="T2" fmla="*/ 865 w 100"/>
                <a:gd name="T3" fmla="*/ 158 h 45"/>
                <a:gd name="T4" fmla="*/ 799 w 100"/>
                <a:gd name="T5" fmla="*/ 0 h 45"/>
                <a:gd name="T6" fmla="*/ 513 w 100"/>
                <a:gd name="T7" fmla="*/ 101 h 45"/>
                <a:gd name="T8" fmla="*/ 0 w 100"/>
                <a:gd name="T9" fmla="*/ 189 h 45"/>
                <a:gd name="T10" fmla="*/ 0 w 100"/>
                <a:gd name="T11" fmla="*/ 204 h 45"/>
                <a:gd name="T12" fmla="*/ 95 w 100"/>
                <a:gd name="T13" fmla="*/ 383 h 45"/>
                <a:gd name="T14" fmla="*/ 467 w 100"/>
                <a:gd name="T15" fmla="*/ 265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45">
                  <a:moveTo>
                    <a:pt x="54" y="31"/>
                  </a:moveTo>
                  <a:cubicBezTo>
                    <a:pt x="75" y="25"/>
                    <a:pt x="90" y="16"/>
                    <a:pt x="100" y="1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4" y="7"/>
                    <a:pt x="70" y="9"/>
                    <a:pt x="59" y="12"/>
                  </a:cubicBezTo>
                  <a:cubicBezTo>
                    <a:pt x="43" y="17"/>
                    <a:pt x="12" y="36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31"/>
                    <a:pt x="10" y="40"/>
                    <a:pt x="11" y="45"/>
                  </a:cubicBezTo>
                  <a:cubicBezTo>
                    <a:pt x="17" y="37"/>
                    <a:pt x="34" y="36"/>
                    <a:pt x="54" y="3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8" name="Freeform 164"/>
            <p:cNvSpPr>
              <a:spLocks/>
            </p:cNvSpPr>
            <p:nvPr/>
          </p:nvSpPr>
          <p:spPr bwMode="auto">
            <a:xfrm>
              <a:off x="2707" y="2014"/>
              <a:ext cx="1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32 h 1"/>
                <a:gd name="T4" fmla="*/ 0 w 1"/>
                <a:gd name="T5" fmla="*/ 32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39" name="Freeform 165"/>
            <p:cNvSpPr>
              <a:spLocks/>
            </p:cNvSpPr>
            <p:nvPr/>
          </p:nvSpPr>
          <p:spPr bwMode="auto">
            <a:xfrm>
              <a:off x="2741" y="1816"/>
              <a:ext cx="280" cy="100"/>
            </a:xfrm>
            <a:custGeom>
              <a:avLst/>
              <a:gdLst>
                <a:gd name="T0" fmla="*/ 1249 w 182"/>
                <a:gd name="T1" fmla="*/ 372 h 65"/>
                <a:gd name="T2" fmla="*/ 1569 w 182"/>
                <a:gd name="T3" fmla="*/ 258 h 65"/>
                <a:gd name="T4" fmla="*/ 1425 w 182"/>
                <a:gd name="T5" fmla="*/ 0 h 65"/>
                <a:gd name="T6" fmla="*/ 1362 w 182"/>
                <a:gd name="T7" fmla="*/ 83 h 65"/>
                <a:gd name="T8" fmla="*/ 783 w 182"/>
                <a:gd name="T9" fmla="*/ 365 h 65"/>
                <a:gd name="T10" fmla="*/ 772 w 182"/>
                <a:gd name="T11" fmla="*/ 365 h 65"/>
                <a:gd name="T12" fmla="*/ 189 w 182"/>
                <a:gd name="T13" fmla="*/ 83 h 65"/>
                <a:gd name="T14" fmla="*/ 128 w 182"/>
                <a:gd name="T15" fmla="*/ 0 h 65"/>
                <a:gd name="T16" fmla="*/ 0 w 182"/>
                <a:gd name="T17" fmla="*/ 303 h 65"/>
                <a:gd name="T18" fmla="*/ 414 w 182"/>
                <a:gd name="T19" fmla="*/ 438 h 65"/>
                <a:gd name="T20" fmla="*/ 772 w 182"/>
                <a:gd name="T21" fmla="*/ 562 h 65"/>
                <a:gd name="T22" fmla="*/ 914 w 182"/>
                <a:gd name="T23" fmla="*/ 500 h 65"/>
                <a:gd name="T24" fmla="*/ 1249 w 182"/>
                <a:gd name="T25" fmla="*/ 37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" h="65">
                  <a:moveTo>
                    <a:pt x="145" y="43"/>
                  </a:moveTo>
                  <a:cubicBezTo>
                    <a:pt x="160" y="39"/>
                    <a:pt x="173" y="28"/>
                    <a:pt x="182" y="30"/>
                  </a:cubicBezTo>
                  <a:cubicBezTo>
                    <a:pt x="175" y="23"/>
                    <a:pt x="166" y="11"/>
                    <a:pt x="165" y="0"/>
                  </a:cubicBezTo>
                  <a:cubicBezTo>
                    <a:pt x="164" y="3"/>
                    <a:pt x="161" y="7"/>
                    <a:pt x="158" y="10"/>
                  </a:cubicBezTo>
                  <a:cubicBezTo>
                    <a:pt x="147" y="22"/>
                    <a:pt x="124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56" y="42"/>
                    <a:pt x="34" y="22"/>
                    <a:pt x="22" y="10"/>
                  </a:cubicBezTo>
                  <a:cubicBezTo>
                    <a:pt x="19" y="7"/>
                    <a:pt x="17" y="4"/>
                    <a:pt x="15" y="0"/>
                  </a:cubicBezTo>
                  <a:cubicBezTo>
                    <a:pt x="11" y="27"/>
                    <a:pt x="0" y="35"/>
                    <a:pt x="0" y="35"/>
                  </a:cubicBezTo>
                  <a:cubicBezTo>
                    <a:pt x="15" y="33"/>
                    <a:pt x="18" y="44"/>
                    <a:pt x="48" y="51"/>
                  </a:cubicBezTo>
                  <a:cubicBezTo>
                    <a:pt x="72" y="57"/>
                    <a:pt x="86" y="55"/>
                    <a:pt x="90" y="65"/>
                  </a:cubicBezTo>
                  <a:cubicBezTo>
                    <a:pt x="93" y="51"/>
                    <a:pt x="101" y="54"/>
                    <a:pt x="106" y="58"/>
                  </a:cubicBezTo>
                  <a:cubicBezTo>
                    <a:pt x="111" y="50"/>
                    <a:pt x="124" y="49"/>
                    <a:pt x="145" y="43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0" name="Freeform 166"/>
            <p:cNvSpPr>
              <a:spLocks/>
            </p:cNvSpPr>
            <p:nvPr/>
          </p:nvSpPr>
          <p:spPr bwMode="auto">
            <a:xfrm>
              <a:off x="3022" y="2185"/>
              <a:ext cx="124" cy="80"/>
            </a:xfrm>
            <a:custGeom>
              <a:avLst/>
              <a:gdLst>
                <a:gd name="T0" fmla="*/ 19 w 80"/>
                <a:gd name="T1" fmla="*/ 448 h 52"/>
                <a:gd name="T2" fmla="*/ 276 w 80"/>
                <a:gd name="T3" fmla="*/ 291 h 52"/>
                <a:gd name="T4" fmla="*/ 716 w 80"/>
                <a:gd name="T5" fmla="*/ 189 h 52"/>
                <a:gd name="T6" fmla="*/ 649 w 80"/>
                <a:gd name="T7" fmla="*/ 0 h 52"/>
                <a:gd name="T8" fmla="*/ 293 w 80"/>
                <a:gd name="T9" fmla="*/ 128 h 52"/>
                <a:gd name="T10" fmla="*/ 0 w 80"/>
                <a:gd name="T11" fmla="*/ 242 h 52"/>
                <a:gd name="T12" fmla="*/ 19 w 80"/>
                <a:gd name="T13" fmla="*/ 448 h 52"/>
                <a:gd name="T14" fmla="*/ 19 w 80"/>
                <a:gd name="T15" fmla="*/ 448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" h="52">
                  <a:moveTo>
                    <a:pt x="2" y="52"/>
                  </a:moveTo>
                  <a:cubicBezTo>
                    <a:pt x="4" y="42"/>
                    <a:pt x="18" y="38"/>
                    <a:pt x="31" y="34"/>
                  </a:cubicBezTo>
                  <a:cubicBezTo>
                    <a:pt x="45" y="31"/>
                    <a:pt x="67" y="20"/>
                    <a:pt x="80" y="22"/>
                  </a:cubicBezTo>
                  <a:cubicBezTo>
                    <a:pt x="78" y="17"/>
                    <a:pt x="72" y="8"/>
                    <a:pt x="72" y="0"/>
                  </a:cubicBezTo>
                  <a:cubicBezTo>
                    <a:pt x="67" y="8"/>
                    <a:pt x="53" y="9"/>
                    <a:pt x="33" y="15"/>
                  </a:cubicBezTo>
                  <a:cubicBezTo>
                    <a:pt x="20" y="19"/>
                    <a:pt x="9" y="27"/>
                    <a:pt x="0" y="28"/>
                  </a:cubicBezTo>
                  <a:cubicBezTo>
                    <a:pt x="1" y="30"/>
                    <a:pt x="5" y="40"/>
                    <a:pt x="2" y="52"/>
                  </a:cubicBezTo>
                  <a:cubicBezTo>
                    <a:pt x="2" y="52"/>
                    <a:pt x="2" y="52"/>
                    <a:pt x="2" y="52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1" name="Freeform 167"/>
            <p:cNvSpPr>
              <a:spLocks/>
            </p:cNvSpPr>
            <p:nvPr/>
          </p:nvSpPr>
          <p:spPr bwMode="auto">
            <a:xfrm>
              <a:off x="2987" y="2116"/>
              <a:ext cx="134" cy="69"/>
            </a:xfrm>
            <a:custGeom>
              <a:avLst/>
              <a:gdLst>
                <a:gd name="T0" fmla="*/ 83 w 87"/>
                <a:gd name="T1" fmla="*/ 383 h 45"/>
                <a:gd name="T2" fmla="*/ 333 w 87"/>
                <a:gd name="T3" fmla="*/ 282 h 45"/>
                <a:gd name="T4" fmla="*/ 752 w 87"/>
                <a:gd name="T5" fmla="*/ 173 h 45"/>
                <a:gd name="T6" fmla="*/ 719 w 87"/>
                <a:gd name="T7" fmla="*/ 0 h 45"/>
                <a:gd name="T8" fmla="*/ 353 w 87"/>
                <a:gd name="T9" fmla="*/ 115 h 45"/>
                <a:gd name="T10" fmla="*/ 0 w 87"/>
                <a:gd name="T11" fmla="*/ 221 h 45"/>
                <a:gd name="T12" fmla="*/ 12 w 87"/>
                <a:gd name="T13" fmla="*/ 228 h 45"/>
                <a:gd name="T14" fmla="*/ 83 w 87"/>
                <a:gd name="T15" fmla="*/ 383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" h="45">
                  <a:moveTo>
                    <a:pt x="10" y="45"/>
                  </a:moveTo>
                  <a:cubicBezTo>
                    <a:pt x="16" y="39"/>
                    <a:pt x="27" y="36"/>
                    <a:pt x="38" y="33"/>
                  </a:cubicBezTo>
                  <a:cubicBezTo>
                    <a:pt x="51" y="29"/>
                    <a:pt x="75" y="17"/>
                    <a:pt x="87" y="20"/>
                  </a:cubicBezTo>
                  <a:cubicBezTo>
                    <a:pt x="86" y="17"/>
                    <a:pt x="81" y="8"/>
                    <a:pt x="83" y="0"/>
                  </a:cubicBezTo>
                  <a:cubicBezTo>
                    <a:pt x="76" y="8"/>
                    <a:pt x="61" y="9"/>
                    <a:pt x="41" y="14"/>
                  </a:cubicBezTo>
                  <a:cubicBezTo>
                    <a:pt x="23" y="19"/>
                    <a:pt x="10" y="26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1" y="34"/>
                    <a:pt x="10" y="45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2" name="Freeform 168"/>
            <p:cNvSpPr>
              <a:spLocks/>
            </p:cNvSpPr>
            <p:nvPr/>
          </p:nvSpPr>
          <p:spPr bwMode="auto">
            <a:xfrm>
              <a:off x="2956" y="2043"/>
              <a:ext cx="142" cy="76"/>
            </a:xfrm>
            <a:custGeom>
              <a:avLst/>
              <a:gdLst>
                <a:gd name="T0" fmla="*/ 52 w 92"/>
                <a:gd name="T1" fmla="*/ 428 h 49"/>
                <a:gd name="T2" fmla="*/ 52 w 92"/>
                <a:gd name="T3" fmla="*/ 440 h 49"/>
                <a:gd name="T4" fmla="*/ 367 w 92"/>
                <a:gd name="T5" fmla="*/ 306 h 49"/>
                <a:gd name="T6" fmla="*/ 806 w 92"/>
                <a:gd name="T7" fmla="*/ 169 h 49"/>
                <a:gd name="T8" fmla="*/ 772 w 92"/>
                <a:gd name="T9" fmla="*/ 0 h 49"/>
                <a:gd name="T10" fmla="*/ 468 w 92"/>
                <a:gd name="T11" fmla="*/ 127 h 49"/>
                <a:gd name="T12" fmla="*/ 0 w 92"/>
                <a:gd name="T13" fmla="*/ 262 h 49"/>
                <a:gd name="T14" fmla="*/ 52 w 92"/>
                <a:gd name="T15" fmla="*/ 428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" h="49">
                  <a:moveTo>
                    <a:pt x="6" y="48"/>
                  </a:moveTo>
                  <a:cubicBezTo>
                    <a:pt x="6" y="48"/>
                    <a:pt x="6" y="49"/>
                    <a:pt x="6" y="49"/>
                  </a:cubicBezTo>
                  <a:cubicBezTo>
                    <a:pt x="12" y="40"/>
                    <a:pt x="29" y="37"/>
                    <a:pt x="42" y="34"/>
                  </a:cubicBezTo>
                  <a:cubicBezTo>
                    <a:pt x="55" y="30"/>
                    <a:pt x="78" y="16"/>
                    <a:pt x="92" y="19"/>
                  </a:cubicBezTo>
                  <a:cubicBezTo>
                    <a:pt x="90" y="16"/>
                    <a:pt x="85" y="6"/>
                    <a:pt x="88" y="0"/>
                  </a:cubicBezTo>
                  <a:cubicBezTo>
                    <a:pt x="82" y="8"/>
                    <a:pt x="65" y="10"/>
                    <a:pt x="53" y="14"/>
                  </a:cubicBezTo>
                  <a:cubicBezTo>
                    <a:pt x="40" y="18"/>
                    <a:pt x="15" y="33"/>
                    <a:pt x="0" y="29"/>
                  </a:cubicBezTo>
                  <a:cubicBezTo>
                    <a:pt x="10" y="38"/>
                    <a:pt x="8" y="41"/>
                    <a:pt x="6" y="48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3" name="Freeform 169"/>
            <p:cNvSpPr>
              <a:spLocks/>
            </p:cNvSpPr>
            <p:nvPr/>
          </p:nvSpPr>
          <p:spPr bwMode="auto">
            <a:xfrm>
              <a:off x="2695" y="2050"/>
              <a:ext cx="147" cy="83"/>
            </a:xfrm>
            <a:custGeom>
              <a:avLst/>
              <a:gdLst>
                <a:gd name="T0" fmla="*/ 332 w 96"/>
                <a:gd name="T1" fmla="*/ 123 h 54"/>
                <a:gd name="T2" fmla="*/ 49 w 96"/>
                <a:gd name="T3" fmla="*/ 0 h 54"/>
                <a:gd name="T4" fmla="*/ 0 w 96"/>
                <a:gd name="T5" fmla="*/ 211 h 54"/>
                <a:gd name="T6" fmla="*/ 394 w 96"/>
                <a:gd name="T7" fmla="*/ 320 h 54"/>
                <a:gd name="T8" fmla="*/ 776 w 96"/>
                <a:gd name="T9" fmla="*/ 466 h 54"/>
                <a:gd name="T10" fmla="*/ 778 w 96"/>
                <a:gd name="T11" fmla="*/ 453 h 54"/>
                <a:gd name="T12" fmla="*/ 809 w 96"/>
                <a:gd name="T13" fmla="*/ 238 h 54"/>
                <a:gd name="T14" fmla="*/ 332 w 96"/>
                <a:gd name="T15" fmla="*/ 123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54">
                  <a:moveTo>
                    <a:pt x="40" y="14"/>
                  </a:moveTo>
                  <a:cubicBezTo>
                    <a:pt x="28" y="10"/>
                    <a:pt x="12" y="8"/>
                    <a:pt x="6" y="0"/>
                  </a:cubicBezTo>
                  <a:cubicBezTo>
                    <a:pt x="7" y="9"/>
                    <a:pt x="4" y="19"/>
                    <a:pt x="0" y="25"/>
                  </a:cubicBezTo>
                  <a:cubicBezTo>
                    <a:pt x="9" y="21"/>
                    <a:pt x="25" y="31"/>
                    <a:pt x="47" y="37"/>
                  </a:cubicBezTo>
                  <a:cubicBezTo>
                    <a:pt x="69" y="42"/>
                    <a:pt x="87" y="43"/>
                    <a:pt x="92" y="54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42"/>
                    <a:pt x="89" y="36"/>
                    <a:pt x="96" y="28"/>
                  </a:cubicBezTo>
                  <a:cubicBezTo>
                    <a:pt x="81" y="34"/>
                    <a:pt x="55" y="18"/>
                    <a:pt x="40" y="14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4" name="Freeform 170"/>
            <p:cNvSpPr>
              <a:spLocks/>
            </p:cNvSpPr>
            <p:nvPr/>
          </p:nvSpPr>
          <p:spPr bwMode="auto">
            <a:xfrm>
              <a:off x="2664" y="2120"/>
              <a:ext cx="163" cy="101"/>
            </a:xfrm>
            <a:custGeom>
              <a:avLst/>
              <a:gdLst>
                <a:gd name="T0" fmla="*/ 913 w 106"/>
                <a:gd name="T1" fmla="*/ 283 h 65"/>
                <a:gd name="T2" fmla="*/ 414 w 106"/>
                <a:gd name="T3" fmla="*/ 165 h 65"/>
                <a:gd name="T4" fmla="*/ 83 w 106"/>
                <a:gd name="T5" fmla="*/ 0 h 65"/>
                <a:gd name="T6" fmla="*/ 28 w 106"/>
                <a:gd name="T7" fmla="*/ 232 h 65"/>
                <a:gd name="T8" fmla="*/ 0 w 106"/>
                <a:gd name="T9" fmla="*/ 273 h 65"/>
                <a:gd name="T10" fmla="*/ 418 w 106"/>
                <a:gd name="T11" fmla="*/ 317 h 65"/>
                <a:gd name="T12" fmla="*/ 832 w 106"/>
                <a:gd name="T13" fmla="*/ 576 h 65"/>
                <a:gd name="T14" fmla="*/ 832 w 106"/>
                <a:gd name="T15" fmla="*/ 589 h 65"/>
                <a:gd name="T16" fmla="*/ 913 w 106"/>
                <a:gd name="T17" fmla="*/ 283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6" h="65">
                  <a:moveTo>
                    <a:pt x="106" y="31"/>
                  </a:moveTo>
                  <a:cubicBezTo>
                    <a:pt x="92" y="40"/>
                    <a:pt x="63" y="22"/>
                    <a:pt x="48" y="18"/>
                  </a:cubicBezTo>
                  <a:cubicBezTo>
                    <a:pt x="34" y="14"/>
                    <a:pt x="14" y="11"/>
                    <a:pt x="10" y="0"/>
                  </a:cubicBezTo>
                  <a:cubicBezTo>
                    <a:pt x="11" y="1"/>
                    <a:pt x="12" y="16"/>
                    <a:pt x="3" y="26"/>
                  </a:cubicBezTo>
                  <a:cubicBezTo>
                    <a:pt x="2" y="27"/>
                    <a:pt x="1" y="28"/>
                    <a:pt x="0" y="30"/>
                  </a:cubicBezTo>
                  <a:cubicBezTo>
                    <a:pt x="10" y="22"/>
                    <a:pt x="25" y="29"/>
                    <a:pt x="49" y="35"/>
                  </a:cubicBezTo>
                  <a:cubicBezTo>
                    <a:pt x="75" y="42"/>
                    <a:pt x="97" y="47"/>
                    <a:pt x="97" y="64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88" y="22"/>
                    <a:pt x="92" y="43"/>
                    <a:pt x="106" y="31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5" name="Freeform 171"/>
            <p:cNvSpPr>
              <a:spLocks/>
            </p:cNvSpPr>
            <p:nvPr/>
          </p:nvSpPr>
          <p:spPr bwMode="auto">
            <a:xfrm>
              <a:off x="2781" y="887"/>
              <a:ext cx="201" cy="11"/>
            </a:xfrm>
            <a:custGeom>
              <a:avLst/>
              <a:gdLst>
                <a:gd name="T0" fmla="*/ 0 w 131"/>
                <a:gd name="T1" fmla="*/ 13 h 7"/>
                <a:gd name="T2" fmla="*/ 12 w 131"/>
                <a:gd name="T3" fmla="*/ 20 h 7"/>
                <a:gd name="T4" fmla="*/ 542 w 131"/>
                <a:gd name="T5" fmla="*/ 66 h 7"/>
                <a:gd name="T6" fmla="*/ 554 w 131"/>
                <a:gd name="T7" fmla="*/ 66 h 7"/>
                <a:gd name="T8" fmla="*/ 1102 w 131"/>
                <a:gd name="T9" fmla="*/ 20 h 7"/>
                <a:gd name="T10" fmla="*/ 1114 w 131"/>
                <a:gd name="T11" fmla="*/ 2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" h="7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9" y="1"/>
                    <a:pt x="20" y="7"/>
                    <a:pt x="6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113" y="7"/>
                    <a:pt x="121" y="0"/>
                    <a:pt x="130" y="2"/>
                  </a:cubicBezTo>
                  <a:cubicBezTo>
                    <a:pt x="131" y="2"/>
                    <a:pt x="131" y="2"/>
                    <a:pt x="131" y="2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6" name="Freeform 172"/>
            <p:cNvSpPr>
              <a:spLocks/>
            </p:cNvSpPr>
            <p:nvPr/>
          </p:nvSpPr>
          <p:spPr bwMode="auto">
            <a:xfrm>
              <a:off x="2966" y="850"/>
              <a:ext cx="18" cy="43"/>
            </a:xfrm>
            <a:custGeom>
              <a:avLst/>
              <a:gdLst>
                <a:gd name="T0" fmla="*/ 72 w 12"/>
                <a:gd name="T1" fmla="*/ 238 h 28"/>
                <a:gd name="T2" fmla="*/ 93 w 12"/>
                <a:gd name="T3" fmla="*/ 207 h 28"/>
                <a:gd name="T4" fmla="*/ 32 w 12"/>
                <a:gd name="T5" fmla="*/ 0 h 28"/>
                <a:gd name="T6" fmla="*/ 72 w 12"/>
                <a:gd name="T7" fmla="*/ 238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8">
                  <a:moveTo>
                    <a:pt x="9" y="28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6" y="20"/>
                    <a:pt x="4" y="5"/>
                    <a:pt x="4" y="0"/>
                  </a:cubicBezTo>
                  <a:cubicBezTo>
                    <a:pt x="4" y="2"/>
                    <a:pt x="0" y="21"/>
                    <a:pt x="9" y="28"/>
                  </a:cubicBezTo>
                </a:path>
              </a:pathLst>
            </a:custGeom>
            <a:solidFill>
              <a:srgbClr val="43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7" name="Freeform 173"/>
            <p:cNvSpPr>
              <a:spLocks/>
            </p:cNvSpPr>
            <p:nvPr/>
          </p:nvSpPr>
          <p:spPr bwMode="auto">
            <a:xfrm>
              <a:off x="2779" y="850"/>
              <a:ext cx="17" cy="42"/>
            </a:xfrm>
            <a:custGeom>
              <a:avLst/>
              <a:gdLst>
                <a:gd name="T0" fmla="*/ 53 w 11"/>
                <a:gd name="T1" fmla="*/ 0 h 27"/>
                <a:gd name="T2" fmla="*/ 0 w 11"/>
                <a:gd name="T3" fmla="*/ 210 h 27"/>
                <a:gd name="T4" fmla="*/ 29 w 11"/>
                <a:gd name="T5" fmla="*/ 244 h 27"/>
                <a:gd name="T6" fmla="*/ 53 w 11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7">
                  <a:moveTo>
                    <a:pt x="6" y="0"/>
                  </a:moveTo>
                  <a:cubicBezTo>
                    <a:pt x="9" y="8"/>
                    <a:pt x="5" y="17"/>
                    <a:pt x="0" y="2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1" y="19"/>
                    <a:pt x="10" y="10"/>
                    <a:pt x="6" y="0"/>
                  </a:cubicBezTo>
                </a:path>
              </a:pathLst>
            </a:custGeom>
            <a:solidFill>
              <a:srgbClr val="43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8" name="Freeform 174"/>
            <p:cNvSpPr>
              <a:spLocks/>
            </p:cNvSpPr>
            <p:nvPr/>
          </p:nvSpPr>
          <p:spPr bwMode="auto">
            <a:xfrm>
              <a:off x="1312" y="984"/>
              <a:ext cx="1516" cy="2575"/>
            </a:xfrm>
            <a:custGeom>
              <a:avLst/>
              <a:gdLst>
                <a:gd name="T0" fmla="*/ 6420 w 985"/>
                <a:gd name="T1" fmla="*/ 142 h 1672"/>
                <a:gd name="T2" fmla="*/ 7711 w 985"/>
                <a:gd name="T3" fmla="*/ 3916 h 1672"/>
                <a:gd name="T4" fmla="*/ 8420 w 985"/>
                <a:gd name="T5" fmla="*/ 7509 h 1672"/>
                <a:gd name="T6" fmla="*/ 8380 w 985"/>
                <a:gd name="T7" fmla="*/ 8247 h 1672"/>
                <a:gd name="T8" fmla="*/ 8128 w 985"/>
                <a:gd name="T9" fmla="*/ 10874 h 1672"/>
                <a:gd name="T10" fmla="*/ 3923 w 985"/>
                <a:gd name="T11" fmla="*/ 13289 h 1672"/>
                <a:gd name="T12" fmla="*/ 3349 w 985"/>
                <a:gd name="T13" fmla="*/ 13332 h 1672"/>
                <a:gd name="T14" fmla="*/ 3204 w 985"/>
                <a:gd name="T15" fmla="*/ 13315 h 1672"/>
                <a:gd name="T16" fmla="*/ 3103 w 985"/>
                <a:gd name="T17" fmla="*/ 13365 h 1672"/>
                <a:gd name="T18" fmla="*/ 460 w 985"/>
                <a:gd name="T19" fmla="*/ 13697 h 1672"/>
                <a:gd name="T20" fmla="*/ 500 w 985"/>
                <a:gd name="T21" fmla="*/ 7993 h 1672"/>
                <a:gd name="T22" fmla="*/ 589 w 985"/>
                <a:gd name="T23" fmla="*/ 7810 h 1672"/>
                <a:gd name="T24" fmla="*/ 959 w 985"/>
                <a:gd name="T25" fmla="*/ 6170 h 1672"/>
                <a:gd name="T26" fmla="*/ 1502 w 985"/>
                <a:gd name="T27" fmla="*/ 4668 h 1672"/>
                <a:gd name="T28" fmla="*/ 3800 w 985"/>
                <a:gd name="T29" fmla="*/ 1637 h 1672"/>
                <a:gd name="T30" fmla="*/ 6420 w 985"/>
                <a:gd name="T31" fmla="*/ 142 h 1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5" h="1672">
                  <a:moveTo>
                    <a:pt x="743" y="16"/>
                  </a:moveTo>
                  <a:cubicBezTo>
                    <a:pt x="852" y="33"/>
                    <a:pt x="958" y="172"/>
                    <a:pt x="893" y="452"/>
                  </a:cubicBezTo>
                  <a:cubicBezTo>
                    <a:pt x="941" y="567"/>
                    <a:pt x="982" y="737"/>
                    <a:pt x="975" y="867"/>
                  </a:cubicBezTo>
                  <a:cubicBezTo>
                    <a:pt x="973" y="925"/>
                    <a:pt x="971" y="952"/>
                    <a:pt x="971" y="952"/>
                  </a:cubicBezTo>
                  <a:cubicBezTo>
                    <a:pt x="982" y="1025"/>
                    <a:pt x="985" y="1180"/>
                    <a:pt x="941" y="1255"/>
                  </a:cubicBezTo>
                  <a:cubicBezTo>
                    <a:pt x="897" y="1329"/>
                    <a:pt x="767" y="1517"/>
                    <a:pt x="454" y="1534"/>
                  </a:cubicBezTo>
                  <a:cubicBezTo>
                    <a:pt x="431" y="1535"/>
                    <a:pt x="409" y="1537"/>
                    <a:pt x="388" y="1539"/>
                  </a:cubicBezTo>
                  <a:cubicBezTo>
                    <a:pt x="383" y="1540"/>
                    <a:pt x="376" y="1536"/>
                    <a:pt x="371" y="1537"/>
                  </a:cubicBezTo>
                  <a:cubicBezTo>
                    <a:pt x="366" y="1538"/>
                    <a:pt x="363" y="1542"/>
                    <a:pt x="359" y="1543"/>
                  </a:cubicBezTo>
                  <a:cubicBezTo>
                    <a:pt x="127" y="1577"/>
                    <a:pt x="74" y="1672"/>
                    <a:pt x="53" y="1581"/>
                  </a:cubicBezTo>
                  <a:cubicBezTo>
                    <a:pt x="29" y="1479"/>
                    <a:pt x="0" y="1049"/>
                    <a:pt x="58" y="923"/>
                  </a:cubicBezTo>
                  <a:cubicBezTo>
                    <a:pt x="63" y="912"/>
                    <a:pt x="68" y="901"/>
                    <a:pt x="68" y="901"/>
                  </a:cubicBezTo>
                  <a:cubicBezTo>
                    <a:pt x="71" y="861"/>
                    <a:pt x="86" y="731"/>
                    <a:pt x="111" y="712"/>
                  </a:cubicBezTo>
                  <a:cubicBezTo>
                    <a:pt x="115" y="677"/>
                    <a:pt x="130" y="622"/>
                    <a:pt x="174" y="539"/>
                  </a:cubicBezTo>
                  <a:cubicBezTo>
                    <a:pt x="218" y="457"/>
                    <a:pt x="321" y="302"/>
                    <a:pt x="440" y="189"/>
                  </a:cubicBezTo>
                  <a:cubicBezTo>
                    <a:pt x="559" y="75"/>
                    <a:pt x="636" y="0"/>
                    <a:pt x="743" y="16"/>
                  </a:cubicBezTo>
                </a:path>
              </a:pathLst>
            </a:custGeom>
            <a:solidFill>
              <a:srgbClr val="AA5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49" name="Freeform 175"/>
            <p:cNvSpPr>
              <a:spLocks/>
            </p:cNvSpPr>
            <p:nvPr/>
          </p:nvSpPr>
          <p:spPr bwMode="auto">
            <a:xfrm>
              <a:off x="1312" y="984"/>
              <a:ext cx="1516" cy="2575"/>
            </a:xfrm>
            <a:custGeom>
              <a:avLst/>
              <a:gdLst>
                <a:gd name="T0" fmla="*/ 6420 w 985"/>
                <a:gd name="T1" fmla="*/ 142 h 1672"/>
                <a:gd name="T2" fmla="*/ 7711 w 985"/>
                <a:gd name="T3" fmla="*/ 3916 h 1672"/>
                <a:gd name="T4" fmla="*/ 8420 w 985"/>
                <a:gd name="T5" fmla="*/ 7509 h 1672"/>
                <a:gd name="T6" fmla="*/ 8380 w 985"/>
                <a:gd name="T7" fmla="*/ 8247 h 1672"/>
                <a:gd name="T8" fmla="*/ 8128 w 985"/>
                <a:gd name="T9" fmla="*/ 10874 h 1672"/>
                <a:gd name="T10" fmla="*/ 3923 w 985"/>
                <a:gd name="T11" fmla="*/ 13289 h 1672"/>
                <a:gd name="T12" fmla="*/ 3349 w 985"/>
                <a:gd name="T13" fmla="*/ 13332 h 1672"/>
                <a:gd name="T14" fmla="*/ 3204 w 985"/>
                <a:gd name="T15" fmla="*/ 13315 h 1672"/>
                <a:gd name="T16" fmla="*/ 3103 w 985"/>
                <a:gd name="T17" fmla="*/ 13365 h 1672"/>
                <a:gd name="T18" fmla="*/ 460 w 985"/>
                <a:gd name="T19" fmla="*/ 13697 h 1672"/>
                <a:gd name="T20" fmla="*/ 500 w 985"/>
                <a:gd name="T21" fmla="*/ 7993 h 1672"/>
                <a:gd name="T22" fmla="*/ 589 w 985"/>
                <a:gd name="T23" fmla="*/ 7810 h 1672"/>
                <a:gd name="T24" fmla="*/ 959 w 985"/>
                <a:gd name="T25" fmla="*/ 6170 h 1672"/>
                <a:gd name="T26" fmla="*/ 1502 w 985"/>
                <a:gd name="T27" fmla="*/ 4668 h 1672"/>
                <a:gd name="T28" fmla="*/ 3800 w 985"/>
                <a:gd name="T29" fmla="*/ 1637 h 1672"/>
                <a:gd name="T30" fmla="*/ 6420 w 985"/>
                <a:gd name="T31" fmla="*/ 142 h 1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85" h="1672">
                  <a:moveTo>
                    <a:pt x="743" y="16"/>
                  </a:moveTo>
                  <a:cubicBezTo>
                    <a:pt x="852" y="33"/>
                    <a:pt x="958" y="172"/>
                    <a:pt x="893" y="452"/>
                  </a:cubicBezTo>
                  <a:cubicBezTo>
                    <a:pt x="941" y="567"/>
                    <a:pt x="982" y="737"/>
                    <a:pt x="975" y="867"/>
                  </a:cubicBezTo>
                  <a:cubicBezTo>
                    <a:pt x="973" y="925"/>
                    <a:pt x="971" y="952"/>
                    <a:pt x="971" y="952"/>
                  </a:cubicBezTo>
                  <a:cubicBezTo>
                    <a:pt x="982" y="1025"/>
                    <a:pt x="985" y="1180"/>
                    <a:pt x="941" y="1255"/>
                  </a:cubicBezTo>
                  <a:cubicBezTo>
                    <a:pt x="897" y="1329"/>
                    <a:pt x="767" y="1517"/>
                    <a:pt x="454" y="1534"/>
                  </a:cubicBezTo>
                  <a:cubicBezTo>
                    <a:pt x="431" y="1535"/>
                    <a:pt x="409" y="1537"/>
                    <a:pt x="388" y="1539"/>
                  </a:cubicBezTo>
                  <a:cubicBezTo>
                    <a:pt x="383" y="1540"/>
                    <a:pt x="376" y="1536"/>
                    <a:pt x="371" y="1537"/>
                  </a:cubicBezTo>
                  <a:cubicBezTo>
                    <a:pt x="366" y="1538"/>
                    <a:pt x="363" y="1542"/>
                    <a:pt x="359" y="1543"/>
                  </a:cubicBezTo>
                  <a:cubicBezTo>
                    <a:pt x="127" y="1577"/>
                    <a:pt x="74" y="1672"/>
                    <a:pt x="53" y="1581"/>
                  </a:cubicBezTo>
                  <a:cubicBezTo>
                    <a:pt x="29" y="1479"/>
                    <a:pt x="0" y="1049"/>
                    <a:pt x="58" y="923"/>
                  </a:cubicBezTo>
                  <a:cubicBezTo>
                    <a:pt x="63" y="912"/>
                    <a:pt x="68" y="901"/>
                    <a:pt x="68" y="901"/>
                  </a:cubicBezTo>
                  <a:cubicBezTo>
                    <a:pt x="71" y="861"/>
                    <a:pt x="86" y="731"/>
                    <a:pt x="111" y="712"/>
                  </a:cubicBezTo>
                  <a:cubicBezTo>
                    <a:pt x="115" y="677"/>
                    <a:pt x="130" y="622"/>
                    <a:pt x="174" y="539"/>
                  </a:cubicBezTo>
                  <a:cubicBezTo>
                    <a:pt x="218" y="457"/>
                    <a:pt x="321" y="302"/>
                    <a:pt x="440" y="189"/>
                  </a:cubicBezTo>
                  <a:cubicBezTo>
                    <a:pt x="559" y="75"/>
                    <a:pt x="636" y="0"/>
                    <a:pt x="743" y="16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0" name="Freeform 176"/>
            <p:cNvSpPr>
              <a:spLocks/>
            </p:cNvSpPr>
            <p:nvPr/>
          </p:nvSpPr>
          <p:spPr bwMode="auto">
            <a:xfrm>
              <a:off x="2967" y="864"/>
              <a:ext cx="1446" cy="2702"/>
            </a:xfrm>
            <a:custGeom>
              <a:avLst/>
              <a:gdLst>
                <a:gd name="T0" fmla="*/ 1655 w 939"/>
                <a:gd name="T1" fmla="*/ 908 h 1755"/>
                <a:gd name="T2" fmla="*/ 813 w 939"/>
                <a:gd name="T3" fmla="*/ 4309 h 1755"/>
                <a:gd name="T4" fmla="*/ 251 w 939"/>
                <a:gd name="T5" fmla="*/ 7292 h 1755"/>
                <a:gd name="T6" fmla="*/ 979 w 939"/>
                <a:gd name="T7" fmla="*/ 9110 h 1755"/>
                <a:gd name="T8" fmla="*/ 2564 w 939"/>
                <a:gd name="T9" fmla="*/ 11205 h 1755"/>
                <a:gd name="T10" fmla="*/ 2538 w 939"/>
                <a:gd name="T11" fmla="*/ 13258 h 1755"/>
                <a:gd name="T12" fmla="*/ 3773 w 939"/>
                <a:gd name="T13" fmla="*/ 13675 h 1755"/>
                <a:gd name="T14" fmla="*/ 4925 w 939"/>
                <a:gd name="T15" fmla="*/ 14175 h 1755"/>
                <a:gd name="T16" fmla="*/ 7783 w 939"/>
                <a:gd name="T17" fmla="*/ 15002 h 1755"/>
                <a:gd name="T18" fmla="*/ 8131 w 939"/>
                <a:gd name="T19" fmla="*/ 10649 h 1755"/>
                <a:gd name="T20" fmla="*/ 7958 w 939"/>
                <a:gd name="T21" fmla="*/ 9204 h 1755"/>
                <a:gd name="T22" fmla="*/ 7988 w 939"/>
                <a:gd name="T23" fmla="*/ 8996 h 1755"/>
                <a:gd name="T24" fmla="*/ 6843 w 939"/>
                <a:gd name="T25" fmla="*/ 4822 h 1755"/>
                <a:gd name="T26" fmla="*/ 1655 w 939"/>
                <a:gd name="T27" fmla="*/ 908 h 1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9" h="1755">
                  <a:moveTo>
                    <a:pt x="191" y="105"/>
                  </a:moveTo>
                  <a:cubicBezTo>
                    <a:pt x="127" y="139"/>
                    <a:pt x="64" y="202"/>
                    <a:pt x="94" y="498"/>
                  </a:cubicBezTo>
                  <a:cubicBezTo>
                    <a:pt x="73" y="521"/>
                    <a:pt x="0" y="666"/>
                    <a:pt x="29" y="843"/>
                  </a:cubicBezTo>
                  <a:cubicBezTo>
                    <a:pt x="59" y="1021"/>
                    <a:pt x="113" y="1053"/>
                    <a:pt x="113" y="1053"/>
                  </a:cubicBezTo>
                  <a:cubicBezTo>
                    <a:pt x="177" y="1115"/>
                    <a:pt x="289" y="1186"/>
                    <a:pt x="296" y="1295"/>
                  </a:cubicBezTo>
                  <a:cubicBezTo>
                    <a:pt x="303" y="1404"/>
                    <a:pt x="238" y="1469"/>
                    <a:pt x="293" y="1533"/>
                  </a:cubicBezTo>
                  <a:cubicBezTo>
                    <a:pt x="347" y="1598"/>
                    <a:pt x="409" y="1584"/>
                    <a:pt x="436" y="1581"/>
                  </a:cubicBezTo>
                  <a:cubicBezTo>
                    <a:pt x="449" y="1601"/>
                    <a:pt x="449" y="1598"/>
                    <a:pt x="569" y="1639"/>
                  </a:cubicBezTo>
                  <a:cubicBezTo>
                    <a:pt x="688" y="1680"/>
                    <a:pt x="868" y="1755"/>
                    <a:pt x="899" y="1734"/>
                  </a:cubicBezTo>
                  <a:cubicBezTo>
                    <a:pt x="929" y="1714"/>
                    <a:pt x="939" y="1333"/>
                    <a:pt x="939" y="1231"/>
                  </a:cubicBezTo>
                  <a:cubicBezTo>
                    <a:pt x="939" y="1128"/>
                    <a:pt x="929" y="1064"/>
                    <a:pt x="919" y="1064"/>
                  </a:cubicBezTo>
                  <a:cubicBezTo>
                    <a:pt x="919" y="1058"/>
                    <a:pt x="922" y="1046"/>
                    <a:pt x="922" y="1040"/>
                  </a:cubicBezTo>
                  <a:cubicBezTo>
                    <a:pt x="922" y="934"/>
                    <a:pt x="909" y="753"/>
                    <a:pt x="790" y="557"/>
                  </a:cubicBezTo>
                  <a:cubicBezTo>
                    <a:pt x="664" y="349"/>
                    <a:pt x="403" y="0"/>
                    <a:pt x="191" y="105"/>
                  </a:cubicBezTo>
                </a:path>
              </a:pathLst>
            </a:custGeom>
            <a:solidFill>
              <a:srgbClr val="E0B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1" name="Freeform 177"/>
            <p:cNvSpPr>
              <a:spLocks/>
            </p:cNvSpPr>
            <p:nvPr/>
          </p:nvSpPr>
          <p:spPr bwMode="auto">
            <a:xfrm>
              <a:off x="1444" y="3048"/>
              <a:ext cx="1237" cy="466"/>
            </a:xfrm>
            <a:custGeom>
              <a:avLst/>
              <a:gdLst>
                <a:gd name="T0" fmla="*/ 3192 w 803"/>
                <a:gd name="T1" fmla="*/ 1666 h 303"/>
                <a:gd name="T2" fmla="*/ 2617 w 803"/>
                <a:gd name="T3" fmla="*/ 1712 h 303"/>
                <a:gd name="T4" fmla="*/ 2471 w 803"/>
                <a:gd name="T5" fmla="*/ 1696 h 303"/>
                <a:gd name="T6" fmla="*/ 2372 w 803"/>
                <a:gd name="T7" fmla="*/ 1746 h 303"/>
                <a:gd name="T8" fmla="*/ 0 w 803"/>
                <a:gd name="T9" fmla="*/ 2413 h 303"/>
                <a:gd name="T10" fmla="*/ 4960 w 803"/>
                <a:gd name="T11" fmla="*/ 2162 h 303"/>
                <a:gd name="T12" fmla="*/ 6880 w 803"/>
                <a:gd name="T13" fmla="*/ 0 h 303"/>
                <a:gd name="T14" fmla="*/ 3192 w 803"/>
                <a:gd name="T15" fmla="*/ 1666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3" h="303">
                  <a:moveTo>
                    <a:pt x="368" y="194"/>
                  </a:moveTo>
                  <a:cubicBezTo>
                    <a:pt x="345" y="195"/>
                    <a:pt x="323" y="197"/>
                    <a:pt x="302" y="199"/>
                  </a:cubicBezTo>
                  <a:cubicBezTo>
                    <a:pt x="297" y="200"/>
                    <a:pt x="290" y="196"/>
                    <a:pt x="285" y="197"/>
                  </a:cubicBezTo>
                  <a:cubicBezTo>
                    <a:pt x="280" y="198"/>
                    <a:pt x="277" y="202"/>
                    <a:pt x="273" y="203"/>
                  </a:cubicBezTo>
                  <a:cubicBezTo>
                    <a:pt x="114" y="227"/>
                    <a:pt x="39" y="279"/>
                    <a:pt x="0" y="280"/>
                  </a:cubicBezTo>
                  <a:cubicBezTo>
                    <a:pt x="69" y="303"/>
                    <a:pt x="352" y="277"/>
                    <a:pt x="572" y="251"/>
                  </a:cubicBezTo>
                  <a:cubicBezTo>
                    <a:pt x="803" y="225"/>
                    <a:pt x="782" y="60"/>
                    <a:pt x="793" y="0"/>
                  </a:cubicBezTo>
                  <a:cubicBezTo>
                    <a:pt x="721" y="83"/>
                    <a:pt x="591" y="182"/>
                    <a:pt x="368" y="194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2" name="Freeform 178"/>
            <p:cNvSpPr>
              <a:spLocks/>
            </p:cNvSpPr>
            <p:nvPr/>
          </p:nvSpPr>
          <p:spPr bwMode="auto">
            <a:xfrm>
              <a:off x="3123" y="2495"/>
              <a:ext cx="1227" cy="1142"/>
            </a:xfrm>
            <a:custGeom>
              <a:avLst/>
              <a:gdLst>
                <a:gd name="T0" fmla="*/ 4043 w 797"/>
                <a:gd name="T1" fmla="*/ 5010 h 742"/>
                <a:gd name="T2" fmla="*/ 2896 w 797"/>
                <a:gd name="T3" fmla="*/ 4505 h 742"/>
                <a:gd name="T4" fmla="*/ 1664 w 797"/>
                <a:gd name="T5" fmla="*/ 4099 h 742"/>
                <a:gd name="T6" fmla="*/ 1686 w 797"/>
                <a:gd name="T7" fmla="*/ 2038 h 742"/>
                <a:gd name="T8" fmla="*/ 163 w 797"/>
                <a:gd name="T9" fmla="*/ 0 h 742"/>
                <a:gd name="T10" fmla="*/ 337 w 797"/>
                <a:gd name="T11" fmla="*/ 2479 h 742"/>
                <a:gd name="T12" fmla="*/ 337 w 797"/>
                <a:gd name="T13" fmla="*/ 4566 h 742"/>
                <a:gd name="T14" fmla="*/ 2777 w 797"/>
                <a:gd name="T15" fmla="*/ 5682 h 742"/>
                <a:gd name="T16" fmla="*/ 6874 w 797"/>
                <a:gd name="T17" fmla="*/ 5849 h 742"/>
                <a:gd name="T18" fmla="*/ 6892 w 797"/>
                <a:gd name="T19" fmla="*/ 5830 h 742"/>
                <a:gd name="T20" fmla="*/ 4043 w 797"/>
                <a:gd name="T21" fmla="*/ 5010 h 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7" h="742">
                  <a:moveTo>
                    <a:pt x="468" y="580"/>
                  </a:moveTo>
                  <a:cubicBezTo>
                    <a:pt x="348" y="539"/>
                    <a:pt x="348" y="542"/>
                    <a:pt x="335" y="522"/>
                  </a:cubicBezTo>
                  <a:cubicBezTo>
                    <a:pt x="308" y="525"/>
                    <a:pt x="246" y="539"/>
                    <a:pt x="192" y="474"/>
                  </a:cubicBezTo>
                  <a:cubicBezTo>
                    <a:pt x="137" y="410"/>
                    <a:pt x="202" y="345"/>
                    <a:pt x="195" y="236"/>
                  </a:cubicBezTo>
                  <a:cubicBezTo>
                    <a:pt x="189" y="131"/>
                    <a:pt x="84" y="61"/>
                    <a:pt x="19" y="0"/>
                  </a:cubicBezTo>
                  <a:cubicBezTo>
                    <a:pt x="0" y="105"/>
                    <a:pt x="32" y="199"/>
                    <a:pt x="39" y="287"/>
                  </a:cubicBezTo>
                  <a:cubicBezTo>
                    <a:pt x="46" y="383"/>
                    <a:pt x="32" y="451"/>
                    <a:pt x="39" y="529"/>
                  </a:cubicBezTo>
                  <a:cubicBezTo>
                    <a:pt x="46" y="607"/>
                    <a:pt x="171" y="641"/>
                    <a:pt x="321" y="658"/>
                  </a:cubicBezTo>
                  <a:cubicBezTo>
                    <a:pt x="471" y="675"/>
                    <a:pt x="706" y="742"/>
                    <a:pt x="795" y="677"/>
                  </a:cubicBezTo>
                  <a:cubicBezTo>
                    <a:pt x="796" y="677"/>
                    <a:pt x="797" y="676"/>
                    <a:pt x="797" y="675"/>
                  </a:cubicBezTo>
                  <a:cubicBezTo>
                    <a:pt x="766" y="695"/>
                    <a:pt x="586" y="621"/>
                    <a:pt x="468" y="580"/>
                  </a:cubicBezTo>
                </a:path>
              </a:pathLst>
            </a:custGeom>
            <a:solidFill>
              <a:srgbClr val="D5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3" name="Freeform 179"/>
            <p:cNvSpPr>
              <a:spLocks/>
            </p:cNvSpPr>
            <p:nvPr/>
          </p:nvSpPr>
          <p:spPr bwMode="auto">
            <a:xfrm>
              <a:off x="3095" y="1035"/>
              <a:ext cx="223" cy="502"/>
            </a:xfrm>
            <a:custGeom>
              <a:avLst/>
              <a:gdLst>
                <a:gd name="T0" fmla="*/ 1249 w 145"/>
                <a:gd name="T1" fmla="*/ 0 h 326"/>
                <a:gd name="T2" fmla="*/ 175 w 145"/>
                <a:gd name="T3" fmla="*/ 2821 h 326"/>
                <a:gd name="T4" fmla="*/ 1249 w 145"/>
                <a:gd name="T5" fmla="*/ 0 h 3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326">
                  <a:moveTo>
                    <a:pt x="145" y="0"/>
                  </a:moveTo>
                  <a:cubicBezTo>
                    <a:pt x="84" y="15"/>
                    <a:pt x="0" y="66"/>
                    <a:pt x="20" y="326"/>
                  </a:cubicBezTo>
                  <a:cubicBezTo>
                    <a:pt x="25" y="272"/>
                    <a:pt x="36" y="46"/>
                    <a:pt x="1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4" name="Freeform 180"/>
            <p:cNvSpPr>
              <a:spLocks/>
            </p:cNvSpPr>
            <p:nvPr/>
          </p:nvSpPr>
          <p:spPr bwMode="auto">
            <a:xfrm>
              <a:off x="3004" y="1464"/>
              <a:ext cx="205" cy="938"/>
            </a:xfrm>
            <a:custGeom>
              <a:avLst/>
              <a:gdLst>
                <a:gd name="T0" fmla="*/ 561 w 133"/>
                <a:gd name="T1" fmla="*/ 5281 h 609"/>
                <a:gd name="T2" fmla="*/ 114 w 133"/>
                <a:gd name="T3" fmla="*/ 3596 h 609"/>
                <a:gd name="T4" fmla="*/ 561 w 133"/>
                <a:gd name="T5" fmla="*/ 1217 h 609"/>
                <a:gd name="T6" fmla="*/ 1158 w 133"/>
                <a:gd name="T7" fmla="*/ 0 h 609"/>
                <a:gd name="T8" fmla="*/ 561 w 133"/>
                <a:gd name="T9" fmla="*/ 1637 h 609"/>
                <a:gd name="T10" fmla="*/ 561 w 133"/>
                <a:gd name="T11" fmla="*/ 5281 h 6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609">
                  <a:moveTo>
                    <a:pt x="64" y="609"/>
                  </a:moveTo>
                  <a:cubicBezTo>
                    <a:pt x="41" y="576"/>
                    <a:pt x="26" y="528"/>
                    <a:pt x="13" y="415"/>
                  </a:cubicBezTo>
                  <a:cubicBezTo>
                    <a:pt x="0" y="303"/>
                    <a:pt x="36" y="184"/>
                    <a:pt x="64" y="140"/>
                  </a:cubicBezTo>
                  <a:cubicBezTo>
                    <a:pt x="92" y="97"/>
                    <a:pt x="133" y="43"/>
                    <a:pt x="133" y="0"/>
                  </a:cubicBezTo>
                  <a:cubicBezTo>
                    <a:pt x="130" y="64"/>
                    <a:pt x="87" y="127"/>
                    <a:pt x="64" y="189"/>
                  </a:cubicBezTo>
                  <a:cubicBezTo>
                    <a:pt x="41" y="250"/>
                    <a:pt x="8" y="438"/>
                    <a:pt x="64" y="6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5" name="Freeform 181"/>
            <p:cNvSpPr>
              <a:spLocks/>
            </p:cNvSpPr>
            <p:nvPr/>
          </p:nvSpPr>
          <p:spPr bwMode="auto">
            <a:xfrm>
              <a:off x="1630" y="2239"/>
              <a:ext cx="1092" cy="208"/>
            </a:xfrm>
            <a:custGeom>
              <a:avLst/>
              <a:gdLst>
                <a:gd name="T0" fmla="*/ 0 w 709"/>
                <a:gd name="T1" fmla="*/ 0 h 135"/>
                <a:gd name="T2" fmla="*/ 2393 w 709"/>
                <a:gd name="T3" fmla="*/ 706 h 135"/>
                <a:gd name="T4" fmla="*/ 4906 w 709"/>
                <a:gd name="T5" fmla="*/ 904 h 135"/>
                <a:gd name="T6" fmla="*/ 6147 w 709"/>
                <a:gd name="T7" fmla="*/ 1171 h 135"/>
                <a:gd name="T8" fmla="*/ 4687 w 709"/>
                <a:gd name="T9" fmla="*/ 1000 h 135"/>
                <a:gd name="T10" fmla="*/ 2055 w 709"/>
                <a:gd name="T11" fmla="*/ 752 h 135"/>
                <a:gd name="T12" fmla="*/ 0 w 709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9" h="135">
                  <a:moveTo>
                    <a:pt x="0" y="0"/>
                  </a:moveTo>
                  <a:cubicBezTo>
                    <a:pt x="51" y="23"/>
                    <a:pt x="192" y="66"/>
                    <a:pt x="276" y="81"/>
                  </a:cubicBezTo>
                  <a:cubicBezTo>
                    <a:pt x="360" y="97"/>
                    <a:pt x="510" y="102"/>
                    <a:pt x="566" y="104"/>
                  </a:cubicBezTo>
                  <a:cubicBezTo>
                    <a:pt x="622" y="107"/>
                    <a:pt x="688" y="127"/>
                    <a:pt x="709" y="135"/>
                  </a:cubicBezTo>
                  <a:cubicBezTo>
                    <a:pt x="668" y="127"/>
                    <a:pt x="579" y="117"/>
                    <a:pt x="541" y="115"/>
                  </a:cubicBezTo>
                  <a:cubicBezTo>
                    <a:pt x="502" y="112"/>
                    <a:pt x="309" y="110"/>
                    <a:pt x="237" y="87"/>
                  </a:cubicBezTo>
                  <a:cubicBezTo>
                    <a:pt x="166" y="64"/>
                    <a:pt x="49" y="33"/>
                    <a:pt x="0" y="0"/>
                  </a:cubicBezTo>
                </a:path>
              </a:pathLst>
            </a:custGeom>
            <a:solidFill>
              <a:srgbClr val="C77B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6" name="Freeform 182"/>
            <p:cNvSpPr>
              <a:spLocks/>
            </p:cNvSpPr>
            <p:nvPr/>
          </p:nvSpPr>
          <p:spPr bwMode="auto">
            <a:xfrm>
              <a:off x="3310" y="2616"/>
              <a:ext cx="185" cy="635"/>
            </a:xfrm>
            <a:custGeom>
              <a:avLst/>
              <a:gdLst>
                <a:gd name="T0" fmla="*/ 916 w 120"/>
                <a:gd name="T1" fmla="*/ 3585 h 412"/>
                <a:gd name="T2" fmla="*/ 689 w 120"/>
                <a:gd name="T3" fmla="*/ 1962 h 412"/>
                <a:gd name="T4" fmla="*/ 0 w 120"/>
                <a:gd name="T5" fmla="*/ 0 h 412"/>
                <a:gd name="T6" fmla="*/ 846 w 120"/>
                <a:gd name="T7" fmla="*/ 1962 h 412"/>
                <a:gd name="T8" fmla="*/ 916 w 120"/>
                <a:gd name="T9" fmla="*/ 3585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412">
                  <a:moveTo>
                    <a:pt x="105" y="412"/>
                  </a:moveTo>
                  <a:cubicBezTo>
                    <a:pt x="54" y="374"/>
                    <a:pt x="51" y="356"/>
                    <a:pt x="79" y="226"/>
                  </a:cubicBezTo>
                  <a:cubicBezTo>
                    <a:pt x="107" y="96"/>
                    <a:pt x="33" y="22"/>
                    <a:pt x="0" y="0"/>
                  </a:cubicBezTo>
                  <a:cubicBezTo>
                    <a:pt x="56" y="45"/>
                    <a:pt x="120" y="79"/>
                    <a:pt x="97" y="226"/>
                  </a:cubicBezTo>
                  <a:cubicBezTo>
                    <a:pt x="82" y="323"/>
                    <a:pt x="51" y="354"/>
                    <a:pt x="105" y="4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7" name="Freeform 183"/>
            <p:cNvSpPr>
              <a:spLocks/>
            </p:cNvSpPr>
            <p:nvPr/>
          </p:nvSpPr>
          <p:spPr bwMode="auto">
            <a:xfrm>
              <a:off x="3876" y="2647"/>
              <a:ext cx="491" cy="616"/>
            </a:xfrm>
            <a:custGeom>
              <a:avLst/>
              <a:gdLst>
                <a:gd name="T0" fmla="*/ 0 w 319"/>
                <a:gd name="T1" fmla="*/ 3465 h 400"/>
                <a:gd name="T2" fmla="*/ 2758 w 319"/>
                <a:gd name="T3" fmla="*/ 0 h 400"/>
                <a:gd name="T4" fmla="*/ 0 w 319"/>
                <a:gd name="T5" fmla="*/ 3465 h 4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9" h="400">
                  <a:moveTo>
                    <a:pt x="0" y="400"/>
                  </a:moveTo>
                  <a:cubicBezTo>
                    <a:pt x="242" y="298"/>
                    <a:pt x="303" y="53"/>
                    <a:pt x="319" y="0"/>
                  </a:cubicBezTo>
                  <a:cubicBezTo>
                    <a:pt x="296" y="104"/>
                    <a:pt x="227" y="346"/>
                    <a:pt x="0" y="4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8" name="Freeform 184"/>
            <p:cNvSpPr>
              <a:spLocks/>
            </p:cNvSpPr>
            <p:nvPr/>
          </p:nvSpPr>
          <p:spPr bwMode="auto">
            <a:xfrm>
              <a:off x="2610" y="1156"/>
              <a:ext cx="98" cy="452"/>
            </a:xfrm>
            <a:custGeom>
              <a:avLst/>
              <a:gdLst>
                <a:gd name="T0" fmla="*/ 18 w 64"/>
                <a:gd name="T1" fmla="*/ 1030 h 293"/>
                <a:gd name="T2" fmla="*/ 332 w 64"/>
                <a:gd name="T3" fmla="*/ 2558 h 293"/>
                <a:gd name="T4" fmla="*/ 413 w 64"/>
                <a:gd name="T5" fmla="*/ 1117 h 293"/>
                <a:gd name="T6" fmla="*/ 0 w 64"/>
                <a:gd name="T7" fmla="*/ 0 h 293"/>
                <a:gd name="T8" fmla="*/ 61 w 64"/>
                <a:gd name="T9" fmla="*/ 1030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3">
                  <a:moveTo>
                    <a:pt x="2" y="118"/>
                  </a:moveTo>
                  <a:cubicBezTo>
                    <a:pt x="37" y="169"/>
                    <a:pt x="18" y="237"/>
                    <a:pt x="40" y="293"/>
                  </a:cubicBezTo>
                  <a:cubicBezTo>
                    <a:pt x="64" y="247"/>
                    <a:pt x="58" y="178"/>
                    <a:pt x="49" y="128"/>
                  </a:cubicBezTo>
                  <a:cubicBezTo>
                    <a:pt x="42" y="85"/>
                    <a:pt x="33" y="31"/>
                    <a:pt x="0" y="0"/>
                  </a:cubicBezTo>
                  <a:cubicBezTo>
                    <a:pt x="7" y="34"/>
                    <a:pt x="51" y="90"/>
                    <a:pt x="7" y="118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59" name="Freeform 185"/>
            <p:cNvSpPr>
              <a:spLocks/>
            </p:cNvSpPr>
            <p:nvPr/>
          </p:nvSpPr>
          <p:spPr bwMode="auto">
            <a:xfrm>
              <a:off x="1423" y="2462"/>
              <a:ext cx="480" cy="884"/>
            </a:xfrm>
            <a:custGeom>
              <a:avLst/>
              <a:gdLst>
                <a:gd name="T0" fmla="*/ 2686 w 312"/>
                <a:gd name="T1" fmla="*/ 4971 h 574"/>
                <a:gd name="T2" fmla="*/ 0 w 312"/>
                <a:gd name="T3" fmla="*/ 0 h 574"/>
                <a:gd name="T4" fmla="*/ 2686 w 312"/>
                <a:gd name="T5" fmla="*/ 4971 h 5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" h="574">
                  <a:moveTo>
                    <a:pt x="312" y="574"/>
                  </a:moveTo>
                  <a:cubicBezTo>
                    <a:pt x="69" y="491"/>
                    <a:pt x="0" y="110"/>
                    <a:pt x="0" y="0"/>
                  </a:cubicBezTo>
                  <a:cubicBezTo>
                    <a:pt x="13" y="110"/>
                    <a:pt x="120" y="496"/>
                    <a:pt x="312" y="574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0" name="Freeform 186"/>
            <p:cNvSpPr>
              <a:spLocks/>
            </p:cNvSpPr>
            <p:nvPr/>
          </p:nvSpPr>
          <p:spPr bwMode="auto">
            <a:xfrm>
              <a:off x="1566" y="2176"/>
              <a:ext cx="1145" cy="242"/>
            </a:xfrm>
            <a:custGeom>
              <a:avLst/>
              <a:gdLst>
                <a:gd name="T0" fmla="*/ 0 w 744"/>
                <a:gd name="T1" fmla="*/ 0 h 157"/>
                <a:gd name="T2" fmla="*/ 1521 w 744"/>
                <a:gd name="T3" fmla="*/ 575 h 157"/>
                <a:gd name="T4" fmla="*/ 3455 w 744"/>
                <a:gd name="T5" fmla="*/ 1062 h 157"/>
                <a:gd name="T6" fmla="*/ 6424 w 744"/>
                <a:gd name="T7" fmla="*/ 1366 h 157"/>
                <a:gd name="T8" fmla="*/ 4100 w 744"/>
                <a:gd name="T9" fmla="*/ 905 h 157"/>
                <a:gd name="T10" fmla="*/ 3110 w 744"/>
                <a:gd name="T11" fmla="*/ 785 h 157"/>
                <a:gd name="T12" fmla="*/ 1407 w 744"/>
                <a:gd name="T13" fmla="*/ 418 h 157"/>
                <a:gd name="T14" fmla="*/ 0 w 744"/>
                <a:gd name="T15" fmla="*/ 0 h 1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4" h="157">
                  <a:moveTo>
                    <a:pt x="0" y="0"/>
                  </a:moveTo>
                  <a:cubicBezTo>
                    <a:pt x="43" y="26"/>
                    <a:pt x="109" y="45"/>
                    <a:pt x="176" y="66"/>
                  </a:cubicBezTo>
                  <a:cubicBezTo>
                    <a:pt x="243" y="88"/>
                    <a:pt x="320" y="114"/>
                    <a:pt x="400" y="122"/>
                  </a:cubicBezTo>
                  <a:cubicBezTo>
                    <a:pt x="480" y="130"/>
                    <a:pt x="629" y="122"/>
                    <a:pt x="744" y="157"/>
                  </a:cubicBezTo>
                  <a:cubicBezTo>
                    <a:pt x="685" y="133"/>
                    <a:pt x="611" y="112"/>
                    <a:pt x="475" y="104"/>
                  </a:cubicBezTo>
                  <a:cubicBezTo>
                    <a:pt x="452" y="100"/>
                    <a:pt x="406" y="98"/>
                    <a:pt x="360" y="90"/>
                  </a:cubicBezTo>
                  <a:cubicBezTo>
                    <a:pt x="283" y="78"/>
                    <a:pt x="198" y="58"/>
                    <a:pt x="163" y="48"/>
                  </a:cubicBezTo>
                  <a:cubicBezTo>
                    <a:pt x="107" y="32"/>
                    <a:pt x="19" y="8"/>
                    <a:pt x="0" y="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1" name="Freeform 187"/>
            <p:cNvSpPr>
              <a:spLocks/>
            </p:cNvSpPr>
            <p:nvPr/>
          </p:nvSpPr>
          <p:spPr bwMode="auto">
            <a:xfrm>
              <a:off x="2608" y="1469"/>
              <a:ext cx="194" cy="862"/>
            </a:xfrm>
            <a:custGeom>
              <a:avLst/>
              <a:gdLst>
                <a:gd name="T0" fmla="*/ 996 w 126"/>
                <a:gd name="T1" fmla="*/ 4841 h 560"/>
                <a:gd name="T2" fmla="*/ 482 w 126"/>
                <a:gd name="T3" fmla="*/ 1730 h 560"/>
                <a:gd name="T4" fmla="*/ 0 w 126"/>
                <a:gd name="T5" fmla="*/ 0 h 560"/>
                <a:gd name="T6" fmla="*/ 373 w 126"/>
                <a:gd name="T7" fmla="*/ 2101 h 560"/>
                <a:gd name="T8" fmla="*/ 996 w 126"/>
                <a:gd name="T9" fmla="*/ 4841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560">
                  <a:moveTo>
                    <a:pt x="115" y="560"/>
                  </a:moveTo>
                  <a:cubicBezTo>
                    <a:pt x="118" y="433"/>
                    <a:pt x="88" y="305"/>
                    <a:pt x="56" y="200"/>
                  </a:cubicBezTo>
                  <a:cubicBezTo>
                    <a:pt x="33" y="123"/>
                    <a:pt x="7" y="63"/>
                    <a:pt x="0" y="0"/>
                  </a:cubicBezTo>
                  <a:cubicBezTo>
                    <a:pt x="0" y="80"/>
                    <a:pt x="24" y="173"/>
                    <a:pt x="43" y="243"/>
                  </a:cubicBezTo>
                  <a:cubicBezTo>
                    <a:pt x="62" y="312"/>
                    <a:pt x="126" y="507"/>
                    <a:pt x="115" y="56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2" name="Freeform 188"/>
            <p:cNvSpPr>
              <a:spLocks/>
            </p:cNvSpPr>
            <p:nvPr/>
          </p:nvSpPr>
          <p:spPr bwMode="auto">
            <a:xfrm>
              <a:off x="2477" y="2131"/>
              <a:ext cx="342" cy="290"/>
            </a:xfrm>
            <a:custGeom>
              <a:avLst/>
              <a:gdLst>
                <a:gd name="T0" fmla="*/ 251 w 222"/>
                <a:gd name="T1" fmla="*/ 1303 h 188"/>
                <a:gd name="T2" fmla="*/ 1665 w 222"/>
                <a:gd name="T3" fmla="*/ 0 h 188"/>
                <a:gd name="T4" fmla="*/ 1554 w 222"/>
                <a:gd name="T5" fmla="*/ 1556 h 188"/>
                <a:gd name="T6" fmla="*/ 1023 w 222"/>
                <a:gd name="T7" fmla="*/ 1495 h 188"/>
                <a:gd name="T8" fmla="*/ 0 w 222"/>
                <a:gd name="T9" fmla="*/ 146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88">
                  <a:moveTo>
                    <a:pt x="29" y="149"/>
                  </a:moveTo>
                  <a:cubicBezTo>
                    <a:pt x="114" y="178"/>
                    <a:pt x="197" y="79"/>
                    <a:pt x="192" y="0"/>
                  </a:cubicBezTo>
                  <a:cubicBezTo>
                    <a:pt x="190" y="40"/>
                    <a:pt x="222" y="157"/>
                    <a:pt x="179" y="178"/>
                  </a:cubicBezTo>
                  <a:cubicBezTo>
                    <a:pt x="158" y="188"/>
                    <a:pt x="137" y="175"/>
                    <a:pt x="118" y="171"/>
                  </a:cubicBezTo>
                  <a:cubicBezTo>
                    <a:pt x="79" y="162"/>
                    <a:pt x="40" y="169"/>
                    <a:pt x="0" y="167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3" name="Freeform 189"/>
            <p:cNvSpPr>
              <a:spLocks/>
            </p:cNvSpPr>
            <p:nvPr/>
          </p:nvSpPr>
          <p:spPr bwMode="auto">
            <a:xfrm>
              <a:off x="1415" y="3325"/>
              <a:ext cx="383" cy="128"/>
            </a:xfrm>
            <a:custGeom>
              <a:avLst/>
              <a:gdLst>
                <a:gd name="T0" fmla="*/ 18 w 249"/>
                <a:gd name="T1" fmla="*/ 143 h 83"/>
                <a:gd name="T2" fmla="*/ 731 w 249"/>
                <a:gd name="T3" fmla="*/ 549 h 83"/>
                <a:gd name="T4" fmla="*/ 2144 w 249"/>
                <a:gd name="T5" fmla="*/ 148 h 83"/>
                <a:gd name="T6" fmla="*/ 1540 w 249"/>
                <a:gd name="T7" fmla="*/ 163 h 83"/>
                <a:gd name="T8" fmla="*/ 958 w 249"/>
                <a:gd name="T9" fmla="*/ 163 h 83"/>
                <a:gd name="T10" fmla="*/ 571 w 249"/>
                <a:gd name="T11" fmla="*/ 447 h 83"/>
                <a:gd name="T12" fmla="*/ 62 w 249"/>
                <a:gd name="T13" fmla="*/ 16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9" h="83">
                  <a:moveTo>
                    <a:pt x="2" y="16"/>
                  </a:moveTo>
                  <a:cubicBezTo>
                    <a:pt x="0" y="83"/>
                    <a:pt x="32" y="82"/>
                    <a:pt x="85" y="63"/>
                  </a:cubicBezTo>
                  <a:cubicBezTo>
                    <a:pt x="133" y="45"/>
                    <a:pt x="197" y="16"/>
                    <a:pt x="249" y="17"/>
                  </a:cubicBezTo>
                  <a:cubicBezTo>
                    <a:pt x="225" y="2"/>
                    <a:pt x="204" y="16"/>
                    <a:pt x="179" y="19"/>
                  </a:cubicBezTo>
                  <a:cubicBezTo>
                    <a:pt x="147" y="22"/>
                    <a:pt x="137" y="0"/>
                    <a:pt x="111" y="19"/>
                  </a:cubicBezTo>
                  <a:cubicBezTo>
                    <a:pt x="94" y="32"/>
                    <a:pt x="90" y="47"/>
                    <a:pt x="66" y="51"/>
                  </a:cubicBezTo>
                  <a:cubicBezTo>
                    <a:pt x="34" y="55"/>
                    <a:pt x="27" y="32"/>
                    <a:pt x="7" y="19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4" name="Freeform 190"/>
            <p:cNvSpPr>
              <a:spLocks/>
            </p:cNvSpPr>
            <p:nvPr/>
          </p:nvSpPr>
          <p:spPr bwMode="auto">
            <a:xfrm>
              <a:off x="3606" y="1130"/>
              <a:ext cx="801" cy="2141"/>
            </a:xfrm>
            <a:custGeom>
              <a:avLst/>
              <a:gdLst>
                <a:gd name="T0" fmla="*/ 237 w 520"/>
                <a:gd name="T1" fmla="*/ 0 h 1390"/>
                <a:gd name="T2" fmla="*/ 3688 w 520"/>
                <a:gd name="T3" fmla="*/ 4655 h 1390"/>
                <a:gd name="T4" fmla="*/ 3209 w 520"/>
                <a:gd name="T5" fmla="*/ 10171 h 1390"/>
                <a:gd name="T6" fmla="*/ 0 w 520"/>
                <a:gd name="T7" fmla="*/ 11991 h 1390"/>
                <a:gd name="T8" fmla="*/ 3333 w 520"/>
                <a:gd name="T9" fmla="*/ 7926 h 1390"/>
                <a:gd name="T10" fmla="*/ 237 w 520"/>
                <a:gd name="T11" fmla="*/ 0 h 1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0" h="1390">
                  <a:moveTo>
                    <a:pt x="27" y="0"/>
                  </a:moveTo>
                  <a:cubicBezTo>
                    <a:pt x="109" y="65"/>
                    <a:pt x="330" y="276"/>
                    <a:pt x="425" y="537"/>
                  </a:cubicBezTo>
                  <a:cubicBezTo>
                    <a:pt x="520" y="799"/>
                    <a:pt x="493" y="989"/>
                    <a:pt x="370" y="1173"/>
                  </a:cubicBezTo>
                  <a:cubicBezTo>
                    <a:pt x="248" y="1356"/>
                    <a:pt x="82" y="1390"/>
                    <a:pt x="0" y="1383"/>
                  </a:cubicBezTo>
                  <a:cubicBezTo>
                    <a:pt x="78" y="1360"/>
                    <a:pt x="326" y="1278"/>
                    <a:pt x="384" y="914"/>
                  </a:cubicBezTo>
                  <a:cubicBezTo>
                    <a:pt x="442" y="551"/>
                    <a:pt x="204" y="143"/>
                    <a:pt x="27" y="0"/>
                  </a:cubicBezTo>
                </a:path>
              </a:pathLst>
            </a:custGeom>
            <a:solidFill>
              <a:srgbClr val="D5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5" name="Freeform 191"/>
            <p:cNvSpPr>
              <a:spLocks/>
            </p:cNvSpPr>
            <p:nvPr/>
          </p:nvSpPr>
          <p:spPr bwMode="auto">
            <a:xfrm>
              <a:off x="3820" y="2686"/>
              <a:ext cx="571" cy="842"/>
            </a:xfrm>
            <a:custGeom>
              <a:avLst/>
              <a:gdLst>
                <a:gd name="T0" fmla="*/ 3204 w 371"/>
                <a:gd name="T1" fmla="*/ 0 h 547"/>
                <a:gd name="T2" fmla="*/ 2767 w 371"/>
                <a:gd name="T3" fmla="*/ 4518 h 547"/>
                <a:gd name="T4" fmla="*/ 0 w 371"/>
                <a:gd name="T5" fmla="*/ 3725 h 547"/>
                <a:gd name="T6" fmla="*/ 2530 w 371"/>
                <a:gd name="T7" fmla="*/ 3551 h 547"/>
                <a:gd name="T8" fmla="*/ 3204 w 371"/>
                <a:gd name="T9" fmla="*/ 0 h 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1" h="547">
                  <a:moveTo>
                    <a:pt x="371" y="0"/>
                  </a:moveTo>
                  <a:cubicBezTo>
                    <a:pt x="371" y="115"/>
                    <a:pt x="357" y="499"/>
                    <a:pt x="320" y="523"/>
                  </a:cubicBezTo>
                  <a:cubicBezTo>
                    <a:pt x="282" y="547"/>
                    <a:pt x="61" y="458"/>
                    <a:pt x="0" y="431"/>
                  </a:cubicBezTo>
                  <a:cubicBezTo>
                    <a:pt x="95" y="451"/>
                    <a:pt x="245" y="479"/>
                    <a:pt x="293" y="411"/>
                  </a:cubicBezTo>
                  <a:cubicBezTo>
                    <a:pt x="340" y="343"/>
                    <a:pt x="371" y="47"/>
                    <a:pt x="371" y="0"/>
                  </a:cubicBezTo>
                </a:path>
              </a:pathLst>
            </a:custGeom>
            <a:solidFill>
              <a:srgbClr val="D5A8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6" name="Freeform 192"/>
            <p:cNvSpPr>
              <a:spLocks/>
            </p:cNvSpPr>
            <p:nvPr/>
          </p:nvSpPr>
          <p:spPr bwMode="auto">
            <a:xfrm>
              <a:off x="2203" y="1852"/>
              <a:ext cx="572" cy="535"/>
            </a:xfrm>
            <a:custGeom>
              <a:avLst/>
              <a:gdLst>
                <a:gd name="T0" fmla="*/ 0 w 371"/>
                <a:gd name="T1" fmla="*/ 2638 h 347"/>
                <a:gd name="T2" fmla="*/ 2408 w 371"/>
                <a:gd name="T3" fmla="*/ 1989 h 347"/>
                <a:gd name="T4" fmla="*/ 2732 w 371"/>
                <a:gd name="T5" fmla="*/ 0 h 347"/>
                <a:gd name="T6" fmla="*/ 3023 w 371"/>
                <a:gd name="T7" fmla="*/ 677 h 347"/>
                <a:gd name="T8" fmla="*/ 3233 w 371"/>
                <a:gd name="T9" fmla="*/ 2109 h 347"/>
                <a:gd name="T10" fmla="*/ 3023 w 371"/>
                <a:gd name="T11" fmla="*/ 2848 h 347"/>
                <a:gd name="T12" fmla="*/ 2158 w 371"/>
                <a:gd name="T13" fmla="*/ 3023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" h="347">
                  <a:moveTo>
                    <a:pt x="0" y="303"/>
                  </a:moveTo>
                  <a:cubicBezTo>
                    <a:pt x="72" y="313"/>
                    <a:pt x="204" y="316"/>
                    <a:pt x="276" y="228"/>
                  </a:cubicBezTo>
                  <a:cubicBezTo>
                    <a:pt x="347" y="140"/>
                    <a:pt x="320" y="38"/>
                    <a:pt x="313" y="0"/>
                  </a:cubicBezTo>
                  <a:cubicBezTo>
                    <a:pt x="347" y="78"/>
                    <a:pt x="347" y="78"/>
                    <a:pt x="347" y="78"/>
                  </a:cubicBezTo>
                  <a:cubicBezTo>
                    <a:pt x="371" y="242"/>
                    <a:pt x="371" y="242"/>
                    <a:pt x="371" y="242"/>
                  </a:cubicBezTo>
                  <a:cubicBezTo>
                    <a:pt x="347" y="327"/>
                    <a:pt x="347" y="327"/>
                    <a:pt x="347" y="327"/>
                  </a:cubicBezTo>
                  <a:cubicBezTo>
                    <a:pt x="248" y="347"/>
                    <a:pt x="248" y="347"/>
                    <a:pt x="248" y="347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7" name="Freeform 193"/>
            <p:cNvSpPr>
              <a:spLocks/>
            </p:cNvSpPr>
            <p:nvPr/>
          </p:nvSpPr>
          <p:spPr bwMode="auto">
            <a:xfrm>
              <a:off x="3169" y="2529"/>
              <a:ext cx="240" cy="651"/>
            </a:xfrm>
            <a:custGeom>
              <a:avLst/>
              <a:gdLst>
                <a:gd name="T0" fmla="*/ 28 w 156"/>
                <a:gd name="T1" fmla="*/ 66 h 423"/>
                <a:gd name="T2" fmla="*/ 1074 w 156"/>
                <a:gd name="T3" fmla="*/ 1698 h 423"/>
                <a:gd name="T4" fmla="*/ 1188 w 156"/>
                <a:gd name="T5" fmla="*/ 3652 h 423"/>
                <a:gd name="T6" fmla="*/ 1258 w 156"/>
                <a:gd name="T7" fmla="*/ 2487 h 423"/>
                <a:gd name="T8" fmla="*/ 1258 w 156"/>
                <a:gd name="T9" fmla="*/ 1459 h 423"/>
                <a:gd name="T10" fmla="*/ 0 w 156"/>
                <a:gd name="T11" fmla="*/ 0 h 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" h="423">
                  <a:moveTo>
                    <a:pt x="3" y="8"/>
                  </a:moveTo>
                  <a:cubicBezTo>
                    <a:pt x="64" y="46"/>
                    <a:pt x="125" y="120"/>
                    <a:pt x="125" y="197"/>
                  </a:cubicBezTo>
                  <a:cubicBezTo>
                    <a:pt x="124" y="271"/>
                    <a:pt x="88" y="359"/>
                    <a:pt x="138" y="423"/>
                  </a:cubicBezTo>
                  <a:cubicBezTo>
                    <a:pt x="116" y="386"/>
                    <a:pt x="137" y="327"/>
                    <a:pt x="146" y="288"/>
                  </a:cubicBezTo>
                  <a:cubicBezTo>
                    <a:pt x="153" y="252"/>
                    <a:pt x="156" y="205"/>
                    <a:pt x="146" y="169"/>
                  </a:cubicBezTo>
                  <a:cubicBezTo>
                    <a:pt x="128" y="99"/>
                    <a:pt x="55" y="39"/>
                    <a:pt x="0" y="0"/>
                  </a:cubicBezTo>
                </a:path>
              </a:pathLst>
            </a:custGeom>
            <a:solidFill>
              <a:srgbClr val="C4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8" name="Freeform 194"/>
            <p:cNvSpPr>
              <a:spLocks/>
            </p:cNvSpPr>
            <p:nvPr/>
          </p:nvSpPr>
          <p:spPr bwMode="auto">
            <a:xfrm>
              <a:off x="3919" y="3436"/>
              <a:ext cx="357" cy="135"/>
            </a:xfrm>
            <a:custGeom>
              <a:avLst/>
              <a:gdLst>
                <a:gd name="T0" fmla="*/ 0 w 232"/>
                <a:gd name="T1" fmla="*/ 0 h 88"/>
                <a:gd name="T2" fmla="*/ 1148 w 232"/>
                <a:gd name="T3" fmla="*/ 393 h 88"/>
                <a:gd name="T4" fmla="*/ 2000 w 232"/>
                <a:gd name="T5" fmla="*/ 621 h 88"/>
                <a:gd name="T6" fmla="*/ 1148 w 232"/>
                <a:gd name="T7" fmla="*/ 715 h 88"/>
                <a:gd name="T8" fmla="*/ 146 w 232"/>
                <a:gd name="T9" fmla="*/ 589 h 88"/>
                <a:gd name="T10" fmla="*/ 685 w 232"/>
                <a:gd name="T11" fmla="*/ 506 h 88"/>
                <a:gd name="T12" fmla="*/ 372 w 232"/>
                <a:gd name="T13" fmla="*/ 155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" h="88">
                  <a:moveTo>
                    <a:pt x="0" y="0"/>
                  </a:moveTo>
                  <a:cubicBezTo>
                    <a:pt x="45" y="11"/>
                    <a:pt x="88" y="33"/>
                    <a:pt x="133" y="46"/>
                  </a:cubicBezTo>
                  <a:cubicBezTo>
                    <a:pt x="160" y="54"/>
                    <a:pt x="212" y="55"/>
                    <a:pt x="232" y="73"/>
                  </a:cubicBezTo>
                  <a:cubicBezTo>
                    <a:pt x="202" y="88"/>
                    <a:pt x="165" y="86"/>
                    <a:pt x="133" y="84"/>
                  </a:cubicBezTo>
                  <a:cubicBezTo>
                    <a:pt x="95" y="83"/>
                    <a:pt x="52" y="83"/>
                    <a:pt x="17" y="69"/>
                  </a:cubicBezTo>
                  <a:cubicBezTo>
                    <a:pt x="34" y="69"/>
                    <a:pt x="70" y="77"/>
                    <a:pt x="79" y="59"/>
                  </a:cubicBezTo>
                  <a:cubicBezTo>
                    <a:pt x="91" y="37"/>
                    <a:pt x="58" y="26"/>
                    <a:pt x="43" y="18"/>
                  </a:cubicBezTo>
                </a:path>
              </a:pathLst>
            </a:custGeom>
            <a:solidFill>
              <a:srgbClr val="C48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69" name="Freeform 195"/>
            <p:cNvSpPr>
              <a:spLocks/>
            </p:cNvSpPr>
            <p:nvPr/>
          </p:nvSpPr>
          <p:spPr bwMode="auto">
            <a:xfrm>
              <a:off x="1526" y="3374"/>
              <a:ext cx="297" cy="122"/>
            </a:xfrm>
            <a:custGeom>
              <a:avLst/>
              <a:gdLst>
                <a:gd name="T0" fmla="*/ 0 w 193"/>
                <a:gd name="T1" fmla="*/ 553 h 79"/>
                <a:gd name="T2" fmla="*/ 783 w 193"/>
                <a:gd name="T3" fmla="*/ 263 h 79"/>
                <a:gd name="T4" fmla="*/ 1665 w 193"/>
                <a:gd name="T5" fmla="*/ 82 h 79"/>
                <a:gd name="T6" fmla="*/ 1354 w 193"/>
                <a:gd name="T7" fmla="*/ 468 h 79"/>
                <a:gd name="T8" fmla="*/ 128 w 193"/>
                <a:gd name="T9" fmla="*/ 553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" h="79">
                  <a:moveTo>
                    <a:pt x="0" y="63"/>
                  </a:moveTo>
                  <a:cubicBezTo>
                    <a:pt x="27" y="63"/>
                    <a:pt x="63" y="38"/>
                    <a:pt x="91" y="30"/>
                  </a:cubicBezTo>
                  <a:cubicBezTo>
                    <a:pt x="117" y="23"/>
                    <a:pt x="170" y="0"/>
                    <a:pt x="193" y="9"/>
                  </a:cubicBezTo>
                  <a:cubicBezTo>
                    <a:pt x="179" y="15"/>
                    <a:pt x="113" y="37"/>
                    <a:pt x="157" y="53"/>
                  </a:cubicBezTo>
                  <a:cubicBezTo>
                    <a:pt x="146" y="68"/>
                    <a:pt x="24" y="79"/>
                    <a:pt x="15" y="63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0" name="Freeform 196"/>
            <p:cNvSpPr>
              <a:spLocks/>
            </p:cNvSpPr>
            <p:nvPr/>
          </p:nvSpPr>
          <p:spPr bwMode="auto">
            <a:xfrm>
              <a:off x="2534" y="3083"/>
              <a:ext cx="114" cy="254"/>
            </a:xfrm>
            <a:custGeom>
              <a:avLst/>
              <a:gdLst>
                <a:gd name="T0" fmla="*/ 0 w 74"/>
                <a:gd name="T1" fmla="*/ 574 h 165"/>
                <a:gd name="T2" fmla="*/ 633 w 74"/>
                <a:gd name="T3" fmla="*/ 0 h 165"/>
                <a:gd name="T4" fmla="*/ 561 w 74"/>
                <a:gd name="T5" fmla="*/ 574 h 165"/>
                <a:gd name="T6" fmla="*/ 102 w 74"/>
                <a:gd name="T7" fmla="*/ 1427 h 165"/>
                <a:gd name="T8" fmla="*/ 351 w 74"/>
                <a:gd name="T9" fmla="*/ 708 h 165"/>
                <a:gd name="T10" fmla="*/ 43 w 74"/>
                <a:gd name="T11" fmla="*/ 594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65">
                  <a:moveTo>
                    <a:pt x="0" y="66"/>
                  </a:moveTo>
                  <a:cubicBezTo>
                    <a:pt x="27" y="47"/>
                    <a:pt x="48" y="21"/>
                    <a:pt x="73" y="0"/>
                  </a:cubicBezTo>
                  <a:cubicBezTo>
                    <a:pt x="74" y="23"/>
                    <a:pt x="71" y="45"/>
                    <a:pt x="64" y="66"/>
                  </a:cubicBezTo>
                  <a:cubicBezTo>
                    <a:pt x="54" y="95"/>
                    <a:pt x="36" y="143"/>
                    <a:pt x="12" y="165"/>
                  </a:cubicBezTo>
                  <a:cubicBezTo>
                    <a:pt x="24" y="139"/>
                    <a:pt x="36" y="111"/>
                    <a:pt x="40" y="82"/>
                  </a:cubicBezTo>
                  <a:cubicBezTo>
                    <a:pt x="42" y="64"/>
                    <a:pt x="22" y="36"/>
                    <a:pt x="5" y="6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1" name="Freeform 197"/>
            <p:cNvSpPr>
              <a:spLocks/>
            </p:cNvSpPr>
            <p:nvPr/>
          </p:nvSpPr>
          <p:spPr bwMode="auto">
            <a:xfrm>
              <a:off x="2610" y="1400"/>
              <a:ext cx="78" cy="285"/>
            </a:xfrm>
            <a:custGeom>
              <a:avLst/>
              <a:gdLst>
                <a:gd name="T0" fmla="*/ 75 w 51"/>
                <a:gd name="T1" fmla="*/ 0 h 185"/>
                <a:gd name="T2" fmla="*/ 425 w 51"/>
                <a:gd name="T3" fmla="*/ 1604 h 1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185">
                  <a:moveTo>
                    <a:pt x="9" y="0"/>
                  </a:moveTo>
                  <a:cubicBezTo>
                    <a:pt x="0" y="39"/>
                    <a:pt x="30" y="124"/>
                    <a:pt x="51" y="185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2" name="Freeform 198"/>
            <p:cNvSpPr>
              <a:spLocks/>
            </p:cNvSpPr>
            <p:nvPr/>
          </p:nvSpPr>
          <p:spPr bwMode="auto">
            <a:xfrm>
              <a:off x="1473" y="2080"/>
              <a:ext cx="1332" cy="367"/>
            </a:xfrm>
            <a:custGeom>
              <a:avLst/>
              <a:gdLst>
                <a:gd name="T0" fmla="*/ 52 w 865"/>
                <a:gd name="T1" fmla="*/ 0 h 238"/>
                <a:gd name="T2" fmla="*/ 1007 w 865"/>
                <a:gd name="T3" fmla="*/ 773 h 238"/>
                <a:gd name="T4" fmla="*/ 2710 w 865"/>
                <a:gd name="T5" fmla="*/ 1352 h 238"/>
                <a:gd name="T6" fmla="*/ 6163 w 865"/>
                <a:gd name="T7" fmla="*/ 1752 h 238"/>
                <a:gd name="T8" fmla="*/ 7488 w 865"/>
                <a:gd name="T9" fmla="*/ 2063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5" h="238">
                  <a:moveTo>
                    <a:pt x="6" y="0"/>
                  </a:moveTo>
                  <a:cubicBezTo>
                    <a:pt x="0" y="23"/>
                    <a:pt x="46" y="62"/>
                    <a:pt x="116" y="89"/>
                  </a:cubicBezTo>
                  <a:cubicBezTo>
                    <a:pt x="186" y="116"/>
                    <a:pt x="238" y="132"/>
                    <a:pt x="313" y="155"/>
                  </a:cubicBezTo>
                  <a:cubicBezTo>
                    <a:pt x="439" y="192"/>
                    <a:pt x="581" y="188"/>
                    <a:pt x="712" y="201"/>
                  </a:cubicBezTo>
                  <a:cubicBezTo>
                    <a:pt x="765" y="206"/>
                    <a:pt x="851" y="238"/>
                    <a:pt x="865" y="237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3" name="Freeform 199"/>
            <p:cNvSpPr>
              <a:spLocks/>
            </p:cNvSpPr>
            <p:nvPr/>
          </p:nvSpPr>
          <p:spPr bwMode="auto">
            <a:xfrm>
              <a:off x="1404" y="2371"/>
              <a:ext cx="484" cy="980"/>
            </a:xfrm>
            <a:custGeom>
              <a:avLst/>
              <a:gdLst>
                <a:gd name="T0" fmla="*/ 66 w 314"/>
                <a:gd name="T1" fmla="*/ 0 h 636"/>
                <a:gd name="T2" fmla="*/ 820 w 314"/>
                <a:gd name="T3" fmla="*/ 3472 h 636"/>
                <a:gd name="T4" fmla="*/ 2733 w 314"/>
                <a:gd name="T5" fmla="*/ 5526 h 6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4" h="636">
                  <a:moveTo>
                    <a:pt x="8" y="0"/>
                  </a:moveTo>
                  <a:cubicBezTo>
                    <a:pt x="0" y="70"/>
                    <a:pt x="18" y="247"/>
                    <a:pt x="94" y="400"/>
                  </a:cubicBezTo>
                  <a:cubicBezTo>
                    <a:pt x="171" y="554"/>
                    <a:pt x="276" y="630"/>
                    <a:pt x="314" y="636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4" name="Freeform 200"/>
            <p:cNvSpPr>
              <a:spLocks/>
            </p:cNvSpPr>
            <p:nvPr/>
          </p:nvSpPr>
          <p:spPr bwMode="auto">
            <a:xfrm>
              <a:off x="2967" y="864"/>
              <a:ext cx="1446" cy="2702"/>
            </a:xfrm>
            <a:custGeom>
              <a:avLst/>
              <a:gdLst>
                <a:gd name="T0" fmla="*/ 1655 w 939"/>
                <a:gd name="T1" fmla="*/ 908 h 1755"/>
                <a:gd name="T2" fmla="*/ 813 w 939"/>
                <a:gd name="T3" fmla="*/ 4309 h 1755"/>
                <a:gd name="T4" fmla="*/ 251 w 939"/>
                <a:gd name="T5" fmla="*/ 7292 h 1755"/>
                <a:gd name="T6" fmla="*/ 979 w 939"/>
                <a:gd name="T7" fmla="*/ 9110 h 1755"/>
                <a:gd name="T8" fmla="*/ 2564 w 939"/>
                <a:gd name="T9" fmla="*/ 11205 h 1755"/>
                <a:gd name="T10" fmla="*/ 2538 w 939"/>
                <a:gd name="T11" fmla="*/ 13258 h 1755"/>
                <a:gd name="T12" fmla="*/ 3773 w 939"/>
                <a:gd name="T13" fmla="*/ 13675 h 1755"/>
                <a:gd name="T14" fmla="*/ 4925 w 939"/>
                <a:gd name="T15" fmla="*/ 14175 h 1755"/>
                <a:gd name="T16" fmla="*/ 7783 w 939"/>
                <a:gd name="T17" fmla="*/ 15002 h 1755"/>
                <a:gd name="T18" fmla="*/ 8131 w 939"/>
                <a:gd name="T19" fmla="*/ 10649 h 1755"/>
                <a:gd name="T20" fmla="*/ 7958 w 939"/>
                <a:gd name="T21" fmla="*/ 9204 h 1755"/>
                <a:gd name="T22" fmla="*/ 7988 w 939"/>
                <a:gd name="T23" fmla="*/ 8996 h 1755"/>
                <a:gd name="T24" fmla="*/ 6843 w 939"/>
                <a:gd name="T25" fmla="*/ 4822 h 1755"/>
                <a:gd name="T26" fmla="*/ 1655 w 939"/>
                <a:gd name="T27" fmla="*/ 908 h 1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9" h="1755">
                  <a:moveTo>
                    <a:pt x="191" y="105"/>
                  </a:moveTo>
                  <a:cubicBezTo>
                    <a:pt x="127" y="139"/>
                    <a:pt x="64" y="202"/>
                    <a:pt x="94" y="498"/>
                  </a:cubicBezTo>
                  <a:cubicBezTo>
                    <a:pt x="73" y="521"/>
                    <a:pt x="0" y="666"/>
                    <a:pt x="29" y="843"/>
                  </a:cubicBezTo>
                  <a:cubicBezTo>
                    <a:pt x="59" y="1021"/>
                    <a:pt x="113" y="1053"/>
                    <a:pt x="113" y="1053"/>
                  </a:cubicBezTo>
                  <a:cubicBezTo>
                    <a:pt x="177" y="1115"/>
                    <a:pt x="289" y="1186"/>
                    <a:pt x="296" y="1295"/>
                  </a:cubicBezTo>
                  <a:cubicBezTo>
                    <a:pt x="303" y="1404"/>
                    <a:pt x="238" y="1469"/>
                    <a:pt x="293" y="1533"/>
                  </a:cubicBezTo>
                  <a:cubicBezTo>
                    <a:pt x="347" y="1598"/>
                    <a:pt x="409" y="1584"/>
                    <a:pt x="436" y="1581"/>
                  </a:cubicBezTo>
                  <a:cubicBezTo>
                    <a:pt x="449" y="1601"/>
                    <a:pt x="449" y="1598"/>
                    <a:pt x="569" y="1639"/>
                  </a:cubicBezTo>
                  <a:cubicBezTo>
                    <a:pt x="688" y="1680"/>
                    <a:pt x="868" y="1755"/>
                    <a:pt x="899" y="1734"/>
                  </a:cubicBezTo>
                  <a:cubicBezTo>
                    <a:pt x="929" y="1714"/>
                    <a:pt x="939" y="1333"/>
                    <a:pt x="939" y="1231"/>
                  </a:cubicBezTo>
                  <a:cubicBezTo>
                    <a:pt x="939" y="1128"/>
                    <a:pt x="929" y="1064"/>
                    <a:pt x="919" y="1064"/>
                  </a:cubicBezTo>
                  <a:cubicBezTo>
                    <a:pt x="919" y="1058"/>
                    <a:pt x="922" y="1046"/>
                    <a:pt x="922" y="1040"/>
                  </a:cubicBezTo>
                  <a:cubicBezTo>
                    <a:pt x="922" y="934"/>
                    <a:pt x="909" y="753"/>
                    <a:pt x="790" y="557"/>
                  </a:cubicBezTo>
                  <a:cubicBezTo>
                    <a:pt x="664" y="349"/>
                    <a:pt x="403" y="0"/>
                    <a:pt x="191" y="105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5" name="Freeform 201"/>
            <p:cNvSpPr>
              <a:spLocks/>
            </p:cNvSpPr>
            <p:nvPr/>
          </p:nvSpPr>
          <p:spPr bwMode="auto">
            <a:xfrm>
              <a:off x="3112" y="1412"/>
              <a:ext cx="97" cy="219"/>
            </a:xfrm>
            <a:custGeom>
              <a:avLst/>
              <a:gdLst>
                <a:gd name="T0" fmla="*/ 544 w 63"/>
                <a:gd name="T1" fmla="*/ 0 h 142"/>
                <a:gd name="T2" fmla="*/ 0 w 63"/>
                <a:gd name="T3" fmla="*/ 1240 h 1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3" h="142">
                  <a:moveTo>
                    <a:pt x="63" y="0"/>
                  </a:moveTo>
                  <a:cubicBezTo>
                    <a:pt x="46" y="54"/>
                    <a:pt x="19" y="110"/>
                    <a:pt x="0" y="142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6" name="Freeform 202"/>
            <p:cNvSpPr>
              <a:spLocks/>
            </p:cNvSpPr>
            <p:nvPr/>
          </p:nvSpPr>
          <p:spPr bwMode="auto">
            <a:xfrm>
              <a:off x="3638" y="2502"/>
              <a:ext cx="744" cy="807"/>
            </a:xfrm>
            <a:custGeom>
              <a:avLst/>
              <a:gdLst>
                <a:gd name="T0" fmla="*/ 0 w 483"/>
                <a:gd name="T1" fmla="*/ 4479 h 524"/>
                <a:gd name="T2" fmla="*/ 4188 w 483"/>
                <a:gd name="T3" fmla="*/ 0 h 5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524">
                  <a:moveTo>
                    <a:pt x="0" y="517"/>
                  </a:moveTo>
                  <a:cubicBezTo>
                    <a:pt x="102" y="524"/>
                    <a:pt x="410" y="440"/>
                    <a:pt x="483" y="0"/>
                  </a:cubicBezTo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7" name="Freeform 203"/>
            <p:cNvSpPr>
              <a:spLocks/>
            </p:cNvSpPr>
            <p:nvPr/>
          </p:nvSpPr>
          <p:spPr bwMode="auto">
            <a:xfrm>
              <a:off x="1444" y="3048"/>
              <a:ext cx="1237" cy="466"/>
            </a:xfrm>
            <a:custGeom>
              <a:avLst/>
              <a:gdLst>
                <a:gd name="T0" fmla="*/ 3192 w 803"/>
                <a:gd name="T1" fmla="*/ 1666 h 303"/>
                <a:gd name="T2" fmla="*/ 2617 w 803"/>
                <a:gd name="T3" fmla="*/ 1712 h 303"/>
                <a:gd name="T4" fmla="*/ 2471 w 803"/>
                <a:gd name="T5" fmla="*/ 1696 h 303"/>
                <a:gd name="T6" fmla="*/ 2372 w 803"/>
                <a:gd name="T7" fmla="*/ 1746 h 303"/>
                <a:gd name="T8" fmla="*/ 0 w 803"/>
                <a:gd name="T9" fmla="*/ 2413 h 303"/>
                <a:gd name="T10" fmla="*/ 4960 w 803"/>
                <a:gd name="T11" fmla="*/ 2162 h 303"/>
                <a:gd name="T12" fmla="*/ 6880 w 803"/>
                <a:gd name="T13" fmla="*/ 0 h 303"/>
                <a:gd name="T14" fmla="*/ 3192 w 803"/>
                <a:gd name="T15" fmla="*/ 1666 h 3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3" h="303">
                  <a:moveTo>
                    <a:pt x="368" y="194"/>
                  </a:moveTo>
                  <a:cubicBezTo>
                    <a:pt x="345" y="195"/>
                    <a:pt x="323" y="197"/>
                    <a:pt x="302" y="199"/>
                  </a:cubicBezTo>
                  <a:cubicBezTo>
                    <a:pt x="297" y="200"/>
                    <a:pt x="290" y="196"/>
                    <a:pt x="285" y="197"/>
                  </a:cubicBezTo>
                  <a:cubicBezTo>
                    <a:pt x="280" y="198"/>
                    <a:pt x="277" y="202"/>
                    <a:pt x="273" y="203"/>
                  </a:cubicBezTo>
                  <a:cubicBezTo>
                    <a:pt x="114" y="227"/>
                    <a:pt x="39" y="279"/>
                    <a:pt x="0" y="280"/>
                  </a:cubicBezTo>
                  <a:cubicBezTo>
                    <a:pt x="69" y="303"/>
                    <a:pt x="352" y="277"/>
                    <a:pt x="572" y="251"/>
                  </a:cubicBezTo>
                  <a:cubicBezTo>
                    <a:pt x="803" y="225"/>
                    <a:pt x="782" y="60"/>
                    <a:pt x="793" y="0"/>
                  </a:cubicBezTo>
                  <a:cubicBezTo>
                    <a:pt x="721" y="83"/>
                    <a:pt x="591" y="182"/>
                    <a:pt x="368" y="194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8" name="Freeform 204"/>
            <p:cNvSpPr>
              <a:spLocks/>
            </p:cNvSpPr>
            <p:nvPr/>
          </p:nvSpPr>
          <p:spPr bwMode="auto">
            <a:xfrm>
              <a:off x="3123" y="2495"/>
              <a:ext cx="1227" cy="1142"/>
            </a:xfrm>
            <a:custGeom>
              <a:avLst/>
              <a:gdLst>
                <a:gd name="T0" fmla="*/ 4043 w 797"/>
                <a:gd name="T1" fmla="*/ 5010 h 742"/>
                <a:gd name="T2" fmla="*/ 2896 w 797"/>
                <a:gd name="T3" fmla="*/ 4505 h 742"/>
                <a:gd name="T4" fmla="*/ 1664 w 797"/>
                <a:gd name="T5" fmla="*/ 4099 h 742"/>
                <a:gd name="T6" fmla="*/ 1686 w 797"/>
                <a:gd name="T7" fmla="*/ 2038 h 742"/>
                <a:gd name="T8" fmla="*/ 163 w 797"/>
                <a:gd name="T9" fmla="*/ 0 h 742"/>
                <a:gd name="T10" fmla="*/ 337 w 797"/>
                <a:gd name="T11" fmla="*/ 2479 h 742"/>
                <a:gd name="T12" fmla="*/ 337 w 797"/>
                <a:gd name="T13" fmla="*/ 4566 h 742"/>
                <a:gd name="T14" fmla="*/ 2777 w 797"/>
                <a:gd name="T15" fmla="*/ 5682 h 742"/>
                <a:gd name="T16" fmla="*/ 6874 w 797"/>
                <a:gd name="T17" fmla="*/ 5849 h 742"/>
                <a:gd name="T18" fmla="*/ 6892 w 797"/>
                <a:gd name="T19" fmla="*/ 5830 h 742"/>
                <a:gd name="T20" fmla="*/ 4043 w 797"/>
                <a:gd name="T21" fmla="*/ 5010 h 7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7" h="742">
                  <a:moveTo>
                    <a:pt x="468" y="580"/>
                  </a:moveTo>
                  <a:cubicBezTo>
                    <a:pt x="348" y="539"/>
                    <a:pt x="348" y="542"/>
                    <a:pt x="335" y="522"/>
                  </a:cubicBezTo>
                  <a:cubicBezTo>
                    <a:pt x="308" y="525"/>
                    <a:pt x="246" y="539"/>
                    <a:pt x="192" y="474"/>
                  </a:cubicBezTo>
                  <a:cubicBezTo>
                    <a:pt x="137" y="410"/>
                    <a:pt x="202" y="345"/>
                    <a:pt x="195" y="236"/>
                  </a:cubicBezTo>
                  <a:cubicBezTo>
                    <a:pt x="189" y="131"/>
                    <a:pt x="84" y="61"/>
                    <a:pt x="19" y="0"/>
                  </a:cubicBezTo>
                  <a:cubicBezTo>
                    <a:pt x="0" y="105"/>
                    <a:pt x="32" y="199"/>
                    <a:pt x="39" y="287"/>
                  </a:cubicBezTo>
                  <a:cubicBezTo>
                    <a:pt x="46" y="383"/>
                    <a:pt x="32" y="451"/>
                    <a:pt x="39" y="529"/>
                  </a:cubicBezTo>
                  <a:cubicBezTo>
                    <a:pt x="46" y="607"/>
                    <a:pt x="171" y="641"/>
                    <a:pt x="321" y="658"/>
                  </a:cubicBezTo>
                  <a:cubicBezTo>
                    <a:pt x="471" y="675"/>
                    <a:pt x="706" y="742"/>
                    <a:pt x="795" y="677"/>
                  </a:cubicBezTo>
                  <a:cubicBezTo>
                    <a:pt x="796" y="677"/>
                    <a:pt x="797" y="676"/>
                    <a:pt x="797" y="675"/>
                  </a:cubicBezTo>
                  <a:cubicBezTo>
                    <a:pt x="766" y="695"/>
                    <a:pt x="586" y="621"/>
                    <a:pt x="468" y="580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79" name="Freeform 205"/>
            <p:cNvSpPr>
              <a:spLocks/>
            </p:cNvSpPr>
            <p:nvPr/>
          </p:nvSpPr>
          <p:spPr bwMode="auto">
            <a:xfrm>
              <a:off x="1774" y="1811"/>
              <a:ext cx="54" cy="126"/>
            </a:xfrm>
            <a:custGeom>
              <a:avLst/>
              <a:gdLst>
                <a:gd name="T0" fmla="*/ 12 w 35"/>
                <a:gd name="T1" fmla="*/ 0 h 82"/>
                <a:gd name="T2" fmla="*/ 304 w 35"/>
                <a:gd name="T3" fmla="*/ 704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82">
                  <a:moveTo>
                    <a:pt x="1" y="0"/>
                  </a:moveTo>
                  <a:cubicBezTo>
                    <a:pt x="0" y="30"/>
                    <a:pt x="9" y="65"/>
                    <a:pt x="35" y="8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0" name="Freeform 206"/>
            <p:cNvSpPr>
              <a:spLocks/>
            </p:cNvSpPr>
            <p:nvPr/>
          </p:nvSpPr>
          <p:spPr bwMode="auto">
            <a:xfrm>
              <a:off x="1738" y="1900"/>
              <a:ext cx="53" cy="5"/>
            </a:xfrm>
            <a:custGeom>
              <a:avLst/>
              <a:gdLst>
                <a:gd name="T0" fmla="*/ 313 w 34"/>
                <a:gd name="T1" fmla="*/ 0 h 3"/>
                <a:gd name="T2" fmla="*/ 0 w 34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">
                  <a:moveTo>
                    <a:pt x="34" y="0"/>
                  </a:moveTo>
                  <a:cubicBezTo>
                    <a:pt x="23" y="0"/>
                    <a:pt x="11" y="1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1" name="Freeform 207"/>
            <p:cNvSpPr>
              <a:spLocks/>
            </p:cNvSpPr>
            <p:nvPr/>
          </p:nvSpPr>
          <p:spPr bwMode="auto">
            <a:xfrm>
              <a:off x="1917" y="1523"/>
              <a:ext cx="57" cy="94"/>
            </a:xfrm>
            <a:custGeom>
              <a:avLst/>
              <a:gdLst>
                <a:gd name="T0" fmla="*/ 28 w 37"/>
                <a:gd name="T1" fmla="*/ 0 h 61"/>
                <a:gd name="T2" fmla="*/ 324 w 37"/>
                <a:gd name="T3" fmla="*/ 530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61">
                  <a:moveTo>
                    <a:pt x="3" y="0"/>
                  </a:moveTo>
                  <a:cubicBezTo>
                    <a:pt x="0" y="27"/>
                    <a:pt x="18" y="46"/>
                    <a:pt x="37" y="6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2" name="Freeform 208"/>
            <p:cNvSpPr>
              <a:spLocks/>
            </p:cNvSpPr>
            <p:nvPr/>
          </p:nvSpPr>
          <p:spPr bwMode="auto">
            <a:xfrm>
              <a:off x="1906" y="1586"/>
              <a:ext cx="37" cy="26"/>
            </a:xfrm>
            <a:custGeom>
              <a:avLst/>
              <a:gdLst>
                <a:gd name="T0" fmla="*/ 0 w 24"/>
                <a:gd name="T1" fmla="*/ 142 h 17"/>
                <a:gd name="T2" fmla="*/ 210 w 24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7">
                  <a:moveTo>
                    <a:pt x="0" y="17"/>
                  </a:moveTo>
                  <a:cubicBezTo>
                    <a:pt x="6" y="9"/>
                    <a:pt x="14" y="3"/>
                    <a:pt x="24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3" name="Freeform 209"/>
            <p:cNvSpPr>
              <a:spLocks/>
            </p:cNvSpPr>
            <p:nvPr/>
          </p:nvSpPr>
          <p:spPr bwMode="auto">
            <a:xfrm>
              <a:off x="2299" y="1300"/>
              <a:ext cx="17" cy="107"/>
            </a:xfrm>
            <a:custGeom>
              <a:avLst/>
              <a:gdLst>
                <a:gd name="T0" fmla="*/ 0 w 11"/>
                <a:gd name="T1" fmla="*/ 0 h 70"/>
                <a:gd name="T2" fmla="*/ 0 w 11"/>
                <a:gd name="T3" fmla="*/ 587 h 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0">
                  <a:moveTo>
                    <a:pt x="0" y="0"/>
                  </a:moveTo>
                  <a:cubicBezTo>
                    <a:pt x="11" y="23"/>
                    <a:pt x="3" y="46"/>
                    <a:pt x="0" y="7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4" name="Freeform 210"/>
            <p:cNvSpPr>
              <a:spLocks/>
            </p:cNvSpPr>
            <p:nvPr/>
          </p:nvSpPr>
          <p:spPr bwMode="auto">
            <a:xfrm>
              <a:off x="2308" y="1354"/>
              <a:ext cx="54" cy="9"/>
            </a:xfrm>
            <a:custGeom>
              <a:avLst/>
              <a:gdLst>
                <a:gd name="T0" fmla="*/ 0 w 35"/>
                <a:gd name="T1" fmla="*/ 48 h 6"/>
                <a:gd name="T2" fmla="*/ 304 w 3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cubicBezTo>
                    <a:pt x="12" y="3"/>
                    <a:pt x="24" y="0"/>
                    <a:pt x="35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5" name="Freeform 211"/>
            <p:cNvSpPr>
              <a:spLocks/>
            </p:cNvSpPr>
            <p:nvPr/>
          </p:nvSpPr>
          <p:spPr bwMode="auto">
            <a:xfrm>
              <a:off x="2565" y="1204"/>
              <a:ext cx="20" cy="89"/>
            </a:xfrm>
            <a:custGeom>
              <a:avLst/>
              <a:gdLst>
                <a:gd name="T0" fmla="*/ 114 w 13"/>
                <a:gd name="T1" fmla="*/ 0 h 58"/>
                <a:gd name="T2" fmla="*/ 0 w 13"/>
                <a:gd name="T3" fmla="*/ 494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58">
                  <a:moveTo>
                    <a:pt x="13" y="0"/>
                  </a:moveTo>
                  <a:cubicBezTo>
                    <a:pt x="13" y="20"/>
                    <a:pt x="9" y="40"/>
                    <a:pt x="0" y="5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6" name="Freeform 212"/>
            <p:cNvSpPr>
              <a:spLocks/>
            </p:cNvSpPr>
            <p:nvPr/>
          </p:nvSpPr>
          <p:spPr bwMode="auto">
            <a:xfrm>
              <a:off x="2581" y="1252"/>
              <a:ext cx="52" cy="20"/>
            </a:xfrm>
            <a:custGeom>
              <a:avLst/>
              <a:gdLst>
                <a:gd name="T0" fmla="*/ 0 w 34"/>
                <a:gd name="T1" fmla="*/ 0 h 13"/>
                <a:gd name="T2" fmla="*/ 286 w 34"/>
                <a:gd name="T3" fmla="*/ 11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3">
                  <a:moveTo>
                    <a:pt x="0" y="0"/>
                  </a:moveTo>
                  <a:cubicBezTo>
                    <a:pt x="12" y="2"/>
                    <a:pt x="24" y="6"/>
                    <a:pt x="34" y="1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7" name="Freeform 213"/>
            <p:cNvSpPr>
              <a:spLocks/>
            </p:cNvSpPr>
            <p:nvPr/>
          </p:nvSpPr>
          <p:spPr bwMode="auto">
            <a:xfrm>
              <a:off x="2374" y="1084"/>
              <a:ext cx="23" cy="94"/>
            </a:xfrm>
            <a:custGeom>
              <a:avLst/>
              <a:gdLst>
                <a:gd name="T0" fmla="*/ 18 w 15"/>
                <a:gd name="T1" fmla="*/ 0 h 61"/>
                <a:gd name="T2" fmla="*/ 127 w 15"/>
                <a:gd name="T3" fmla="*/ 530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1">
                  <a:moveTo>
                    <a:pt x="2" y="0"/>
                  </a:moveTo>
                  <a:cubicBezTo>
                    <a:pt x="0" y="22"/>
                    <a:pt x="0" y="44"/>
                    <a:pt x="15" y="6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8" name="Freeform 214"/>
            <p:cNvSpPr>
              <a:spLocks/>
            </p:cNvSpPr>
            <p:nvPr/>
          </p:nvSpPr>
          <p:spPr bwMode="auto">
            <a:xfrm>
              <a:off x="2340" y="1135"/>
              <a:ext cx="37" cy="6"/>
            </a:xfrm>
            <a:custGeom>
              <a:avLst/>
              <a:gdLst>
                <a:gd name="T0" fmla="*/ 210 w 24"/>
                <a:gd name="T1" fmla="*/ 12 h 4"/>
                <a:gd name="T2" fmla="*/ 0 w 24"/>
                <a:gd name="T3" fmla="*/ 3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0"/>
                    <a:pt x="7" y="1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89" name="Freeform 215"/>
            <p:cNvSpPr>
              <a:spLocks/>
            </p:cNvSpPr>
            <p:nvPr/>
          </p:nvSpPr>
          <p:spPr bwMode="auto">
            <a:xfrm>
              <a:off x="2157" y="1581"/>
              <a:ext cx="29" cy="114"/>
            </a:xfrm>
            <a:custGeom>
              <a:avLst/>
              <a:gdLst>
                <a:gd name="T0" fmla="*/ 0 w 19"/>
                <a:gd name="T1" fmla="*/ 0 h 74"/>
                <a:gd name="T2" fmla="*/ 81 w 19"/>
                <a:gd name="T3" fmla="*/ 642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74">
                  <a:moveTo>
                    <a:pt x="0" y="0"/>
                  </a:moveTo>
                  <a:cubicBezTo>
                    <a:pt x="19" y="19"/>
                    <a:pt x="14" y="50"/>
                    <a:pt x="10" y="7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0" name="Line 216"/>
            <p:cNvSpPr>
              <a:spLocks noChangeShapeType="1"/>
            </p:cNvSpPr>
            <p:nvPr/>
          </p:nvSpPr>
          <p:spPr bwMode="auto">
            <a:xfrm>
              <a:off x="2183" y="1643"/>
              <a:ext cx="42" cy="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1" name="Freeform 217"/>
            <p:cNvSpPr>
              <a:spLocks/>
            </p:cNvSpPr>
            <p:nvPr/>
          </p:nvSpPr>
          <p:spPr bwMode="auto">
            <a:xfrm>
              <a:off x="2423" y="1488"/>
              <a:ext cx="59" cy="98"/>
            </a:xfrm>
            <a:custGeom>
              <a:avLst/>
              <a:gdLst>
                <a:gd name="T0" fmla="*/ 34 w 38"/>
                <a:gd name="T1" fmla="*/ 0 h 64"/>
                <a:gd name="T2" fmla="*/ 345 w 38"/>
                <a:gd name="T3" fmla="*/ 539 h 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64">
                  <a:moveTo>
                    <a:pt x="4" y="0"/>
                  </a:moveTo>
                  <a:cubicBezTo>
                    <a:pt x="0" y="27"/>
                    <a:pt x="13" y="51"/>
                    <a:pt x="38" y="6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2" name="Freeform 218"/>
            <p:cNvSpPr>
              <a:spLocks/>
            </p:cNvSpPr>
            <p:nvPr/>
          </p:nvSpPr>
          <p:spPr bwMode="auto">
            <a:xfrm>
              <a:off x="2413" y="1565"/>
              <a:ext cx="32" cy="26"/>
            </a:xfrm>
            <a:custGeom>
              <a:avLst/>
              <a:gdLst>
                <a:gd name="T0" fmla="*/ 174 w 21"/>
                <a:gd name="T1" fmla="*/ 0 h 17"/>
                <a:gd name="T2" fmla="*/ 0 w 21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7">
                  <a:moveTo>
                    <a:pt x="21" y="0"/>
                  </a:moveTo>
                  <a:cubicBezTo>
                    <a:pt x="13" y="5"/>
                    <a:pt x="6" y="10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3" name="Freeform 219"/>
            <p:cNvSpPr>
              <a:spLocks/>
            </p:cNvSpPr>
            <p:nvPr/>
          </p:nvSpPr>
          <p:spPr bwMode="auto">
            <a:xfrm>
              <a:off x="1580" y="2016"/>
              <a:ext cx="43" cy="71"/>
            </a:xfrm>
            <a:custGeom>
              <a:avLst/>
              <a:gdLst>
                <a:gd name="T0" fmla="*/ 28 w 28"/>
                <a:gd name="T1" fmla="*/ 0 h 46"/>
                <a:gd name="T2" fmla="*/ 238 w 28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6">
                  <a:moveTo>
                    <a:pt x="3" y="0"/>
                  </a:moveTo>
                  <a:cubicBezTo>
                    <a:pt x="0" y="20"/>
                    <a:pt x="12" y="35"/>
                    <a:pt x="28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4" name="Freeform 220"/>
            <p:cNvSpPr>
              <a:spLocks/>
            </p:cNvSpPr>
            <p:nvPr/>
          </p:nvSpPr>
          <p:spPr bwMode="auto">
            <a:xfrm>
              <a:off x="1578" y="2065"/>
              <a:ext cx="26" cy="12"/>
            </a:xfrm>
            <a:custGeom>
              <a:avLst/>
              <a:gdLst>
                <a:gd name="T0" fmla="*/ 0 w 17"/>
                <a:gd name="T1" fmla="*/ 62 h 8"/>
                <a:gd name="T2" fmla="*/ 142 w 17"/>
                <a:gd name="T3" fmla="*/ 1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cubicBezTo>
                    <a:pt x="4" y="2"/>
                    <a:pt x="10" y="0"/>
                    <a:pt x="17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5" name="Freeform 221"/>
            <p:cNvSpPr>
              <a:spLocks/>
            </p:cNvSpPr>
            <p:nvPr/>
          </p:nvSpPr>
          <p:spPr bwMode="auto">
            <a:xfrm>
              <a:off x="2012" y="1800"/>
              <a:ext cx="20" cy="100"/>
            </a:xfrm>
            <a:custGeom>
              <a:avLst/>
              <a:gdLst>
                <a:gd name="T0" fmla="*/ 0 w 13"/>
                <a:gd name="T1" fmla="*/ 0 h 65"/>
                <a:gd name="T2" fmla="*/ 52 w 13"/>
                <a:gd name="T3" fmla="*/ 562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5">
                  <a:moveTo>
                    <a:pt x="0" y="0"/>
                  </a:moveTo>
                  <a:cubicBezTo>
                    <a:pt x="13" y="16"/>
                    <a:pt x="12" y="47"/>
                    <a:pt x="6" y="6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6" name="Freeform 222"/>
            <p:cNvSpPr>
              <a:spLocks/>
            </p:cNvSpPr>
            <p:nvPr/>
          </p:nvSpPr>
          <p:spPr bwMode="auto">
            <a:xfrm>
              <a:off x="2029" y="1859"/>
              <a:ext cx="42" cy="4"/>
            </a:xfrm>
            <a:custGeom>
              <a:avLst/>
              <a:gdLst>
                <a:gd name="T0" fmla="*/ 0 w 27"/>
                <a:gd name="T1" fmla="*/ 12 h 3"/>
                <a:gd name="T2" fmla="*/ 244 w 27"/>
                <a:gd name="T3" fmla="*/ 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3">
                  <a:moveTo>
                    <a:pt x="0" y="3"/>
                  </a:moveTo>
                  <a:cubicBezTo>
                    <a:pt x="8" y="0"/>
                    <a:pt x="18" y="1"/>
                    <a:pt x="27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7" name="Freeform 223"/>
            <p:cNvSpPr>
              <a:spLocks/>
            </p:cNvSpPr>
            <p:nvPr/>
          </p:nvSpPr>
          <p:spPr bwMode="auto">
            <a:xfrm>
              <a:off x="2083" y="2113"/>
              <a:ext cx="85" cy="34"/>
            </a:xfrm>
            <a:custGeom>
              <a:avLst/>
              <a:gdLst>
                <a:gd name="T0" fmla="*/ 0 w 55"/>
                <a:gd name="T1" fmla="*/ 148 h 22"/>
                <a:gd name="T2" fmla="*/ 482 w 55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22">
                  <a:moveTo>
                    <a:pt x="0" y="17"/>
                  </a:moveTo>
                  <a:cubicBezTo>
                    <a:pt x="18" y="22"/>
                    <a:pt x="40" y="9"/>
                    <a:pt x="55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8" name="Freeform 224"/>
            <p:cNvSpPr>
              <a:spLocks/>
            </p:cNvSpPr>
            <p:nvPr/>
          </p:nvSpPr>
          <p:spPr bwMode="auto">
            <a:xfrm>
              <a:off x="2136" y="2136"/>
              <a:ext cx="7" cy="31"/>
            </a:xfrm>
            <a:custGeom>
              <a:avLst/>
              <a:gdLst>
                <a:gd name="T0" fmla="*/ 0 w 5"/>
                <a:gd name="T1" fmla="*/ 0 h 20"/>
                <a:gd name="T2" fmla="*/ 28 w 5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0">
                  <a:moveTo>
                    <a:pt x="0" y="0"/>
                  </a:moveTo>
                  <a:cubicBezTo>
                    <a:pt x="1" y="7"/>
                    <a:pt x="4" y="13"/>
                    <a:pt x="5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99" name="Freeform 225"/>
            <p:cNvSpPr>
              <a:spLocks/>
            </p:cNvSpPr>
            <p:nvPr/>
          </p:nvSpPr>
          <p:spPr bwMode="auto">
            <a:xfrm>
              <a:off x="1911" y="2080"/>
              <a:ext cx="7" cy="74"/>
            </a:xfrm>
            <a:custGeom>
              <a:avLst/>
              <a:gdLst>
                <a:gd name="T0" fmla="*/ 28 w 5"/>
                <a:gd name="T1" fmla="*/ 0 h 48"/>
                <a:gd name="T2" fmla="*/ 28 w 5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8">
                  <a:moveTo>
                    <a:pt x="5" y="0"/>
                  </a:moveTo>
                  <a:cubicBezTo>
                    <a:pt x="1" y="15"/>
                    <a:pt x="0" y="33"/>
                    <a:pt x="5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0" name="Freeform 226"/>
            <p:cNvSpPr>
              <a:spLocks/>
            </p:cNvSpPr>
            <p:nvPr/>
          </p:nvSpPr>
          <p:spPr bwMode="auto">
            <a:xfrm>
              <a:off x="1888" y="2133"/>
              <a:ext cx="26" cy="3"/>
            </a:xfrm>
            <a:custGeom>
              <a:avLst/>
              <a:gdLst>
                <a:gd name="T0" fmla="*/ 142 w 17"/>
                <a:gd name="T1" fmla="*/ 18 h 2"/>
                <a:gd name="T2" fmla="*/ 0 w 17"/>
                <a:gd name="T3" fmla="*/ 1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">
                  <a:moveTo>
                    <a:pt x="17" y="2"/>
                  </a:moveTo>
                  <a:cubicBezTo>
                    <a:pt x="11" y="0"/>
                    <a:pt x="5" y="0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1" name="Freeform 227"/>
            <p:cNvSpPr>
              <a:spLocks/>
            </p:cNvSpPr>
            <p:nvPr/>
          </p:nvSpPr>
          <p:spPr bwMode="auto">
            <a:xfrm>
              <a:off x="2259" y="1819"/>
              <a:ext cx="18" cy="92"/>
            </a:xfrm>
            <a:custGeom>
              <a:avLst/>
              <a:gdLst>
                <a:gd name="T0" fmla="*/ 18 w 12"/>
                <a:gd name="T1" fmla="*/ 0 h 60"/>
                <a:gd name="T2" fmla="*/ 0 w 12"/>
                <a:gd name="T3" fmla="*/ 508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60">
                  <a:moveTo>
                    <a:pt x="2" y="0"/>
                  </a:moveTo>
                  <a:cubicBezTo>
                    <a:pt x="12" y="18"/>
                    <a:pt x="12" y="43"/>
                    <a:pt x="0" y="6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2" name="Freeform 228"/>
            <p:cNvSpPr>
              <a:spLocks/>
            </p:cNvSpPr>
            <p:nvPr/>
          </p:nvSpPr>
          <p:spPr bwMode="auto">
            <a:xfrm>
              <a:off x="2274" y="1869"/>
              <a:ext cx="40" cy="5"/>
            </a:xfrm>
            <a:custGeom>
              <a:avLst/>
              <a:gdLst>
                <a:gd name="T0" fmla="*/ 0 w 26"/>
                <a:gd name="T1" fmla="*/ 37 h 3"/>
                <a:gd name="T2" fmla="*/ 225 w 26"/>
                <a:gd name="T3" fmla="*/ 1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3">
                  <a:moveTo>
                    <a:pt x="0" y="3"/>
                  </a:moveTo>
                  <a:cubicBezTo>
                    <a:pt x="9" y="0"/>
                    <a:pt x="17" y="0"/>
                    <a:pt x="26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3" name="Freeform 229"/>
            <p:cNvSpPr>
              <a:spLocks/>
            </p:cNvSpPr>
            <p:nvPr/>
          </p:nvSpPr>
          <p:spPr bwMode="auto">
            <a:xfrm>
              <a:off x="2447" y="1743"/>
              <a:ext cx="58" cy="34"/>
            </a:xfrm>
            <a:custGeom>
              <a:avLst/>
              <a:gdLst>
                <a:gd name="T0" fmla="*/ 0 w 38"/>
                <a:gd name="T1" fmla="*/ 167 h 22"/>
                <a:gd name="T2" fmla="*/ 317 w 38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22">
                  <a:moveTo>
                    <a:pt x="0" y="19"/>
                  </a:moveTo>
                  <a:cubicBezTo>
                    <a:pt x="15" y="22"/>
                    <a:pt x="33" y="16"/>
                    <a:pt x="38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4" name="Freeform 230"/>
            <p:cNvSpPr>
              <a:spLocks/>
            </p:cNvSpPr>
            <p:nvPr/>
          </p:nvSpPr>
          <p:spPr bwMode="auto">
            <a:xfrm>
              <a:off x="2484" y="1769"/>
              <a:ext cx="13" cy="37"/>
            </a:xfrm>
            <a:custGeom>
              <a:avLst/>
              <a:gdLst>
                <a:gd name="T0" fmla="*/ 0 w 9"/>
                <a:gd name="T1" fmla="*/ 0 h 24"/>
                <a:gd name="T2" fmla="*/ 56 w 9"/>
                <a:gd name="T3" fmla="*/ 21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2" y="8"/>
                    <a:pt x="5" y="16"/>
                    <a:pt x="9" y="2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5" name="Freeform 231"/>
            <p:cNvSpPr>
              <a:spLocks/>
            </p:cNvSpPr>
            <p:nvPr/>
          </p:nvSpPr>
          <p:spPr bwMode="auto">
            <a:xfrm>
              <a:off x="2416" y="2047"/>
              <a:ext cx="78" cy="21"/>
            </a:xfrm>
            <a:custGeom>
              <a:avLst/>
              <a:gdLst>
                <a:gd name="T0" fmla="*/ 0 w 51"/>
                <a:gd name="T1" fmla="*/ 27 h 14"/>
                <a:gd name="T2" fmla="*/ 425 w 5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14">
                  <a:moveTo>
                    <a:pt x="0" y="3"/>
                  </a:moveTo>
                  <a:cubicBezTo>
                    <a:pt x="15" y="14"/>
                    <a:pt x="36" y="7"/>
                    <a:pt x="51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6" name="Freeform 232"/>
            <p:cNvSpPr>
              <a:spLocks/>
            </p:cNvSpPr>
            <p:nvPr/>
          </p:nvSpPr>
          <p:spPr bwMode="auto">
            <a:xfrm>
              <a:off x="2456" y="2060"/>
              <a:ext cx="1" cy="36"/>
            </a:xfrm>
            <a:custGeom>
              <a:avLst/>
              <a:gdLst>
                <a:gd name="T0" fmla="*/ 0 w 1"/>
                <a:gd name="T1" fmla="*/ 0 h 23"/>
                <a:gd name="T2" fmla="*/ 1 w 1"/>
                <a:gd name="T3" fmla="*/ 21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cubicBezTo>
                    <a:pt x="1" y="7"/>
                    <a:pt x="1" y="15"/>
                    <a:pt x="1" y="2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7" name="Freeform 233"/>
            <p:cNvSpPr>
              <a:spLocks/>
            </p:cNvSpPr>
            <p:nvPr/>
          </p:nvSpPr>
          <p:spPr bwMode="auto">
            <a:xfrm>
              <a:off x="2591" y="1856"/>
              <a:ext cx="10" cy="70"/>
            </a:xfrm>
            <a:custGeom>
              <a:avLst/>
              <a:gdLst>
                <a:gd name="T0" fmla="*/ 37 w 6"/>
                <a:gd name="T1" fmla="*/ 0 h 46"/>
                <a:gd name="T2" fmla="*/ 0 w 6"/>
                <a:gd name="T3" fmla="*/ 377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6">
                  <a:moveTo>
                    <a:pt x="3" y="0"/>
                  </a:moveTo>
                  <a:cubicBezTo>
                    <a:pt x="6" y="15"/>
                    <a:pt x="3" y="31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8" name="Line 234"/>
            <p:cNvSpPr>
              <a:spLocks noChangeShapeType="1"/>
            </p:cNvSpPr>
            <p:nvPr/>
          </p:nvSpPr>
          <p:spPr bwMode="auto">
            <a:xfrm>
              <a:off x="2599" y="1903"/>
              <a:ext cx="31" cy="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09" name="Freeform 235"/>
            <p:cNvSpPr>
              <a:spLocks/>
            </p:cNvSpPr>
            <p:nvPr/>
          </p:nvSpPr>
          <p:spPr bwMode="auto">
            <a:xfrm>
              <a:off x="2622" y="2242"/>
              <a:ext cx="32" cy="66"/>
            </a:xfrm>
            <a:custGeom>
              <a:avLst/>
              <a:gdLst>
                <a:gd name="T0" fmla="*/ 142 w 21"/>
                <a:gd name="T1" fmla="*/ 0 h 43"/>
                <a:gd name="T2" fmla="*/ 0 w 21"/>
                <a:gd name="T3" fmla="*/ 365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3">
                  <a:moveTo>
                    <a:pt x="17" y="0"/>
                  </a:moveTo>
                  <a:cubicBezTo>
                    <a:pt x="21" y="14"/>
                    <a:pt x="12" y="35"/>
                    <a:pt x="0" y="4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0" name="Freeform 236"/>
            <p:cNvSpPr>
              <a:spLocks/>
            </p:cNvSpPr>
            <p:nvPr/>
          </p:nvSpPr>
          <p:spPr bwMode="auto">
            <a:xfrm>
              <a:off x="2644" y="2290"/>
              <a:ext cx="23" cy="15"/>
            </a:xfrm>
            <a:custGeom>
              <a:avLst/>
              <a:gdLst>
                <a:gd name="T0" fmla="*/ 0 w 15"/>
                <a:gd name="T1" fmla="*/ 0 h 10"/>
                <a:gd name="T2" fmla="*/ 127 w 15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cubicBezTo>
                    <a:pt x="5" y="4"/>
                    <a:pt x="10" y="7"/>
                    <a:pt x="15" y="1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1" name="Freeform 237"/>
            <p:cNvSpPr>
              <a:spLocks/>
            </p:cNvSpPr>
            <p:nvPr/>
          </p:nvSpPr>
          <p:spPr bwMode="auto">
            <a:xfrm>
              <a:off x="2334" y="2271"/>
              <a:ext cx="63" cy="22"/>
            </a:xfrm>
            <a:custGeom>
              <a:avLst/>
              <a:gdLst>
                <a:gd name="T0" fmla="*/ 0 w 41"/>
                <a:gd name="T1" fmla="*/ 49 h 14"/>
                <a:gd name="T2" fmla="*/ 352 w 4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14">
                  <a:moveTo>
                    <a:pt x="0" y="5"/>
                  </a:moveTo>
                  <a:cubicBezTo>
                    <a:pt x="12" y="14"/>
                    <a:pt x="29" y="4"/>
                    <a:pt x="41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2" name="Line 238"/>
            <p:cNvSpPr>
              <a:spLocks noChangeShapeType="1"/>
            </p:cNvSpPr>
            <p:nvPr/>
          </p:nvSpPr>
          <p:spPr bwMode="auto">
            <a:xfrm>
              <a:off x="2371" y="2287"/>
              <a:ext cx="1" cy="26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3" name="Freeform 239"/>
            <p:cNvSpPr>
              <a:spLocks/>
            </p:cNvSpPr>
            <p:nvPr/>
          </p:nvSpPr>
          <p:spPr bwMode="auto">
            <a:xfrm>
              <a:off x="1641" y="2325"/>
              <a:ext cx="85" cy="20"/>
            </a:xfrm>
            <a:custGeom>
              <a:avLst/>
              <a:gdLst>
                <a:gd name="T0" fmla="*/ 0 w 55"/>
                <a:gd name="T1" fmla="*/ 114 h 13"/>
                <a:gd name="T2" fmla="*/ 482 w 55"/>
                <a:gd name="T3" fmla="*/ 2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13">
                  <a:moveTo>
                    <a:pt x="0" y="13"/>
                  </a:moveTo>
                  <a:cubicBezTo>
                    <a:pt x="14" y="0"/>
                    <a:pt x="37" y="2"/>
                    <a:pt x="55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4" name="Freeform 240"/>
            <p:cNvSpPr>
              <a:spLocks/>
            </p:cNvSpPr>
            <p:nvPr/>
          </p:nvSpPr>
          <p:spPr bwMode="auto">
            <a:xfrm>
              <a:off x="1675" y="2308"/>
              <a:ext cx="9" cy="23"/>
            </a:xfrm>
            <a:custGeom>
              <a:avLst/>
              <a:gdLst>
                <a:gd name="T0" fmla="*/ 0 w 6"/>
                <a:gd name="T1" fmla="*/ 0 h 15"/>
                <a:gd name="T2" fmla="*/ 41 w 6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5">
                  <a:moveTo>
                    <a:pt x="0" y="0"/>
                  </a:moveTo>
                  <a:cubicBezTo>
                    <a:pt x="4" y="4"/>
                    <a:pt x="6" y="10"/>
                    <a:pt x="5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5" name="Freeform 241"/>
            <p:cNvSpPr>
              <a:spLocks/>
            </p:cNvSpPr>
            <p:nvPr/>
          </p:nvSpPr>
          <p:spPr bwMode="auto">
            <a:xfrm>
              <a:off x="2023" y="2391"/>
              <a:ext cx="14" cy="59"/>
            </a:xfrm>
            <a:custGeom>
              <a:avLst/>
              <a:gdLst>
                <a:gd name="T0" fmla="*/ 0 w 9"/>
                <a:gd name="T1" fmla="*/ 0 h 38"/>
                <a:gd name="T2" fmla="*/ 0 w 9"/>
                <a:gd name="T3" fmla="*/ 345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8">
                  <a:moveTo>
                    <a:pt x="0" y="0"/>
                  </a:moveTo>
                  <a:cubicBezTo>
                    <a:pt x="9" y="10"/>
                    <a:pt x="9" y="28"/>
                    <a:pt x="0" y="3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6" name="Freeform 242"/>
            <p:cNvSpPr>
              <a:spLocks/>
            </p:cNvSpPr>
            <p:nvPr/>
          </p:nvSpPr>
          <p:spPr bwMode="auto">
            <a:xfrm>
              <a:off x="2031" y="2425"/>
              <a:ext cx="44" cy="3"/>
            </a:xfrm>
            <a:custGeom>
              <a:avLst/>
              <a:gdLst>
                <a:gd name="T0" fmla="*/ 0 w 29"/>
                <a:gd name="T1" fmla="*/ 18 h 2"/>
                <a:gd name="T2" fmla="*/ 235 w 29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">
                  <a:moveTo>
                    <a:pt x="0" y="2"/>
                  </a:moveTo>
                  <a:cubicBezTo>
                    <a:pt x="10" y="1"/>
                    <a:pt x="20" y="0"/>
                    <a:pt x="29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7" name="Freeform 243"/>
            <p:cNvSpPr>
              <a:spLocks/>
            </p:cNvSpPr>
            <p:nvPr/>
          </p:nvSpPr>
          <p:spPr bwMode="auto">
            <a:xfrm>
              <a:off x="2296" y="2428"/>
              <a:ext cx="78" cy="34"/>
            </a:xfrm>
            <a:custGeom>
              <a:avLst/>
              <a:gdLst>
                <a:gd name="T0" fmla="*/ 0 w 51"/>
                <a:gd name="T1" fmla="*/ 0 h 22"/>
                <a:gd name="T2" fmla="*/ 425 w 51"/>
                <a:gd name="T3" fmla="*/ 19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2">
                  <a:moveTo>
                    <a:pt x="0" y="0"/>
                  </a:moveTo>
                  <a:cubicBezTo>
                    <a:pt x="18" y="0"/>
                    <a:pt x="39" y="8"/>
                    <a:pt x="51" y="2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8" name="Freeform 244"/>
            <p:cNvSpPr>
              <a:spLocks/>
            </p:cNvSpPr>
            <p:nvPr/>
          </p:nvSpPr>
          <p:spPr bwMode="auto">
            <a:xfrm>
              <a:off x="2356" y="2421"/>
              <a:ext cx="26" cy="23"/>
            </a:xfrm>
            <a:custGeom>
              <a:avLst/>
              <a:gdLst>
                <a:gd name="T0" fmla="*/ 0 w 17"/>
                <a:gd name="T1" fmla="*/ 127 h 15"/>
                <a:gd name="T2" fmla="*/ 142 w 1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0" y="15"/>
                  </a:moveTo>
                  <a:cubicBezTo>
                    <a:pt x="2" y="8"/>
                    <a:pt x="10" y="4"/>
                    <a:pt x="17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19" name="Freeform 245"/>
            <p:cNvSpPr>
              <a:spLocks/>
            </p:cNvSpPr>
            <p:nvPr/>
          </p:nvSpPr>
          <p:spPr bwMode="auto">
            <a:xfrm>
              <a:off x="2562" y="2515"/>
              <a:ext cx="15" cy="52"/>
            </a:xfrm>
            <a:custGeom>
              <a:avLst/>
              <a:gdLst>
                <a:gd name="T0" fmla="*/ 0 w 10"/>
                <a:gd name="T1" fmla="*/ 0 h 34"/>
                <a:gd name="T2" fmla="*/ 59 w 10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4">
                  <a:moveTo>
                    <a:pt x="0" y="0"/>
                  </a:moveTo>
                  <a:cubicBezTo>
                    <a:pt x="6" y="11"/>
                    <a:pt x="10" y="21"/>
                    <a:pt x="7" y="3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0" name="Freeform 246"/>
            <p:cNvSpPr>
              <a:spLocks/>
            </p:cNvSpPr>
            <p:nvPr/>
          </p:nvSpPr>
          <p:spPr bwMode="auto">
            <a:xfrm>
              <a:off x="2577" y="2536"/>
              <a:ext cx="33" cy="13"/>
            </a:xfrm>
            <a:custGeom>
              <a:avLst/>
              <a:gdLst>
                <a:gd name="T0" fmla="*/ 0 w 21"/>
                <a:gd name="T1" fmla="*/ 89 h 8"/>
                <a:gd name="T2" fmla="*/ 203 w 21"/>
                <a:gd name="T3" fmla="*/ 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cubicBezTo>
                    <a:pt x="6" y="3"/>
                    <a:pt x="13" y="0"/>
                    <a:pt x="21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1" name="Freeform 247"/>
            <p:cNvSpPr>
              <a:spLocks/>
            </p:cNvSpPr>
            <p:nvPr/>
          </p:nvSpPr>
          <p:spPr bwMode="auto">
            <a:xfrm>
              <a:off x="2727" y="2667"/>
              <a:ext cx="23" cy="79"/>
            </a:xfrm>
            <a:custGeom>
              <a:avLst/>
              <a:gdLst>
                <a:gd name="T0" fmla="*/ 83 w 15"/>
                <a:gd name="T1" fmla="*/ 0 h 51"/>
                <a:gd name="T2" fmla="*/ 0 w 15"/>
                <a:gd name="T3" fmla="*/ 454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51">
                  <a:moveTo>
                    <a:pt x="10" y="0"/>
                  </a:moveTo>
                  <a:cubicBezTo>
                    <a:pt x="15" y="18"/>
                    <a:pt x="12" y="36"/>
                    <a:pt x="0" y="5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2" name="Freeform 248"/>
            <p:cNvSpPr>
              <a:spLocks/>
            </p:cNvSpPr>
            <p:nvPr/>
          </p:nvSpPr>
          <p:spPr bwMode="auto">
            <a:xfrm>
              <a:off x="2745" y="2720"/>
              <a:ext cx="30" cy="7"/>
            </a:xfrm>
            <a:custGeom>
              <a:avLst/>
              <a:gdLst>
                <a:gd name="T0" fmla="*/ 0 w 19"/>
                <a:gd name="T1" fmla="*/ 1 h 5"/>
                <a:gd name="T2" fmla="*/ 185 w 19"/>
                <a:gd name="T3" fmla="*/ 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5">
                  <a:moveTo>
                    <a:pt x="0" y="1"/>
                  </a:moveTo>
                  <a:cubicBezTo>
                    <a:pt x="7" y="0"/>
                    <a:pt x="13" y="2"/>
                    <a:pt x="19" y="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3" name="Freeform 249"/>
            <p:cNvSpPr>
              <a:spLocks/>
            </p:cNvSpPr>
            <p:nvPr/>
          </p:nvSpPr>
          <p:spPr bwMode="auto">
            <a:xfrm>
              <a:off x="2209" y="2559"/>
              <a:ext cx="30" cy="48"/>
            </a:xfrm>
            <a:custGeom>
              <a:avLst/>
              <a:gdLst>
                <a:gd name="T0" fmla="*/ 0 w 19"/>
                <a:gd name="T1" fmla="*/ 0 h 31"/>
                <a:gd name="T2" fmla="*/ 185 w 19"/>
                <a:gd name="T3" fmla="*/ 276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cubicBezTo>
                    <a:pt x="4" y="12"/>
                    <a:pt x="7" y="24"/>
                    <a:pt x="19" y="3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4" name="Freeform 250"/>
            <p:cNvSpPr>
              <a:spLocks/>
            </p:cNvSpPr>
            <p:nvPr/>
          </p:nvSpPr>
          <p:spPr bwMode="auto">
            <a:xfrm>
              <a:off x="2196" y="2598"/>
              <a:ext cx="26" cy="17"/>
            </a:xfrm>
            <a:custGeom>
              <a:avLst/>
              <a:gdLst>
                <a:gd name="T0" fmla="*/ 142 w 17"/>
                <a:gd name="T1" fmla="*/ 12 h 11"/>
                <a:gd name="T2" fmla="*/ 0 w 17"/>
                <a:gd name="T3" fmla="*/ 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cubicBezTo>
                    <a:pt x="10" y="0"/>
                    <a:pt x="4" y="4"/>
                    <a:pt x="0" y="1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5" name="Freeform 251"/>
            <p:cNvSpPr>
              <a:spLocks/>
            </p:cNvSpPr>
            <p:nvPr/>
          </p:nvSpPr>
          <p:spPr bwMode="auto">
            <a:xfrm>
              <a:off x="2516" y="2664"/>
              <a:ext cx="49" cy="48"/>
            </a:xfrm>
            <a:custGeom>
              <a:avLst/>
              <a:gdLst>
                <a:gd name="T0" fmla="*/ 0 w 32"/>
                <a:gd name="T1" fmla="*/ 0 h 31"/>
                <a:gd name="T2" fmla="*/ 270 w 32"/>
                <a:gd name="T3" fmla="*/ 276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cubicBezTo>
                    <a:pt x="3" y="17"/>
                    <a:pt x="15" y="29"/>
                    <a:pt x="32" y="3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6" name="Freeform 252"/>
            <p:cNvSpPr>
              <a:spLocks/>
            </p:cNvSpPr>
            <p:nvPr/>
          </p:nvSpPr>
          <p:spPr bwMode="auto">
            <a:xfrm>
              <a:off x="2516" y="2701"/>
              <a:ext cx="20" cy="26"/>
            </a:xfrm>
            <a:custGeom>
              <a:avLst/>
              <a:gdLst>
                <a:gd name="T0" fmla="*/ 114 w 13"/>
                <a:gd name="T1" fmla="*/ 0 h 17"/>
                <a:gd name="T2" fmla="*/ 0 w 13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cubicBezTo>
                    <a:pt x="7" y="4"/>
                    <a:pt x="2" y="10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7" name="Freeform 253"/>
            <p:cNvSpPr>
              <a:spLocks/>
            </p:cNvSpPr>
            <p:nvPr/>
          </p:nvSpPr>
          <p:spPr bwMode="auto">
            <a:xfrm>
              <a:off x="1481" y="2458"/>
              <a:ext cx="32" cy="71"/>
            </a:xfrm>
            <a:custGeom>
              <a:avLst/>
              <a:gdLst>
                <a:gd name="T0" fmla="*/ 18 w 21"/>
                <a:gd name="T1" fmla="*/ 0 h 46"/>
                <a:gd name="T2" fmla="*/ 174 w 21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46">
                  <a:moveTo>
                    <a:pt x="2" y="0"/>
                  </a:moveTo>
                  <a:cubicBezTo>
                    <a:pt x="0" y="17"/>
                    <a:pt x="9" y="34"/>
                    <a:pt x="21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8" name="Freeform 254"/>
            <p:cNvSpPr>
              <a:spLocks/>
            </p:cNvSpPr>
            <p:nvPr/>
          </p:nvSpPr>
          <p:spPr bwMode="auto">
            <a:xfrm>
              <a:off x="1480" y="2510"/>
              <a:ext cx="18" cy="15"/>
            </a:xfrm>
            <a:custGeom>
              <a:avLst/>
              <a:gdLst>
                <a:gd name="T0" fmla="*/ 93 w 12"/>
                <a:gd name="T1" fmla="*/ 0 h 10"/>
                <a:gd name="T2" fmla="*/ 0 w 12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29" name="Freeform 255"/>
            <p:cNvSpPr>
              <a:spLocks/>
            </p:cNvSpPr>
            <p:nvPr/>
          </p:nvSpPr>
          <p:spPr bwMode="auto">
            <a:xfrm>
              <a:off x="1707" y="2476"/>
              <a:ext cx="57" cy="34"/>
            </a:xfrm>
            <a:custGeom>
              <a:avLst/>
              <a:gdLst>
                <a:gd name="T0" fmla="*/ 0 w 37"/>
                <a:gd name="T1" fmla="*/ 158 h 22"/>
                <a:gd name="T2" fmla="*/ 324 w 37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2">
                  <a:moveTo>
                    <a:pt x="0" y="18"/>
                  </a:moveTo>
                  <a:cubicBezTo>
                    <a:pt x="12" y="22"/>
                    <a:pt x="30" y="10"/>
                    <a:pt x="37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0" name="Freeform 256"/>
            <p:cNvSpPr>
              <a:spLocks/>
            </p:cNvSpPr>
            <p:nvPr/>
          </p:nvSpPr>
          <p:spPr bwMode="auto">
            <a:xfrm>
              <a:off x="1735" y="2507"/>
              <a:ext cx="19" cy="31"/>
            </a:xfrm>
            <a:custGeom>
              <a:avLst/>
              <a:gdLst>
                <a:gd name="T0" fmla="*/ 0 w 12"/>
                <a:gd name="T1" fmla="*/ 0 h 20"/>
                <a:gd name="T2" fmla="*/ 120 w 12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cubicBezTo>
                    <a:pt x="4" y="7"/>
                    <a:pt x="8" y="14"/>
                    <a:pt x="12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1" name="Freeform 257"/>
            <p:cNvSpPr>
              <a:spLocks/>
            </p:cNvSpPr>
            <p:nvPr/>
          </p:nvSpPr>
          <p:spPr bwMode="auto">
            <a:xfrm>
              <a:off x="1948" y="2552"/>
              <a:ext cx="41" cy="52"/>
            </a:xfrm>
            <a:custGeom>
              <a:avLst/>
              <a:gdLst>
                <a:gd name="T0" fmla="*/ 217 w 27"/>
                <a:gd name="T1" fmla="*/ 0 h 34"/>
                <a:gd name="T2" fmla="*/ 0 w 27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34">
                  <a:moveTo>
                    <a:pt x="27" y="0"/>
                  </a:moveTo>
                  <a:cubicBezTo>
                    <a:pt x="26" y="18"/>
                    <a:pt x="14" y="26"/>
                    <a:pt x="0" y="3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2" name="Freeform 258"/>
            <p:cNvSpPr>
              <a:spLocks/>
            </p:cNvSpPr>
            <p:nvPr/>
          </p:nvSpPr>
          <p:spPr bwMode="auto">
            <a:xfrm>
              <a:off x="1971" y="2596"/>
              <a:ext cx="18" cy="23"/>
            </a:xfrm>
            <a:custGeom>
              <a:avLst/>
              <a:gdLst>
                <a:gd name="T0" fmla="*/ 0 w 12"/>
                <a:gd name="T1" fmla="*/ 0 h 15"/>
                <a:gd name="T2" fmla="*/ 93 w 12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cubicBezTo>
                    <a:pt x="4" y="5"/>
                    <a:pt x="8" y="11"/>
                    <a:pt x="12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3" name="Freeform 259"/>
            <p:cNvSpPr>
              <a:spLocks/>
            </p:cNvSpPr>
            <p:nvPr/>
          </p:nvSpPr>
          <p:spPr bwMode="auto">
            <a:xfrm>
              <a:off x="1794" y="2703"/>
              <a:ext cx="20" cy="44"/>
            </a:xfrm>
            <a:custGeom>
              <a:avLst/>
              <a:gdLst>
                <a:gd name="T0" fmla="*/ 102 w 13"/>
                <a:gd name="T1" fmla="*/ 0 h 29"/>
                <a:gd name="T2" fmla="*/ 0 w 13"/>
                <a:gd name="T3" fmla="*/ 23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29">
                  <a:moveTo>
                    <a:pt x="12" y="0"/>
                  </a:moveTo>
                  <a:cubicBezTo>
                    <a:pt x="13" y="12"/>
                    <a:pt x="9" y="23"/>
                    <a:pt x="0" y="2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4" name="Freeform 260"/>
            <p:cNvSpPr>
              <a:spLocks/>
            </p:cNvSpPr>
            <p:nvPr/>
          </p:nvSpPr>
          <p:spPr bwMode="auto">
            <a:xfrm>
              <a:off x="1809" y="2736"/>
              <a:ext cx="34" cy="19"/>
            </a:xfrm>
            <a:custGeom>
              <a:avLst/>
              <a:gdLst>
                <a:gd name="T0" fmla="*/ 0 w 22"/>
                <a:gd name="T1" fmla="*/ 13 h 12"/>
                <a:gd name="T2" fmla="*/ 196 w 22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2">
                  <a:moveTo>
                    <a:pt x="0" y="1"/>
                  </a:moveTo>
                  <a:cubicBezTo>
                    <a:pt x="9" y="0"/>
                    <a:pt x="17" y="5"/>
                    <a:pt x="22" y="1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5" name="Freeform 261"/>
            <p:cNvSpPr>
              <a:spLocks/>
            </p:cNvSpPr>
            <p:nvPr/>
          </p:nvSpPr>
          <p:spPr bwMode="auto">
            <a:xfrm>
              <a:off x="2211" y="2781"/>
              <a:ext cx="35" cy="71"/>
            </a:xfrm>
            <a:custGeom>
              <a:avLst/>
              <a:gdLst>
                <a:gd name="T0" fmla="*/ 18 w 23"/>
                <a:gd name="T1" fmla="*/ 0 h 46"/>
                <a:gd name="T2" fmla="*/ 187 w 23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46">
                  <a:moveTo>
                    <a:pt x="2" y="0"/>
                  </a:moveTo>
                  <a:cubicBezTo>
                    <a:pt x="0" y="19"/>
                    <a:pt x="7" y="36"/>
                    <a:pt x="23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6" name="Freeform 262"/>
            <p:cNvSpPr>
              <a:spLocks/>
            </p:cNvSpPr>
            <p:nvPr/>
          </p:nvSpPr>
          <p:spPr bwMode="auto">
            <a:xfrm>
              <a:off x="2199" y="2832"/>
              <a:ext cx="23" cy="11"/>
            </a:xfrm>
            <a:custGeom>
              <a:avLst/>
              <a:gdLst>
                <a:gd name="T0" fmla="*/ 127 w 15"/>
                <a:gd name="T1" fmla="*/ 0 h 7"/>
                <a:gd name="T2" fmla="*/ 0 w 15"/>
                <a:gd name="T3" fmla="*/ 6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10" y="2"/>
                    <a:pt x="5" y="4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7" name="Freeform 263"/>
            <p:cNvSpPr>
              <a:spLocks/>
            </p:cNvSpPr>
            <p:nvPr/>
          </p:nvSpPr>
          <p:spPr bwMode="auto">
            <a:xfrm>
              <a:off x="2345" y="2709"/>
              <a:ext cx="9" cy="31"/>
            </a:xfrm>
            <a:custGeom>
              <a:avLst/>
              <a:gdLst>
                <a:gd name="T0" fmla="*/ 0 w 6"/>
                <a:gd name="T1" fmla="*/ 0 h 20"/>
                <a:gd name="T2" fmla="*/ 41 w 6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5" y="6"/>
                    <a:pt x="6" y="12"/>
                    <a:pt x="5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8" name="Freeform 264"/>
            <p:cNvSpPr>
              <a:spLocks/>
            </p:cNvSpPr>
            <p:nvPr/>
          </p:nvSpPr>
          <p:spPr bwMode="auto">
            <a:xfrm>
              <a:off x="2356" y="2712"/>
              <a:ext cx="18" cy="12"/>
            </a:xfrm>
            <a:custGeom>
              <a:avLst/>
              <a:gdLst>
                <a:gd name="T0" fmla="*/ 0 w 12"/>
                <a:gd name="T1" fmla="*/ 62 h 8"/>
                <a:gd name="T2" fmla="*/ 93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3"/>
                    <a:pt x="7" y="0"/>
                    <a:pt x="12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39" name="Freeform 265"/>
            <p:cNvSpPr>
              <a:spLocks/>
            </p:cNvSpPr>
            <p:nvPr/>
          </p:nvSpPr>
          <p:spPr bwMode="auto">
            <a:xfrm>
              <a:off x="2479" y="2912"/>
              <a:ext cx="14" cy="66"/>
            </a:xfrm>
            <a:custGeom>
              <a:avLst/>
              <a:gdLst>
                <a:gd name="T0" fmla="*/ 73 w 9"/>
                <a:gd name="T1" fmla="*/ 0 h 43"/>
                <a:gd name="T2" fmla="*/ 0 w 9"/>
                <a:gd name="T3" fmla="*/ 365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3">
                  <a:moveTo>
                    <a:pt x="8" y="0"/>
                  </a:moveTo>
                  <a:cubicBezTo>
                    <a:pt x="9" y="15"/>
                    <a:pt x="5" y="29"/>
                    <a:pt x="0" y="4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0" name="Freeform 266"/>
            <p:cNvSpPr>
              <a:spLocks/>
            </p:cNvSpPr>
            <p:nvPr/>
          </p:nvSpPr>
          <p:spPr bwMode="auto">
            <a:xfrm>
              <a:off x="2487" y="2944"/>
              <a:ext cx="47" cy="13"/>
            </a:xfrm>
            <a:custGeom>
              <a:avLst/>
              <a:gdLst>
                <a:gd name="T0" fmla="*/ 0 w 31"/>
                <a:gd name="T1" fmla="*/ 89 h 8"/>
                <a:gd name="T2" fmla="*/ 249 w 31"/>
                <a:gd name="T3" fmla="*/ 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8">
                  <a:moveTo>
                    <a:pt x="0" y="8"/>
                  </a:moveTo>
                  <a:cubicBezTo>
                    <a:pt x="9" y="3"/>
                    <a:pt x="20" y="0"/>
                    <a:pt x="31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1" name="Freeform 267"/>
            <p:cNvSpPr>
              <a:spLocks/>
            </p:cNvSpPr>
            <p:nvPr/>
          </p:nvSpPr>
          <p:spPr bwMode="auto">
            <a:xfrm>
              <a:off x="1552" y="2727"/>
              <a:ext cx="45" cy="45"/>
            </a:xfrm>
            <a:custGeom>
              <a:avLst/>
              <a:gdLst>
                <a:gd name="T0" fmla="*/ 0 w 29"/>
                <a:gd name="T1" fmla="*/ 0 h 29"/>
                <a:gd name="T2" fmla="*/ 262 w 29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cubicBezTo>
                    <a:pt x="5" y="15"/>
                    <a:pt x="16" y="22"/>
                    <a:pt x="29" y="2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2" name="Freeform 268"/>
            <p:cNvSpPr>
              <a:spLocks/>
            </p:cNvSpPr>
            <p:nvPr/>
          </p:nvSpPr>
          <p:spPr bwMode="auto">
            <a:xfrm>
              <a:off x="1552" y="2758"/>
              <a:ext cx="18" cy="26"/>
            </a:xfrm>
            <a:custGeom>
              <a:avLst/>
              <a:gdLst>
                <a:gd name="T0" fmla="*/ 93 w 12"/>
                <a:gd name="T1" fmla="*/ 0 h 17"/>
                <a:gd name="T2" fmla="*/ 0 w 12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7">
                  <a:moveTo>
                    <a:pt x="12" y="0"/>
                  </a:moveTo>
                  <a:cubicBezTo>
                    <a:pt x="7" y="5"/>
                    <a:pt x="3" y="11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3" name="Freeform 269"/>
            <p:cNvSpPr>
              <a:spLocks/>
            </p:cNvSpPr>
            <p:nvPr/>
          </p:nvSpPr>
          <p:spPr bwMode="auto">
            <a:xfrm>
              <a:off x="1683" y="2900"/>
              <a:ext cx="69" cy="41"/>
            </a:xfrm>
            <a:custGeom>
              <a:avLst/>
              <a:gdLst>
                <a:gd name="T0" fmla="*/ 0 w 45"/>
                <a:gd name="T1" fmla="*/ 217 h 27"/>
                <a:gd name="T2" fmla="*/ 383 w 45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" h="27">
                  <a:moveTo>
                    <a:pt x="0" y="27"/>
                  </a:moveTo>
                  <a:cubicBezTo>
                    <a:pt x="15" y="24"/>
                    <a:pt x="41" y="18"/>
                    <a:pt x="45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4" name="Freeform 270"/>
            <p:cNvSpPr>
              <a:spLocks/>
            </p:cNvSpPr>
            <p:nvPr/>
          </p:nvSpPr>
          <p:spPr bwMode="auto">
            <a:xfrm>
              <a:off x="1723" y="2934"/>
              <a:ext cx="15" cy="26"/>
            </a:xfrm>
            <a:custGeom>
              <a:avLst/>
              <a:gdLst>
                <a:gd name="T0" fmla="*/ 0 w 10"/>
                <a:gd name="T1" fmla="*/ 0 h 17"/>
                <a:gd name="T2" fmla="*/ 80 w 10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4" y="6"/>
                    <a:pt x="7" y="11"/>
                    <a:pt x="1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5" name="Freeform 271"/>
            <p:cNvSpPr>
              <a:spLocks/>
            </p:cNvSpPr>
            <p:nvPr/>
          </p:nvSpPr>
          <p:spPr bwMode="auto">
            <a:xfrm>
              <a:off x="1971" y="2821"/>
              <a:ext cx="34" cy="57"/>
            </a:xfrm>
            <a:custGeom>
              <a:avLst/>
              <a:gdLst>
                <a:gd name="T0" fmla="*/ 148 w 22"/>
                <a:gd name="T1" fmla="*/ 0 h 37"/>
                <a:gd name="T2" fmla="*/ 0 w 22"/>
                <a:gd name="T3" fmla="*/ 324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7">
                  <a:moveTo>
                    <a:pt x="17" y="0"/>
                  </a:moveTo>
                  <a:cubicBezTo>
                    <a:pt x="22" y="14"/>
                    <a:pt x="11" y="29"/>
                    <a:pt x="0" y="3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6" name="Freeform 272"/>
            <p:cNvSpPr>
              <a:spLocks/>
            </p:cNvSpPr>
            <p:nvPr/>
          </p:nvSpPr>
          <p:spPr bwMode="auto">
            <a:xfrm>
              <a:off x="1992" y="2855"/>
              <a:ext cx="31" cy="22"/>
            </a:xfrm>
            <a:custGeom>
              <a:avLst/>
              <a:gdLst>
                <a:gd name="T0" fmla="*/ 0 w 20"/>
                <a:gd name="T1" fmla="*/ 0 h 14"/>
                <a:gd name="T2" fmla="*/ 178 w 20"/>
                <a:gd name="T3" fmla="*/ 13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cubicBezTo>
                    <a:pt x="4" y="7"/>
                    <a:pt x="12" y="12"/>
                    <a:pt x="20" y="1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7" name="Freeform 273"/>
            <p:cNvSpPr>
              <a:spLocks/>
            </p:cNvSpPr>
            <p:nvPr/>
          </p:nvSpPr>
          <p:spPr bwMode="auto">
            <a:xfrm>
              <a:off x="1866" y="3038"/>
              <a:ext cx="77" cy="51"/>
            </a:xfrm>
            <a:custGeom>
              <a:avLst/>
              <a:gdLst>
                <a:gd name="T0" fmla="*/ 0 w 50"/>
                <a:gd name="T1" fmla="*/ 280 h 33"/>
                <a:gd name="T2" fmla="*/ 434 w 50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" h="33">
                  <a:moveTo>
                    <a:pt x="0" y="32"/>
                  </a:moveTo>
                  <a:cubicBezTo>
                    <a:pt x="22" y="33"/>
                    <a:pt x="42" y="20"/>
                    <a:pt x="5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8" name="Freeform 274"/>
            <p:cNvSpPr>
              <a:spLocks/>
            </p:cNvSpPr>
            <p:nvPr/>
          </p:nvSpPr>
          <p:spPr bwMode="auto">
            <a:xfrm>
              <a:off x="1914" y="3083"/>
              <a:ext cx="9" cy="26"/>
            </a:xfrm>
            <a:custGeom>
              <a:avLst/>
              <a:gdLst>
                <a:gd name="T0" fmla="*/ 0 w 6"/>
                <a:gd name="T1" fmla="*/ 0 h 17"/>
                <a:gd name="T2" fmla="*/ 41 w 6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4" y="5"/>
                    <a:pt x="6" y="10"/>
                    <a:pt x="5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49" name="Freeform 275"/>
            <p:cNvSpPr>
              <a:spLocks/>
            </p:cNvSpPr>
            <p:nvPr/>
          </p:nvSpPr>
          <p:spPr bwMode="auto">
            <a:xfrm>
              <a:off x="2157" y="3015"/>
              <a:ext cx="49" cy="34"/>
            </a:xfrm>
            <a:custGeom>
              <a:avLst/>
              <a:gdLst>
                <a:gd name="T0" fmla="*/ 0 w 32"/>
                <a:gd name="T1" fmla="*/ 0 h 22"/>
                <a:gd name="T2" fmla="*/ 270 w 32"/>
                <a:gd name="T3" fmla="*/ 17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4" y="13"/>
                    <a:pt x="19" y="22"/>
                    <a:pt x="32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0" name="Freeform 276"/>
            <p:cNvSpPr>
              <a:spLocks/>
            </p:cNvSpPr>
            <p:nvPr/>
          </p:nvSpPr>
          <p:spPr bwMode="auto">
            <a:xfrm>
              <a:off x="2165" y="3043"/>
              <a:ext cx="12" cy="26"/>
            </a:xfrm>
            <a:custGeom>
              <a:avLst/>
              <a:gdLst>
                <a:gd name="T0" fmla="*/ 62 w 8"/>
                <a:gd name="T1" fmla="*/ 0 h 17"/>
                <a:gd name="T2" fmla="*/ 0 w 8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7">
                  <a:moveTo>
                    <a:pt x="8" y="0"/>
                  </a:moveTo>
                  <a:cubicBezTo>
                    <a:pt x="5" y="6"/>
                    <a:pt x="2" y="11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1" name="Freeform 277"/>
            <p:cNvSpPr>
              <a:spLocks/>
            </p:cNvSpPr>
            <p:nvPr/>
          </p:nvSpPr>
          <p:spPr bwMode="auto">
            <a:xfrm>
              <a:off x="2029" y="3226"/>
              <a:ext cx="65" cy="34"/>
            </a:xfrm>
            <a:custGeom>
              <a:avLst/>
              <a:gdLst>
                <a:gd name="T0" fmla="*/ 0 w 42"/>
                <a:gd name="T1" fmla="*/ 196 h 22"/>
                <a:gd name="T2" fmla="*/ 373 w 42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2">
                  <a:moveTo>
                    <a:pt x="0" y="22"/>
                  </a:moveTo>
                  <a:cubicBezTo>
                    <a:pt x="15" y="20"/>
                    <a:pt x="31" y="11"/>
                    <a:pt x="42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2" name="Freeform 278"/>
            <p:cNvSpPr>
              <a:spLocks/>
            </p:cNvSpPr>
            <p:nvPr/>
          </p:nvSpPr>
          <p:spPr bwMode="auto">
            <a:xfrm>
              <a:off x="2071" y="3252"/>
              <a:ext cx="8" cy="33"/>
            </a:xfrm>
            <a:custGeom>
              <a:avLst/>
              <a:gdLst>
                <a:gd name="T0" fmla="*/ 0 w 5"/>
                <a:gd name="T1" fmla="*/ 0 h 21"/>
                <a:gd name="T2" fmla="*/ 54 w 5"/>
                <a:gd name="T3" fmla="*/ 203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1">
                  <a:moveTo>
                    <a:pt x="0" y="0"/>
                  </a:moveTo>
                  <a:cubicBezTo>
                    <a:pt x="2" y="7"/>
                    <a:pt x="4" y="14"/>
                    <a:pt x="5" y="2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3" name="Freeform 279"/>
            <p:cNvSpPr>
              <a:spLocks/>
            </p:cNvSpPr>
            <p:nvPr/>
          </p:nvSpPr>
          <p:spPr bwMode="auto">
            <a:xfrm>
              <a:off x="2390" y="3088"/>
              <a:ext cx="21" cy="63"/>
            </a:xfrm>
            <a:custGeom>
              <a:avLst/>
              <a:gdLst>
                <a:gd name="T0" fmla="*/ 108 w 14"/>
                <a:gd name="T1" fmla="*/ 0 h 41"/>
                <a:gd name="T2" fmla="*/ 0 w 14"/>
                <a:gd name="T3" fmla="*/ 352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41">
                  <a:moveTo>
                    <a:pt x="14" y="0"/>
                  </a:moveTo>
                  <a:cubicBezTo>
                    <a:pt x="12" y="14"/>
                    <a:pt x="7" y="28"/>
                    <a:pt x="0" y="4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4" name="Line 280"/>
            <p:cNvSpPr>
              <a:spLocks noChangeShapeType="1"/>
            </p:cNvSpPr>
            <p:nvPr/>
          </p:nvSpPr>
          <p:spPr bwMode="auto">
            <a:xfrm>
              <a:off x="2403" y="3125"/>
              <a:ext cx="34" cy="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5" name="Freeform 281"/>
            <p:cNvSpPr>
              <a:spLocks/>
            </p:cNvSpPr>
            <p:nvPr/>
          </p:nvSpPr>
          <p:spPr bwMode="auto">
            <a:xfrm>
              <a:off x="1700" y="3106"/>
              <a:ext cx="23" cy="40"/>
            </a:xfrm>
            <a:custGeom>
              <a:avLst/>
              <a:gdLst>
                <a:gd name="T0" fmla="*/ 12 w 15"/>
                <a:gd name="T1" fmla="*/ 0 h 26"/>
                <a:gd name="T2" fmla="*/ 127 w 15"/>
                <a:gd name="T3" fmla="*/ 225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6">
                  <a:moveTo>
                    <a:pt x="1" y="0"/>
                  </a:moveTo>
                  <a:cubicBezTo>
                    <a:pt x="0" y="11"/>
                    <a:pt x="7" y="20"/>
                    <a:pt x="15" y="2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6" name="Freeform 282"/>
            <p:cNvSpPr>
              <a:spLocks/>
            </p:cNvSpPr>
            <p:nvPr/>
          </p:nvSpPr>
          <p:spPr bwMode="auto">
            <a:xfrm>
              <a:off x="1697" y="3132"/>
              <a:ext cx="12" cy="14"/>
            </a:xfrm>
            <a:custGeom>
              <a:avLst/>
              <a:gdLst>
                <a:gd name="T0" fmla="*/ 62 w 8"/>
                <a:gd name="T1" fmla="*/ 0 h 9"/>
                <a:gd name="T2" fmla="*/ 0 w 8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4" y="1"/>
                    <a:pt x="1" y="4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7" name="Freeform 283"/>
            <p:cNvSpPr>
              <a:spLocks/>
            </p:cNvSpPr>
            <p:nvPr/>
          </p:nvSpPr>
          <p:spPr bwMode="auto">
            <a:xfrm>
              <a:off x="2645" y="2852"/>
              <a:ext cx="17" cy="42"/>
            </a:xfrm>
            <a:custGeom>
              <a:avLst/>
              <a:gdLst>
                <a:gd name="T0" fmla="*/ 12 w 11"/>
                <a:gd name="T1" fmla="*/ 0 h 27"/>
                <a:gd name="T2" fmla="*/ 96 w 11"/>
                <a:gd name="T3" fmla="*/ 244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7">
                  <a:moveTo>
                    <a:pt x="1" y="0"/>
                  </a:moveTo>
                  <a:cubicBezTo>
                    <a:pt x="0" y="11"/>
                    <a:pt x="1" y="22"/>
                    <a:pt x="11" y="2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8" name="Freeform 284"/>
            <p:cNvSpPr>
              <a:spLocks/>
            </p:cNvSpPr>
            <p:nvPr/>
          </p:nvSpPr>
          <p:spPr bwMode="auto">
            <a:xfrm>
              <a:off x="2636" y="2884"/>
              <a:ext cx="12" cy="16"/>
            </a:xfrm>
            <a:custGeom>
              <a:avLst/>
              <a:gdLst>
                <a:gd name="T0" fmla="*/ 62 w 8"/>
                <a:gd name="T1" fmla="*/ 0 h 10"/>
                <a:gd name="T2" fmla="*/ 0 w 8"/>
                <a:gd name="T3" fmla="*/ 107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3" y="1"/>
                    <a:pt x="0" y="5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59" name="Freeform 285"/>
            <p:cNvSpPr>
              <a:spLocks/>
            </p:cNvSpPr>
            <p:nvPr/>
          </p:nvSpPr>
          <p:spPr bwMode="auto">
            <a:xfrm>
              <a:off x="1398" y="2881"/>
              <a:ext cx="37" cy="57"/>
            </a:xfrm>
            <a:custGeom>
              <a:avLst/>
              <a:gdLst>
                <a:gd name="T0" fmla="*/ 0 w 24"/>
                <a:gd name="T1" fmla="*/ 0 h 37"/>
                <a:gd name="T2" fmla="*/ 210 w 24"/>
                <a:gd name="T3" fmla="*/ 324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7">
                  <a:moveTo>
                    <a:pt x="0" y="0"/>
                  </a:moveTo>
                  <a:cubicBezTo>
                    <a:pt x="1" y="18"/>
                    <a:pt x="10" y="28"/>
                    <a:pt x="24" y="3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0" name="Freeform 286"/>
            <p:cNvSpPr>
              <a:spLocks/>
            </p:cNvSpPr>
            <p:nvPr/>
          </p:nvSpPr>
          <p:spPr bwMode="auto">
            <a:xfrm>
              <a:off x="1401" y="2926"/>
              <a:ext cx="8" cy="23"/>
            </a:xfrm>
            <a:custGeom>
              <a:avLst/>
              <a:gdLst>
                <a:gd name="T0" fmla="*/ 54 w 5"/>
                <a:gd name="T1" fmla="*/ 0 h 15"/>
                <a:gd name="T2" fmla="*/ 0 w 5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3" y="5"/>
                    <a:pt x="1" y="10"/>
                    <a:pt x="0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1" name="Freeform 287"/>
            <p:cNvSpPr>
              <a:spLocks/>
            </p:cNvSpPr>
            <p:nvPr/>
          </p:nvSpPr>
          <p:spPr bwMode="auto">
            <a:xfrm>
              <a:off x="1484" y="3072"/>
              <a:ext cx="33" cy="42"/>
            </a:xfrm>
            <a:custGeom>
              <a:avLst/>
              <a:gdLst>
                <a:gd name="T0" fmla="*/ 0 w 21"/>
                <a:gd name="T1" fmla="*/ 244 h 27"/>
                <a:gd name="T2" fmla="*/ 203 w 21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7">
                  <a:moveTo>
                    <a:pt x="0" y="27"/>
                  </a:moveTo>
                  <a:cubicBezTo>
                    <a:pt x="10" y="21"/>
                    <a:pt x="19" y="11"/>
                    <a:pt x="21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2" name="Freeform 288"/>
            <p:cNvSpPr>
              <a:spLocks/>
            </p:cNvSpPr>
            <p:nvPr/>
          </p:nvSpPr>
          <p:spPr bwMode="auto">
            <a:xfrm>
              <a:off x="1503" y="3098"/>
              <a:ext cx="15" cy="27"/>
            </a:xfrm>
            <a:custGeom>
              <a:avLst/>
              <a:gdLst>
                <a:gd name="T0" fmla="*/ 0 w 10"/>
                <a:gd name="T1" fmla="*/ 0 h 17"/>
                <a:gd name="T2" fmla="*/ 80 w 10"/>
                <a:gd name="T3" fmla="*/ 17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3" y="6"/>
                    <a:pt x="7" y="12"/>
                    <a:pt x="1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3" name="Freeform 289"/>
            <p:cNvSpPr>
              <a:spLocks/>
            </p:cNvSpPr>
            <p:nvPr/>
          </p:nvSpPr>
          <p:spPr bwMode="auto">
            <a:xfrm>
              <a:off x="1429" y="3211"/>
              <a:ext cx="27" cy="41"/>
            </a:xfrm>
            <a:custGeom>
              <a:avLst/>
              <a:gdLst>
                <a:gd name="T0" fmla="*/ 12 w 18"/>
                <a:gd name="T1" fmla="*/ 0 h 27"/>
                <a:gd name="T2" fmla="*/ 140 w 18"/>
                <a:gd name="T3" fmla="*/ 21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27">
                  <a:moveTo>
                    <a:pt x="1" y="0"/>
                  </a:moveTo>
                  <a:cubicBezTo>
                    <a:pt x="0" y="13"/>
                    <a:pt x="4" y="23"/>
                    <a:pt x="18" y="2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4" name="Freeform 290"/>
            <p:cNvSpPr>
              <a:spLocks/>
            </p:cNvSpPr>
            <p:nvPr/>
          </p:nvSpPr>
          <p:spPr bwMode="auto">
            <a:xfrm>
              <a:off x="1419" y="3237"/>
              <a:ext cx="16" cy="29"/>
            </a:xfrm>
            <a:custGeom>
              <a:avLst/>
              <a:gdLst>
                <a:gd name="T0" fmla="*/ 107 w 10"/>
                <a:gd name="T1" fmla="*/ 0 h 19"/>
                <a:gd name="T2" fmla="*/ 0 w 10"/>
                <a:gd name="T3" fmla="*/ 15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cubicBezTo>
                    <a:pt x="6" y="6"/>
                    <a:pt x="3" y="12"/>
                    <a:pt x="0" y="1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5" name="Freeform 291"/>
            <p:cNvSpPr>
              <a:spLocks/>
            </p:cNvSpPr>
            <p:nvPr/>
          </p:nvSpPr>
          <p:spPr bwMode="auto">
            <a:xfrm>
              <a:off x="1592" y="3211"/>
              <a:ext cx="18" cy="74"/>
            </a:xfrm>
            <a:custGeom>
              <a:avLst/>
              <a:gdLst>
                <a:gd name="T0" fmla="*/ 93 w 12"/>
                <a:gd name="T1" fmla="*/ 0 h 48"/>
                <a:gd name="T2" fmla="*/ 0 w 12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8">
                  <a:moveTo>
                    <a:pt x="12" y="0"/>
                  </a:moveTo>
                  <a:cubicBezTo>
                    <a:pt x="11" y="16"/>
                    <a:pt x="10" y="34"/>
                    <a:pt x="0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6" name="Freeform 292"/>
            <p:cNvSpPr>
              <a:spLocks/>
            </p:cNvSpPr>
            <p:nvPr/>
          </p:nvSpPr>
          <p:spPr bwMode="auto">
            <a:xfrm>
              <a:off x="1604" y="3255"/>
              <a:ext cx="26" cy="13"/>
            </a:xfrm>
            <a:custGeom>
              <a:avLst/>
              <a:gdLst>
                <a:gd name="T0" fmla="*/ 0 w 17"/>
                <a:gd name="T1" fmla="*/ 0 h 8"/>
                <a:gd name="T2" fmla="*/ 142 w 17"/>
                <a:gd name="T3" fmla="*/ 8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7" y="1"/>
                    <a:pt x="13" y="4"/>
                    <a:pt x="17" y="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7" name="Freeform 293"/>
            <p:cNvSpPr>
              <a:spLocks/>
            </p:cNvSpPr>
            <p:nvPr/>
          </p:nvSpPr>
          <p:spPr bwMode="auto">
            <a:xfrm>
              <a:off x="1484" y="3352"/>
              <a:ext cx="63" cy="48"/>
            </a:xfrm>
            <a:custGeom>
              <a:avLst/>
              <a:gdLst>
                <a:gd name="T0" fmla="*/ 0 w 41"/>
                <a:gd name="T1" fmla="*/ 178 h 31"/>
                <a:gd name="T2" fmla="*/ 352 w 41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31">
                  <a:moveTo>
                    <a:pt x="0" y="20"/>
                  </a:moveTo>
                  <a:cubicBezTo>
                    <a:pt x="12" y="31"/>
                    <a:pt x="37" y="12"/>
                    <a:pt x="41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8" name="Freeform 294"/>
            <p:cNvSpPr>
              <a:spLocks/>
            </p:cNvSpPr>
            <p:nvPr/>
          </p:nvSpPr>
          <p:spPr bwMode="auto">
            <a:xfrm>
              <a:off x="1526" y="3380"/>
              <a:ext cx="17" cy="14"/>
            </a:xfrm>
            <a:custGeom>
              <a:avLst/>
              <a:gdLst>
                <a:gd name="T0" fmla="*/ 0 w 11"/>
                <a:gd name="T1" fmla="*/ 0 h 9"/>
                <a:gd name="T2" fmla="*/ 96 w 11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4" y="3"/>
                    <a:pt x="8" y="5"/>
                    <a:pt x="11" y="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69" name="Freeform 295"/>
            <p:cNvSpPr>
              <a:spLocks/>
            </p:cNvSpPr>
            <p:nvPr/>
          </p:nvSpPr>
          <p:spPr bwMode="auto">
            <a:xfrm>
              <a:off x="1517" y="2261"/>
              <a:ext cx="23" cy="50"/>
            </a:xfrm>
            <a:custGeom>
              <a:avLst/>
              <a:gdLst>
                <a:gd name="T0" fmla="*/ 12 w 15"/>
                <a:gd name="T1" fmla="*/ 0 h 33"/>
                <a:gd name="T2" fmla="*/ 127 w 15"/>
                <a:gd name="T3" fmla="*/ 264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3">
                  <a:moveTo>
                    <a:pt x="1" y="0"/>
                  </a:moveTo>
                  <a:cubicBezTo>
                    <a:pt x="0" y="13"/>
                    <a:pt x="4" y="26"/>
                    <a:pt x="15" y="3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0" name="Freeform 296"/>
            <p:cNvSpPr>
              <a:spLocks/>
            </p:cNvSpPr>
            <p:nvPr/>
          </p:nvSpPr>
          <p:spPr bwMode="auto">
            <a:xfrm>
              <a:off x="1510" y="2298"/>
              <a:ext cx="16" cy="10"/>
            </a:xfrm>
            <a:custGeom>
              <a:avLst/>
              <a:gdLst>
                <a:gd name="T0" fmla="*/ 107 w 10"/>
                <a:gd name="T1" fmla="*/ 0 h 7"/>
                <a:gd name="T2" fmla="*/ 0 w 10"/>
                <a:gd name="T3" fmla="*/ 41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cubicBezTo>
                    <a:pt x="6" y="1"/>
                    <a:pt x="3" y="3"/>
                    <a:pt x="0" y="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1" name="Freeform 297"/>
            <p:cNvSpPr>
              <a:spLocks/>
            </p:cNvSpPr>
            <p:nvPr/>
          </p:nvSpPr>
          <p:spPr bwMode="auto">
            <a:xfrm>
              <a:off x="1644" y="2590"/>
              <a:ext cx="16" cy="43"/>
            </a:xfrm>
            <a:custGeom>
              <a:avLst/>
              <a:gdLst>
                <a:gd name="T0" fmla="*/ 0 w 10"/>
                <a:gd name="T1" fmla="*/ 0 h 28"/>
                <a:gd name="T2" fmla="*/ 107 w 10"/>
                <a:gd name="T3" fmla="*/ 2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8">
                  <a:moveTo>
                    <a:pt x="0" y="0"/>
                  </a:moveTo>
                  <a:cubicBezTo>
                    <a:pt x="5" y="9"/>
                    <a:pt x="8" y="18"/>
                    <a:pt x="10" y="2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2" name="Freeform 298"/>
            <p:cNvSpPr>
              <a:spLocks/>
            </p:cNvSpPr>
            <p:nvPr/>
          </p:nvSpPr>
          <p:spPr bwMode="auto">
            <a:xfrm>
              <a:off x="1657" y="2604"/>
              <a:ext cx="17" cy="12"/>
            </a:xfrm>
            <a:custGeom>
              <a:avLst/>
              <a:gdLst>
                <a:gd name="T0" fmla="*/ 0 w 11"/>
                <a:gd name="T1" fmla="*/ 62 h 8"/>
                <a:gd name="T2" fmla="*/ 96 w 11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2" y="4"/>
                    <a:pt x="6" y="1"/>
                    <a:pt x="11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3" name="Freeform 299"/>
            <p:cNvSpPr>
              <a:spLocks/>
            </p:cNvSpPr>
            <p:nvPr/>
          </p:nvSpPr>
          <p:spPr bwMode="auto">
            <a:xfrm>
              <a:off x="2079" y="2686"/>
              <a:ext cx="21" cy="52"/>
            </a:xfrm>
            <a:custGeom>
              <a:avLst/>
              <a:gdLst>
                <a:gd name="T0" fmla="*/ 0 w 14"/>
                <a:gd name="T1" fmla="*/ 0 h 34"/>
                <a:gd name="T2" fmla="*/ 102 w 14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4">
                  <a:moveTo>
                    <a:pt x="0" y="0"/>
                  </a:moveTo>
                  <a:cubicBezTo>
                    <a:pt x="7" y="11"/>
                    <a:pt x="14" y="21"/>
                    <a:pt x="13" y="3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4" name="Freeform 300"/>
            <p:cNvSpPr>
              <a:spLocks/>
            </p:cNvSpPr>
            <p:nvPr/>
          </p:nvSpPr>
          <p:spPr bwMode="auto">
            <a:xfrm>
              <a:off x="2102" y="2699"/>
              <a:ext cx="27" cy="19"/>
            </a:xfrm>
            <a:custGeom>
              <a:avLst/>
              <a:gdLst>
                <a:gd name="T0" fmla="*/ 0 w 18"/>
                <a:gd name="T1" fmla="*/ 120 h 12"/>
                <a:gd name="T2" fmla="*/ 140 w 18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2" y="3"/>
                    <a:pt x="9" y="0"/>
                    <a:pt x="18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5" name="Freeform 301"/>
            <p:cNvSpPr>
              <a:spLocks/>
            </p:cNvSpPr>
            <p:nvPr/>
          </p:nvSpPr>
          <p:spPr bwMode="auto">
            <a:xfrm>
              <a:off x="2094" y="1266"/>
              <a:ext cx="43" cy="74"/>
            </a:xfrm>
            <a:custGeom>
              <a:avLst/>
              <a:gdLst>
                <a:gd name="T0" fmla="*/ 0 w 28"/>
                <a:gd name="T1" fmla="*/ 0 h 48"/>
                <a:gd name="T2" fmla="*/ 238 w 28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8">
                  <a:moveTo>
                    <a:pt x="0" y="0"/>
                  </a:moveTo>
                  <a:cubicBezTo>
                    <a:pt x="2" y="21"/>
                    <a:pt x="8" y="39"/>
                    <a:pt x="28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" name="Freeform 302"/>
            <p:cNvSpPr>
              <a:spLocks/>
            </p:cNvSpPr>
            <p:nvPr/>
          </p:nvSpPr>
          <p:spPr bwMode="auto">
            <a:xfrm>
              <a:off x="2082" y="1312"/>
              <a:ext cx="27" cy="20"/>
            </a:xfrm>
            <a:custGeom>
              <a:avLst/>
              <a:gdLst>
                <a:gd name="T0" fmla="*/ 140 w 18"/>
                <a:gd name="T1" fmla="*/ 12 h 13"/>
                <a:gd name="T2" fmla="*/ 0 w 18"/>
                <a:gd name="T3" fmla="*/ 11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18" y="1"/>
                  </a:moveTo>
                  <a:cubicBezTo>
                    <a:pt x="9" y="0"/>
                    <a:pt x="3" y="5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" name="Freeform 303"/>
            <p:cNvSpPr>
              <a:spLocks/>
            </p:cNvSpPr>
            <p:nvPr/>
          </p:nvSpPr>
          <p:spPr bwMode="auto">
            <a:xfrm>
              <a:off x="3957" y="1837"/>
              <a:ext cx="53" cy="126"/>
            </a:xfrm>
            <a:custGeom>
              <a:avLst/>
              <a:gdLst>
                <a:gd name="T0" fmla="*/ 313 w 34"/>
                <a:gd name="T1" fmla="*/ 0 h 82"/>
                <a:gd name="T2" fmla="*/ 0 w 34"/>
                <a:gd name="T3" fmla="*/ 704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2">
                  <a:moveTo>
                    <a:pt x="34" y="0"/>
                  </a:moveTo>
                  <a:cubicBezTo>
                    <a:pt x="34" y="30"/>
                    <a:pt x="26" y="65"/>
                    <a:pt x="0" y="8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" name="Freeform 304"/>
            <p:cNvSpPr>
              <a:spLocks/>
            </p:cNvSpPr>
            <p:nvPr/>
          </p:nvSpPr>
          <p:spPr bwMode="auto">
            <a:xfrm>
              <a:off x="3993" y="1926"/>
              <a:ext cx="52" cy="5"/>
            </a:xfrm>
            <a:custGeom>
              <a:avLst/>
              <a:gdLst>
                <a:gd name="T0" fmla="*/ 0 w 34"/>
                <a:gd name="T1" fmla="*/ 0 h 3"/>
                <a:gd name="T2" fmla="*/ 286 w 34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">
                  <a:moveTo>
                    <a:pt x="0" y="0"/>
                  </a:moveTo>
                  <a:cubicBezTo>
                    <a:pt x="12" y="0"/>
                    <a:pt x="23" y="1"/>
                    <a:pt x="34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" name="Freeform 305"/>
            <p:cNvSpPr>
              <a:spLocks/>
            </p:cNvSpPr>
            <p:nvPr/>
          </p:nvSpPr>
          <p:spPr bwMode="auto">
            <a:xfrm>
              <a:off x="3931" y="1575"/>
              <a:ext cx="57" cy="94"/>
            </a:xfrm>
            <a:custGeom>
              <a:avLst/>
              <a:gdLst>
                <a:gd name="T0" fmla="*/ 291 w 37"/>
                <a:gd name="T1" fmla="*/ 0 h 61"/>
                <a:gd name="T2" fmla="*/ 0 w 37"/>
                <a:gd name="T3" fmla="*/ 530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61">
                  <a:moveTo>
                    <a:pt x="34" y="0"/>
                  </a:moveTo>
                  <a:cubicBezTo>
                    <a:pt x="37" y="26"/>
                    <a:pt x="18" y="46"/>
                    <a:pt x="0" y="6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" name="Freeform 306"/>
            <p:cNvSpPr>
              <a:spLocks/>
            </p:cNvSpPr>
            <p:nvPr/>
          </p:nvSpPr>
          <p:spPr bwMode="auto">
            <a:xfrm>
              <a:off x="3962" y="1638"/>
              <a:ext cx="37" cy="27"/>
            </a:xfrm>
            <a:custGeom>
              <a:avLst/>
              <a:gdLst>
                <a:gd name="T0" fmla="*/ 210 w 24"/>
                <a:gd name="T1" fmla="*/ 172 h 17"/>
                <a:gd name="T2" fmla="*/ 0 w 24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7">
                  <a:moveTo>
                    <a:pt x="24" y="17"/>
                  </a:moveTo>
                  <a:cubicBezTo>
                    <a:pt x="18" y="9"/>
                    <a:pt x="9" y="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" name="Freeform 307"/>
            <p:cNvSpPr>
              <a:spLocks/>
            </p:cNvSpPr>
            <p:nvPr/>
          </p:nvSpPr>
          <p:spPr bwMode="auto">
            <a:xfrm>
              <a:off x="3705" y="1247"/>
              <a:ext cx="15" cy="108"/>
            </a:xfrm>
            <a:custGeom>
              <a:avLst/>
              <a:gdLst>
                <a:gd name="T0" fmla="*/ 80 w 10"/>
                <a:gd name="T1" fmla="*/ 0 h 70"/>
                <a:gd name="T2" fmla="*/ 80 w 10"/>
                <a:gd name="T3" fmla="*/ 614 h 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70">
                  <a:moveTo>
                    <a:pt x="10" y="0"/>
                  </a:moveTo>
                  <a:cubicBezTo>
                    <a:pt x="0" y="23"/>
                    <a:pt x="7" y="46"/>
                    <a:pt x="10" y="7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" name="Freeform 308"/>
            <p:cNvSpPr>
              <a:spLocks/>
            </p:cNvSpPr>
            <p:nvPr/>
          </p:nvSpPr>
          <p:spPr bwMode="auto">
            <a:xfrm>
              <a:off x="3657" y="1301"/>
              <a:ext cx="54" cy="9"/>
            </a:xfrm>
            <a:custGeom>
              <a:avLst/>
              <a:gdLst>
                <a:gd name="T0" fmla="*/ 304 w 35"/>
                <a:gd name="T1" fmla="*/ 48 h 6"/>
                <a:gd name="T2" fmla="*/ 0 w 3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6">
                  <a:moveTo>
                    <a:pt x="35" y="6"/>
                  </a:moveTo>
                  <a:cubicBezTo>
                    <a:pt x="24" y="3"/>
                    <a:pt x="12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" name="Freeform 309"/>
            <p:cNvSpPr>
              <a:spLocks/>
            </p:cNvSpPr>
            <p:nvPr/>
          </p:nvSpPr>
          <p:spPr bwMode="auto">
            <a:xfrm>
              <a:off x="3255" y="1178"/>
              <a:ext cx="22" cy="89"/>
            </a:xfrm>
            <a:custGeom>
              <a:avLst/>
              <a:gdLst>
                <a:gd name="T0" fmla="*/ 0 w 14"/>
                <a:gd name="T1" fmla="*/ 0 h 58"/>
                <a:gd name="T2" fmla="*/ 135 w 14"/>
                <a:gd name="T3" fmla="*/ 494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8">
                  <a:moveTo>
                    <a:pt x="0" y="0"/>
                  </a:moveTo>
                  <a:cubicBezTo>
                    <a:pt x="1" y="20"/>
                    <a:pt x="5" y="40"/>
                    <a:pt x="14" y="5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" name="Freeform 310"/>
            <p:cNvSpPr>
              <a:spLocks/>
            </p:cNvSpPr>
            <p:nvPr/>
          </p:nvSpPr>
          <p:spPr bwMode="auto">
            <a:xfrm>
              <a:off x="3209" y="1226"/>
              <a:ext cx="52" cy="20"/>
            </a:xfrm>
            <a:custGeom>
              <a:avLst/>
              <a:gdLst>
                <a:gd name="T0" fmla="*/ 286 w 34"/>
                <a:gd name="T1" fmla="*/ 0 h 13"/>
                <a:gd name="T2" fmla="*/ 0 w 34"/>
                <a:gd name="T3" fmla="*/ 11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13">
                  <a:moveTo>
                    <a:pt x="34" y="0"/>
                  </a:moveTo>
                  <a:cubicBezTo>
                    <a:pt x="22" y="2"/>
                    <a:pt x="10" y="6"/>
                    <a:pt x="0" y="1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" name="Freeform 311"/>
            <p:cNvSpPr>
              <a:spLocks/>
            </p:cNvSpPr>
            <p:nvPr/>
          </p:nvSpPr>
          <p:spPr bwMode="auto">
            <a:xfrm>
              <a:off x="3434" y="1320"/>
              <a:ext cx="23" cy="94"/>
            </a:xfrm>
            <a:custGeom>
              <a:avLst/>
              <a:gdLst>
                <a:gd name="T0" fmla="*/ 113 w 15"/>
                <a:gd name="T1" fmla="*/ 0 h 61"/>
                <a:gd name="T2" fmla="*/ 0 w 15"/>
                <a:gd name="T3" fmla="*/ 530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61">
                  <a:moveTo>
                    <a:pt x="13" y="0"/>
                  </a:moveTo>
                  <a:cubicBezTo>
                    <a:pt x="15" y="21"/>
                    <a:pt x="15" y="44"/>
                    <a:pt x="0" y="6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" name="Freeform 312"/>
            <p:cNvSpPr>
              <a:spLocks/>
            </p:cNvSpPr>
            <p:nvPr/>
          </p:nvSpPr>
          <p:spPr bwMode="auto">
            <a:xfrm>
              <a:off x="3454" y="1370"/>
              <a:ext cx="37" cy="7"/>
            </a:xfrm>
            <a:custGeom>
              <a:avLst/>
              <a:gdLst>
                <a:gd name="T0" fmla="*/ 0 w 24"/>
                <a:gd name="T1" fmla="*/ 21 h 4"/>
                <a:gd name="T2" fmla="*/ 210 w 24"/>
                <a:gd name="T3" fmla="*/ 65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4">
                  <a:moveTo>
                    <a:pt x="0" y="1"/>
                  </a:moveTo>
                  <a:cubicBezTo>
                    <a:pt x="9" y="0"/>
                    <a:pt x="17" y="1"/>
                    <a:pt x="24" y="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" name="Freeform 313"/>
            <p:cNvSpPr>
              <a:spLocks/>
            </p:cNvSpPr>
            <p:nvPr/>
          </p:nvSpPr>
          <p:spPr bwMode="auto">
            <a:xfrm>
              <a:off x="3571" y="1581"/>
              <a:ext cx="30" cy="114"/>
            </a:xfrm>
            <a:custGeom>
              <a:avLst/>
              <a:gdLst>
                <a:gd name="T0" fmla="*/ 153 w 20"/>
                <a:gd name="T1" fmla="*/ 0 h 74"/>
                <a:gd name="T2" fmla="*/ 72 w 20"/>
                <a:gd name="T3" fmla="*/ 642 h 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74">
                  <a:moveTo>
                    <a:pt x="20" y="0"/>
                  </a:moveTo>
                  <a:cubicBezTo>
                    <a:pt x="0" y="19"/>
                    <a:pt x="6" y="50"/>
                    <a:pt x="9" y="7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" name="Line 314"/>
            <p:cNvSpPr>
              <a:spLocks noChangeShapeType="1"/>
            </p:cNvSpPr>
            <p:nvPr/>
          </p:nvSpPr>
          <p:spPr bwMode="auto">
            <a:xfrm flipH="1">
              <a:off x="3532" y="1643"/>
              <a:ext cx="43" cy="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" name="Freeform 315"/>
            <p:cNvSpPr>
              <a:spLocks/>
            </p:cNvSpPr>
            <p:nvPr/>
          </p:nvSpPr>
          <p:spPr bwMode="auto">
            <a:xfrm>
              <a:off x="3277" y="1488"/>
              <a:ext cx="57" cy="98"/>
            </a:xfrm>
            <a:custGeom>
              <a:avLst/>
              <a:gdLst>
                <a:gd name="T0" fmla="*/ 291 w 37"/>
                <a:gd name="T1" fmla="*/ 0 h 64"/>
                <a:gd name="T2" fmla="*/ 0 w 37"/>
                <a:gd name="T3" fmla="*/ 539 h 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64">
                  <a:moveTo>
                    <a:pt x="34" y="0"/>
                  </a:moveTo>
                  <a:cubicBezTo>
                    <a:pt x="37" y="27"/>
                    <a:pt x="24" y="51"/>
                    <a:pt x="0" y="6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" name="Freeform 316"/>
            <p:cNvSpPr>
              <a:spLocks/>
            </p:cNvSpPr>
            <p:nvPr/>
          </p:nvSpPr>
          <p:spPr bwMode="auto">
            <a:xfrm>
              <a:off x="3314" y="1565"/>
              <a:ext cx="30" cy="26"/>
            </a:xfrm>
            <a:custGeom>
              <a:avLst/>
              <a:gdLst>
                <a:gd name="T0" fmla="*/ 0 w 20"/>
                <a:gd name="T1" fmla="*/ 0 h 17"/>
                <a:gd name="T2" fmla="*/ 153 w 20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7">
                  <a:moveTo>
                    <a:pt x="0" y="0"/>
                  </a:moveTo>
                  <a:cubicBezTo>
                    <a:pt x="8" y="5"/>
                    <a:pt x="15" y="10"/>
                    <a:pt x="2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" name="Freeform 317"/>
            <p:cNvSpPr>
              <a:spLocks/>
            </p:cNvSpPr>
            <p:nvPr/>
          </p:nvSpPr>
          <p:spPr bwMode="auto">
            <a:xfrm>
              <a:off x="4093" y="2068"/>
              <a:ext cx="43" cy="71"/>
            </a:xfrm>
            <a:custGeom>
              <a:avLst/>
              <a:gdLst>
                <a:gd name="T0" fmla="*/ 210 w 28"/>
                <a:gd name="T1" fmla="*/ 0 h 46"/>
                <a:gd name="T2" fmla="*/ 0 w 28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6">
                  <a:moveTo>
                    <a:pt x="25" y="0"/>
                  </a:moveTo>
                  <a:cubicBezTo>
                    <a:pt x="28" y="20"/>
                    <a:pt x="16" y="35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" name="Freeform 318"/>
            <p:cNvSpPr>
              <a:spLocks/>
            </p:cNvSpPr>
            <p:nvPr/>
          </p:nvSpPr>
          <p:spPr bwMode="auto">
            <a:xfrm>
              <a:off x="4111" y="2117"/>
              <a:ext cx="26" cy="13"/>
            </a:xfrm>
            <a:custGeom>
              <a:avLst/>
              <a:gdLst>
                <a:gd name="T0" fmla="*/ 142 w 17"/>
                <a:gd name="T1" fmla="*/ 89 h 8"/>
                <a:gd name="T2" fmla="*/ 0 w 17"/>
                <a:gd name="T3" fmla="*/ 21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cubicBezTo>
                    <a:pt x="13" y="2"/>
                    <a:pt x="7" y="0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" name="Freeform 319"/>
            <p:cNvSpPr>
              <a:spLocks/>
            </p:cNvSpPr>
            <p:nvPr/>
          </p:nvSpPr>
          <p:spPr bwMode="auto">
            <a:xfrm>
              <a:off x="3726" y="1800"/>
              <a:ext cx="19" cy="100"/>
            </a:xfrm>
            <a:custGeom>
              <a:avLst/>
              <a:gdLst>
                <a:gd name="T0" fmla="*/ 120 w 12"/>
                <a:gd name="T1" fmla="*/ 0 h 65"/>
                <a:gd name="T2" fmla="*/ 68 w 12"/>
                <a:gd name="T3" fmla="*/ 562 h 6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cubicBezTo>
                    <a:pt x="0" y="16"/>
                    <a:pt x="1" y="47"/>
                    <a:pt x="7" y="6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" name="Freeform 320"/>
            <p:cNvSpPr>
              <a:spLocks/>
            </p:cNvSpPr>
            <p:nvPr/>
          </p:nvSpPr>
          <p:spPr bwMode="auto">
            <a:xfrm>
              <a:off x="3688" y="1859"/>
              <a:ext cx="41" cy="4"/>
            </a:xfrm>
            <a:custGeom>
              <a:avLst/>
              <a:gdLst>
                <a:gd name="T0" fmla="*/ 217 w 27"/>
                <a:gd name="T1" fmla="*/ 12 h 3"/>
                <a:gd name="T2" fmla="*/ 0 w 27"/>
                <a:gd name="T3" fmla="*/ 1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cubicBezTo>
                    <a:pt x="18" y="0"/>
                    <a:pt x="9" y="1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" name="Freeform 321"/>
            <p:cNvSpPr>
              <a:spLocks/>
            </p:cNvSpPr>
            <p:nvPr/>
          </p:nvSpPr>
          <p:spPr bwMode="auto">
            <a:xfrm>
              <a:off x="3591" y="2113"/>
              <a:ext cx="83" cy="34"/>
            </a:xfrm>
            <a:custGeom>
              <a:avLst/>
              <a:gdLst>
                <a:gd name="T0" fmla="*/ 466 w 54"/>
                <a:gd name="T1" fmla="*/ 148 h 22"/>
                <a:gd name="T2" fmla="*/ 0 w 54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2">
                  <a:moveTo>
                    <a:pt x="54" y="17"/>
                  </a:moveTo>
                  <a:cubicBezTo>
                    <a:pt x="36" y="22"/>
                    <a:pt x="14" y="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" name="Freeform 322"/>
            <p:cNvSpPr>
              <a:spLocks/>
            </p:cNvSpPr>
            <p:nvPr/>
          </p:nvSpPr>
          <p:spPr bwMode="auto">
            <a:xfrm>
              <a:off x="3614" y="2136"/>
              <a:ext cx="8" cy="31"/>
            </a:xfrm>
            <a:custGeom>
              <a:avLst/>
              <a:gdLst>
                <a:gd name="T0" fmla="*/ 54 w 5"/>
                <a:gd name="T1" fmla="*/ 0 h 20"/>
                <a:gd name="T2" fmla="*/ 0 w 5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4" y="7"/>
                    <a:pt x="2" y="13"/>
                    <a:pt x="0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" name="Freeform 323"/>
            <p:cNvSpPr>
              <a:spLocks/>
            </p:cNvSpPr>
            <p:nvPr/>
          </p:nvSpPr>
          <p:spPr bwMode="auto">
            <a:xfrm>
              <a:off x="3839" y="2080"/>
              <a:ext cx="9" cy="74"/>
            </a:xfrm>
            <a:custGeom>
              <a:avLst/>
              <a:gdLst>
                <a:gd name="T0" fmla="*/ 0 w 6"/>
                <a:gd name="T1" fmla="*/ 0 h 48"/>
                <a:gd name="T2" fmla="*/ 0 w 6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8">
                  <a:moveTo>
                    <a:pt x="0" y="0"/>
                  </a:moveTo>
                  <a:cubicBezTo>
                    <a:pt x="5" y="15"/>
                    <a:pt x="6" y="33"/>
                    <a:pt x="0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8" name="Freeform 324"/>
            <p:cNvSpPr>
              <a:spLocks/>
            </p:cNvSpPr>
            <p:nvPr/>
          </p:nvSpPr>
          <p:spPr bwMode="auto">
            <a:xfrm>
              <a:off x="3845" y="2133"/>
              <a:ext cx="26" cy="3"/>
            </a:xfrm>
            <a:custGeom>
              <a:avLst/>
              <a:gdLst>
                <a:gd name="T0" fmla="*/ 0 w 17"/>
                <a:gd name="T1" fmla="*/ 18 h 2"/>
                <a:gd name="T2" fmla="*/ 142 w 17"/>
                <a:gd name="T3" fmla="*/ 1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">
                  <a:moveTo>
                    <a:pt x="0" y="2"/>
                  </a:moveTo>
                  <a:cubicBezTo>
                    <a:pt x="5" y="0"/>
                    <a:pt x="11" y="0"/>
                    <a:pt x="17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9" name="Freeform 325"/>
            <p:cNvSpPr>
              <a:spLocks/>
            </p:cNvSpPr>
            <p:nvPr/>
          </p:nvSpPr>
          <p:spPr bwMode="auto">
            <a:xfrm>
              <a:off x="3480" y="1819"/>
              <a:ext cx="18" cy="92"/>
            </a:xfrm>
            <a:custGeom>
              <a:avLst/>
              <a:gdLst>
                <a:gd name="T0" fmla="*/ 89 w 12"/>
                <a:gd name="T1" fmla="*/ 0 h 60"/>
                <a:gd name="T2" fmla="*/ 93 w 12"/>
                <a:gd name="T3" fmla="*/ 508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60">
                  <a:moveTo>
                    <a:pt x="11" y="0"/>
                  </a:moveTo>
                  <a:cubicBezTo>
                    <a:pt x="1" y="18"/>
                    <a:pt x="0" y="43"/>
                    <a:pt x="12" y="6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0" name="Freeform 326"/>
            <p:cNvSpPr>
              <a:spLocks/>
            </p:cNvSpPr>
            <p:nvPr/>
          </p:nvSpPr>
          <p:spPr bwMode="auto">
            <a:xfrm>
              <a:off x="3444" y="1869"/>
              <a:ext cx="39" cy="5"/>
            </a:xfrm>
            <a:custGeom>
              <a:avLst/>
              <a:gdLst>
                <a:gd name="T0" fmla="*/ 231 w 25"/>
                <a:gd name="T1" fmla="*/ 37 h 3"/>
                <a:gd name="T2" fmla="*/ 0 w 25"/>
                <a:gd name="T3" fmla="*/ 1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cubicBezTo>
                    <a:pt x="17" y="0"/>
                    <a:pt x="8" y="0"/>
                    <a:pt x="0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1" name="Freeform 327"/>
            <p:cNvSpPr>
              <a:spLocks/>
            </p:cNvSpPr>
            <p:nvPr/>
          </p:nvSpPr>
          <p:spPr bwMode="auto">
            <a:xfrm>
              <a:off x="3438" y="1087"/>
              <a:ext cx="19" cy="91"/>
            </a:xfrm>
            <a:custGeom>
              <a:avLst/>
              <a:gdLst>
                <a:gd name="T0" fmla="*/ 100 w 12"/>
                <a:gd name="T1" fmla="*/ 0 h 59"/>
                <a:gd name="T2" fmla="*/ 120 w 12"/>
                <a:gd name="T3" fmla="*/ 514 h 5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59">
                  <a:moveTo>
                    <a:pt x="10" y="0"/>
                  </a:moveTo>
                  <a:cubicBezTo>
                    <a:pt x="1" y="17"/>
                    <a:pt x="0" y="42"/>
                    <a:pt x="12" y="5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2" name="Freeform 328"/>
            <p:cNvSpPr>
              <a:spLocks/>
            </p:cNvSpPr>
            <p:nvPr/>
          </p:nvSpPr>
          <p:spPr bwMode="auto">
            <a:xfrm>
              <a:off x="3403" y="1136"/>
              <a:ext cx="38" cy="5"/>
            </a:xfrm>
            <a:custGeom>
              <a:avLst/>
              <a:gdLst>
                <a:gd name="T0" fmla="*/ 204 w 25"/>
                <a:gd name="T1" fmla="*/ 37 h 3"/>
                <a:gd name="T2" fmla="*/ 0 w 25"/>
                <a:gd name="T3" fmla="*/ 2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">
                  <a:moveTo>
                    <a:pt x="25" y="3"/>
                  </a:moveTo>
                  <a:cubicBezTo>
                    <a:pt x="17" y="1"/>
                    <a:pt x="8" y="0"/>
                    <a:pt x="0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3" name="Freeform 329"/>
            <p:cNvSpPr>
              <a:spLocks/>
            </p:cNvSpPr>
            <p:nvPr/>
          </p:nvSpPr>
          <p:spPr bwMode="auto">
            <a:xfrm>
              <a:off x="3253" y="1743"/>
              <a:ext cx="57" cy="34"/>
            </a:xfrm>
            <a:custGeom>
              <a:avLst/>
              <a:gdLst>
                <a:gd name="T0" fmla="*/ 324 w 37"/>
                <a:gd name="T1" fmla="*/ 167 h 22"/>
                <a:gd name="T2" fmla="*/ 0 w 37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2">
                  <a:moveTo>
                    <a:pt x="37" y="19"/>
                  </a:moveTo>
                  <a:cubicBezTo>
                    <a:pt x="22" y="22"/>
                    <a:pt x="4" y="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4" name="Freeform 330"/>
            <p:cNvSpPr>
              <a:spLocks/>
            </p:cNvSpPr>
            <p:nvPr/>
          </p:nvSpPr>
          <p:spPr bwMode="auto">
            <a:xfrm>
              <a:off x="3261" y="1769"/>
              <a:ext cx="12" cy="37"/>
            </a:xfrm>
            <a:custGeom>
              <a:avLst/>
              <a:gdLst>
                <a:gd name="T0" fmla="*/ 62 w 8"/>
                <a:gd name="T1" fmla="*/ 0 h 24"/>
                <a:gd name="T2" fmla="*/ 0 w 8"/>
                <a:gd name="T3" fmla="*/ 21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cubicBezTo>
                    <a:pt x="7" y="8"/>
                    <a:pt x="3" y="16"/>
                    <a:pt x="0" y="2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5" name="Freeform 331"/>
            <p:cNvSpPr>
              <a:spLocks/>
            </p:cNvSpPr>
            <p:nvPr/>
          </p:nvSpPr>
          <p:spPr bwMode="auto">
            <a:xfrm>
              <a:off x="3263" y="2047"/>
              <a:ext cx="78" cy="21"/>
            </a:xfrm>
            <a:custGeom>
              <a:avLst/>
              <a:gdLst>
                <a:gd name="T0" fmla="*/ 425 w 51"/>
                <a:gd name="T1" fmla="*/ 27 h 14"/>
                <a:gd name="T2" fmla="*/ 0 w 51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14">
                  <a:moveTo>
                    <a:pt x="51" y="3"/>
                  </a:moveTo>
                  <a:cubicBezTo>
                    <a:pt x="37" y="14"/>
                    <a:pt x="15" y="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6" name="Freeform 332"/>
            <p:cNvSpPr>
              <a:spLocks/>
            </p:cNvSpPr>
            <p:nvPr/>
          </p:nvSpPr>
          <p:spPr bwMode="auto">
            <a:xfrm>
              <a:off x="3300" y="2060"/>
              <a:ext cx="3" cy="36"/>
            </a:xfrm>
            <a:custGeom>
              <a:avLst/>
              <a:gdLst>
                <a:gd name="T0" fmla="*/ 18 w 2"/>
                <a:gd name="T1" fmla="*/ 0 h 23"/>
                <a:gd name="T2" fmla="*/ 0 w 2"/>
                <a:gd name="T3" fmla="*/ 216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3">
                  <a:moveTo>
                    <a:pt x="2" y="0"/>
                  </a:moveTo>
                  <a:cubicBezTo>
                    <a:pt x="1" y="7"/>
                    <a:pt x="1" y="15"/>
                    <a:pt x="0" y="2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7" name="Freeform 333"/>
            <p:cNvSpPr>
              <a:spLocks/>
            </p:cNvSpPr>
            <p:nvPr/>
          </p:nvSpPr>
          <p:spPr bwMode="auto">
            <a:xfrm>
              <a:off x="3158" y="1856"/>
              <a:ext cx="9" cy="70"/>
            </a:xfrm>
            <a:custGeom>
              <a:avLst/>
              <a:gdLst>
                <a:gd name="T0" fmla="*/ 18 w 6"/>
                <a:gd name="T1" fmla="*/ 0 h 46"/>
                <a:gd name="T2" fmla="*/ 48 w 6"/>
                <a:gd name="T3" fmla="*/ 377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6">
                  <a:moveTo>
                    <a:pt x="2" y="0"/>
                  </a:moveTo>
                  <a:cubicBezTo>
                    <a:pt x="0" y="15"/>
                    <a:pt x="3" y="31"/>
                    <a:pt x="6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8" name="Line 334"/>
            <p:cNvSpPr>
              <a:spLocks noChangeShapeType="1"/>
            </p:cNvSpPr>
            <p:nvPr/>
          </p:nvSpPr>
          <p:spPr bwMode="auto">
            <a:xfrm flipH="1">
              <a:off x="3127" y="1903"/>
              <a:ext cx="33" cy="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09" name="Freeform 335"/>
            <p:cNvSpPr>
              <a:spLocks/>
            </p:cNvSpPr>
            <p:nvPr/>
          </p:nvSpPr>
          <p:spPr bwMode="auto">
            <a:xfrm>
              <a:off x="3183" y="2133"/>
              <a:ext cx="30" cy="66"/>
            </a:xfrm>
            <a:custGeom>
              <a:avLst/>
              <a:gdLst>
                <a:gd name="T0" fmla="*/ 27 w 20"/>
                <a:gd name="T1" fmla="*/ 0 h 43"/>
                <a:gd name="T2" fmla="*/ 153 w 20"/>
                <a:gd name="T3" fmla="*/ 365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3">
                  <a:moveTo>
                    <a:pt x="3" y="0"/>
                  </a:moveTo>
                  <a:cubicBezTo>
                    <a:pt x="0" y="14"/>
                    <a:pt x="8" y="35"/>
                    <a:pt x="20" y="4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0" name="Freeform 336"/>
            <p:cNvSpPr>
              <a:spLocks/>
            </p:cNvSpPr>
            <p:nvPr/>
          </p:nvSpPr>
          <p:spPr bwMode="auto">
            <a:xfrm>
              <a:off x="3169" y="2181"/>
              <a:ext cx="24" cy="15"/>
            </a:xfrm>
            <a:custGeom>
              <a:avLst/>
              <a:gdLst>
                <a:gd name="T0" fmla="*/ 122 w 16"/>
                <a:gd name="T1" fmla="*/ 0 h 10"/>
                <a:gd name="T2" fmla="*/ 0 w 16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16" y="0"/>
                  </a:moveTo>
                  <a:cubicBezTo>
                    <a:pt x="11" y="4"/>
                    <a:pt x="6" y="7"/>
                    <a:pt x="0" y="1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1" name="Freeform 337"/>
            <p:cNvSpPr>
              <a:spLocks/>
            </p:cNvSpPr>
            <p:nvPr/>
          </p:nvSpPr>
          <p:spPr bwMode="auto">
            <a:xfrm>
              <a:off x="3407" y="2204"/>
              <a:ext cx="64" cy="20"/>
            </a:xfrm>
            <a:custGeom>
              <a:avLst/>
              <a:gdLst>
                <a:gd name="T0" fmla="*/ 381 w 41"/>
                <a:gd name="T1" fmla="*/ 43 h 13"/>
                <a:gd name="T2" fmla="*/ 0 w 41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13">
                  <a:moveTo>
                    <a:pt x="41" y="5"/>
                  </a:moveTo>
                  <a:cubicBezTo>
                    <a:pt x="29" y="13"/>
                    <a:pt x="12" y="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2" name="Line 338"/>
            <p:cNvSpPr>
              <a:spLocks noChangeShapeType="1"/>
            </p:cNvSpPr>
            <p:nvPr/>
          </p:nvSpPr>
          <p:spPr bwMode="auto">
            <a:xfrm>
              <a:off x="3434" y="2219"/>
              <a:ext cx="1" cy="26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3" name="Freeform 339"/>
            <p:cNvSpPr>
              <a:spLocks/>
            </p:cNvSpPr>
            <p:nvPr/>
          </p:nvSpPr>
          <p:spPr bwMode="auto">
            <a:xfrm>
              <a:off x="4033" y="2325"/>
              <a:ext cx="83" cy="20"/>
            </a:xfrm>
            <a:custGeom>
              <a:avLst/>
              <a:gdLst>
                <a:gd name="T0" fmla="*/ 466 w 54"/>
                <a:gd name="T1" fmla="*/ 114 h 13"/>
                <a:gd name="T2" fmla="*/ 0 w 54"/>
                <a:gd name="T3" fmla="*/ 2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13">
                  <a:moveTo>
                    <a:pt x="54" y="13"/>
                  </a:moveTo>
                  <a:cubicBezTo>
                    <a:pt x="40" y="0"/>
                    <a:pt x="18" y="2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4" name="Freeform 340"/>
            <p:cNvSpPr>
              <a:spLocks/>
            </p:cNvSpPr>
            <p:nvPr/>
          </p:nvSpPr>
          <p:spPr bwMode="auto">
            <a:xfrm>
              <a:off x="4074" y="2308"/>
              <a:ext cx="8" cy="23"/>
            </a:xfrm>
            <a:custGeom>
              <a:avLst/>
              <a:gdLst>
                <a:gd name="T0" fmla="*/ 54 w 5"/>
                <a:gd name="T1" fmla="*/ 0 h 15"/>
                <a:gd name="T2" fmla="*/ 0 w 5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2" y="4"/>
                    <a:pt x="0" y="10"/>
                    <a:pt x="0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5" name="Freeform 341"/>
            <p:cNvSpPr>
              <a:spLocks/>
            </p:cNvSpPr>
            <p:nvPr/>
          </p:nvSpPr>
          <p:spPr bwMode="auto">
            <a:xfrm>
              <a:off x="4074" y="1776"/>
              <a:ext cx="83" cy="20"/>
            </a:xfrm>
            <a:custGeom>
              <a:avLst/>
              <a:gdLst>
                <a:gd name="T0" fmla="*/ 466 w 54"/>
                <a:gd name="T1" fmla="*/ 114 h 13"/>
                <a:gd name="T2" fmla="*/ 0 w 54"/>
                <a:gd name="T3" fmla="*/ 28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13">
                  <a:moveTo>
                    <a:pt x="54" y="13"/>
                  </a:moveTo>
                  <a:cubicBezTo>
                    <a:pt x="40" y="0"/>
                    <a:pt x="18" y="2"/>
                    <a:pt x="0" y="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6" name="Freeform 342"/>
            <p:cNvSpPr>
              <a:spLocks/>
            </p:cNvSpPr>
            <p:nvPr/>
          </p:nvSpPr>
          <p:spPr bwMode="auto">
            <a:xfrm>
              <a:off x="4116" y="1759"/>
              <a:ext cx="8" cy="23"/>
            </a:xfrm>
            <a:custGeom>
              <a:avLst/>
              <a:gdLst>
                <a:gd name="T0" fmla="*/ 54 w 5"/>
                <a:gd name="T1" fmla="*/ 0 h 15"/>
                <a:gd name="T2" fmla="*/ 0 w 5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2" y="4"/>
                    <a:pt x="0" y="10"/>
                    <a:pt x="0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7" name="Freeform 343"/>
            <p:cNvSpPr>
              <a:spLocks/>
            </p:cNvSpPr>
            <p:nvPr/>
          </p:nvSpPr>
          <p:spPr bwMode="auto">
            <a:xfrm>
              <a:off x="3632" y="2324"/>
              <a:ext cx="14" cy="58"/>
            </a:xfrm>
            <a:custGeom>
              <a:avLst/>
              <a:gdLst>
                <a:gd name="T0" fmla="*/ 82 w 9"/>
                <a:gd name="T1" fmla="*/ 0 h 38"/>
                <a:gd name="T2" fmla="*/ 82 w 9"/>
                <a:gd name="T3" fmla="*/ 317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8">
                  <a:moveTo>
                    <a:pt x="9" y="0"/>
                  </a:moveTo>
                  <a:cubicBezTo>
                    <a:pt x="0" y="10"/>
                    <a:pt x="0" y="28"/>
                    <a:pt x="9" y="3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8" name="Freeform 344"/>
            <p:cNvSpPr>
              <a:spLocks/>
            </p:cNvSpPr>
            <p:nvPr/>
          </p:nvSpPr>
          <p:spPr bwMode="auto">
            <a:xfrm>
              <a:off x="3594" y="2358"/>
              <a:ext cx="43" cy="3"/>
            </a:xfrm>
            <a:custGeom>
              <a:avLst/>
              <a:gdLst>
                <a:gd name="T0" fmla="*/ 238 w 28"/>
                <a:gd name="T1" fmla="*/ 18 h 2"/>
                <a:gd name="T2" fmla="*/ 0 w 2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2">
                  <a:moveTo>
                    <a:pt x="28" y="2"/>
                  </a:moveTo>
                  <a:cubicBezTo>
                    <a:pt x="19" y="1"/>
                    <a:pt x="9" y="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19" name="Freeform 345"/>
            <p:cNvSpPr>
              <a:spLocks/>
            </p:cNvSpPr>
            <p:nvPr/>
          </p:nvSpPr>
          <p:spPr bwMode="auto">
            <a:xfrm>
              <a:off x="3384" y="2428"/>
              <a:ext cx="79" cy="34"/>
            </a:xfrm>
            <a:custGeom>
              <a:avLst/>
              <a:gdLst>
                <a:gd name="T0" fmla="*/ 454 w 51"/>
                <a:gd name="T1" fmla="*/ 0 h 22"/>
                <a:gd name="T2" fmla="*/ 0 w 51"/>
                <a:gd name="T3" fmla="*/ 19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2">
                  <a:moveTo>
                    <a:pt x="51" y="0"/>
                  </a:moveTo>
                  <a:cubicBezTo>
                    <a:pt x="32" y="0"/>
                    <a:pt x="11" y="8"/>
                    <a:pt x="0" y="2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0" name="Freeform 346"/>
            <p:cNvSpPr>
              <a:spLocks/>
            </p:cNvSpPr>
            <p:nvPr/>
          </p:nvSpPr>
          <p:spPr bwMode="auto">
            <a:xfrm>
              <a:off x="3377" y="2421"/>
              <a:ext cx="26" cy="23"/>
            </a:xfrm>
            <a:custGeom>
              <a:avLst/>
              <a:gdLst>
                <a:gd name="T0" fmla="*/ 142 w 17"/>
                <a:gd name="T1" fmla="*/ 127 h 15"/>
                <a:gd name="T2" fmla="*/ 0 w 17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4" y="8"/>
                    <a:pt x="6" y="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1" name="Freeform 347"/>
            <p:cNvSpPr>
              <a:spLocks/>
            </p:cNvSpPr>
            <p:nvPr/>
          </p:nvSpPr>
          <p:spPr bwMode="auto">
            <a:xfrm>
              <a:off x="3212" y="2353"/>
              <a:ext cx="15" cy="52"/>
            </a:xfrm>
            <a:custGeom>
              <a:avLst/>
              <a:gdLst>
                <a:gd name="T0" fmla="*/ 80 w 10"/>
                <a:gd name="T1" fmla="*/ 0 h 34"/>
                <a:gd name="T2" fmla="*/ 27 w 10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4">
                  <a:moveTo>
                    <a:pt x="10" y="0"/>
                  </a:moveTo>
                  <a:cubicBezTo>
                    <a:pt x="4" y="11"/>
                    <a:pt x="0" y="21"/>
                    <a:pt x="3" y="3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2" name="Freeform 348"/>
            <p:cNvSpPr>
              <a:spLocks/>
            </p:cNvSpPr>
            <p:nvPr/>
          </p:nvSpPr>
          <p:spPr bwMode="auto">
            <a:xfrm>
              <a:off x="3180" y="2375"/>
              <a:ext cx="32" cy="12"/>
            </a:xfrm>
            <a:custGeom>
              <a:avLst/>
              <a:gdLst>
                <a:gd name="T0" fmla="*/ 174 w 21"/>
                <a:gd name="T1" fmla="*/ 62 h 8"/>
                <a:gd name="T2" fmla="*/ 0 w 21"/>
                <a:gd name="T3" fmla="*/ 1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cubicBezTo>
                    <a:pt x="15" y="2"/>
                    <a:pt x="8" y="0"/>
                    <a:pt x="0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3" name="Freeform 349"/>
            <p:cNvSpPr>
              <a:spLocks/>
            </p:cNvSpPr>
            <p:nvPr/>
          </p:nvSpPr>
          <p:spPr bwMode="auto">
            <a:xfrm>
              <a:off x="3520" y="2559"/>
              <a:ext cx="29" cy="48"/>
            </a:xfrm>
            <a:custGeom>
              <a:avLst/>
              <a:gdLst>
                <a:gd name="T0" fmla="*/ 156 w 19"/>
                <a:gd name="T1" fmla="*/ 0 h 31"/>
                <a:gd name="T2" fmla="*/ 0 w 19"/>
                <a:gd name="T3" fmla="*/ 276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cubicBezTo>
                    <a:pt x="15" y="12"/>
                    <a:pt x="12" y="24"/>
                    <a:pt x="0" y="3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4" name="Freeform 350"/>
            <p:cNvSpPr>
              <a:spLocks/>
            </p:cNvSpPr>
            <p:nvPr/>
          </p:nvSpPr>
          <p:spPr bwMode="auto">
            <a:xfrm>
              <a:off x="3535" y="2598"/>
              <a:ext cx="26" cy="17"/>
            </a:xfrm>
            <a:custGeom>
              <a:avLst/>
              <a:gdLst>
                <a:gd name="T0" fmla="*/ 0 w 17"/>
                <a:gd name="T1" fmla="*/ 12 h 11"/>
                <a:gd name="T2" fmla="*/ 142 w 17"/>
                <a:gd name="T3" fmla="*/ 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0" y="1"/>
                  </a:moveTo>
                  <a:cubicBezTo>
                    <a:pt x="8" y="0"/>
                    <a:pt x="14" y="4"/>
                    <a:pt x="17" y="1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5" name="Freeform 351"/>
            <p:cNvSpPr>
              <a:spLocks/>
            </p:cNvSpPr>
            <p:nvPr/>
          </p:nvSpPr>
          <p:spPr bwMode="auto">
            <a:xfrm>
              <a:off x="3852" y="2304"/>
              <a:ext cx="50" cy="46"/>
            </a:xfrm>
            <a:custGeom>
              <a:avLst/>
              <a:gdLst>
                <a:gd name="T0" fmla="*/ 298 w 32"/>
                <a:gd name="T1" fmla="*/ 0 h 30"/>
                <a:gd name="T2" fmla="*/ 0 w 32"/>
                <a:gd name="T3" fmla="*/ 256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30">
                  <a:moveTo>
                    <a:pt x="32" y="0"/>
                  </a:moveTo>
                  <a:cubicBezTo>
                    <a:pt x="29" y="16"/>
                    <a:pt x="17" y="29"/>
                    <a:pt x="0" y="3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6" name="Freeform 352"/>
            <p:cNvSpPr>
              <a:spLocks/>
            </p:cNvSpPr>
            <p:nvPr/>
          </p:nvSpPr>
          <p:spPr bwMode="auto">
            <a:xfrm>
              <a:off x="3880" y="2339"/>
              <a:ext cx="22" cy="26"/>
            </a:xfrm>
            <a:custGeom>
              <a:avLst/>
              <a:gdLst>
                <a:gd name="T0" fmla="*/ 0 w 14"/>
                <a:gd name="T1" fmla="*/ 0 h 17"/>
                <a:gd name="T2" fmla="*/ 135 w 14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7" y="4"/>
                    <a:pt x="11" y="11"/>
                    <a:pt x="14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7" name="Freeform 353"/>
            <p:cNvSpPr>
              <a:spLocks/>
            </p:cNvSpPr>
            <p:nvPr/>
          </p:nvSpPr>
          <p:spPr bwMode="auto">
            <a:xfrm>
              <a:off x="4245" y="2458"/>
              <a:ext cx="31" cy="71"/>
            </a:xfrm>
            <a:custGeom>
              <a:avLst/>
              <a:gdLst>
                <a:gd name="T0" fmla="*/ 161 w 20"/>
                <a:gd name="T1" fmla="*/ 0 h 46"/>
                <a:gd name="T2" fmla="*/ 0 w 20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6">
                  <a:moveTo>
                    <a:pt x="18" y="0"/>
                  </a:moveTo>
                  <a:cubicBezTo>
                    <a:pt x="20" y="17"/>
                    <a:pt x="12" y="34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8" name="Freeform 354"/>
            <p:cNvSpPr>
              <a:spLocks/>
            </p:cNvSpPr>
            <p:nvPr/>
          </p:nvSpPr>
          <p:spPr bwMode="auto">
            <a:xfrm>
              <a:off x="4261" y="2510"/>
              <a:ext cx="18" cy="15"/>
            </a:xfrm>
            <a:custGeom>
              <a:avLst/>
              <a:gdLst>
                <a:gd name="T0" fmla="*/ 0 w 12"/>
                <a:gd name="T1" fmla="*/ 0 h 10"/>
                <a:gd name="T2" fmla="*/ 93 w 12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4" y="3"/>
                    <a:pt x="8" y="6"/>
                    <a:pt x="12" y="1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29" name="Freeform 355"/>
            <p:cNvSpPr>
              <a:spLocks/>
            </p:cNvSpPr>
            <p:nvPr/>
          </p:nvSpPr>
          <p:spPr bwMode="auto">
            <a:xfrm>
              <a:off x="3993" y="2476"/>
              <a:ext cx="58" cy="34"/>
            </a:xfrm>
            <a:custGeom>
              <a:avLst/>
              <a:gdLst>
                <a:gd name="T0" fmla="*/ 317 w 38"/>
                <a:gd name="T1" fmla="*/ 158 h 22"/>
                <a:gd name="T2" fmla="*/ 0 w 38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22">
                  <a:moveTo>
                    <a:pt x="38" y="18"/>
                  </a:moveTo>
                  <a:cubicBezTo>
                    <a:pt x="25" y="22"/>
                    <a:pt x="8" y="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0" name="Freeform 356"/>
            <p:cNvSpPr>
              <a:spLocks/>
            </p:cNvSpPr>
            <p:nvPr/>
          </p:nvSpPr>
          <p:spPr bwMode="auto">
            <a:xfrm>
              <a:off x="4003" y="2507"/>
              <a:ext cx="19" cy="31"/>
            </a:xfrm>
            <a:custGeom>
              <a:avLst/>
              <a:gdLst>
                <a:gd name="T0" fmla="*/ 120 w 12"/>
                <a:gd name="T1" fmla="*/ 0 h 20"/>
                <a:gd name="T2" fmla="*/ 0 w 12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cubicBezTo>
                    <a:pt x="8" y="7"/>
                    <a:pt x="4" y="14"/>
                    <a:pt x="0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1" name="Freeform 357"/>
            <p:cNvSpPr>
              <a:spLocks/>
            </p:cNvSpPr>
            <p:nvPr/>
          </p:nvSpPr>
          <p:spPr bwMode="auto">
            <a:xfrm>
              <a:off x="3742" y="2478"/>
              <a:ext cx="43" cy="52"/>
            </a:xfrm>
            <a:custGeom>
              <a:avLst/>
              <a:gdLst>
                <a:gd name="T0" fmla="*/ 0 w 28"/>
                <a:gd name="T1" fmla="*/ 0 h 34"/>
                <a:gd name="T2" fmla="*/ 238 w 28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cubicBezTo>
                    <a:pt x="2" y="18"/>
                    <a:pt x="13" y="26"/>
                    <a:pt x="28" y="3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2" name="Freeform 358"/>
            <p:cNvSpPr>
              <a:spLocks/>
            </p:cNvSpPr>
            <p:nvPr/>
          </p:nvSpPr>
          <p:spPr bwMode="auto">
            <a:xfrm>
              <a:off x="3742" y="2522"/>
              <a:ext cx="18" cy="25"/>
            </a:xfrm>
            <a:custGeom>
              <a:avLst/>
              <a:gdLst>
                <a:gd name="T0" fmla="*/ 93 w 12"/>
                <a:gd name="T1" fmla="*/ 0 h 16"/>
                <a:gd name="T2" fmla="*/ 0 w 12"/>
                <a:gd name="T3" fmla="*/ 148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9" y="6"/>
                    <a:pt x="5" y="11"/>
                    <a:pt x="0" y="1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3" name="Freeform 359"/>
            <p:cNvSpPr>
              <a:spLocks/>
            </p:cNvSpPr>
            <p:nvPr/>
          </p:nvSpPr>
          <p:spPr bwMode="auto">
            <a:xfrm>
              <a:off x="3943" y="2703"/>
              <a:ext cx="22" cy="44"/>
            </a:xfrm>
            <a:custGeom>
              <a:avLst/>
              <a:gdLst>
                <a:gd name="T0" fmla="*/ 20 w 14"/>
                <a:gd name="T1" fmla="*/ 0 h 29"/>
                <a:gd name="T2" fmla="*/ 135 w 14"/>
                <a:gd name="T3" fmla="*/ 23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9">
                  <a:moveTo>
                    <a:pt x="2" y="0"/>
                  </a:moveTo>
                  <a:cubicBezTo>
                    <a:pt x="0" y="12"/>
                    <a:pt x="4" y="23"/>
                    <a:pt x="14" y="2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4" name="Freeform 360"/>
            <p:cNvSpPr>
              <a:spLocks/>
            </p:cNvSpPr>
            <p:nvPr/>
          </p:nvSpPr>
          <p:spPr bwMode="auto">
            <a:xfrm>
              <a:off x="3914" y="2736"/>
              <a:ext cx="35" cy="19"/>
            </a:xfrm>
            <a:custGeom>
              <a:avLst/>
              <a:gdLst>
                <a:gd name="T0" fmla="*/ 187 w 23"/>
                <a:gd name="T1" fmla="*/ 13 h 12"/>
                <a:gd name="T2" fmla="*/ 0 w 23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12">
                  <a:moveTo>
                    <a:pt x="23" y="1"/>
                  </a:moveTo>
                  <a:cubicBezTo>
                    <a:pt x="13" y="0"/>
                    <a:pt x="5" y="5"/>
                    <a:pt x="0" y="1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5" name="Freeform 361"/>
            <p:cNvSpPr>
              <a:spLocks/>
            </p:cNvSpPr>
            <p:nvPr/>
          </p:nvSpPr>
          <p:spPr bwMode="auto">
            <a:xfrm>
              <a:off x="3512" y="2781"/>
              <a:ext cx="36" cy="71"/>
            </a:xfrm>
            <a:custGeom>
              <a:avLst/>
              <a:gdLst>
                <a:gd name="T0" fmla="*/ 189 w 23"/>
                <a:gd name="T1" fmla="*/ 0 h 46"/>
                <a:gd name="T2" fmla="*/ 0 w 23"/>
                <a:gd name="T3" fmla="*/ 404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46">
                  <a:moveTo>
                    <a:pt x="20" y="0"/>
                  </a:moveTo>
                  <a:cubicBezTo>
                    <a:pt x="23" y="19"/>
                    <a:pt x="15" y="36"/>
                    <a:pt x="0" y="4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6" name="Freeform 362"/>
            <p:cNvSpPr>
              <a:spLocks/>
            </p:cNvSpPr>
            <p:nvPr/>
          </p:nvSpPr>
          <p:spPr bwMode="auto">
            <a:xfrm>
              <a:off x="3535" y="2832"/>
              <a:ext cx="23" cy="11"/>
            </a:xfrm>
            <a:custGeom>
              <a:avLst/>
              <a:gdLst>
                <a:gd name="T0" fmla="*/ 0 w 15"/>
                <a:gd name="T1" fmla="*/ 0 h 7"/>
                <a:gd name="T2" fmla="*/ 127 w 15"/>
                <a:gd name="T3" fmla="*/ 6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5" y="2"/>
                    <a:pt x="10" y="4"/>
                    <a:pt x="15" y="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7" name="Freeform 363"/>
            <p:cNvSpPr>
              <a:spLocks/>
            </p:cNvSpPr>
            <p:nvPr/>
          </p:nvSpPr>
          <p:spPr bwMode="auto">
            <a:xfrm>
              <a:off x="3424" y="2667"/>
              <a:ext cx="10" cy="31"/>
            </a:xfrm>
            <a:custGeom>
              <a:avLst/>
              <a:gdLst>
                <a:gd name="T0" fmla="*/ 78 w 6"/>
                <a:gd name="T1" fmla="*/ 0 h 20"/>
                <a:gd name="T2" fmla="*/ 13 w 6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cubicBezTo>
                    <a:pt x="1" y="6"/>
                    <a:pt x="0" y="12"/>
                    <a:pt x="1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8" name="Freeform 364"/>
            <p:cNvSpPr>
              <a:spLocks/>
            </p:cNvSpPr>
            <p:nvPr/>
          </p:nvSpPr>
          <p:spPr bwMode="auto">
            <a:xfrm>
              <a:off x="3404" y="2669"/>
              <a:ext cx="19" cy="14"/>
            </a:xfrm>
            <a:custGeom>
              <a:avLst/>
              <a:gdLst>
                <a:gd name="T0" fmla="*/ 120 w 12"/>
                <a:gd name="T1" fmla="*/ 82 h 9"/>
                <a:gd name="T2" fmla="*/ 0 w 12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10" y="4"/>
                    <a:pt x="6" y="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39" name="Freeform 365"/>
            <p:cNvSpPr>
              <a:spLocks/>
            </p:cNvSpPr>
            <p:nvPr/>
          </p:nvSpPr>
          <p:spPr bwMode="auto">
            <a:xfrm>
              <a:off x="4160" y="2727"/>
              <a:ext cx="45" cy="45"/>
            </a:xfrm>
            <a:custGeom>
              <a:avLst/>
              <a:gdLst>
                <a:gd name="T0" fmla="*/ 262 w 29"/>
                <a:gd name="T1" fmla="*/ 0 h 29"/>
                <a:gd name="T2" fmla="*/ 0 w 29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9">
                  <a:moveTo>
                    <a:pt x="29" y="0"/>
                  </a:moveTo>
                  <a:cubicBezTo>
                    <a:pt x="25" y="15"/>
                    <a:pt x="13" y="22"/>
                    <a:pt x="0" y="2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0" name="Freeform 366"/>
            <p:cNvSpPr>
              <a:spLocks/>
            </p:cNvSpPr>
            <p:nvPr/>
          </p:nvSpPr>
          <p:spPr bwMode="auto">
            <a:xfrm>
              <a:off x="4187" y="2758"/>
              <a:ext cx="18" cy="26"/>
            </a:xfrm>
            <a:custGeom>
              <a:avLst/>
              <a:gdLst>
                <a:gd name="T0" fmla="*/ 0 w 12"/>
                <a:gd name="T1" fmla="*/ 0 h 17"/>
                <a:gd name="T2" fmla="*/ 93 w 12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cubicBezTo>
                    <a:pt x="5" y="5"/>
                    <a:pt x="9" y="11"/>
                    <a:pt x="12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1" name="Freeform 367"/>
            <p:cNvSpPr>
              <a:spLocks/>
            </p:cNvSpPr>
            <p:nvPr/>
          </p:nvSpPr>
          <p:spPr bwMode="auto">
            <a:xfrm>
              <a:off x="4006" y="2900"/>
              <a:ext cx="68" cy="41"/>
            </a:xfrm>
            <a:custGeom>
              <a:avLst/>
              <a:gdLst>
                <a:gd name="T0" fmla="*/ 386 w 44"/>
                <a:gd name="T1" fmla="*/ 217 h 27"/>
                <a:gd name="T2" fmla="*/ 0 w 44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27">
                  <a:moveTo>
                    <a:pt x="44" y="27"/>
                  </a:moveTo>
                  <a:cubicBezTo>
                    <a:pt x="29" y="24"/>
                    <a:pt x="3" y="18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2" name="Freeform 368"/>
            <p:cNvSpPr>
              <a:spLocks/>
            </p:cNvSpPr>
            <p:nvPr/>
          </p:nvSpPr>
          <p:spPr bwMode="auto">
            <a:xfrm>
              <a:off x="4019" y="2934"/>
              <a:ext cx="17" cy="26"/>
            </a:xfrm>
            <a:custGeom>
              <a:avLst/>
              <a:gdLst>
                <a:gd name="T0" fmla="*/ 96 w 11"/>
                <a:gd name="T1" fmla="*/ 0 h 17"/>
                <a:gd name="T2" fmla="*/ 0 w 11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7">
                  <a:moveTo>
                    <a:pt x="11" y="0"/>
                  </a:moveTo>
                  <a:cubicBezTo>
                    <a:pt x="7" y="6"/>
                    <a:pt x="3" y="11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3" name="Freeform 369"/>
            <p:cNvSpPr>
              <a:spLocks/>
            </p:cNvSpPr>
            <p:nvPr/>
          </p:nvSpPr>
          <p:spPr bwMode="auto">
            <a:xfrm>
              <a:off x="3754" y="2821"/>
              <a:ext cx="32" cy="57"/>
            </a:xfrm>
            <a:custGeom>
              <a:avLst/>
              <a:gdLst>
                <a:gd name="T0" fmla="*/ 32 w 21"/>
                <a:gd name="T1" fmla="*/ 0 h 37"/>
                <a:gd name="T2" fmla="*/ 174 w 21"/>
                <a:gd name="T3" fmla="*/ 324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7">
                  <a:moveTo>
                    <a:pt x="4" y="0"/>
                  </a:moveTo>
                  <a:cubicBezTo>
                    <a:pt x="0" y="14"/>
                    <a:pt x="11" y="29"/>
                    <a:pt x="21" y="3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4" name="Freeform 370"/>
            <p:cNvSpPr>
              <a:spLocks/>
            </p:cNvSpPr>
            <p:nvPr/>
          </p:nvSpPr>
          <p:spPr bwMode="auto">
            <a:xfrm>
              <a:off x="3734" y="2855"/>
              <a:ext cx="32" cy="22"/>
            </a:xfrm>
            <a:custGeom>
              <a:avLst/>
              <a:gdLst>
                <a:gd name="T0" fmla="*/ 174 w 21"/>
                <a:gd name="T1" fmla="*/ 0 h 14"/>
                <a:gd name="T2" fmla="*/ 0 w 21"/>
                <a:gd name="T3" fmla="*/ 13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6" y="7"/>
                    <a:pt x="9" y="12"/>
                    <a:pt x="0" y="1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5" name="Freeform 371"/>
            <p:cNvSpPr>
              <a:spLocks/>
            </p:cNvSpPr>
            <p:nvPr/>
          </p:nvSpPr>
          <p:spPr bwMode="auto">
            <a:xfrm>
              <a:off x="3816" y="3038"/>
              <a:ext cx="75" cy="51"/>
            </a:xfrm>
            <a:custGeom>
              <a:avLst/>
              <a:gdLst>
                <a:gd name="T0" fmla="*/ 412 w 49"/>
                <a:gd name="T1" fmla="*/ 280 h 33"/>
                <a:gd name="T2" fmla="*/ 0 w 49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" h="33">
                  <a:moveTo>
                    <a:pt x="49" y="32"/>
                  </a:moveTo>
                  <a:cubicBezTo>
                    <a:pt x="28" y="33"/>
                    <a:pt x="8" y="2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6" name="Freeform 372"/>
            <p:cNvSpPr>
              <a:spLocks/>
            </p:cNvSpPr>
            <p:nvPr/>
          </p:nvSpPr>
          <p:spPr bwMode="auto">
            <a:xfrm>
              <a:off x="3836" y="3083"/>
              <a:ext cx="9" cy="26"/>
            </a:xfrm>
            <a:custGeom>
              <a:avLst/>
              <a:gdLst>
                <a:gd name="T0" fmla="*/ 48 w 6"/>
                <a:gd name="T1" fmla="*/ 0 h 17"/>
                <a:gd name="T2" fmla="*/ 12 w 6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1" y="5"/>
                    <a:pt x="0" y="10"/>
                    <a:pt x="1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7" name="Freeform 373"/>
            <p:cNvSpPr>
              <a:spLocks/>
            </p:cNvSpPr>
            <p:nvPr/>
          </p:nvSpPr>
          <p:spPr bwMode="auto">
            <a:xfrm>
              <a:off x="3551" y="3015"/>
              <a:ext cx="50" cy="34"/>
            </a:xfrm>
            <a:custGeom>
              <a:avLst/>
              <a:gdLst>
                <a:gd name="T0" fmla="*/ 264 w 33"/>
                <a:gd name="T1" fmla="*/ 0 h 22"/>
                <a:gd name="T2" fmla="*/ 0 w 33"/>
                <a:gd name="T3" fmla="*/ 17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3" h="22">
                  <a:moveTo>
                    <a:pt x="33" y="0"/>
                  </a:moveTo>
                  <a:cubicBezTo>
                    <a:pt x="29" y="13"/>
                    <a:pt x="14" y="22"/>
                    <a:pt x="0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8" name="Freeform 374"/>
            <p:cNvSpPr>
              <a:spLocks/>
            </p:cNvSpPr>
            <p:nvPr/>
          </p:nvSpPr>
          <p:spPr bwMode="auto">
            <a:xfrm>
              <a:off x="3580" y="3043"/>
              <a:ext cx="14" cy="26"/>
            </a:xfrm>
            <a:custGeom>
              <a:avLst/>
              <a:gdLst>
                <a:gd name="T0" fmla="*/ 0 w 9"/>
                <a:gd name="T1" fmla="*/ 0 h 17"/>
                <a:gd name="T2" fmla="*/ 82 w 9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4" y="6"/>
                    <a:pt x="6" y="11"/>
                    <a:pt x="9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49" name="Freeform 375"/>
            <p:cNvSpPr>
              <a:spLocks/>
            </p:cNvSpPr>
            <p:nvPr/>
          </p:nvSpPr>
          <p:spPr bwMode="auto">
            <a:xfrm>
              <a:off x="3617" y="3180"/>
              <a:ext cx="65" cy="34"/>
            </a:xfrm>
            <a:custGeom>
              <a:avLst/>
              <a:gdLst>
                <a:gd name="T0" fmla="*/ 373 w 42"/>
                <a:gd name="T1" fmla="*/ 196 h 22"/>
                <a:gd name="T2" fmla="*/ 0 w 42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22">
                  <a:moveTo>
                    <a:pt x="42" y="22"/>
                  </a:moveTo>
                  <a:cubicBezTo>
                    <a:pt x="27" y="19"/>
                    <a:pt x="11" y="1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0" name="Freeform 376"/>
            <p:cNvSpPr>
              <a:spLocks/>
            </p:cNvSpPr>
            <p:nvPr/>
          </p:nvSpPr>
          <p:spPr bwMode="auto">
            <a:xfrm>
              <a:off x="3632" y="3206"/>
              <a:ext cx="8" cy="31"/>
            </a:xfrm>
            <a:custGeom>
              <a:avLst/>
              <a:gdLst>
                <a:gd name="T0" fmla="*/ 54 w 5"/>
                <a:gd name="T1" fmla="*/ 0 h 20"/>
                <a:gd name="T2" fmla="*/ 0 w 5"/>
                <a:gd name="T3" fmla="*/ 178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0">
                  <a:moveTo>
                    <a:pt x="5" y="0"/>
                  </a:moveTo>
                  <a:cubicBezTo>
                    <a:pt x="3" y="6"/>
                    <a:pt x="1" y="13"/>
                    <a:pt x="0" y="2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1" name="Freeform 377"/>
            <p:cNvSpPr>
              <a:spLocks/>
            </p:cNvSpPr>
            <p:nvPr/>
          </p:nvSpPr>
          <p:spPr bwMode="auto">
            <a:xfrm>
              <a:off x="3983" y="3289"/>
              <a:ext cx="23" cy="39"/>
            </a:xfrm>
            <a:custGeom>
              <a:avLst/>
              <a:gdLst>
                <a:gd name="T0" fmla="*/ 113 w 15"/>
                <a:gd name="T1" fmla="*/ 0 h 25"/>
                <a:gd name="T2" fmla="*/ 0 w 15"/>
                <a:gd name="T3" fmla="*/ 23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5">
                  <a:moveTo>
                    <a:pt x="13" y="0"/>
                  </a:moveTo>
                  <a:cubicBezTo>
                    <a:pt x="15" y="11"/>
                    <a:pt x="8" y="20"/>
                    <a:pt x="0" y="2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2" name="Freeform 378"/>
            <p:cNvSpPr>
              <a:spLocks/>
            </p:cNvSpPr>
            <p:nvPr/>
          </p:nvSpPr>
          <p:spPr bwMode="auto">
            <a:xfrm>
              <a:off x="3996" y="3315"/>
              <a:ext cx="14" cy="13"/>
            </a:xfrm>
            <a:custGeom>
              <a:avLst/>
              <a:gdLst>
                <a:gd name="T0" fmla="*/ 0 w 9"/>
                <a:gd name="T1" fmla="*/ 0 h 8"/>
                <a:gd name="T2" fmla="*/ 82 w 9"/>
                <a:gd name="T3" fmla="*/ 8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5" y="1"/>
                    <a:pt x="8" y="4"/>
                    <a:pt x="9" y="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3" name="Freeform 379"/>
            <p:cNvSpPr>
              <a:spLocks/>
            </p:cNvSpPr>
            <p:nvPr/>
          </p:nvSpPr>
          <p:spPr bwMode="auto">
            <a:xfrm>
              <a:off x="4287" y="2912"/>
              <a:ext cx="35" cy="59"/>
            </a:xfrm>
            <a:custGeom>
              <a:avLst/>
              <a:gdLst>
                <a:gd name="T0" fmla="*/ 187 w 23"/>
                <a:gd name="T1" fmla="*/ 0 h 38"/>
                <a:gd name="T2" fmla="*/ 0 w 23"/>
                <a:gd name="T3" fmla="*/ 345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8">
                  <a:moveTo>
                    <a:pt x="23" y="0"/>
                  </a:moveTo>
                  <a:cubicBezTo>
                    <a:pt x="23" y="18"/>
                    <a:pt x="14" y="28"/>
                    <a:pt x="0" y="3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4" name="Freeform 380"/>
            <p:cNvSpPr>
              <a:spLocks/>
            </p:cNvSpPr>
            <p:nvPr/>
          </p:nvSpPr>
          <p:spPr bwMode="auto">
            <a:xfrm>
              <a:off x="4313" y="2957"/>
              <a:ext cx="8" cy="24"/>
            </a:xfrm>
            <a:custGeom>
              <a:avLst/>
              <a:gdLst>
                <a:gd name="T0" fmla="*/ 0 w 5"/>
                <a:gd name="T1" fmla="*/ 0 h 16"/>
                <a:gd name="T2" fmla="*/ 54 w 5"/>
                <a:gd name="T3" fmla="*/ 122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6">
                  <a:moveTo>
                    <a:pt x="0" y="0"/>
                  </a:moveTo>
                  <a:cubicBezTo>
                    <a:pt x="2" y="5"/>
                    <a:pt x="3" y="10"/>
                    <a:pt x="5" y="1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5" name="Freeform 381"/>
            <p:cNvSpPr>
              <a:spLocks/>
            </p:cNvSpPr>
            <p:nvPr/>
          </p:nvSpPr>
          <p:spPr bwMode="auto">
            <a:xfrm>
              <a:off x="4242" y="3072"/>
              <a:ext cx="31" cy="42"/>
            </a:xfrm>
            <a:custGeom>
              <a:avLst/>
              <a:gdLst>
                <a:gd name="T0" fmla="*/ 178 w 20"/>
                <a:gd name="T1" fmla="*/ 244 h 27"/>
                <a:gd name="T2" fmla="*/ 0 w 20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7">
                  <a:moveTo>
                    <a:pt x="20" y="27"/>
                  </a:moveTo>
                  <a:cubicBezTo>
                    <a:pt x="11" y="21"/>
                    <a:pt x="1" y="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6" name="Freeform 382"/>
            <p:cNvSpPr>
              <a:spLocks/>
            </p:cNvSpPr>
            <p:nvPr/>
          </p:nvSpPr>
          <p:spPr bwMode="auto">
            <a:xfrm>
              <a:off x="4239" y="3098"/>
              <a:ext cx="15" cy="27"/>
            </a:xfrm>
            <a:custGeom>
              <a:avLst/>
              <a:gdLst>
                <a:gd name="T0" fmla="*/ 80 w 10"/>
                <a:gd name="T1" fmla="*/ 0 h 17"/>
                <a:gd name="T2" fmla="*/ 0 w 10"/>
                <a:gd name="T3" fmla="*/ 17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10" y="0"/>
                  </a:moveTo>
                  <a:cubicBezTo>
                    <a:pt x="7" y="6"/>
                    <a:pt x="4" y="12"/>
                    <a:pt x="0" y="1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7" name="Freeform 383"/>
            <p:cNvSpPr>
              <a:spLocks/>
            </p:cNvSpPr>
            <p:nvPr/>
          </p:nvSpPr>
          <p:spPr bwMode="auto">
            <a:xfrm>
              <a:off x="4302" y="3211"/>
              <a:ext cx="26" cy="41"/>
            </a:xfrm>
            <a:custGeom>
              <a:avLst/>
              <a:gdLst>
                <a:gd name="T0" fmla="*/ 142 w 17"/>
                <a:gd name="T1" fmla="*/ 0 h 27"/>
                <a:gd name="T2" fmla="*/ 0 w 17"/>
                <a:gd name="T3" fmla="*/ 21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7">
                  <a:moveTo>
                    <a:pt x="17" y="0"/>
                  </a:moveTo>
                  <a:cubicBezTo>
                    <a:pt x="17" y="13"/>
                    <a:pt x="13" y="23"/>
                    <a:pt x="0" y="27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8" name="Freeform 384"/>
            <p:cNvSpPr>
              <a:spLocks/>
            </p:cNvSpPr>
            <p:nvPr/>
          </p:nvSpPr>
          <p:spPr bwMode="auto">
            <a:xfrm>
              <a:off x="4322" y="3237"/>
              <a:ext cx="17" cy="29"/>
            </a:xfrm>
            <a:custGeom>
              <a:avLst/>
              <a:gdLst>
                <a:gd name="T0" fmla="*/ 0 w 11"/>
                <a:gd name="T1" fmla="*/ 0 h 19"/>
                <a:gd name="T2" fmla="*/ 96 w 11"/>
                <a:gd name="T3" fmla="*/ 15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4" y="6"/>
                    <a:pt x="8" y="12"/>
                    <a:pt x="11" y="1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59" name="Freeform 385"/>
            <p:cNvSpPr>
              <a:spLocks/>
            </p:cNvSpPr>
            <p:nvPr/>
          </p:nvSpPr>
          <p:spPr bwMode="auto">
            <a:xfrm>
              <a:off x="4148" y="3211"/>
              <a:ext cx="19" cy="74"/>
            </a:xfrm>
            <a:custGeom>
              <a:avLst/>
              <a:gdLst>
                <a:gd name="T0" fmla="*/ 0 w 12"/>
                <a:gd name="T1" fmla="*/ 0 h 48"/>
                <a:gd name="T2" fmla="*/ 120 w 12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8">
                  <a:moveTo>
                    <a:pt x="0" y="0"/>
                  </a:moveTo>
                  <a:cubicBezTo>
                    <a:pt x="0" y="16"/>
                    <a:pt x="1" y="34"/>
                    <a:pt x="12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0" name="Freeform 386"/>
            <p:cNvSpPr>
              <a:spLocks/>
            </p:cNvSpPr>
            <p:nvPr/>
          </p:nvSpPr>
          <p:spPr bwMode="auto">
            <a:xfrm>
              <a:off x="4127" y="3255"/>
              <a:ext cx="26" cy="13"/>
            </a:xfrm>
            <a:custGeom>
              <a:avLst/>
              <a:gdLst>
                <a:gd name="T0" fmla="*/ 142 w 17"/>
                <a:gd name="T1" fmla="*/ 0 h 8"/>
                <a:gd name="T2" fmla="*/ 0 w 17"/>
                <a:gd name="T3" fmla="*/ 89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1" y="1"/>
                    <a:pt x="5" y="4"/>
                    <a:pt x="0" y="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1" name="Freeform 387"/>
            <p:cNvSpPr>
              <a:spLocks/>
            </p:cNvSpPr>
            <p:nvPr/>
          </p:nvSpPr>
          <p:spPr bwMode="auto">
            <a:xfrm>
              <a:off x="4210" y="3352"/>
              <a:ext cx="63" cy="48"/>
            </a:xfrm>
            <a:custGeom>
              <a:avLst/>
              <a:gdLst>
                <a:gd name="T0" fmla="*/ 352 w 41"/>
                <a:gd name="T1" fmla="*/ 178 h 31"/>
                <a:gd name="T2" fmla="*/ 0 w 41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31">
                  <a:moveTo>
                    <a:pt x="41" y="20"/>
                  </a:moveTo>
                  <a:cubicBezTo>
                    <a:pt x="29" y="31"/>
                    <a:pt x="4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2" name="Freeform 388"/>
            <p:cNvSpPr>
              <a:spLocks/>
            </p:cNvSpPr>
            <p:nvPr/>
          </p:nvSpPr>
          <p:spPr bwMode="auto">
            <a:xfrm>
              <a:off x="4216" y="3380"/>
              <a:ext cx="15" cy="14"/>
            </a:xfrm>
            <a:custGeom>
              <a:avLst/>
              <a:gdLst>
                <a:gd name="T0" fmla="*/ 80 w 10"/>
                <a:gd name="T1" fmla="*/ 0 h 9"/>
                <a:gd name="T2" fmla="*/ 0 w 10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cubicBezTo>
                    <a:pt x="6" y="3"/>
                    <a:pt x="3" y="5"/>
                    <a:pt x="0" y="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3" name="Freeform 389"/>
            <p:cNvSpPr>
              <a:spLocks/>
            </p:cNvSpPr>
            <p:nvPr/>
          </p:nvSpPr>
          <p:spPr bwMode="auto">
            <a:xfrm>
              <a:off x="4271" y="2214"/>
              <a:ext cx="23" cy="50"/>
            </a:xfrm>
            <a:custGeom>
              <a:avLst/>
              <a:gdLst>
                <a:gd name="T0" fmla="*/ 113 w 15"/>
                <a:gd name="T1" fmla="*/ 0 h 32"/>
                <a:gd name="T2" fmla="*/ 0 w 15"/>
                <a:gd name="T3" fmla="*/ 298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2">
                  <a:moveTo>
                    <a:pt x="13" y="0"/>
                  </a:moveTo>
                  <a:cubicBezTo>
                    <a:pt x="15" y="12"/>
                    <a:pt x="10" y="25"/>
                    <a:pt x="0" y="3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4" name="Freeform 390"/>
            <p:cNvSpPr>
              <a:spLocks/>
            </p:cNvSpPr>
            <p:nvPr/>
          </p:nvSpPr>
          <p:spPr bwMode="auto">
            <a:xfrm>
              <a:off x="4284" y="2251"/>
              <a:ext cx="15" cy="10"/>
            </a:xfrm>
            <a:custGeom>
              <a:avLst/>
              <a:gdLst>
                <a:gd name="T0" fmla="*/ 0 w 10"/>
                <a:gd name="T1" fmla="*/ 0 h 6"/>
                <a:gd name="T2" fmla="*/ 80 w 10"/>
                <a:gd name="T3" fmla="*/ 7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4" y="1"/>
                    <a:pt x="8" y="3"/>
                    <a:pt x="10" y="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5" name="Freeform 391"/>
            <p:cNvSpPr>
              <a:spLocks/>
            </p:cNvSpPr>
            <p:nvPr/>
          </p:nvSpPr>
          <p:spPr bwMode="auto">
            <a:xfrm>
              <a:off x="4097" y="2590"/>
              <a:ext cx="17" cy="43"/>
            </a:xfrm>
            <a:custGeom>
              <a:avLst/>
              <a:gdLst>
                <a:gd name="T0" fmla="*/ 96 w 11"/>
                <a:gd name="T1" fmla="*/ 0 h 28"/>
                <a:gd name="T2" fmla="*/ 0 w 11"/>
                <a:gd name="T3" fmla="*/ 2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8">
                  <a:moveTo>
                    <a:pt x="11" y="0"/>
                  </a:moveTo>
                  <a:cubicBezTo>
                    <a:pt x="5" y="9"/>
                    <a:pt x="2" y="18"/>
                    <a:pt x="0" y="2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6" name="Freeform 392"/>
            <p:cNvSpPr>
              <a:spLocks/>
            </p:cNvSpPr>
            <p:nvPr/>
          </p:nvSpPr>
          <p:spPr bwMode="auto">
            <a:xfrm>
              <a:off x="4085" y="2604"/>
              <a:ext cx="15" cy="12"/>
            </a:xfrm>
            <a:custGeom>
              <a:avLst/>
              <a:gdLst>
                <a:gd name="T0" fmla="*/ 80 w 10"/>
                <a:gd name="T1" fmla="*/ 62 h 8"/>
                <a:gd name="T2" fmla="*/ 0 w 10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cubicBezTo>
                    <a:pt x="8" y="4"/>
                    <a:pt x="5" y="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7" name="Freeform 393"/>
            <p:cNvSpPr>
              <a:spLocks/>
            </p:cNvSpPr>
            <p:nvPr/>
          </p:nvSpPr>
          <p:spPr bwMode="auto">
            <a:xfrm>
              <a:off x="3689" y="2670"/>
              <a:ext cx="22" cy="51"/>
            </a:xfrm>
            <a:custGeom>
              <a:avLst/>
              <a:gdLst>
                <a:gd name="T0" fmla="*/ 135 w 14"/>
                <a:gd name="T1" fmla="*/ 0 h 33"/>
                <a:gd name="T2" fmla="*/ 13 w 14"/>
                <a:gd name="T3" fmla="*/ 29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33">
                  <a:moveTo>
                    <a:pt x="14" y="0"/>
                  </a:moveTo>
                  <a:cubicBezTo>
                    <a:pt x="7" y="10"/>
                    <a:pt x="0" y="21"/>
                    <a:pt x="1" y="33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8" name="Freeform 394"/>
            <p:cNvSpPr>
              <a:spLocks/>
            </p:cNvSpPr>
            <p:nvPr/>
          </p:nvSpPr>
          <p:spPr bwMode="auto">
            <a:xfrm>
              <a:off x="3660" y="2684"/>
              <a:ext cx="28" cy="19"/>
            </a:xfrm>
            <a:custGeom>
              <a:avLst/>
              <a:gdLst>
                <a:gd name="T0" fmla="*/ 165 w 18"/>
                <a:gd name="T1" fmla="*/ 120 h 12"/>
                <a:gd name="T2" fmla="*/ 0 w 18"/>
                <a:gd name="T3" fmla="*/ 13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cubicBezTo>
                    <a:pt x="15" y="3"/>
                    <a:pt x="9" y="0"/>
                    <a:pt x="0" y="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69" name="Freeform 395"/>
            <p:cNvSpPr>
              <a:spLocks/>
            </p:cNvSpPr>
            <p:nvPr/>
          </p:nvSpPr>
          <p:spPr bwMode="auto">
            <a:xfrm>
              <a:off x="3720" y="1517"/>
              <a:ext cx="43" cy="74"/>
            </a:xfrm>
            <a:custGeom>
              <a:avLst/>
              <a:gdLst>
                <a:gd name="T0" fmla="*/ 238 w 28"/>
                <a:gd name="T1" fmla="*/ 0 h 48"/>
                <a:gd name="T2" fmla="*/ 0 w 28"/>
                <a:gd name="T3" fmla="*/ 418 h 4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cubicBezTo>
                    <a:pt x="26" y="21"/>
                    <a:pt x="20" y="40"/>
                    <a:pt x="0" y="4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0" name="Freeform 396"/>
            <p:cNvSpPr>
              <a:spLocks/>
            </p:cNvSpPr>
            <p:nvPr/>
          </p:nvSpPr>
          <p:spPr bwMode="auto">
            <a:xfrm>
              <a:off x="3748" y="1565"/>
              <a:ext cx="27" cy="18"/>
            </a:xfrm>
            <a:custGeom>
              <a:avLst/>
              <a:gdLst>
                <a:gd name="T0" fmla="*/ 0 w 18"/>
                <a:gd name="T1" fmla="*/ 0 h 12"/>
                <a:gd name="T2" fmla="*/ 140 w 18"/>
                <a:gd name="T3" fmla="*/ 93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9" y="0"/>
                    <a:pt x="15" y="4"/>
                    <a:pt x="18" y="1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1" name="Freeform 397"/>
            <p:cNvSpPr>
              <a:spLocks/>
            </p:cNvSpPr>
            <p:nvPr/>
          </p:nvSpPr>
          <p:spPr bwMode="auto">
            <a:xfrm>
              <a:off x="3280" y="2824"/>
              <a:ext cx="58" cy="62"/>
            </a:xfrm>
            <a:custGeom>
              <a:avLst/>
              <a:gdLst>
                <a:gd name="T0" fmla="*/ 0 w 38"/>
                <a:gd name="T1" fmla="*/ 0 h 40"/>
                <a:gd name="T2" fmla="*/ 317 w 38"/>
                <a:gd name="T3" fmla="*/ 358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40">
                  <a:moveTo>
                    <a:pt x="0" y="0"/>
                  </a:moveTo>
                  <a:cubicBezTo>
                    <a:pt x="2" y="21"/>
                    <a:pt x="19" y="33"/>
                    <a:pt x="38" y="4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2" name="Freeform 398"/>
            <p:cNvSpPr>
              <a:spLocks/>
            </p:cNvSpPr>
            <p:nvPr/>
          </p:nvSpPr>
          <p:spPr bwMode="auto">
            <a:xfrm>
              <a:off x="3275" y="2863"/>
              <a:ext cx="23" cy="55"/>
            </a:xfrm>
            <a:custGeom>
              <a:avLst/>
              <a:gdLst>
                <a:gd name="T0" fmla="*/ 127 w 15"/>
                <a:gd name="T1" fmla="*/ 0 h 36"/>
                <a:gd name="T2" fmla="*/ 0 w 15"/>
                <a:gd name="T3" fmla="*/ 299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6">
                  <a:moveTo>
                    <a:pt x="15" y="0"/>
                  </a:moveTo>
                  <a:cubicBezTo>
                    <a:pt x="7" y="10"/>
                    <a:pt x="2" y="23"/>
                    <a:pt x="0" y="36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3" name="Freeform 399"/>
            <p:cNvSpPr>
              <a:spLocks/>
            </p:cNvSpPr>
            <p:nvPr/>
          </p:nvSpPr>
          <p:spPr bwMode="auto">
            <a:xfrm>
              <a:off x="3261" y="3098"/>
              <a:ext cx="49" cy="110"/>
            </a:xfrm>
            <a:custGeom>
              <a:avLst/>
              <a:gdLst>
                <a:gd name="T0" fmla="*/ 12 w 32"/>
                <a:gd name="T1" fmla="*/ 0 h 71"/>
                <a:gd name="T2" fmla="*/ 270 w 32"/>
                <a:gd name="T3" fmla="*/ 631 h 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71">
                  <a:moveTo>
                    <a:pt x="1" y="0"/>
                  </a:moveTo>
                  <a:cubicBezTo>
                    <a:pt x="0" y="27"/>
                    <a:pt x="11" y="55"/>
                    <a:pt x="32" y="71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4" name="Freeform 400"/>
            <p:cNvSpPr>
              <a:spLocks/>
            </p:cNvSpPr>
            <p:nvPr/>
          </p:nvSpPr>
          <p:spPr bwMode="auto">
            <a:xfrm>
              <a:off x="3232" y="3169"/>
              <a:ext cx="40" cy="43"/>
            </a:xfrm>
            <a:custGeom>
              <a:avLst/>
              <a:gdLst>
                <a:gd name="T0" fmla="*/ 225 w 26"/>
                <a:gd name="T1" fmla="*/ 0 h 28"/>
                <a:gd name="T2" fmla="*/ 0 w 26"/>
                <a:gd name="T3" fmla="*/ 2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8">
                  <a:moveTo>
                    <a:pt x="26" y="0"/>
                  </a:moveTo>
                  <a:cubicBezTo>
                    <a:pt x="16" y="8"/>
                    <a:pt x="3" y="15"/>
                    <a:pt x="0" y="2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5" name="Freeform 401"/>
            <p:cNvSpPr>
              <a:spLocks/>
            </p:cNvSpPr>
            <p:nvPr/>
          </p:nvSpPr>
          <p:spPr bwMode="auto">
            <a:xfrm>
              <a:off x="3318" y="3346"/>
              <a:ext cx="114" cy="56"/>
            </a:xfrm>
            <a:custGeom>
              <a:avLst/>
              <a:gdLst>
                <a:gd name="T0" fmla="*/ 0 w 74"/>
                <a:gd name="T1" fmla="*/ 149 h 36"/>
                <a:gd name="T2" fmla="*/ 642 w 74"/>
                <a:gd name="T3" fmla="*/ 0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" h="36">
                  <a:moveTo>
                    <a:pt x="0" y="17"/>
                  </a:moveTo>
                  <a:cubicBezTo>
                    <a:pt x="16" y="36"/>
                    <a:pt x="61" y="15"/>
                    <a:pt x="74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6" name="Freeform 402"/>
            <p:cNvSpPr>
              <a:spLocks/>
            </p:cNvSpPr>
            <p:nvPr/>
          </p:nvSpPr>
          <p:spPr bwMode="auto">
            <a:xfrm>
              <a:off x="3384" y="3380"/>
              <a:ext cx="36" cy="43"/>
            </a:xfrm>
            <a:custGeom>
              <a:avLst/>
              <a:gdLst>
                <a:gd name="T0" fmla="*/ 0 w 23"/>
                <a:gd name="T1" fmla="*/ 0 h 28"/>
                <a:gd name="T2" fmla="*/ 216 w 23"/>
                <a:gd name="T3" fmla="*/ 2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8">
                  <a:moveTo>
                    <a:pt x="0" y="0"/>
                  </a:moveTo>
                  <a:cubicBezTo>
                    <a:pt x="8" y="10"/>
                    <a:pt x="18" y="17"/>
                    <a:pt x="23" y="28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7" name="Freeform 403"/>
            <p:cNvSpPr>
              <a:spLocks/>
            </p:cNvSpPr>
            <p:nvPr/>
          </p:nvSpPr>
          <p:spPr bwMode="auto">
            <a:xfrm>
              <a:off x="3680" y="3380"/>
              <a:ext cx="46" cy="76"/>
            </a:xfrm>
            <a:custGeom>
              <a:avLst/>
              <a:gdLst>
                <a:gd name="T0" fmla="*/ 0 w 30"/>
                <a:gd name="T1" fmla="*/ 0 h 49"/>
                <a:gd name="T2" fmla="*/ 256 w 30"/>
                <a:gd name="T3" fmla="*/ 440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49">
                  <a:moveTo>
                    <a:pt x="0" y="0"/>
                  </a:moveTo>
                  <a:cubicBezTo>
                    <a:pt x="3" y="23"/>
                    <a:pt x="13" y="36"/>
                    <a:pt x="30" y="49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" name="Freeform 404"/>
            <p:cNvSpPr>
              <a:spLocks/>
            </p:cNvSpPr>
            <p:nvPr/>
          </p:nvSpPr>
          <p:spPr bwMode="auto">
            <a:xfrm>
              <a:off x="3652" y="3414"/>
              <a:ext cx="39" cy="6"/>
            </a:xfrm>
            <a:custGeom>
              <a:avLst/>
              <a:gdLst>
                <a:gd name="T0" fmla="*/ 231 w 25"/>
                <a:gd name="T1" fmla="*/ 12 h 4"/>
                <a:gd name="T2" fmla="*/ 0 w 25"/>
                <a:gd name="T3" fmla="*/ 3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">
                  <a:moveTo>
                    <a:pt x="25" y="1"/>
                  </a:moveTo>
                  <a:cubicBezTo>
                    <a:pt x="17" y="0"/>
                    <a:pt x="8" y="1"/>
                    <a:pt x="0" y="4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" name="Freeform 405"/>
            <p:cNvSpPr>
              <a:spLocks/>
            </p:cNvSpPr>
            <p:nvPr/>
          </p:nvSpPr>
          <p:spPr bwMode="auto">
            <a:xfrm>
              <a:off x="2160" y="3362"/>
              <a:ext cx="99" cy="50"/>
            </a:xfrm>
            <a:custGeom>
              <a:avLst/>
              <a:gdLst>
                <a:gd name="T0" fmla="*/ 0 w 64"/>
                <a:gd name="T1" fmla="*/ 142 h 33"/>
                <a:gd name="T2" fmla="*/ 568 w 64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4" h="33">
                  <a:moveTo>
                    <a:pt x="0" y="18"/>
                  </a:moveTo>
                  <a:cubicBezTo>
                    <a:pt x="24" y="33"/>
                    <a:pt x="46" y="11"/>
                    <a:pt x="64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" name="Freeform 406"/>
            <p:cNvSpPr>
              <a:spLocks/>
            </p:cNvSpPr>
            <p:nvPr/>
          </p:nvSpPr>
          <p:spPr bwMode="auto">
            <a:xfrm>
              <a:off x="2223" y="3389"/>
              <a:ext cx="28" cy="19"/>
            </a:xfrm>
            <a:custGeom>
              <a:avLst/>
              <a:gdLst>
                <a:gd name="T0" fmla="*/ 0 w 18"/>
                <a:gd name="T1" fmla="*/ 0 h 12"/>
                <a:gd name="T2" fmla="*/ 165 w 18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6" y="4"/>
                    <a:pt x="12" y="8"/>
                    <a:pt x="18" y="1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" name="Freeform 407"/>
            <p:cNvSpPr>
              <a:spLocks/>
            </p:cNvSpPr>
            <p:nvPr/>
          </p:nvSpPr>
          <p:spPr bwMode="auto">
            <a:xfrm>
              <a:off x="2464" y="3225"/>
              <a:ext cx="66" cy="86"/>
            </a:xfrm>
            <a:custGeom>
              <a:avLst/>
              <a:gdLst>
                <a:gd name="T0" fmla="*/ 0 w 43"/>
                <a:gd name="T1" fmla="*/ 479 h 56"/>
                <a:gd name="T2" fmla="*/ 365 w 43"/>
                <a:gd name="T3" fmla="*/ 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56">
                  <a:moveTo>
                    <a:pt x="0" y="56"/>
                  </a:moveTo>
                  <a:cubicBezTo>
                    <a:pt x="21" y="45"/>
                    <a:pt x="39" y="23"/>
                    <a:pt x="43" y="0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" name="Freeform 408"/>
            <p:cNvSpPr>
              <a:spLocks/>
            </p:cNvSpPr>
            <p:nvPr/>
          </p:nvSpPr>
          <p:spPr bwMode="auto">
            <a:xfrm>
              <a:off x="2514" y="3271"/>
              <a:ext cx="28" cy="23"/>
            </a:xfrm>
            <a:custGeom>
              <a:avLst/>
              <a:gdLst>
                <a:gd name="T0" fmla="*/ 0 w 18"/>
                <a:gd name="T1" fmla="*/ 0 h 15"/>
                <a:gd name="T2" fmla="*/ 165 w 18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cubicBezTo>
                    <a:pt x="6" y="5"/>
                    <a:pt x="12" y="10"/>
                    <a:pt x="18" y="15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" name="Freeform 409"/>
            <p:cNvSpPr>
              <a:spLocks/>
            </p:cNvSpPr>
            <p:nvPr/>
          </p:nvSpPr>
          <p:spPr bwMode="auto">
            <a:xfrm>
              <a:off x="1885" y="3409"/>
              <a:ext cx="93" cy="19"/>
            </a:xfrm>
            <a:custGeom>
              <a:avLst/>
              <a:gdLst>
                <a:gd name="T0" fmla="*/ 0 w 61"/>
                <a:gd name="T1" fmla="*/ 120 h 12"/>
                <a:gd name="T2" fmla="*/ 502 w 61"/>
                <a:gd name="T3" fmla="*/ 21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" h="12">
                  <a:moveTo>
                    <a:pt x="0" y="12"/>
                  </a:moveTo>
                  <a:cubicBezTo>
                    <a:pt x="19" y="3"/>
                    <a:pt x="40" y="0"/>
                    <a:pt x="61" y="2"/>
                  </a:cubicBezTo>
                </a:path>
              </a:pathLst>
            </a:custGeom>
            <a:noFill/>
            <a:ln w="12700" cap="rnd">
              <a:solidFill>
                <a:srgbClr val="6D1F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" name="Line 410"/>
            <p:cNvSpPr>
              <a:spLocks noChangeShapeType="1"/>
            </p:cNvSpPr>
            <p:nvPr/>
          </p:nvSpPr>
          <p:spPr bwMode="auto">
            <a:xfrm>
              <a:off x="1921" y="3386"/>
              <a:ext cx="1" cy="31"/>
            </a:xfrm>
            <a:prstGeom prst="line">
              <a:avLst/>
            </a:prstGeom>
            <a:noFill/>
            <a:ln w="12700" cap="rnd">
              <a:solidFill>
                <a:srgbClr val="6D1F4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" name="Freeform 411"/>
            <p:cNvSpPr>
              <a:spLocks/>
            </p:cNvSpPr>
            <p:nvPr/>
          </p:nvSpPr>
          <p:spPr bwMode="auto">
            <a:xfrm>
              <a:off x="1895" y="1528"/>
              <a:ext cx="50" cy="32"/>
            </a:xfrm>
            <a:custGeom>
              <a:avLst/>
              <a:gdLst>
                <a:gd name="T0" fmla="*/ 0 w 32"/>
                <a:gd name="T1" fmla="*/ 174 h 21"/>
                <a:gd name="T2" fmla="*/ 298 w 32"/>
                <a:gd name="T3" fmla="*/ 18 h 21"/>
                <a:gd name="T4" fmla="*/ 0 w 32"/>
                <a:gd name="T5" fmla="*/ 62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1">
                  <a:moveTo>
                    <a:pt x="0" y="21"/>
                  </a:moveTo>
                  <a:cubicBezTo>
                    <a:pt x="12" y="18"/>
                    <a:pt x="30" y="15"/>
                    <a:pt x="32" y="2"/>
                  </a:cubicBezTo>
                  <a:cubicBezTo>
                    <a:pt x="22" y="0"/>
                    <a:pt x="10" y="5"/>
                    <a:pt x="0" y="8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" name="Freeform 412"/>
            <p:cNvSpPr>
              <a:spLocks/>
            </p:cNvSpPr>
            <p:nvPr/>
          </p:nvSpPr>
          <p:spPr bwMode="auto">
            <a:xfrm>
              <a:off x="2134" y="1595"/>
              <a:ext cx="65" cy="43"/>
            </a:xfrm>
            <a:custGeom>
              <a:avLst/>
              <a:gdLst>
                <a:gd name="T0" fmla="*/ 29 w 42"/>
                <a:gd name="T1" fmla="*/ 80 h 28"/>
                <a:gd name="T2" fmla="*/ 373 w 42"/>
                <a:gd name="T3" fmla="*/ 34 h 28"/>
                <a:gd name="T4" fmla="*/ 0 w 42"/>
                <a:gd name="T5" fmla="*/ 238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8">
                  <a:moveTo>
                    <a:pt x="3" y="9"/>
                  </a:moveTo>
                  <a:cubicBezTo>
                    <a:pt x="12" y="2"/>
                    <a:pt x="32" y="0"/>
                    <a:pt x="42" y="4"/>
                  </a:cubicBezTo>
                  <a:cubicBezTo>
                    <a:pt x="35" y="19"/>
                    <a:pt x="14" y="22"/>
                    <a:pt x="0" y="28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" name="Freeform 413"/>
            <p:cNvSpPr>
              <a:spLocks/>
            </p:cNvSpPr>
            <p:nvPr/>
          </p:nvSpPr>
          <p:spPr bwMode="auto">
            <a:xfrm>
              <a:off x="2394" y="1500"/>
              <a:ext cx="57" cy="37"/>
            </a:xfrm>
            <a:custGeom>
              <a:avLst/>
              <a:gdLst>
                <a:gd name="T0" fmla="*/ 0 w 37"/>
                <a:gd name="T1" fmla="*/ 0 h 24"/>
                <a:gd name="T2" fmla="*/ 324 w 37"/>
                <a:gd name="T3" fmla="*/ 106 h 24"/>
                <a:gd name="T4" fmla="*/ 18 w 37"/>
                <a:gd name="T5" fmla="*/ 21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4">
                  <a:moveTo>
                    <a:pt x="0" y="0"/>
                  </a:moveTo>
                  <a:cubicBezTo>
                    <a:pt x="11" y="3"/>
                    <a:pt x="33" y="0"/>
                    <a:pt x="37" y="12"/>
                  </a:cubicBezTo>
                  <a:cubicBezTo>
                    <a:pt x="28" y="21"/>
                    <a:pt x="14" y="21"/>
                    <a:pt x="2" y="24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" name="Freeform 414"/>
            <p:cNvSpPr>
              <a:spLocks/>
            </p:cNvSpPr>
            <p:nvPr/>
          </p:nvSpPr>
          <p:spPr bwMode="auto">
            <a:xfrm>
              <a:off x="2464" y="1560"/>
              <a:ext cx="26" cy="40"/>
            </a:xfrm>
            <a:custGeom>
              <a:avLst/>
              <a:gdLst>
                <a:gd name="T0" fmla="*/ 0 w 17"/>
                <a:gd name="T1" fmla="*/ 225 h 26"/>
                <a:gd name="T2" fmla="*/ 142 w 17"/>
                <a:gd name="T3" fmla="*/ 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6">
                  <a:moveTo>
                    <a:pt x="0" y="26"/>
                  </a:moveTo>
                  <a:cubicBezTo>
                    <a:pt x="1" y="15"/>
                    <a:pt x="9" y="7"/>
                    <a:pt x="17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" name="Freeform 415"/>
            <p:cNvSpPr>
              <a:spLocks/>
            </p:cNvSpPr>
            <p:nvPr/>
          </p:nvSpPr>
          <p:spPr bwMode="auto">
            <a:xfrm>
              <a:off x="2411" y="1563"/>
              <a:ext cx="39" cy="45"/>
            </a:xfrm>
            <a:custGeom>
              <a:avLst/>
              <a:gdLst>
                <a:gd name="T0" fmla="*/ 0 w 25"/>
                <a:gd name="T1" fmla="*/ 0 h 29"/>
                <a:gd name="T2" fmla="*/ 231 w 25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cubicBezTo>
                    <a:pt x="3" y="12"/>
                    <a:pt x="17" y="20"/>
                    <a:pt x="25" y="2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" name="Freeform 416"/>
            <p:cNvSpPr>
              <a:spLocks/>
            </p:cNvSpPr>
            <p:nvPr/>
          </p:nvSpPr>
          <p:spPr bwMode="auto">
            <a:xfrm>
              <a:off x="2487" y="1751"/>
              <a:ext cx="34" cy="11"/>
            </a:xfrm>
            <a:custGeom>
              <a:avLst/>
              <a:gdLst>
                <a:gd name="T0" fmla="*/ 0 w 22"/>
                <a:gd name="T1" fmla="*/ 0 h 7"/>
                <a:gd name="T2" fmla="*/ 196 w 22"/>
                <a:gd name="T3" fmla="*/ 6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7">
                  <a:moveTo>
                    <a:pt x="0" y="0"/>
                  </a:moveTo>
                  <a:cubicBezTo>
                    <a:pt x="7" y="1"/>
                    <a:pt x="15" y="3"/>
                    <a:pt x="22" y="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" name="Freeform 417"/>
            <p:cNvSpPr>
              <a:spLocks/>
            </p:cNvSpPr>
            <p:nvPr/>
          </p:nvSpPr>
          <p:spPr bwMode="auto">
            <a:xfrm>
              <a:off x="2243" y="1817"/>
              <a:ext cx="83" cy="46"/>
            </a:xfrm>
            <a:custGeom>
              <a:avLst/>
              <a:gdLst>
                <a:gd name="T0" fmla="*/ 0 w 54"/>
                <a:gd name="T1" fmla="*/ 189 h 30"/>
                <a:gd name="T2" fmla="*/ 291 w 54"/>
                <a:gd name="T3" fmla="*/ 32 h 30"/>
                <a:gd name="T4" fmla="*/ 128 w 54"/>
                <a:gd name="T5" fmla="*/ 25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30">
                  <a:moveTo>
                    <a:pt x="0" y="22"/>
                  </a:moveTo>
                  <a:cubicBezTo>
                    <a:pt x="9" y="18"/>
                    <a:pt x="23" y="0"/>
                    <a:pt x="34" y="4"/>
                  </a:cubicBezTo>
                  <a:cubicBezTo>
                    <a:pt x="54" y="12"/>
                    <a:pt x="23" y="28"/>
                    <a:pt x="15" y="3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" name="Freeform 418"/>
            <p:cNvSpPr>
              <a:spLocks/>
            </p:cNvSpPr>
            <p:nvPr/>
          </p:nvSpPr>
          <p:spPr bwMode="auto">
            <a:xfrm>
              <a:off x="1992" y="1803"/>
              <a:ext cx="73" cy="49"/>
            </a:xfrm>
            <a:custGeom>
              <a:avLst/>
              <a:gdLst>
                <a:gd name="T0" fmla="*/ 0 w 47"/>
                <a:gd name="T1" fmla="*/ 127 h 32"/>
                <a:gd name="T2" fmla="*/ 292 w 47"/>
                <a:gd name="T3" fmla="*/ 61 h 32"/>
                <a:gd name="T4" fmla="*/ 30 w 47"/>
                <a:gd name="T5" fmla="*/ 27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2">
                  <a:moveTo>
                    <a:pt x="0" y="15"/>
                  </a:moveTo>
                  <a:cubicBezTo>
                    <a:pt x="8" y="13"/>
                    <a:pt x="24" y="0"/>
                    <a:pt x="32" y="7"/>
                  </a:cubicBezTo>
                  <a:cubicBezTo>
                    <a:pt x="47" y="20"/>
                    <a:pt x="10" y="31"/>
                    <a:pt x="3" y="3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" name="Freeform 419"/>
            <p:cNvSpPr>
              <a:spLocks/>
            </p:cNvSpPr>
            <p:nvPr/>
          </p:nvSpPr>
          <p:spPr bwMode="auto">
            <a:xfrm>
              <a:off x="1743" y="1809"/>
              <a:ext cx="72" cy="54"/>
            </a:xfrm>
            <a:custGeom>
              <a:avLst/>
              <a:gdLst>
                <a:gd name="T0" fmla="*/ 75 w 47"/>
                <a:gd name="T1" fmla="*/ 114 h 35"/>
                <a:gd name="T2" fmla="*/ 380 w 47"/>
                <a:gd name="T3" fmla="*/ 128 h 35"/>
                <a:gd name="T4" fmla="*/ 0 w 47"/>
                <a:gd name="T5" fmla="*/ 304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5">
                  <a:moveTo>
                    <a:pt x="9" y="13"/>
                  </a:moveTo>
                  <a:cubicBezTo>
                    <a:pt x="17" y="11"/>
                    <a:pt x="42" y="0"/>
                    <a:pt x="45" y="15"/>
                  </a:cubicBezTo>
                  <a:cubicBezTo>
                    <a:pt x="47" y="28"/>
                    <a:pt x="8" y="34"/>
                    <a:pt x="0" y="3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4" name="Line 420"/>
            <p:cNvSpPr>
              <a:spLocks noChangeShapeType="1"/>
            </p:cNvSpPr>
            <p:nvPr/>
          </p:nvSpPr>
          <p:spPr bwMode="auto">
            <a:xfrm flipV="1">
              <a:off x="1795" y="1908"/>
              <a:ext cx="33" cy="31"/>
            </a:xfrm>
            <a:prstGeom prst="line">
              <a:avLst/>
            </a:prstGeom>
            <a:noFill/>
            <a:ln w="25400">
              <a:solidFill>
                <a:srgbClr val="AA5B6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" name="Freeform 421"/>
            <p:cNvSpPr>
              <a:spLocks/>
            </p:cNvSpPr>
            <p:nvPr/>
          </p:nvSpPr>
          <p:spPr bwMode="auto">
            <a:xfrm>
              <a:off x="1754" y="1882"/>
              <a:ext cx="4" cy="47"/>
            </a:xfrm>
            <a:custGeom>
              <a:avLst/>
              <a:gdLst>
                <a:gd name="T0" fmla="*/ 0 w 3"/>
                <a:gd name="T1" fmla="*/ 0 h 31"/>
                <a:gd name="T2" fmla="*/ 9 w 3"/>
                <a:gd name="T3" fmla="*/ 249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1">
                  <a:moveTo>
                    <a:pt x="0" y="0"/>
                  </a:moveTo>
                  <a:cubicBezTo>
                    <a:pt x="3" y="10"/>
                    <a:pt x="0" y="20"/>
                    <a:pt x="2" y="31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6" name="Freeform 422"/>
            <p:cNvSpPr>
              <a:spLocks/>
            </p:cNvSpPr>
            <p:nvPr/>
          </p:nvSpPr>
          <p:spPr bwMode="auto">
            <a:xfrm>
              <a:off x="1563" y="2017"/>
              <a:ext cx="60" cy="25"/>
            </a:xfrm>
            <a:custGeom>
              <a:avLst/>
              <a:gdLst>
                <a:gd name="T0" fmla="*/ 0 w 39"/>
                <a:gd name="T1" fmla="*/ 114 h 16"/>
                <a:gd name="T2" fmla="*/ 335 w 39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6">
                  <a:moveTo>
                    <a:pt x="0" y="12"/>
                  </a:moveTo>
                  <a:cubicBezTo>
                    <a:pt x="13" y="16"/>
                    <a:pt x="27" y="3"/>
                    <a:pt x="3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7" name="Freeform 423"/>
            <p:cNvSpPr>
              <a:spLocks/>
            </p:cNvSpPr>
            <p:nvPr/>
          </p:nvSpPr>
          <p:spPr bwMode="auto">
            <a:xfrm>
              <a:off x="1600" y="2054"/>
              <a:ext cx="29" cy="34"/>
            </a:xfrm>
            <a:custGeom>
              <a:avLst/>
              <a:gdLst>
                <a:gd name="T0" fmla="*/ 0 w 19"/>
                <a:gd name="T1" fmla="*/ 196 h 22"/>
                <a:gd name="T2" fmla="*/ 156 w 19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2">
                  <a:moveTo>
                    <a:pt x="0" y="22"/>
                  </a:moveTo>
                  <a:cubicBezTo>
                    <a:pt x="7" y="16"/>
                    <a:pt x="13" y="8"/>
                    <a:pt x="1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8" name="Freeform 424"/>
            <p:cNvSpPr>
              <a:spLocks/>
            </p:cNvSpPr>
            <p:nvPr/>
          </p:nvSpPr>
          <p:spPr bwMode="auto">
            <a:xfrm>
              <a:off x="1895" y="2094"/>
              <a:ext cx="56" cy="8"/>
            </a:xfrm>
            <a:custGeom>
              <a:avLst/>
              <a:gdLst>
                <a:gd name="T0" fmla="*/ 0 w 36"/>
                <a:gd name="T1" fmla="*/ 0 h 5"/>
                <a:gd name="T2" fmla="*/ 327 w 36"/>
                <a:gd name="T3" fmla="*/ 5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12" y="3"/>
                    <a:pt x="24" y="3"/>
                    <a:pt x="36" y="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9" name="Freeform 425"/>
            <p:cNvSpPr>
              <a:spLocks/>
            </p:cNvSpPr>
            <p:nvPr/>
          </p:nvSpPr>
          <p:spPr bwMode="auto">
            <a:xfrm>
              <a:off x="2092" y="2113"/>
              <a:ext cx="10" cy="52"/>
            </a:xfrm>
            <a:custGeom>
              <a:avLst/>
              <a:gdLst>
                <a:gd name="T0" fmla="*/ 13 w 6"/>
                <a:gd name="T1" fmla="*/ 0 h 34"/>
                <a:gd name="T2" fmla="*/ 78 w 6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">
                  <a:moveTo>
                    <a:pt x="1" y="0"/>
                  </a:moveTo>
                  <a:cubicBezTo>
                    <a:pt x="0" y="11"/>
                    <a:pt x="3" y="22"/>
                    <a:pt x="6" y="34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0" name="Freeform 426"/>
            <p:cNvSpPr>
              <a:spLocks/>
            </p:cNvSpPr>
            <p:nvPr/>
          </p:nvSpPr>
          <p:spPr bwMode="auto">
            <a:xfrm>
              <a:off x="2151" y="2102"/>
              <a:ext cx="17" cy="42"/>
            </a:xfrm>
            <a:custGeom>
              <a:avLst/>
              <a:gdLst>
                <a:gd name="T0" fmla="*/ 0 w 11"/>
                <a:gd name="T1" fmla="*/ 0 h 27"/>
                <a:gd name="T2" fmla="*/ 96 w 11"/>
                <a:gd name="T3" fmla="*/ 244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7">
                  <a:moveTo>
                    <a:pt x="0" y="0"/>
                  </a:moveTo>
                  <a:cubicBezTo>
                    <a:pt x="2" y="9"/>
                    <a:pt x="7" y="18"/>
                    <a:pt x="11" y="2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1" name="Freeform 427"/>
            <p:cNvSpPr>
              <a:spLocks/>
            </p:cNvSpPr>
            <p:nvPr/>
          </p:nvSpPr>
          <p:spPr bwMode="auto">
            <a:xfrm>
              <a:off x="2117" y="2151"/>
              <a:ext cx="37" cy="11"/>
            </a:xfrm>
            <a:custGeom>
              <a:avLst/>
              <a:gdLst>
                <a:gd name="T0" fmla="*/ 0 w 24"/>
                <a:gd name="T1" fmla="*/ 66 h 7"/>
                <a:gd name="T2" fmla="*/ 210 w 2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7">
                  <a:moveTo>
                    <a:pt x="0" y="7"/>
                  </a:moveTo>
                  <a:cubicBezTo>
                    <a:pt x="9" y="5"/>
                    <a:pt x="16" y="2"/>
                    <a:pt x="24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2" name="Freeform 428"/>
            <p:cNvSpPr>
              <a:spLocks/>
            </p:cNvSpPr>
            <p:nvPr/>
          </p:nvSpPr>
          <p:spPr bwMode="auto">
            <a:xfrm>
              <a:off x="2427" y="2050"/>
              <a:ext cx="12" cy="33"/>
            </a:xfrm>
            <a:custGeom>
              <a:avLst/>
              <a:gdLst>
                <a:gd name="T0" fmla="*/ 62 w 8"/>
                <a:gd name="T1" fmla="*/ 0 h 22"/>
                <a:gd name="T2" fmla="*/ 0 w 8"/>
                <a:gd name="T3" fmla="*/ 17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2">
                  <a:moveTo>
                    <a:pt x="8" y="0"/>
                  </a:moveTo>
                  <a:cubicBezTo>
                    <a:pt x="4" y="6"/>
                    <a:pt x="1" y="14"/>
                    <a:pt x="0" y="2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3" name="Freeform 429"/>
            <p:cNvSpPr>
              <a:spLocks/>
            </p:cNvSpPr>
            <p:nvPr/>
          </p:nvSpPr>
          <p:spPr bwMode="auto">
            <a:xfrm>
              <a:off x="2477" y="2034"/>
              <a:ext cx="17" cy="46"/>
            </a:xfrm>
            <a:custGeom>
              <a:avLst/>
              <a:gdLst>
                <a:gd name="T0" fmla="*/ 29 w 11"/>
                <a:gd name="T1" fmla="*/ 0 h 30"/>
                <a:gd name="T2" fmla="*/ 96 w 11"/>
                <a:gd name="T3" fmla="*/ 256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0">
                  <a:moveTo>
                    <a:pt x="3" y="0"/>
                  </a:moveTo>
                  <a:cubicBezTo>
                    <a:pt x="0" y="11"/>
                    <a:pt x="2" y="23"/>
                    <a:pt x="11" y="3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4" name="Freeform 430"/>
            <p:cNvSpPr>
              <a:spLocks/>
            </p:cNvSpPr>
            <p:nvPr/>
          </p:nvSpPr>
          <p:spPr bwMode="auto">
            <a:xfrm>
              <a:off x="2581" y="1874"/>
              <a:ext cx="30" cy="8"/>
            </a:xfrm>
            <a:custGeom>
              <a:avLst/>
              <a:gdLst>
                <a:gd name="T0" fmla="*/ 0 w 20"/>
                <a:gd name="T1" fmla="*/ 54 h 5"/>
                <a:gd name="T2" fmla="*/ 153 w 20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cubicBezTo>
                    <a:pt x="7" y="4"/>
                    <a:pt x="14" y="3"/>
                    <a:pt x="20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5" name="Freeform 431"/>
            <p:cNvSpPr>
              <a:spLocks/>
            </p:cNvSpPr>
            <p:nvPr/>
          </p:nvSpPr>
          <p:spPr bwMode="auto">
            <a:xfrm>
              <a:off x="2608" y="1885"/>
              <a:ext cx="10" cy="46"/>
            </a:xfrm>
            <a:custGeom>
              <a:avLst/>
              <a:gdLst>
                <a:gd name="T0" fmla="*/ 78 w 6"/>
                <a:gd name="T1" fmla="*/ 0 h 30"/>
                <a:gd name="T2" fmla="*/ 13 w 6"/>
                <a:gd name="T3" fmla="*/ 256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cubicBezTo>
                    <a:pt x="1" y="9"/>
                    <a:pt x="0" y="20"/>
                    <a:pt x="1" y="3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6" name="Freeform 432"/>
            <p:cNvSpPr>
              <a:spLocks/>
            </p:cNvSpPr>
            <p:nvPr/>
          </p:nvSpPr>
          <p:spPr bwMode="auto">
            <a:xfrm>
              <a:off x="2280" y="1304"/>
              <a:ext cx="42" cy="39"/>
            </a:xfrm>
            <a:custGeom>
              <a:avLst/>
              <a:gdLst>
                <a:gd name="T0" fmla="*/ 0 w 27"/>
                <a:gd name="T1" fmla="*/ 103 h 25"/>
                <a:gd name="T2" fmla="*/ 244 w 27"/>
                <a:gd name="T3" fmla="*/ 66 h 25"/>
                <a:gd name="T4" fmla="*/ 0 w 27"/>
                <a:gd name="T5" fmla="*/ 23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5">
                  <a:moveTo>
                    <a:pt x="0" y="11"/>
                  </a:moveTo>
                  <a:cubicBezTo>
                    <a:pt x="6" y="4"/>
                    <a:pt x="19" y="0"/>
                    <a:pt x="27" y="7"/>
                  </a:cubicBezTo>
                  <a:cubicBezTo>
                    <a:pt x="24" y="18"/>
                    <a:pt x="11" y="22"/>
                    <a:pt x="0" y="2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7" name="Freeform 433"/>
            <p:cNvSpPr>
              <a:spLocks/>
            </p:cNvSpPr>
            <p:nvPr/>
          </p:nvSpPr>
          <p:spPr bwMode="auto">
            <a:xfrm>
              <a:off x="2334" y="1338"/>
              <a:ext cx="6" cy="45"/>
            </a:xfrm>
            <a:custGeom>
              <a:avLst/>
              <a:gdLst>
                <a:gd name="T0" fmla="*/ 32 w 4"/>
                <a:gd name="T1" fmla="*/ 0 h 29"/>
                <a:gd name="T2" fmla="*/ 0 w 4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9">
                  <a:moveTo>
                    <a:pt x="4" y="0"/>
                  </a:moveTo>
                  <a:cubicBezTo>
                    <a:pt x="1" y="9"/>
                    <a:pt x="0" y="19"/>
                    <a:pt x="0" y="2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8" name="Freeform 434"/>
            <p:cNvSpPr>
              <a:spLocks/>
            </p:cNvSpPr>
            <p:nvPr/>
          </p:nvSpPr>
          <p:spPr bwMode="auto">
            <a:xfrm>
              <a:off x="2282" y="1387"/>
              <a:ext cx="40" cy="8"/>
            </a:xfrm>
            <a:custGeom>
              <a:avLst/>
              <a:gdLst>
                <a:gd name="T0" fmla="*/ 0 w 26"/>
                <a:gd name="T1" fmla="*/ 0 h 5"/>
                <a:gd name="T2" fmla="*/ 225 w 26"/>
                <a:gd name="T3" fmla="*/ 21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">
                  <a:moveTo>
                    <a:pt x="0" y="0"/>
                  </a:moveTo>
                  <a:cubicBezTo>
                    <a:pt x="9" y="5"/>
                    <a:pt x="17" y="4"/>
                    <a:pt x="26" y="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09" name="Freeform 435"/>
            <p:cNvSpPr>
              <a:spLocks/>
            </p:cNvSpPr>
            <p:nvPr/>
          </p:nvSpPr>
          <p:spPr bwMode="auto">
            <a:xfrm>
              <a:off x="2568" y="1218"/>
              <a:ext cx="26" cy="5"/>
            </a:xfrm>
            <a:custGeom>
              <a:avLst/>
              <a:gdLst>
                <a:gd name="T0" fmla="*/ 0 w 17"/>
                <a:gd name="T1" fmla="*/ 37 h 3"/>
                <a:gd name="T2" fmla="*/ 142 w 17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5" y="0"/>
                    <a:pt x="11" y="0"/>
                    <a:pt x="17" y="3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0" name="Freeform 436"/>
            <p:cNvSpPr>
              <a:spLocks/>
            </p:cNvSpPr>
            <p:nvPr/>
          </p:nvSpPr>
          <p:spPr bwMode="auto">
            <a:xfrm>
              <a:off x="2561" y="1275"/>
              <a:ext cx="23" cy="8"/>
            </a:xfrm>
            <a:custGeom>
              <a:avLst/>
              <a:gdLst>
                <a:gd name="T0" fmla="*/ 0 w 15"/>
                <a:gd name="T1" fmla="*/ 0 h 5"/>
                <a:gd name="T2" fmla="*/ 127 w 15"/>
                <a:gd name="T3" fmla="*/ 5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4" y="3"/>
                    <a:pt x="9" y="5"/>
                    <a:pt x="15" y="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1" name="Freeform 437"/>
            <p:cNvSpPr>
              <a:spLocks/>
            </p:cNvSpPr>
            <p:nvPr/>
          </p:nvSpPr>
          <p:spPr bwMode="auto">
            <a:xfrm>
              <a:off x="2610" y="1249"/>
              <a:ext cx="11" cy="37"/>
            </a:xfrm>
            <a:custGeom>
              <a:avLst/>
              <a:gdLst>
                <a:gd name="T0" fmla="*/ 66 w 7"/>
                <a:gd name="T1" fmla="*/ 0 h 24"/>
                <a:gd name="T2" fmla="*/ 0 w 7"/>
                <a:gd name="T3" fmla="*/ 21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4">
                  <a:moveTo>
                    <a:pt x="7" y="0"/>
                  </a:moveTo>
                  <a:cubicBezTo>
                    <a:pt x="3" y="8"/>
                    <a:pt x="3" y="16"/>
                    <a:pt x="0" y="24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2" name="Freeform 438"/>
            <p:cNvSpPr>
              <a:spLocks/>
            </p:cNvSpPr>
            <p:nvPr/>
          </p:nvSpPr>
          <p:spPr bwMode="auto">
            <a:xfrm>
              <a:off x="2353" y="1095"/>
              <a:ext cx="55" cy="24"/>
            </a:xfrm>
            <a:custGeom>
              <a:avLst/>
              <a:gdLst>
                <a:gd name="T0" fmla="*/ 0 w 36"/>
                <a:gd name="T1" fmla="*/ 41 h 16"/>
                <a:gd name="T2" fmla="*/ 299 w 36"/>
                <a:gd name="T3" fmla="*/ 59 h 16"/>
                <a:gd name="T4" fmla="*/ 0 w 36"/>
                <a:gd name="T5" fmla="*/ 12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16">
                  <a:moveTo>
                    <a:pt x="0" y="5"/>
                  </a:moveTo>
                  <a:cubicBezTo>
                    <a:pt x="11" y="2"/>
                    <a:pt x="28" y="0"/>
                    <a:pt x="36" y="7"/>
                  </a:cubicBezTo>
                  <a:cubicBezTo>
                    <a:pt x="27" y="14"/>
                    <a:pt x="12" y="16"/>
                    <a:pt x="0" y="1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3" name="Freeform 439"/>
            <p:cNvSpPr>
              <a:spLocks/>
            </p:cNvSpPr>
            <p:nvPr/>
          </p:nvSpPr>
          <p:spPr bwMode="auto">
            <a:xfrm>
              <a:off x="2379" y="1155"/>
              <a:ext cx="44" cy="15"/>
            </a:xfrm>
            <a:custGeom>
              <a:avLst/>
              <a:gdLst>
                <a:gd name="T0" fmla="*/ 0 w 29"/>
                <a:gd name="T1" fmla="*/ 80 h 10"/>
                <a:gd name="T2" fmla="*/ 235 w 2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11" y="10"/>
                    <a:pt x="19" y="2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4" name="Freeform 440"/>
            <p:cNvSpPr>
              <a:spLocks/>
            </p:cNvSpPr>
            <p:nvPr/>
          </p:nvSpPr>
          <p:spPr bwMode="auto">
            <a:xfrm>
              <a:off x="2120" y="1324"/>
              <a:ext cx="19" cy="30"/>
            </a:xfrm>
            <a:custGeom>
              <a:avLst/>
              <a:gdLst>
                <a:gd name="T0" fmla="*/ 0 w 12"/>
                <a:gd name="T1" fmla="*/ 185 h 19"/>
                <a:gd name="T2" fmla="*/ 120 w 12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9">
                  <a:moveTo>
                    <a:pt x="0" y="19"/>
                  </a:moveTo>
                  <a:cubicBezTo>
                    <a:pt x="4" y="13"/>
                    <a:pt x="8" y="6"/>
                    <a:pt x="12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5" name="Freeform 441"/>
            <p:cNvSpPr>
              <a:spLocks/>
            </p:cNvSpPr>
            <p:nvPr/>
          </p:nvSpPr>
          <p:spPr bwMode="auto">
            <a:xfrm>
              <a:off x="2089" y="1283"/>
              <a:ext cx="28" cy="14"/>
            </a:xfrm>
            <a:custGeom>
              <a:avLst/>
              <a:gdLst>
                <a:gd name="T0" fmla="*/ 0 w 18"/>
                <a:gd name="T1" fmla="*/ 82 h 9"/>
                <a:gd name="T2" fmla="*/ 165 w 18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9">
                  <a:moveTo>
                    <a:pt x="0" y="9"/>
                  </a:moveTo>
                  <a:cubicBezTo>
                    <a:pt x="6" y="6"/>
                    <a:pt x="12" y="2"/>
                    <a:pt x="18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6" name="Freeform 442"/>
            <p:cNvSpPr>
              <a:spLocks/>
            </p:cNvSpPr>
            <p:nvPr/>
          </p:nvSpPr>
          <p:spPr bwMode="auto">
            <a:xfrm>
              <a:off x="1945" y="1591"/>
              <a:ext cx="26" cy="24"/>
            </a:xfrm>
            <a:custGeom>
              <a:avLst/>
              <a:gdLst>
                <a:gd name="T0" fmla="*/ 0 w 17"/>
                <a:gd name="T1" fmla="*/ 122 h 16"/>
                <a:gd name="T2" fmla="*/ 142 w 17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3" y="8"/>
                    <a:pt x="9" y="4"/>
                    <a:pt x="17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7" name="Freeform 443"/>
            <p:cNvSpPr>
              <a:spLocks/>
            </p:cNvSpPr>
            <p:nvPr/>
          </p:nvSpPr>
          <p:spPr bwMode="auto">
            <a:xfrm>
              <a:off x="2160" y="1672"/>
              <a:ext cx="26" cy="11"/>
            </a:xfrm>
            <a:custGeom>
              <a:avLst/>
              <a:gdLst>
                <a:gd name="T0" fmla="*/ 0 w 17"/>
                <a:gd name="T1" fmla="*/ 0 h 7"/>
                <a:gd name="T2" fmla="*/ 142 w 17"/>
                <a:gd name="T3" fmla="*/ 6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7">
                  <a:moveTo>
                    <a:pt x="0" y="0"/>
                  </a:moveTo>
                  <a:cubicBezTo>
                    <a:pt x="6" y="2"/>
                    <a:pt x="11" y="4"/>
                    <a:pt x="17" y="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8" name="Freeform 444"/>
            <p:cNvSpPr>
              <a:spLocks/>
            </p:cNvSpPr>
            <p:nvPr/>
          </p:nvSpPr>
          <p:spPr bwMode="auto">
            <a:xfrm>
              <a:off x="2194" y="1623"/>
              <a:ext cx="12" cy="39"/>
            </a:xfrm>
            <a:custGeom>
              <a:avLst/>
              <a:gdLst>
                <a:gd name="T0" fmla="*/ 41 w 8"/>
                <a:gd name="T1" fmla="*/ 231 h 25"/>
                <a:gd name="T2" fmla="*/ 62 w 8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5">
                  <a:moveTo>
                    <a:pt x="5" y="25"/>
                  </a:moveTo>
                  <a:cubicBezTo>
                    <a:pt x="0" y="17"/>
                    <a:pt x="4" y="8"/>
                    <a:pt x="8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19" name="Freeform 445"/>
            <p:cNvSpPr>
              <a:spLocks/>
            </p:cNvSpPr>
            <p:nvPr/>
          </p:nvSpPr>
          <p:spPr bwMode="auto">
            <a:xfrm>
              <a:off x="2008" y="1882"/>
              <a:ext cx="41" cy="7"/>
            </a:xfrm>
            <a:custGeom>
              <a:avLst/>
              <a:gdLst>
                <a:gd name="T0" fmla="*/ 0 w 27"/>
                <a:gd name="T1" fmla="*/ 0 h 5"/>
                <a:gd name="T2" fmla="*/ 217 w 27"/>
                <a:gd name="T3" fmla="*/ 1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5">
                  <a:moveTo>
                    <a:pt x="0" y="0"/>
                  </a:moveTo>
                  <a:cubicBezTo>
                    <a:pt x="8" y="5"/>
                    <a:pt x="18" y="4"/>
                    <a:pt x="27" y="3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0" name="Freeform 446"/>
            <p:cNvSpPr>
              <a:spLocks/>
            </p:cNvSpPr>
            <p:nvPr/>
          </p:nvSpPr>
          <p:spPr bwMode="auto">
            <a:xfrm>
              <a:off x="2343" y="2268"/>
              <a:ext cx="8" cy="25"/>
            </a:xfrm>
            <a:custGeom>
              <a:avLst/>
              <a:gdLst>
                <a:gd name="T0" fmla="*/ 54 w 5"/>
                <a:gd name="T1" fmla="*/ 148 h 16"/>
                <a:gd name="T2" fmla="*/ 54 w 5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6">
                  <a:moveTo>
                    <a:pt x="5" y="16"/>
                  </a:moveTo>
                  <a:cubicBezTo>
                    <a:pt x="0" y="11"/>
                    <a:pt x="0" y="5"/>
                    <a:pt x="5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1" name="Freeform 447"/>
            <p:cNvSpPr>
              <a:spLocks/>
            </p:cNvSpPr>
            <p:nvPr/>
          </p:nvSpPr>
          <p:spPr bwMode="auto">
            <a:xfrm>
              <a:off x="2311" y="2421"/>
              <a:ext cx="3" cy="34"/>
            </a:xfrm>
            <a:custGeom>
              <a:avLst/>
              <a:gdLst>
                <a:gd name="T0" fmla="*/ 18 w 2"/>
                <a:gd name="T1" fmla="*/ 0 h 22"/>
                <a:gd name="T2" fmla="*/ 0 w 2"/>
                <a:gd name="T3" fmla="*/ 19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2">
                  <a:moveTo>
                    <a:pt x="2" y="0"/>
                  </a:moveTo>
                  <a:cubicBezTo>
                    <a:pt x="0" y="7"/>
                    <a:pt x="0" y="15"/>
                    <a:pt x="0" y="2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2" name="Freeform 448"/>
            <p:cNvSpPr>
              <a:spLocks/>
            </p:cNvSpPr>
            <p:nvPr/>
          </p:nvSpPr>
          <p:spPr bwMode="auto">
            <a:xfrm>
              <a:off x="2497" y="2676"/>
              <a:ext cx="42" cy="16"/>
            </a:xfrm>
            <a:custGeom>
              <a:avLst/>
              <a:gdLst>
                <a:gd name="T0" fmla="*/ 0 w 27"/>
                <a:gd name="T1" fmla="*/ 90 h 10"/>
                <a:gd name="T2" fmla="*/ 244 w 27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0">
                  <a:moveTo>
                    <a:pt x="0" y="9"/>
                  </a:moveTo>
                  <a:cubicBezTo>
                    <a:pt x="9" y="10"/>
                    <a:pt x="19" y="6"/>
                    <a:pt x="27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3" name="Freeform 449"/>
            <p:cNvSpPr>
              <a:spLocks/>
            </p:cNvSpPr>
            <p:nvPr/>
          </p:nvSpPr>
          <p:spPr bwMode="auto">
            <a:xfrm>
              <a:off x="2196" y="2575"/>
              <a:ext cx="32" cy="11"/>
            </a:xfrm>
            <a:custGeom>
              <a:avLst/>
              <a:gdLst>
                <a:gd name="T0" fmla="*/ 0 w 21"/>
                <a:gd name="T1" fmla="*/ 66 h 7"/>
                <a:gd name="T2" fmla="*/ 174 w 2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cubicBezTo>
                    <a:pt x="7" y="6"/>
                    <a:pt x="14" y="4"/>
                    <a:pt x="21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4" name="Freeform 450"/>
            <p:cNvSpPr>
              <a:spLocks/>
            </p:cNvSpPr>
            <p:nvPr/>
          </p:nvSpPr>
          <p:spPr bwMode="auto">
            <a:xfrm>
              <a:off x="1963" y="2556"/>
              <a:ext cx="40" cy="28"/>
            </a:xfrm>
            <a:custGeom>
              <a:avLst/>
              <a:gdLst>
                <a:gd name="T0" fmla="*/ 0 w 26"/>
                <a:gd name="T1" fmla="*/ 0 h 18"/>
                <a:gd name="T2" fmla="*/ 225 w 26"/>
                <a:gd name="T3" fmla="*/ 14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cubicBezTo>
                    <a:pt x="5" y="11"/>
                    <a:pt x="14" y="18"/>
                    <a:pt x="26" y="1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5" name="Freeform 451"/>
            <p:cNvSpPr>
              <a:spLocks/>
            </p:cNvSpPr>
            <p:nvPr/>
          </p:nvSpPr>
          <p:spPr bwMode="auto">
            <a:xfrm>
              <a:off x="1735" y="2473"/>
              <a:ext cx="26" cy="29"/>
            </a:xfrm>
            <a:custGeom>
              <a:avLst/>
              <a:gdLst>
                <a:gd name="T0" fmla="*/ 0 w 17"/>
                <a:gd name="T1" fmla="*/ 0 h 19"/>
                <a:gd name="T2" fmla="*/ 142 w 17"/>
                <a:gd name="T3" fmla="*/ 15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2" y="9"/>
                    <a:pt x="8" y="16"/>
                    <a:pt x="17" y="1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6" name="Freeform 452"/>
            <p:cNvSpPr>
              <a:spLocks/>
            </p:cNvSpPr>
            <p:nvPr/>
          </p:nvSpPr>
          <p:spPr bwMode="auto">
            <a:xfrm>
              <a:off x="1466" y="2453"/>
              <a:ext cx="52" cy="51"/>
            </a:xfrm>
            <a:custGeom>
              <a:avLst/>
              <a:gdLst>
                <a:gd name="T0" fmla="*/ 18 w 34"/>
                <a:gd name="T1" fmla="*/ 158 h 33"/>
                <a:gd name="T2" fmla="*/ 239 w 34"/>
                <a:gd name="T3" fmla="*/ 96 h 33"/>
                <a:gd name="T4" fmla="*/ 0 w 34"/>
                <a:gd name="T5" fmla="*/ 29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3">
                  <a:moveTo>
                    <a:pt x="2" y="18"/>
                  </a:moveTo>
                  <a:cubicBezTo>
                    <a:pt x="6" y="13"/>
                    <a:pt x="24" y="0"/>
                    <a:pt x="29" y="11"/>
                  </a:cubicBezTo>
                  <a:cubicBezTo>
                    <a:pt x="34" y="23"/>
                    <a:pt x="8" y="33"/>
                    <a:pt x="0" y="33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7" name="Freeform 453"/>
            <p:cNvSpPr>
              <a:spLocks/>
            </p:cNvSpPr>
            <p:nvPr/>
          </p:nvSpPr>
          <p:spPr bwMode="auto">
            <a:xfrm>
              <a:off x="1649" y="2331"/>
              <a:ext cx="25" cy="22"/>
            </a:xfrm>
            <a:custGeom>
              <a:avLst/>
              <a:gdLst>
                <a:gd name="T0" fmla="*/ 0 w 16"/>
                <a:gd name="T1" fmla="*/ 0 h 14"/>
                <a:gd name="T2" fmla="*/ 148 w 16"/>
                <a:gd name="T3" fmla="*/ 13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8" y="1"/>
                    <a:pt x="10" y="7"/>
                    <a:pt x="16" y="14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8" name="Freeform 454"/>
            <p:cNvSpPr>
              <a:spLocks/>
            </p:cNvSpPr>
            <p:nvPr/>
          </p:nvSpPr>
          <p:spPr bwMode="auto">
            <a:xfrm>
              <a:off x="1701" y="2308"/>
              <a:ext cx="6" cy="34"/>
            </a:xfrm>
            <a:custGeom>
              <a:avLst/>
              <a:gdLst>
                <a:gd name="T0" fmla="*/ 18 w 4"/>
                <a:gd name="T1" fmla="*/ 0 h 22"/>
                <a:gd name="T2" fmla="*/ 32 w 4"/>
                <a:gd name="T3" fmla="*/ 19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2">
                  <a:moveTo>
                    <a:pt x="2" y="0"/>
                  </a:moveTo>
                  <a:cubicBezTo>
                    <a:pt x="0" y="7"/>
                    <a:pt x="0" y="15"/>
                    <a:pt x="4" y="2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29" name="Freeform 455"/>
            <p:cNvSpPr>
              <a:spLocks/>
            </p:cNvSpPr>
            <p:nvPr/>
          </p:nvSpPr>
          <p:spPr bwMode="auto">
            <a:xfrm>
              <a:off x="1691" y="2910"/>
              <a:ext cx="4" cy="57"/>
            </a:xfrm>
            <a:custGeom>
              <a:avLst/>
              <a:gdLst>
                <a:gd name="T0" fmla="*/ 0 w 3"/>
                <a:gd name="T1" fmla="*/ 0 h 37"/>
                <a:gd name="T2" fmla="*/ 9 w 3"/>
                <a:gd name="T3" fmla="*/ 324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7">
                  <a:moveTo>
                    <a:pt x="0" y="0"/>
                  </a:moveTo>
                  <a:cubicBezTo>
                    <a:pt x="3" y="12"/>
                    <a:pt x="2" y="25"/>
                    <a:pt x="2" y="3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0" name="Freeform 456"/>
            <p:cNvSpPr>
              <a:spLocks/>
            </p:cNvSpPr>
            <p:nvPr/>
          </p:nvSpPr>
          <p:spPr bwMode="auto">
            <a:xfrm>
              <a:off x="1734" y="2897"/>
              <a:ext cx="35" cy="33"/>
            </a:xfrm>
            <a:custGeom>
              <a:avLst/>
              <a:gdLst>
                <a:gd name="T0" fmla="*/ 0 w 23"/>
                <a:gd name="T1" fmla="*/ 0 h 22"/>
                <a:gd name="T2" fmla="*/ 187 w 23"/>
                <a:gd name="T3" fmla="*/ 17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2">
                  <a:moveTo>
                    <a:pt x="0" y="0"/>
                  </a:moveTo>
                  <a:cubicBezTo>
                    <a:pt x="9" y="7"/>
                    <a:pt x="14" y="17"/>
                    <a:pt x="23" y="22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1" name="Freeform 457"/>
            <p:cNvSpPr>
              <a:spLocks/>
            </p:cNvSpPr>
            <p:nvPr/>
          </p:nvSpPr>
          <p:spPr bwMode="auto">
            <a:xfrm>
              <a:off x="1877" y="3060"/>
              <a:ext cx="15" cy="60"/>
            </a:xfrm>
            <a:custGeom>
              <a:avLst/>
              <a:gdLst>
                <a:gd name="T0" fmla="*/ 0 w 10"/>
                <a:gd name="T1" fmla="*/ 0 h 39"/>
                <a:gd name="T2" fmla="*/ 80 w 10"/>
                <a:gd name="T3" fmla="*/ 335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9">
                  <a:moveTo>
                    <a:pt x="0" y="0"/>
                  </a:moveTo>
                  <a:cubicBezTo>
                    <a:pt x="3" y="13"/>
                    <a:pt x="6" y="26"/>
                    <a:pt x="10" y="3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2" name="Freeform 458"/>
            <p:cNvSpPr>
              <a:spLocks/>
            </p:cNvSpPr>
            <p:nvPr/>
          </p:nvSpPr>
          <p:spPr bwMode="auto">
            <a:xfrm>
              <a:off x="1914" y="3035"/>
              <a:ext cx="34" cy="40"/>
            </a:xfrm>
            <a:custGeom>
              <a:avLst/>
              <a:gdLst>
                <a:gd name="T0" fmla="*/ 0 w 22"/>
                <a:gd name="T1" fmla="*/ 0 h 26"/>
                <a:gd name="T2" fmla="*/ 196 w 22"/>
                <a:gd name="T3" fmla="*/ 225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6">
                  <a:moveTo>
                    <a:pt x="0" y="0"/>
                  </a:moveTo>
                  <a:cubicBezTo>
                    <a:pt x="2" y="12"/>
                    <a:pt x="9" y="25"/>
                    <a:pt x="22" y="26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3" name="Freeform 459"/>
            <p:cNvSpPr>
              <a:spLocks/>
            </p:cNvSpPr>
            <p:nvPr/>
          </p:nvSpPr>
          <p:spPr bwMode="auto">
            <a:xfrm>
              <a:off x="2128" y="3024"/>
              <a:ext cx="44" cy="22"/>
            </a:xfrm>
            <a:custGeom>
              <a:avLst/>
              <a:gdLst>
                <a:gd name="T0" fmla="*/ 0 w 29"/>
                <a:gd name="T1" fmla="*/ 135 h 14"/>
                <a:gd name="T2" fmla="*/ 235 w 29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4">
                  <a:moveTo>
                    <a:pt x="0" y="14"/>
                  </a:moveTo>
                  <a:cubicBezTo>
                    <a:pt x="10" y="10"/>
                    <a:pt x="19" y="4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4" name="Freeform 460"/>
            <p:cNvSpPr>
              <a:spLocks/>
            </p:cNvSpPr>
            <p:nvPr/>
          </p:nvSpPr>
          <p:spPr bwMode="auto">
            <a:xfrm>
              <a:off x="2177" y="2792"/>
              <a:ext cx="45" cy="8"/>
            </a:xfrm>
            <a:custGeom>
              <a:avLst/>
              <a:gdLst>
                <a:gd name="T0" fmla="*/ 0 w 29"/>
                <a:gd name="T1" fmla="*/ 54 h 5"/>
                <a:gd name="T2" fmla="*/ 262 w 2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cubicBezTo>
                    <a:pt x="10" y="5"/>
                    <a:pt x="20" y="2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5" name="Freeform 461"/>
            <p:cNvSpPr>
              <a:spLocks/>
            </p:cNvSpPr>
            <p:nvPr/>
          </p:nvSpPr>
          <p:spPr bwMode="auto">
            <a:xfrm>
              <a:off x="2217" y="2843"/>
              <a:ext cx="31" cy="17"/>
            </a:xfrm>
            <a:custGeom>
              <a:avLst/>
              <a:gdLst>
                <a:gd name="T0" fmla="*/ 0 w 20"/>
                <a:gd name="T1" fmla="*/ 96 h 11"/>
                <a:gd name="T2" fmla="*/ 178 w 20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cubicBezTo>
                    <a:pt x="8" y="11"/>
                    <a:pt x="15" y="6"/>
                    <a:pt x="20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6" name="Freeform 462"/>
            <p:cNvSpPr>
              <a:spLocks/>
            </p:cNvSpPr>
            <p:nvPr/>
          </p:nvSpPr>
          <p:spPr bwMode="auto">
            <a:xfrm>
              <a:off x="2468" y="2930"/>
              <a:ext cx="40" cy="10"/>
            </a:xfrm>
            <a:custGeom>
              <a:avLst/>
              <a:gdLst>
                <a:gd name="T0" fmla="*/ 0 w 26"/>
                <a:gd name="T1" fmla="*/ 55 h 6"/>
                <a:gd name="T2" fmla="*/ 225 w 26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6">
                  <a:moveTo>
                    <a:pt x="0" y="4"/>
                  </a:moveTo>
                  <a:cubicBezTo>
                    <a:pt x="9" y="6"/>
                    <a:pt x="17" y="4"/>
                    <a:pt x="26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7" name="Freeform 463"/>
            <p:cNvSpPr>
              <a:spLocks/>
            </p:cNvSpPr>
            <p:nvPr/>
          </p:nvSpPr>
          <p:spPr bwMode="auto">
            <a:xfrm>
              <a:off x="2393" y="3095"/>
              <a:ext cx="38" cy="10"/>
            </a:xfrm>
            <a:custGeom>
              <a:avLst/>
              <a:gdLst>
                <a:gd name="T0" fmla="*/ 0 w 25"/>
                <a:gd name="T1" fmla="*/ 55 h 6"/>
                <a:gd name="T2" fmla="*/ 204 w 25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6">
                  <a:moveTo>
                    <a:pt x="0" y="4"/>
                  </a:moveTo>
                  <a:cubicBezTo>
                    <a:pt x="8" y="6"/>
                    <a:pt x="17" y="3"/>
                    <a:pt x="25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8" name="Freeform 464"/>
            <p:cNvSpPr>
              <a:spLocks/>
            </p:cNvSpPr>
            <p:nvPr/>
          </p:nvSpPr>
          <p:spPr bwMode="auto">
            <a:xfrm>
              <a:off x="2060" y="3255"/>
              <a:ext cx="31" cy="19"/>
            </a:xfrm>
            <a:custGeom>
              <a:avLst/>
              <a:gdLst>
                <a:gd name="T0" fmla="*/ 0 w 20"/>
                <a:gd name="T1" fmla="*/ 120 h 12"/>
                <a:gd name="T2" fmla="*/ 178 w 2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cubicBezTo>
                    <a:pt x="8" y="9"/>
                    <a:pt x="13" y="4"/>
                    <a:pt x="20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39" name="Freeform 465"/>
            <p:cNvSpPr>
              <a:spLocks/>
            </p:cNvSpPr>
            <p:nvPr/>
          </p:nvSpPr>
          <p:spPr bwMode="auto">
            <a:xfrm>
              <a:off x="2034" y="3229"/>
              <a:ext cx="15" cy="45"/>
            </a:xfrm>
            <a:custGeom>
              <a:avLst/>
              <a:gdLst>
                <a:gd name="T0" fmla="*/ 0 w 10"/>
                <a:gd name="T1" fmla="*/ 0 h 29"/>
                <a:gd name="T2" fmla="*/ 80 w 10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9">
                  <a:moveTo>
                    <a:pt x="0" y="0"/>
                  </a:moveTo>
                  <a:cubicBezTo>
                    <a:pt x="7" y="8"/>
                    <a:pt x="9" y="19"/>
                    <a:pt x="10" y="2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0" name="Freeform 466"/>
            <p:cNvSpPr>
              <a:spLocks/>
            </p:cNvSpPr>
            <p:nvPr/>
          </p:nvSpPr>
          <p:spPr bwMode="auto">
            <a:xfrm>
              <a:off x="1550" y="2729"/>
              <a:ext cx="20" cy="26"/>
            </a:xfrm>
            <a:custGeom>
              <a:avLst/>
              <a:gdLst>
                <a:gd name="T0" fmla="*/ 0 w 13"/>
                <a:gd name="T1" fmla="*/ 142 h 17"/>
                <a:gd name="T2" fmla="*/ 114 w 13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3" y="11"/>
                    <a:pt x="7" y="5"/>
                    <a:pt x="13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1" name="Freeform 467"/>
            <p:cNvSpPr>
              <a:spLocks/>
            </p:cNvSpPr>
            <p:nvPr/>
          </p:nvSpPr>
          <p:spPr bwMode="auto">
            <a:xfrm>
              <a:off x="1390" y="2886"/>
              <a:ext cx="37" cy="18"/>
            </a:xfrm>
            <a:custGeom>
              <a:avLst/>
              <a:gdLst>
                <a:gd name="T0" fmla="*/ 0 w 24"/>
                <a:gd name="T1" fmla="*/ 93 h 12"/>
                <a:gd name="T2" fmla="*/ 210 w 2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2">
                  <a:moveTo>
                    <a:pt x="0" y="12"/>
                  </a:moveTo>
                  <a:cubicBezTo>
                    <a:pt x="8" y="9"/>
                    <a:pt x="16" y="5"/>
                    <a:pt x="24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2" name="Freeform 468"/>
            <p:cNvSpPr>
              <a:spLocks/>
            </p:cNvSpPr>
            <p:nvPr/>
          </p:nvSpPr>
          <p:spPr bwMode="auto">
            <a:xfrm>
              <a:off x="1419" y="3220"/>
              <a:ext cx="27" cy="12"/>
            </a:xfrm>
            <a:custGeom>
              <a:avLst/>
              <a:gdLst>
                <a:gd name="T0" fmla="*/ 0 w 17"/>
                <a:gd name="T1" fmla="*/ 62 h 8"/>
                <a:gd name="T2" fmla="*/ 172 w 17"/>
                <a:gd name="T3" fmla="*/ 1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cubicBezTo>
                    <a:pt x="4" y="2"/>
                    <a:pt x="10" y="0"/>
                    <a:pt x="17" y="1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3" name="Freeform 469"/>
            <p:cNvSpPr>
              <a:spLocks/>
            </p:cNvSpPr>
            <p:nvPr/>
          </p:nvSpPr>
          <p:spPr bwMode="auto">
            <a:xfrm>
              <a:off x="1498" y="3068"/>
              <a:ext cx="39" cy="30"/>
            </a:xfrm>
            <a:custGeom>
              <a:avLst/>
              <a:gdLst>
                <a:gd name="T0" fmla="*/ 0 w 25"/>
                <a:gd name="T1" fmla="*/ 0 h 20"/>
                <a:gd name="T2" fmla="*/ 231 w 25"/>
                <a:gd name="T3" fmla="*/ 15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0">
                  <a:moveTo>
                    <a:pt x="0" y="0"/>
                  </a:moveTo>
                  <a:cubicBezTo>
                    <a:pt x="7" y="8"/>
                    <a:pt x="14" y="17"/>
                    <a:pt x="25" y="2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4" name="Freeform 470"/>
            <p:cNvSpPr>
              <a:spLocks/>
            </p:cNvSpPr>
            <p:nvPr/>
          </p:nvSpPr>
          <p:spPr bwMode="auto">
            <a:xfrm>
              <a:off x="1581" y="3229"/>
              <a:ext cx="42" cy="5"/>
            </a:xfrm>
            <a:custGeom>
              <a:avLst/>
              <a:gdLst>
                <a:gd name="T0" fmla="*/ 0 w 27"/>
                <a:gd name="T1" fmla="*/ 0 h 3"/>
                <a:gd name="T2" fmla="*/ 244 w 27"/>
                <a:gd name="T3" fmla="*/ 3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9" y="2"/>
                    <a:pt x="18" y="3"/>
                    <a:pt x="27" y="3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5" name="Freeform 471"/>
            <p:cNvSpPr>
              <a:spLocks/>
            </p:cNvSpPr>
            <p:nvPr/>
          </p:nvSpPr>
          <p:spPr bwMode="auto">
            <a:xfrm>
              <a:off x="2557" y="2522"/>
              <a:ext cx="27" cy="13"/>
            </a:xfrm>
            <a:custGeom>
              <a:avLst/>
              <a:gdLst>
                <a:gd name="T0" fmla="*/ 0 w 17"/>
                <a:gd name="T1" fmla="*/ 76 h 8"/>
                <a:gd name="T2" fmla="*/ 172 w 1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8">
                  <a:moveTo>
                    <a:pt x="0" y="7"/>
                  </a:moveTo>
                  <a:cubicBezTo>
                    <a:pt x="6" y="8"/>
                    <a:pt x="12" y="6"/>
                    <a:pt x="17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6" name="Freeform 472"/>
            <p:cNvSpPr>
              <a:spLocks/>
            </p:cNvSpPr>
            <p:nvPr/>
          </p:nvSpPr>
          <p:spPr bwMode="auto">
            <a:xfrm>
              <a:off x="2719" y="2687"/>
              <a:ext cx="40" cy="11"/>
            </a:xfrm>
            <a:custGeom>
              <a:avLst/>
              <a:gdLst>
                <a:gd name="T0" fmla="*/ 225 w 26"/>
                <a:gd name="T1" fmla="*/ 0 h 7"/>
                <a:gd name="T2" fmla="*/ 0 w 26"/>
                <a:gd name="T3" fmla="*/ 66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7">
                  <a:moveTo>
                    <a:pt x="26" y="0"/>
                  </a:moveTo>
                  <a:cubicBezTo>
                    <a:pt x="17" y="0"/>
                    <a:pt x="8" y="4"/>
                    <a:pt x="0" y="7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7" name="Freeform 473"/>
            <p:cNvSpPr>
              <a:spLocks/>
            </p:cNvSpPr>
            <p:nvPr/>
          </p:nvSpPr>
          <p:spPr bwMode="auto">
            <a:xfrm>
              <a:off x="2046" y="2413"/>
              <a:ext cx="6" cy="39"/>
            </a:xfrm>
            <a:custGeom>
              <a:avLst/>
              <a:gdLst>
                <a:gd name="T0" fmla="*/ 32 w 4"/>
                <a:gd name="T1" fmla="*/ 0 h 25"/>
                <a:gd name="T2" fmla="*/ 18 w 4"/>
                <a:gd name="T3" fmla="*/ 23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5">
                  <a:moveTo>
                    <a:pt x="4" y="0"/>
                  </a:moveTo>
                  <a:cubicBezTo>
                    <a:pt x="0" y="8"/>
                    <a:pt x="0" y="17"/>
                    <a:pt x="2" y="25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8" name="Freeform 474"/>
            <p:cNvSpPr>
              <a:spLocks/>
            </p:cNvSpPr>
            <p:nvPr/>
          </p:nvSpPr>
          <p:spPr bwMode="auto">
            <a:xfrm>
              <a:off x="1971" y="2833"/>
              <a:ext cx="48" cy="17"/>
            </a:xfrm>
            <a:custGeom>
              <a:avLst/>
              <a:gdLst>
                <a:gd name="T0" fmla="*/ 0 w 31"/>
                <a:gd name="T1" fmla="*/ 34 h 11"/>
                <a:gd name="T2" fmla="*/ 276 w 31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1">
                  <a:moveTo>
                    <a:pt x="0" y="4"/>
                  </a:moveTo>
                  <a:cubicBezTo>
                    <a:pt x="10" y="11"/>
                    <a:pt x="22" y="6"/>
                    <a:pt x="31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49" name="Freeform 475"/>
            <p:cNvSpPr>
              <a:spLocks/>
            </p:cNvSpPr>
            <p:nvPr/>
          </p:nvSpPr>
          <p:spPr bwMode="auto">
            <a:xfrm>
              <a:off x="2068" y="2690"/>
              <a:ext cx="29" cy="37"/>
            </a:xfrm>
            <a:custGeom>
              <a:avLst/>
              <a:gdLst>
                <a:gd name="T0" fmla="*/ 0 w 19"/>
                <a:gd name="T1" fmla="*/ 210 h 24"/>
                <a:gd name="T2" fmla="*/ 156 w 19"/>
                <a:gd name="T3" fmla="*/ 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4">
                  <a:moveTo>
                    <a:pt x="0" y="24"/>
                  </a:moveTo>
                  <a:cubicBezTo>
                    <a:pt x="7" y="17"/>
                    <a:pt x="13" y="8"/>
                    <a:pt x="19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0" name="Freeform 476"/>
            <p:cNvSpPr>
              <a:spLocks/>
            </p:cNvSpPr>
            <p:nvPr/>
          </p:nvSpPr>
          <p:spPr bwMode="auto">
            <a:xfrm>
              <a:off x="1780" y="2720"/>
              <a:ext cx="40" cy="6"/>
            </a:xfrm>
            <a:custGeom>
              <a:avLst/>
              <a:gdLst>
                <a:gd name="T0" fmla="*/ 225 w 26"/>
                <a:gd name="T1" fmla="*/ 27 h 4"/>
                <a:gd name="T2" fmla="*/ 0 w 2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4">
                  <a:moveTo>
                    <a:pt x="26" y="3"/>
                  </a:moveTo>
                  <a:cubicBezTo>
                    <a:pt x="17" y="3"/>
                    <a:pt x="7" y="4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1" name="Freeform 477"/>
            <p:cNvSpPr>
              <a:spLocks/>
            </p:cNvSpPr>
            <p:nvPr/>
          </p:nvSpPr>
          <p:spPr bwMode="auto">
            <a:xfrm>
              <a:off x="2248" y="1891"/>
              <a:ext cx="45" cy="14"/>
            </a:xfrm>
            <a:custGeom>
              <a:avLst/>
              <a:gdLst>
                <a:gd name="T0" fmla="*/ 0 w 29"/>
                <a:gd name="T1" fmla="*/ 12 h 9"/>
                <a:gd name="T2" fmla="*/ 262 w 29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9">
                  <a:moveTo>
                    <a:pt x="0" y="1"/>
                  </a:moveTo>
                  <a:cubicBezTo>
                    <a:pt x="11" y="0"/>
                    <a:pt x="19" y="6"/>
                    <a:pt x="29" y="9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2" name="Freeform 478"/>
            <p:cNvSpPr>
              <a:spLocks/>
            </p:cNvSpPr>
            <p:nvPr/>
          </p:nvSpPr>
          <p:spPr bwMode="auto">
            <a:xfrm>
              <a:off x="3143" y="1877"/>
              <a:ext cx="33" cy="6"/>
            </a:xfrm>
            <a:custGeom>
              <a:avLst/>
              <a:gdLst>
                <a:gd name="T0" fmla="*/ 0 w 22"/>
                <a:gd name="T1" fmla="*/ 0 h 4"/>
                <a:gd name="T2" fmla="*/ 170 w 22"/>
                <a:gd name="T3" fmla="*/ 27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4"/>
                    <a:pt x="14" y="4"/>
                    <a:pt x="22" y="3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3" name="Freeform 479"/>
            <p:cNvSpPr>
              <a:spLocks/>
            </p:cNvSpPr>
            <p:nvPr/>
          </p:nvSpPr>
          <p:spPr bwMode="auto">
            <a:xfrm>
              <a:off x="3464" y="1832"/>
              <a:ext cx="56" cy="11"/>
            </a:xfrm>
            <a:custGeom>
              <a:avLst/>
              <a:gdLst>
                <a:gd name="T0" fmla="*/ 0 w 36"/>
                <a:gd name="T1" fmla="*/ 66 h 7"/>
                <a:gd name="T2" fmla="*/ 327 w 36"/>
                <a:gd name="T3" fmla="*/ 4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7">
                  <a:moveTo>
                    <a:pt x="0" y="7"/>
                  </a:moveTo>
                  <a:cubicBezTo>
                    <a:pt x="12" y="0"/>
                    <a:pt x="23" y="6"/>
                    <a:pt x="36" y="5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4" name="Freeform 480"/>
            <p:cNvSpPr>
              <a:spLocks/>
            </p:cNvSpPr>
            <p:nvPr/>
          </p:nvSpPr>
          <p:spPr bwMode="auto">
            <a:xfrm>
              <a:off x="3561" y="1675"/>
              <a:ext cx="42" cy="13"/>
            </a:xfrm>
            <a:custGeom>
              <a:avLst/>
              <a:gdLst>
                <a:gd name="T0" fmla="*/ 0 w 27"/>
                <a:gd name="T1" fmla="*/ 76 h 8"/>
                <a:gd name="T2" fmla="*/ 244 w 27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8"/>
                    <a:pt x="19" y="5"/>
                    <a:pt x="27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5" name="Freeform 481"/>
            <p:cNvSpPr>
              <a:spLocks/>
            </p:cNvSpPr>
            <p:nvPr/>
          </p:nvSpPr>
          <p:spPr bwMode="auto">
            <a:xfrm>
              <a:off x="3543" y="1577"/>
              <a:ext cx="68" cy="46"/>
            </a:xfrm>
            <a:custGeom>
              <a:avLst/>
              <a:gdLst>
                <a:gd name="T0" fmla="*/ 386 w 44"/>
                <a:gd name="T1" fmla="*/ 136 h 30"/>
                <a:gd name="T2" fmla="*/ 96 w 44"/>
                <a:gd name="T3" fmla="*/ 66 h 30"/>
                <a:gd name="T4" fmla="*/ 272 w 44"/>
                <a:gd name="T5" fmla="*/ 25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0">
                  <a:moveTo>
                    <a:pt x="44" y="16"/>
                  </a:moveTo>
                  <a:cubicBezTo>
                    <a:pt x="37" y="12"/>
                    <a:pt x="19" y="0"/>
                    <a:pt x="11" y="8"/>
                  </a:cubicBezTo>
                  <a:cubicBezTo>
                    <a:pt x="0" y="18"/>
                    <a:pt x="23" y="30"/>
                    <a:pt x="31" y="3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6" name="Freeform 482"/>
            <p:cNvSpPr>
              <a:spLocks/>
            </p:cNvSpPr>
            <p:nvPr/>
          </p:nvSpPr>
          <p:spPr bwMode="auto">
            <a:xfrm>
              <a:off x="3737" y="1529"/>
              <a:ext cx="57" cy="19"/>
            </a:xfrm>
            <a:custGeom>
              <a:avLst/>
              <a:gdLst>
                <a:gd name="T0" fmla="*/ 0 w 37"/>
                <a:gd name="T1" fmla="*/ 0 h 12"/>
                <a:gd name="T2" fmla="*/ 324 w 37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2">
                  <a:moveTo>
                    <a:pt x="0" y="0"/>
                  </a:moveTo>
                  <a:cubicBezTo>
                    <a:pt x="12" y="4"/>
                    <a:pt x="25" y="7"/>
                    <a:pt x="37" y="12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7" name="Freeform 483"/>
            <p:cNvSpPr>
              <a:spLocks/>
            </p:cNvSpPr>
            <p:nvPr/>
          </p:nvSpPr>
          <p:spPr bwMode="auto">
            <a:xfrm>
              <a:off x="3933" y="1642"/>
              <a:ext cx="29" cy="33"/>
            </a:xfrm>
            <a:custGeom>
              <a:avLst/>
              <a:gdLst>
                <a:gd name="T0" fmla="*/ 0 w 19"/>
                <a:gd name="T1" fmla="*/ 0 h 22"/>
                <a:gd name="T2" fmla="*/ 156 w 19"/>
                <a:gd name="T3" fmla="*/ 17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22">
                  <a:moveTo>
                    <a:pt x="0" y="0"/>
                  </a:moveTo>
                  <a:cubicBezTo>
                    <a:pt x="2" y="10"/>
                    <a:pt x="12" y="15"/>
                    <a:pt x="19" y="22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8" name="Freeform 484"/>
            <p:cNvSpPr>
              <a:spLocks/>
            </p:cNvSpPr>
            <p:nvPr/>
          </p:nvSpPr>
          <p:spPr bwMode="auto">
            <a:xfrm>
              <a:off x="3965" y="1581"/>
              <a:ext cx="26" cy="27"/>
            </a:xfrm>
            <a:custGeom>
              <a:avLst/>
              <a:gdLst>
                <a:gd name="T0" fmla="*/ 142 w 17"/>
                <a:gd name="T1" fmla="*/ 172 h 17"/>
                <a:gd name="T2" fmla="*/ 0 w 17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7">
                  <a:moveTo>
                    <a:pt x="17" y="17"/>
                  </a:moveTo>
                  <a:cubicBezTo>
                    <a:pt x="12" y="10"/>
                    <a:pt x="7" y="4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59" name="Freeform 485"/>
            <p:cNvSpPr>
              <a:spLocks/>
            </p:cNvSpPr>
            <p:nvPr/>
          </p:nvSpPr>
          <p:spPr bwMode="auto">
            <a:xfrm>
              <a:off x="3980" y="1856"/>
              <a:ext cx="60" cy="38"/>
            </a:xfrm>
            <a:custGeom>
              <a:avLst/>
              <a:gdLst>
                <a:gd name="T0" fmla="*/ 28 w 39"/>
                <a:gd name="T1" fmla="*/ 0 h 25"/>
                <a:gd name="T2" fmla="*/ 0 w 39"/>
                <a:gd name="T3" fmla="*/ 14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25">
                  <a:moveTo>
                    <a:pt x="3" y="0"/>
                  </a:moveTo>
                  <a:cubicBezTo>
                    <a:pt x="39" y="5"/>
                    <a:pt x="33" y="25"/>
                    <a:pt x="0" y="1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0" name="Freeform 486"/>
            <p:cNvSpPr>
              <a:spLocks/>
            </p:cNvSpPr>
            <p:nvPr/>
          </p:nvSpPr>
          <p:spPr bwMode="auto">
            <a:xfrm>
              <a:off x="3962" y="1939"/>
              <a:ext cx="15" cy="26"/>
            </a:xfrm>
            <a:custGeom>
              <a:avLst/>
              <a:gdLst>
                <a:gd name="T0" fmla="*/ 0 w 10"/>
                <a:gd name="T1" fmla="*/ 0 h 17"/>
                <a:gd name="T2" fmla="*/ 80 w 10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cubicBezTo>
                    <a:pt x="0" y="8"/>
                    <a:pt x="4" y="14"/>
                    <a:pt x="10" y="1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1" name="Freeform 487"/>
            <p:cNvSpPr>
              <a:spLocks/>
            </p:cNvSpPr>
            <p:nvPr/>
          </p:nvSpPr>
          <p:spPr bwMode="auto">
            <a:xfrm>
              <a:off x="4016" y="1911"/>
              <a:ext cx="14" cy="42"/>
            </a:xfrm>
            <a:custGeom>
              <a:avLst/>
              <a:gdLst>
                <a:gd name="T0" fmla="*/ 82 w 9"/>
                <a:gd name="T1" fmla="*/ 0 h 27"/>
                <a:gd name="T2" fmla="*/ 34 w 9"/>
                <a:gd name="T3" fmla="*/ 244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7">
                  <a:moveTo>
                    <a:pt x="9" y="0"/>
                  </a:moveTo>
                  <a:cubicBezTo>
                    <a:pt x="6" y="8"/>
                    <a:pt x="0" y="18"/>
                    <a:pt x="4" y="2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2" name="Freeform 488"/>
            <p:cNvSpPr>
              <a:spLocks/>
            </p:cNvSpPr>
            <p:nvPr/>
          </p:nvSpPr>
          <p:spPr bwMode="auto">
            <a:xfrm>
              <a:off x="3715" y="1889"/>
              <a:ext cx="25" cy="2"/>
            </a:xfrm>
            <a:custGeom>
              <a:avLst/>
              <a:gdLst>
                <a:gd name="T0" fmla="*/ 0 w 16"/>
                <a:gd name="T1" fmla="*/ 0 h 1"/>
                <a:gd name="T2" fmla="*/ 148 w 1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5" y="1"/>
                    <a:pt x="11" y="1"/>
                    <a:pt x="16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3" name="Freeform 489"/>
            <p:cNvSpPr>
              <a:spLocks/>
            </p:cNvSpPr>
            <p:nvPr/>
          </p:nvSpPr>
          <p:spPr bwMode="auto">
            <a:xfrm>
              <a:off x="3708" y="1803"/>
              <a:ext cx="47" cy="23"/>
            </a:xfrm>
            <a:custGeom>
              <a:avLst/>
              <a:gdLst>
                <a:gd name="T0" fmla="*/ 249 w 31"/>
                <a:gd name="T1" fmla="*/ 127 h 15"/>
                <a:gd name="T2" fmla="*/ 0 w 31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5">
                  <a:moveTo>
                    <a:pt x="31" y="15"/>
                  </a:moveTo>
                  <a:cubicBezTo>
                    <a:pt x="20" y="11"/>
                    <a:pt x="10" y="6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4" name="Freeform 490"/>
            <p:cNvSpPr>
              <a:spLocks/>
            </p:cNvSpPr>
            <p:nvPr/>
          </p:nvSpPr>
          <p:spPr bwMode="auto">
            <a:xfrm>
              <a:off x="3478" y="1896"/>
              <a:ext cx="20" cy="15"/>
            </a:xfrm>
            <a:custGeom>
              <a:avLst/>
              <a:gdLst>
                <a:gd name="T0" fmla="*/ 0 w 13"/>
                <a:gd name="T1" fmla="*/ 80 h 10"/>
                <a:gd name="T2" fmla="*/ 114 w 1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cubicBezTo>
                    <a:pt x="4" y="7"/>
                    <a:pt x="9" y="3"/>
                    <a:pt x="13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5" name="Freeform 491"/>
            <p:cNvSpPr>
              <a:spLocks/>
            </p:cNvSpPr>
            <p:nvPr/>
          </p:nvSpPr>
          <p:spPr bwMode="auto">
            <a:xfrm>
              <a:off x="3240" y="1751"/>
              <a:ext cx="23" cy="18"/>
            </a:xfrm>
            <a:custGeom>
              <a:avLst/>
              <a:gdLst>
                <a:gd name="T0" fmla="*/ 0 w 15"/>
                <a:gd name="T1" fmla="*/ 93 h 12"/>
                <a:gd name="T2" fmla="*/ 127 w 15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cubicBezTo>
                    <a:pt x="4" y="7"/>
                    <a:pt x="9" y="3"/>
                    <a:pt x="15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6" name="Freeform 492"/>
            <p:cNvSpPr>
              <a:spLocks/>
            </p:cNvSpPr>
            <p:nvPr/>
          </p:nvSpPr>
          <p:spPr bwMode="auto">
            <a:xfrm>
              <a:off x="3266" y="2034"/>
              <a:ext cx="18" cy="42"/>
            </a:xfrm>
            <a:custGeom>
              <a:avLst/>
              <a:gdLst>
                <a:gd name="T0" fmla="*/ 0 w 12"/>
                <a:gd name="T1" fmla="*/ 244 h 27"/>
                <a:gd name="T2" fmla="*/ 93 w 12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7">
                  <a:moveTo>
                    <a:pt x="0" y="27"/>
                  </a:moveTo>
                  <a:cubicBezTo>
                    <a:pt x="4" y="17"/>
                    <a:pt x="8" y="8"/>
                    <a:pt x="12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7" name="Freeform 493"/>
            <p:cNvSpPr>
              <a:spLocks/>
            </p:cNvSpPr>
            <p:nvPr/>
          </p:nvSpPr>
          <p:spPr bwMode="auto">
            <a:xfrm>
              <a:off x="3161" y="2147"/>
              <a:ext cx="45" cy="17"/>
            </a:xfrm>
            <a:custGeom>
              <a:avLst/>
              <a:gdLst>
                <a:gd name="T0" fmla="*/ 0 w 29"/>
                <a:gd name="T1" fmla="*/ 70 h 11"/>
                <a:gd name="T2" fmla="*/ 262 w 2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1">
                  <a:moveTo>
                    <a:pt x="0" y="8"/>
                  </a:moveTo>
                  <a:cubicBezTo>
                    <a:pt x="11" y="11"/>
                    <a:pt x="20" y="5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8" name="Freeform 494"/>
            <p:cNvSpPr>
              <a:spLocks/>
            </p:cNvSpPr>
            <p:nvPr/>
          </p:nvSpPr>
          <p:spPr bwMode="auto">
            <a:xfrm>
              <a:off x="3187" y="2379"/>
              <a:ext cx="6" cy="19"/>
            </a:xfrm>
            <a:custGeom>
              <a:avLst/>
              <a:gdLst>
                <a:gd name="T0" fmla="*/ 0 w 4"/>
                <a:gd name="T1" fmla="*/ 120 h 12"/>
                <a:gd name="T2" fmla="*/ 32 w 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cubicBezTo>
                    <a:pt x="2" y="8"/>
                    <a:pt x="3" y="4"/>
                    <a:pt x="4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69" name="Freeform 495"/>
            <p:cNvSpPr>
              <a:spLocks/>
            </p:cNvSpPr>
            <p:nvPr/>
          </p:nvSpPr>
          <p:spPr bwMode="auto">
            <a:xfrm>
              <a:off x="3434" y="2413"/>
              <a:ext cx="4" cy="63"/>
            </a:xfrm>
            <a:custGeom>
              <a:avLst/>
              <a:gdLst>
                <a:gd name="T0" fmla="*/ 9 w 3"/>
                <a:gd name="T1" fmla="*/ 0 h 41"/>
                <a:gd name="T2" fmla="*/ 12 w 3"/>
                <a:gd name="T3" fmla="*/ 352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1">
                  <a:moveTo>
                    <a:pt x="2" y="0"/>
                  </a:moveTo>
                  <a:cubicBezTo>
                    <a:pt x="2" y="13"/>
                    <a:pt x="0" y="27"/>
                    <a:pt x="3" y="41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0" name="Freeform 496"/>
            <p:cNvSpPr>
              <a:spLocks/>
            </p:cNvSpPr>
            <p:nvPr/>
          </p:nvSpPr>
          <p:spPr bwMode="auto">
            <a:xfrm>
              <a:off x="3723" y="2484"/>
              <a:ext cx="40" cy="23"/>
            </a:xfrm>
            <a:custGeom>
              <a:avLst/>
              <a:gdLst>
                <a:gd name="T0" fmla="*/ 0 w 26"/>
                <a:gd name="T1" fmla="*/ 127 h 15"/>
                <a:gd name="T2" fmla="*/ 225 w 26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5">
                  <a:moveTo>
                    <a:pt x="0" y="15"/>
                  </a:moveTo>
                  <a:cubicBezTo>
                    <a:pt x="9" y="10"/>
                    <a:pt x="17" y="5"/>
                    <a:pt x="26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1" name="Freeform 497"/>
            <p:cNvSpPr>
              <a:spLocks/>
            </p:cNvSpPr>
            <p:nvPr/>
          </p:nvSpPr>
          <p:spPr bwMode="auto">
            <a:xfrm>
              <a:off x="4042" y="2311"/>
              <a:ext cx="9" cy="45"/>
            </a:xfrm>
            <a:custGeom>
              <a:avLst/>
              <a:gdLst>
                <a:gd name="T0" fmla="*/ 48 w 6"/>
                <a:gd name="T1" fmla="*/ 0 h 29"/>
                <a:gd name="T2" fmla="*/ 12 w 6"/>
                <a:gd name="T3" fmla="*/ 262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9">
                  <a:moveTo>
                    <a:pt x="6" y="0"/>
                  </a:moveTo>
                  <a:cubicBezTo>
                    <a:pt x="1" y="8"/>
                    <a:pt x="0" y="19"/>
                    <a:pt x="1" y="29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2" name="Freeform 498"/>
            <p:cNvSpPr>
              <a:spLocks/>
            </p:cNvSpPr>
            <p:nvPr/>
          </p:nvSpPr>
          <p:spPr bwMode="auto">
            <a:xfrm>
              <a:off x="4085" y="2313"/>
              <a:ext cx="37" cy="43"/>
            </a:xfrm>
            <a:custGeom>
              <a:avLst/>
              <a:gdLst>
                <a:gd name="T0" fmla="*/ 210 w 24"/>
                <a:gd name="T1" fmla="*/ 0 h 28"/>
                <a:gd name="T2" fmla="*/ 0 w 24"/>
                <a:gd name="T3" fmla="*/ 2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8">
                  <a:moveTo>
                    <a:pt x="24" y="0"/>
                  </a:moveTo>
                  <a:cubicBezTo>
                    <a:pt x="11" y="4"/>
                    <a:pt x="3" y="15"/>
                    <a:pt x="0" y="28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3" name="Freeform 499"/>
            <p:cNvSpPr>
              <a:spLocks/>
            </p:cNvSpPr>
            <p:nvPr/>
          </p:nvSpPr>
          <p:spPr bwMode="auto">
            <a:xfrm>
              <a:off x="3980" y="2470"/>
              <a:ext cx="31" cy="51"/>
            </a:xfrm>
            <a:custGeom>
              <a:avLst/>
              <a:gdLst>
                <a:gd name="T0" fmla="*/ 0 w 20"/>
                <a:gd name="T1" fmla="*/ 292 h 33"/>
                <a:gd name="T2" fmla="*/ 178 w 20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33">
                  <a:moveTo>
                    <a:pt x="0" y="33"/>
                  </a:moveTo>
                  <a:cubicBezTo>
                    <a:pt x="6" y="21"/>
                    <a:pt x="11" y="9"/>
                    <a:pt x="20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4" name="Freeform 500"/>
            <p:cNvSpPr>
              <a:spLocks/>
            </p:cNvSpPr>
            <p:nvPr/>
          </p:nvSpPr>
          <p:spPr bwMode="auto">
            <a:xfrm>
              <a:off x="3993" y="2522"/>
              <a:ext cx="37" cy="25"/>
            </a:xfrm>
            <a:custGeom>
              <a:avLst/>
              <a:gdLst>
                <a:gd name="T0" fmla="*/ 0 w 24"/>
                <a:gd name="T1" fmla="*/ 0 h 16"/>
                <a:gd name="T2" fmla="*/ 210 w 24"/>
                <a:gd name="T3" fmla="*/ 148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11" y="0"/>
                    <a:pt x="18" y="7"/>
                    <a:pt x="24" y="16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5" name="Freeform 501"/>
            <p:cNvSpPr>
              <a:spLocks/>
            </p:cNvSpPr>
            <p:nvPr/>
          </p:nvSpPr>
          <p:spPr bwMode="auto">
            <a:xfrm>
              <a:off x="3914" y="2724"/>
              <a:ext cx="29" cy="48"/>
            </a:xfrm>
            <a:custGeom>
              <a:avLst/>
              <a:gdLst>
                <a:gd name="T0" fmla="*/ 0 w 19"/>
                <a:gd name="T1" fmla="*/ 0 h 31"/>
                <a:gd name="T2" fmla="*/ 156 w 19"/>
                <a:gd name="T3" fmla="*/ 276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cubicBezTo>
                    <a:pt x="8" y="7"/>
                    <a:pt x="15" y="21"/>
                    <a:pt x="19" y="31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6" name="Freeform 502"/>
            <p:cNvSpPr>
              <a:spLocks/>
            </p:cNvSpPr>
            <p:nvPr/>
          </p:nvSpPr>
          <p:spPr bwMode="auto">
            <a:xfrm>
              <a:off x="3996" y="2910"/>
              <a:ext cx="23" cy="27"/>
            </a:xfrm>
            <a:custGeom>
              <a:avLst/>
              <a:gdLst>
                <a:gd name="T0" fmla="*/ 0 w 15"/>
                <a:gd name="T1" fmla="*/ 172 h 17"/>
                <a:gd name="T2" fmla="*/ 127 w 15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6" y="12"/>
                    <a:pt x="12" y="6"/>
                    <a:pt x="15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7" name="Freeform 503"/>
            <p:cNvSpPr>
              <a:spLocks/>
            </p:cNvSpPr>
            <p:nvPr/>
          </p:nvSpPr>
          <p:spPr bwMode="auto">
            <a:xfrm>
              <a:off x="3792" y="3046"/>
              <a:ext cx="45" cy="31"/>
            </a:xfrm>
            <a:custGeom>
              <a:avLst/>
              <a:gdLst>
                <a:gd name="T0" fmla="*/ 0 w 29"/>
                <a:gd name="T1" fmla="*/ 178 h 20"/>
                <a:gd name="T2" fmla="*/ 262 w 29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0">
                  <a:moveTo>
                    <a:pt x="0" y="20"/>
                  </a:moveTo>
                  <a:cubicBezTo>
                    <a:pt x="10" y="16"/>
                    <a:pt x="19" y="7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8" name="Freeform 504"/>
            <p:cNvSpPr>
              <a:spLocks/>
            </p:cNvSpPr>
            <p:nvPr/>
          </p:nvSpPr>
          <p:spPr bwMode="auto">
            <a:xfrm>
              <a:off x="3859" y="3064"/>
              <a:ext cx="24" cy="42"/>
            </a:xfrm>
            <a:custGeom>
              <a:avLst/>
              <a:gdLst>
                <a:gd name="T0" fmla="*/ 12 w 16"/>
                <a:gd name="T1" fmla="*/ 244 h 27"/>
                <a:gd name="T2" fmla="*/ 122 w 16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7">
                  <a:moveTo>
                    <a:pt x="1" y="27"/>
                  </a:moveTo>
                  <a:cubicBezTo>
                    <a:pt x="0" y="16"/>
                    <a:pt x="8" y="7"/>
                    <a:pt x="16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79" name="Freeform 505"/>
            <p:cNvSpPr>
              <a:spLocks/>
            </p:cNvSpPr>
            <p:nvPr/>
          </p:nvSpPr>
          <p:spPr bwMode="auto">
            <a:xfrm>
              <a:off x="3606" y="3166"/>
              <a:ext cx="37" cy="48"/>
            </a:xfrm>
            <a:custGeom>
              <a:avLst/>
              <a:gdLst>
                <a:gd name="T0" fmla="*/ 0 w 24"/>
                <a:gd name="T1" fmla="*/ 276 h 31"/>
                <a:gd name="T2" fmla="*/ 210 w 24"/>
                <a:gd name="T3" fmla="*/ 0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1">
                  <a:moveTo>
                    <a:pt x="0" y="31"/>
                  </a:moveTo>
                  <a:cubicBezTo>
                    <a:pt x="10" y="22"/>
                    <a:pt x="14" y="9"/>
                    <a:pt x="24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0" name="Freeform 506"/>
            <p:cNvSpPr>
              <a:spLocks/>
            </p:cNvSpPr>
            <p:nvPr/>
          </p:nvSpPr>
          <p:spPr bwMode="auto">
            <a:xfrm>
              <a:off x="3577" y="3017"/>
              <a:ext cx="37" cy="37"/>
            </a:xfrm>
            <a:custGeom>
              <a:avLst/>
              <a:gdLst>
                <a:gd name="T0" fmla="*/ 0 w 24"/>
                <a:gd name="T1" fmla="*/ 0 h 24"/>
                <a:gd name="T2" fmla="*/ 210 w 24"/>
                <a:gd name="T3" fmla="*/ 210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6" y="11"/>
                    <a:pt x="14" y="19"/>
                    <a:pt x="24" y="24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1" name="Freeform 507"/>
            <p:cNvSpPr>
              <a:spLocks/>
            </p:cNvSpPr>
            <p:nvPr/>
          </p:nvSpPr>
          <p:spPr bwMode="auto">
            <a:xfrm>
              <a:off x="3734" y="2840"/>
              <a:ext cx="41" cy="18"/>
            </a:xfrm>
            <a:custGeom>
              <a:avLst/>
              <a:gdLst>
                <a:gd name="T0" fmla="*/ 0 w 27"/>
                <a:gd name="T1" fmla="*/ 18 h 12"/>
                <a:gd name="T2" fmla="*/ 217 w 27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2">
                  <a:moveTo>
                    <a:pt x="0" y="2"/>
                  </a:moveTo>
                  <a:cubicBezTo>
                    <a:pt x="7" y="12"/>
                    <a:pt x="19" y="4"/>
                    <a:pt x="27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2" name="Freeform 508"/>
            <p:cNvSpPr>
              <a:spLocks/>
            </p:cNvSpPr>
            <p:nvPr/>
          </p:nvSpPr>
          <p:spPr bwMode="auto">
            <a:xfrm>
              <a:off x="3524" y="2798"/>
              <a:ext cx="45" cy="15"/>
            </a:xfrm>
            <a:custGeom>
              <a:avLst/>
              <a:gdLst>
                <a:gd name="T0" fmla="*/ 0 w 29"/>
                <a:gd name="T1" fmla="*/ 0 h 10"/>
                <a:gd name="T2" fmla="*/ 262 w 29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11" y="1"/>
                    <a:pt x="20" y="5"/>
                    <a:pt x="29" y="1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3" name="Freeform 509"/>
            <p:cNvSpPr>
              <a:spLocks/>
            </p:cNvSpPr>
            <p:nvPr/>
          </p:nvSpPr>
          <p:spPr bwMode="auto">
            <a:xfrm>
              <a:off x="3692" y="2672"/>
              <a:ext cx="16" cy="34"/>
            </a:xfrm>
            <a:custGeom>
              <a:avLst/>
              <a:gdLst>
                <a:gd name="T0" fmla="*/ 0 w 10"/>
                <a:gd name="T1" fmla="*/ 0 h 22"/>
                <a:gd name="T2" fmla="*/ 107 w 10"/>
                <a:gd name="T3" fmla="*/ 196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cubicBezTo>
                    <a:pt x="4" y="8"/>
                    <a:pt x="5" y="16"/>
                    <a:pt x="10" y="22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4" name="Freeform 510"/>
            <p:cNvSpPr>
              <a:spLocks/>
            </p:cNvSpPr>
            <p:nvPr/>
          </p:nvSpPr>
          <p:spPr bwMode="auto">
            <a:xfrm>
              <a:off x="3523" y="2578"/>
              <a:ext cx="35" cy="4"/>
            </a:xfrm>
            <a:custGeom>
              <a:avLst/>
              <a:gdLst>
                <a:gd name="T0" fmla="*/ 0 w 23"/>
                <a:gd name="T1" fmla="*/ 12 h 3"/>
                <a:gd name="T2" fmla="*/ 187 w 2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8" y="2"/>
                    <a:pt x="15" y="0"/>
                    <a:pt x="23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5" name="Freeform 511"/>
            <p:cNvSpPr>
              <a:spLocks/>
            </p:cNvSpPr>
            <p:nvPr/>
          </p:nvSpPr>
          <p:spPr bwMode="auto">
            <a:xfrm>
              <a:off x="3605" y="2345"/>
              <a:ext cx="4" cy="39"/>
            </a:xfrm>
            <a:custGeom>
              <a:avLst/>
              <a:gdLst>
                <a:gd name="T0" fmla="*/ 12 w 3"/>
                <a:gd name="T1" fmla="*/ 0 h 25"/>
                <a:gd name="T2" fmla="*/ 1 w 3"/>
                <a:gd name="T3" fmla="*/ 231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5">
                  <a:moveTo>
                    <a:pt x="3" y="0"/>
                  </a:moveTo>
                  <a:cubicBezTo>
                    <a:pt x="0" y="8"/>
                    <a:pt x="2" y="17"/>
                    <a:pt x="1" y="25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6" name="Freeform 512"/>
            <p:cNvSpPr>
              <a:spLocks/>
            </p:cNvSpPr>
            <p:nvPr/>
          </p:nvSpPr>
          <p:spPr bwMode="auto">
            <a:xfrm>
              <a:off x="3646" y="2114"/>
              <a:ext cx="16" cy="42"/>
            </a:xfrm>
            <a:custGeom>
              <a:avLst/>
              <a:gdLst>
                <a:gd name="T0" fmla="*/ 0 w 10"/>
                <a:gd name="T1" fmla="*/ 244 h 27"/>
                <a:gd name="T2" fmla="*/ 107 w 10"/>
                <a:gd name="T3" fmla="*/ 0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cubicBezTo>
                    <a:pt x="2" y="18"/>
                    <a:pt x="6" y="9"/>
                    <a:pt x="10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7" name="Freeform 513"/>
            <p:cNvSpPr>
              <a:spLocks/>
            </p:cNvSpPr>
            <p:nvPr/>
          </p:nvSpPr>
          <p:spPr bwMode="auto">
            <a:xfrm>
              <a:off x="3583" y="2099"/>
              <a:ext cx="46" cy="45"/>
            </a:xfrm>
            <a:custGeom>
              <a:avLst/>
              <a:gdLst>
                <a:gd name="T0" fmla="*/ 0 w 30"/>
                <a:gd name="T1" fmla="*/ 262 h 29"/>
                <a:gd name="T2" fmla="*/ 256 w 30"/>
                <a:gd name="T3" fmla="*/ 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9">
                  <a:moveTo>
                    <a:pt x="0" y="29"/>
                  </a:moveTo>
                  <a:cubicBezTo>
                    <a:pt x="11" y="20"/>
                    <a:pt x="19" y="9"/>
                    <a:pt x="30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8" name="Freeform 514"/>
            <p:cNvSpPr>
              <a:spLocks/>
            </p:cNvSpPr>
            <p:nvPr/>
          </p:nvSpPr>
          <p:spPr bwMode="auto">
            <a:xfrm>
              <a:off x="3819" y="2094"/>
              <a:ext cx="44" cy="16"/>
            </a:xfrm>
            <a:custGeom>
              <a:avLst/>
              <a:gdLst>
                <a:gd name="T0" fmla="*/ 0 w 29"/>
                <a:gd name="T1" fmla="*/ 107 h 10"/>
                <a:gd name="T2" fmla="*/ 235 w 2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10" y="9"/>
                    <a:pt x="18" y="1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89" name="Freeform 515"/>
            <p:cNvSpPr>
              <a:spLocks/>
            </p:cNvSpPr>
            <p:nvPr/>
          </p:nvSpPr>
          <p:spPr bwMode="auto">
            <a:xfrm>
              <a:off x="4100" y="2087"/>
              <a:ext cx="45" cy="7"/>
            </a:xfrm>
            <a:custGeom>
              <a:avLst/>
              <a:gdLst>
                <a:gd name="T0" fmla="*/ 0 w 29"/>
                <a:gd name="T1" fmla="*/ 0 h 5"/>
                <a:gd name="T2" fmla="*/ 262 w 29"/>
                <a:gd name="T3" fmla="*/ 2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5">
                  <a:moveTo>
                    <a:pt x="0" y="0"/>
                  </a:moveTo>
                  <a:cubicBezTo>
                    <a:pt x="9" y="4"/>
                    <a:pt x="19" y="5"/>
                    <a:pt x="29" y="5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0" name="Freeform 516"/>
            <p:cNvSpPr>
              <a:spLocks/>
            </p:cNvSpPr>
            <p:nvPr/>
          </p:nvSpPr>
          <p:spPr bwMode="auto">
            <a:xfrm>
              <a:off x="3330" y="2039"/>
              <a:ext cx="10" cy="41"/>
            </a:xfrm>
            <a:custGeom>
              <a:avLst/>
              <a:gdLst>
                <a:gd name="T0" fmla="*/ 13 w 6"/>
                <a:gd name="T1" fmla="*/ 0 h 27"/>
                <a:gd name="T2" fmla="*/ 78 w 6"/>
                <a:gd name="T3" fmla="*/ 21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7">
                  <a:moveTo>
                    <a:pt x="1" y="0"/>
                  </a:moveTo>
                  <a:cubicBezTo>
                    <a:pt x="0" y="9"/>
                    <a:pt x="2" y="19"/>
                    <a:pt x="6" y="2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1" name="Freeform 517"/>
            <p:cNvSpPr>
              <a:spLocks/>
            </p:cNvSpPr>
            <p:nvPr/>
          </p:nvSpPr>
          <p:spPr bwMode="auto">
            <a:xfrm>
              <a:off x="3203" y="2365"/>
              <a:ext cx="40" cy="8"/>
            </a:xfrm>
            <a:custGeom>
              <a:avLst/>
              <a:gdLst>
                <a:gd name="T0" fmla="*/ 0 w 26"/>
                <a:gd name="T1" fmla="*/ 0 h 5"/>
                <a:gd name="T2" fmla="*/ 225 w 26"/>
                <a:gd name="T3" fmla="*/ 54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">
                  <a:moveTo>
                    <a:pt x="0" y="0"/>
                  </a:moveTo>
                  <a:cubicBezTo>
                    <a:pt x="9" y="2"/>
                    <a:pt x="17" y="5"/>
                    <a:pt x="26" y="5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2" name="Freeform 518"/>
            <p:cNvSpPr>
              <a:spLocks/>
            </p:cNvSpPr>
            <p:nvPr/>
          </p:nvSpPr>
          <p:spPr bwMode="auto">
            <a:xfrm>
              <a:off x="3300" y="1498"/>
              <a:ext cx="52" cy="51"/>
            </a:xfrm>
            <a:custGeom>
              <a:avLst/>
              <a:gdLst>
                <a:gd name="T0" fmla="*/ 286 w 34"/>
                <a:gd name="T1" fmla="*/ 87 h 33"/>
                <a:gd name="T2" fmla="*/ 32 w 34"/>
                <a:gd name="T3" fmla="*/ 144 h 33"/>
                <a:gd name="T4" fmla="*/ 271 w 34"/>
                <a:gd name="T5" fmla="*/ 29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3">
                  <a:moveTo>
                    <a:pt x="34" y="10"/>
                  </a:moveTo>
                  <a:cubicBezTo>
                    <a:pt x="27" y="2"/>
                    <a:pt x="0" y="0"/>
                    <a:pt x="4" y="16"/>
                  </a:cubicBezTo>
                  <a:cubicBezTo>
                    <a:pt x="5" y="22"/>
                    <a:pt x="27" y="25"/>
                    <a:pt x="33" y="33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3" name="Freeform 519"/>
            <p:cNvSpPr>
              <a:spLocks/>
            </p:cNvSpPr>
            <p:nvPr/>
          </p:nvSpPr>
          <p:spPr bwMode="auto">
            <a:xfrm>
              <a:off x="3318" y="1565"/>
              <a:ext cx="23" cy="21"/>
            </a:xfrm>
            <a:custGeom>
              <a:avLst/>
              <a:gdLst>
                <a:gd name="T0" fmla="*/ 0 w 15"/>
                <a:gd name="T1" fmla="*/ 108 h 14"/>
                <a:gd name="T2" fmla="*/ 127 w 15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4" y="9"/>
                    <a:pt x="10" y="4"/>
                    <a:pt x="15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4" name="Freeform 520"/>
            <p:cNvSpPr>
              <a:spLocks/>
            </p:cNvSpPr>
            <p:nvPr/>
          </p:nvSpPr>
          <p:spPr bwMode="auto">
            <a:xfrm>
              <a:off x="3423" y="1332"/>
              <a:ext cx="45" cy="14"/>
            </a:xfrm>
            <a:custGeom>
              <a:avLst/>
              <a:gdLst>
                <a:gd name="T0" fmla="*/ 262 w 29"/>
                <a:gd name="T1" fmla="*/ 0 h 9"/>
                <a:gd name="T2" fmla="*/ 0 w 29"/>
                <a:gd name="T3" fmla="*/ 82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19" y="3"/>
                    <a:pt x="9" y="4"/>
                    <a:pt x="0" y="9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5" name="Freeform 521"/>
            <p:cNvSpPr>
              <a:spLocks/>
            </p:cNvSpPr>
            <p:nvPr/>
          </p:nvSpPr>
          <p:spPr bwMode="auto">
            <a:xfrm>
              <a:off x="3429" y="1384"/>
              <a:ext cx="42" cy="27"/>
            </a:xfrm>
            <a:custGeom>
              <a:avLst/>
              <a:gdLst>
                <a:gd name="T0" fmla="*/ 0 w 27"/>
                <a:gd name="T1" fmla="*/ 0 h 17"/>
                <a:gd name="T2" fmla="*/ 244 w 27"/>
                <a:gd name="T3" fmla="*/ 17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7">
                  <a:moveTo>
                    <a:pt x="0" y="0"/>
                  </a:moveTo>
                  <a:cubicBezTo>
                    <a:pt x="2" y="14"/>
                    <a:pt x="15" y="17"/>
                    <a:pt x="27" y="1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6" name="Freeform 522"/>
            <p:cNvSpPr>
              <a:spLocks/>
            </p:cNvSpPr>
            <p:nvPr/>
          </p:nvSpPr>
          <p:spPr bwMode="auto">
            <a:xfrm>
              <a:off x="3674" y="1283"/>
              <a:ext cx="8" cy="44"/>
            </a:xfrm>
            <a:custGeom>
              <a:avLst/>
              <a:gdLst>
                <a:gd name="T0" fmla="*/ 0 w 5"/>
                <a:gd name="T1" fmla="*/ 0 h 29"/>
                <a:gd name="T2" fmla="*/ 54 w 5"/>
                <a:gd name="T3" fmla="*/ 235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cubicBezTo>
                    <a:pt x="3" y="9"/>
                    <a:pt x="3" y="19"/>
                    <a:pt x="5" y="29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7" name="Freeform 523"/>
            <p:cNvSpPr>
              <a:spLocks/>
            </p:cNvSpPr>
            <p:nvPr/>
          </p:nvSpPr>
          <p:spPr bwMode="auto">
            <a:xfrm>
              <a:off x="3703" y="1340"/>
              <a:ext cx="34" cy="4"/>
            </a:xfrm>
            <a:custGeom>
              <a:avLst/>
              <a:gdLst>
                <a:gd name="T0" fmla="*/ 0 w 22"/>
                <a:gd name="T1" fmla="*/ 9 h 3"/>
                <a:gd name="T2" fmla="*/ 196 w 2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">
                  <a:moveTo>
                    <a:pt x="0" y="2"/>
                  </a:moveTo>
                  <a:cubicBezTo>
                    <a:pt x="7" y="3"/>
                    <a:pt x="15" y="2"/>
                    <a:pt x="22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8" name="Freeform 524"/>
            <p:cNvSpPr>
              <a:spLocks/>
            </p:cNvSpPr>
            <p:nvPr/>
          </p:nvSpPr>
          <p:spPr bwMode="auto">
            <a:xfrm>
              <a:off x="3666" y="1241"/>
              <a:ext cx="63" cy="52"/>
            </a:xfrm>
            <a:custGeom>
              <a:avLst/>
              <a:gdLst>
                <a:gd name="T0" fmla="*/ 352 w 41"/>
                <a:gd name="T1" fmla="*/ 142 h 34"/>
                <a:gd name="T2" fmla="*/ 318 w 41"/>
                <a:gd name="T3" fmla="*/ 286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34">
                  <a:moveTo>
                    <a:pt x="41" y="17"/>
                  </a:moveTo>
                  <a:cubicBezTo>
                    <a:pt x="15" y="0"/>
                    <a:pt x="0" y="29"/>
                    <a:pt x="37" y="34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99" name="Freeform 525"/>
            <p:cNvSpPr>
              <a:spLocks/>
            </p:cNvSpPr>
            <p:nvPr/>
          </p:nvSpPr>
          <p:spPr bwMode="auto">
            <a:xfrm>
              <a:off x="3434" y="1156"/>
              <a:ext cx="38" cy="14"/>
            </a:xfrm>
            <a:custGeom>
              <a:avLst/>
              <a:gdLst>
                <a:gd name="T0" fmla="*/ 0 w 25"/>
                <a:gd name="T1" fmla="*/ 82 h 9"/>
                <a:gd name="T2" fmla="*/ 204 w 2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9">
                  <a:moveTo>
                    <a:pt x="0" y="9"/>
                  </a:moveTo>
                  <a:cubicBezTo>
                    <a:pt x="6" y="2"/>
                    <a:pt x="16" y="0"/>
                    <a:pt x="25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0" name="Freeform 526"/>
            <p:cNvSpPr>
              <a:spLocks/>
            </p:cNvSpPr>
            <p:nvPr/>
          </p:nvSpPr>
          <p:spPr bwMode="auto">
            <a:xfrm>
              <a:off x="3403" y="1096"/>
              <a:ext cx="68" cy="33"/>
            </a:xfrm>
            <a:custGeom>
              <a:avLst/>
              <a:gdLst>
                <a:gd name="T0" fmla="*/ 345 w 44"/>
                <a:gd name="T1" fmla="*/ 66 h 21"/>
                <a:gd name="T2" fmla="*/ 148 w 44"/>
                <a:gd name="T3" fmla="*/ 20 h 21"/>
                <a:gd name="T4" fmla="*/ 386 w 44"/>
                <a:gd name="T5" fmla="*/ 203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1">
                  <a:moveTo>
                    <a:pt x="39" y="7"/>
                  </a:moveTo>
                  <a:cubicBezTo>
                    <a:pt x="33" y="7"/>
                    <a:pt x="22" y="0"/>
                    <a:pt x="17" y="2"/>
                  </a:cubicBezTo>
                  <a:cubicBezTo>
                    <a:pt x="0" y="11"/>
                    <a:pt x="38" y="21"/>
                    <a:pt x="44" y="21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1" name="Freeform 527"/>
            <p:cNvSpPr>
              <a:spLocks/>
            </p:cNvSpPr>
            <p:nvPr/>
          </p:nvSpPr>
          <p:spPr bwMode="auto">
            <a:xfrm>
              <a:off x="3247" y="1241"/>
              <a:ext cx="45" cy="19"/>
            </a:xfrm>
            <a:custGeom>
              <a:avLst/>
              <a:gdLst>
                <a:gd name="T0" fmla="*/ 0 w 29"/>
                <a:gd name="T1" fmla="*/ 120 h 12"/>
                <a:gd name="T2" fmla="*/ 262 w 2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2">
                  <a:moveTo>
                    <a:pt x="0" y="12"/>
                  </a:moveTo>
                  <a:cubicBezTo>
                    <a:pt x="11" y="11"/>
                    <a:pt x="19" y="4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2" name="Freeform 528"/>
            <p:cNvSpPr>
              <a:spLocks/>
            </p:cNvSpPr>
            <p:nvPr/>
          </p:nvSpPr>
          <p:spPr bwMode="auto">
            <a:xfrm>
              <a:off x="3235" y="1192"/>
              <a:ext cx="42" cy="15"/>
            </a:xfrm>
            <a:custGeom>
              <a:avLst/>
              <a:gdLst>
                <a:gd name="T0" fmla="*/ 0 w 27"/>
                <a:gd name="T1" fmla="*/ 80 h 10"/>
                <a:gd name="T2" fmla="*/ 244 w 27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0">
                  <a:moveTo>
                    <a:pt x="0" y="10"/>
                  </a:moveTo>
                  <a:cubicBezTo>
                    <a:pt x="10" y="9"/>
                    <a:pt x="19" y="5"/>
                    <a:pt x="27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3" name="Freeform 529"/>
            <p:cNvSpPr>
              <a:spLocks/>
            </p:cNvSpPr>
            <p:nvPr/>
          </p:nvSpPr>
          <p:spPr bwMode="auto">
            <a:xfrm>
              <a:off x="3224" y="1226"/>
              <a:ext cx="11" cy="41"/>
            </a:xfrm>
            <a:custGeom>
              <a:avLst/>
              <a:gdLst>
                <a:gd name="T0" fmla="*/ 0 w 7"/>
                <a:gd name="T1" fmla="*/ 0 h 27"/>
                <a:gd name="T2" fmla="*/ 66 w 7"/>
                <a:gd name="T3" fmla="*/ 21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7">
                  <a:moveTo>
                    <a:pt x="0" y="0"/>
                  </a:moveTo>
                  <a:cubicBezTo>
                    <a:pt x="4" y="8"/>
                    <a:pt x="5" y="18"/>
                    <a:pt x="7" y="27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4" name="Freeform 530"/>
            <p:cNvSpPr>
              <a:spLocks/>
            </p:cNvSpPr>
            <p:nvPr/>
          </p:nvSpPr>
          <p:spPr bwMode="auto">
            <a:xfrm>
              <a:off x="4127" y="3229"/>
              <a:ext cx="44" cy="8"/>
            </a:xfrm>
            <a:custGeom>
              <a:avLst/>
              <a:gdLst>
                <a:gd name="T0" fmla="*/ 0 w 29"/>
                <a:gd name="T1" fmla="*/ 0 h 5"/>
                <a:gd name="T2" fmla="*/ 235 w 2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5">
                  <a:moveTo>
                    <a:pt x="0" y="0"/>
                  </a:moveTo>
                  <a:cubicBezTo>
                    <a:pt x="9" y="5"/>
                    <a:pt x="20" y="4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5" name="Freeform 531"/>
            <p:cNvSpPr>
              <a:spLocks/>
            </p:cNvSpPr>
            <p:nvPr/>
          </p:nvSpPr>
          <p:spPr bwMode="auto">
            <a:xfrm>
              <a:off x="4228" y="3080"/>
              <a:ext cx="45" cy="21"/>
            </a:xfrm>
            <a:custGeom>
              <a:avLst/>
              <a:gdLst>
                <a:gd name="T0" fmla="*/ 0 w 29"/>
                <a:gd name="T1" fmla="*/ 108 h 14"/>
                <a:gd name="T2" fmla="*/ 262 w 29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4">
                  <a:moveTo>
                    <a:pt x="0" y="14"/>
                  </a:moveTo>
                  <a:cubicBezTo>
                    <a:pt x="11" y="11"/>
                    <a:pt x="19" y="4"/>
                    <a:pt x="29" y="0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6" name="Freeform 532"/>
            <p:cNvSpPr>
              <a:spLocks/>
            </p:cNvSpPr>
            <p:nvPr/>
          </p:nvSpPr>
          <p:spPr bwMode="auto">
            <a:xfrm>
              <a:off x="4307" y="2934"/>
              <a:ext cx="32" cy="23"/>
            </a:xfrm>
            <a:custGeom>
              <a:avLst/>
              <a:gdLst>
                <a:gd name="T0" fmla="*/ 0 w 21"/>
                <a:gd name="T1" fmla="*/ 0 h 15"/>
                <a:gd name="T2" fmla="*/ 174 w 21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7" y="5"/>
                    <a:pt x="14" y="10"/>
                    <a:pt x="21" y="15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7" name="Freeform 533"/>
            <p:cNvSpPr>
              <a:spLocks/>
            </p:cNvSpPr>
            <p:nvPr/>
          </p:nvSpPr>
          <p:spPr bwMode="auto">
            <a:xfrm>
              <a:off x="4257" y="2481"/>
              <a:ext cx="34" cy="3"/>
            </a:xfrm>
            <a:custGeom>
              <a:avLst/>
              <a:gdLst>
                <a:gd name="T0" fmla="*/ 0 w 22"/>
                <a:gd name="T1" fmla="*/ 0 h 2"/>
                <a:gd name="T2" fmla="*/ 196 w 22"/>
                <a:gd name="T3" fmla="*/ 18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2">
                  <a:moveTo>
                    <a:pt x="0" y="0"/>
                  </a:moveTo>
                  <a:cubicBezTo>
                    <a:pt x="7" y="2"/>
                    <a:pt x="15" y="2"/>
                    <a:pt x="22" y="2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8" name="Freeform 534"/>
            <p:cNvSpPr>
              <a:spLocks/>
            </p:cNvSpPr>
            <p:nvPr/>
          </p:nvSpPr>
          <p:spPr bwMode="auto">
            <a:xfrm>
              <a:off x="4190" y="2735"/>
              <a:ext cx="20" cy="23"/>
            </a:xfrm>
            <a:custGeom>
              <a:avLst/>
              <a:gdLst>
                <a:gd name="T0" fmla="*/ 0 w 13"/>
                <a:gd name="T1" fmla="*/ 0 h 15"/>
                <a:gd name="T2" fmla="*/ 114 w 13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4" y="6"/>
                    <a:pt x="8" y="11"/>
                    <a:pt x="13" y="15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09" name="Freeform 535"/>
            <p:cNvSpPr>
              <a:spLocks/>
            </p:cNvSpPr>
            <p:nvPr/>
          </p:nvSpPr>
          <p:spPr bwMode="auto">
            <a:xfrm>
              <a:off x="4247" y="3365"/>
              <a:ext cx="18" cy="34"/>
            </a:xfrm>
            <a:custGeom>
              <a:avLst/>
              <a:gdLst>
                <a:gd name="T0" fmla="*/ 0 w 12"/>
                <a:gd name="T1" fmla="*/ 196 h 22"/>
                <a:gd name="T2" fmla="*/ 93 w 12"/>
                <a:gd name="T3" fmla="*/ 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cubicBezTo>
                    <a:pt x="6" y="17"/>
                    <a:pt x="7" y="8"/>
                    <a:pt x="12" y="0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0" name="Freeform 536"/>
            <p:cNvSpPr>
              <a:spLocks/>
            </p:cNvSpPr>
            <p:nvPr/>
          </p:nvSpPr>
          <p:spPr bwMode="auto">
            <a:xfrm>
              <a:off x="4321" y="3242"/>
              <a:ext cx="18" cy="26"/>
            </a:xfrm>
            <a:custGeom>
              <a:avLst/>
              <a:gdLst>
                <a:gd name="T0" fmla="*/ 12 w 12"/>
                <a:gd name="T1" fmla="*/ 142 h 17"/>
                <a:gd name="T2" fmla="*/ 93 w 12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7">
                  <a:moveTo>
                    <a:pt x="1" y="17"/>
                  </a:moveTo>
                  <a:cubicBezTo>
                    <a:pt x="0" y="10"/>
                    <a:pt x="5" y="4"/>
                    <a:pt x="12" y="0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1" name="Freeform 537"/>
            <p:cNvSpPr>
              <a:spLocks/>
            </p:cNvSpPr>
            <p:nvPr/>
          </p:nvSpPr>
          <p:spPr bwMode="auto">
            <a:xfrm>
              <a:off x="2628" y="2253"/>
              <a:ext cx="50" cy="8"/>
            </a:xfrm>
            <a:custGeom>
              <a:avLst/>
              <a:gdLst>
                <a:gd name="T0" fmla="*/ 0 w 32"/>
                <a:gd name="T1" fmla="*/ 54 h 5"/>
                <a:gd name="T2" fmla="*/ 298 w 3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5">
                  <a:moveTo>
                    <a:pt x="0" y="5"/>
                  </a:moveTo>
                  <a:cubicBezTo>
                    <a:pt x="10" y="2"/>
                    <a:pt x="21" y="0"/>
                    <a:pt x="32" y="0"/>
                  </a:cubicBezTo>
                </a:path>
              </a:pathLst>
            </a:custGeom>
            <a:noFill/>
            <a:ln w="9525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2" name="Freeform 538"/>
            <p:cNvSpPr>
              <a:spLocks/>
            </p:cNvSpPr>
            <p:nvPr/>
          </p:nvSpPr>
          <p:spPr bwMode="auto">
            <a:xfrm>
              <a:off x="2648" y="2287"/>
              <a:ext cx="16" cy="21"/>
            </a:xfrm>
            <a:custGeom>
              <a:avLst/>
              <a:gdLst>
                <a:gd name="T0" fmla="*/ 0 w 10"/>
                <a:gd name="T1" fmla="*/ 108 h 14"/>
                <a:gd name="T2" fmla="*/ 107 w 10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cubicBezTo>
                    <a:pt x="3" y="9"/>
                    <a:pt x="6" y="4"/>
                    <a:pt x="10" y="0"/>
                  </a:cubicBezTo>
                </a:path>
              </a:pathLst>
            </a:custGeom>
            <a:noFill/>
            <a:ln w="9525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3" name="Freeform 539"/>
            <p:cNvSpPr>
              <a:spLocks/>
            </p:cNvSpPr>
            <p:nvPr/>
          </p:nvSpPr>
          <p:spPr bwMode="auto">
            <a:xfrm>
              <a:off x="2510" y="3237"/>
              <a:ext cx="34" cy="21"/>
            </a:xfrm>
            <a:custGeom>
              <a:avLst/>
              <a:gdLst>
                <a:gd name="T0" fmla="*/ 0 w 22"/>
                <a:gd name="T1" fmla="*/ 0 h 14"/>
                <a:gd name="T2" fmla="*/ 196 w 22"/>
                <a:gd name="T3" fmla="*/ 10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4">
                  <a:moveTo>
                    <a:pt x="0" y="0"/>
                  </a:moveTo>
                  <a:cubicBezTo>
                    <a:pt x="4" y="9"/>
                    <a:pt x="13" y="11"/>
                    <a:pt x="22" y="14"/>
                  </a:cubicBezTo>
                </a:path>
              </a:pathLst>
            </a:custGeom>
            <a:noFill/>
            <a:ln w="25400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4" name="Freeform 540"/>
            <p:cNvSpPr>
              <a:spLocks/>
            </p:cNvSpPr>
            <p:nvPr/>
          </p:nvSpPr>
          <p:spPr bwMode="auto">
            <a:xfrm>
              <a:off x="2476" y="3285"/>
              <a:ext cx="15" cy="23"/>
            </a:xfrm>
            <a:custGeom>
              <a:avLst/>
              <a:gdLst>
                <a:gd name="T0" fmla="*/ 0 w 10"/>
                <a:gd name="T1" fmla="*/ 0 h 15"/>
                <a:gd name="T2" fmla="*/ 80 w 10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cubicBezTo>
                    <a:pt x="4" y="5"/>
                    <a:pt x="7" y="10"/>
                    <a:pt x="10" y="15"/>
                  </a:cubicBezTo>
                </a:path>
              </a:pathLst>
            </a:custGeom>
            <a:noFill/>
            <a:ln w="25400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5" name="Freeform 541"/>
            <p:cNvSpPr>
              <a:spLocks/>
            </p:cNvSpPr>
            <p:nvPr/>
          </p:nvSpPr>
          <p:spPr bwMode="auto">
            <a:xfrm>
              <a:off x="2228" y="3368"/>
              <a:ext cx="31" cy="15"/>
            </a:xfrm>
            <a:custGeom>
              <a:avLst/>
              <a:gdLst>
                <a:gd name="T0" fmla="*/ 0 w 20"/>
                <a:gd name="T1" fmla="*/ 0 h 10"/>
                <a:gd name="T2" fmla="*/ 178 w 20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0">
                  <a:moveTo>
                    <a:pt x="0" y="0"/>
                  </a:moveTo>
                  <a:cubicBezTo>
                    <a:pt x="6" y="5"/>
                    <a:pt x="13" y="8"/>
                    <a:pt x="20" y="10"/>
                  </a:cubicBezTo>
                </a:path>
              </a:pathLst>
            </a:custGeom>
            <a:noFill/>
            <a:ln w="25400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6" name="Freeform 542"/>
            <p:cNvSpPr>
              <a:spLocks/>
            </p:cNvSpPr>
            <p:nvPr/>
          </p:nvSpPr>
          <p:spPr bwMode="auto">
            <a:xfrm>
              <a:off x="2176" y="3383"/>
              <a:ext cx="3" cy="26"/>
            </a:xfrm>
            <a:custGeom>
              <a:avLst/>
              <a:gdLst>
                <a:gd name="T0" fmla="*/ 0 w 2"/>
                <a:gd name="T1" fmla="*/ 0 h 17"/>
                <a:gd name="T2" fmla="*/ 12 w 2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7">
                  <a:moveTo>
                    <a:pt x="0" y="0"/>
                  </a:moveTo>
                  <a:cubicBezTo>
                    <a:pt x="1" y="6"/>
                    <a:pt x="2" y="11"/>
                    <a:pt x="1" y="17"/>
                  </a:cubicBezTo>
                </a:path>
              </a:pathLst>
            </a:custGeom>
            <a:noFill/>
            <a:ln w="25400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7" name="Freeform 543"/>
            <p:cNvSpPr>
              <a:spLocks/>
            </p:cNvSpPr>
            <p:nvPr/>
          </p:nvSpPr>
          <p:spPr bwMode="auto">
            <a:xfrm>
              <a:off x="1958" y="3402"/>
              <a:ext cx="2" cy="21"/>
            </a:xfrm>
            <a:custGeom>
              <a:avLst/>
              <a:gdLst>
                <a:gd name="T0" fmla="*/ 0 w 1"/>
                <a:gd name="T1" fmla="*/ 0 h 14"/>
                <a:gd name="T2" fmla="*/ 0 w 1"/>
                <a:gd name="T3" fmla="*/ 10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4">
                  <a:moveTo>
                    <a:pt x="0" y="0"/>
                  </a:moveTo>
                  <a:cubicBezTo>
                    <a:pt x="1" y="5"/>
                    <a:pt x="1" y="9"/>
                    <a:pt x="0" y="14"/>
                  </a:cubicBezTo>
                </a:path>
              </a:pathLst>
            </a:custGeom>
            <a:noFill/>
            <a:ln w="25400" cap="flat">
              <a:solidFill>
                <a:srgbClr val="A04E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8" name="Freeform 544"/>
            <p:cNvSpPr>
              <a:spLocks/>
            </p:cNvSpPr>
            <p:nvPr/>
          </p:nvSpPr>
          <p:spPr bwMode="auto">
            <a:xfrm>
              <a:off x="3391" y="3345"/>
              <a:ext cx="67" cy="49"/>
            </a:xfrm>
            <a:custGeom>
              <a:avLst/>
              <a:gdLst>
                <a:gd name="T0" fmla="*/ 114 w 44"/>
                <a:gd name="T1" fmla="*/ 0 h 32"/>
                <a:gd name="T2" fmla="*/ 18 w 44"/>
                <a:gd name="T3" fmla="*/ 49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" h="32">
                  <a:moveTo>
                    <a:pt x="14" y="0"/>
                  </a:moveTo>
                  <a:cubicBezTo>
                    <a:pt x="44" y="32"/>
                    <a:pt x="0" y="31"/>
                    <a:pt x="2" y="6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19" name="Freeform 545"/>
            <p:cNvSpPr>
              <a:spLocks/>
            </p:cNvSpPr>
            <p:nvPr/>
          </p:nvSpPr>
          <p:spPr bwMode="auto">
            <a:xfrm>
              <a:off x="3324" y="3365"/>
              <a:ext cx="28" cy="41"/>
            </a:xfrm>
            <a:custGeom>
              <a:avLst/>
              <a:gdLst>
                <a:gd name="T0" fmla="*/ 73 w 18"/>
                <a:gd name="T1" fmla="*/ 0 h 27"/>
                <a:gd name="T2" fmla="*/ 53 w 18"/>
                <a:gd name="T3" fmla="*/ 217 h 27"/>
                <a:gd name="T4" fmla="*/ 149 w 18"/>
                <a:gd name="T5" fmla="*/ 59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7">
                  <a:moveTo>
                    <a:pt x="8" y="0"/>
                  </a:moveTo>
                  <a:cubicBezTo>
                    <a:pt x="3" y="9"/>
                    <a:pt x="0" y="19"/>
                    <a:pt x="6" y="27"/>
                  </a:cubicBezTo>
                  <a:cubicBezTo>
                    <a:pt x="16" y="26"/>
                    <a:pt x="18" y="16"/>
                    <a:pt x="17" y="7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0" name="Freeform 546"/>
            <p:cNvSpPr>
              <a:spLocks/>
            </p:cNvSpPr>
            <p:nvPr/>
          </p:nvSpPr>
          <p:spPr bwMode="auto">
            <a:xfrm>
              <a:off x="3247" y="3114"/>
              <a:ext cx="45" cy="32"/>
            </a:xfrm>
            <a:custGeom>
              <a:avLst/>
              <a:gdLst>
                <a:gd name="T0" fmla="*/ 0 w 29"/>
                <a:gd name="T1" fmla="*/ 41 h 21"/>
                <a:gd name="T2" fmla="*/ 262 w 29"/>
                <a:gd name="T3" fmla="*/ 75 h 21"/>
                <a:gd name="T4" fmla="*/ 19 w 29"/>
                <a:gd name="T5" fmla="*/ 17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1">
                  <a:moveTo>
                    <a:pt x="0" y="5"/>
                  </a:moveTo>
                  <a:cubicBezTo>
                    <a:pt x="10" y="2"/>
                    <a:pt x="23" y="0"/>
                    <a:pt x="29" y="9"/>
                  </a:cubicBezTo>
                  <a:cubicBezTo>
                    <a:pt x="24" y="18"/>
                    <a:pt x="11" y="17"/>
                    <a:pt x="2" y="21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1" name="Freeform 547"/>
            <p:cNvSpPr>
              <a:spLocks/>
            </p:cNvSpPr>
            <p:nvPr/>
          </p:nvSpPr>
          <p:spPr bwMode="auto">
            <a:xfrm>
              <a:off x="3314" y="2867"/>
              <a:ext cx="7" cy="33"/>
            </a:xfrm>
            <a:custGeom>
              <a:avLst/>
              <a:gdLst>
                <a:gd name="T0" fmla="*/ 28 w 5"/>
                <a:gd name="T1" fmla="*/ 0 h 21"/>
                <a:gd name="T2" fmla="*/ 15 w 5"/>
                <a:gd name="T3" fmla="*/ 203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1">
                  <a:moveTo>
                    <a:pt x="5" y="0"/>
                  </a:moveTo>
                  <a:cubicBezTo>
                    <a:pt x="1" y="7"/>
                    <a:pt x="0" y="14"/>
                    <a:pt x="3" y="21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2" name="Freeform 548"/>
            <p:cNvSpPr>
              <a:spLocks/>
            </p:cNvSpPr>
            <p:nvPr/>
          </p:nvSpPr>
          <p:spPr bwMode="auto">
            <a:xfrm>
              <a:off x="3273" y="2847"/>
              <a:ext cx="27" cy="5"/>
            </a:xfrm>
            <a:custGeom>
              <a:avLst/>
              <a:gdLst>
                <a:gd name="T0" fmla="*/ 0 w 17"/>
                <a:gd name="T1" fmla="*/ 37 h 3"/>
                <a:gd name="T2" fmla="*/ 172 w 17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3">
                  <a:moveTo>
                    <a:pt x="0" y="3"/>
                  </a:moveTo>
                  <a:cubicBezTo>
                    <a:pt x="6" y="2"/>
                    <a:pt x="12" y="0"/>
                    <a:pt x="17" y="0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3" name="Freeform 549"/>
            <p:cNvSpPr>
              <a:spLocks/>
            </p:cNvSpPr>
            <p:nvPr/>
          </p:nvSpPr>
          <p:spPr bwMode="auto">
            <a:xfrm>
              <a:off x="3669" y="3397"/>
              <a:ext cx="19" cy="5"/>
            </a:xfrm>
            <a:custGeom>
              <a:avLst/>
              <a:gdLst>
                <a:gd name="T0" fmla="*/ 0 w 12"/>
                <a:gd name="T1" fmla="*/ 37 h 3"/>
                <a:gd name="T2" fmla="*/ 120 w 1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cubicBezTo>
                    <a:pt x="4" y="1"/>
                    <a:pt x="8" y="0"/>
                    <a:pt x="12" y="0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4" name="Freeform 550"/>
            <p:cNvSpPr>
              <a:spLocks/>
            </p:cNvSpPr>
            <p:nvPr/>
          </p:nvSpPr>
          <p:spPr bwMode="auto">
            <a:xfrm>
              <a:off x="3692" y="3425"/>
              <a:ext cx="22" cy="26"/>
            </a:xfrm>
            <a:custGeom>
              <a:avLst/>
              <a:gdLst>
                <a:gd name="T0" fmla="*/ 135 w 14"/>
                <a:gd name="T1" fmla="*/ 0 h 17"/>
                <a:gd name="T2" fmla="*/ 0 w 14"/>
                <a:gd name="T3" fmla="*/ 14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7">
                  <a:moveTo>
                    <a:pt x="14" y="0"/>
                  </a:moveTo>
                  <a:cubicBezTo>
                    <a:pt x="9" y="5"/>
                    <a:pt x="4" y="11"/>
                    <a:pt x="0" y="17"/>
                  </a:cubicBezTo>
                </a:path>
              </a:pathLst>
            </a:custGeom>
            <a:noFill/>
            <a:ln w="25400" cap="flat">
              <a:solidFill>
                <a:srgbClr val="D5A8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5" name="Freeform 551"/>
            <p:cNvSpPr>
              <a:spLocks/>
            </p:cNvSpPr>
            <p:nvPr/>
          </p:nvSpPr>
          <p:spPr bwMode="auto">
            <a:xfrm>
              <a:off x="2573" y="1397"/>
              <a:ext cx="63" cy="50"/>
            </a:xfrm>
            <a:custGeom>
              <a:avLst/>
              <a:gdLst>
                <a:gd name="T0" fmla="*/ 352 w 41"/>
                <a:gd name="T1" fmla="*/ 121 h 33"/>
                <a:gd name="T2" fmla="*/ 333 w 41"/>
                <a:gd name="T3" fmla="*/ 248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33">
                  <a:moveTo>
                    <a:pt x="41" y="15"/>
                  </a:moveTo>
                  <a:cubicBezTo>
                    <a:pt x="13" y="0"/>
                    <a:pt x="0" y="33"/>
                    <a:pt x="39" y="31"/>
                  </a:cubicBezTo>
                </a:path>
              </a:pathLst>
            </a:custGeom>
            <a:noFill/>
            <a:ln w="25400" cap="flat">
              <a:solidFill>
                <a:srgbClr val="AA5B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6" name="Freeform 552"/>
            <p:cNvSpPr>
              <a:spLocks/>
            </p:cNvSpPr>
            <p:nvPr/>
          </p:nvSpPr>
          <p:spPr bwMode="auto">
            <a:xfrm>
              <a:off x="3132" y="1391"/>
              <a:ext cx="80" cy="81"/>
            </a:xfrm>
            <a:custGeom>
              <a:avLst/>
              <a:gdLst>
                <a:gd name="T0" fmla="*/ 448 w 52"/>
                <a:gd name="T1" fmla="*/ 238 h 53"/>
                <a:gd name="T2" fmla="*/ 431 w 52"/>
                <a:gd name="T3" fmla="*/ 384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53">
                  <a:moveTo>
                    <a:pt x="52" y="29"/>
                  </a:moveTo>
                  <a:cubicBezTo>
                    <a:pt x="28" y="0"/>
                    <a:pt x="0" y="53"/>
                    <a:pt x="50" y="46"/>
                  </a:cubicBezTo>
                </a:path>
              </a:pathLst>
            </a:custGeom>
            <a:noFill/>
            <a:ln w="25400" cap="flat">
              <a:solidFill>
                <a:srgbClr val="E0BFC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7" name="Freeform 553"/>
            <p:cNvSpPr>
              <a:spLocks/>
            </p:cNvSpPr>
            <p:nvPr/>
          </p:nvSpPr>
          <p:spPr bwMode="auto">
            <a:xfrm>
              <a:off x="1447" y="1001"/>
              <a:ext cx="1001" cy="1169"/>
            </a:xfrm>
            <a:custGeom>
              <a:avLst/>
              <a:gdLst>
                <a:gd name="T0" fmla="*/ 5278 w 650"/>
                <a:gd name="T1" fmla="*/ 83 h 759"/>
                <a:gd name="T2" fmla="*/ 2227 w 650"/>
                <a:gd name="T3" fmla="*/ 2551 h 759"/>
                <a:gd name="T4" fmla="*/ 353 w 650"/>
                <a:gd name="T5" fmla="*/ 6210 h 759"/>
                <a:gd name="T6" fmla="*/ 852 w 650"/>
                <a:gd name="T7" fmla="*/ 6575 h 759"/>
                <a:gd name="T8" fmla="*/ 562 w 650"/>
                <a:gd name="T9" fmla="*/ 6178 h 759"/>
                <a:gd name="T10" fmla="*/ 544 w 650"/>
                <a:gd name="T11" fmla="*/ 5722 h 759"/>
                <a:gd name="T12" fmla="*/ 658 w 650"/>
                <a:gd name="T13" fmla="*/ 5418 h 759"/>
                <a:gd name="T14" fmla="*/ 1107 w 650"/>
                <a:gd name="T15" fmla="*/ 5605 h 759"/>
                <a:gd name="T16" fmla="*/ 1204 w 650"/>
                <a:gd name="T17" fmla="*/ 5169 h 759"/>
                <a:gd name="T18" fmla="*/ 1250 w 650"/>
                <a:gd name="T19" fmla="*/ 4930 h 759"/>
                <a:gd name="T20" fmla="*/ 1283 w 650"/>
                <a:gd name="T21" fmla="*/ 4739 h 759"/>
                <a:gd name="T22" fmla="*/ 1414 w 650"/>
                <a:gd name="T23" fmla="*/ 4571 h 759"/>
                <a:gd name="T24" fmla="*/ 1520 w 650"/>
                <a:gd name="T25" fmla="*/ 4377 h 759"/>
                <a:gd name="T26" fmla="*/ 1760 w 650"/>
                <a:gd name="T27" fmla="*/ 4232 h 759"/>
                <a:gd name="T28" fmla="*/ 1854 w 650"/>
                <a:gd name="T29" fmla="*/ 3738 h 759"/>
                <a:gd name="T30" fmla="*/ 1988 w 650"/>
                <a:gd name="T31" fmla="*/ 3416 h 759"/>
                <a:gd name="T32" fmla="*/ 2116 w 650"/>
                <a:gd name="T33" fmla="*/ 3321 h 759"/>
                <a:gd name="T34" fmla="*/ 2178 w 650"/>
                <a:gd name="T35" fmla="*/ 3145 h 759"/>
                <a:gd name="T36" fmla="*/ 2332 w 650"/>
                <a:gd name="T37" fmla="*/ 2903 h 759"/>
                <a:gd name="T38" fmla="*/ 2530 w 650"/>
                <a:gd name="T39" fmla="*/ 2792 h 759"/>
                <a:gd name="T40" fmla="*/ 2700 w 650"/>
                <a:gd name="T41" fmla="*/ 2666 h 759"/>
                <a:gd name="T42" fmla="*/ 3021 w 650"/>
                <a:gd name="T43" fmla="*/ 2697 h 759"/>
                <a:gd name="T44" fmla="*/ 3417 w 650"/>
                <a:gd name="T45" fmla="*/ 2292 h 759"/>
                <a:gd name="T46" fmla="*/ 3342 w 650"/>
                <a:gd name="T47" fmla="*/ 2085 h 759"/>
                <a:gd name="T48" fmla="*/ 3308 w 650"/>
                <a:gd name="T49" fmla="*/ 1879 h 759"/>
                <a:gd name="T50" fmla="*/ 3323 w 650"/>
                <a:gd name="T51" fmla="*/ 1670 h 759"/>
                <a:gd name="T52" fmla="*/ 3645 w 650"/>
                <a:gd name="T53" fmla="*/ 1345 h 759"/>
                <a:gd name="T54" fmla="*/ 3864 w 650"/>
                <a:gd name="T55" fmla="*/ 1326 h 759"/>
                <a:gd name="T56" fmla="*/ 4053 w 650"/>
                <a:gd name="T57" fmla="*/ 1648 h 759"/>
                <a:gd name="T58" fmla="*/ 4330 w 650"/>
                <a:gd name="T59" fmla="*/ 1426 h 759"/>
                <a:gd name="T60" fmla="*/ 4409 w 650"/>
                <a:gd name="T61" fmla="*/ 895 h 759"/>
                <a:gd name="T62" fmla="*/ 4791 w 650"/>
                <a:gd name="T63" fmla="*/ 554 h 759"/>
                <a:gd name="T64" fmla="*/ 4937 w 650"/>
                <a:gd name="T65" fmla="*/ 385 h 759"/>
                <a:gd name="T66" fmla="*/ 5278 w 650"/>
                <a:gd name="T67" fmla="*/ 83 h 7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50" h="759">
                  <a:moveTo>
                    <a:pt x="609" y="10"/>
                  </a:moveTo>
                  <a:cubicBezTo>
                    <a:pt x="567" y="0"/>
                    <a:pt x="427" y="85"/>
                    <a:pt x="257" y="294"/>
                  </a:cubicBezTo>
                  <a:cubicBezTo>
                    <a:pt x="164" y="391"/>
                    <a:pt x="0" y="660"/>
                    <a:pt x="41" y="717"/>
                  </a:cubicBezTo>
                  <a:cubicBezTo>
                    <a:pt x="69" y="756"/>
                    <a:pt x="98" y="759"/>
                    <a:pt x="98" y="759"/>
                  </a:cubicBezTo>
                  <a:cubicBezTo>
                    <a:pt x="98" y="759"/>
                    <a:pt x="69" y="737"/>
                    <a:pt x="65" y="713"/>
                  </a:cubicBezTo>
                  <a:cubicBezTo>
                    <a:pt x="61" y="689"/>
                    <a:pt x="50" y="673"/>
                    <a:pt x="63" y="660"/>
                  </a:cubicBezTo>
                  <a:cubicBezTo>
                    <a:pt x="76" y="647"/>
                    <a:pt x="67" y="632"/>
                    <a:pt x="76" y="625"/>
                  </a:cubicBezTo>
                  <a:cubicBezTo>
                    <a:pt x="85" y="617"/>
                    <a:pt x="120" y="651"/>
                    <a:pt x="128" y="647"/>
                  </a:cubicBezTo>
                  <a:cubicBezTo>
                    <a:pt x="135" y="643"/>
                    <a:pt x="128" y="608"/>
                    <a:pt x="139" y="597"/>
                  </a:cubicBezTo>
                  <a:cubicBezTo>
                    <a:pt x="150" y="586"/>
                    <a:pt x="146" y="582"/>
                    <a:pt x="144" y="569"/>
                  </a:cubicBezTo>
                  <a:cubicBezTo>
                    <a:pt x="142" y="557"/>
                    <a:pt x="137" y="551"/>
                    <a:pt x="148" y="547"/>
                  </a:cubicBezTo>
                  <a:cubicBezTo>
                    <a:pt x="159" y="544"/>
                    <a:pt x="153" y="536"/>
                    <a:pt x="163" y="527"/>
                  </a:cubicBezTo>
                  <a:cubicBezTo>
                    <a:pt x="172" y="518"/>
                    <a:pt x="157" y="501"/>
                    <a:pt x="175" y="505"/>
                  </a:cubicBezTo>
                  <a:cubicBezTo>
                    <a:pt x="194" y="509"/>
                    <a:pt x="188" y="518"/>
                    <a:pt x="203" y="488"/>
                  </a:cubicBezTo>
                  <a:cubicBezTo>
                    <a:pt x="218" y="459"/>
                    <a:pt x="207" y="455"/>
                    <a:pt x="214" y="431"/>
                  </a:cubicBezTo>
                  <a:cubicBezTo>
                    <a:pt x="221" y="407"/>
                    <a:pt x="218" y="396"/>
                    <a:pt x="229" y="394"/>
                  </a:cubicBezTo>
                  <a:cubicBezTo>
                    <a:pt x="240" y="393"/>
                    <a:pt x="238" y="381"/>
                    <a:pt x="244" y="383"/>
                  </a:cubicBezTo>
                  <a:cubicBezTo>
                    <a:pt x="249" y="385"/>
                    <a:pt x="251" y="374"/>
                    <a:pt x="251" y="363"/>
                  </a:cubicBezTo>
                  <a:cubicBezTo>
                    <a:pt x="251" y="352"/>
                    <a:pt x="262" y="339"/>
                    <a:pt x="269" y="335"/>
                  </a:cubicBezTo>
                  <a:cubicBezTo>
                    <a:pt x="277" y="332"/>
                    <a:pt x="284" y="332"/>
                    <a:pt x="292" y="322"/>
                  </a:cubicBezTo>
                  <a:cubicBezTo>
                    <a:pt x="299" y="313"/>
                    <a:pt x="297" y="304"/>
                    <a:pt x="312" y="308"/>
                  </a:cubicBezTo>
                  <a:cubicBezTo>
                    <a:pt x="327" y="311"/>
                    <a:pt x="336" y="319"/>
                    <a:pt x="349" y="311"/>
                  </a:cubicBezTo>
                  <a:cubicBezTo>
                    <a:pt x="362" y="304"/>
                    <a:pt x="391" y="273"/>
                    <a:pt x="395" y="264"/>
                  </a:cubicBezTo>
                  <a:cubicBezTo>
                    <a:pt x="398" y="254"/>
                    <a:pt x="391" y="249"/>
                    <a:pt x="386" y="241"/>
                  </a:cubicBezTo>
                  <a:cubicBezTo>
                    <a:pt x="380" y="234"/>
                    <a:pt x="376" y="225"/>
                    <a:pt x="382" y="217"/>
                  </a:cubicBezTo>
                  <a:cubicBezTo>
                    <a:pt x="387" y="210"/>
                    <a:pt x="378" y="206"/>
                    <a:pt x="384" y="193"/>
                  </a:cubicBezTo>
                  <a:cubicBezTo>
                    <a:pt x="389" y="181"/>
                    <a:pt x="413" y="158"/>
                    <a:pt x="421" y="155"/>
                  </a:cubicBezTo>
                  <a:cubicBezTo>
                    <a:pt x="428" y="151"/>
                    <a:pt x="441" y="142"/>
                    <a:pt x="446" y="153"/>
                  </a:cubicBezTo>
                  <a:cubicBezTo>
                    <a:pt x="452" y="164"/>
                    <a:pt x="452" y="193"/>
                    <a:pt x="468" y="190"/>
                  </a:cubicBezTo>
                  <a:cubicBezTo>
                    <a:pt x="485" y="186"/>
                    <a:pt x="487" y="173"/>
                    <a:pt x="500" y="164"/>
                  </a:cubicBezTo>
                  <a:cubicBezTo>
                    <a:pt x="513" y="155"/>
                    <a:pt x="503" y="116"/>
                    <a:pt x="509" y="103"/>
                  </a:cubicBezTo>
                  <a:cubicBezTo>
                    <a:pt x="515" y="90"/>
                    <a:pt x="540" y="72"/>
                    <a:pt x="553" y="64"/>
                  </a:cubicBezTo>
                  <a:cubicBezTo>
                    <a:pt x="566" y="57"/>
                    <a:pt x="555" y="48"/>
                    <a:pt x="570" y="44"/>
                  </a:cubicBezTo>
                  <a:cubicBezTo>
                    <a:pt x="585" y="41"/>
                    <a:pt x="650" y="20"/>
                    <a:pt x="609" y="10"/>
                  </a:cubicBezTo>
                  <a:close/>
                </a:path>
              </a:pathLst>
            </a:custGeom>
            <a:solidFill>
              <a:srgbClr val="BB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8" name="Freeform 554"/>
            <p:cNvSpPr>
              <a:spLocks/>
            </p:cNvSpPr>
            <p:nvPr/>
          </p:nvSpPr>
          <p:spPr bwMode="auto">
            <a:xfrm>
              <a:off x="1330" y="2424"/>
              <a:ext cx="165" cy="1041"/>
            </a:xfrm>
            <a:custGeom>
              <a:avLst/>
              <a:gdLst>
                <a:gd name="T0" fmla="*/ 418 w 107"/>
                <a:gd name="T1" fmla="*/ 0 h 676"/>
                <a:gd name="T2" fmla="*/ 148 w 107"/>
                <a:gd name="T3" fmla="*/ 2947 h 676"/>
                <a:gd name="T4" fmla="*/ 563 w 107"/>
                <a:gd name="T5" fmla="*/ 5855 h 676"/>
                <a:gd name="T6" fmla="*/ 575 w 107"/>
                <a:gd name="T7" fmla="*/ 5729 h 676"/>
                <a:gd name="T8" fmla="*/ 480 w 107"/>
                <a:gd name="T9" fmla="*/ 5544 h 676"/>
                <a:gd name="T10" fmla="*/ 418 w 107"/>
                <a:gd name="T11" fmla="*/ 5393 h 676"/>
                <a:gd name="T12" fmla="*/ 461 w 107"/>
                <a:gd name="T13" fmla="*/ 5091 h 676"/>
                <a:gd name="T14" fmla="*/ 563 w 107"/>
                <a:gd name="T15" fmla="*/ 4999 h 676"/>
                <a:gd name="T16" fmla="*/ 740 w 107"/>
                <a:gd name="T17" fmla="*/ 4831 h 676"/>
                <a:gd name="T18" fmla="*/ 740 w 107"/>
                <a:gd name="T19" fmla="*/ 4712 h 676"/>
                <a:gd name="T20" fmla="*/ 597 w 107"/>
                <a:gd name="T21" fmla="*/ 4809 h 676"/>
                <a:gd name="T22" fmla="*/ 438 w 107"/>
                <a:gd name="T23" fmla="*/ 4885 h 676"/>
                <a:gd name="T24" fmla="*/ 373 w 107"/>
                <a:gd name="T25" fmla="*/ 4330 h 676"/>
                <a:gd name="T26" fmla="*/ 487 w 107"/>
                <a:gd name="T27" fmla="*/ 4186 h 676"/>
                <a:gd name="T28" fmla="*/ 532 w 107"/>
                <a:gd name="T29" fmla="*/ 3982 h 676"/>
                <a:gd name="T30" fmla="*/ 662 w 107"/>
                <a:gd name="T31" fmla="*/ 3637 h 676"/>
                <a:gd name="T32" fmla="*/ 865 w 107"/>
                <a:gd name="T33" fmla="*/ 3272 h 676"/>
                <a:gd name="T34" fmla="*/ 885 w 107"/>
                <a:gd name="T35" fmla="*/ 3158 h 676"/>
                <a:gd name="T36" fmla="*/ 689 w 107"/>
                <a:gd name="T37" fmla="*/ 3188 h 676"/>
                <a:gd name="T38" fmla="*/ 514 w 107"/>
                <a:gd name="T39" fmla="*/ 3259 h 676"/>
                <a:gd name="T40" fmla="*/ 418 w 107"/>
                <a:gd name="T41" fmla="*/ 3211 h 676"/>
                <a:gd name="T42" fmla="*/ 645 w 107"/>
                <a:gd name="T43" fmla="*/ 3049 h 676"/>
                <a:gd name="T44" fmla="*/ 677 w 107"/>
                <a:gd name="T45" fmla="*/ 2720 h 676"/>
                <a:gd name="T46" fmla="*/ 732 w 107"/>
                <a:gd name="T47" fmla="*/ 2521 h 676"/>
                <a:gd name="T48" fmla="*/ 532 w 107"/>
                <a:gd name="T49" fmla="*/ 2379 h 676"/>
                <a:gd name="T50" fmla="*/ 549 w 107"/>
                <a:gd name="T51" fmla="*/ 2070 h 676"/>
                <a:gd name="T52" fmla="*/ 387 w 107"/>
                <a:gd name="T53" fmla="*/ 1833 h 676"/>
                <a:gd name="T54" fmla="*/ 399 w 107"/>
                <a:gd name="T55" fmla="*/ 1461 h 676"/>
                <a:gd name="T56" fmla="*/ 278 w 107"/>
                <a:gd name="T57" fmla="*/ 1217 h 676"/>
                <a:gd name="T58" fmla="*/ 316 w 107"/>
                <a:gd name="T59" fmla="*/ 899 h 676"/>
                <a:gd name="T60" fmla="*/ 429 w 107"/>
                <a:gd name="T61" fmla="*/ 751 h 676"/>
                <a:gd name="T62" fmla="*/ 429 w 107"/>
                <a:gd name="T63" fmla="*/ 513 h 676"/>
                <a:gd name="T64" fmla="*/ 418 w 107"/>
                <a:gd name="T65" fmla="*/ 0 h 6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7" h="676">
                  <a:moveTo>
                    <a:pt x="48" y="0"/>
                  </a:moveTo>
                  <a:cubicBezTo>
                    <a:pt x="48" y="0"/>
                    <a:pt x="0" y="127"/>
                    <a:pt x="17" y="340"/>
                  </a:cubicBezTo>
                  <a:cubicBezTo>
                    <a:pt x="35" y="554"/>
                    <a:pt x="27" y="648"/>
                    <a:pt x="65" y="676"/>
                  </a:cubicBezTo>
                  <a:cubicBezTo>
                    <a:pt x="65" y="676"/>
                    <a:pt x="66" y="672"/>
                    <a:pt x="66" y="662"/>
                  </a:cubicBezTo>
                  <a:cubicBezTo>
                    <a:pt x="66" y="652"/>
                    <a:pt x="59" y="645"/>
                    <a:pt x="55" y="640"/>
                  </a:cubicBezTo>
                  <a:cubicBezTo>
                    <a:pt x="50" y="636"/>
                    <a:pt x="52" y="629"/>
                    <a:pt x="48" y="623"/>
                  </a:cubicBezTo>
                  <a:cubicBezTo>
                    <a:pt x="43" y="617"/>
                    <a:pt x="49" y="590"/>
                    <a:pt x="53" y="588"/>
                  </a:cubicBezTo>
                  <a:cubicBezTo>
                    <a:pt x="58" y="587"/>
                    <a:pt x="59" y="577"/>
                    <a:pt x="65" y="577"/>
                  </a:cubicBezTo>
                  <a:cubicBezTo>
                    <a:pt x="71" y="577"/>
                    <a:pt x="85" y="558"/>
                    <a:pt x="85" y="558"/>
                  </a:cubicBezTo>
                  <a:cubicBezTo>
                    <a:pt x="85" y="544"/>
                    <a:pt x="85" y="544"/>
                    <a:pt x="85" y="544"/>
                  </a:cubicBezTo>
                  <a:cubicBezTo>
                    <a:pt x="69" y="555"/>
                    <a:pt x="69" y="555"/>
                    <a:pt x="69" y="555"/>
                  </a:cubicBezTo>
                  <a:cubicBezTo>
                    <a:pt x="50" y="564"/>
                    <a:pt x="50" y="564"/>
                    <a:pt x="50" y="564"/>
                  </a:cubicBezTo>
                  <a:cubicBezTo>
                    <a:pt x="50" y="564"/>
                    <a:pt x="37" y="503"/>
                    <a:pt x="43" y="500"/>
                  </a:cubicBezTo>
                  <a:cubicBezTo>
                    <a:pt x="49" y="498"/>
                    <a:pt x="49" y="492"/>
                    <a:pt x="56" y="483"/>
                  </a:cubicBezTo>
                  <a:cubicBezTo>
                    <a:pt x="63" y="475"/>
                    <a:pt x="45" y="472"/>
                    <a:pt x="61" y="460"/>
                  </a:cubicBezTo>
                  <a:cubicBezTo>
                    <a:pt x="76" y="449"/>
                    <a:pt x="58" y="438"/>
                    <a:pt x="76" y="420"/>
                  </a:cubicBezTo>
                  <a:cubicBezTo>
                    <a:pt x="95" y="401"/>
                    <a:pt x="99" y="378"/>
                    <a:pt x="99" y="378"/>
                  </a:cubicBezTo>
                  <a:cubicBezTo>
                    <a:pt x="99" y="378"/>
                    <a:pt x="107" y="366"/>
                    <a:pt x="101" y="365"/>
                  </a:cubicBezTo>
                  <a:cubicBezTo>
                    <a:pt x="95" y="363"/>
                    <a:pt x="85" y="358"/>
                    <a:pt x="79" y="368"/>
                  </a:cubicBezTo>
                  <a:cubicBezTo>
                    <a:pt x="74" y="378"/>
                    <a:pt x="65" y="375"/>
                    <a:pt x="59" y="376"/>
                  </a:cubicBezTo>
                  <a:cubicBezTo>
                    <a:pt x="53" y="378"/>
                    <a:pt x="48" y="371"/>
                    <a:pt x="48" y="371"/>
                  </a:cubicBezTo>
                  <a:cubicBezTo>
                    <a:pt x="48" y="371"/>
                    <a:pt x="69" y="356"/>
                    <a:pt x="74" y="352"/>
                  </a:cubicBezTo>
                  <a:cubicBezTo>
                    <a:pt x="78" y="348"/>
                    <a:pt x="69" y="326"/>
                    <a:pt x="78" y="314"/>
                  </a:cubicBezTo>
                  <a:cubicBezTo>
                    <a:pt x="86" y="303"/>
                    <a:pt x="99" y="299"/>
                    <a:pt x="84" y="291"/>
                  </a:cubicBezTo>
                  <a:cubicBezTo>
                    <a:pt x="68" y="284"/>
                    <a:pt x="56" y="294"/>
                    <a:pt x="61" y="275"/>
                  </a:cubicBezTo>
                  <a:cubicBezTo>
                    <a:pt x="65" y="257"/>
                    <a:pt x="71" y="250"/>
                    <a:pt x="63" y="239"/>
                  </a:cubicBezTo>
                  <a:cubicBezTo>
                    <a:pt x="56" y="229"/>
                    <a:pt x="42" y="226"/>
                    <a:pt x="45" y="212"/>
                  </a:cubicBezTo>
                  <a:cubicBezTo>
                    <a:pt x="48" y="198"/>
                    <a:pt x="52" y="180"/>
                    <a:pt x="46" y="169"/>
                  </a:cubicBezTo>
                  <a:cubicBezTo>
                    <a:pt x="40" y="157"/>
                    <a:pt x="32" y="151"/>
                    <a:pt x="32" y="140"/>
                  </a:cubicBezTo>
                  <a:cubicBezTo>
                    <a:pt x="32" y="128"/>
                    <a:pt x="36" y="104"/>
                    <a:pt x="36" y="104"/>
                  </a:cubicBezTo>
                  <a:cubicBezTo>
                    <a:pt x="36" y="104"/>
                    <a:pt x="49" y="94"/>
                    <a:pt x="49" y="87"/>
                  </a:cubicBezTo>
                  <a:cubicBezTo>
                    <a:pt x="49" y="79"/>
                    <a:pt x="48" y="66"/>
                    <a:pt x="49" y="59"/>
                  </a:cubicBezTo>
                  <a:cubicBezTo>
                    <a:pt x="50" y="52"/>
                    <a:pt x="39" y="12"/>
                    <a:pt x="48" y="0"/>
                  </a:cubicBezTo>
                  <a:close/>
                </a:path>
              </a:pathLst>
            </a:custGeom>
            <a:solidFill>
              <a:srgbClr val="BB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29" name="Freeform 555"/>
            <p:cNvSpPr>
              <a:spLocks/>
            </p:cNvSpPr>
            <p:nvPr/>
          </p:nvSpPr>
          <p:spPr bwMode="auto">
            <a:xfrm>
              <a:off x="1415" y="2091"/>
              <a:ext cx="219" cy="750"/>
            </a:xfrm>
            <a:custGeom>
              <a:avLst/>
              <a:gdLst>
                <a:gd name="T0" fmla="*/ 341 w 142"/>
                <a:gd name="T1" fmla="*/ 34 h 487"/>
                <a:gd name="T2" fmla="*/ 52 w 142"/>
                <a:gd name="T3" fmla="*/ 1845 h 487"/>
                <a:gd name="T4" fmla="*/ 657 w 142"/>
                <a:gd name="T5" fmla="*/ 4186 h 487"/>
                <a:gd name="T6" fmla="*/ 918 w 142"/>
                <a:gd name="T7" fmla="*/ 4133 h 487"/>
                <a:gd name="T8" fmla="*/ 1130 w 142"/>
                <a:gd name="T9" fmla="*/ 3773 h 487"/>
                <a:gd name="T10" fmla="*/ 1157 w 142"/>
                <a:gd name="T11" fmla="*/ 3499 h 487"/>
                <a:gd name="T12" fmla="*/ 979 w 142"/>
                <a:gd name="T13" fmla="*/ 3268 h 487"/>
                <a:gd name="T14" fmla="*/ 1097 w 142"/>
                <a:gd name="T15" fmla="*/ 2917 h 487"/>
                <a:gd name="T16" fmla="*/ 899 w 142"/>
                <a:gd name="T17" fmla="*/ 2727 h 487"/>
                <a:gd name="T18" fmla="*/ 918 w 142"/>
                <a:gd name="T19" fmla="*/ 2456 h 487"/>
                <a:gd name="T20" fmla="*/ 759 w 142"/>
                <a:gd name="T21" fmla="*/ 2305 h 487"/>
                <a:gd name="T22" fmla="*/ 709 w 142"/>
                <a:gd name="T23" fmla="*/ 2021 h 487"/>
                <a:gd name="T24" fmla="*/ 481 w 142"/>
                <a:gd name="T25" fmla="*/ 1831 h 487"/>
                <a:gd name="T26" fmla="*/ 549 w 142"/>
                <a:gd name="T27" fmla="*/ 1534 h 487"/>
                <a:gd name="T28" fmla="*/ 811 w 142"/>
                <a:gd name="T29" fmla="*/ 1603 h 487"/>
                <a:gd name="T30" fmla="*/ 995 w 142"/>
                <a:gd name="T31" fmla="*/ 1534 h 487"/>
                <a:gd name="T32" fmla="*/ 1063 w 142"/>
                <a:gd name="T33" fmla="*/ 1314 h 487"/>
                <a:gd name="T34" fmla="*/ 1047 w 142"/>
                <a:gd name="T35" fmla="*/ 1009 h 487"/>
                <a:gd name="T36" fmla="*/ 723 w 142"/>
                <a:gd name="T37" fmla="*/ 918 h 487"/>
                <a:gd name="T38" fmla="*/ 500 w 142"/>
                <a:gd name="T39" fmla="*/ 581 h 487"/>
                <a:gd name="T40" fmla="*/ 304 w 142"/>
                <a:gd name="T41" fmla="*/ 447 h 487"/>
                <a:gd name="T42" fmla="*/ 341 w 142"/>
                <a:gd name="T43" fmla="*/ 0 h 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" h="487">
                  <a:moveTo>
                    <a:pt x="39" y="4"/>
                  </a:moveTo>
                  <a:cubicBezTo>
                    <a:pt x="39" y="4"/>
                    <a:pt x="0" y="104"/>
                    <a:pt x="6" y="213"/>
                  </a:cubicBezTo>
                  <a:cubicBezTo>
                    <a:pt x="12" y="323"/>
                    <a:pt x="75" y="483"/>
                    <a:pt x="75" y="483"/>
                  </a:cubicBezTo>
                  <a:cubicBezTo>
                    <a:pt x="75" y="483"/>
                    <a:pt x="95" y="487"/>
                    <a:pt x="105" y="477"/>
                  </a:cubicBezTo>
                  <a:cubicBezTo>
                    <a:pt x="116" y="467"/>
                    <a:pt x="124" y="440"/>
                    <a:pt x="130" y="436"/>
                  </a:cubicBezTo>
                  <a:cubicBezTo>
                    <a:pt x="136" y="432"/>
                    <a:pt x="142" y="408"/>
                    <a:pt x="132" y="404"/>
                  </a:cubicBezTo>
                  <a:cubicBezTo>
                    <a:pt x="122" y="400"/>
                    <a:pt x="99" y="390"/>
                    <a:pt x="112" y="377"/>
                  </a:cubicBezTo>
                  <a:cubicBezTo>
                    <a:pt x="124" y="365"/>
                    <a:pt x="132" y="343"/>
                    <a:pt x="126" y="337"/>
                  </a:cubicBezTo>
                  <a:cubicBezTo>
                    <a:pt x="120" y="331"/>
                    <a:pt x="103" y="327"/>
                    <a:pt x="103" y="315"/>
                  </a:cubicBezTo>
                  <a:cubicBezTo>
                    <a:pt x="103" y="302"/>
                    <a:pt x="105" y="284"/>
                    <a:pt x="105" y="284"/>
                  </a:cubicBezTo>
                  <a:cubicBezTo>
                    <a:pt x="105" y="284"/>
                    <a:pt x="83" y="278"/>
                    <a:pt x="87" y="266"/>
                  </a:cubicBezTo>
                  <a:cubicBezTo>
                    <a:pt x="91" y="254"/>
                    <a:pt x="97" y="242"/>
                    <a:pt x="81" y="233"/>
                  </a:cubicBezTo>
                  <a:cubicBezTo>
                    <a:pt x="65" y="225"/>
                    <a:pt x="59" y="225"/>
                    <a:pt x="55" y="211"/>
                  </a:cubicBezTo>
                  <a:cubicBezTo>
                    <a:pt x="51" y="197"/>
                    <a:pt x="49" y="175"/>
                    <a:pt x="63" y="177"/>
                  </a:cubicBezTo>
                  <a:cubicBezTo>
                    <a:pt x="77" y="179"/>
                    <a:pt x="83" y="177"/>
                    <a:pt x="93" y="185"/>
                  </a:cubicBezTo>
                  <a:cubicBezTo>
                    <a:pt x="103" y="193"/>
                    <a:pt x="105" y="181"/>
                    <a:pt x="114" y="177"/>
                  </a:cubicBezTo>
                  <a:cubicBezTo>
                    <a:pt x="122" y="173"/>
                    <a:pt x="116" y="171"/>
                    <a:pt x="122" y="152"/>
                  </a:cubicBezTo>
                  <a:cubicBezTo>
                    <a:pt x="128" y="134"/>
                    <a:pt x="136" y="120"/>
                    <a:pt x="120" y="116"/>
                  </a:cubicBezTo>
                  <a:cubicBezTo>
                    <a:pt x="103" y="112"/>
                    <a:pt x="89" y="122"/>
                    <a:pt x="83" y="106"/>
                  </a:cubicBezTo>
                  <a:cubicBezTo>
                    <a:pt x="77" y="90"/>
                    <a:pt x="69" y="79"/>
                    <a:pt x="57" y="67"/>
                  </a:cubicBezTo>
                  <a:cubicBezTo>
                    <a:pt x="45" y="55"/>
                    <a:pt x="33" y="63"/>
                    <a:pt x="35" y="51"/>
                  </a:cubicBezTo>
                  <a:cubicBezTo>
                    <a:pt x="37" y="39"/>
                    <a:pt x="59" y="33"/>
                    <a:pt x="39" y="0"/>
                  </a:cubicBezTo>
                </a:path>
              </a:pathLst>
            </a:custGeom>
            <a:solidFill>
              <a:srgbClr val="BB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0" name="Freeform 556"/>
            <p:cNvSpPr>
              <a:spLocks/>
            </p:cNvSpPr>
            <p:nvPr/>
          </p:nvSpPr>
          <p:spPr bwMode="auto">
            <a:xfrm>
              <a:off x="1544" y="2810"/>
              <a:ext cx="401" cy="599"/>
            </a:xfrm>
            <a:custGeom>
              <a:avLst/>
              <a:gdLst>
                <a:gd name="T0" fmla="*/ 12 w 260"/>
                <a:gd name="T1" fmla="*/ 289 h 389"/>
                <a:gd name="T2" fmla="*/ 1365 w 260"/>
                <a:gd name="T3" fmla="*/ 2490 h 389"/>
                <a:gd name="T4" fmla="*/ 1798 w 260"/>
                <a:gd name="T5" fmla="*/ 2376 h 389"/>
                <a:gd name="T6" fmla="*/ 1562 w 260"/>
                <a:gd name="T7" fmla="*/ 2116 h 389"/>
                <a:gd name="T8" fmla="*/ 1615 w 260"/>
                <a:gd name="T9" fmla="*/ 1862 h 389"/>
                <a:gd name="T10" fmla="*/ 1501 w 260"/>
                <a:gd name="T11" fmla="*/ 1603 h 389"/>
                <a:gd name="T12" fmla="*/ 1254 w 260"/>
                <a:gd name="T13" fmla="*/ 1617 h 389"/>
                <a:gd name="T14" fmla="*/ 1158 w 260"/>
                <a:gd name="T15" fmla="*/ 1440 h 389"/>
                <a:gd name="T16" fmla="*/ 1030 w 260"/>
                <a:gd name="T17" fmla="*/ 1617 h 389"/>
                <a:gd name="T18" fmla="*/ 907 w 260"/>
                <a:gd name="T19" fmla="*/ 1378 h 389"/>
                <a:gd name="T20" fmla="*/ 1047 w 260"/>
                <a:gd name="T21" fmla="*/ 1216 h 389"/>
                <a:gd name="T22" fmla="*/ 1254 w 260"/>
                <a:gd name="T23" fmla="*/ 1103 h 389"/>
                <a:gd name="T24" fmla="*/ 1030 w 260"/>
                <a:gd name="T25" fmla="*/ 989 h 389"/>
                <a:gd name="T26" fmla="*/ 804 w 260"/>
                <a:gd name="T27" fmla="*/ 927 h 389"/>
                <a:gd name="T28" fmla="*/ 689 w 260"/>
                <a:gd name="T29" fmla="*/ 562 h 389"/>
                <a:gd name="T30" fmla="*/ 637 w 260"/>
                <a:gd name="T31" fmla="*/ 289 h 389"/>
                <a:gd name="T32" fmla="*/ 614 w 260"/>
                <a:gd name="T33" fmla="*/ 62 h 389"/>
                <a:gd name="T34" fmla="*/ 429 w 260"/>
                <a:gd name="T35" fmla="*/ 43 h 389"/>
                <a:gd name="T36" fmla="*/ 293 w 260"/>
                <a:gd name="T37" fmla="*/ 157 h 389"/>
                <a:gd name="T38" fmla="*/ 180 w 260"/>
                <a:gd name="T39" fmla="*/ 128 h 389"/>
                <a:gd name="T40" fmla="*/ 0 w 260"/>
                <a:gd name="T41" fmla="*/ 18 h 389"/>
                <a:gd name="T42" fmla="*/ 12 w 260"/>
                <a:gd name="T43" fmla="*/ 289 h 3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0" h="389">
                  <a:moveTo>
                    <a:pt x="1" y="33"/>
                  </a:moveTo>
                  <a:cubicBezTo>
                    <a:pt x="1" y="33"/>
                    <a:pt x="52" y="187"/>
                    <a:pt x="156" y="288"/>
                  </a:cubicBezTo>
                  <a:cubicBezTo>
                    <a:pt x="260" y="389"/>
                    <a:pt x="208" y="285"/>
                    <a:pt x="206" y="275"/>
                  </a:cubicBezTo>
                  <a:cubicBezTo>
                    <a:pt x="205" y="265"/>
                    <a:pt x="180" y="251"/>
                    <a:pt x="179" y="244"/>
                  </a:cubicBezTo>
                  <a:cubicBezTo>
                    <a:pt x="175" y="231"/>
                    <a:pt x="185" y="220"/>
                    <a:pt x="185" y="215"/>
                  </a:cubicBezTo>
                  <a:cubicBezTo>
                    <a:pt x="185" y="210"/>
                    <a:pt x="183" y="174"/>
                    <a:pt x="172" y="185"/>
                  </a:cubicBezTo>
                  <a:cubicBezTo>
                    <a:pt x="161" y="197"/>
                    <a:pt x="144" y="200"/>
                    <a:pt x="144" y="187"/>
                  </a:cubicBezTo>
                  <a:cubicBezTo>
                    <a:pt x="144" y="174"/>
                    <a:pt x="140" y="151"/>
                    <a:pt x="133" y="166"/>
                  </a:cubicBezTo>
                  <a:cubicBezTo>
                    <a:pt x="127" y="180"/>
                    <a:pt x="125" y="190"/>
                    <a:pt x="118" y="187"/>
                  </a:cubicBezTo>
                  <a:cubicBezTo>
                    <a:pt x="112" y="184"/>
                    <a:pt x="97" y="172"/>
                    <a:pt x="104" y="159"/>
                  </a:cubicBezTo>
                  <a:cubicBezTo>
                    <a:pt x="110" y="146"/>
                    <a:pt x="99" y="140"/>
                    <a:pt x="120" y="140"/>
                  </a:cubicBezTo>
                  <a:cubicBezTo>
                    <a:pt x="141" y="140"/>
                    <a:pt x="146" y="133"/>
                    <a:pt x="144" y="127"/>
                  </a:cubicBezTo>
                  <a:cubicBezTo>
                    <a:pt x="143" y="120"/>
                    <a:pt x="128" y="112"/>
                    <a:pt x="118" y="114"/>
                  </a:cubicBezTo>
                  <a:cubicBezTo>
                    <a:pt x="109" y="115"/>
                    <a:pt x="101" y="119"/>
                    <a:pt x="92" y="107"/>
                  </a:cubicBezTo>
                  <a:cubicBezTo>
                    <a:pt x="84" y="96"/>
                    <a:pt x="86" y="73"/>
                    <a:pt x="79" y="65"/>
                  </a:cubicBezTo>
                  <a:cubicBezTo>
                    <a:pt x="73" y="57"/>
                    <a:pt x="68" y="41"/>
                    <a:pt x="73" y="33"/>
                  </a:cubicBezTo>
                  <a:cubicBezTo>
                    <a:pt x="78" y="24"/>
                    <a:pt x="78" y="10"/>
                    <a:pt x="70" y="7"/>
                  </a:cubicBezTo>
                  <a:cubicBezTo>
                    <a:pt x="62" y="3"/>
                    <a:pt x="52" y="0"/>
                    <a:pt x="49" y="5"/>
                  </a:cubicBezTo>
                  <a:cubicBezTo>
                    <a:pt x="45" y="10"/>
                    <a:pt x="34" y="18"/>
                    <a:pt x="34" y="18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BB6B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1" name="Freeform 557"/>
            <p:cNvSpPr>
              <a:spLocks/>
            </p:cNvSpPr>
            <p:nvPr/>
          </p:nvSpPr>
          <p:spPr bwMode="auto">
            <a:xfrm>
              <a:off x="1729" y="1800"/>
              <a:ext cx="303" cy="347"/>
            </a:xfrm>
            <a:custGeom>
              <a:avLst/>
              <a:gdLst>
                <a:gd name="T0" fmla="*/ 894 w 197"/>
                <a:gd name="T1" fmla="*/ 0 h 225"/>
                <a:gd name="T2" fmla="*/ 771 w 197"/>
                <a:gd name="T3" fmla="*/ 352 h 225"/>
                <a:gd name="T4" fmla="*/ 866 w 197"/>
                <a:gd name="T5" fmla="*/ 833 h 225"/>
                <a:gd name="T6" fmla="*/ 418 w 197"/>
                <a:gd name="T7" fmla="*/ 1109 h 225"/>
                <a:gd name="T8" fmla="*/ 52 w 197"/>
                <a:gd name="T9" fmla="*/ 1306 h 225"/>
                <a:gd name="T10" fmla="*/ 157 w 197"/>
                <a:gd name="T11" fmla="*/ 1909 h 225"/>
                <a:gd name="T12" fmla="*/ 500 w 197"/>
                <a:gd name="T13" fmla="*/ 1786 h 225"/>
                <a:gd name="T14" fmla="*/ 852 w 197"/>
                <a:gd name="T15" fmla="*/ 1400 h 225"/>
                <a:gd name="T16" fmla="*/ 1197 w 197"/>
                <a:gd name="T17" fmla="*/ 1158 h 225"/>
                <a:gd name="T18" fmla="*/ 1696 w 197"/>
                <a:gd name="T19" fmla="*/ 1158 h 225"/>
                <a:gd name="T20" fmla="*/ 1540 w 197"/>
                <a:gd name="T21" fmla="*/ 803 h 225"/>
                <a:gd name="T22" fmla="*/ 1278 w 197"/>
                <a:gd name="T23" fmla="*/ 597 h 225"/>
                <a:gd name="T24" fmla="*/ 1197 w 197"/>
                <a:gd name="T25" fmla="*/ 293 h 225"/>
                <a:gd name="T26" fmla="*/ 1021 w 197"/>
                <a:gd name="T27" fmla="*/ 228 h 225"/>
                <a:gd name="T28" fmla="*/ 894 w 197"/>
                <a:gd name="T29" fmla="*/ 0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7" h="225">
                  <a:moveTo>
                    <a:pt x="104" y="0"/>
                  </a:moveTo>
                  <a:cubicBezTo>
                    <a:pt x="90" y="0"/>
                    <a:pt x="78" y="14"/>
                    <a:pt x="90" y="40"/>
                  </a:cubicBezTo>
                  <a:cubicBezTo>
                    <a:pt x="101" y="66"/>
                    <a:pt x="116" y="81"/>
                    <a:pt x="101" y="95"/>
                  </a:cubicBezTo>
                  <a:cubicBezTo>
                    <a:pt x="87" y="109"/>
                    <a:pt x="64" y="115"/>
                    <a:pt x="49" y="127"/>
                  </a:cubicBezTo>
                  <a:cubicBezTo>
                    <a:pt x="35" y="138"/>
                    <a:pt x="9" y="133"/>
                    <a:pt x="6" y="150"/>
                  </a:cubicBezTo>
                  <a:cubicBezTo>
                    <a:pt x="3" y="167"/>
                    <a:pt x="0" y="213"/>
                    <a:pt x="18" y="219"/>
                  </a:cubicBezTo>
                  <a:cubicBezTo>
                    <a:pt x="35" y="225"/>
                    <a:pt x="49" y="219"/>
                    <a:pt x="58" y="205"/>
                  </a:cubicBezTo>
                  <a:cubicBezTo>
                    <a:pt x="67" y="190"/>
                    <a:pt x="75" y="159"/>
                    <a:pt x="99" y="161"/>
                  </a:cubicBezTo>
                  <a:cubicBezTo>
                    <a:pt x="122" y="164"/>
                    <a:pt x="93" y="109"/>
                    <a:pt x="139" y="133"/>
                  </a:cubicBezTo>
                  <a:cubicBezTo>
                    <a:pt x="185" y="156"/>
                    <a:pt x="197" y="133"/>
                    <a:pt x="197" y="133"/>
                  </a:cubicBezTo>
                  <a:cubicBezTo>
                    <a:pt x="197" y="133"/>
                    <a:pt x="197" y="92"/>
                    <a:pt x="179" y="92"/>
                  </a:cubicBezTo>
                  <a:cubicBezTo>
                    <a:pt x="162" y="92"/>
                    <a:pt x="148" y="69"/>
                    <a:pt x="148" y="69"/>
                  </a:cubicBezTo>
                  <a:cubicBezTo>
                    <a:pt x="148" y="69"/>
                    <a:pt x="151" y="31"/>
                    <a:pt x="139" y="34"/>
                  </a:cubicBezTo>
                  <a:cubicBezTo>
                    <a:pt x="127" y="37"/>
                    <a:pt x="113" y="43"/>
                    <a:pt x="119" y="26"/>
                  </a:cubicBezTo>
                  <a:cubicBezTo>
                    <a:pt x="125" y="8"/>
                    <a:pt x="104" y="0"/>
                    <a:pt x="104" y="0"/>
                  </a:cubicBezTo>
                  <a:close/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2" name="Freeform 558"/>
            <p:cNvSpPr>
              <a:spLocks/>
            </p:cNvSpPr>
            <p:nvPr/>
          </p:nvSpPr>
          <p:spPr bwMode="auto">
            <a:xfrm>
              <a:off x="2085" y="1928"/>
              <a:ext cx="365" cy="357"/>
            </a:xfrm>
            <a:custGeom>
              <a:avLst/>
              <a:gdLst>
                <a:gd name="T0" fmla="*/ 1400 w 237"/>
                <a:gd name="T1" fmla="*/ 208 h 232"/>
                <a:gd name="T2" fmla="*/ 804 w 237"/>
                <a:gd name="T3" fmla="*/ 225 h 232"/>
                <a:gd name="T4" fmla="*/ 704 w 237"/>
                <a:gd name="T5" fmla="*/ 751 h 232"/>
                <a:gd name="T6" fmla="*/ 581 w 237"/>
                <a:gd name="T7" fmla="*/ 1054 h 232"/>
                <a:gd name="T8" fmla="*/ 501 w 237"/>
                <a:gd name="T9" fmla="*/ 1528 h 232"/>
                <a:gd name="T10" fmla="*/ 0 w 237"/>
                <a:gd name="T11" fmla="*/ 1622 h 232"/>
                <a:gd name="T12" fmla="*/ 405 w 237"/>
                <a:gd name="T13" fmla="*/ 1923 h 232"/>
                <a:gd name="T14" fmla="*/ 804 w 237"/>
                <a:gd name="T15" fmla="*/ 1648 h 232"/>
                <a:gd name="T16" fmla="*/ 1283 w 237"/>
                <a:gd name="T17" fmla="*/ 1727 h 232"/>
                <a:gd name="T18" fmla="*/ 1534 w 237"/>
                <a:gd name="T19" fmla="*/ 1454 h 232"/>
                <a:gd name="T20" fmla="*/ 1928 w 237"/>
                <a:gd name="T21" fmla="*/ 1570 h 232"/>
                <a:gd name="T22" fmla="*/ 1928 w 237"/>
                <a:gd name="T23" fmla="*/ 1173 h 232"/>
                <a:gd name="T24" fmla="*/ 1560 w 237"/>
                <a:gd name="T25" fmla="*/ 1148 h 232"/>
                <a:gd name="T26" fmla="*/ 1231 w 237"/>
                <a:gd name="T27" fmla="*/ 1028 h 232"/>
                <a:gd name="T28" fmla="*/ 1457 w 237"/>
                <a:gd name="T29" fmla="*/ 699 h 232"/>
                <a:gd name="T30" fmla="*/ 1705 w 237"/>
                <a:gd name="T31" fmla="*/ 479 h 232"/>
                <a:gd name="T32" fmla="*/ 1400 w 237"/>
                <a:gd name="T33" fmla="*/ 208 h 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7" h="232">
                  <a:moveTo>
                    <a:pt x="162" y="24"/>
                  </a:moveTo>
                  <a:cubicBezTo>
                    <a:pt x="134" y="18"/>
                    <a:pt x="104" y="0"/>
                    <a:pt x="93" y="26"/>
                  </a:cubicBezTo>
                  <a:cubicBezTo>
                    <a:pt x="81" y="52"/>
                    <a:pt x="76" y="78"/>
                    <a:pt x="81" y="87"/>
                  </a:cubicBezTo>
                  <a:cubicBezTo>
                    <a:pt x="87" y="96"/>
                    <a:pt x="58" y="104"/>
                    <a:pt x="67" y="122"/>
                  </a:cubicBezTo>
                  <a:cubicBezTo>
                    <a:pt x="76" y="139"/>
                    <a:pt x="78" y="171"/>
                    <a:pt x="58" y="177"/>
                  </a:cubicBezTo>
                  <a:cubicBezTo>
                    <a:pt x="38" y="182"/>
                    <a:pt x="0" y="188"/>
                    <a:pt x="0" y="188"/>
                  </a:cubicBezTo>
                  <a:cubicBezTo>
                    <a:pt x="18" y="226"/>
                    <a:pt x="12" y="232"/>
                    <a:pt x="47" y="223"/>
                  </a:cubicBezTo>
                  <a:cubicBezTo>
                    <a:pt x="81" y="214"/>
                    <a:pt x="64" y="182"/>
                    <a:pt x="93" y="191"/>
                  </a:cubicBezTo>
                  <a:cubicBezTo>
                    <a:pt x="122" y="200"/>
                    <a:pt x="139" y="208"/>
                    <a:pt x="148" y="200"/>
                  </a:cubicBezTo>
                  <a:cubicBezTo>
                    <a:pt x="156" y="191"/>
                    <a:pt x="154" y="145"/>
                    <a:pt x="177" y="168"/>
                  </a:cubicBezTo>
                  <a:cubicBezTo>
                    <a:pt x="200" y="191"/>
                    <a:pt x="214" y="200"/>
                    <a:pt x="223" y="182"/>
                  </a:cubicBezTo>
                  <a:cubicBezTo>
                    <a:pt x="232" y="165"/>
                    <a:pt x="237" y="136"/>
                    <a:pt x="223" y="136"/>
                  </a:cubicBezTo>
                  <a:cubicBezTo>
                    <a:pt x="209" y="136"/>
                    <a:pt x="197" y="128"/>
                    <a:pt x="180" y="133"/>
                  </a:cubicBezTo>
                  <a:cubicBezTo>
                    <a:pt x="162" y="139"/>
                    <a:pt x="133" y="139"/>
                    <a:pt x="142" y="119"/>
                  </a:cubicBezTo>
                  <a:cubicBezTo>
                    <a:pt x="151" y="99"/>
                    <a:pt x="151" y="84"/>
                    <a:pt x="168" y="81"/>
                  </a:cubicBezTo>
                  <a:cubicBezTo>
                    <a:pt x="185" y="78"/>
                    <a:pt x="203" y="70"/>
                    <a:pt x="197" y="55"/>
                  </a:cubicBezTo>
                  <a:cubicBezTo>
                    <a:pt x="191" y="41"/>
                    <a:pt x="177" y="26"/>
                    <a:pt x="162" y="24"/>
                  </a:cubicBezTo>
                  <a:close/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3" name="Freeform 559"/>
            <p:cNvSpPr>
              <a:spLocks/>
            </p:cNvSpPr>
            <p:nvPr/>
          </p:nvSpPr>
          <p:spPr bwMode="auto">
            <a:xfrm>
              <a:off x="2049" y="1635"/>
              <a:ext cx="294" cy="378"/>
            </a:xfrm>
            <a:custGeom>
              <a:avLst/>
              <a:gdLst>
                <a:gd name="T0" fmla="*/ 1007 w 191"/>
                <a:gd name="T1" fmla="*/ 452 h 245"/>
                <a:gd name="T2" fmla="*/ 479 w 191"/>
                <a:gd name="T3" fmla="*/ 804 h 245"/>
                <a:gd name="T4" fmla="*/ 528 w 191"/>
                <a:gd name="T5" fmla="*/ 1285 h 245"/>
                <a:gd name="T6" fmla="*/ 197 w 191"/>
                <a:gd name="T7" fmla="*/ 1643 h 245"/>
                <a:gd name="T8" fmla="*/ 197 w 191"/>
                <a:gd name="T9" fmla="*/ 2075 h 245"/>
                <a:gd name="T10" fmla="*/ 628 w 191"/>
                <a:gd name="T11" fmla="*/ 1887 h 245"/>
                <a:gd name="T12" fmla="*/ 831 w 191"/>
                <a:gd name="T13" fmla="*/ 1387 h 245"/>
                <a:gd name="T14" fmla="*/ 1007 w 191"/>
                <a:gd name="T15" fmla="*/ 1003 h 245"/>
                <a:gd name="T16" fmla="*/ 1324 w 191"/>
                <a:gd name="T17" fmla="*/ 657 h 245"/>
                <a:gd name="T18" fmla="*/ 1652 w 191"/>
                <a:gd name="T19" fmla="*/ 549 h 245"/>
                <a:gd name="T20" fmla="*/ 1550 w 191"/>
                <a:gd name="T21" fmla="*/ 176 h 245"/>
                <a:gd name="T22" fmla="*/ 1375 w 191"/>
                <a:gd name="T23" fmla="*/ 45 h 245"/>
                <a:gd name="T24" fmla="*/ 1007 w 191"/>
                <a:gd name="T25" fmla="*/ 452 h 2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1" h="245">
                  <a:moveTo>
                    <a:pt x="116" y="52"/>
                  </a:moveTo>
                  <a:cubicBezTo>
                    <a:pt x="116" y="52"/>
                    <a:pt x="52" y="58"/>
                    <a:pt x="55" y="92"/>
                  </a:cubicBezTo>
                  <a:cubicBezTo>
                    <a:pt x="58" y="127"/>
                    <a:pt x="67" y="121"/>
                    <a:pt x="61" y="147"/>
                  </a:cubicBezTo>
                  <a:cubicBezTo>
                    <a:pt x="55" y="173"/>
                    <a:pt x="38" y="167"/>
                    <a:pt x="23" y="188"/>
                  </a:cubicBezTo>
                  <a:cubicBezTo>
                    <a:pt x="9" y="208"/>
                    <a:pt x="0" y="228"/>
                    <a:pt x="23" y="237"/>
                  </a:cubicBezTo>
                  <a:cubicBezTo>
                    <a:pt x="47" y="245"/>
                    <a:pt x="58" y="242"/>
                    <a:pt x="73" y="216"/>
                  </a:cubicBezTo>
                  <a:cubicBezTo>
                    <a:pt x="87" y="190"/>
                    <a:pt x="75" y="173"/>
                    <a:pt x="96" y="159"/>
                  </a:cubicBezTo>
                  <a:cubicBezTo>
                    <a:pt x="116" y="144"/>
                    <a:pt x="90" y="153"/>
                    <a:pt x="116" y="115"/>
                  </a:cubicBezTo>
                  <a:cubicBezTo>
                    <a:pt x="142" y="78"/>
                    <a:pt x="130" y="69"/>
                    <a:pt x="153" y="75"/>
                  </a:cubicBezTo>
                  <a:cubicBezTo>
                    <a:pt x="177" y="81"/>
                    <a:pt x="191" y="81"/>
                    <a:pt x="191" y="63"/>
                  </a:cubicBezTo>
                  <a:cubicBezTo>
                    <a:pt x="191" y="46"/>
                    <a:pt x="179" y="20"/>
                    <a:pt x="179" y="20"/>
                  </a:cubicBezTo>
                  <a:cubicBezTo>
                    <a:pt x="179" y="20"/>
                    <a:pt x="174" y="0"/>
                    <a:pt x="159" y="5"/>
                  </a:cubicBezTo>
                  <a:cubicBezTo>
                    <a:pt x="145" y="11"/>
                    <a:pt x="130" y="55"/>
                    <a:pt x="116" y="52"/>
                  </a:cubicBezTo>
                  <a:close/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4" name="Freeform 560"/>
            <p:cNvSpPr>
              <a:spLocks/>
            </p:cNvSpPr>
            <p:nvPr/>
          </p:nvSpPr>
          <p:spPr bwMode="auto">
            <a:xfrm>
              <a:off x="1691" y="2344"/>
              <a:ext cx="261" cy="406"/>
            </a:xfrm>
            <a:custGeom>
              <a:avLst/>
              <a:gdLst>
                <a:gd name="T0" fmla="*/ 946 w 170"/>
                <a:gd name="T1" fmla="*/ 225 h 264"/>
                <a:gd name="T2" fmla="*/ 665 w 170"/>
                <a:gd name="T3" fmla="*/ 320 h 264"/>
                <a:gd name="T4" fmla="*/ 797 w 170"/>
                <a:gd name="T5" fmla="*/ 386 h 264"/>
                <a:gd name="T6" fmla="*/ 745 w 170"/>
                <a:gd name="T7" fmla="*/ 509 h 264"/>
                <a:gd name="T8" fmla="*/ 880 w 170"/>
                <a:gd name="T9" fmla="*/ 878 h 264"/>
                <a:gd name="T10" fmla="*/ 510 w 170"/>
                <a:gd name="T11" fmla="*/ 1258 h 264"/>
                <a:gd name="T12" fmla="*/ 318 w 170"/>
                <a:gd name="T13" fmla="*/ 1582 h 264"/>
                <a:gd name="T14" fmla="*/ 43 w 170"/>
                <a:gd name="T15" fmla="*/ 1812 h 264"/>
                <a:gd name="T16" fmla="*/ 299 w 170"/>
                <a:gd name="T17" fmla="*/ 1892 h 264"/>
                <a:gd name="T18" fmla="*/ 413 w 170"/>
                <a:gd name="T19" fmla="*/ 1696 h 264"/>
                <a:gd name="T20" fmla="*/ 688 w 170"/>
                <a:gd name="T21" fmla="*/ 1696 h 264"/>
                <a:gd name="T22" fmla="*/ 854 w 170"/>
                <a:gd name="T23" fmla="*/ 1393 h 264"/>
                <a:gd name="T24" fmla="*/ 1339 w 170"/>
                <a:gd name="T25" fmla="*/ 1947 h 264"/>
                <a:gd name="T26" fmla="*/ 1264 w 170"/>
                <a:gd name="T27" fmla="*/ 1153 h 264"/>
                <a:gd name="T28" fmla="*/ 1176 w 170"/>
                <a:gd name="T29" fmla="*/ 924 h 264"/>
                <a:gd name="T30" fmla="*/ 1351 w 170"/>
                <a:gd name="T31" fmla="*/ 861 h 264"/>
                <a:gd name="T32" fmla="*/ 1128 w 170"/>
                <a:gd name="T33" fmla="*/ 549 h 264"/>
                <a:gd name="T34" fmla="*/ 1110 w 170"/>
                <a:gd name="T35" fmla="*/ 381 h 264"/>
                <a:gd name="T36" fmla="*/ 1150 w 170"/>
                <a:gd name="T37" fmla="*/ 291 h 264"/>
                <a:gd name="T38" fmla="*/ 1016 w 170"/>
                <a:gd name="T39" fmla="*/ 225 h 2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0" h="264">
                  <a:moveTo>
                    <a:pt x="111" y="26"/>
                  </a:moveTo>
                  <a:cubicBezTo>
                    <a:pt x="86" y="8"/>
                    <a:pt x="62" y="0"/>
                    <a:pt x="78" y="37"/>
                  </a:cubicBezTo>
                  <a:cubicBezTo>
                    <a:pt x="80" y="42"/>
                    <a:pt x="90" y="39"/>
                    <a:pt x="93" y="45"/>
                  </a:cubicBezTo>
                  <a:cubicBezTo>
                    <a:pt x="96" y="53"/>
                    <a:pt x="87" y="55"/>
                    <a:pt x="87" y="59"/>
                  </a:cubicBezTo>
                  <a:cubicBezTo>
                    <a:pt x="89" y="79"/>
                    <a:pt x="88" y="87"/>
                    <a:pt x="103" y="102"/>
                  </a:cubicBezTo>
                  <a:cubicBezTo>
                    <a:pt x="84" y="118"/>
                    <a:pt x="83" y="132"/>
                    <a:pt x="60" y="146"/>
                  </a:cubicBezTo>
                  <a:cubicBezTo>
                    <a:pt x="46" y="153"/>
                    <a:pt x="15" y="162"/>
                    <a:pt x="37" y="184"/>
                  </a:cubicBezTo>
                  <a:cubicBezTo>
                    <a:pt x="29" y="193"/>
                    <a:pt x="7" y="196"/>
                    <a:pt x="5" y="211"/>
                  </a:cubicBezTo>
                  <a:cubicBezTo>
                    <a:pt x="0" y="239"/>
                    <a:pt x="23" y="229"/>
                    <a:pt x="35" y="220"/>
                  </a:cubicBezTo>
                  <a:cubicBezTo>
                    <a:pt x="41" y="214"/>
                    <a:pt x="41" y="202"/>
                    <a:pt x="48" y="197"/>
                  </a:cubicBezTo>
                  <a:cubicBezTo>
                    <a:pt x="63" y="186"/>
                    <a:pt x="75" y="199"/>
                    <a:pt x="81" y="197"/>
                  </a:cubicBezTo>
                  <a:cubicBezTo>
                    <a:pt x="95" y="191"/>
                    <a:pt x="95" y="180"/>
                    <a:pt x="100" y="162"/>
                  </a:cubicBezTo>
                  <a:cubicBezTo>
                    <a:pt x="117" y="166"/>
                    <a:pt x="135" y="264"/>
                    <a:pt x="157" y="226"/>
                  </a:cubicBezTo>
                  <a:cubicBezTo>
                    <a:pt x="167" y="210"/>
                    <a:pt x="87" y="122"/>
                    <a:pt x="148" y="134"/>
                  </a:cubicBezTo>
                  <a:cubicBezTo>
                    <a:pt x="151" y="123"/>
                    <a:pt x="146" y="113"/>
                    <a:pt x="138" y="107"/>
                  </a:cubicBezTo>
                  <a:cubicBezTo>
                    <a:pt x="144" y="104"/>
                    <a:pt x="148" y="100"/>
                    <a:pt x="158" y="100"/>
                  </a:cubicBezTo>
                  <a:cubicBezTo>
                    <a:pt x="157" y="82"/>
                    <a:pt x="133" y="82"/>
                    <a:pt x="132" y="64"/>
                  </a:cubicBezTo>
                  <a:cubicBezTo>
                    <a:pt x="132" y="65"/>
                    <a:pt x="170" y="40"/>
                    <a:pt x="130" y="44"/>
                  </a:cubicBezTo>
                  <a:cubicBezTo>
                    <a:pt x="131" y="42"/>
                    <a:pt x="133" y="36"/>
                    <a:pt x="135" y="34"/>
                  </a:cubicBezTo>
                  <a:cubicBezTo>
                    <a:pt x="131" y="31"/>
                    <a:pt x="124" y="27"/>
                    <a:pt x="119" y="26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5" name="Freeform 561"/>
            <p:cNvSpPr>
              <a:spLocks/>
            </p:cNvSpPr>
            <p:nvPr/>
          </p:nvSpPr>
          <p:spPr bwMode="auto">
            <a:xfrm>
              <a:off x="1954" y="2459"/>
              <a:ext cx="320" cy="351"/>
            </a:xfrm>
            <a:custGeom>
              <a:avLst/>
              <a:gdLst>
                <a:gd name="T0" fmla="*/ 1122 w 208"/>
                <a:gd name="T1" fmla="*/ 66 h 228"/>
                <a:gd name="T2" fmla="*/ 751 w 208"/>
                <a:gd name="T3" fmla="*/ 225 h 228"/>
                <a:gd name="T4" fmla="*/ 834 w 208"/>
                <a:gd name="T5" fmla="*/ 607 h 228"/>
                <a:gd name="T6" fmla="*/ 655 w 208"/>
                <a:gd name="T7" fmla="*/ 702 h 228"/>
                <a:gd name="T8" fmla="*/ 589 w 208"/>
                <a:gd name="T9" fmla="*/ 934 h 228"/>
                <a:gd name="T10" fmla="*/ 237 w 208"/>
                <a:gd name="T11" fmla="*/ 1176 h 228"/>
                <a:gd name="T12" fmla="*/ 272 w 208"/>
                <a:gd name="T13" fmla="*/ 1459 h 228"/>
                <a:gd name="T14" fmla="*/ 114 w 208"/>
                <a:gd name="T15" fmla="*/ 1758 h 228"/>
                <a:gd name="T16" fmla="*/ 500 w 208"/>
                <a:gd name="T17" fmla="*/ 1415 h 228"/>
                <a:gd name="T18" fmla="*/ 769 w 208"/>
                <a:gd name="T19" fmla="*/ 908 h 228"/>
                <a:gd name="T20" fmla="*/ 1042 w 208"/>
                <a:gd name="T21" fmla="*/ 813 h 228"/>
                <a:gd name="T22" fmla="*/ 1122 w 208"/>
                <a:gd name="T23" fmla="*/ 445 h 228"/>
                <a:gd name="T24" fmla="*/ 1394 w 208"/>
                <a:gd name="T25" fmla="*/ 251 h 228"/>
                <a:gd name="T26" fmla="*/ 1094 w 208"/>
                <a:gd name="T27" fmla="*/ 0 h 2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228">
                  <a:moveTo>
                    <a:pt x="130" y="8"/>
                  </a:moveTo>
                  <a:cubicBezTo>
                    <a:pt x="113" y="0"/>
                    <a:pt x="93" y="8"/>
                    <a:pt x="87" y="26"/>
                  </a:cubicBezTo>
                  <a:cubicBezTo>
                    <a:pt x="81" y="44"/>
                    <a:pt x="102" y="59"/>
                    <a:pt x="97" y="70"/>
                  </a:cubicBezTo>
                  <a:cubicBezTo>
                    <a:pt x="94" y="77"/>
                    <a:pt x="80" y="76"/>
                    <a:pt x="76" y="81"/>
                  </a:cubicBezTo>
                  <a:cubicBezTo>
                    <a:pt x="70" y="91"/>
                    <a:pt x="71" y="98"/>
                    <a:pt x="68" y="108"/>
                  </a:cubicBezTo>
                  <a:cubicBezTo>
                    <a:pt x="60" y="135"/>
                    <a:pt x="70" y="134"/>
                    <a:pt x="27" y="136"/>
                  </a:cubicBezTo>
                  <a:cubicBezTo>
                    <a:pt x="27" y="148"/>
                    <a:pt x="23" y="161"/>
                    <a:pt x="32" y="169"/>
                  </a:cubicBezTo>
                  <a:cubicBezTo>
                    <a:pt x="21" y="175"/>
                    <a:pt x="0" y="188"/>
                    <a:pt x="13" y="203"/>
                  </a:cubicBezTo>
                  <a:cubicBezTo>
                    <a:pt x="34" y="228"/>
                    <a:pt x="52" y="177"/>
                    <a:pt x="58" y="164"/>
                  </a:cubicBezTo>
                  <a:cubicBezTo>
                    <a:pt x="65" y="148"/>
                    <a:pt x="75" y="116"/>
                    <a:pt x="89" y="105"/>
                  </a:cubicBezTo>
                  <a:cubicBezTo>
                    <a:pt x="98" y="98"/>
                    <a:pt x="111" y="101"/>
                    <a:pt x="121" y="94"/>
                  </a:cubicBezTo>
                  <a:cubicBezTo>
                    <a:pt x="145" y="80"/>
                    <a:pt x="125" y="70"/>
                    <a:pt x="130" y="51"/>
                  </a:cubicBezTo>
                  <a:cubicBezTo>
                    <a:pt x="135" y="35"/>
                    <a:pt x="151" y="36"/>
                    <a:pt x="162" y="29"/>
                  </a:cubicBezTo>
                  <a:cubicBezTo>
                    <a:pt x="208" y="3"/>
                    <a:pt x="160" y="0"/>
                    <a:pt x="127" y="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6" name="Freeform 562"/>
            <p:cNvSpPr>
              <a:spLocks/>
            </p:cNvSpPr>
            <p:nvPr/>
          </p:nvSpPr>
          <p:spPr bwMode="auto">
            <a:xfrm>
              <a:off x="1752" y="2769"/>
              <a:ext cx="206" cy="237"/>
            </a:xfrm>
            <a:custGeom>
              <a:avLst/>
              <a:gdLst>
                <a:gd name="T0" fmla="*/ 749 w 134"/>
                <a:gd name="T1" fmla="*/ 0 h 154"/>
                <a:gd name="T2" fmla="*/ 676 w 134"/>
                <a:gd name="T3" fmla="*/ 346 h 154"/>
                <a:gd name="T4" fmla="*/ 366 w 134"/>
                <a:gd name="T5" fmla="*/ 405 h 154"/>
                <a:gd name="T6" fmla="*/ 418 w 134"/>
                <a:gd name="T7" fmla="*/ 819 h 154"/>
                <a:gd name="T8" fmla="*/ 269 w 134"/>
                <a:gd name="T9" fmla="*/ 1042 h 154"/>
                <a:gd name="T10" fmla="*/ 586 w 134"/>
                <a:gd name="T11" fmla="*/ 1190 h 154"/>
                <a:gd name="T12" fmla="*/ 718 w 134"/>
                <a:gd name="T13" fmla="*/ 819 h 154"/>
                <a:gd name="T14" fmla="*/ 927 w 134"/>
                <a:gd name="T15" fmla="*/ 865 h 154"/>
                <a:gd name="T16" fmla="*/ 766 w 134"/>
                <a:gd name="T17" fmla="*/ 572 h 154"/>
                <a:gd name="T18" fmla="*/ 866 w 134"/>
                <a:gd name="T19" fmla="*/ 95 h 1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154">
                  <a:moveTo>
                    <a:pt x="87" y="0"/>
                  </a:moveTo>
                  <a:cubicBezTo>
                    <a:pt x="88" y="14"/>
                    <a:pt x="89" y="29"/>
                    <a:pt x="79" y="40"/>
                  </a:cubicBezTo>
                  <a:cubicBezTo>
                    <a:pt x="65" y="56"/>
                    <a:pt x="58" y="43"/>
                    <a:pt x="43" y="47"/>
                  </a:cubicBezTo>
                  <a:cubicBezTo>
                    <a:pt x="0" y="57"/>
                    <a:pt x="45" y="75"/>
                    <a:pt x="49" y="95"/>
                  </a:cubicBezTo>
                  <a:cubicBezTo>
                    <a:pt x="51" y="110"/>
                    <a:pt x="34" y="108"/>
                    <a:pt x="31" y="121"/>
                  </a:cubicBezTo>
                  <a:cubicBezTo>
                    <a:pt x="27" y="146"/>
                    <a:pt x="53" y="154"/>
                    <a:pt x="68" y="138"/>
                  </a:cubicBezTo>
                  <a:cubicBezTo>
                    <a:pt x="79" y="128"/>
                    <a:pt x="69" y="104"/>
                    <a:pt x="84" y="95"/>
                  </a:cubicBezTo>
                  <a:cubicBezTo>
                    <a:pt x="87" y="94"/>
                    <a:pt x="104" y="100"/>
                    <a:pt x="108" y="100"/>
                  </a:cubicBezTo>
                  <a:cubicBezTo>
                    <a:pt x="111" y="85"/>
                    <a:pt x="97" y="76"/>
                    <a:pt x="89" y="66"/>
                  </a:cubicBezTo>
                  <a:cubicBezTo>
                    <a:pt x="98" y="49"/>
                    <a:pt x="134" y="31"/>
                    <a:pt x="101" y="11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7" name="Freeform 563"/>
            <p:cNvSpPr>
              <a:spLocks/>
            </p:cNvSpPr>
            <p:nvPr/>
          </p:nvSpPr>
          <p:spPr bwMode="auto">
            <a:xfrm>
              <a:off x="1921" y="2951"/>
              <a:ext cx="447" cy="315"/>
            </a:xfrm>
            <a:custGeom>
              <a:avLst/>
              <a:gdLst>
                <a:gd name="T0" fmla="*/ 399 w 290"/>
                <a:gd name="T1" fmla="*/ 197 h 205"/>
                <a:gd name="T2" fmla="*/ 563 w 290"/>
                <a:gd name="T3" fmla="*/ 765 h 205"/>
                <a:gd name="T4" fmla="*/ 277 w 290"/>
                <a:gd name="T5" fmla="*/ 1082 h 205"/>
                <a:gd name="T6" fmla="*/ 80 w 290"/>
                <a:gd name="T7" fmla="*/ 1421 h 205"/>
                <a:gd name="T8" fmla="*/ 637 w 290"/>
                <a:gd name="T9" fmla="*/ 1136 h 205"/>
                <a:gd name="T10" fmla="*/ 1034 w 290"/>
                <a:gd name="T11" fmla="*/ 1487 h 205"/>
                <a:gd name="T12" fmla="*/ 1531 w 290"/>
                <a:gd name="T13" fmla="*/ 1474 h 205"/>
                <a:gd name="T14" fmla="*/ 2124 w 290"/>
                <a:gd name="T15" fmla="*/ 1601 h 205"/>
                <a:gd name="T16" fmla="*/ 1733 w 290"/>
                <a:gd name="T17" fmla="*/ 1245 h 205"/>
                <a:gd name="T18" fmla="*/ 1242 w 290"/>
                <a:gd name="T19" fmla="*/ 850 h 205"/>
                <a:gd name="T20" fmla="*/ 1034 w 290"/>
                <a:gd name="T21" fmla="*/ 635 h 205"/>
                <a:gd name="T22" fmla="*/ 1054 w 290"/>
                <a:gd name="T23" fmla="*/ 175 h 205"/>
                <a:gd name="T24" fmla="*/ 532 w 290"/>
                <a:gd name="T25" fmla="*/ 144 h 2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0" h="205">
                  <a:moveTo>
                    <a:pt x="46" y="23"/>
                  </a:moveTo>
                  <a:cubicBezTo>
                    <a:pt x="62" y="40"/>
                    <a:pt x="72" y="66"/>
                    <a:pt x="65" y="89"/>
                  </a:cubicBezTo>
                  <a:cubicBezTo>
                    <a:pt x="57" y="115"/>
                    <a:pt x="51" y="111"/>
                    <a:pt x="32" y="126"/>
                  </a:cubicBezTo>
                  <a:cubicBezTo>
                    <a:pt x="20" y="135"/>
                    <a:pt x="0" y="150"/>
                    <a:pt x="9" y="166"/>
                  </a:cubicBezTo>
                  <a:cubicBezTo>
                    <a:pt x="32" y="205"/>
                    <a:pt x="60" y="137"/>
                    <a:pt x="73" y="133"/>
                  </a:cubicBezTo>
                  <a:cubicBezTo>
                    <a:pt x="103" y="124"/>
                    <a:pt x="105" y="159"/>
                    <a:pt x="119" y="174"/>
                  </a:cubicBezTo>
                  <a:cubicBezTo>
                    <a:pt x="146" y="203"/>
                    <a:pt x="146" y="177"/>
                    <a:pt x="176" y="172"/>
                  </a:cubicBezTo>
                  <a:cubicBezTo>
                    <a:pt x="200" y="168"/>
                    <a:pt x="221" y="200"/>
                    <a:pt x="244" y="187"/>
                  </a:cubicBezTo>
                  <a:cubicBezTo>
                    <a:pt x="290" y="162"/>
                    <a:pt x="236" y="97"/>
                    <a:pt x="199" y="145"/>
                  </a:cubicBezTo>
                  <a:cubicBezTo>
                    <a:pt x="177" y="134"/>
                    <a:pt x="161" y="112"/>
                    <a:pt x="143" y="99"/>
                  </a:cubicBezTo>
                  <a:cubicBezTo>
                    <a:pt x="128" y="88"/>
                    <a:pt x="124" y="110"/>
                    <a:pt x="119" y="74"/>
                  </a:cubicBezTo>
                  <a:cubicBezTo>
                    <a:pt x="117" y="59"/>
                    <a:pt x="128" y="33"/>
                    <a:pt x="121" y="20"/>
                  </a:cubicBezTo>
                  <a:cubicBezTo>
                    <a:pt x="110" y="0"/>
                    <a:pt x="74" y="0"/>
                    <a:pt x="61" y="17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8" name="Freeform 564"/>
            <p:cNvSpPr>
              <a:spLocks/>
            </p:cNvSpPr>
            <p:nvPr/>
          </p:nvSpPr>
          <p:spPr bwMode="auto">
            <a:xfrm>
              <a:off x="1895" y="1965"/>
              <a:ext cx="148" cy="180"/>
            </a:xfrm>
            <a:custGeom>
              <a:avLst/>
              <a:gdLst>
                <a:gd name="T0" fmla="*/ 365 w 96"/>
                <a:gd name="T1" fmla="*/ 18 h 117"/>
                <a:gd name="T2" fmla="*/ 96 w 96"/>
                <a:gd name="T3" fmla="*/ 177 h 117"/>
                <a:gd name="T4" fmla="*/ 339 w 96"/>
                <a:gd name="T5" fmla="*/ 431 h 117"/>
                <a:gd name="T6" fmla="*/ 387 w 96"/>
                <a:gd name="T7" fmla="*/ 772 h 117"/>
                <a:gd name="T8" fmla="*/ 677 w 96"/>
                <a:gd name="T9" fmla="*/ 1008 h 117"/>
                <a:gd name="T10" fmla="*/ 627 w 96"/>
                <a:gd name="T11" fmla="*/ 509 h 117"/>
                <a:gd name="T12" fmla="*/ 597 w 96"/>
                <a:gd name="T13" fmla="*/ 335 h 117"/>
                <a:gd name="T14" fmla="*/ 418 w 96"/>
                <a:gd name="T15" fmla="*/ 123 h 117"/>
                <a:gd name="T16" fmla="*/ 339 w 96"/>
                <a:gd name="T17" fmla="*/ 123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117">
                  <a:moveTo>
                    <a:pt x="42" y="2"/>
                  </a:moveTo>
                  <a:cubicBezTo>
                    <a:pt x="30" y="6"/>
                    <a:pt x="0" y="0"/>
                    <a:pt x="11" y="21"/>
                  </a:cubicBezTo>
                  <a:cubicBezTo>
                    <a:pt x="23" y="42"/>
                    <a:pt x="35" y="22"/>
                    <a:pt x="39" y="50"/>
                  </a:cubicBezTo>
                  <a:cubicBezTo>
                    <a:pt x="42" y="68"/>
                    <a:pt x="25" y="68"/>
                    <a:pt x="45" y="90"/>
                  </a:cubicBezTo>
                  <a:cubicBezTo>
                    <a:pt x="56" y="102"/>
                    <a:pt x="69" y="102"/>
                    <a:pt x="78" y="117"/>
                  </a:cubicBezTo>
                  <a:cubicBezTo>
                    <a:pt x="96" y="104"/>
                    <a:pt x="78" y="75"/>
                    <a:pt x="72" y="59"/>
                  </a:cubicBezTo>
                  <a:cubicBezTo>
                    <a:pt x="70" y="53"/>
                    <a:pt x="74" y="48"/>
                    <a:pt x="69" y="39"/>
                  </a:cubicBezTo>
                  <a:cubicBezTo>
                    <a:pt x="63" y="28"/>
                    <a:pt x="51" y="29"/>
                    <a:pt x="48" y="14"/>
                  </a:cubicBezTo>
                  <a:cubicBezTo>
                    <a:pt x="45" y="13"/>
                    <a:pt x="41" y="15"/>
                    <a:pt x="39" y="14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39" name="Freeform 565"/>
            <p:cNvSpPr>
              <a:spLocks/>
            </p:cNvSpPr>
            <p:nvPr/>
          </p:nvSpPr>
          <p:spPr bwMode="auto">
            <a:xfrm>
              <a:off x="2051" y="1720"/>
              <a:ext cx="197" cy="388"/>
            </a:xfrm>
            <a:custGeom>
              <a:avLst/>
              <a:gdLst>
                <a:gd name="T0" fmla="*/ 751 w 128"/>
                <a:gd name="T1" fmla="*/ 738 h 252"/>
                <a:gd name="T2" fmla="*/ 434 w 128"/>
                <a:gd name="T3" fmla="*/ 1010 h 252"/>
                <a:gd name="T4" fmla="*/ 466 w 128"/>
                <a:gd name="T5" fmla="*/ 1470 h 252"/>
                <a:gd name="T6" fmla="*/ 123 w 128"/>
                <a:gd name="T7" fmla="*/ 1938 h 252"/>
                <a:gd name="T8" fmla="*/ 146 w 128"/>
                <a:gd name="T9" fmla="*/ 2152 h 252"/>
                <a:gd name="T10" fmla="*/ 383 w 128"/>
                <a:gd name="T11" fmla="*/ 1906 h 252"/>
                <a:gd name="T12" fmla="*/ 708 w 128"/>
                <a:gd name="T13" fmla="*/ 1861 h 252"/>
                <a:gd name="T14" fmla="*/ 779 w 128"/>
                <a:gd name="T15" fmla="*/ 1470 h 252"/>
                <a:gd name="T16" fmla="*/ 948 w 128"/>
                <a:gd name="T17" fmla="*/ 1073 h 252"/>
                <a:gd name="T18" fmla="*/ 928 w 128"/>
                <a:gd name="T19" fmla="*/ 607 h 252"/>
                <a:gd name="T20" fmla="*/ 928 w 128"/>
                <a:gd name="T21" fmla="*/ 0 h 252"/>
                <a:gd name="T22" fmla="*/ 702 w 128"/>
                <a:gd name="T23" fmla="*/ 685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" h="252">
                  <a:moveTo>
                    <a:pt x="87" y="85"/>
                  </a:moveTo>
                  <a:cubicBezTo>
                    <a:pt x="74" y="91"/>
                    <a:pt x="55" y="102"/>
                    <a:pt x="50" y="117"/>
                  </a:cubicBezTo>
                  <a:cubicBezTo>
                    <a:pt x="44" y="135"/>
                    <a:pt x="62" y="155"/>
                    <a:pt x="54" y="170"/>
                  </a:cubicBezTo>
                  <a:cubicBezTo>
                    <a:pt x="44" y="190"/>
                    <a:pt x="0" y="187"/>
                    <a:pt x="14" y="224"/>
                  </a:cubicBezTo>
                  <a:cubicBezTo>
                    <a:pt x="8" y="231"/>
                    <a:pt x="4" y="246"/>
                    <a:pt x="17" y="249"/>
                  </a:cubicBezTo>
                  <a:cubicBezTo>
                    <a:pt x="32" y="252"/>
                    <a:pt x="35" y="226"/>
                    <a:pt x="44" y="220"/>
                  </a:cubicBezTo>
                  <a:cubicBezTo>
                    <a:pt x="56" y="214"/>
                    <a:pt x="74" y="222"/>
                    <a:pt x="82" y="215"/>
                  </a:cubicBezTo>
                  <a:cubicBezTo>
                    <a:pt x="92" y="206"/>
                    <a:pt x="86" y="181"/>
                    <a:pt x="90" y="170"/>
                  </a:cubicBezTo>
                  <a:cubicBezTo>
                    <a:pt x="94" y="153"/>
                    <a:pt x="106" y="140"/>
                    <a:pt x="110" y="124"/>
                  </a:cubicBezTo>
                  <a:cubicBezTo>
                    <a:pt x="115" y="106"/>
                    <a:pt x="106" y="88"/>
                    <a:pt x="108" y="70"/>
                  </a:cubicBezTo>
                  <a:cubicBezTo>
                    <a:pt x="111" y="47"/>
                    <a:pt x="128" y="21"/>
                    <a:pt x="108" y="0"/>
                  </a:cubicBezTo>
                  <a:cubicBezTo>
                    <a:pt x="87" y="12"/>
                    <a:pt x="89" y="57"/>
                    <a:pt x="81" y="7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0" name="Freeform 566"/>
            <p:cNvSpPr>
              <a:spLocks/>
            </p:cNvSpPr>
            <p:nvPr/>
          </p:nvSpPr>
          <p:spPr bwMode="auto">
            <a:xfrm>
              <a:off x="2193" y="1820"/>
              <a:ext cx="306" cy="351"/>
            </a:xfrm>
            <a:custGeom>
              <a:avLst/>
              <a:gdLst>
                <a:gd name="T0" fmla="*/ 549 w 199"/>
                <a:gd name="T1" fmla="*/ 988 h 228"/>
                <a:gd name="T2" fmla="*/ 480 w 199"/>
                <a:gd name="T3" fmla="*/ 1946 h 228"/>
                <a:gd name="T4" fmla="*/ 913 w 199"/>
                <a:gd name="T5" fmla="*/ 1529 h 228"/>
                <a:gd name="T6" fmla="*/ 1007 w 199"/>
                <a:gd name="T7" fmla="*/ 1299 h 228"/>
                <a:gd name="T8" fmla="*/ 893 w 199"/>
                <a:gd name="T9" fmla="*/ 988 h 228"/>
                <a:gd name="T10" fmla="*/ 1341 w 199"/>
                <a:gd name="T11" fmla="*/ 821 h 228"/>
                <a:gd name="T12" fmla="*/ 1548 w 199"/>
                <a:gd name="T13" fmla="*/ 927 h 228"/>
                <a:gd name="T14" fmla="*/ 1698 w 199"/>
                <a:gd name="T15" fmla="*/ 513 h 228"/>
                <a:gd name="T16" fmla="*/ 1499 w 199"/>
                <a:gd name="T17" fmla="*/ 0 h 228"/>
                <a:gd name="T18" fmla="*/ 1292 w 199"/>
                <a:gd name="T19" fmla="*/ 533 h 228"/>
                <a:gd name="T20" fmla="*/ 975 w 199"/>
                <a:gd name="T21" fmla="*/ 533 h 228"/>
                <a:gd name="T22" fmla="*/ 832 w 199"/>
                <a:gd name="T23" fmla="*/ 821 h 228"/>
                <a:gd name="T24" fmla="*/ 687 w 199"/>
                <a:gd name="T25" fmla="*/ 934 h 2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228">
                  <a:moveTo>
                    <a:pt x="64" y="114"/>
                  </a:moveTo>
                  <a:cubicBezTo>
                    <a:pt x="31" y="128"/>
                    <a:pt x="0" y="221"/>
                    <a:pt x="56" y="225"/>
                  </a:cubicBezTo>
                  <a:cubicBezTo>
                    <a:pt x="89" y="228"/>
                    <a:pt x="82" y="176"/>
                    <a:pt x="106" y="177"/>
                  </a:cubicBezTo>
                  <a:cubicBezTo>
                    <a:pt x="106" y="165"/>
                    <a:pt x="117" y="158"/>
                    <a:pt x="117" y="150"/>
                  </a:cubicBezTo>
                  <a:cubicBezTo>
                    <a:pt x="117" y="137"/>
                    <a:pt x="102" y="126"/>
                    <a:pt x="104" y="114"/>
                  </a:cubicBezTo>
                  <a:cubicBezTo>
                    <a:pt x="108" y="90"/>
                    <a:pt x="141" y="92"/>
                    <a:pt x="156" y="95"/>
                  </a:cubicBezTo>
                  <a:cubicBezTo>
                    <a:pt x="163" y="96"/>
                    <a:pt x="166" y="111"/>
                    <a:pt x="180" y="107"/>
                  </a:cubicBezTo>
                  <a:cubicBezTo>
                    <a:pt x="196" y="102"/>
                    <a:pt x="199" y="71"/>
                    <a:pt x="198" y="59"/>
                  </a:cubicBezTo>
                  <a:cubicBezTo>
                    <a:pt x="198" y="40"/>
                    <a:pt x="188" y="12"/>
                    <a:pt x="174" y="0"/>
                  </a:cubicBezTo>
                  <a:cubicBezTo>
                    <a:pt x="169" y="17"/>
                    <a:pt x="164" y="56"/>
                    <a:pt x="150" y="62"/>
                  </a:cubicBezTo>
                  <a:cubicBezTo>
                    <a:pt x="133" y="70"/>
                    <a:pt x="127" y="53"/>
                    <a:pt x="113" y="62"/>
                  </a:cubicBezTo>
                  <a:cubicBezTo>
                    <a:pt x="103" y="68"/>
                    <a:pt x="98" y="84"/>
                    <a:pt x="97" y="95"/>
                  </a:cubicBezTo>
                  <a:cubicBezTo>
                    <a:pt x="87" y="95"/>
                    <a:pt x="86" y="102"/>
                    <a:pt x="80" y="108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1" name="Freeform 567"/>
            <p:cNvSpPr>
              <a:spLocks/>
            </p:cNvSpPr>
            <p:nvPr/>
          </p:nvSpPr>
          <p:spPr bwMode="auto">
            <a:xfrm>
              <a:off x="1655" y="2023"/>
              <a:ext cx="183" cy="176"/>
            </a:xfrm>
            <a:custGeom>
              <a:avLst/>
              <a:gdLst>
                <a:gd name="T0" fmla="*/ 1021 w 119"/>
                <a:gd name="T1" fmla="*/ 52 h 114"/>
                <a:gd name="T2" fmla="*/ 964 w 119"/>
                <a:gd name="T3" fmla="*/ 641 h 114"/>
                <a:gd name="T4" fmla="*/ 658 w 119"/>
                <a:gd name="T5" fmla="*/ 932 h 114"/>
                <a:gd name="T6" fmla="*/ 404 w 119"/>
                <a:gd name="T7" fmla="*/ 723 h 114"/>
                <a:gd name="T8" fmla="*/ 163 w 119"/>
                <a:gd name="T9" fmla="*/ 794 h 114"/>
                <a:gd name="T10" fmla="*/ 0 w 119"/>
                <a:gd name="T11" fmla="*/ 641 h 114"/>
                <a:gd name="T12" fmla="*/ 527 w 119"/>
                <a:gd name="T13" fmla="*/ 682 h 114"/>
                <a:gd name="T14" fmla="*/ 603 w 119"/>
                <a:gd name="T15" fmla="*/ 290 h 114"/>
                <a:gd name="T16" fmla="*/ 940 w 119"/>
                <a:gd name="T17" fmla="*/ 19 h 114"/>
                <a:gd name="T18" fmla="*/ 1021 w 119"/>
                <a:gd name="T19" fmla="*/ 52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14">
                  <a:moveTo>
                    <a:pt x="119" y="6"/>
                  </a:moveTo>
                  <a:cubicBezTo>
                    <a:pt x="100" y="33"/>
                    <a:pt x="112" y="45"/>
                    <a:pt x="112" y="73"/>
                  </a:cubicBezTo>
                  <a:cubicBezTo>
                    <a:pt x="113" y="97"/>
                    <a:pt x="104" y="114"/>
                    <a:pt x="77" y="106"/>
                  </a:cubicBezTo>
                  <a:cubicBezTo>
                    <a:pt x="65" y="102"/>
                    <a:pt x="63" y="85"/>
                    <a:pt x="47" y="82"/>
                  </a:cubicBezTo>
                  <a:cubicBezTo>
                    <a:pt x="36" y="81"/>
                    <a:pt x="32" y="95"/>
                    <a:pt x="19" y="91"/>
                  </a:cubicBezTo>
                  <a:cubicBezTo>
                    <a:pt x="13" y="89"/>
                    <a:pt x="5" y="78"/>
                    <a:pt x="0" y="73"/>
                  </a:cubicBezTo>
                  <a:cubicBezTo>
                    <a:pt x="11" y="60"/>
                    <a:pt x="44" y="80"/>
                    <a:pt x="61" y="78"/>
                  </a:cubicBezTo>
                  <a:cubicBezTo>
                    <a:pt x="60" y="67"/>
                    <a:pt x="64" y="41"/>
                    <a:pt x="70" y="33"/>
                  </a:cubicBezTo>
                  <a:cubicBezTo>
                    <a:pt x="82" y="20"/>
                    <a:pt x="110" y="26"/>
                    <a:pt x="109" y="2"/>
                  </a:cubicBezTo>
                  <a:cubicBezTo>
                    <a:pt x="113" y="0"/>
                    <a:pt x="116" y="2"/>
                    <a:pt x="119" y="6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2" name="Freeform 568"/>
            <p:cNvSpPr>
              <a:spLocks/>
            </p:cNvSpPr>
            <p:nvPr/>
          </p:nvSpPr>
          <p:spPr bwMode="auto">
            <a:xfrm>
              <a:off x="1609" y="2519"/>
              <a:ext cx="242" cy="328"/>
            </a:xfrm>
            <a:custGeom>
              <a:avLst/>
              <a:gdLst>
                <a:gd name="T0" fmla="*/ 1138 w 157"/>
                <a:gd name="T1" fmla="*/ 311 h 213"/>
                <a:gd name="T2" fmla="*/ 738 w 157"/>
                <a:gd name="T3" fmla="*/ 688 h 213"/>
                <a:gd name="T4" fmla="*/ 271 w 157"/>
                <a:gd name="T5" fmla="*/ 853 h 213"/>
                <a:gd name="T6" fmla="*/ 427 w 157"/>
                <a:gd name="T7" fmla="*/ 1384 h 213"/>
                <a:gd name="T8" fmla="*/ 671 w 157"/>
                <a:gd name="T9" fmla="*/ 1779 h 213"/>
                <a:gd name="T10" fmla="*/ 644 w 157"/>
                <a:gd name="T11" fmla="*/ 1075 h 213"/>
                <a:gd name="T12" fmla="*/ 769 w 157"/>
                <a:gd name="T13" fmla="*/ 804 h 213"/>
                <a:gd name="T14" fmla="*/ 1062 w 157"/>
                <a:gd name="T15" fmla="*/ 676 h 213"/>
                <a:gd name="T16" fmla="*/ 1062 w 157"/>
                <a:gd name="T17" fmla="*/ 405 h 213"/>
                <a:gd name="T18" fmla="*/ 1252 w 157"/>
                <a:gd name="T19" fmla="*/ 365 h 213"/>
                <a:gd name="T20" fmla="*/ 1168 w 157"/>
                <a:gd name="T21" fmla="*/ 102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7" h="213">
                  <a:moveTo>
                    <a:pt x="131" y="36"/>
                  </a:moveTo>
                  <a:cubicBezTo>
                    <a:pt x="90" y="40"/>
                    <a:pt x="98" y="47"/>
                    <a:pt x="85" y="79"/>
                  </a:cubicBezTo>
                  <a:cubicBezTo>
                    <a:pt x="68" y="120"/>
                    <a:pt x="57" y="85"/>
                    <a:pt x="31" y="99"/>
                  </a:cubicBezTo>
                  <a:cubicBezTo>
                    <a:pt x="0" y="116"/>
                    <a:pt x="43" y="146"/>
                    <a:pt x="49" y="160"/>
                  </a:cubicBezTo>
                  <a:cubicBezTo>
                    <a:pt x="56" y="176"/>
                    <a:pt x="45" y="213"/>
                    <a:pt x="77" y="205"/>
                  </a:cubicBezTo>
                  <a:cubicBezTo>
                    <a:pt x="83" y="175"/>
                    <a:pt x="69" y="152"/>
                    <a:pt x="74" y="124"/>
                  </a:cubicBezTo>
                  <a:cubicBezTo>
                    <a:pt x="99" y="120"/>
                    <a:pt x="79" y="105"/>
                    <a:pt x="88" y="93"/>
                  </a:cubicBezTo>
                  <a:cubicBezTo>
                    <a:pt x="98" y="82"/>
                    <a:pt x="114" y="89"/>
                    <a:pt x="122" y="78"/>
                  </a:cubicBezTo>
                  <a:cubicBezTo>
                    <a:pt x="127" y="71"/>
                    <a:pt x="117" y="55"/>
                    <a:pt x="122" y="47"/>
                  </a:cubicBezTo>
                  <a:cubicBezTo>
                    <a:pt x="128" y="38"/>
                    <a:pt x="140" y="47"/>
                    <a:pt x="144" y="42"/>
                  </a:cubicBezTo>
                  <a:cubicBezTo>
                    <a:pt x="152" y="30"/>
                    <a:pt x="157" y="0"/>
                    <a:pt x="134" y="12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3" name="Freeform 569"/>
            <p:cNvSpPr>
              <a:spLocks/>
            </p:cNvSpPr>
            <p:nvPr/>
          </p:nvSpPr>
          <p:spPr bwMode="auto">
            <a:xfrm>
              <a:off x="2020" y="2425"/>
              <a:ext cx="277" cy="187"/>
            </a:xfrm>
            <a:custGeom>
              <a:avLst/>
              <a:gdLst>
                <a:gd name="T0" fmla="*/ 1076 w 180"/>
                <a:gd name="T1" fmla="*/ 29 h 121"/>
                <a:gd name="T2" fmla="*/ 623 w 180"/>
                <a:gd name="T3" fmla="*/ 29 h 121"/>
                <a:gd name="T4" fmla="*/ 500 w 180"/>
                <a:gd name="T5" fmla="*/ 320 h 121"/>
                <a:gd name="T6" fmla="*/ 83 w 180"/>
                <a:gd name="T7" fmla="*/ 433 h 121"/>
                <a:gd name="T8" fmla="*/ 291 w 180"/>
                <a:gd name="T9" fmla="*/ 986 h 121"/>
                <a:gd name="T10" fmla="*/ 532 w 180"/>
                <a:gd name="T11" fmla="*/ 745 h 121"/>
                <a:gd name="T12" fmla="*/ 689 w 180"/>
                <a:gd name="T13" fmla="*/ 712 h 121"/>
                <a:gd name="T14" fmla="*/ 737 w 180"/>
                <a:gd name="T15" fmla="*/ 513 h 121"/>
                <a:gd name="T16" fmla="*/ 813 w 180"/>
                <a:gd name="T17" fmla="*/ 371 h 121"/>
                <a:gd name="T18" fmla="*/ 1103 w 180"/>
                <a:gd name="T19" fmla="*/ 292 h 121"/>
                <a:gd name="T20" fmla="*/ 1454 w 180"/>
                <a:gd name="T21" fmla="*/ 320 h 121"/>
                <a:gd name="T22" fmla="*/ 1156 w 180"/>
                <a:gd name="T23" fmla="*/ 82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0" h="121">
                  <a:moveTo>
                    <a:pt x="125" y="3"/>
                  </a:moveTo>
                  <a:cubicBezTo>
                    <a:pt x="108" y="8"/>
                    <a:pt x="91" y="0"/>
                    <a:pt x="72" y="3"/>
                  </a:cubicBezTo>
                  <a:cubicBezTo>
                    <a:pt x="68" y="13"/>
                    <a:pt x="66" y="29"/>
                    <a:pt x="58" y="36"/>
                  </a:cubicBezTo>
                  <a:cubicBezTo>
                    <a:pt x="47" y="45"/>
                    <a:pt x="18" y="39"/>
                    <a:pt x="10" y="49"/>
                  </a:cubicBezTo>
                  <a:cubicBezTo>
                    <a:pt x="0" y="62"/>
                    <a:pt x="23" y="107"/>
                    <a:pt x="34" y="112"/>
                  </a:cubicBezTo>
                  <a:cubicBezTo>
                    <a:pt x="53" y="121"/>
                    <a:pt x="49" y="100"/>
                    <a:pt x="62" y="85"/>
                  </a:cubicBezTo>
                  <a:cubicBezTo>
                    <a:pt x="65" y="81"/>
                    <a:pt x="78" y="84"/>
                    <a:pt x="80" y="81"/>
                  </a:cubicBezTo>
                  <a:cubicBezTo>
                    <a:pt x="83" y="76"/>
                    <a:pt x="83" y="61"/>
                    <a:pt x="85" y="58"/>
                  </a:cubicBezTo>
                  <a:cubicBezTo>
                    <a:pt x="90" y="53"/>
                    <a:pt x="87" y="47"/>
                    <a:pt x="94" y="42"/>
                  </a:cubicBezTo>
                  <a:cubicBezTo>
                    <a:pt x="95" y="41"/>
                    <a:pt x="125" y="33"/>
                    <a:pt x="128" y="33"/>
                  </a:cubicBezTo>
                  <a:cubicBezTo>
                    <a:pt x="141" y="32"/>
                    <a:pt x="154" y="34"/>
                    <a:pt x="168" y="36"/>
                  </a:cubicBezTo>
                  <a:cubicBezTo>
                    <a:pt x="180" y="13"/>
                    <a:pt x="151" y="10"/>
                    <a:pt x="134" y="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4" name="Freeform 570"/>
            <p:cNvSpPr>
              <a:spLocks/>
            </p:cNvSpPr>
            <p:nvPr/>
          </p:nvSpPr>
          <p:spPr bwMode="auto">
            <a:xfrm>
              <a:off x="1955" y="2897"/>
              <a:ext cx="224" cy="252"/>
            </a:xfrm>
            <a:custGeom>
              <a:avLst/>
              <a:gdLst>
                <a:gd name="T0" fmla="*/ 644 w 145"/>
                <a:gd name="T1" fmla="*/ 101 h 164"/>
                <a:gd name="T2" fmla="*/ 210 w 145"/>
                <a:gd name="T3" fmla="*/ 0 h 164"/>
                <a:gd name="T4" fmla="*/ 320 w 145"/>
                <a:gd name="T5" fmla="*/ 418 h 164"/>
                <a:gd name="T6" fmla="*/ 303 w 145"/>
                <a:gd name="T7" fmla="*/ 880 h 164"/>
                <a:gd name="T8" fmla="*/ 96 w 145"/>
                <a:gd name="T9" fmla="*/ 1175 h 164"/>
                <a:gd name="T10" fmla="*/ 482 w 145"/>
                <a:gd name="T11" fmla="*/ 1100 h 164"/>
                <a:gd name="T12" fmla="*/ 826 w 145"/>
                <a:gd name="T13" fmla="*/ 1352 h 164"/>
                <a:gd name="T14" fmla="*/ 1210 w 145"/>
                <a:gd name="T15" fmla="*/ 1378 h 164"/>
                <a:gd name="T16" fmla="*/ 941 w 145"/>
                <a:gd name="T17" fmla="*/ 933 h 164"/>
                <a:gd name="T18" fmla="*/ 959 w 145"/>
                <a:gd name="T19" fmla="*/ 547 h 164"/>
                <a:gd name="T20" fmla="*/ 644 w 145"/>
                <a:gd name="T21" fmla="*/ 128 h 1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5" h="164">
                  <a:moveTo>
                    <a:pt x="73" y="12"/>
                  </a:moveTo>
                  <a:cubicBezTo>
                    <a:pt x="56" y="7"/>
                    <a:pt x="34" y="16"/>
                    <a:pt x="24" y="0"/>
                  </a:cubicBezTo>
                  <a:cubicBezTo>
                    <a:pt x="13" y="20"/>
                    <a:pt x="32" y="30"/>
                    <a:pt x="36" y="49"/>
                  </a:cubicBezTo>
                  <a:cubicBezTo>
                    <a:pt x="38" y="55"/>
                    <a:pt x="37" y="97"/>
                    <a:pt x="34" y="103"/>
                  </a:cubicBezTo>
                  <a:cubicBezTo>
                    <a:pt x="23" y="122"/>
                    <a:pt x="0" y="110"/>
                    <a:pt x="11" y="137"/>
                  </a:cubicBezTo>
                  <a:cubicBezTo>
                    <a:pt x="23" y="164"/>
                    <a:pt x="42" y="145"/>
                    <a:pt x="55" y="128"/>
                  </a:cubicBezTo>
                  <a:cubicBezTo>
                    <a:pt x="68" y="138"/>
                    <a:pt x="76" y="154"/>
                    <a:pt x="94" y="158"/>
                  </a:cubicBezTo>
                  <a:cubicBezTo>
                    <a:pt x="108" y="161"/>
                    <a:pt x="118" y="147"/>
                    <a:pt x="137" y="161"/>
                  </a:cubicBezTo>
                  <a:cubicBezTo>
                    <a:pt x="145" y="141"/>
                    <a:pt x="114" y="128"/>
                    <a:pt x="107" y="109"/>
                  </a:cubicBezTo>
                  <a:cubicBezTo>
                    <a:pt x="99" y="91"/>
                    <a:pt x="111" y="79"/>
                    <a:pt x="109" y="64"/>
                  </a:cubicBezTo>
                  <a:cubicBezTo>
                    <a:pt x="107" y="41"/>
                    <a:pt x="88" y="35"/>
                    <a:pt x="73" y="15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5" name="Freeform 571"/>
            <p:cNvSpPr>
              <a:spLocks/>
            </p:cNvSpPr>
            <p:nvPr/>
          </p:nvSpPr>
          <p:spPr bwMode="auto">
            <a:xfrm>
              <a:off x="1823" y="2772"/>
              <a:ext cx="125" cy="163"/>
            </a:xfrm>
            <a:custGeom>
              <a:avLst/>
              <a:gdLst>
                <a:gd name="T0" fmla="*/ 466 w 81"/>
                <a:gd name="T1" fmla="*/ 101 h 106"/>
                <a:gd name="T2" fmla="*/ 198 w 81"/>
                <a:gd name="T3" fmla="*/ 0 h 106"/>
                <a:gd name="T4" fmla="*/ 190 w 81"/>
                <a:gd name="T5" fmla="*/ 532 h 106"/>
                <a:gd name="T6" fmla="*/ 242 w 81"/>
                <a:gd name="T7" fmla="*/ 749 h 106"/>
                <a:gd name="T8" fmla="*/ 316 w 81"/>
                <a:gd name="T9" fmla="*/ 492 h 106"/>
                <a:gd name="T10" fmla="*/ 543 w 81"/>
                <a:gd name="T11" fmla="*/ 418 h 106"/>
                <a:gd name="T12" fmla="*/ 676 w 81"/>
                <a:gd name="T13" fmla="*/ 284 h 106"/>
                <a:gd name="T14" fmla="*/ 543 w 81"/>
                <a:gd name="T15" fmla="*/ 128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1" h="106">
                  <a:moveTo>
                    <a:pt x="53" y="12"/>
                  </a:moveTo>
                  <a:cubicBezTo>
                    <a:pt x="45" y="5"/>
                    <a:pt x="33" y="1"/>
                    <a:pt x="23" y="0"/>
                  </a:cubicBezTo>
                  <a:cubicBezTo>
                    <a:pt x="16" y="21"/>
                    <a:pt x="25" y="44"/>
                    <a:pt x="22" y="62"/>
                  </a:cubicBezTo>
                  <a:cubicBezTo>
                    <a:pt x="22" y="63"/>
                    <a:pt x="0" y="106"/>
                    <a:pt x="28" y="87"/>
                  </a:cubicBezTo>
                  <a:cubicBezTo>
                    <a:pt x="36" y="81"/>
                    <a:pt x="28" y="64"/>
                    <a:pt x="36" y="57"/>
                  </a:cubicBezTo>
                  <a:cubicBezTo>
                    <a:pt x="45" y="47"/>
                    <a:pt x="54" y="54"/>
                    <a:pt x="62" y="49"/>
                  </a:cubicBezTo>
                  <a:cubicBezTo>
                    <a:pt x="67" y="45"/>
                    <a:pt x="81" y="53"/>
                    <a:pt x="77" y="33"/>
                  </a:cubicBezTo>
                  <a:cubicBezTo>
                    <a:pt x="75" y="24"/>
                    <a:pt x="70" y="18"/>
                    <a:pt x="62" y="15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6" name="Freeform 572"/>
            <p:cNvSpPr>
              <a:spLocks/>
            </p:cNvSpPr>
            <p:nvPr/>
          </p:nvSpPr>
          <p:spPr bwMode="auto">
            <a:xfrm>
              <a:off x="2417" y="2853"/>
              <a:ext cx="324" cy="347"/>
            </a:xfrm>
            <a:custGeom>
              <a:avLst/>
              <a:gdLst>
                <a:gd name="T0" fmla="*/ 0 w 210"/>
                <a:gd name="T1" fmla="*/ 1962 h 225"/>
                <a:gd name="T2" fmla="*/ 290 w 210"/>
                <a:gd name="T3" fmla="*/ 1177 h 225"/>
                <a:gd name="T4" fmla="*/ 562 w 210"/>
                <a:gd name="T5" fmla="*/ 1272 h 225"/>
                <a:gd name="T6" fmla="*/ 602 w 210"/>
                <a:gd name="T7" fmla="*/ 1047 h 225"/>
                <a:gd name="T8" fmla="*/ 785 w 210"/>
                <a:gd name="T9" fmla="*/ 995 h 225"/>
                <a:gd name="T10" fmla="*/ 1061 w 210"/>
                <a:gd name="T11" fmla="*/ 733 h 225"/>
                <a:gd name="T12" fmla="*/ 1461 w 210"/>
                <a:gd name="T13" fmla="*/ 514 h 225"/>
                <a:gd name="T14" fmla="*/ 1793 w 210"/>
                <a:gd name="T15" fmla="*/ 0 h 225"/>
                <a:gd name="T16" fmla="*/ 1495 w 210"/>
                <a:gd name="T17" fmla="*/ 773 h 225"/>
                <a:gd name="T18" fmla="*/ 1048 w 210"/>
                <a:gd name="T19" fmla="*/ 1177 h 225"/>
                <a:gd name="T20" fmla="*/ 262 w 210"/>
                <a:gd name="T21" fmla="*/ 1900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0" h="225">
                  <a:moveTo>
                    <a:pt x="0" y="225"/>
                  </a:moveTo>
                  <a:cubicBezTo>
                    <a:pt x="45" y="206"/>
                    <a:pt x="30" y="172"/>
                    <a:pt x="33" y="135"/>
                  </a:cubicBezTo>
                  <a:cubicBezTo>
                    <a:pt x="45" y="134"/>
                    <a:pt x="53" y="144"/>
                    <a:pt x="64" y="146"/>
                  </a:cubicBezTo>
                  <a:cubicBezTo>
                    <a:pt x="65" y="139"/>
                    <a:pt x="65" y="125"/>
                    <a:pt x="69" y="120"/>
                  </a:cubicBezTo>
                  <a:cubicBezTo>
                    <a:pt x="76" y="113"/>
                    <a:pt x="83" y="120"/>
                    <a:pt x="90" y="114"/>
                  </a:cubicBezTo>
                  <a:cubicBezTo>
                    <a:pt x="102" y="104"/>
                    <a:pt x="105" y="94"/>
                    <a:pt x="121" y="84"/>
                  </a:cubicBezTo>
                  <a:cubicBezTo>
                    <a:pt x="137" y="73"/>
                    <a:pt x="153" y="71"/>
                    <a:pt x="167" y="59"/>
                  </a:cubicBezTo>
                  <a:cubicBezTo>
                    <a:pt x="182" y="46"/>
                    <a:pt x="198" y="17"/>
                    <a:pt x="205" y="0"/>
                  </a:cubicBezTo>
                  <a:cubicBezTo>
                    <a:pt x="210" y="31"/>
                    <a:pt x="186" y="64"/>
                    <a:pt x="171" y="89"/>
                  </a:cubicBezTo>
                  <a:cubicBezTo>
                    <a:pt x="159" y="109"/>
                    <a:pt x="138" y="121"/>
                    <a:pt x="120" y="135"/>
                  </a:cubicBezTo>
                  <a:cubicBezTo>
                    <a:pt x="87" y="160"/>
                    <a:pt x="60" y="190"/>
                    <a:pt x="30" y="218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7" name="Freeform 573"/>
            <p:cNvSpPr>
              <a:spLocks/>
            </p:cNvSpPr>
            <p:nvPr/>
          </p:nvSpPr>
          <p:spPr bwMode="auto">
            <a:xfrm>
              <a:off x="2545" y="2470"/>
              <a:ext cx="199" cy="323"/>
            </a:xfrm>
            <a:custGeom>
              <a:avLst/>
              <a:gdLst>
                <a:gd name="T0" fmla="*/ 461 w 129"/>
                <a:gd name="T1" fmla="*/ 0 h 210"/>
                <a:gd name="T2" fmla="*/ 1095 w 129"/>
                <a:gd name="T3" fmla="*/ 62 h 210"/>
                <a:gd name="T4" fmla="*/ 1030 w 129"/>
                <a:gd name="T5" fmla="*/ 458 h 210"/>
                <a:gd name="T6" fmla="*/ 1128 w 129"/>
                <a:gd name="T7" fmla="*/ 717 h 210"/>
                <a:gd name="T8" fmla="*/ 887 w 129"/>
                <a:gd name="T9" fmla="*/ 1298 h 210"/>
                <a:gd name="T10" fmla="*/ 676 w 129"/>
                <a:gd name="T11" fmla="*/ 1790 h 210"/>
                <a:gd name="T12" fmla="*/ 526 w 129"/>
                <a:gd name="T13" fmla="*/ 1074 h 210"/>
                <a:gd name="T14" fmla="*/ 164 w 129"/>
                <a:gd name="T15" fmla="*/ 1012 h 210"/>
                <a:gd name="T16" fmla="*/ 352 w 129"/>
                <a:gd name="T17" fmla="*/ 852 h 210"/>
                <a:gd name="T18" fmla="*/ 662 w 129"/>
                <a:gd name="T19" fmla="*/ 575 h 210"/>
                <a:gd name="T20" fmla="*/ 690 w 129"/>
                <a:gd name="T21" fmla="*/ 258 h 210"/>
                <a:gd name="T22" fmla="*/ 501 w 129"/>
                <a:gd name="T23" fmla="*/ 80 h 2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210">
                  <a:moveTo>
                    <a:pt x="53" y="0"/>
                  </a:moveTo>
                  <a:cubicBezTo>
                    <a:pt x="77" y="2"/>
                    <a:pt x="102" y="2"/>
                    <a:pt x="125" y="7"/>
                  </a:cubicBezTo>
                  <a:cubicBezTo>
                    <a:pt x="122" y="21"/>
                    <a:pt x="115" y="38"/>
                    <a:pt x="118" y="53"/>
                  </a:cubicBezTo>
                  <a:cubicBezTo>
                    <a:pt x="120" y="64"/>
                    <a:pt x="129" y="70"/>
                    <a:pt x="129" y="83"/>
                  </a:cubicBezTo>
                  <a:cubicBezTo>
                    <a:pt x="89" y="83"/>
                    <a:pt x="107" y="127"/>
                    <a:pt x="102" y="151"/>
                  </a:cubicBezTo>
                  <a:cubicBezTo>
                    <a:pt x="100" y="159"/>
                    <a:pt x="83" y="208"/>
                    <a:pt x="77" y="208"/>
                  </a:cubicBezTo>
                  <a:cubicBezTo>
                    <a:pt x="57" y="210"/>
                    <a:pt x="67" y="134"/>
                    <a:pt x="60" y="125"/>
                  </a:cubicBezTo>
                  <a:cubicBezTo>
                    <a:pt x="49" y="108"/>
                    <a:pt x="30" y="126"/>
                    <a:pt x="19" y="118"/>
                  </a:cubicBezTo>
                  <a:cubicBezTo>
                    <a:pt x="0" y="105"/>
                    <a:pt x="27" y="102"/>
                    <a:pt x="40" y="99"/>
                  </a:cubicBezTo>
                  <a:cubicBezTo>
                    <a:pt x="60" y="94"/>
                    <a:pt x="78" y="92"/>
                    <a:pt x="76" y="67"/>
                  </a:cubicBezTo>
                  <a:cubicBezTo>
                    <a:pt x="75" y="50"/>
                    <a:pt x="59" y="44"/>
                    <a:pt x="79" y="30"/>
                  </a:cubicBezTo>
                  <a:cubicBezTo>
                    <a:pt x="69" y="26"/>
                    <a:pt x="61" y="20"/>
                    <a:pt x="58" y="9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8" name="Freeform 574"/>
            <p:cNvSpPr>
              <a:spLocks/>
            </p:cNvSpPr>
            <p:nvPr/>
          </p:nvSpPr>
          <p:spPr bwMode="auto">
            <a:xfrm>
              <a:off x="2293" y="2447"/>
              <a:ext cx="246" cy="180"/>
            </a:xfrm>
            <a:custGeom>
              <a:avLst/>
              <a:gdLst>
                <a:gd name="T0" fmla="*/ 1373 w 160"/>
                <a:gd name="T1" fmla="*/ 66 h 117"/>
                <a:gd name="T2" fmla="*/ 1073 w 160"/>
                <a:gd name="T3" fmla="*/ 83 h 117"/>
                <a:gd name="T4" fmla="*/ 738 w 160"/>
                <a:gd name="T5" fmla="*/ 18 h 117"/>
                <a:gd name="T6" fmla="*/ 698 w 160"/>
                <a:gd name="T7" fmla="*/ 325 h 117"/>
                <a:gd name="T8" fmla="*/ 137 w 160"/>
                <a:gd name="T9" fmla="*/ 346 h 117"/>
                <a:gd name="T10" fmla="*/ 163 w 160"/>
                <a:gd name="T11" fmla="*/ 572 h 117"/>
                <a:gd name="T12" fmla="*/ 475 w 160"/>
                <a:gd name="T13" fmla="*/ 1008 h 117"/>
                <a:gd name="T14" fmla="*/ 677 w 160"/>
                <a:gd name="T15" fmla="*/ 831 h 117"/>
                <a:gd name="T16" fmla="*/ 1041 w 160"/>
                <a:gd name="T17" fmla="*/ 880 h 117"/>
                <a:gd name="T18" fmla="*/ 1121 w 160"/>
                <a:gd name="T19" fmla="*/ 372 h 117"/>
                <a:gd name="T20" fmla="*/ 1373 w 160"/>
                <a:gd name="T21" fmla="*/ 175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0" h="117">
                  <a:moveTo>
                    <a:pt x="160" y="8"/>
                  </a:moveTo>
                  <a:cubicBezTo>
                    <a:pt x="149" y="5"/>
                    <a:pt x="138" y="11"/>
                    <a:pt x="125" y="10"/>
                  </a:cubicBezTo>
                  <a:cubicBezTo>
                    <a:pt x="111" y="9"/>
                    <a:pt x="99" y="0"/>
                    <a:pt x="86" y="2"/>
                  </a:cubicBezTo>
                  <a:cubicBezTo>
                    <a:pt x="89" y="23"/>
                    <a:pt x="97" y="25"/>
                    <a:pt x="81" y="38"/>
                  </a:cubicBezTo>
                  <a:cubicBezTo>
                    <a:pt x="59" y="56"/>
                    <a:pt x="33" y="30"/>
                    <a:pt x="16" y="40"/>
                  </a:cubicBezTo>
                  <a:cubicBezTo>
                    <a:pt x="0" y="49"/>
                    <a:pt x="12" y="57"/>
                    <a:pt x="19" y="66"/>
                  </a:cubicBezTo>
                  <a:cubicBezTo>
                    <a:pt x="31" y="82"/>
                    <a:pt x="43" y="103"/>
                    <a:pt x="55" y="117"/>
                  </a:cubicBezTo>
                  <a:cubicBezTo>
                    <a:pt x="67" y="113"/>
                    <a:pt x="70" y="100"/>
                    <a:pt x="79" y="96"/>
                  </a:cubicBezTo>
                  <a:cubicBezTo>
                    <a:pt x="94" y="89"/>
                    <a:pt x="106" y="102"/>
                    <a:pt x="121" y="102"/>
                  </a:cubicBezTo>
                  <a:cubicBezTo>
                    <a:pt x="124" y="81"/>
                    <a:pt x="118" y="60"/>
                    <a:pt x="130" y="43"/>
                  </a:cubicBezTo>
                  <a:cubicBezTo>
                    <a:pt x="133" y="39"/>
                    <a:pt x="154" y="22"/>
                    <a:pt x="160" y="2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49" name="Freeform 575"/>
            <p:cNvSpPr>
              <a:spLocks/>
            </p:cNvSpPr>
            <p:nvPr/>
          </p:nvSpPr>
          <p:spPr bwMode="auto">
            <a:xfrm>
              <a:off x="2331" y="2518"/>
              <a:ext cx="180" cy="169"/>
            </a:xfrm>
            <a:custGeom>
              <a:avLst/>
              <a:gdLst>
                <a:gd name="T0" fmla="*/ 663 w 117"/>
                <a:gd name="T1" fmla="*/ 34 h 110"/>
                <a:gd name="T2" fmla="*/ 303 w 117"/>
                <a:gd name="T3" fmla="*/ 207 h 110"/>
                <a:gd name="T4" fmla="*/ 102 w 117"/>
                <a:gd name="T5" fmla="*/ 28 h 110"/>
                <a:gd name="T6" fmla="*/ 208 w 117"/>
                <a:gd name="T7" fmla="*/ 404 h 110"/>
                <a:gd name="T8" fmla="*/ 177 w 117"/>
                <a:gd name="T9" fmla="*/ 674 h 110"/>
                <a:gd name="T10" fmla="*/ 175 w 117"/>
                <a:gd name="T11" fmla="*/ 914 h 110"/>
                <a:gd name="T12" fmla="*/ 480 w 117"/>
                <a:gd name="T13" fmla="*/ 745 h 110"/>
                <a:gd name="T14" fmla="*/ 772 w 117"/>
                <a:gd name="T15" fmla="*/ 840 h 110"/>
                <a:gd name="T16" fmla="*/ 885 w 117"/>
                <a:gd name="T17" fmla="*/ 446 h 110"/>
                <a:gd name="T18" fmla="*/ 989 w 117"/>
                <a:gd name="T19" fmla="*/ 303 h 110"/>
                <a:gd name="T20" fmla="*/ 643 w 117"/>
                <a:gd name="T21" fmla="*/ 34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7" h="110">
                  <a:moveTo>
                    <a:pt x="77" y="4"/>
                  </a:moveTo>
                  <a:cubicBezTo>
                    <a:pt x="61" y="7"/>
                    <a:pt x="51" y="20"/>
                    <a:pt x="35" y="24"/>
                  </a:cubicBezTo>
                  <a:cubicBezTo>
                    <a:pt x="31" y="12"/>
                    <a:pt x="26" y="0"/>
                    <a:pt x="12" y="3"/>
                  </a:cubicBezTo>
                  <a:cubicBezTo>
                    <a:pt x="10" y="22"/>
                    <a:pt x="18" y="31"/>
                    <a:pt x="24" y="47"/>
                  </a:cubicBezTo>
                  <a:cubicBezTo>
                    <a:pt x="30" y="66"/>
                    <a:pt x="30" y="60"/>
                    <a:pt x="21" y="79"/>
                  </a:cubicBezTo>
                  <a:cubicBezTo>
                    <a:pt x="17" y="88"/>
                    <a:pt x="0" y="103"/>
                    <a:pt x="20" y="107"/>
                  </a:cubicBezTo>
                  <a:cubicBezTo>
                    <a:pt x="33" y="110"/>
                    <a:pt x="42" y="87"/>
                    <a:pt x="56" y="87"/>
                  </a:cubicBezTo>
                  <a:cubicBezTo>
                    <a:pt x="69" y="86"/>
                    <a:pt x="80" y="104"/>
                    <a:pt x="90" y="98"/>
                  </a:cubicBezTo>
                  <a:cubicBezTo>
                    <a:pt x="95" y="95"/>
                    <a:pt x="99" y="60"/>
                    <a:pt x="103" y="52"/>
                  </a:cubicBezTo>
                  <a:cubicBezTo>
                    <a:pt x="109" y="41"/>
                    <a:pt x="117" y="54"/>
                    <a:pt x="115" y="35"/>
                  </a:cubicBezTo>
                  <a:cubicBezTo>
                    <a:pt x="112" y="17"/>
                    <a:pt x="81" y="15"/>
                    <a:pt x="75" y="4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0" name="Freeform 576"/>
            <p:cNvSpPr>
              <a:spLocks/>
            </p:cNvSpPr>
            <p:nvPr/>
          </p:nvSpPr>
          <p:spPr bwMode="auto">
            <a:xfrm>
              <a:off x="2573" y="2521"/>
              <a:ext cx="114" cy="294"/>
            </a:xfrm>
            <a:custGeom>
              <a:avLst/>
              <a:gdLst>
                <a:gd name="T0" fmla="*/ 575 w 74"/>
                <a:gd name="T1" fmla="*/ 251 h 191"/>
                <a:gd name="T2" fmla="*/ 128 w 74"/>
                <a:gd name="T3" fmla="*/ 434 h 191"/>
                <a:gd name="T4" fmla="*/ 242 w 74"/>
                <a:gd name="T5" fmla="*/ 656 h 191"/>
                <a:gd name="T6" fmla="*/ 163 w 74"/>
                <a:gd name="T7" fmla="*/ 820 h 191"/>
                <a:gd name="T8" fmla="*/ 210 w 74"/>
                <a:gd name="T9" fmla="*/ 1054 h 191"/>
                <a:gd name="T10" fmla="*/ 114 w 74"/>
                <a:gd name="T11" fmla="*/ 1652 h 191"/>
                <a:gd name="T12" fmla="*/ 271 w 74"/>
                <a:gd name="T13" fmla="*/ 1151 h 191"/>
                <a:gd name="T14" fmla="*/ 333 w 74"/>
                <a:gd name="T15" fmla="*/ 967 h 191"/>
                <a:gd name="T16" fmla="*/ 467 w 74"/>
                <a:gd name="T17" fmla="*/ 908 h 191"/>
                <a:gd name="T18" fmla="*/ 482 w 74"/>
                <a:gd name="T19" fmla="*/ 759 h 191"/>
                <a:gd name="T20" fmla="*/ 593 w 74"/>
                <a:gd name="T21" fmla="*/ 645 h 191"/>
                <a:gd name="T22" fmla="*/ 575 w 74"/>
                <a:gd name="T23" fmla="*/ 272 h 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191">
                  <a:moveTo>
                    <a:pt x="66" y="29"/>
                  </a:moveTo>
                  <a:cubicBezTo>
                    <a:pt x="49" y="47"/>
                    <a:pt x="7" y="0"/>
                    <a:pt x="15" y="50"/>
                  </a:cubicBezTo>
                  <a:cubicBezTo>
                    <a:pt x="16" y="56"/>
                    <a:pt x="29" y="65"/>
                    <a:pt x="28" y="76"/>
                  </a:cubicBezTo>
                  <a:cubicBezTo>
                    <a:pt x="28" y="85"/>
                    <a:pt x="20" y="88"/>
                    <a:pt x="19" y="95"/>
                  </a:cubicBezTo>
                  <a:cubicBezTo>
                    <a:pt x="17" y="107"/>
                    <a:pt x="10" y="111"/>
                    <a:pt x="24" y="122"/>
                  </a:cubicBezTo>
                  <a:cubicBezTo>
                    <a:pt x="0" y="148"/>
                    <a:pt x="16" y="160"/>
                    <a:pt x="13" y="191"/>
                  </a:cubicBezTo>
                  <a:cubicBezTo>
                    <a:pt x="30" y="184"/>
                    <a:pt x="27" y="149"/>
                    <a:pt x="31" y="133"/>
                  </a:cubicBezTo>
                  <a:cubicBezTo>
                    <a:pt x="33" y="126"/>
                    <a:pt x="32" y="119"/>
                    <a:pt x="38" y="112"/>
                  </a:cubicBezTo>
                  <a:cubicBezTo>
                    <a:pt x="42" y="107"/>
                    <a:pt x="53" y="108"/>
                    <a:pt x="54" y="105"/>
                  </a:cubicBezTo>
                  <a:cubicBezTo>
                    <a:pt x="58" y="100"/>
                    <a:pt x="53" y="92"/>
                    <a:pt x="56" y="88"/>
                  </a:cubicBezTo>
                  <a:cubicBezTo>
                    <a:pt x="57" y="86"/>
                    <a:pt x="68" y="74"/>
                    <a:pt x="68" y="75"/>
                  </a:cubicBezTo>
                  <a:cubicBezTo>
                    <a:pt x="74" y="59"/>
                    <a:pt x="68" y="49"/>
                    <a:pt x="66" y="32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1" name="Freeform 577"/>
            <p:cNvSpPr>
              <a:spLocks/>
            </p:cNvSpPr>
            <p:nvPr/>
          </p:nvSpPr>
          <p:spPr bwMode="auto">
            <a:xfrm>
              <a:off x="2497" y="2833"/>
              <a:ext cx="216" cy="270"/>
            </a:xfrm>
            <a:custGeom>
              <a:avLst/>
              <a:gdLst>
                <a:gd name="T0" fmla="*/ 1223 w 140"/>
                <a:gd name="T1" fmla="*/ 0 h 175"/>
                <a:gd name="T2" fmla="*/ 623 w 140"/>
                <a:gd name="T3" fmla="*/ 575 h 175"/>
                <a:gd name="T4" fmla="*/ 404 w 140"/>
                <a:gd name="T5" fmla="*/ 804 h 175"/>
                <a:gd name="T6" fmla="*/ 238 w 140"/>
                <a:gd name="T7" fmla="*/ 1023 h 175"/>
                <a:gd name="T8" fmla="*/ 52 w 140"/>
                <a:gd name="T9" fmla="*/ 1253 h 175"/>
                <a:gd name="T10" fmla="*/ 0 w 140"/>
                <a:gd name="T11" fmla="*/ 1531 h 175"/>
                <a:gd name="T12" fmla="*/ 390 w 140"/>
                <a:gd name="T13" fmla="*/ 1355 h 175"/>
                <a:gd name="T14" fmla="*/ 596 w 140"/>
                <a:gd name="T15" fmla="*/ 1109 h 175"/>
                <a:gd name="T16" fmla="*/ 947 w 140"/>
                <a:gd name="T17" fmla="*/ 867 h 175"/>
                <a:gd name="T18" fmla="*/ 1210 w 140"/>
                <a:gd name="T19" fmla="*/ 80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0" h="175">
                  <a:moveTo>
                    <a:pt x="140" y="0"/>
                  </a:moveTo>
                  <a:cubicBezTo>
                    <a:pt x="112" y="18"/>
                    <a:pt x="127" y="88"/>
                    <a:pt x="71" y="66"/>
                  </a:cubicBezTo>
                  <a:cubicBezTo>
                    <a:pt x="60" y="87"/>
                    <a:pt x="61" y="82"/>
                    <a:pt x="46" y="92"/>
                  </a:cubicBezTo>
                  <a:cubicBezTo>
                    <a:pt x="27" y="105"/>
                    <a:pt x="38" y="95"/>
                    <a:pt x="27" y="117"/>
                  </a:cubicBezTo>
                  <a:cubicBezTo>
                    <a:pt x="21" y="128"/>
                    <a:pt x="12" y="133"/>
                    <a:pt x="6" y="143"/>
                  </a:cubicBezTo>
                  <a:cubicBezTo>
                    <a:pt x="0" y="153"/>
                    <a:pt x="2" y="165"/>
                    <a:pt x="0" y="175"/>
                  </a:cubicBezTo>
                  <a:cubicBezTo>
                    <a:pt x="12" y="163"/>
                    <a:pt x="32" y="165"/>
                    <a:pt x="45" y="155"/>
                  </a:cubicBezTo>
                  <a:cubicBezTo>
                    <a:pt x="57" y="147"/>
                    <a:pt x="60" y="137"/>
                    <a:pt x="68" y="127"/>
                  </a:cubicBezTo>
                  <a:cubicBezTo>
                    <a:pt x="82" y="109"/>
                    <a:pt x="92" y="111"/>
                    <a:pt x="108" y="99"/>
                  </a:cubicBezTo>
                  <a:cubicBezTo>
                    <a:pt x="138" y="77"/>
                    <a:pt x="125" y="35"/>
                    <a:pt x="138" y="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2" name="Freeform 578"/>
            <p:cNvSpPr>
              <a:spLocks/>
            </p:cNvSpPr>
            <p:nvPr/>
          </p:nvSpPr>
          <p:spPr bwMode="auto">
            <a:xfrm>
              <a:off x="2253" y="2752"/>
              <a:ext cx="284" cy="359"/>
            </a:xfrm>
            <a:custGeom>
              <a:avLst/>
              <a:gdLst>
                <a:gd name="T0" fmla="*/ 1070 w 185"/>
                <a:gd name="T1" fmla="*/ 18 h 233"/>
                <a:gd name="T2" fmla="*/ 616 w 185"/>
                <a:gd name="T3" fmla="*/ 96 h 233"/>
                <a:gd name="T4" fmla="*/ 494 w 185"/>
                <a:gd name="T5" fmla="*/ 530 h 233"/>
                <a:gd name="T6" fmla="*/ 12 w 185"/>
                <a:gd name="T7" fmla="*/ 975 h 233"/>
                <a:gd name="T8" fmla="*/ 163 w 185"/>
                <a:gd name="T9" fmla="*/ 1303 h 233"/>
                <a:gd name="T10" fmla="*/ 66 w 185"/>
                <a:gd name="T11" fmla="*/ 1522 h 233"/>
                <a:gd name="T12" fmla="*/ 282 w 185"/>
                <a:gd name="T13" fmla="*/ 1738 h 233"/>
                <a:gd name="T14" fmla="*/ 448 w 185"/>
                <a:gd name="T15" fmla="*/ 2023 h 233"/>
                <a:gd name="T16" fmla="*/ 459 w 185"/>
                <a:gd name="T17" fmla="*/ 1239 h 233"/>
                <a:gd name="T18" fmla="*/ 384 w 185"/>
                <a:gd name="T19" fmla="*/ 1009 h 233"/>
                <a:gd name="T20" fmla="*/ 589 w 185"/>
                <a:gd name="T21" fmla="*/ 895 h 233"/>
                <a:gd name="T22" fmla="*/ 745 w 185"/>
                <a:gd name="T23" fmla="*/ 1502 h 233"/>
                <a:gd name="T24" fmla="*/ 987 w 185"/>
                <a:gd name="T25" fmla="*/ 1690 h 233"/>
                <a:gd name="T26" fmla="*/ 1184 w 185"/>
                <a:gd name="T27" fmla="*/ 676 h 233"/>
                <a:gd name="T28" fmla="*/ 1194 w 185"/>
                <a:gd name="T29" fmla="*/ 399 h 233"/>
                <a:gd name="T30" fmla="*/ 1549 w 185"/>
                <a:gd name="T31" fmla="*/ 333 h 233"/>
                <a:gd name="T32" fmla="*/ 1164 w 185"/>
                <a:gd name="T33" fmla="*/ 18 h 2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5" h="233">
                  <a:moveTo>
                    <a:pt x="126" y="2"/>
                  </a:moveTo>
                  <a:cubicBezTo>
                    <a:pt x="110" y="4"/>
                    <a:pt x="85" y="0"/>
                    <a:pt x="72" y="11"/>
                  </a:cubicBezTo>
                  <a:cubicBezTo>
                    <a:pt x="57" y="25"/>
                    <a:pt x="67" y="47"/>
                    <a:pt x="58" y="61"/>
                  </a:cubicBezTo>
                  <a:cubicBezTo>
                    <a:pt x="46" y="83"/>
                    <a:pt x="0" y="78"/>
                    <a:pt x="1" y="112"/>
                  </a:cubicBezTo>
                  <a:cubicBezTo>
                    <a:pt x="1" y="126"/>
                    <a:pt x="19" y="135"/>
                    <a:pt x="19" y="150"/>
                  </a:cubicBezTo>
                  <a:cubicBezTo>
                    <a:pt x="19" y="160"/>
                    <a:pt x="8" y="163"/>
                    <a:pt x="8" y="175"/>
                  </a:cubicBezTo>
                  <a:cubicBezTo>
                    <a:pt x="7" y="196"/>
                    <a:pt x="21" y="190"/>
                    <a:pt x="33" y="200"/>
                  </a:cubicBezTo>
                  <a:cubicBezTo>
                    <a:pt x="43" y="210"/>
                    <a:pt x="45" y="223"/>
                    <a:pt x="53" y="233"/>
                  </a:cubicBezTo>
                  <a:cubicBezTo>
                    <a:pt x="63" y="207"/>
                    <a:pt x="65" y="169"/>
                    <a:pt x="54" y="143"/>
                  </a:cubicBezTo>
                  <a:cubicBezTo>
                    <a:pt x="48" y="129"/>
                    <a:pt x="35" y="131"/>
                    <a:pt x="45" y="116"/>
                  </a:cubicBezTo>
                  <a:cubicBezTo>
                    <a:pt x="49" y="109"/>
                    <a:pt x="62" y="103"/>
                    <a:pt x="69" y="103"/>
                  </a:cubicBezTo>
                  <a:cubicBezTo>
                    <a:pt x="80" y="126"/>
                    <a:pt x="77" y="153"/>
                    <a:pt x="87" y="173"/>
                  </a:cubicBezTo>
                  <a:cubicBezTo>
                    <a:pt x="94" y="187"/>
                    <a:pt x="103" y="188"/>
                    <a:pt x="116" y="195"/>
                  </a:cubicBezTo>
                  <a:cubicBezTo>
                    <a:pt x="118" y="166"/>
                    <a:pt x="68" y="59"/>
                    <a:pt x="139" y="78"/>
                  </a:cubicBezTo>
                  <a:cubicBezTo>
                    <a:pt x="143" y="67"/>
                    <a:pt x="140" y="57"/>
                    <a:pt x="140" y="46"/>
                  </a:cubicBezTo>
                  <a:cubicBezTo>
                    <a:pt x="155" y="51"/>
                    <a:pt x="179" y="60"/>
                    <a:pt x="182" y="38"/>
                  </a:cubicBezTo>
                  <a:cubicBezTo>
                    <a:pt x="185" y="11"/>
                    <a:pt x="151" y="13"/>
                    <a:pt x="137" y="2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3" name="Freeform 579"/>
            <p:cNvSpPr>
              <a:spLocks/>
            </p:cNvSpPr>
            <p:nvPr/>
          </p:nvSpPr>
          <p:spPr bwMode="auto">
            <a:xfrm>
              <a:off x="1871" y="1549"/>
              <a:ext cx="238" cy="259"/>
            </a:xfrm>
            <a:custGeom>
              <a:avLst/>
              <a:gdLst>
                <a:gd name="T0" fmla="*/ 1101 w 155"/>
                <a:gd name="T1" fmla="*/ 157 h 168"/>
                <a:gd name="T2" fmla="*/ 728 w 155"/>
                <a:gd name="T3" fmla="*/ 523 h 168"/>
                <a:gd name="T4" fmla="*/ 75 w 155"/>
                <a:gd name="T5" fmla="*/ 644 h 168"/>
                <a:gd name="T6" fmla="*/ 49 w 155"/>
                <a:gd name="T7" fmla="*/ 899 h 168"/>
                <a:gd name="T8" fmla="*/ 560 w 155"/>
                <a:gd name="T9" fmla="*/ 960 h 168"/>
                <a:gd name="T10" fmla="*/ 1118 w 155"/>
                <a:gd name="T11" fmla="*/ 942 h 168"/>
                <a:gd name="T12" fmla="*/ 1321 w 155"/>
                <a:gd name="T13" fmla="*/ 1284 h 168"/>
                <a:gd name="T14" fmla="*/ 1238 w 155"/>
                <a:gd name="T15" fmla="*/ 916 h 168"/>
                <a:gd name="T16" fmla="*/ 1083 w 155"/>
                <a:gd name="T17" fmla="*/ 637 h 168"/>
                <a:gd name="T18" fmla="*/ 1311 w 155"/>
                <a:gd name="T19" fmla="*/ 500 h 168"/>
                <a:gd name="T20" fmla="*/ 1083 w 155"/>
                <a:gd name="T21" fmla="*/ 316 h 168"/>
                <a:gd name="T22" fmla="*/ 1073 w 155"/>
                <a:gd name="T23" fmla="*/ 237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5" h="168">
                  <a:moveTo>
                    <a:pt x="129" y="18"/>
                  </a:moveTo>
                  <a:cubicBezTo>
                    <a:pt x="96" y="0"/>
                    <a:pt x="95" y="37"/>
                    <a:pt x="85" y="60"/>
                  </a:cubicBezTo>
                  <a:cubicBezTo>
                    <a:pt x="62" y="119"/>
                    <a:pt x="42" y="52"/>
                    <a:pt x="9" y="74"/>
                  </a:cubicBezTo>
                  <a:cubicBezTo>
                    <a:pt x="0" y="80"/>
                    <a:pt x="1" y="94"/>
                    <a:pt x="6" y="103"/>
                  </a:cubicBezTo>
                  <a:cubicBezTo>
                    <a:pt x="20" y="128"/>
                    <a:pt x="44" y="108"/>
                    <a:pt x="66" y="110"/>
                  </a:cubicBezTo>
                  <a:cubicBezTo>
                    <a:pt x="107" y="113"/>
                    <a:pt x="107" y="168"/>
                    <a:pt x="131" y="108"/>
                  </a:cubicBezTo>
                  <a:cubicBezTo>
                    <a:pt x="137" y="119"/>
                    <a:pt x="142" y="144"/>
                    <a:pt x="155" y="147"/>
                  </a:cubicBezTo>
                  <a:cubicBezTo>
                    <a:pt x="153" y="132"/>
                    <a:pt x="151" y="119"/>
                    <a:pt x="145" y="105"/>
                  </a:cubicBezTo>
                  <a:cubicBezTo>
                    <a:pt x="143" y="99"/>
                    <a:pt x="126" y="79"/>
                    <a:pt x="127" y="73"/>
                  </a:cubicBezTo>
                  <a:cubicBezTo>
                    <a:pt x="128" y="61"/>
                    <a:pt x="141" y="55"/>
                    <a:pt x="154" y="57"/>
                  </a:cubicBezTo>
                  <a:cubicBezTo>
                    <a:pt x="152" y="44"/>
                    <a:pt x="139" y="36"/>
                    <a:pt x="127" y="36"/>
                  </a:cubicBezTo>
                  <a:cubicBezTo>
                    <a:pt x="126" y="33"/>
                    <a:pt x="126" y="30"/>
                    <a:pt x="126" y="27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4" name="Freeform 580"/>
            <p:cNvSpPr>
              <a:spLocks/>
            </p:cNvSpPr>
            <p:nvPr/>
          </p:nvSpPr>
          <p:spPr bwMode="auto">
            <a:xfrm>
              <a:off x="2166" y="1361"/>
              <a:ext cx="173" cy="256"/>
            </a:xfrm>
            <a:custGeom>
              <a:avLst/>
              <a:gdLst>
                <a:gd name="T0" fmla="*/ 53 w 112"/>
                <a:gd name="T1" fmla="*/ 69 h 166"/>
                <a:gd name="T2" fmla="*/ 144 w 112"/>
                <a:gd name="T3" fmla="*/ 697 h 166"/>
                <a:gd name="T4" fmla="*/ 500 w 112"/>
                <a:gd name="T5" fmla="*/ 1001 h 166"/>
                <a:gd name="T6" fmla="*/ 630 w 112"/>
                <a:gd name="T7" fmla="*/ 1365 h 166"/>
                <a:gd name="T8" fmla="*/ 745 w 112"/>
                <a:gd name="T9" fmla="*/ 961 h 166"/>
                <a:gd name="T10" fmla="*/ 825 w 112"/>
                <a:gd name="T11" fmla="*/ 979 h 166"/>
                <a:gd name="T12" fmla="*/ 377 w 112"/>
                <a:gd name="T13" fmla="*/ 614 h 166"/>
                <a:gd name="T14" fmla="*/ 114 w 112"/>
                <a:gd name="T15" fmla="*/ 83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66">
                  <a:moveTo>
                    <a:pt x="6" y="8"/>
                  </a:moveTo>
                  <a:cubicBezTo>
                    <a:pt x="0" y="31"/>
                    <a:pt x="3" y="59"/>
                    <a:pt x="16" y="80"/>
                  </a:cubicBezTo>
                  <a:cubicBezTo>
                    <a:pt x="27" y="97"/>
                    <a:pt x="46" y="100"/>
                    <a:pt x="57" y="115"/>
                  </a:cubicBezTo>
                  <a:cubicBezTo>
                    <a:pt x="64" y="125"/>
                    <a:pt x="60" y="151"/>
                    <a:pt x="72" y="156"/>
                  </a:cubicBezTo>
                  <a:cubicBezTo>
                    <a:pt x="96" y="166"/>
                    <a:pt x="87" y="120"/>
                    <a:pt x="85" y="110"/>
                  </a:cubicBezTo>
                  <a:cubicBezTo>
                    <a:pt x="88" y="111"/>
                    <a:pt x="91" y="111"/>
                    <a:pt x="94" y="112"/>
                  </a:cubicBezTo>
                  <a:cubicBezTo>
                    <a:pt x="112" y="81"/>
                    <a:pt x="53" y="83"/>
                    <a:pt x="43" y="70"/>
                  </a:cubicBezTo>
                  <a:cubicBezTo>
                    <a:pt x="33" y="55"/>
                    <a:pt x="46" y="0"/>
                    <a:pt x="13" y="1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5" name="Freeform 581"/>
            <p:cNvSpPr>
              <a:spLocks/>
            </p:cNvSpPr>
            <p:nvPr/>
          </p:nvSpPr>
          <p:spPr bwMode="auto">
            <a:xfrm>
              <a:off x="1903" y="1626"/>
              <a:ext cx="140" cy="191"/>
            </a:xfrm>
            <a:custGeom>
              <a:avLst/>
              <a:gdLst>
                <a:gd name="T0" fmla="*/ 769 w 91"/>
                <a:gd name="T1" fmla="*/ 0 h 124"/>
                <a:gd name="T2" fmla="*/ 466 w 91"/>
                <a:gd name="T3" fmla="*/ 581 h 124"/>
                <a:gd name="T4" fmla="*/ 285 w 91"/>
                <a:gd name="T5" fmla="*/ 545 h 124"/>
                <a:gd name="T6" fmla="*/ 34 w 91"/>
                <a:gd name="T7" fmla="*/ 624 h 124"/>
                <a:gd name="T8" fmla="*/ 466 w 91"/>
                <a:gd name="T9" fmla="*/ 1075 h 124"/>
                <a:gd name="T10" fmla="*/ 674 w 91"/>
                <a:gd name="T11" fmla="*/ 813 h 124"/>
                <a:gd name="T12" fmla="*/ 655 w 91"/>
                <a:gd name="T13" fmla="*/ 496 h 124"/>
                <a:gd name="T14" fmla="*/ 735 w 91"/>
                <a:gd name="T15" fmla="*/ 114 h 124"/>
                <a:gd name="T16" fmla="*/ 783 w 91"/>
                <a:gd name="T17" fmla="*/ 80 h 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124">
                  <a:moveTo>
                    <a:pt x="89" y="0"/>
                  </a:moveTo>
                  <a:cubicBezTo>
                    <a:pt x="87" y="16"/>
                    <a:pt x="68" y="62"/>
                    <a:pt x="54" y="67"/>
                  </a:cubicBezTo>
                  <a:cubicBezTo>
                    <a:pt x="52" y="68"/>
                    <a:pt x="38" y="62"/>
                    <a:pt x="33" y="63"/>
                  </a:cubicBezTo>
                  <a:cubicBezTo>
                    <a:pt x="22" y="64"/>
                    <a:pt x="16" y="73"/>
                    <a:pt x="4" y="72"/>
                  </a:cubicBezTo>
                  <a:cubicBezTo>
                    <a:pt x="0" y="101"/>
                    <a:pt x="33" y="114"/>
                    <a:pt x="54" y="124"/>
                  </a:cubicBezTo>
                  <a:cubicBezTo>
                    <a:pt x="41" y="89"/>
                    <a:pt x="68" y="105"/>
                    <a:pt x="78" y="94"/>
                  </a:cubicBezTo>
                  <a:cubicBezTo>
                    <a:pt x="85" y="85"/>
                    <a:pt x="75" y="67"/>
                    <a:pt x="76" y="57"/>
                  </a:cubicBezTo>
                  <a:cubicBezTo>
                    <a:pt x="76" y="46"/>
                    <a:pt x="84" y="29"/>
                    <a:pt x="85" y="13"/>
                  </a:cubicBezTo>
                  <a:cubicBezTo>
                    <a:pt x="88" y="13"/>
                    <a:pt x="90" y="11"/>
                    <a:pt x="91" y="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6" name="Freeform 582"/>
            <p:cNvSpPr>
              <a:spLocks/>
            </p:cNvSpPr>
            <p:nvPr/>
          </p:nvSpPr>
          <p:spPr bwMode="auto">
            <a:xfrm>
              <a:off x="2117" y="1409"/>
              <a:ext cx="149" cy="186"/>
            </a:xfrm>
            <a:custGeom>
              <a:avLst/>
              <a:gdLst>
                <a:gd name="T0" fmla="*/ 384 w 97"/>
                <a:gd name="T1" fmla="*/ 0 h 121"/>
                <a:gd name="T2" fmla="*/ 127 w 97"/>
                <a:gd name="T3" fmla="*/ 453 h 121"/>
                <a:gd name="T4" fmla="*/ 364 w 97"/>
                <a:gd name="T5" fmla="*/ 584 h 121"/>
                <a:gd name="T6" fmla="*/ 413 w 97"/>
                <a:gd name="T7" fmla="*/ 799 h 121"/>
                <a:gd name="T8" fmla="*/ 602 w 97"/>
                <a:gd name="T9" fmla="*/ 832 h 121"/>
                <a:gd name="T10" fmla="*/ 745 w 97"/>
                <a:gd name="T11" fmla="*/ 1039 h 121"/>
                <a:gd name="T12" fmla="*/ 602 w 97"/>
                <a:gd name="T13" fmla="*/ 453 h 121"/>
                <a:gd name="T14" fmla="*/ 418 w 97"/>
                <a:gd name="T15" fmla="*/ 366 h 121"/>
                <a:gd name="T16" fmla="*/ 366 w 97"/>
                <a:gd name="T17" fmla="*/ 8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121">
                  <a:moveTo>
                    <a:pt x="45" y="0"/>
                  </a:moveTo>
                  <a:cubicBezTo>
                    <a:pt x="26" y="10"/>
                    <a:pt x="0" y="36"/>
                    <a:pt x="15" y="53"/>
                  </a:cubicBezTo>
                  <a:cubicBezTo>
                    <a:pt x="22" y="61"/>
                    <a:pt x="35" y="59"/>
                    <a:pt x="42" y="68"/>
                  </a:cubicBezTo>
                  <a:cubicBezTo>
                    <a:pt x="46" y="74"/>
                    <a:pt x="43" y="88"/>
                    <a:pt x="48" y="93"/>
                  </a:cubicBezTo>
                  <a:cubicBezTo>
                    <a:pt x="55" y="101"/>
                    <a:pt x="62" y="106"/>
                    <a:pt x="70" y="97"/>
                  </a:cubicBezTo>
                  <a:cubicBezTo>
                    <a:pt x="75" y="105"/>
                    <a:pt x="79" y="115"/>
                    <a:pt x="87" y="121"/>
                  </a:cubicBezTo>
                  <a:cubicBezTo>
                    <a:pt x="97" y="107"/>
                    <a:pt x="82" y="65"/>
                    <a:pt x="70" y="53"/>
                  </a:cubicBezTo>
                  <a:cubicBezTo>
                    <a:pt x="65" y="48"/>
                    <a:pt x="55" y="50"/>
                    <a:pt x="49" y="43"/>
                  </a:cubicBezTo>
                  <a:cubicBezTo>
                    <a:pt x="43" y="35"/>
                    <a:pt x="44" y="19"/>
                    <a:pt x="43" y="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7" name="Freeform 583"/>
            <p:cNvSpPr>
              <a:spLocks/>
            </p:cNvSpPr>
            <p:nvPr/>
          </p:nvSpPr>
          <p:spPr bwMode="auto">
            <a:xfrm>
              <a:off x="2400" y="1216"/>
              <a:ext cx="148" cy="347"/>
            </a:xfrm>
            <a:custGeom>
              <a:avLst/>
              <a:gdLst>
                <a:gd name="T0" fmla="*/ 0 w 96"/>
                <a:gd name="T1" fmla="*/ 29 h 225"/>
                <a:gd name="T2" fmla="*/ 324 w 96"/>
                <a:gd name="T3" fmla="*/ 526 h 225"/>
                <a:gd name="T4" fmla="*/ 143 w 96"/>
                <a:gd name="T5" fmla="*/ 1013 h 225"/>
                <a:gd name="T6" fmla="*/ 123 w 96"/>
                <a:gd name="T7" fmla="*/ 1229 h 225"/>
                <a:gd name="T8" fmla="*/ 385 w 96"/>
                <a:gd name="T9" fmla="*/ 1254 h 225"/>
                <a:gd name="T10" fmla="*/ 820 w 96"/>
                <a:gd name="T11" fmla="*/ 1962 h 225"/>
                <a:gd name="T12" fmla="*/ 751 w 96"/>
                <a:gd name="T13" fmla="*/ 979 h 225"/>
                <a:gd name="T14" fmla="*/ 803 w 96"/>
                <a:gd name="T15" fmla="*/ 847 h 225"/>
                <a:gd name="T16" fmla="*/ 523 w 96"/>
                <a:gd name="T17" fmla="*/ 751 h 225"/>
                <a:gd name="T18" fmla="*/ 479 w 96"/>
                <a:gd name="T19" fmla="*/ 242 h 225"/>
                <a:gd name="T20" fmla="*/ 197 w 96"/>
                <a:gd name="T21" fmla="*/ 148 h 225"/>
                <a:gd name="T22" fmla="*/ 52 w 96"/>
                <a:gd name="T23" fmla="*/ 0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6" h="225">
                  <a:moveTo>
                    <a:pt x="0" y="3"/>
                  </a:moveTo>
                  <a:cubicBezTo>
                    <a:pt x="5" y="25"/>
                    <a:pt x="35" y="41"/>
                    <a:pt x="37" y="60"/>
                  </a:cubicBezTo>
                  <a:cubicBezTo>
                    <a:pt x="39" y="79"/>
                    <a:pt x="16" y="93"/>
                    <a:pt x="16" y="116"/>
                  </a:cubicBezTo>
                  <a:cubicBezTo>
                    <a:pt x="42" y="117"/>
                    <a:pt x="20" y="133"/>
                    <a:pt x="14" y="141"/>
                  </a:cubicBezTo>
                  <a:cubicBezTo>
                    <a:pt x="25" y="150"/>
                    <a:pt x="33" y="139"/>
                    <a:pt x="44" y="144"/>
                  </a:cubicBezTo>
                  <a:cubicBezTo>
                    <a:pt x="71" y="153"/>
                    <a:pt x="68" y="206"/>
                    <a:pt x="94" y="225"/>
                  </a:cubicBezTo>
                  <a:cubicBezTo>
                    <a:pt x="95" y="188"/>
                    <a:pt x="84" y="149"/>
                    <a:pt x="86" y="112"/>
                  </a:cubicBezTo>
                  <a:cubicBezTo>
                    <a:pt x="86" y="107"/>
                    <a:pt x="96" y="106"/>
                    <a:pt x="92" y="97"/>
                  </a:cubicBezTo>
                  <a:cubicBezTo>
                    <a:pt x="89" y="89"/>
                    <a:pt x="67" y="89"/>
                    <a:pt x="60" y="86"/>
                  </a:cubicBezTo>
                  <a:cubicBezTo>
                    <a:pt x="60" y="68"/>
                    <a:pt x="77" y="42"/>
                    <a:pt x="55" y="28"/>
                  </a:cubicBezTo>
                  <a:cubicBezTo>
                    <a:pt x="45" y="21"/>
                    <a:pt x="34" y="25"/>
                    <a:pt x="23" y="17"/>
                  </a:cubicBezTo>
                  <a:cubicBezTo>
                    <a:pt x="16" y="12"/>
                    <a:pt x="16" y="4"/>
                    <a:pt x="6" y="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8" name="Freeform 584"/>
            <p:cNvSpPr>
              <a:spLocks/>
            </p:cNvSpPr>
            <p:nvPr/>
          </p:nvSpPr>
          <p:spPr bwMode="auto">
            <a:xfrm>
              <a:off x="2439" y="1224"/>
              <a:ext cx="94" cy="256"/>
            </a:xfrm>
            <a:custGeom>
              <a:avLst/>
              <a:gdLst>
                <a:gd name="T0" fmla="*/ 197 w 61"/>
                <a:gd name="T1" fmla="*/ 0 h 166"/>
                <a:gd name="T2" fmla="*/ 259 w 61"/>
                <a:gd name="T3" fmla="*/ 526 h 166"/>
                <a:gd name="T4" fmla="*/ 304 w 61"/>
                <a:gd name="T5" fmla="*/ 948 h 166"/>
                <a:gd name="T6" fmla="*/ 487 w 61"/>
                <a:gd name="T7" fmla="*/ 1448 h 166"/>
                <a:gd name="T8" fmla="*/ 461 w 61"/>
                <a:gd name="T9" fmla="*/ 837 h 166"/>
                <a:gd name="T10" fmla="*/ 479 w 61"/>
                <a:gd name="T11" fmla="*/ 563 h 166"/>
                <a:gd name="T12" fmla="*/ 304 w 61"/>
                <a:gd name="T13" fmla="*/ 461 h 166"/>
                <a:gd name="T14" fmla="*/ 180 w 61"/>
                <a:gd name="T15" fmla="*/ 163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166">
                  <a:moveTo>
                    <a:pt x="23" y="0"/>
                  </a:moveTo>
                  <a:cubicBezTo>
                    <a:pt x="0" y="19"/>
                    <a:pt x="20" y="41"/>
                    <a:pt x="30" y="60"/>
                  </a:cubicBezTo>
                  <a:cubicBezTo>
                    <a:pt x="40" y="79"/>
                    <a:pt x="32" y="89"/>
                    <a:pt x="35" y="109"/>
                  </a:cubicBezTo>
                  <a:cubicBezTo>
                    <a:pt x="37" y="126"/>
                    <a:pt x="50" y="148"/>
                    <a:pt x="56" y="166"/>
                  </a:cubicBezTo>
                  <a:cubicBezTo>
                    <a:pt x="55" y="143"/>
                    <a:pt x="51" y="119"/>
                    <a:pt x="53" y="96"/>
                  </a:cubicBezTo>
                  <a:cubicBezTo>
                    <a:pt x="54" y="85"/>
                    <a:pt x="61" y="75"/>
                    <a:pt x="55" y="65"/>
                  </a:cubicBezTo>
                  <a:cubicBezTo>
                    <a:pt x="51" y="56"/>
                    <a:pt x="41" y="59"/>
                    <a:pt x="35" y="53"/>
                  </a:cubicBezTo>
                  <a:cubicBezTo>
                    <a:pt x="27" y="43"/>
                    <a:pt x="28" y="29"/>
                    <a:pt x="21" y="19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59" name="Freeform 585"/>
            <p:cNvSpPr>
              <a:spLocks/>
            </p:cNvSpPr>
            <p:nvPr/>
          </p:nvSpPr>
          <p:spPr bwMode="auto">
            <a:xfrm>
              <a:off x="1487" y="3035"/>
              <a:ext cx="143" cy="311"/>
            </a:xfrm>
            <a:custGeom>
              <a:avLst/>
              <a:gdLst>
                <a:gd name="T0" fmla="*/ 284 w 93"/>
                <a:gd name="T1" fmla="*/ 0 h 202"/>
                <a:gd name="T2" fmla="*/ 414 w 93"/>
                <a:gd name="T3" fmla="*/ 251 h 202"/>
                <a:gd name="T4" fmla="*/ 320 w 93"/>
                <a:gd name="T5" fmla="*/ 543 h 202"/>
                <a:gd name="T6" fmla="*/ 284 w 93"/>
                <a:gd name="T7" fmla="*/ 799 h 202"/>
                <a:gd name="T8" fmla="*/ 175 w 93"/>
                <a:gd name="T9" fmla="*/ 945 h 202"/>
                <a:gd name="T10" fmla="*/ 238 w 93"/>
                <a:gd name="T11" fmla="*/ 1304 h 202"/>
                <a:gd name="T12" fmla="*/ 0 w 93"/>
                <a:gd name="T13" fmla="*/ 1669 h 202"/>
                <a:gd name="T14" fmla="*/ 155 w 93"/>
                <a:gd name="T15" fmla="*/ 1669 h 202"/>
                <a:gd name="T16" fmla="*/ 352 w 93"/>
                <a:gd name="T17" fmla="*/ 1583 h 202"/>
                <a:gd name="T18" fmla="*/ 397 w 93"/>
                <a:gd name="T19" fmla="*/ 1155 h 202"/>
                <a:gd name="T20" fmla="*/ 549 w 93"/>
                <a:gd name="T21" fmla="*/ 790 h 202"/>
                <a:gd name="T22" fmla="*/ 643 w 93"/>
                <a:gd name="T23" fmla="*/ 708 h 202"/>
                <a:gd name="T24" fmla="*/ 800 w 93"/>
                <a:gd name="T25" fmla="*/ 781 h 202"/>
                <a:gd name="T26" fmla="*/ 575 w 93"/>
                <a:gd name="T27" fmla="*/ 460 h 202"/>
                <a:gd name="T28" fmla="*/ 334 w 93"/>
                <a:gd name="T29" fmla="*/ 0 h 2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" h="202">
                  <a:moveTo>
                    <a:pt x="33" y="0"/>
                  </a:moveTo>
                  <a:cubicBezTo>
                    <a:pt x="42" y="5"/>
                    <a:pt x="45" y="19"/>
                    <a:pt x="48" y="29"/>
                  </a:cubicBezTo>
                  <a:cubicBezTo>
                    <a:pt x="54" y="53"/>
                    <a:pt x="46" y="45"/>
                    <a:pt x="37" y="63"/>
                  </a:cubicBezTo>
                  <a:cubicBezTo>
                    <a:pt x="32" y="73"/>
                    <a:pt x="36" y="81"/>
                    <a:pt x="33" y="92"/>
                  </a:cubicBezTo>
                  <a:cubicBezTo>
                    <a:pt x="31" y="99"/>
                    <a:pt x="22" y="102"/>
                    <a:pt x="20" y="109"/>
                  </a:cubicBezTo>
                  <a:cubicBezTo>
                    <a:pt x="15" y="123"/>
                    <a:pt x="31" y="136"/>
                    <a:pt x="28" y="151"/>
                  </a:cubicBezTo>
                  <a:cubicBezTo>
                    <a:pt x="26" y="168"/>
                    <a:pt x="8" y="180"/>
                    <a:pt x="0" y="193"/>
                  </a:cubicBezTo>
                  <a:cubicBezTo>
                    <a:pt x="7" y="202"/>
                    <a:pt x="10" y="195"/>
                    <a:pt x="18" y="193"/>
                  </a:cubicBezTo>
                  <a:cubicBezTo>
                    <a:pt x="16" y="194"/>
                    <a:pt x="42" y="181"/>
                    <a:pt x="41" y="183"/>
                  </a:cubicBezTo>
                  <a:cubicBezTo>
                    <a:pt x="50" y="171"/>
                    <a:pt x="46" y="146"/>
                    <a:pt x="46" y="133"/>
                  </a:cubicBezTo>
                  <a:cubicBezTo>
                    <a:pt x="45" y="112"/>
                    <a:pt x="49" y="103"/>
                    <a:pt x="64" y="91"/>
                  </a:cubicBezTo>
                  <a:cubicBezTo>
                    <a:pt x="71" y="86"/>
                    <a:pt x="64" y="85"/>
                    <a:pt x="75" y="82"/>
                  </a:cubicBezTo>
                  <a:cubicBezTo>
                    <a:pt x="81" y="81"/>
                    <a:pt x="90" y="87"/>
                    <a:pt x="93" y="90"/>
                  </a:cubicBezTo>
                  <a:cubicBezTo>
                    <a:pt x="86" y="77"/>
                    <a:pt x="75" y="66"/>
                    <a:pt x="67" y="53"/>
                  </a:cubicBezTo>
                  <a:cubicBezTo>
                    <a:pt x="58" y="39"/>
                    <a:pt x="55" y="9"/>
                    <a:pt x="39" y="0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0" name="Freeform 586"/>
            <p:cNvSpPr>
              <a:spLocks/>
            </p:cNvSpPr>
            <p:nvPr/>
          </p:nvSpPr>
          <p:spPr bwMode="auto">
            <a:xfrm>
              <a:off x="1550" y="3112"/>
              <a:ext cx="114" cy="160"/>
            </a:xfrm>
            <a:custGeom>
              <a:avLst/>
              <a:gdLst>
                <a:gd name="T0" fmla="*/ 259 w 74"/>
                <a:gd name="T1" fmla="*/ 62 h 104"/>
                <a:gd name="T2" fmla="*/ 128 w 74"/>
                <a:gd name="T3" fmla="*/ 43 h 104"/>
                <a:gd name="T4" fmla="*/ 28 w 74"/>
                <a:gd name="T5" fmla="*/ 478 h 104"/>
                <a:gd name="T6" fmla="*/ 28 w 74"/>
                <a:gd name="T7" fmla="*/ 895 h 104"/>
                <a:gd name="T8" fmla="*/ 219 w 74"/>
                <a:gd name="T9" fmla="*/ 438 h 104"/>
                <a:gd name="T10" fmla="*/ 642 w 74"/>
                <a:gd name="T11" fmla="*/ 623 h 104"/>
                <a:gd name="T12" fmla="*/ 228 w 74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04">
                  <a:moveTo>
                    <a:pt x="30" y="7"/>
                  </a:moveTo>
                  <a:cubicBezTo>
                    <a:pt x="26" y="4"/>
                    <a:pt x="20" y="4"/>
                    <a:pt x="15" y="5"/>
                  </a:cubicBezTo>
                  <a:cubicBezTo>
                    <a:pt x="16" y="23"/>
                    <a:pt x="6" y="37"/>
                    <a:pt x="3" y="55"/>
                  </a:cubicBezTo>
                  <a:cubicBezTo>
                    <a:pt x="0" y="70"/>
                    <a:pt x="2" y="88"/>
                    <a:pt x="3" y="104"/>
                  </a:cubicBezTo>
                  <a:cubicBezTo>
                    <a:pt x="16" y="91"/>
                    <a:pt x="11" y="63"/>
                    <a:pt x="25" y="51"/>
                  </a:cubicBezTo>
                  <a:cubicBezTo>
                    <a:pt x="46" y="32"/>
                    <a:pt x="54" y="65"/>
                    <a:pt x="74" y="72"/>
                  </a:cubicBezTo>
                  <a:cubicBezTo>
                    <a:pt x="61" y="43"/>
                    <a:pt x="40" y="25"/>
                    <a:pt x="26" y="0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1" name="Freeform 587"/>
            <p:cNvSpPr>
              <a:spLocks/>
            </p:cNvSpPr>
            <p:nvPr/>
          </p:nvSpPr>
          <p:spPr bwMode="auto">
            <a:xfrm>
              <a:off x="2069" y="2576"/>
              <a:ext cx="247" cy="427"/>
            </a:xfrm>
            <a:custGeom>
              <a:avLst/>
              <a:gdLst>
                <a:gd name="T0" fmla="*/ 838 w 160"/>
                <a:gd name="T1" fmla="*/ 658 h 277"/>
                <a:gd name="T2" fmla="*/ 614 w 160"/>
                <a:gd name="T3" fmla="*/ 593 h 277"/>
                <a:gd name="T4" fmla="*/ 513 w 160"/>
                <a:gd name="T5" fmla="*/ 1000 h 277"/>
                <a:gd name="T6" fmla="*/ 107 w 160"/>
                <a:gd name="T7" fmla="*/ 1435 h 277"/>
                <a:gd name="T8" fmla="*/ 124 w 160"/>
                <a:gd name="T9" fmla="*/ 1699 h 277"/>
                <a:gd name="T10" fmla="*/ 242 w 160"/>
                <a:gd name="T11" fmla="*/ 1890 h 277"/>
                <a:gd name="T12" fmla="*/ 333 w 160"/>
                <a:gd name="T13" fmla="*/ 2063 h 277"/>
                <a:gd name="T14" fmla="*/ 415 w 160"/>
                <a:gd name="T15" fmla="*/ 2281 h 277"/>
                <a:gd name="T16" fmla="*/ 562 w 160"/>
                <a:gd name="T17" fmla="*/ 2345 h 277"/>
                <a:gd name="T18" fmla="*/ 624 w 160"/>
                <a:gd name="T19" fmla="*/ 2200 h 277"/>
                <a:gd name="T20" fmla="*/ 777 w 160"/>
                <a:gd name="T21" fmla="*/ 2298 h 277"/>
                <a:gd name="T22" fmla="*/ 954 w 160"/>
                <a:gd name="T23" fmla="*/ 2326 h 277"/>
                <a:gd name="T24" fmla="*/ 834 w 160"/>
                <a:gd name="T25" fmla="*/ 2022 h 277"/>
                <a:gd name="T26" fmla="*/ 891 w 160"/>
                <a:gd name="T27" fmla="*/ 1719 h 277"/>
                <a:gd name="T28" fmla="*/ 553 w 160"/>
                <a:gd name="T29" fmla="*/ 1706 h 277"/>
                <a:gd name="T30" fmla="*/ 514 w 160"/>
                <a:gd name="T31" fmla="*/ 1347 h 277"/>
                <a:gd name="T32" fmla="*/ 584 w 160"/>
                <a:gd name="T33" fmla="*/ 1226 h 277"/>
                <a:gd name="T34" fmla="*/ 630 w 160"/>
                <a:gd name="T35" fmla="*/ 1034 h 277"/>
                <a:gd name="T36" fmla="*/ 806 w 160"/>
                <a:gd name="T37" fmla="*/ 905 h 277"/>
                <a:gd name="T38" fmla="*/ 1078 w 160"/>
                <a:gd name="T39" fmla="*/ 1074 h 277"/>
                <a:gd name="T40" fmla="*/ 1277 w 160"/>
                <a:gd name="T41" fmla="*/ 1347 h 277"/>
                <a:gd name="T42" fmla="*/ 1325 w 160"/>
                <a:gd name="T43" fmla="*/ 993 h 277"/>
                <a:gd name="T44" fmla="*/ 1244 w 160"/>
                <a:gd name="T45" fmla="*/ 697 h 277"/>
                <a:gd name="T46" fmla="*/ 1272 w 160"/>
                <a:gd name="T47" fmla="*/ 338 h 277"/>
                <a:gd name="T48" fmla="*/ 982 w 160"/>
                <a:gd name="T49" fmla="*/ 427 h 277"/>
                <a:gd name="T50" fmla="*/ 806 w 160"/>
                <a:gd name="T51" fmla="*/ 563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0" h="277">
                  <a:moveTo>
                    <a:pt x="96" y="76"/>
                  </a:moveTo>
                  <a:cubicBezTo>
                    <a:pt x="91" y="71"/>
                    <a:pt x="76" y="62"/>
                    <a:pt x="70" y="68"/>
                  </a:cubicBezTo>
                  <a:cubicBezTo>
                    <a:pt x="63" y="74"/>
                    <a:pt x="63" y="105"/>
                    <a:pt x="58" y="115"/>
                  </a:cubicBezTo>
                  <a:cubicBezTo>
                    <a:pt x="46" y="136"/>
                    <a:pt x="0" y="132"/>
                    <a:pt x="12" y="165"/>
                  </a:cubicBezTo>
                  <a:cubicBezTo>
                    <a:pt x="4" y="173"/>
                    <a:pt x="5" y="187"/>
                    <a:pt x="14" y="195"/>
                  </a:cubicBezTo>
                  <a:cubicBezTo>
                    <a:pt x="28" y="207"/>
                    <a:pt x="32" y="196"/>
                    <a:pt x="28" y="217"/>
                  </a:cubicBezTo>
                  <a:cubicBezTo>
                    <a:pt x="23" y="241"/>
                    <a:pt x="29" y="228"/>
                    <a:pt x="38" y="237"/>
                  </a:cubicBezTo>
                  <a:cubicBezTo>
                    <a:pt x="45" y="244"/>
                    <a:pt x="43" y="254"/>
                    <a:pt x="47" y="262"/>
                  </a:cubicBezTo>
                  <a:cubicBezTo>
                    <a:pt x="52" y="272"/>
                    <a:pt x="57" y="277"/>
                    <a:pt x="64" y="269"/>
                  </a:cubicBezTo>
                  <a:cubicBezTo>
                    <a:pt x="67" y="265"/>
                    <a:pt x="66" y="255"/>
                    <a:pt x="71" y="253"/>
                  </a:cubicBezTo>
                  <a:cubicBezTo>
                    <a:pt x="78" y="250"/>
                    <a:pt x="84" y="261"/>
                    <a:pt x="89" y="264"/>
                  </a:cubicBezTo>
                  <a:cubicBezTo>
                    <a:pt x="96" y="270"/>
                    <a:pt x="104" y="277"/>
                    <a:pt x="109" y="267"/>
                  </a:cubicBezTo>
                  <a:cubicBezTo>
                    <a:pt x="114" y="257"/>
                    <a:pt x="97" y="243"/>
                    <a:pt x="95" y="232"/>
                  </a:cubicBezTo>
                  <a:cubicBezTo>
                    <a:pt x="94" y="222"/>
                    <a:pt x="106" y="201"/>
                    <a:pt x="102" y="197"/>
                  </a:cubicBezTo>
                  <a:cubicBezTo>
                    <a:pt x="93" y="188"/>
                    <a:pt x="73" y="203"/>
                    <a:pt x="63" y="196"/>
                  </a:cubicBezTo>
                  <a:cubicBezTo>
                    <a:pt x="53" y="188"/>
                    <a:pt x="55" y="165"/>
                    <a:pt x="59" y="155"/>
                  </a:cubicBezTo>
                  <a:cubicBezTo>
                    <a:pt x="61" y="150"/>
                    <a:pt x="65" y="146"/>
                    <a:pt x="67" y="141"/>
                  </a:cubicBezTo>
                  <a:cubicBezTo>
                    <a:pt x="70" y="134"/>
                    <a:pt x="69" y="126"/>
                    <a:pt x="72" y="119"/>
                  </a:cubicBezTo>
                  <a:cubicBezTo>
                    <a:pt x="75" y="113"/>
                    <a:pt x="85" y="107"/>
                    <a:pt x="92" y="104"/>
                  </a:cubicBezTo>
                  <a:cubicBezTo>
                    <a:pt x="109" y="95"/>
                    <a:pt x="116" y="108"/>
                    <a:pt x="123" y="123"/>
                  </a:cubicBezTo>
                  <a:cubicBezTo>
                    <a:pt x="127" y="130"/>
                    <a:pt x="135" y="158"/>
                    <a:pt x="146" y="155"/>
                  </a:cubicBezTo>
                  <a:cubicBezTo>
                    <a:pt x="160" y="152"/>
                    <a:pt x="154" y="122"/>
                    <a:pt x="151" y="114"/>
                  </a:cubicBezTo>
                  <a:cubicBezTo>
                    <a:pt x="147" y="101"/>
                    <a:pt x="140" y="94"/>
                    <a:pt x="142" y="80"/>
                  </a:cubicBezTo>
                  <a:cubicBezTo>
                    <a:pt x="145" y="66"/>
                    <a:pt x="149" y="54"/>
                    <a:pt x="145" y="39"/>
                  </a:cubicBezTo>
                  <a:cubicBezTo>
                    <a:pt x="135" y="0"/>
                    <a:pt x="132" y="68"/>
                    <a:pt x="112" y="49"/>
                  </a:cubicBezTo>
                  <a:cubicBezTo>
                    <a:pt x="105" y="54"/>
                    <a:pt x="100" y="62"/>
                    <a:pt x="92" y="65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2" name="Freeform 588"/>
            <p:cNvSpPr>
              <a:spLocks/>
            </p:cNvSpPr>
            <p:nvPr/>
          </p:nvSpPr>
          <p:spPr bwMode="auto">
            <a:xfrm>
              <a:off x="2085" y="2616"/>
              <a:ext cx="203" cy="305"/>
            </a:xfrm>
            <a:custGeom>
              <a:avLst/>
              <a:gdLst>
                <a:gd name="T0" fmla="*/ 1007 w 132"/>
                <a:gd name="T1" fmla="*/ 0 h 198"/>
                <a:gd name="T2" fmla="*/ 655 w 132"/>
                <a:gd name="T3" fmla="*/ 354 h 198"/>
                <a:gd name="T4" fmla="*/ 414 w 132"/>
                <a:gd name="T5" fmla="*/ 242 h 198"/>
                <a:gd name="T6" fmla="*/ 428 w 132"/>
                <a:gd name="T7" fmla="*/ 607 h 198"/>
                <a:gd name="T8" fmla="*/ 197 w 132"/>
                <a:gd name="T9" fmla="*/ 918 h 198"/>
                <a:gd name="T10" fmla="*/ 157 w 132"/>
                <a:gd name="T11" fmla="*/ 1009 h 198"/>
                <a:gd name="T12" fmla="*/ 34 w 132"/>
                <a:gd name="T13" fmla="*/ 1103 h 198"/>
                <a:gd name="T14" fmla="*/ 66 w 132"/>
                <a:gd name="T15" fmla="*/ 1331 h 198"/>
                <a:gd name="T16" fmla="*/ 258 w 132"/>
                <a:gd name="T17" fmla="*/ 1562 h 198"/>
                <a:gd name="T18" fmla="*/ 189 w 132"/>
                <a:gd name="T19" fmla="*/ 1198 h 198"/>
                <a:gd name="T20" fmla="*/ 309 w 132"/>
                <a:gd name="T21" fmla="*/ 1075 h 198"/>
                <a:gd name="T22" fmla="*/ 285 w 132"/>
                <a:gd name="T23" fmla="*/ 974 h 198"/>
                <a:gd name="T24" fmla="*/ 404 w 132"/>
                <a:gd name="T25" fmla="*/ 947 h 198"/>
                <a:gd name="T26" fmla="*/ 466 w 132"/>
                <a:gd name="T27" fmla="*/ 689 h 198"/>
                <a:gd name="T28" fmla="*/ 674 w 132"/>
                <a:gd name="T29" fmla="*/ 482 h 198"/>
                <a:gd name="T30" fmla="*/ 852 w 132"/>
                <a:gd name="T31" fmla="*/ 642 h 198"/>
                <a:gd name="T32" fmla="*/ 818 w 132"/>
                <a:gd name="T33" fmla="*/ 886 h 198"/>
                <a:gd name="T34" fmla="*/ 924 w 132"/>
                <a:gd name="T35" fmla="*/ 927 h 198"/>
                <a:gd name="T36" fmla="*/ 940 w 132"/>
                <a:gd name="T37" fmla="*/ 1041 h 198"/>
                <a:gd name="T38" fmla="*/ 1083 w 132"/>
                <a:gd name="T39" fmla="*/ 1137 h 198"/>
                <a:gd name="T40" fmla="*/ 1021 w 132"/>
                <a:gd name="T41" fmla="*/ 742 h 198"/>
                <a:gd name="T42" fmla="*/ 975 w 132"/>
                <a:gd name="T43" fmla="*/ 669 h 198"/>
                <a:gd name="T44" fmla="*/ 1060 w 132"/>
                <a:gd name="T45" fmla="*/ 541 h 198"/>
                <a:gd name="T46" fmla="*/ 1012 w 132"/>
                <a:gd name="T47" fmla="*/ 259 h 198"/>
                <a:gd name="T48" fmla="*/ 1012 w 132"/>
                <a:gd name="T49" fmla="*/ 12 h 1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2" h="198">
                  <a:moveTo>
                    <a:pt x="117" y="0"/>
                  </a:moveTo>
                  <a:cubicBezTo>
                    <a:pt x="93" y="7"/>
                    <a:pt x="70" y="10"/>
                    <a:pt x="76" y="41"/>
                  </a:cubicBezTo>
                  <a:cubicBezTo>
                    <a:pt x="67" y="41"/>
                    <a:pt x="56" y="32"/>
                    <a:pt x="48" y="28"/>
                  </a:cubicBezTo>
                  <a:cubicBezTo>
                    <a:pt x="38" y="41"/>
                    <a:pt x="50" y="56"/>
                    <a:pt x="50" y="70"/>
                  </a:cubicBezTo>
                  <a:cubicBezTo>
                    <a:pt x="51" y="87"/>
                    <a:pt x="32" y="93"/>
                    <a:pt x="23" y="106"/>
                  </a:cubicBezTo>
                  <a:cubicBezTo>
                    <a:pt x="20" y="110"/>
                    <a:pt x="21" y="112"/>
                    <a:pt x="18" y="116"/>
                  </a:cubicBezTo>
                  <a:cubicBezTo>
                    <a:pt x="14" y="120"/>
                    <a:pt x="6" y="121"/>
                    <a:pt x="4" y="127"/>
                  </a:cubicBezTo>
                  <a:cubicBezTo>
                    <a:pt x="0" y="137"/>
                    <a:pt x="17" y="150"/>
                    <a:pt x="8" y="153"/>
                  </a:cubicBezTo>
                  <a:cubicBezTo>
                    <a:pt x="5" y="163"/>
                    <a:pt x="16" y="198"/>
                    <a:pt x="30" y="180"/>
                  </a:cubicBezTo>
                  <a:cubicBezTo>
                    <a:pt x="36" y="171"/>
                    <a:pt x="23" y="147"/>
                    <a:pt x="22" y="138"/>
                  </a:cubicBezTo>
                  <a:cubicBezTo>
                    <a:pt x="31" y="135"/>
                    <a:pt x="37" y="136"/>
                    <a:pt x="36" y="124"/>
                  </a:cubicBezTo>
                  <a:cubicBezTo>
                    <a:pt x="36" y="117"/>
                    <a:pt x="28" y="118"/>
                    <a:pt x="33" y="112"/>
                  </a:cubicBezTo>
                  <a:cubicBezTo>
                    <a:pt x="35" y="108"/>
                    <a:pt x="44" y="112"/>
                    <a:pt x="47" y="109"/>
                  </a:cubicBezTo>
                  <a:cubicBezTo>
                    <a:pt x="56" y="101"/>
                    <a:pt x="48" y="88"/>
                    <a:pt x="54" y="79"/>
                  </a:cubicBezTo>
                  <a:cubicBezTo>
                    <a:pt x="60" y="70"/>
                    <a:pt x="72" y="66"/>
                    <a:pt x="78" y="56"/>
                  </a:cubicBezTo>
                  <a:cubicBezTo>
                    <a:pt x="83" y="61"/>
                    <a:pt x="97" y="68"/>
                    <a:pt x="99" y="74"/>
                  </a:cubicBezTo>
                  <a:cubicBezTo>
                    <a:pt x="102" y="84"/>
                    <a:pt x="86" y="92"/>
                    <a:pt x="95" y="102"/>
                  </a:cubicBezTo>
                  <a:cubicBezTo>
                    <a:pt x="98" y="106"/>
                    <a:pt x="104" y="103"/>
                    <a:pt x="107" y="107"/>
                  </a:cubicBezTo>
                  <a:cubicBezTo>
                    <a:pt x="110" y="111"/>
                    <a:pt x="108" y="115"/>
                    <a:pt x="109" y="120"/>
                  </a:cubicBezTo>
                  <a:cubicBezTo>
                    <a:pt x="112" y="129"/>
                    <a:pt x="118" y="142"/>
                    <a:pt x="126" y="131"/>
                  </a:cubicBezTo>
                  <a:cubicBezTo>
                    <a:pt x="132" y="121"/>
                    <a:pt x="124" y="96"/>
                    <a:pt x="119" y="86"/>
                  </a:cubicBezTo>
                  <a:cubicBezTo>
                    <a:pt x="117" y="82"/>
                    <a:pt x="113" y="82"/>
                    <a:pt x="113" y="77"/>
                  </a:cubicBezTo>
                  <a:cubicBezTo>
                    <a:pt x="113" y="71"/>
                    <a:pt x="122" y="67"/>
                    <a:pt x="123" y="62"/>
                  </a:cubicBezTo>
                  <a:cubicBezTo>
                    <a:pt x="128" y="49"/>
                    <a:pt x="116" y="44"/>
                    <a:pt x="118" y="30"/>
                  </a:cubicBezTo>
                  <a:cubicBezTo>
                    <a:pt x="120" y="15"/>
                    <a:pt x="130" y="15"/>
                    <a:pt x="118" y="1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3" name="Freeform 589"/>
            <p:cNvSpPr>
              <a:spLocks/>
            </p:cNvSpPr>
            <p:nvPr/>
          </p:nvSpPr>
          <p:spPr bwMode="auto">
            <a:xfrm>
              <a:off x="2336" y="1577"/>
              <a:ext cx="298" cy="320"/>
            </a:xfrm>
            <a:custGeom>
              <a:avLst/>
              <a:gdLst>
                <a:gd name="T0" fmla="*/ 1447 w 194"/>
                <a:gd name="T1" fmla="*/ 466 h 208"/>
                <a:gd name="T2" fmla="*/ 1069 w 194"/>
                <a:gd name="T3" fmla="*/ 242 h 208"/>
                <a:gd name="T4" fmla="*/ 800 w 194"/>
                <a:gd name="T5" fmla="*/ 448 h 208"/>
                <a:gd name="T6" fmla="*/ 512 w 194"/>
                <a:gd name="T7" fmla="*/ 320 h 208"/>
                <a:gd name="T8" fmla="*/ 339 w 194"/>
                <a:gd name="T9" fmla="*/ 542 h 208"/>
                <a:gd name="T10" fmla="*/ 43 w 194"/>
                <a:gd name="T11" fmla="*/ 448 h 208"/>
                <a:gd name="T12" fmla="*/ 290 w 194"/>
                <a:gd name="T13" fmla="*/ 866 h 208"/>
                <a:gd name="T14" fmla="*/ 581 w 194"/>
                <a:gd name="T15" fmla="*/ 685 h 208"/>
                <a:gd name="T16" fmla="*/ 845 w 194"/>
                <a:gd name="T17" fmla="*/ 705 h 208"/>
                <a:gd name="T18" fmla="*/ 1224 w 194"/>
                <a:gd name="T19" fmla="*/ 812 h 208"/>
                <a:gd name="T20" fmla="*/ 1197 w 194"/>
                <a:gd name="T21" fmla="*/ 1060 h 208"/>
                <a:gd name="T22" fmla="*/ 1224 w 194"/>
                <a:gd name="T23" fmla="*/ 1111 h 208"/>
                <a:gd name="T24" fmla="*/ 1244 w 194"/>
                <a:gd name="T25" fmla="*/ 1183 h 208"/>
                <a:gd name="T26" fmla="*/ 1114 w 194"/>
                <a:gd name="T27" fmla="*/ 1345 h 208"/>
                <a:gd name="T28" fmla="*/ 1183 w 194"/>
                <a:gd name="T29" fmla="*/ 1780 h 208"/>
                <a:gd name="T30" fmla="*/ 1352 w 194"/>
                <a:gd name="T31" fmla="*/ 1205 h 208"/>
                <a:gd name="T32" fmla="*/ 1519 w 194"/>
                <a:gd name="T33" fmla="*/ 1183 h 208"/>
                <a:gd name="T34" fmla="*/ 1614 w 194"/>
                <a:gd name="T35" fmla="*/ 1183 h 208"/>
                <a:gd name="T36" fmla="*/ 1515 w 194"/>
                <a:gd name="T37" fmla="*/ 880 h 208"/>
                <a:gd name="T38" fmla="*/ 1412 w 194"/>
                <a:gd name="T39" fmla="*/ 480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4" h="208">
                  <a:moveTo>
                    <a:pt x="169" y="54"/>
                  </a:moveTo>
                  <a:cubicBezTo>
                    <a:pt x="156" y="41"/>
                    <a:pt x="144" y="0"/>
                    <a:pt x="125" y="28"/>
                  </a:cubicBezTo>
                  <a:cubicBezTo>
                    <a:pt x="117" y="41"/>
                    <a:pt x="112" y="55"/>
                    <a:pt x="94" y="52"/>
                  </a:cubicBezTo>
                  <a:cubicBezTo>
                    <a:pt x="82" y="49"/>
                    <a:pt x="73" y="37"/>
                    <a:pt x="60" y="37"/>
                  </a:cubicBezTo>
                  <a:cubicBezTo>
                    <a:pt x="55" y="48"/>
                    <a:pt x="56" y="61"/>
                    <a:pt x="40" y="63"/>
                  </a:cubicBezTo>
                  <a:cubicBezTo>
                    <a:pt x="28" y="64"/>
                    <a:pt x="17" y="52"/>
                    <a:pt x="5" y="52"/>
                  </a:cubicBezTo>
                  <a:cubicBezTo>
                    <a:pt x="0" y="73"/>
                    <a:pt x="24" y="86"/>
                    <a:pt x="34" y="101"/>
                  </a:cubicBezTo>
                  <a:cubicBezTo>
                    <a:pt x="52" y="102"/>
                    <a:pt x="49" y="78"/>
                    <a:pt x="68" y="79"/>
                  </a:cubicBezTo>
                  <a:cubicBezTo>
                    <a:pt x="82" y="80"/>
                    <a:pt x="86" y="87"/>
                    <a:pt x="99" y="82"/>
                  </a:cubicBezTo>
                  <a:cubicBezTo>
                    <a:pt x="118" y="74"/>
                    <a:pt x="145" y="65"/>
                    <a:pt x="143" y="94"/>
                  </a:cubicBezTo>
                  <a:cubicBezTo>
                    <a:pt x="142" y="104"/>
                    <a:pt x="140" y="113"/>
                    <a:pt x="140" y="123"/>
                  </a:cubicBezTo>
                  <a:cubicBezTo>
                    <a:pt x="140" y="125"/>
                    <a:pt x="143" y="127"/>
                    <a:pt x="143" y="129"/>
                  </a:cubicBezTo>
                  <a:cubicBezTo>
                    <a:pt x="143" y="131"/>
                    <a:pt x="145" y="134"/>
                    <a:pt x="145" y="137"/>
                  </a:cubicBezTo>
                  <a:cubicBezTo>
                    <a:pt x="143" y="145"/>
                    <a:pt x="134" y="149"/>
                    <a:pt x="130" y="156"/>
                  </a:cubicBezTo>
                  <a:cubicBezTo>
                    <a:pt x="125" y="165"/>
                    <a:pt x="126" y="208"/>
                    <a:pt x="138" y="207"/>
                  </a:cubicBezTo>
                  <a:cubicBezTo>
                    <a:pt x="145" y="190"/>
                    <a:pt x="140" y="150"/>
                    <a:pt x="158" y="140"/>
                  </a:cubicBezTo>
                  <a:cubicBezTo>
                    <a:pt x="162" y="138"/>
                    <a:pt x="173" y="139"/>
                    <a:pt x="178" y="137"/>
                  </a:cubicBezTo>
                  <a:cubicBezTo>
                    <a:pt x="183" y="136"/>
                    <a:pt x="186" y="142"/>
                    <a:pt x="189" y="137"/>
                  </a:cubicBezTo>
                  <a:cubicBezTo>
                    <a:pt x="194" y="130"/>
                    <a:pt x="179" y="109"/>
                    <a:pt x="177" y="102"/>
                  </a:cubicBezTo>
                  <a:cubicBezTo>
                    <a:pt x="173" y="91"/>
                    <a:pt x="160" y="66"/>
                    <a:pt x="165" y="56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4" name="Freeform 590"/>
            <p:cNvSpPr>
              <a:spLocks/>
            </p:cNvSpPr>
            <p:nvPr/>
          </p:nvSpPr>
          <p:spPr bwMode="auto">
            <a:xfrm>
              <a:off x="2408" y="1022"/>
              <a:ext cx="173" cy="271"/>
            </a:xfrm>
            <a:custGeom>
              <a:avLst/>
              <a:gdLst>
                <a:gd name="T0" fmla="*/ 609 w 112"/>
                <a:gd name="T1" fmla="*/ 140 h 176"/>
                <a:gd name="T2" fmla="*/ 144 w 112"/>
                <a:gd name="T3" fmla="*/ 128 h 176"/>
                <a:gd name="T4" fmla="*/ 272 w 112"/>
                <a:gd name="T5" fmla="*/ 657 h 176"/>
                <a:gd name="T6" fmla="*/ 62 w 112"/>
                <a:gd name="T7" fmla="*/ 908 h 176"/>
                <a:gd name="T8" fmla="*/ 62 w 112"/>
                <a:gd name="T9" fmla="*/ 1044 h 176"/>
                <a:gd name="T10" fmla="*/ 244 w 112"/>
                <a:gd name="T11" fmla="*/ 1081 h 176"/>
                <a:gd name="T12" fmla="*/ 468 w 112"/>
                <a:gd name="T13" fmla="*/ 1041 h 176"/>
                <a:gd name="T14" fmla="*/ 547 w 112"/>
                <a:gd name="T15" fmla="*/ 1393 h 176"/>
                <a:gd name="T16" fmla="*/ 723 w 112"/>
                <a:gd name="T17" fmla="*/ 1523 h 176"/>
                <a:gd name="T18" fmla="*/ 745 w 112"/>
                <a:gd name="T19" fmla="*/ 1044 h 176"/>
                <a:gd name="T20" fmla="*/ 941 w 112"/>
                <a:gd name="T21" fmla="*/ 878 h 176"/>
                <a:gd name="T22" fmla="*/ 919 w 112"/>
                <a:gd name="T23" fmla="*/ 590 h 176"/>
                <a:gd name="T24" fmla="*/ 959 w 112"/>
                <a:gd name="T25" fmla="*/ 448 h 176"/>
                <a:gd name="T26" fmla="*/ 609 w 112"/>
                <a:gd name="T27" fmla="*/ 146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76">
                  <a:moveTo>
                    <a:pt x="69" y="16"/>
                  </a:moveTo>
                  <a:cubicBezTo>
                    <a:pt x="54" y="10"/>
                    <a:pt x="26" y="0"/>
                    <a:pt x="16" y="15"/>
                  </a:cubicBezTo>
                  <a:cubicBezTo>
                    <a:pt x="0" y="39"/>
                    <a:pt x="35" y="55"/>
                    <a:pt x="31" y="76"/>
                  </a:cubicBezTo>
                  <a:cubicBezTo>
                    <a:pt x="30" y="84"/>
                    <a:pt x="12" y="96"/>
                    <a:pt x="7" y="105"/>
                  </a:cubicBezTo>
                  <a:cubicBezTo>
                    <a:pt x="2" y="115"/>
                    <a:pt x="0" y="113"/>
                    <a:pt x="7" y="121"/>
                  </a:cubicBezTo>
                  <a:cubicBezTo>
                    <a:pt x="16" y="132"/>
                    <a:pt x="18" y="128"/>
                    <a:pt x="28" y="125"/>
                  </a:cubicBezTo>
                  <a:cubicBezTo>
                    <a:pt x="33" y="123"/>
                    <a:pt x="48" y="116"/>
                    <a:pt x="53" y="120"/>
                  </a:cubicBezTo>
                  <a:cubicBezTo>
                    <a:pt x="62" y="125"/>
                    <a:pt x="58" y="153"/>
                    <a:pt x="62" y="161"/>
                  </a:cubicBezTo>
                  <a:cubicBezTo>
                    <a:pt x="67" y="173"/>
                    <a:pt x="73" y="169"/>
                    <a:pt x="82" y="176"/>
                  </a:cubicBezTo>
                  <a:cubicBezTo>
                    <a:pt x="87" y="159"/>
                    <a:pt x="79" y="137"/>
                    <a:pt x="85" y="121"/>
                  </a:cubicBezTo>
                  <a:cubicBezTo>
                    <a:pt x="90" y="108"/>
                    <a:pt x="101" y="112"/>
                    <a:pt x="107" y="101"/>
                  </a:cubicBezTo>
                  <a:cubicBezTo>
                    <a:pt x="112" y="90"/>
                    <a:pt x="103" y="79"/>
                    <a:pt x="104" y="68"/>
                  </a:cubicBezTo>
                  <a:cubicBezTo>
                    <a:pt x="104" y="63"/>
                    <a:pt x="110" y="57"/>
                    <a:pt x="109" y="52"/>
                  </a:cubicBezTo>
                  <a:cubicBezTo>
                    <a:pt x="108" y="40"/>
                    <a:pt x="78" y="25"/>
                    <a:pt x="69" y="17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5" name="Freeform 591"/>
            <p:cNvSpPr>
              <a:spLocks/>
            </p:cNvSpPr>
            <p:nvPr/>
          </p:nvSpPr>
          <p:spPr bwMode="auto">
            <a:xfrm>
              <a:off x="2497" y="1101"/>
              <a:ext cx="50" cy="146"/>
            </a:xfrm>
            <a:custGeom>
              <a:avLst/>
              <a:gdLst>
                <a:gd name="T0" fmla="*/ 216 w 32"/>
                <a:gd name="T1" fmla="*/ 66 h 95"/>
                <a:gd name="T2" fmla="*/ 48 w 32"/>
                <a:gd name="T3" fmla="*/ 340 h 95"/>
                <a:gd name="T4" fmla="*/ 138 w 32"/>
                <a:gd name="T5" fmla="*/ 602 h 95"/>
                <a:gd name="T6" fmla="*/ 117 w 32"/>
                <a:gd name="T7" fmla="*/ 813 h 95"/>
                <a:gd name="T8" fmla="*/ 198 w 32"/>
                <a:gd name="T9" fmla="*/ 413 h 95"/>
                <a:gd name="T10" fmla="*/ 278 w 32"/>
                <a:gd name="T11" fmla="*/ 303 h 95"/>
                <a:gd name="T12" fmla="*/ 216 w 32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95">
                  <a:moveTo>
                    <a:pt x="23" y="8"/>
                  </a:moveTo>
                  <a:cubicBezTo>
                    <a:pt x="7" y="6"/>
                    <a:pt x="0" y="27"/>
                    <a:pt x="5" y="40"/>
                  </a:cubicBezTo>
                  <a:cubicBezTo>
                    <a:pt x="8" y="51"/>
                    <a:pt x="15" y="58"/>
                    <a:pt x="15" y="70"/>
                  </a:cubicBezTo>
                  <a:cubicBezTo>
                    <a:pt x="15" y="78"/>
                    <a:pt x="7" y="87"/>
                    <a:pt x="13" y="95"/>
                  </a:cubicBezTo>
                  <a:cubicBezTo>
                    <a:pt x="21" y="80"/>
                    <a:pt x="12" y="62"/>
                    <a:pt x="21" y="48"/>
                  </a:cubicBezTo>
                  <a:cubicBezTo>
                    <a:pt x="24" y="42"/>
                    <a:pt x="29" y="42"/>
                    <a:pt x="30" y="35"/>
                  </a:cubicBezTo>
                  <a:cubicBezTo>
                    <a:pt x="32" y="27"/>
                    <a:pt x="24" y="5"/>
                    <a:pt x="23" y="0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6" name="Freeform 592"/>
            <p:cNvSpPr>
              <a:spLocks/>
            </p:cNvSpPr>
            <p:nvPr/>
          </p:nvSpPr>
          <p:spPr bwMode="auto">
            <a:xfrm>
              <a:off x="2362" y="1971"/>
              <a:ext cx="348" cy="393"/>
            </a:xfrm>
            <a:custGeom>
              <a:avLst/>
              <a:gdLst>
                <a:gd name="T0" fmla="*/ 1906 w 226"/>
                <a:gd name="T1" fmla="*/ 1137 h 255"/>
                <a:gd name="T2" fmla="*/ 1718 w 226"/>
                <a:gd name="T3" fmla="*/ 878 h 255"/>
                <a:gd name="T4" fmla="*/ 1718 w 226"/>
                <a:gd name="T5" fmla="*/ 772 h 255"/>
                <a:gd name="T6" fmla="*/ 1625 w 226"/>
                <a:gd name="T7" fmla="*/ 677 h 255"/>
                <a:gd name="T8" fmla="*/ 1669 w 226"/>
                <a:gd name="T9" fmla="*/ 354 h 255"/>
                <a:gd name="T10" fmla="*/ 1686 w 226"/>
                <a:gd name="T11" fmla="*/ 62 h 255"/>
                <a:gd name="T12" fmla="*/ 1625 w 226"/>
                <a:gd name="T13" fmla="*/ 0 h 255"/>
                <a:gd name="T14" fmla="*/ 1489 w 226"/>
                <a:gd name="T15" fmla="*/ 290 h 255"/>
                <a:gd name="T16" fmla="*/ 1290 w 226"/>
                <a:gd name="T17" fmla="*/ 469 h 255"/>
                <a:gd name="T18" fmla="*/ 1238 w 226"/>
                <a:gd name="T19" fmla="*/ 852 h 255"/>
                <a:gd name="T20" fmla="*/ 961 w 226"/>
                <a:gd name="T21" fmla="*/ 886 h 255"/>
                <a:gd name="T22" fmla="*/ 725 w 226"/>
                <a:gd name="T23" fmla="*/ 1114 h 255"/>
                <a:gd name="T24" fmla="*/ 742 w 226"/>
                <a:gd name="T25" fmla="*/ 1399 h 255"/>
                <a:gd name="T26" fmla="*/ 624 w 226"/>
                <a:gd name="T27" fmla="*/ 1530 h 255"/>
                <a:gd name="T28" fmla="*/ 614 w 226"/>
                <a:gd name="T29" fmla="*/ 1655 h 255"/>
                <a:gd name="T30" fmla="*/ 544 w 226"/>
                <a:gd name="T31" fmla="*/ 1752 h 255"/>
                <a:gd name="T32" fmla="*/ 365 w 226"/>
                <a:gd name="T33" fmla="*/ 1791 h 255"/>
                <a:gd name="T34" fmla="*/ 333 w 226"/>
                <a:gd name="T35" fmla="*/ 1962 h 255"/>
                <a:gd name="T36" fmla="*/ 0 w 226"/>
                <a:gd name="T37" fmla="*/ 2136 h 255"/>
                <a:gd name="T38" fmla="*/ 884 w 226"/>
                <a:gd name="T39" fmla="*/ 1940 h 255"/>
                <a:gd name="T40" fmla="*/ 1218 w 226"/>
                <a:gd name="T41" fmla="*/ 1772 h 255"/>
                <a:gd name="T42" fmla="*/ 1378 w 226"/>
                <a:gd name="T43" fmla="*/ 1555 h 255"/>
                <a:gd name="T44" fmla="*/ 1655 w 226"/>
                <a:gd name="T45" fmla="*/ 1321 h 255"/>
                <a:gd name="T46" fmla="*/ 1956 w 226"/>
                <a:gd name="T47" fmla="*/ 1137 h 2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6" h="255">
                  <a:moveTo>
                    <a:pt x="220" y="131"/>
                  </a:moveTo>
                  <a:cubicBezTo>
                    <a:pt x="215" y="121"/>
                    <a:pt x="201" y="115"/>
                    <a:pt x="199" y="101"/>
                  </a:cubicBezTo>
                  <a:cubicBezTo>
                    <a:pt x="198" y="97"/>
                    <a:pt x="200" y="92"/>
                    <a:pt x="199" y="89"/>
                  </a:cubicBezTo>
                  <a:cubicBezTo>
                    <a:pt x="197" y="85"/>
                    <a:pt x="190" y="82"/>
                    <a:pt x="188" y="78"/>
                  </a:cubicBezTo>
                  <a:cubicBezTo>
                    <a:pt x="175" y="61"/>
                    <a:pt x="188" y="56"/>
                    <a:pt x="193" y="41"/>
                  </a:cubicBezTo>
                  <a:cubicBezTo>
                    <a:pt x="196" y="31"/>
                    <a:pt x="192" y="18"/>
                    <a:pt x="195" y="7"/>
                  </a:cubicBezTo>
                  <a:cubicBezTo>
                    <a:pt x="194" y="5"/>
                    <a:pt x="190" y="2"/>
                    <a:pt x="188" y="0"/>
                  </a:cubicBezTo>
                  <a:cubicBezTo>
                    <a:pt x="183" y="12"/>
                    <a:pt x="179" y="23"/>
                    <a:pt x="172" y="33"/>
                  </a:cubicBezTo>
                  <a:cubicBezTo>
                    <a:pt x="166" y="42"/>
                    <a:pt x="156" y="46"/>
                    <a:pt x="149" y="54"/>
                  </a:cubicBezTo>
                  <a:cubicBezTo>
                    <a:pt x="137" y="68"/>
                    <a:pt x="153" y="85"/>
                    <a:pt x="143" y="98"/>
                  </a:cubicBezTo>
                  <a:cubicBezTo>
                    <a:pt x="135" y="109"/>
                    <a:pt x="121" y="99"/>
                    <a:pt x="111" y="102"/>
                  </a:cubicBezTo>
                  <a:cubicBezTo>
                    <a:pt x="102" y="104"/>
                    <a:pt x="87" y="120"/>
                    <a:pt x="84" y="128"/>
                  </a:cubicBezTo>
                  <a:cubicBezTo>
                    <a:pt x="80" y="139"/>
                    <a:pt x="90" y="149"/>
                    <a:pt x="86" y="161"/>
                  </a:cubicBezTo>
                  <a:cubicBezTo>
                    <a:pt x="84" y="166"/>
                    <a:pt x="75" y="170"/>
                    <a:pt x="72" y="176"/>
                  </a:cubicBezTo>
                  <a:cubicBezTo>
                    <a:pt x="71" y="180"/>
                    <a:pt x="72" y="185"/>
                    <a:pt x="71" y="190"/>
                  </a:cubicBezTo>
                  <a:cubicBezTo>
                    <a:pt x="68" y="197"/>
                    <a:pt x="70" y="197"/>
                    <a:pt x="63" y="202"/>
                  </a:cubicBezTo>
                  <a:cubicBezTo>
                    <a:pt x="57" y="206"/>
                    <a:pt x="46" y="203"/>
                    <a:pt x="42" y="206"/>
                  </a:cubicBezTo>
                  <a:cubicBezTo>
                    <a:pt x="35" y="212"/>
                    <a:pt x="41" y="220"/>
                    <a:pt x="38" y="226"/>
                  </a:cubicBezTo>
                  <a:cubicBezTo>
                    <a:pt x="31" y="243"/>
                    <a:pt x="11" y="235"/>
                    <a:pt x="0" y="245"/>
                  </a:cubicBezTo>
                  <a:cubicBezTo>
                    <a:pt x="35" y="255"/>
                    <a:pt x="73" y="240"/>
                    <a:pt x="102" y="223"/>
                  </a:cubicBezTo>
                  <a:cubicBezTo>
                    <a:pt x="115" y="215"/>
                    <a:pt x="133" y="217"/>
                    <a:pt x="141" y="204"/>
                  </a:cubicBezTo>
                  <a:cubicBezTo>
                    <a:pt x="148" y="193"/>
                    <a:pt x="147" y="187"/>
                    <a:pt x="159" y="179"/>
                  </a:cubicBezTo>
                  <a:cubicBezTo>
                    <a:pt x="170" y="170"/>
                    <a:pt x="179" y="159"/>
                    <a:pt x="191" y="152"/>
                  </a:cubicBezTo>
                  <a:cubicBezTo>
                    <a:pt x="205" y="144"/>
                    <a:pt x="218" y="146"/>
                    <a:pt x="226" y="131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7" name="Freeform 593"/>
            <p:cNvSpPr>
              <a:spLocks/>
            </p:cNvSpPr>
            <p:nvPr/>
          </p:nvSpPr>
          <p:spPr bwMode="auto">
            <a:xfrm>
              <a:off x="2470" y="2107"/>
              <a:ext cx="302" cy="266"/>
            </a:xfrm>
            <a:custGeom>
              <a:avLst/>
              <a:gdLst>
                <a:gd name="T0" fmla="*/ 1285 w 196"/>
                <a:gd name="T1" fmla="*/ 344 h 173"/>
                <a:gd name="T2" fmla="*/ 1049 w 196"/>
                <a:gd name="T3" fmla="*/ 189 h 173"/>
                <a:gd name="T4" fmla="*/ 904 w 196"/>
                <a:gd name="T5" fmla="*/ 28 h 173"/>
                <a:gd name="T6" fmla="*/ 772 w 196"/>
                <a:gd name="T7" fmla="*/ 66 h 173"/>
                <a:gd name="T8" fmla="*/ 633 w 196"/>
                <a:gd name="T9" fmla="*/ 386 h 173"/>
                <a:gd name="T10" fmla="*/ 385 w 196"/>
                <a:gd name="T11" fmla="*/ 381 h 173"/>
                <a:gd name="T12" fmla="*/ 304 w 196"/>
                <a:gd name="T13" fmla="*/ 643 h 173"/>
                <a:gd name="T14" fmla="*/ 311 w 196"/>
                <a:gd name="T15" fmla="*/ 790 h 173"/>
                <a:gd name="T16" fmla="*/ 180 w 196"/>
                <a:gd name="T17" fmla="*/ 973 h 173"/>
                <a:gd name="T18" fmla="*/ 28 w 196"/>
                <a:gd name="T19" fmla="*/ 1332 h 173"/>
                <a:gd name="T20" fmla="*/ 633 w 196"/>
                <a:gd name="T21" fmla="*/ 866 h 173"/>
                <a:gd name="T22" fmla="*/ 948 w 196"/>
                <a:gd name="T23" fmla="*/ 657 h 173"/>
                <a:gd name="T24" fmla="*/ 1075 w 196"/>
                <a:gd name="T25" fmla="*/ 655 h 173"/>
                <a:gd name="T26" fmla="*/ 1217 w 196"/>
                <a:gd name="T27" fmla="*/ 610 h 173"/>
                <a:gd name="T28" fmla="*/ 1427 w 196"/>
                <a:gd name="T29" fmla="*/ 979 h 173"/>
                <a:gd name="T30" fmla="*/ 1481 w 196"/>
                <a:gd name="T31" fmla="*/ 1010 h 173"/>
                <a:gd name="T32" fmla="*/ 1510 w 196"/>
                <a:gd name="T33" fmla="*/ 1230 h 173"/>
                <a:gd name="T34" fmla="*/ 1544 w 196"/>
                <a:gd name="T35" fmla="*/ 1442 h 173"/>
                <a:gd name="T36" fmla="*/ 1541 w 196"/>
                <a:gd name="T37" fmla="*/ 1010 h 173"/>
                <a:gd name="T38" fmla="*/ 1541 w 196"/>
                <a:gd name="T39" fmla="*/ 560 h 173"/>
                <a:gd name="T40" fmla="*/ 1353 w 196"/>
                <a:gd name="T41" fmla="*/ 344 h 1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6" h="173">
                  <a:moveTo>
                    <a:pt x="148" y="40"/>
                  </a:moveTo>
                  <a:cubicBezTo>
                    <a:pt x="145" y="29"/>
                    <a:pt x="130" y="27"/>
                    <a:pt x="121" y="22"/>
                  </a:cubicBezTo>
                  <a:cubicBezTo>
                    <a:pt x="112" y="17"/>
                    <a:pt x="111" y="7"/>
                    <a:pt x="104" y="3"/>
                  </a:cubicBezTo>
                  <a:cubicBezTo>
                    <a:pt x="97" y="0"/>
                    <a:pt x="92" y="3"/>
                    <a:pt x="89" y="8"/>
                  </a:cubicBezTo>
                  <a:cubicBezTo>
                    <a:pt x="80" y="20"/>
                    <a:pt x="95" y="39"/>
                    <a:pt x="73" y="45"/>
                  </a:cubicBezTo>
                  <a:cubicBezTo>
                    <a:pt x="63" y="48"/>
                    <a:pt x="53" y="40"/>
                    <a:pt x="44" y="44"/>
                  </a:cubicBezTo>
                  <a:cubicBezTo>
                    <a:pt x="30" y="50"/>
                    <a:pt x="32" y="64"/>
                    <a:pt x="35" y="75"/>
                  </a:cubicBezTo>
                  <a:cubicBezTo>
                    <a:pt x="38" y="85"/>
                    <a:pt x="40" y="84"/>
                    <a:pt x="36" y="92"/>
                  </a:cubicBezTo>
                  <a:cubicBezTo>
                    <a:pt x="33" y="99"/>
                    <a:pt x="25" y="106"/>
                    <a:pt x="21" y="113"/>
                  </a:cubicBezTo>
                  <a:cubicBezTo>
                    <a:pt x="14" y="125"/>
                    <a:pt x="0" y="141"/>
                    <a:pt x="3" y="155"/>
                  </a:cubicBezTo>
                  <a:cubicBezTo>
                    <a:pt x="29" y="152"/>
                    <a:pt x="55" y="117"/>
                    <a:pt x="73" y="101"/>
                  </a:cubicBezTo>
                  <a:cubicBezTo>
                    <a:pt x="84" y="91"/>
                    <a:pt x="97" y="78"/>
                    <a:pt x="109" y="77"/>
                  </a:cubicBezTo>
                  <a:cubicBezTo>
                    <a:pt x="115" y="76"/>
                    <a:pt x="118" y="78"/>
                    <a:pt x="124" y="76"/>
                  </a:cubicBezTo>
                  <a:cubicBezTo>
                    <a:pt x="132" y="74"/>
                    <a:pt x="131" y="68"/>
                    <a:pt x="140" y="71"/>
                  </a:cubicBezTo>
                  <a:cubicBezTo>
                    <a:pt x="155" y="76"/>
                    <a:pt x="156" y="103"/>
                    <a:pt x="164" y="114"/>
                  </a:cubicBezTo>
                  <a:cubicBezTo>
                    <a:pt x="165" y="116"/>
                    <a:pt x="170" y="117"/>
                    <a:pt x="171" y="118"/>
                  </a:cubicBezTo>
                  <a:cubicBezTo>
                    <a:pt x="178" y="127"/>
                    <a:pt x="174" y="135"/>
                    <a:pt x="174" y="143"/>
                  </a:cubicBezTo>
                  <a:cubicBezTo>
                    <a:pt x="173" y="148"/>
                    <a:pt x="170" y="166"/>
                    <a:pt x="178" y="168"/>
                  </a:cubicBezTo>
                  <a:cubicBezTo>
                    <a:pt x="196" y="173"/>
                    <a:pt x="179" y="123"/>
                    <a:pt x="177" y="118"/>
                  </a:cubicBezTo>
                  <a:cubicBezTo>
                    <a:pt x="172" y="100"/>
                    <a:pt x="183" y="82"/>
                    <a:pt x="177" y="65"/>
                  </a:cubicBezTo>
                  <a:cubicBezTo>
                    <a:pt x="173" y="54"/>
                    <a:pt x="160" y="50"/>
                    <a:pt x="156" y="40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8" name="Freeform 594"/>
            <p:cNvSpPr>
              <a:spLocks/>
            </p:cNvSpPr>
            <p:nvPr/>
          </p:nvSpPr>
          <p:spPr bwMode="auto">
            <a:xfrm>
              <a:off x="1874" y="2199"/>
              <a:ext cx="499" cy="157"/>
            </a:xfrm>
            <a:custGeom>
              <a:avLst/>
              <a:gdLst>
                <a:gd name="T0" fmla="*/ 0 w 324"/>
                <a:gd name="T1" fmla="*/ 325 h 102"/>
                <a:gd name="T2" fmla="*/ 337 w 324"/>
                <a:gd name="T3" fmla="*/ 289 h 102"/>
                <a:gd name="T4" fmla="*/ 501 w 324"/>
                <a:gd name="T5" fmla="*/ 12 h 102"/>
                <a:gd name="T6" fmla="*/ 782 w 324"/>
                <a:gd name="T7" fmla="*/ 303 h 102"/>
                <a:gd name="T8" fmla="*/ 804 w 324"/>
                <a:gd name="T9" fmla="*/ 448 h 102"/>
                <a:gd name="T10" fmla="*/ 1041 w 324"/>
                <a:gd name="T11" fmla="*/ 460 h 102"/>
                <a:gd name="T12" fmla="*/ 1283 w 324"/>
                <a:gd name="T13" fmla="*/ 533 h 102"/>
                <a:gd name="T14" fmla="*/ 1509 w 324"/>
                <a:gd name="T15" fmla="*/ 573 h 102"/>
                <a:gd name="T16" fmla="*/ 1637 w 324"/>
                <a:gd name="T17" fmla="*/ 554 h 102"/>
                <a:gd name="T18" fmla="*/ 1840 w 324"/>
                <a:gd name="T19" fmla="*/ 606 h 102"/>
                <a:gd name="T20" fmla="*/ 2346 w 324"/>
                <a:gd name="T21" fmla="*/ 590 h 102"/>
                <a:gd name="T22" fmla="*/ 2644 w 324"/>
                <a:gd name="T23" fmla="*/ 770 h 102"/>
                <a:gd name="T24" fmla="*/ 2809 w 324"/>
                <a:gd name="T25" fmla="*/ 847 h 102"/>
                <a:gd name="T26" fmla="*/ 2393 w 324"/>
                <a:gd name="T27" fmla="*/ 783 h 102"/>
                <a:gd name="T28" fmla="*/ 1896 w 324"/>
                <a:gd name="T29" fmla="*/ 751 h 102"/>
                <a:gd name="T30" fmla="*/ 1189 w 324"/>
                <a:gd name="T31" fmla="*/ 739 h 102"/>
                <a:gd name="T32" fmla="*/ 460 w 324"/>
                <a:gd name="T33" fmla="*/ 562 h 102"/>
                <a:gd name="T34" fmla="*/ 18 w 324"/>
                <a:gd name="T35" fmla="*/ 399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4" h="102">
                  <a:moveTo>
                    <a:pt x="0" y="38"/>
                  </a:moveTo>
                  <a:cubicBezTo>
                    <a:pt x="15" y="35"/>
                    <a:pt x="25" y="52"/>
                    <a:pt x="39" y="33"/>
                  </a:cubicBezTo>
                  <a:cubicBezTo>
                    <a:pt x="44" y="27"/>
                    <a:pt x="48" y="2"/>
                    <a:pt x="58" y="1"/>
                  </a:cubicBezTo>
                  <a:cubicBezTo>
                    <a:pt x="73" y="0"/>
                    <a:pt x="62" y="37"/>
                    <a:pt x="90" y="35"/>
                  </a:cubicBezTo>
                  <a:cubicBezTo>
                    <a:pt x="91" y="40"/>
                    <a:pt x="90" y="48"/>
                    <a:pt x="93" y="52"/>
                  </a:cubicBezTo>
                  <a:cubicBezTo>
                    <a:pt x="102" y="63"/>
                    <a:pt x="111" y="52"/>
                    <a:pt x="120" y="53"/>
                  </a:cubicBezTo>
                  <a:cubicBezTo>
                    <a:pt x="130" y="54"/>
                    <a:pt x="138" y="60"/>
                    <a:pt x="148" y="62"/>
                  </a:cubicBezTo>
                  <a:cubicBezTo>
                    <a:pt x="156" y="64"/>
                    <a:pt x="166" y="66"/>
                    <a:pt x="174" y="66"/>
                  </a:cubicBezTo>
                  <a:cubicBezTo>
                    <a:pt x="179" y="66"/>
                    <a:pt x="184" y="64"/>
                    <a:pt x="189" y="64"/>
                  </a:cubicBezTo>
                  <a:cubicBezTo>
                    <a:pt x="198" y="64"/>
                    <a:pt x="204" y="69"/>
                    <a:pt x="212" y="70"/>
                  </a:cubicBezTo>
                  <a:cubicBezTo>
                    <a:pt x="231" y="73"/>
                    <a:pt x="255" y="58"/>
                    <a:pt x="271" y="68"/>
                  </a:cubicBezTo>
                  <a:cubicBezTo>
                    <a:pt x="285" y="76"/>
                    <a:pt x="289" y="84"/>
                    <a:pt x="305" y="89"/>
                  </a:cubicBezTo>
                  <a:cubicBezTo>
                    <a:pt x="312" y="91"/>
                    <a:pt x="319" y="91"/>
                    <a:pt x="324" y="98"/>
                  </a:cubicBezTo>
                  <a:cubicBezTo>
                    <a:pt x="308" y="102"/>
                    <a:pt x="292" y="95"/>
                    <a:pt x="276" y="91"/>
                  </a:cubicBezTo>
                  <a:cubicBezTo>
                    <a:pt x="257" y="88"/>
                    <a:pt x="238" y="90"/>
                    <a:pt x="219" y="87"/>
                  </a:cubicBezTo>
                  <a:cubicBezTo>
                    <a:pt x="191" y="83"/>
                    <a:pt x="165" y="86"/>
                    <a:pt x="137" y="86"/>
                  </a:cubicBezTo>
                  <a:cubicBezTo>
                    <a:pt x="108" y="86"/>
                    <a:pt x="79" y="75"/>
                    <a:pt x="53" y="65"/>
                  </a:cubicBezTo>
                  <a:cubicBezTo>
                    <a:pt x="36" y="58"/>
                    <a:pt x="18" y="54"/>
                    <a:pt x="2" y="46"/>
                  </a:cubicBezTo>
                </a:path>
              </a:pathLst>
            </a:custGeom>
            <a:solidFill>
              <a:srgbClr val="A04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69" name="Freeform 595"/>
            <p:cNvSpPr>
              <a:spLocks/>
            </p:cNvSpPr>
            <p:nvPr/>
          </p:nvSpPr>
          <p:spPr bwMode="auto">
            <a:xfrm>
              <a:off x="1925" y="2179"/>
              <a:ext cx="186" cy="125"/>
            </a:xfrm>
            <a:custGeom>
              <a:avLst/>
              <a:gdLst>
                <a:gd name="T0" fmla="*/ 320 w 121"/>
                <a:gd name="T1" fmla="*/ 12 h 81"/>
                <a:gd name="T2" fmla="*/ 83 w 121"/>
                <a:gd name="T3" fmla="*/ 190 h 81"/>
                <a:gd name="T4" fmla="*/ 114 w 121"/>
                <a:gd name="T5" fmla="*/ 367 h 81"/>
                <a:gd name="T6" fmla="*/ 43 w 121"/>
                <a:gd name="T7" fmla="*/ 512 h 81"/>
                <a:gd name="T8" fmla="*/ 352 w 121"/>
                <a:gd name="T9" fmla="*/ 543 h 81"/>
                <a:gd name="T10" fmla="*/ 624 w 121"/>
                <a:gd name="T11" fmla="*/ 562 h 81"/>
                <a:gd name="T12" fmla="*/ 696 w 121"/>
                <a:gd name="T13" fmla="*/ 665 h 81"/>
                <a:gd name="T14" fmla="*/ 1008 w 121"/>
                <a:gd name="T15" fmla="*/ 710 h 81"/>
                <a:gd name="T16" fmla="*/ 507 w 121"/>
                <a:gd name="T17" fmla="*/ 272 h 81"/>
                <a:gd name="T18" fmla="*/ 269 w 121"/>
                <a:gd name="T19" fmla="*/ 123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81">
                  <a:moveTo>
                    <a:pt x="37" y="1"/>
                  </a:moveTo>
                  <a:cubicBezTo>
                    <a:pt x="16" y="1"/>
                    <a:pt x="0" y="0"/>
                    <a:pt x="10" y="22"/>
                  </a:cubicBezTo>
                  <a:cubicBezTo>
                    <a:pt x="14" y="32"/>
                    <a:pt x="16" y="34"/>
                    <a:pt x="13" y="42"/>
                  </a:cubicBezTo>
                  <a:cubicBezTo>
                    <a:pt x="11" y="48"/>
                    <a:pt x="5" y="50"/>
                    <a:pt x="5" y="58"/>
                  </a:cubicBezTo>
                  <a:cubicBezTo>
                    <a:pt x="16" y="62"/>
                    <a:pt x="29" y="62"/>
                    <a:pt x="41" y="62"/>
                  </a:cubicBezTo>
                  <a:cubicBezTo>
                    <a:pt x="55" y="61"/>
                    <a:pt x="63" y="55"/>
                    <a:pt x="73" y="64"/>
                  </a:cubicBezTo>
                  <a:cubicBezTo>
                    <a:pt x="76" y="67"/>
                    <a:pt x="76" y="73"/>
                    <a:pt x="81" y="76"/>
                  </a:cubicBezTo>
                  <a:cubicBezTo>
                    <a:pt x="88" y="81"/>
                    <a:pt x="108" y="81"/>
                    <a:pt x="118" y="81"/>
                  </a:cubicBezTo>
                  <a:cubicBezTo>
                    <a:pt x="121" y="62"/>
                    <a:pt x="59" y="63"/>
                    <a:pt x="59" y="31"/>
                  </a:cubicBezTo>
                  <a:cubicBezTo>
                    <a:pt x="43" y="26"/>
                    <a:pt x="39" y="31"/>
                    <a:pt x="31" y="14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0" name="Freeform 596"/>
            <p:cNvSpPr>
              <a:spLocks/>
            </p:cNvSpPr>
            <p:nvPr/>
          </p:nvSpPr>
          <p:spPr bwMode="auto">
            <a:xfrm>
              <a:off x="2265" y="3271"/>
              <a:ext cx="276" cy="143"/>
            </a:xfrm>
            <a:custGeom>
              <a:avLst/>
              <a:gdLst>
                <a:gd name="T0" fmla="*/ 697 w 179"/>
                <a:gd name="T1" fmla="*/ 163 h 93"/>
                <a:gd name="T2" fmla="*/ 259 w 179"/>
                <a:gd name="T3" fmla="*/ 418 h 93"/>
                <a:gd name="T4" fmla="*/ 0 w 179"/>
                <a:gd name="T5" fmla="*/ 698 h 93"/>
                <a:gd name="T6" fmla="*/ 905 w 179"/>
                <a:gd name="T7" fmla="*/ 687 h 93"/>
                <a:gd name="T8" fmla="*/ 1176 w 179"/>
                <a:gd name="T9" fmla="*/ 549 h 93"/>
                <a:gd name="T10" fmla="*/ 1448 w 179"/>
                <a:gd name="T11" fmla="*/ 334 h 93"/>
                <a:gd name="T12" fmla="*/ 806 w 179"/>
                <a:gd name="T13" fmla="*/ 366 h 93"/>
                <a:gd name="T14" fmla="*/ 837 w 179"/>
                <a:gd name="T15" fmla="*/ 208 h 93"/>
                <a:gd name="T16" fmla="*/ 697 w 179"/>
                <a:gd name="T17" fmla="*/ 177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9" h="93">
                  <a:moveTo>
                    <a:pt x="80" y="19"/>
                  </a:moveTo>
                  <a:cubicBezTo>
                    <a:pt x="62" y="0"/>
                    <a:pt x="37" y="34"/>
                    <a:pt x="30" y="49"/>
                  </a:cubicBezTo>
                  <a:cubicBezTo>
                    <a:pt x="23" y="65"/>
                    <a:pt x="15" y="70"/>
                    <a:pt x="0" y="81"/>
                  </a:cubicBezTo>
                  <a:cubicBezTo>
                    <a:pt x="20" y="92"/>
                    <a:pt x="85" y="93"/>
                    <a:pt x="104" y="80"/>
                  </a:cubicBezTo>
                  <a:cubicBezTo>
                    <a:pt x="120" y="69"/>
                    <a:pt x="114" y="67"/>
                    <a:pt x="135" y="64"/>
                  </a:cubicBezTo>
                  <a:cubicBezTo>
                    <a:pt x="148" y="63"/>
                    <a:pt x="179" y="61"/>
                    <a:pt x="166" y="39"/>
                  </a:cubicBezTo>
                  <a:cubicBezTo>
                    <a:pt x="139" y="39"/>
                    <a:pt x="120" y="48"/>
                    <a:pt x="93" y="43"/>
                  </a:cubicBezTo>
                  <a:cubicBezTo>
                    <a:pt x="93" y="37"/>
                    <a:pt x="94" y="30"/>
                    <a:pt x="96" y="24"/>
                  </a:cubicBezTo>
                  <a:cubicBezTo>
                    <a:pt x="91" y="21"/>
                    <a:pt x="86" y="20"/>
                    <a:pt x="80" y="21"/>
                  </a:cubicBezTo>
                </a:path>
              </a:pathLst>
            </a:custGeom>
            <a:solidFill>
              <a:srgbClr val="964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1" name="Freeform 597"/>
            <p:cNvSpPr>
              <a:spLocks/>
            </p:cNvSpPr>
            <p:nvPr/>
          </p:nvSpPr>
          <p:spPr bwMode="auto">
            <a:xfrm>
              <a:off x="1969" y="3354"/>
              <a:ext cx="167" cy="97"/>
            </a:xfrm>
            <a:custGeom>
              <a:avLst/>
              <a:gdLst>
                <a:gd name="T0" fmla="*/ 920 w 108"/>
                <a:gd name="T1" fmla="*/ 52 h 63"/>
                <a:gd name="T2" fmla="*/ 435 w 108"/>
                <a:gd name="T3" fmla="*/ 140 h 63"/>
                <a:gd name="T4" fmla="*/ 0 w 108"/>
                <a:gd name="T5" fmla="*/ 528 h 63"/>
                <a:gd name="T6" fmla="*/ 867 w 108"/>
                <a:gd name="T7" fmla="*/ 460 h 63"/>
                <a:gd name="T8" fmla="*/ 867 w 108"/>
                <a:gd name="T9" fmla="*/ 15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63">
                  <a:moveTo>
                    <a:pt x="104" y="6"/>
                  </a:moveTo>
                  <a:cubicBezTo>
                    <a:pt x="88" y="0"/>
                    <a:pt x="58" y="8"/>
                    <a:pt x="49" y="16"/>
                  </a:cubicBezTo>
                  <a:cubicBezTo>
                    <a:pt x="34" y="31"/>
                    <a:pt x="22" y="56"/>
                    <a:pt x="0" y="61"/>
                  </a:cubicBezTo>
                  <a:cubicBezTo>
                    <a:pt x="32" y="63"/>
                    <a:pt x="66" y="55"/>
                    <a:pt x="98" y="53"/>
                  </a:cubicBezTo>
                  <a:cubicBezTo>
                    <a:pt x="108" y="41"/>
                    <a:pt x="93" y="32"/>
                    <a:pt x="98" y="18"/>
                  </a:cubicBezTo>
                </a:path>
              </a:pathLst>
            </a:custGeom>
            <a:solidFill>
              <a:srgbClr val="9648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2" name="Freeform 598"/>
            <p:cNvSpPr>
              <a:spLocks/>
            </p:cNvSpPr>
            <p:nvPr/>
          </p:nvSpPr>
          <p:spPr bwMode="auto">
            <a:xfrm>
              <a:off x="2029" y="3342"/>
              <a:ext cx="110" cy="84"/>
            </a:xfrm>
            <a:custGeom>
              <a:avLst/>
              <a:gdLst>
                <a:gd name="T0" fmla="*/ 631 w 71"/>
                <a:gd name="T1" fmla="*/ 0 h 55"/>
                <a:gd name="T2" fmla="*/ 305 w 71"/>
                <a:gd name="T3" fmla="*/ 283 h 55"/>
                <a:gd name="T4" fmla="*/ 0 w 71"/>
                <a:gd name="T5" fmla="*/ 455 h 55"/>
                <a:gd name="T6" fmla="*/ 564 w 71"/>
                <a:gd name="T7" fmla="*/ 96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55">
                  <a:moveTo>
                    <a:pt x="71" y="0"/>
                  </a:moveTo>
                  <a:cubicBezTo>
                    <a:pt x="47" y="10"/>
                    <a:pt x="49" y="14"/>
                    <a:pt x="34" y="34"/>
                  </a:cubicBezTo>
                  <a:cubicBezTo>
                    <a:pt x="24" y="49"/>
                    <a:pt x="14" y="48"/>
                    <a:pt x="0" y="55"/>
                  </a:cubicBezTo>
                  <a:cubicBezTo>
                    <a:pt x="40" y="54"/>
                    <a:pt x="52" y="50"/>
                    <a:pt x="63" y="12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3" name="Freeform 599"/>
            <p:cNvSpPr>
              <a:spLocks/>
            </p:cNvSpPr>
            <p:nvPr/>
          </p:nvSpPr>
          <p:spPr bwMode="auto">
            <a:xfrm>
              <a:off x="2322" y="3285"/>
              <a:ext cx="120" cy="100"/>
            </a:xfrm>
            <a:custGeom>
              <a:avLst/>
              <a:gdLst>
                <a:gd name="T0" fmla="*/ 623 w 78"/>
                <a:gd name="T1" fmla="*/ 0 h 65"/>
                <a:gd name="T2" fmla="*/ 258 w 78"/>
                <a:gd name="T3" fmla="*/ 272 h 65"/>
                <a:gd name="T4" fmla="*/ 0 w 78"/>
                <a:gd name="T5" fmla="*/ 478 h 65"/>
                <a:gd name="T6" fmla="*/ 500 w 78"/>
                <a:gd name="T7" fmla="*/ 466 h 65"/>
                <a:gd name="T8" fmla="*/ 603 w 78"/>
                <a:gd name="T9" fmla="*/ 102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5">
                  <a:moveTo>
                    <a:pt x="72" y="0"/>
                  </a:moveTo>
                  <a:cubicBezTo>
                    <a:pt x="36" y="4"/>
                    <a:pt x="46" y="11"/>
                    <a:pt x="30" y="32"/>
                  </a:cubicBezTo>
                  <a:cubicBezTo>
                    <a:pt x="22" y="44"/>
                    <a:pt x="8" y="45"/>
                    <a:pt x="0" y="55"/>
                  </a:cubicBezTo>
                  <a:cubicBezTo>
                    <a:pt x="13" y="65"/>
                    <a:pt x="43" y="60"/>
                    <a:pt x="58" y="54"/>
                  </a:cubicBezTo>
                  <a:cubicBezTo>
                    <a:pt x="78" y="45"/>
                    <a:pt x="70" y="30"/>
                    <a:pt x="70" y="12"/>
                  </a:cubicBezTo>
                </a:path>
              </a:pathLst>
            </a:custGeom>
            <a:solidFill>
              <a:srgbClr val="8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4" name="Freeform 600"/>
            <p:cNvSpPr>
              <a:spLocks/>
            </p:cNvSpPr>
            <p:nvPr/>
          </p:nvSpPr>
          <p:spPr bwMode="auto">
            <a:xfrm>
              <a:off x="1975" y="1568"/>
              <a:ext cx="949" cy="916"/>
            </a:xfrm>
            <a:custGeom>
              <a:avLst/>
              <a:gdLst>
                <a:gd name="T0" fmla="*/ 4702 w 616"/>
                <a:gd name="T1" fmla="*/ 4100 h 595"/>
                <a:gd name="T2" fmla="*/ 4523 w 616"/>
                <a:gd name="T3" fmla="*/ 3909 h 595"/>
                <a:gd name="T4" fmla="*/ 4446 w 616"/>
                <a:gd name="T5" fmla="*/ 3718 h 595"/>
                <a:gd name="T6" fmla="*/ 4592 w 616"/>
                <a:gd name="T7" fmla="*/ 3458 h 595"/>
                <a:gd name="T8" fmla="*/ 4750 w 616"/>
                <a:gd name="T9" fmla="*/ 3050 h 595"/>
                <a:gd name="T10" fmla="*/ 4636 w 616"/>
                <a:gd name="T11" fmla="*/ 2579 h 595"/>
                <a:gd name="T12" fmla="*/ 4592 w 616"/>
                <a:gd name="T13" fmla="*/ 2272 h 595"/>
                <a:gd name="T14" fmla="*/ 4606 w 616"/>
                <a:gd name="T15" fmla="*/ 2051 h 595"/>
                <a:gd name="T16" fmla="*/ 4606 w 616"/>
                <a:gd name="T17" fmla="*/ 1717 h 595"/>
                <a:gd name="T18" fmla="*/ 4523 w 616"/>
                <a:gd name="T19" fmla="*/ 1287 h 595"/>
                <a:gd name="T20" fmla="*/ 4321 w 616"/>
                <a:gd name="T21" fmla="*/ 979 h 595"/>
                <a:gd name="T22" fmla="*/ 4146 w 616"/>
                <a:gd name="T23" fmla="*/ 614 h 595"/>
                <a:gd name="T24" fmla="*/ 4087 w 616"/>
                <a:gd name="T25" fmla="*/ 333 h 595"/>
                <a:gd name="T26" fmla="*/ 4012 w 616"/>
                <a:gd name="T27" fmla="*/ 383 h 595"/>
                <a:gd name="T28" fmla="*/ 3728 w 616"/>
                <a:gd name="T29" fmla="*/ 562 h 595"/>
                <a:gd name="T30" fmla="*/ 3753 w 616"/>
                <a:gd name="T31" fmla="*/ 562 h 595"/>
                <a:gd name="T32" fmla="*/ 3821 w 616"/>
                <a:gd name="T33" fmla="*/ 853 h 595"/>
                <a:gd name="T34" fmla="*/ 3697 w 616"/>
                <a:gd name="T35" fmla="*/ 1124 h 595"/>
                <a:gd name="T36" fmla="*/ 3368 w 616"/>
                <a:gd name="T37" fmla="*/ 1521 h 595"/>
                <a:gd name="T38" fmla="*/ 3003 w 616"/>
                <a:gd name="T39" fmla="*/ 1590 h 595"/>
                <a:gd name="T40" fmla="*/ 2950 w 616"/>
                <a:gd name="T41" fmla="*/ 1152 h 595"/>
                <a:gd name="T42" fmla="*/ 2822 w 616"/>
                <a:gd name="T43" fmla="*/ 690 h 595"/>
                <a:gd name="T44" fmla="*/ 2519 w 616"/>
                <a:gd name="T45" fmla="*/ 482 h 595"/>
                <a:gd name="T46" fmla="*/ 2064 w 616"/>
                <a:gd name="T47" fmla="*/ 751 h 595"/>
                <a:gd name="T48" fmla="*/ 1883 w 616"/>
                <a:gd name="T49" fmla="*/ 790 h 595"/>
                <a:gd name="T50" fmla="*/ 1616 w 616"/>
                <a:gd name="T51" fmla="*/ 594 h 595"/>
                <a:gd name="T52" fmla="*/ 1199 w 616"/>
                <a:gd name="T53" fmla="*/ 337 h 595"/>
                <a:gd name="T54" fmla="*/ 1063 w 616"/>
                <a:gd name="T55" fmla="*/ 62 h 595"/>
                <a:gd name="T56" fmla="*/ 800 w 616"/>
                <a:gd name="T57" fmla="*/ 163 h 595"/>
                <a:gd name="T58" fmla="*/ 461 w 616"/>
                <a:gd name="T59" fmla="*/ 482 h 595"/>
                <a:gd name="T60" fmla="*/ 417 w 616"/>
                <a:gd name="T61" fmla="*/ 948 h 595"/>
                <a:gd name="T62" fmla="*/ 333 w 616"/>
                <a:gd name="T63" fmla="*/ 1382 h 595"/>
                <a:gd name="T64" fmla="*/ 790 w 616"/>
                <a:gd name="T65" fmla="*/ 1937 h 595"/>
                <a:gd name="T66" fmla="*/ 1294 w 616"/>
                <a:gd name="T67" fmla="*/ 2000 h 595"/>
                <a:gd name="T68" fmla="*/ 1915 w 616"/>
                <a:gd name="T69" fmla="*/ 1923 h 595"/>
                <a:gd name="T70" fmla="*/ 2542 w 616"/>
                <a:gd name="T71" fmla="*/ 1927 h 595"/>
                <a:gd name="T72" fmla="*/ 2855 w 616"/>
                <a:gd name="T73" fmla="*/ 2226 h 595"/>
                <a:gd name="T74" fmla="*/ 2950 w 616"/>
                <a:gd name="T75" fmla="*/ 2517 h 595"/>
                <a:gd name="T76" fmla="*/ 2813 w 616"/>
                <a:gd name="T77" fmla="*/ 2768 h 595"/>
                <a:gd name="T78" fmla="*/ 2490 w 616"/>
                <a:gd name="T79" fmla="*/ 3010 h 595"/>
                <a:gd name="T80" fmla="*/ 1977 w 616"/>
                <a:gd name="T81" fmla="*/ 3268 h 595"/>
                <a:gd name="T82" fmla="*/ 1883 w 616"/>
                <a:gd name="T83" fmla="*/ 3529 h 595"/>
                <a:gd name="T84" fmla="*/ 2064 w 616"/>
                <a:gd name="T85" fmla="*/ 3667 h 595"/>
                <a:gd name="T86" fmla="*/ 2409 w 616"/>
                <a:gd name="T87" fmla="*/ 4155 h 595"/>
                <a:gd name="T88" fmla="*/ 3117 w 616"/>
                <a:gd name="T89" fmla="*/ 3970 h 595"/>
                <a:gd name="T90" fmla="*/ 3306 w 616"/>
                <a:gd name="T91" fmla="*/ 4140 h 595"/>
                <a:gd name="T92" fmla="*/ 3463 w 616"/>
                <a:gd name="T93" fmla="*/ 4280 h 595"/>
                <a:gd name="T94" fmla="*/ 3657 w 616"/>
                <a:gd name="T95" fmla="*/ 4572 h 595"/>
                <a:gd name="T96" fmla="*/ 4032 w 616"/>
                <a:gd name="T97" fmla="*/ 4498 h 595"/>
                <a:gd name="T98" fmla="*/ 4417 w 616"/>
                <a:gd name="T99" fmla="*/ 4728 h 595"/>
                <a:gd name="T100" fmla="*/ 4763 w 616"/>
                <a:gd name="T101" fmla="*/ 4695 h 595"/>
                <a:gd name="T102" fmla="*/ 4702 w 616"/>
                <a:gd name="T103" fmla="*/ 410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16" h="595">
                  <a:moveTo>
                    <a:pt x="542" y="474"/>
                  </a:moveTo>
                  <a:cubicBezTo>
                    <a:pt x="540" y="462"/>
                    <a:pt x="534" y="450"/>
                    <a:pt x="521" y="452"/>
                  </a:cubicBezTo>
                  <a:cubicBezTo>
                    <a:pt x="517" y="444"/>
                    <a:pt x="514" y="439"/>
                    <a:pt x="512" y="430"/>
                  </a:cubicBezTo>
                  <a:cubicBezTo>
                    <a:pt x="526" y="427"/>
                    <a:pt x="536" y="414"/>
                    <a:pt x="529" y="400"/>
                  </a:cubicBezTo>
                  <a:cubicBezTo>
                    <a:pt x="550" y="397"/>
                    <a:pt x="571" y="366"/>
                    <a:pt x="547" y="353"/>
                  </a:cubicBezTo>
                  <a:cubicBezTo>
                    <a:pt x="564" y="332"/>
                    <a:pt x="557" y="312"/>
                    <a:pt x="534" y="298"/>
                  </a:cubicBezTo>
                  <a:cubicBezTo>
                    <a:pt x="542" y="286"/>
                    <a:pt x="544" y="271"/>
                    <a:pt x="529" y="263"/>
                  </a:cubicBezTo>
                  <a:cubicBezTo>
                    <a:pt x="532" y="256"/>
                    <a:pt x="533" y="245"/>
                    <a:pt x="531" y="237"/>
                  </a:cubicBezTo>
                  <a:cubicBezTo>
                    <a:pt x="554" y="231"/>
                    <a:pt x="534" y="210"/>
                    <a:pt x="531" y="198"/>
                  </a:cubicBezTo>
                  <a:cubicBezTo>
                    <a:pt x="526" y="180"/>
                    <a:pt x="531" y="166"/>
                    <a:pt x="521" y="149"/>
                  </a:cubicBezTo>
                  <a:cubicBezTo>
                    <a:pt x="513" y="138"/>
                    <a:pt x="503" y="125"/>
                    <a:pt x="498" y="113"/>
                  </a:cubicBezTo>
                  <a:cubicBezTo>
                    <a:pt x="492" y="101"/>
                    <a:pt x="495" y="73"/>
                    <a:pt x="478" y="71"/>
                  </a:cubicBezTo>
                  <a:cubicBezTo>
                    <a:pt x="483" y="60"/>
                    <a:pt x="485" y="43"/>
                    <a:pt x="471" y="38"/>
                  </a:cubicBezTo>
                  <a:cubicBezTo>
                    <a:pt x="469" y="40"/>
                    <a:pt x="464" y="42"/>
                    <a:pt x="462" y="44"/>
                  </a:cubicBezTo>
                  <a:cubicBezTo>
                    <a:pt x="447" y="29"/>
                    <a:pt x="428" y="47"/>
                    <a:pt x="430" y="65"/>
                  </a:cubicBezTo>
                  <a:cubicBezTo>
                    <a:pt x="432" y="65"/>
                    <a:pt x="432" y="65"/>
                    <a:pt x="432" y="65"/>
                  </a:cubicBezTo>
                  <a:cubicBezTo>
                    <a:pt x="415" y="71"/>
                    <a:pt x="425" y="98"/>
                    <a:pt x="440" y="99"/>
                  </a:cubicBezTo>
                  <a:cubicBezTo>
                    <a:pt x="432" y="104"/>
                    <a:pt x="425" y="118"/>
                    <a:pt x="426" y="130"/>
                  </a:cubicBezTo>
                  <a:cubicBezTo>
                    <a:pt x="400" y="133"/>
                    <a:pt x="382" y="150"/>
                    <a:pt x="388" y="176"/>
                  </a:cubicBezTo>
                  <a:cubicBezTo>
                    <a:pt x="379" y="169"/>
                    <a:pt x="354" y="175"/>
                    <a:pt x="346" y="184"/>
                  </a:cubicBezTo>
                  <a:cubicBezTo>
                    <a:pt x="359" y="169"/>
                    <a:pt x="361" y="142"/>
                    <a:pt x="340" y="133"/>
                  </a:cubicBezTo>
                  <a:cubicBezTo>
                    <a:pt x="350" y="114"/>
                    <a:pt x="347" y="87"/>
                    <a:pt x="325" y="80"/>
                  </a:cubicBezTo>
                  <a:cubicBezTo>
                    <a:pt x="325" y="61"/>
                    <a:pt x="309" y="25"/>
                    <a:pt x="290" y="56"/>
                  </a:cubicBezTo>
                  <a:cubicBezTo>
                    <a:pt x="268" y="33"/>
                    <a:pt x="228" y="55"/>
                    <a:pt x="238" y="87"/>
                  </a:cubicBezTo>
                  <a:cubicBezTo>
                    <a:pt x="231" y="86"/>
                    <a:pt x="223" y="87"/>
                    <a:pt x="217" y="91"/>
                  </a:cubicBezTo>
                  <a:cubicBezTo>
                    <a:pt x="215" y="76"/>
                    <a:pt x="204" y="55"/>
                    <a:pt x="186" y="69"/>
                  </a:cubicBezTo>
                  <a:cubicBezTo>
                    <a:pt x="187" y="42"/>
                    <a:pt x="164" y="23"/>
                    <a:pt x="138" y="39"/>
                  </a:cubicBezTo>
                  <a:cubicBezTo>
                    <a:pt x="138" y="28"/>
                    <a:pt x="133" y="12"/>
                    <a:pt x="123" y="7"/>
                  </a:cubicBezTo>
                  <a:cubicBezTo>
                    <a:pt x="107" y="0"/>
                    <a:pt x="103" y="14"/>
                    <a:pt x="92" y="19"/>
                  </a:cubicBezTo>
                  <a:cubicBezTo>
                    <a:pt x="78" y="26"/>
                    <a:pt x="43" y="27"/>
                    <a:pt x="53" y="56"/>
                  </a:cubicBezTo>
                  <a:cubicBezTo>
                    <a:pt x="18" y="54"/>
                    <a:pt x="24" y="95"/>
                    <a:pt x="48" y="110"/>
                  </a:cubicBezTo>
                  <a:cubicBezTo>
                    <a:pt x="28" y="117"/>
                    <a:pt x="11" y="149"/>
                    <a:pt x="38" y="160"/>
                  </a:cubicBezTo>
                  <a:cubicBezTo>
                    <a:pt x="0" y="192"/>
                    <a:pt x="64" y="223"/>
                    <a:pt x="91" y="224"/>
                  </a:cubicBezTo>
                  <a:cubicBezTo>
                    <a:pt x="99" y="253"/>
                    <a:pt x="131" y="262"/>
                    <a:pt x="149" y="231"/>
                  </a:cubicBezTo>
                  <a:cubicBezTo>
                    <a:pt x="168" y="248"/>
                    <a:pt x="203" y="237"/>
                    <a:pt x="221" y="222"/>
                  </a:cubicBezTo>
                  <a:cubicBezTo>
                    <a:pt x="223" y="258"/>
                    <a:pt x="276" y="235"/>
                    <a:pt x="293" y="223"/>
                  </a:cubicBezTo>
                  <a:cubicBezTo>
                    <a:pt x="276" y="248"/>
                    <a:pt x="309" y="258"/>
                    <a:pt x="329" y="257"/>
                  </a:cubicBezTo>
                  <a:cubicBezTo>
                    <a:pt x="331" y="269"/>
                    <a:pt x="332" y="282"/>
                    <a:pt x="340" y="291"/>
                  </a:cubicBezTo>
                  <a:cubicBezTo>
                    <a:pt x="325" y="293"/>
                    <a:pt x="320" y="308"/>
                    <a:pt x="324" y="320"/>
                  </a:cubicBezTo>
                  <a:cubicBezTo>
                    <a:pt x="301" y="318"/>
                    <a:pt x="290" y="326"/>
                    <a:pt x="287" y="348"/>
                  </a:cubicBezTo>
                  <a:cubicBezTo>
                    <a:pt x="251" y="327"/>
                    <a:pt x="240" y="350"/>
                    <a:pt x="228" y="378"/>
                  </a:cubicBezTo>
                  <a:cubicBezTo>
                    <a:pt x="223" y="389"/>
                    <a:pt x="213" y="392"/>
                    <a:pt x="217" y="408"/>
                  </a:cubicBezTo>
                  <a:cubicBezTo>
                    <a:pt x="219" y="419"/>
                    <a:pt x="224" y="427"/>
                    <a:pt x="238" y="424"/>
                  </a:cubicBezTo>
                  <a:cubicBezTo>
                    <a:pt x="219" y="447"/>
                    <a:pt x="254" y="479"/>
                    <a:pt x="278" y="481"/>
                  </a:cubicBezTo>
                  <a:cubicBezTo>
                    <a:pt x="308" y="483"/>
                    <a:pt x="329" y="453"/>
                    <a:pt x="359" y="459"/>
                  </a:cubicBezTo>
                  <a:cubicBezTo>
                    <a:pt x="358" y="474"/>
                    <a:pt x="367" y="482"/>
                    <a:pt x="381" y="479"/>
                  </a:cubicBezTo>
                  <a:cubicBezTo>
                    <a:pt x="379" y="491"/>
                    <a:pt x="388" y="496"/>
                    <a:pt x="399" y="495"/>
                  </a:cubicBezTo>
                  <a:cubicBezTo>
                    <a:pt x="396" y="511"/>
                    <a:pt x="407" y="525"/>
                    <a:pt x="421" y="529"/>
                  </a:cubicBezTo>
                  <a:cubicBezTo>
                    <a:pt x="438" y="535"/>
                    <a:pt x="452" y="518"/>
                    <a:pt x="465" y="520"/>
                  </a:cubicBezTo>
                  <a:cubicBezTo>
                    <a:pt x="479" y="523"/>
                    <a:pt x="493" y="543"/>
                    <a:pt x="509" y="547"/>
                  </a:cubicBezTo>
                  <a:cubicBezTo>
                    <a:pt x="524" y="552"/>
                    <a:pt x="537" y="552"/>
                    <a:pt x="549" y="543"/>
                  </a:cubicBezTo>
                  <a:cubicBezTo>
                    <a:pt x="616" y="595"/>
                    <a:pt x="573" y="424"/>
                    <a:pt x="542" y="474"/>
                  </a:cubicBezTo>
                  <a:close/>
                </a:path>
              </a:pathLst>
            </a:custGeom>
            <a:solidFill>
              <a:srgbClr val="EEE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5" name="Freeform 601"/>
            <p:cNvSpPr>
              <a:spLocks/>
            </p:cNvSpPr>
            <p:nvPr/>
          </p:nvSpPr>
          <p:spPr bwMode="auto">
            <a:xfrm>
              <a:off x="1975" y="1568"/>
              <a:ext cx="949" cy="916"/>
            </a:xfrm>
            <a:custGeom>
              <a:avLst/>
              <a:gdLst>
                <a:gd name="T0" fmla="*/ 4702 w 616"/>
                <a:gd name="T1" fmla="*/ 4100 h 595"/>
                <a:gd name="T2" fmla="*/ 4523 w 616"/>
                <a:gd name="T3" fmla="*/ 3909 h 595"/>
                <a:gd name="T4" fmla="*/ 4446 w 616"/>
                <a:gd name="T5" fmla="*/ 3718 h 595"/>
                <a:gd name="T6" fmla="*/ 4592 w 616"/>
                <a:gd name="T7" fmla="*/ 3458 h 595"/>
                <a:gd name="T8" fmla="*/ 4750 w 616"/>
                <a:gd name="T9" fmla="*/ 3050 h 595"/>
                <a:gd name="T10" fmla="*/ 4636 w 616"/>
                <a:gd name="T11" fmla="*/ 2579 h 595"/>
                <a:gd name="T12" fmla="*/ 4592 w 616"/>
                <a:gd name="T13" fmla="*/ 2272 h 595"/>
                <a:gd name="T14" fmla="*/ 4606 w 616"/>
                <a:gd name="T15" fmla="*/ 2051 h 595"/>
                <a:gd name="T16" fmla="*/ 4606 w 616"/>
                <a:gd name="T17" fmla="*/ 1717 h 595"/>
                <a:gd name="T18" fmla="*/ 4523 w 616"/>
                <a:gd name="T19" fmla="*/ 1287 h 595"/>
                <a:gd name="T20" fmla="*/ 4321 w 616"/>
                <a:gd name="T21" fmla="*/ 979 h 595"/>
                <a:gd name="T22" fmla="*/ 4146 w 616"/>
                <a:gd name="T23" fmla="*/ 614 h 595"/>
                <a:gd name="T24" fmla="*/ 4087 w 616"/>
                <a:gd name="T25" fmla="*/ 333 h 595"/>
                <a:gd name="T26" fmla="*/ 4012 w 616"/>
                <a:gd name="T27" fmla="*/ 383 h 595"/>
                <a:gd name="T28" fmla="*/ 3728 w 616"/>
                <a:gd name="T29" fmla="*/ 562 h 595"/>
                <a:gd name="T30" fmla="*/ 3753 w 616"/>
                <a:gd name="T31" fmla="*/ 562 h 595"/>
                <a:gd name="T32" fmla="*/ 3821 w 616"/>
                <a:gd name="T33" fmla="*/ 853 h 595"/>
                <a:gd name="T34" fmla="*/ 3697 w 616"/>
                <a:gd name="T35" fmla="*/ 1124 h 595"/>
                <a:gd name="T36" fmla="*/ 3368 w 616"/>
                <a:gd name="T37" fmla="*/ 1521 h 595"/>
                <a:gd name="T38" fmla="*/ 3003 w 616"/>
                <a:gd name="T39" fmla="*/ 1590 h 595"/>
                <a:gd name="T40" fmla="*/ 2950 w 616"/>
                <a:gd name="T41" fmla="*/ 1152 h 595"/>
                <a:gd name="T42" fmla="*/ 2822 w 616"/>
                <a:gd name="T43" fmla="*/ 690 h 595"/>
                <a:gd name="T44" fmla="*/ 2519 w 616"/>
                <a:gd name="T45" fmla="*/ 482 h 595"/>
                <a:gd name="T46" fmla="*/ 2064 w 616"/>
                <a:gd name="T47" fmla="*/ 751 h 595"/>
                <a:gd name="T48" fmla="*/ 1883 w 616"/>
                <a:gd name="T49" fmla="*/ 790 h 595"/>
                <a:gd name="T50" fmla="*/ 1616 w 616"/>
                <a:gd name="T51" fmla="*/ 594 h 595"/>
                <a:gd name="T52" fmla="*/ 1199 w 616"/>
                <a:gd name="T53" fmla="*/ 337 h 595"/>
                <a:gd name="T54" fmla="*/ 1063 w 616"/>
                <a:gd name="T55" fmla="*/ 62 h 595"/>
                <a:gd name="T56" fmla="*/ 800 w 616"/>
                <a:gd name="T57" fmla="*/ 163 h 595"/>
                <a:gd name="T58" fmla="*/ 461 w 616"/>
                <a:gd name="T59" fmla="*/ 482 h 595"/>
                <a:gd name="T60" fmla="*/ 417 w 616"/>
                <a:gd name="T61" fmla="*/ 948 h 595"/>
                <a:gd name="T62" fmla="*/ 333 w 616"/>
                <a:gd name="T63" fmla="*/ 1382 h 595"/>
                <a:gd name="T64" fmla="*/ 790 w 616"/>
                <a:gd name="T65" fmla="*/ 1937 h 595"/>
                <a:gd name="T66" fmla="*/ 1294 w 616"/>
                <a:gd name="T67" fmla="*/ 2000 h 595"/>
                <a:gd name="T68" fmla="*/ 1915 w 616"/>
                <a:gd name="T69" fmla="*/ 1923 h 595"/>
                <a:gd name="T70" fmla="*/ 2542 w 616"/>
                <a:gd name="T71" fmla="*/ 1927 h 595"/>
                <a:gd name="T72" fmla="*/ 2855 w 616"/>
                <a:gd name="T73" fmla="*/ 2226 h 595"/>
                <a:gd name="T74" fmla="*/ 2950 w 616"/>
                <a:gd name="T75" fmla="*/ 2517 h 595"/>
                <a:gd name="T76" fmla="*/ 2813 w 616"/>
                <a:gd name="T77" fmla="*/ 2768 h 595"/>
                <a:gd name="T78" fmla="*/ 2490 w 616"/>
                <a:gd name="T79" fmla="*/ 3010 h 595"/>
                <a:gd name="T80" fmla="*/ 1977 w 616"/>
                <a:gd name="T81" fmla="*/ 3268 h 595"/>
                <a:gd name="T82" fmla="*/ 1883 w 616"/>
                <a:gd name="T83" fmla="*/ 3529 h 595"/>
                <a:gd name="T84" fmla="*/ 2064 w 616"/>
                <a:gd name="T85" fmla="*/ 3667 h 595"/>
                <a:gd name="T86" fmla="*/ 2409 w 616"/>
                <a:gd name="T87" fmla="*/ 4155 h 595"/>
                <a:gd name="T88" fmla="*/ 3117 w 616"/>
                <a:gd name="T89" fmla="*/ 3970 h 595"/>
                <a:gd name="T90" fmla="*/ 3306 w 616"/>
                <a:gd name="T91" fmla="*/ 4140 h 595"/>
                <a:gd name="T92" fmla="*/ 3463 w 616"/>
                <a:gd name="T93" fmla="*/ 4280 h 595"/>
                <a:gd name="T94" fmla="*/ 3657 w 616"/>
                <a:gd name="T95" fmla="*/ 4572 h 595"/>
                <a:gd name="T96" fmla="*/ 4032 w 616"/>
                <a:gd name="T97" fmla="*/ 4498 h 595"/>
                <a:gd name="T98" fmla="*/ 4417 w 616"/>
                <a:gd name="T99" fmla="*/ 4728 h 595"/>
                <a:gd name="T100" fmla="*/ 4763 w 616"/>
                <a:gd name="T101" fmla="*/ 4695 h 595"/>
                <a:gd name="T102" fmla="*/ 4702 w 616"/>
                <a:gd name="T103" fmla="*/ 4100 h 5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16" h="595">
                  <a:moveTo>
                    <a:pt x="542" y="474"/>
                  </a:moveTo>
                  <a:cubicBezTo>
                    <a:pt x="540" y="462"/>
                    <a:pt x="534" y="450"/>
                    <a:pt x="521" y="452"/>
                  </a:cubicBezTo>
                  <a:cubicBezTo>
                    <a:pt x="517" y="444"/>
                    <a:pt x="514" y="439"/>
                    <a:pt x="512" y="430"/>
                  </a:cubicBezTo>
                  <a:cubicBezTo>
                    <a:pt x="526" y="427"/>
                    <a:pt x="536" y="414"/>
                    <a:pt x="529" y="400"/>
                  </a:cubicBezTo>
                  <a:cubicBezTo>
                    <a:pt x="550" y="397"/>
                    <a:pt x="571" y="366"/>
                    <a:pt x="547" y="353"/>
                  </a:cubicBezTo>
                  <a:cubicBezTo>
                    <a:pt x="564" y="332"/>
                    <a:pt x="557" y="312"/>
                    <a:pt x="534" y="298"/>
                  </a:cubicBezTo>
                  <a:cubicBezTo>
                    <a:pt x="542" y="286"/>
                    <a:pt x="544" y="271"/>
                    <a:pt x="529" y="263"/>
                  </a:cubicBezTo>
                  <a:cubicBezTo>
                    <a:pt x="532" y="256"/>
                    <a:pt x="533" y="245"/>
                    <a:pt x="531" y="237"/>
                  </a:cubicBezTo>
                  <a:cubicBezTo>
                    <a:pt x="554" y="231"/>
                    <a:pt x="534" y="210"/>
                    <a:pt x="531" y="198"/>
                  </a:cubicBezTo>
                  <a:cubicBezTo>
                    <a:pt x="526" y="180"/>
                    <a:pt x="531" y="166"/>
                    <a:pt x="521" y="149"/>
                  </a:cubicBezTo>
                  <a:cubicBezTo>
                    <a:pt x="513" y="138"/>
                    <a:pt x="503" y="125"/>
                    <a:pt x="498" y="113"/>
                  </a:cubicBezTo>
                  <a:cubicBezTo>
                    <a:pt x="492" y="101"/>
                    <a:pt x="495" y="73"/>
                    <a:pt x="478" y="71"/>
                  </a:cubicBezTo>
                  <a:cubicBezTo>
                    <a:pt x="483" y="60"/>
                    <a:pt x="485" y="43"/>
                    <a:pt x="471" y="38"/>
                  </a:cubicBezTo>
                  <a:cubicBezTo>
                    <a:pt x="469" y="40"/>
                    <a:pt x="464" y="42"/>
                    <a:pt x="462" y="44"/>
                  </a:cubicBezTo>
                  <a:cubicBezTo>
                    <a:pt x="447" y="29"/>
                    <a:pt x="428" y="47"/>
                    <a:pt x="430" y="65"/>
                  </a:cubicBezTo>
                  <a:cubicBezTo>
                    <a:pt x="432" y="65"/>
                    <a:pt x="432" y="65"/>
                    <a:pt x="432" y="65"/>
                  </a:cubicBezTo>
                  <a:cubicBezTo>
                    <a:pt x="415" y="71"/>
                    <a:pt x="425" y="98"/>
                    <a:pt x="440" y="99"/>
                  </a:cubicBezTo>
                  <a:cubicBezTo>
                    <a:pt x="432" y="104"/>
                    <a:pt x="425" y="118"/>
                    <a:pt x="426" y="130"/>
                  </a:cubicBezTo>
                  <a:cubicBezTo>
                    <a:pt x="400" y="133"/>
                    <a:pt x="382" y="150"/>
                    <a:pt x="388" y="176"/>
                  </a:cubicBezTo>
                  <a:cubicBezTo>
                    <a:pt x="379" y="169"/>
                    <a:pt x="354" y="175"/>
                    <a:pt x="346" y="184"/>
                  </a:cubicBezTo>
                  <a:cubicBezTo>
                    <a:pt x="359" y="169"/>
                    <a:pt x="361" y="142"/>
                    <a:pt x="340" y="133"/>
                  </a:cubicBezTo>
                  <a:cubicBezTo>
                    <a:pt x="350" y="114"/>
                    <a:pt x="347" y="87"/>
                    <a:pt x="325" y="80"/>
                  </a:cubicBezTo>
                  <a:cubicBezTo>
                    <a:pt x="325" y="61"/>
                    <a:pt x="309" y="25"/>
                    <a:pt x="290" y="56"/>
                  </a:cubicBezTo>
                  <a:cubicBezTo>
                    <a:pt x="268" y="33"/>
                    <a:pt x="228" y="55"/>
                    <a:pt x="238" y="87"/>
                  </a:cubicBezTo>
                  <a:cubicBezTo>
                    <a:pt x="231" y="86"/>
                    <a:pt x="223" y="87"/>
                    <a:pt x="217" y="91"/>
                  </a:cubicBezTo>
                  <a:cubicBezTo>
                    <a:pt x="215" y="76"/>
                    <a:pt x="204" y="55"/>
                    <a:pt x="186" y="69"/>
                  </a:cubicBezTo>
                  <a:cubicBezTo>
                    <a:pt x="187" y="42"/>
                    <a:pt x="164" y="23"/>
                    <a:pt x="138" y="39"/>
                  </a:cubicBezTo>
                  <a:cubicBezTo>
                    <a:pt x="138" y="28"/>
                    <a:pt x="133" y="12"/>
                    <a:pt x="123" y="7"/>
                  </a:cubicBezTo>
                  <a:cubicBezTo>
                    <a:pt x="107" y="0"/>
                    <a:pt x="103" y="14"/>
                    <a:pt x="92" y="19"/>
                  </a:cubicBezTo>
                  <a:cubicBezTo>
                    <a:pt x="78" y="26"/>
                    <a:pt x="43" y="27"/>
                    <a:pt x="53" y="56"/>
                  </a:cubicBezTo>
                  <a:cubicBezTo>
                    <a:pt x="18" y="54"/>
                    <a:pt x="24" y="95"/>
                    <a:pt x="48" y="110"/>
                  </a:cubicBezTo>
                  <a:cubicBezTo>
                    <a:pt x="28" y="117"/>
                    <a:pt x="11" y="149"/>
                    <a:pt x="38" y="160"/>
                  </a:cubicBezTo>
                  <a:cubicBezTo>
                    <a:pt x="0" y="192"/>
                    <a:pt x="64" y="223"/>
                    <a:pt x="91" y="224"/>
                  </a:cubicBezTo>
                  <a:cubicBezTo>
                    <a:pt x="99" y="253"/>
                    <a:pt x="131" y="262"/>
                    <a:pt x="149" y="231"/>
                  </a:cubicBezTo>
                  <a:cubicBezTo>
                    <a:pt x="168" y="248"/>
                    <a:pt x="203" y="237"/>
                    <a:pt x="221" y="222"/>
                  </a:cubicBezTo>
                  <a:cubicBezTo>
                    <a:pt x="223" y="258"/>
                    <a:pt x="276" y="235"/>
                    <a:pt x="293" y="223"/>
                  </a:cubicBezTo>
                  <a:cubicBezTo>
                    <a:pt x="276" y="248"/>
                    <a:pt x="309" y="258"/>
                    <a:pt x="329" y="257"/>
                  </a:cubicBezTo>
                  <a:cubicBezTo>
                    <a:pt x="331" y="269"/>
                    <a:pt x="332" y="282"/>
                    <a:pt x="340" y="291"/>
                  </a:cubicBezTo>
                  <a:cubicBezTo>
                    <a:pt x="325" y="293"/>
                    <a:pt x="320" y="308"/>
                    <a:pt x="324" y="320"/>
                  </a:cubicBezTo>
                  <a:cubicBezTo>
                    <a:pt x="301" y="318"/>
                    <a:pt x="290" y="326"/>
                    <a:pt x="287" y="348"/>
                  </a:cubicBezTo>
                  <a:cubicBezTo>
                    <a:pt x="251" y="327"/>
                    <a:pt x="240" y="350"/>
                    <a:pt x="228" y="378"/>
                  </a:cubicBezTo>
                  <a:cubicBezTo>
                    <a:pt x="223" y="389"/>
                    <a:pt x="213" y="392"/>
                    <a:pt x="217" y="408"/>
                  </a:cubicBezTo>
                  <a:cubicBezTo>
                    <a:pt x="219" y="419"/>
                    <a:pt x="224" y="427"/>
                    <a:pt x="238" y="424"/>
                  </a:cubicBezTo>
                  <a:cubicBezTo>
                    <a:pt x="219" y="447"/>
                    <a:pt x="254" y="479"/>
                    <a:pt x="278" y="481"/>
                  </a:cubicBezTo>
                  <a:cubicBezTo>
                    <a:pt x="308" y="483"/>
                    <a:pt x="329" y="453"/>
                    <a:pt x="359" y="459"/>
                  </a:cubicBezTo>
                  <a:cubicBezTo>
                    <a:pt x="358" y="474"/>
                    <a:pt x="367" y="482"/>
                    <a:pt x="381" y="479"/>
                  </a:cubicBezTo>
                  <a:cubicBezTo>
                    <a:pt x="379" y="491"/>
                    <a:pt x="388" y="496"/>
                    <a:pt x="399" y="495"/>
                  </a:cubicBezTo>
                  <a:cubicBezTo>
                    <a:pt x="396" y="511"/>
                    <a:pt x="407" y="525"/>
                    <a:pt x="421" y="529"/>
                  </a:cubicBezTo>
                  <a:cubicBezTo>
                    <a:pt x="438" y="535"/>
                    <a:pt x="452" y="518"/>
                    <a:pt x="465" y="520"/>
                  </a:cubicBezTo>
                  <a:cubicBezTo>
                    <a:pt x="479" y="523"/>
                    <a:pt x="493" y="543"/>
                    <a:pt x="509" y="547"/>
                  </a:cubicBezTo>
                  <a:cubicBezTo>
                    <a:pt x="524" y="552"/>
                    <a:pt x="537" y="552"/>
                    <a:pt x="549" y="543"/>
                  </a:cubicBezTo>
                  <a:cubicBezTo>
                    <a:pt x="616" y="595"/>
                    <a:pt x="573" y="424"/>
                    <a:pt x="542" y="474"/>
                  </a:cubicBezTo>
                  <a:close/>
                </a:path>
              </a:pathLst>
            </a:custGeom>
            <a:noFill/>
            <a:ln w="12700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6" name="Freeform 602"/>
            <p:cNvSpPr>
              <a:spLocks/>
            </p:cNvSpPr>
            <p:nvPr/>
          </p:nvSpPr>
          <p:spPr bwMode="auto">
            <a:xfrm>
              <a:off x="2294" y="1708"/>
              <a:ext cx="17" cy="64"/>
            </a:xfrm>
            <a:custGeom>
              <a:avLst/>
              <a:gdLst>
                <a:gd name="T0" fmla="*/ 96 w 11"/>
                <a:gd name="T1" fmla="*/ 0 h 42"/>
                <a:gd name="T2" fmla="*/ 29 w 11"/>
                <a:gd name="T3" fmla="*/ 155 h 42"/>
                <a:gd name="T4" fmla="*/ 29 w 11"/>
                <a:gd name="T5" fmla="*/ 256 h 42"/>
                <a:gd name="T6" fmla="*/ 12 w 11"/>
                <a:gd name="T7" fmla="*/ 3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42">
                  <a:moveTo>
                    <a:pt x="11" y="0"/>
                  </a:moveTo>
                  <a:cubicBezTo>
                    <a:pt x="5" y="3"/>
                    <a:pt x="4" y="12"/>
                    <a:pt x="3" y="19"/>
                  </a:cubicBezTo>
                  <a:cubicBezTo>
                    <a:pt x="3" y="23"/>
                    <a:pt x="3" y="27"/>
                    <a:pt x="3" y="31"/>
                  </a:cubicBezTo>
                  <a:cubicBezTo>
                    <a:pt x="2" y="35"/>
                    <a:pt x="0" y="39"/>
                    <a:pt x="1" y="42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7" name="Freeform 603"/>
            <p:cNvSpPr>
              <a:spLocks/>
            </p:cNvSpPr>
            <p:nvPr/>
          </p:nvSpPr>
          <p:spPr bwMode="auto">
            <a:xfrm>
              <a:off x="2219" y="1674"/>
              <a:ext cx="44" cy="40"/>
            </a:xfrm>
            <a:custGeom>
              <a:avLst/>
              <a:gdLst>
                <a:gd name="T0" fmla="*/ 235 w 29"/>
                <a:gd name="T1" fmla="*/ 0 h 26"/>
                <a:gd name="T2" fmla="*/ 126 w 29"/>
                <a:gd name="T3" fmla="*/ 114 h 26"/>
                <a:gd name="T4" fmla="*/ 0 w 29"/>
                <a:gd name="T5" fmla="*/ 22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cubicBezTo>
                    <a:pt x="24" y="4"/>
                    <a:pt x="21" y="9"/>
                    <a:pt x="16" y="13"/>
                  </a:cubicBezTo>
                  <a:cubicBezTo>
                    <a:pt x="9" y="17"/>
                    <a:pt x="5" y="20"/>
                    <a:pt x="0" y="26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8" name="Freeform 604"/>
            <p:cNvSpPr>
              <a:spLocks/>
            </p:cNvSpPr>
            <p:nvPr/>
          </p:nvSpPr>
          <p:spPr bwMode="auto">
            <a:xfrm>
              <a:off x="2262" y="1739"/>
              <a:ext cx="37" cy="9"/>
            </a:xfrm>
            <a:custGeom>
              <a:avLst/>
              <a:gdLst>
                <a:gd name="T0" fmla="*/ 210 w 24"/>
                <a:gd name="T1" fmla="*/ 0 h 6"/>
                <a:gd name="T2" fmla="*/ 0 w 24"/>
                <a:gd name="T3" fmla="*/ 2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cubicBezTo>
                    <a:pt x="18" y="6"/>
                    <a:pt x="7" y="1"/>
                    <a:pt x="0" y="3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79" name="Freeform 605"/>
            <p:cNvSpPr>
              <a:spLocks/>
            </p:cNvSpPr>
            <p:nvPr/>
          </p:nvSpPr>
          <p:spPr bwMode="auto">
            <a:xfrm>
              <a:off x="2191" y="1852"/>
              <a:ext cx="14" cy="71"/>
            </a:xfrm>
            <a:custGeom>
              <a:avLst/>
              <a:gdLst>
                <a:gd name="T0" fmla="*/ 73 w 9"/>
                <a:gd name="T1" fmla="*/ 404 h 46"/>
                <a:gd name="T2" fmla="*/ 73 w 9"/>
                <a:gd name="T3" fmla="*/ 316 h 46"/>
                <a:gd name="T4" fmla="*/ 34 w 9"/>
                <a:gd name="T5" fmla="*/ 238 h 46"/>
                <a:gd name="T6" fmla="*/ 0 w 9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6">
                  <a:moveTo>
                    <a:pt x="8" y="46"/>
                  </a:moveTo>
                  <a:cubicBezTo>
                    <a:pt x="8" y="42"/>
                    <a:pt x="9" y="40"/>
                    <a:pt x="8" y="36"/>
                  </a:cubicBezTo>
                  <a:cubicBezTo>
                    <a:pt x="7" y="33"/>
                    <a:pt x="5" y="30"/>
                    <a:pt x="4" y="27"/>
                  </a:cubicBezTo>
                  <a:cubicBezTo>
                    <a:pt x="0" y="18"/>
                    <a:pt x="0" y="9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0" name="Freeform 606"/>
            <p:cNvSpPr>
              <a:spLocks/>
            </p:cNvSpPr>
            <p:nvPr/>
          </p:nvSpPr>
          <p:spPr bwMode="auto">
            <a:xfrm>
              <a:off x="2032" y="1800"/>
              <a:ext cx="70" cy="14"/>
            </a:xfrm>
            <a:custGeom>
              <a:avLst/>
              <a:gdLst>
                <a:gd name="T0" fmla="*/ 0 w 45"/>
                <a:gd name="T1" fmla="*/ 73 h 9"/>
                <a:gd name="T2" fmla="*/ 210 w 45"/>
                <a:gd name="T3" fmla="*/ 53 h 9"/>
                <a:gd name="T4" fmla="*/ 411 w 45"/>
                <a:gd name="T5" fmla="*/ 34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9">
                  <a:moveTo>
                    <a:pt x="0" y="8"/>
                  </a:moveTo>
                  <a:cubicBezTo>
                    <a:pt x="8" y="9"/>
                    <a:pt x="16" y="8"/>
                    <a:pt x="23" y="6"/>
                  </a:cubicBezTo>
                  <a:cubicBezTo>
                    <a:pt x="29" y="4"/>
                    <a:pt x="39" y="0"/>
                    <a:pt x="45" y="4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1" name="Freeform 607"/>
            <p:cNvSpPr>
              <a:spLocks/>
            </p:cNvSpPr>
            <p:nvPr/>
          </p:nvSpPr>
          <p:spPr bwMode="auto">
            <a:xfrm>
              <a:off x="2117" y="1849"/>
              <a:ext cx="76" cy="31"/>
            </a:xfrm>
            <a:custGeom>
              <a:avLst/>
              <a:gdLst>
                <a:gd name="T0" fmla="*/ 440 w 49"/>
                <a:gd name="T1" fmla="*/ 178 h 20"/>
                <a:gd name="T2" fmla="*/ 388 w 49"/>
                <a:gd name="T3" fmla="*/ 96 h 20"/>
                <a:gd name="T4" fmla="*/ 276 w 49"/>
                <a:gd name="T5" fmla="*/ 62 h 20"/>
                <a:gd name="T6" fmla="*/ 127 w 49"/>
                <a:gd name="T7" fmla="*/ 45 h 20"/>
                <a:gd name="T8" fmla="*/ 0 w 4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20">
                  <a:moveTo>
                    <a:pt x="49" y="20"/>
                  </a:moveTo>
                  <a:cubicBezTo>
                    <a:pt x="47" y="17"/>
                    <a:pt x="46" y="13"/>
                    <a:pt x="43" y="11"/>
                  </a:cubicBezTo>
                  <a:cubicBezTo>
                    <a:pt x="40" y="8"/>
                    <a:pt x="36" y="7"/>
                    <a:pt x="31" y="7"/>
                  </a:cubicBezTo>
                  <a:cubicBezTo>
                    <a:pt x="25" y="7"/>
                    <a:pt x="20" y="7"/>
                    <a:pt x="14" y="5"/>
                  </a:cubicBezTo>
                  <a:cubicBezTo>
                    <a:pt x="9" y="4"/>
                    <a:pt x="5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2" name="Freeform 608"/>
            <p:cNvSpPr>
              <a:spLocks/>
            </p:cNvSpPr>
            <p:nvPr/>
          </p:nvSpPr>
          <p:spPr bwMode="auto">
            <a:xfrm>
              <a:off x="2055" y="1652"/>
              <a:ext cx="81" cy="51"/>
            </a:xfrm>
            <a:custGeom>
              <a:avLst/>
              <a:gdLst>
                <a:gd name="T0" fmla="*/ 0 w 52"/>
                <a:gd name="T1" fmla="*/ 0 h 33"/>
                <a:gd name="T2" fmla="*/ 243 w 52"/>
                <a:gd name="T3" fmla="*/ 134 h 33"/>
                <a:gd name="T4" fmla="*/ 475 w 52"/>
                <a:gd name="T5" fmla="*/ 29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33">
                  <a:moveTo>
                    <a:pt x="0" y="0"/>
                  </a:moveTo>
                  <a:cubicBezTo>
                    <a:pt x="8" y="6"/>
                    <a:pt x="18" y="10"/>
                    <a:pt x="26" y="15"/>
                  </a:cubicBezTo>
                  <a:cubicBezTo>
                    <a:pt x="36" y="22"/>
                    <a:pt x="40" y="30"/>
                    <a:pt x="52" y="33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3" name="Freeform 609"/>
            <p:cNvSpPr>
              <a:spLocks/>
            </p:cNvSpPr>
            <p:nvPr/>
          </p:nvSpPr>
          <p:spPr bwMode="auto">
            <a:xfrm>
              <a:off x="2168" y="1628"/>
              <a:ext cx="18" cy="32"/>
            </a:xfrm>
            <a:custGeom>
              <a:avLst/>
              <a:gdLst>
                <a:gd name="T0" fmla="*/ 93 w 12"/>
                <a:gd name="T1" fmla="*/ 0 h 21"/>
                <a:gd name="T2" fmla="*/ 62 w 12"/>
                <a:gd name="T3" fmla="*/ 93 h 21"/>
                <a:gd name="T4" fmla="*/ 12 w 12"/>
                <a:gd name="T5" fmla="*/ 17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1">
                  <a:moveTo>
                    <a:pt x="12" y="0"/>
                  </a:moveTo>
                  <a:cubicBezTo>
                    <a:pt x="11" y="4"/>
                    <a:pt x="10" y="9"/>
                    <a:pt x="8" y="11"/>
                  </a:cubicBezTo>
                  <a:cubicBezTo>
                    <a:pt x="5" y="15"/>
                    <a:pt x="0" y="14"/>
                    <a:pt x="1" y="21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4" name="Freeform 610"/>
            <p:cNvSpPr>
              <a:spLocks/>
            </p:cNvSpPr>
            <p:nvPr/>
          </p:nvSpPr>
          <p:spPr bwMode="auto">
            <a:xfrm>
              <a:off x="2086" y="1677"/>
              <a:ext cx="22" cy="52"/>
            </a:xfrm>
            <a:custGeom>
              <a:avLst/>
              <a:gdLst>
                <a:gd name="T0" fmla="*/ 66 w 14"/>
                <a:gd name="T1" fmla="*/ 0 h 34"/>
                <a:gd name="T2" fmla="*/ 116 w 14"/>
                <a:gd name="T3" fmla="*/ 176 h 34"/>
                <a:gd name="T4" fmla="*/ 66 w 14"/>
                <a:gd name="T5" fmla="*/ 236 h 34"/>
                <a:gd name="T6" fmla="*/ 0 w 14"/>
                <a:gd name="T7" fmla="*/ 286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4">
                  <a:moveTo>
                    <a:pt x="7" y="0"/>
                  </a:moveTo>
                  <a:cubicBezTo>
                    <a:pt x="12" y="7"/>
                    <a:pt x="14" y="12"/>
                    <a:pt x="12" y="21"/>
                  </a:cubicBezTo>
                  <a:cubicBezTo>
                    <a:pt x="11" y="24"/>
                    <a:pt x="10" y="26"/>
                    <a:pt x="7" y="28"/>
                  </a:cubicBezTo>
                  <a:cubicBezTo>
                    <a:pt x="5" y="30"/>
                    <a:pt x="2" y="31"/>
                    <a:pt x="0" y="34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5" name="Freeform 611"/>
            <p:cNvSpPr>
              <a:spLocks/>
            </p:cNvSpPr>
            <p:nvPr/>
          </p:nvSpPr>
          <p:spPr bwMode="auto">
            <a:xfrm>
              <a:off x="2165" y="1760"/>
              <a:ext cx="74" cy="39"/>
            </a:xfrm>
            <a:custGeom>
              <a:avLst/>
              <a:gdLst>
                <a:gd name="T0" fmla="*/ 0 w 48"/>
                <a:gd name="T1" fmla="*/ 0 h 25"/>
                <a:gd name="T2" fmla="*/ 228 w 48"/>
                <a:gd name="T3" fmla="*/ 95 h 25"/>
                <a:gd name="T4" fmla="*/ 418 w 48"/>
                <a:gd name="T5" fmla="*/ 23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5">
                  <a:moveTo>
                    <a:pt x="0" y="0"/>
                  </a:moveTo>
                  <a:cubicBezTo>
                    <a:pt x="5" y="9"/>
                    <a:pt x="18" y="8"/>
                    <a:pt x="26" y="10"/>
                  </a:cubicBezTo>
                  <a:cubicBezTo>
                    <a:pt x="34" y="13"/>
                    <a:pt x="43" y="18"/>
                    <a:pt x="48" y="25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6" name="Freeform 612"/>
            <p:cNvSpPr>
              <a:spLocks/>
            </p:cNvSpPr>
            <p:nvPr/>
          </p:nvSpPr>
          <p:spPr bwMode="auto">
            <a:xfrm>
              <a:off x="2300" y="1820"/>
              <a:ext cx="105" cy="16"/>
            </a:xfrm>
            <a:custGeom>
              <a:avLst/>
              <a:gdLst>
                <a:gd name="T0" fmla="*/ 596 w 68"/>
                <a:gd name="T1" fmla="*/ 107 h 10"/>
                <a:gd name="T2" fmla="*/ 303 w 68"/>
                <a:gd name="T3" fmla="*/ 0 h 10"/>
                <a:gd name="T4" fmla="*/ 0 w 68"/>
                <a:gd name="T5" fmla="*/ 54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10">
                  <a:moveTo>
                    <a:pt x="68" y="10"/>
                  </a:moveTo>
                  <a:cubicBezTo>
                    <a:pt x="58" y="7"/>
                    <a:pt x="45" y="0"/>
                    <a:pt x="34" y="0"/>
                  </a:cubicBezTo>
                  <a:cubicBezTo>
                    <a:pt x="22" y="0"/>
                    <a:pt x="12" y="5"/>
                    <a:pt x="0" y="5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7" name="Freeform 613"/>
            <p:cNvSpPr>
              <a:spLocks/>
            </p:cNvSpPr>
            <p:nvPr/>
          </p:nvSpPr>
          <p:spPr bwMode="auto">
            <a:xfrm>
              <a:off x="2433" y="1851"/>
              <a:ext cx="72" cy="22"/>
            </a:xfrm>
            <a:custGeom>
              <a:avLst/>
              <a:gdLst>
                <a:gd name="T0" fmla="*/ 397 w 47"/>
                <a:gd name="T1" fmla="*/ 0 h 14"/>
                <a:gd name="T2" fmla="*/ 204 w 47"/>
                <a:gd name="T3" fmla="*/ 116 h 14"/>
                <a:gd name="T4" fmla="*/ 101 w 47"/>
                <a:gd name="T5" fmla="*/ 104 h 14"/>
                <a:gd name="T6" fmla="*/ 0 w 47"/>
                <a:gd name="T7" fmla="*/ 13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cubicBezTo>
                    <a:pt x="39" y="4"/>
                    <a:pt x="33" y="12"/>
                    <a:pt x="24" y="12"/>
                  </a:cubicBezTo>
                  <a:cubicBezTo>
                    <a:pt x="19" y="13"/>
                    <a:pt x="16" y="11"/>
                    <a:pt x="12" y="11"/>
                  </a:cubicBezTo>
                  <a:cubicBezTo>
                    <a:pt x="8" y="11"/>
                    <a:pt x="3" y="13"/>
                    <a:pt x="0" y="14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8" name="Freeform 614"/>
            <p:cNvSpPr>
              <a:spLocks/>
            </p:cNvSpPr>
            <p:nvPr/>
          </p:nvSpPr>
          <p:spPr bwMode="auto">
            <a:xfrm>
              <a:off x="2354" y="1762"/>
              <a:ext cx="29" cy="58"/>
            </a:xfrm>
            <a:custGeom>
              <a:avLst/>
              <a:gdLst>
                <a:gd name="T0" fmla="*/ 0 w 19"/>
                <a:gd name="T1" fmla="*/ 317 h 38"/>
                <a:gd name="T2" fmla="*/ 96 w 19"/>
                <a:gd name="T3" fmla="*/ 156 h 38"/>
                <a:gd name="T4" fmla="*/ 110 w 19"/>
                <a:gd name="T5" fmla="*/ 63 h 38"/>
                <a:gd name="T6" fmla="*/ 156 w 19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6" y="33"/>
                    <a:pt x="11" y="27"/>
                    <a:pt x="12" y="19"/>
                  </a:cubicBezTo>
                  <a:cubicBezTo>
                    <a:pt x="12" y="15"/>
                    <a:pt x="11" y="12"/>
                    <a:pt x="13" y="8"/>
                  </a:cubicBezTo>
                  <a:cubicBezTo>
                    <a:pt x="14" y="5"/>
                    <a:pt x="18" y="3"/>
                    <a:pt x="19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89" name="Freeform 615"/>
            <p:cNvSpPr>
              <a:spLocks/>
            </p:cNvSpPr>
            <p:nvPr/>
          </p:nvSpPr>
          <p:spPr bwMode="auto">
            <a:xfrm>
              <a:off x="2417" y="1654"/>
              <a:ext cx="11" cy="74"/>
            </a:xfrm>
            <a:custGeom>
              <a:avLst/>
              <a:gdLst>
                <a:gd name="T0" fmla="*/ 31 w 7"/>
                <a:gd name="T1" fmla="*/ 0 h 48"/>
                <a:gd name="T2" fmla="*/ 55 w 7"/>
                <a:gd name="T3" fmla="*/ 197 h 48"/>
                <a:gd name="T4" fmla="*/ 31 w 7"/>
                <a:gd name="T5" fmla="*/ 41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8">
                  <a:moveTo>
                    <a:pt x="3" y="0"/>
                  </a:moveTo>
                  <a:cubicBezTo>
                    <a:pt x="0" y="6"/>
                    <a:pt x="6" y="16"/>
                    <a:pt x="6" y="23"/>
                  </a:cubicBezTo>
                  <a:cubicBezTo>
                    <a:pt x="7" y="31"/>
                    <a:pt x="4" y="40"/>
                    <a:pt x="3" y="48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0" name="Freeform 616"/>
            <p:cNvSpPr>
              <a:spLocks/>
            </p:cNvSpPr>
            <p:nvPr/>
          </p:nvSpPr>
          <p:spPr bwMode="auto">
            <a:xfrm>
              <a:off x="2451" y="1871"/>
              <a:ext cx="45" cy="49"/>
            </a:xfrm>
            <a:custGeom>
              <a:avLst/>
              <a:gdLst>
                <a:gd name="T0" fmla="*/ 127 w 29"/>
                <a:gd name="T1" fmla="*/ 0 h 32"/>
                <a:gd name="T2" fmla="*/ 262 w 29"/>
                <a:gd name="T3" fmla="*/ 27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cubicBezTo>
                    <a:pt x="0" y="12"/>
                    <a:pt x="23" y="22"/>
                    <a:pt x="29" y="32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1" name="Freeform 617"/>
            <p:cNvSpPr>
              <a:spLocks/>
            </p:cNvSpPr>
            <p:nvPr/>
          </p:nvSpPr>
          <p:spPr bwMode="auto">
            <a:xfrm>
              <a:off x="2476" y="2060"/>
              <a:ext cx="69" cy="74"/>
            </a:xfrm>
            <a:custGeom>
              <a:avLst/>
              <a:gdLst>
                <a:gd name="T0" fmla="*/ 0 w 45"/>
                <a:gd name="T1" fmla="*/ 0 h 48"/>
                <a:gd name="T2" fmla="*/ 221 w 45"/>
                <a:gd name="T3" fmla="*/ 190 h 48"/>
                <a:gd name="T4" fmla="*/ 383 w 45"/>
                <a:gd name="T5" fmla="*/ 41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8">
                  <a:moveTo>
                    <a:pt x="0" y="0"/>
                  </a:moveTo>
                  <a:cubicBezTo>
                    <a:pt x="7" y="9"/>
                    <a:pt x="19" y="13"/>
                    <a:pt x="26" y="22"/>
                  </a:cubicBezTo>
                  <a:cubicBezTo>
                    <a:pt x="33" y="31"/>
                    <a:pt x="39" y="40"/>
                    <a:pt x="45" y="48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2" name="Freeform 618"/>
            <p:cNvSpPr>
              <a:spLocks/>
            </p:cNvSpPr>
            <p:nvPr/>
          </p:nvSpPr>
          <p:spPr bwMode="auto">
            <a:xfrm>
              <a:off x="2718" y="2137"/>
              <a:ext cx="74" cy="47"/>
            </a:xfrm>
            <a:custGeom>
              <a:avLst/>
              <a:gdLst>
                <a:gd name="T0" fmla="*/ 418 w 48"/>
                <a:gd name="T1" fmla="*/ 285 h 30"/>
                <a:gd name="T2" fmla="*/ 220 w 48"/>
                <a:gd name="T3" fmla="*/ 182 h 30"/>
                <a:gd name="T4" fmla="*/ 0 w 48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0">
                  <a:moveTo>
                    <a:pt x="48" y="30"/>
                  </a:moveTo>
                  <a:cubicBezTo>
                    <a:pt x="43" y="24"/>
                    <a:pt x="31" y="25"/>
                    <a:pt x="25" y="19"/>
                  </a:cubicBezTo>
                  <a:cubicBezTo>
                    <a:pt x="15" y="11"/>
                    <a:pt x="14" y="2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3" name="Freeform 619"/>
            <p:cNvSpPr>
              <a:spLocks/>
            </p:cNvSpPr>
            <p:nvPr/>
          </p:nvSpPr>
          <p:spPr bwMode="auto">
            <a:xfrm>
              <a:off x="2605" y="2114"/>
              <a:ext cx="26" cy="120"/>
            </a:xfrm>
            <a:custGeom>
              <a:avLst/>
              <a:gdLst>
                <a:gd name="T0" fmla="*/ 142 w 17"/>
                <a:gd name="T1" fmla="*/ 0 h 78"/>
                <a:gd name="T2" fmla="*/ 61 w 17"/>
                <a:gd name="T3" fmla="*/ 346 h 78"/>
                <a:gd name="T4" fmla="*/ 12 w 17"/>
                <a:gd name="T5" fmla="*/ 509 h 78"/>
                <a:gd name="T6" fmla="*/ 12 w 17"/>
                <a:gd name="T7" fmla="*/ 674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78">
                  <a:moveTo>
                    <a:pt x="17" y="0"/>
                  </a:moveTo>
                  <a:cubicBezTo>
                    <a:pt x="3" y="5"/>
                    <a:pt x="9" y="29"/>
                    <a:pt x="7" y="40"/>
                  </a:cubicBezTo>
                  <a:cubicBezTo>
                    <a:pt x="7" y="47"/>
                    <a:pt x="2" y="52"/>
                    <a:pt x="1" y="59"/>
                  </a:cubicBezTo>
                  <a:cubicBezTo>
                    <a:pt x="0" y="65"/>
                    <a:pt x="1" y="74"/>
                    <a:pt x="1" y="78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4" name="Freeform 620"/>
            <p:cNvSpPr>
              <a:spLocks/>
            </p:cNvSpPr>
            <p:nvPr/>
          </p:nvSpPr>
          <p:spPr bwMode="auto">
            <a:xfrm>
              <a:off x="2342" y="2204"/>
              <a:ext cx="86" cy="18"/>
            </a:xfrm>
            <a:custGeom>
              <a:avLst/>
              <a:gdLst>
                <a:gd name="T0" fmla="*/ 0 w 56"/>
                <a:gd name="T1" fmla="*/ 93 h 12"/>
                <a:gd name="T2" fmla="*/ 250 w 56"/>
                <a:gd name="T3" fmla="*/ 12 h 12"/>
                <a:gd name="T4" fmla="*/ 479 w 56"/>
                <a:gd name="T5" fmla="*/ 41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12">
                  <a:moveTo>
                    <a:pt x="0" y="12"/>
                  </a:moveTo>
                  <a:cubicBezTo>
                    <a:pt x="8" y="7"/>
                    <a:pt x="19" y="0"/>
                    <a:pt x="29" y="1"/>
                  </a:cubicBezTo>
                  <a:cubicBezTo>
                    <a:pt x="39" y="3"/>
                    <a:pt x="45" y="7"/>
                    <a:pt x="56" y="5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5" name="Freeform 621"/>
            <p:cNvSpPr>
              <a:spLocks/>
            </p:cNvSpPr>
            <p:nvPr/>
          </p:nvSpPr>
          <p:spPr bwMode="auto">
            <a:xfrm>
              <a:off x="2562" y="2274"/>
              <a:ext cx="32" cy="31"/>
            </a:xfrm>
            <a:custGeom>
              <a:avLst/>
              <a:gdLst>
                <a:gd name="T0" fmla="*/ 0 w 21"/>
                <a:gd name="T1" fmla="*/ 178 h 20"/>
                <a:gd name="T2" fmla="*/ 114 w 21"/>
                <a:gd name="T3" fmla="*/ 109 h 20"/>
                <a:gd name="T4" fmla="*/ 174 w 21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0">
                  <a:moveTo>
                    <a:pt x="0" y="20"/>
                  </a:moveTo>
                  <a:cubicBezTo>
                    <a:pt x="4" y="14"/>
                    <a:pt x="9" y="15"/>
                    <a:pt x="14" y="12"/>
                  </a:cubicBezTo>
                  <a:cubicBezTo>
                    <a:pt x="18" y="9"/>
                    <a:pt x="19" y="5"/>
                    <a:pt x="21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6" name="Freeform 622"/>
            <p:cNvSpPr>
              <a:spLocks/>
            </p:cNvSpPr>
            <p:nvPr/>
          </p:nvSpPr>
          <p:spPr bwMode="auto">
            <a:xfrm>
              <a:off x="2590" y="2294"/>
              <a:ext cx="15" cy="34"/>
            </a:xfrm>
            <a:custGeom>
              <a:avLst/>
              <a:gdLst>
                <a:gd name="T0" fmla="*/ 0 w 10"/>
                <a:gd name="T1" fmla="*/ 196 h 22"/>
                <a:gd name="T2" fmla="*/ 59 w 10"/>
                <a:gd name="T3" fmla="*/ 96 h 22"/>
                <a:gd name="T4" fmla="*/ 80 w 1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cubicBezTo>
                    <a:pt x="1" y="18"/>
                    <a:pt x="5" y="16"/>
                    <a:pt x="7" y="11"/>
                  </a:cubicBezTo>
                  <a:cubicBezTo>
                    <a:pt x="8" y="7"/>
                    <a:pt x="6" y="3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7" name="Freeform 623"/>
            <p:cNvSpPr>
              <a:spLocks/>
            </p:cNvSpPr>
            <p:nvPr/>
          </p:nvSpPr>
          <p:spPr bwMode="auto">
            <a:xfrm>
              <a:off x="2744" y="2124"/>
              <a:ext cx="41" cy="29"/>
            </a:xfrm>
            <a:custGeom>
              <a:avLst/>
              <a:gdLst>
                <a:gd name="T0" fmla="*/ 0 w 27"/>
                <a:gd name="T1" fmla="*/ 156 h 19"/>
                <a:gd name="T2" fmla="*/ 217 w 27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9">
                  <a:moveTo>
                    <a:pt x="0" y="19"/>
                  </a:moveTo>
                  <a:cubicBezTo>
                    <a:pt x="3" y="5"/>
                    <a:pt x="16" y="3"/>
                    <a:pt x="27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8" name="Freeform 624"/>
            <p:cNvSpPr>
              <a:spLocks/>
            </p:cNvSpPr>
            <p:nvPr/>
          </p:nvSpPr>
          <p:spPr bwMode="auto">
            <a:xfrm>
              <a:off x="2659" y="2279"/>
              <a:ext cx="108" cy="49"/>
            </a:xfrm>
            <a:custGeom>
              <a:avLst/>
              <a:gdLst>
                <a:gd name="T0" fmla="*/ 614 w 70"/>
                <a:gd name="T1" fmla="*/ 270 h 32"/>
                <a:gd name="T2" fmla="*/ 514 w 70"/>
                <a:gd name="T3" fmla="*/ 225 h 32"/>
                <a:gd name="T4" fmla="*/ 293 w 70"/>
                <a:gd name="T5" fmla="*/ 204 h 32"/>
                <a:gd name="T6" fmla="*/ 0 w 70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cubicBezTo>
                    <a:pt x="66" y="31"/>
                    <a:pt x="63" y="28"/>
                    <a:pt x="59" y="27"/>
                  </a:cubicBezTo>
                  <a:cubicBezTo>
                    <a:pt x="50" y="23"/>
                    <a:pt x="43" y="24"/>
                    <a:pt x="34" y="24"/>
                  </a:cubicBezTo>
                  <a:cubicBezTo>
                    <a:pt x="15" y="26"/>
                    <a:pt x="9" y="1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99" name="Freeform 625"/>
            <p:cNvSpPr>
              <a:spLocks/>
            </p:cNvSpPr>
            <p:nvPr/>
          </p:nvSpPr>
          <p:spPr bwMode="auto">
            <a:xfrm>
              <a:off x="2616" y="2167"/>
              <a:ext cx="65" cy="44"/>
            </a:xfrm>
            <a:custGeom>
              <a:avLst/>
              <a:gdLst>
                <a:gd name="T0" fmla="*/ 0 w 42"/>
                <a:gd name="T1" fmla="*/ 0 h 29"/>
                <a:gd name="T2" fmla="*/ 167 w 42"/>
                <a:gd name="T3" fmla="*/ 112 h 29"/>
                <a:gd name="T4" fmla="*/ 373 w 42"/>
                <a:gd name="T5" fmla="*/ 235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29">
                  <a:moveTo>
                    <a:pt x="0" y="0"/>
                  </a:moveTo>
                  <a:cubicBezTo>
                    <a:pt x="5" y="7"/>
                    <a:pt x="11" y="11"/>
                    <a:pt x="19" y="14"/>
                  </a:cubicBezTo>
                  <a:cubicBezTo>
                    <a:pt x="29" y="17"/>
                    <a:pt x="35" y="21"/>
                    <a:pt x="42" y="29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0" name="Freeform 626"/>
            <p:cNvSpPr>
              <a:spLocks/>
            </p:cNvSpPr>
            <p:nvPr/>
          </p:nvSpPr>
          <p:spPr bwMode="auto">
            <a:xfrm>
              <a:off x="2513" y="2036"/>
              <a:ext cx="46" cy="63"/>
            </a:xfrm>
            <a:custGeom>
              <a:avLst/>
              <a:gdLst>
                <a:gd name="T0" fmla="*/ 0 w 30"/>
                <a:gd name="T1" fmla="*/ 303 h 41"/>
                <a:gd name="T2" fmla="*/ 195 w 30"/>
                <a:gd name="T3" fmla="*/ 0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41">
                  <a:moveTo>
                    <a:pt x="0" y="35"/>
                  </a:moveTo>
                  <a:cubicBezTo>
                    <a:pt x="11" y="41"/>
                    <a:pt x="30" y="10"/>
                    <a:pt x="23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1" name="Freeform 627"/>
            <p:cNvSpPr>
              <a:spLocks/>
            </p:cNvSpPr>
            <p:nvPr/>
          </p:nvSpPr>
          <p:spPr bwMode="auto">
            <a:xfrm>
              <a:off x="2633" y="1763"/>
              <a:ext cx="52" cy="49"/>
            </a:xfrm>
            <a:custGeom>
              <a:avLst/>
              <a:gdLst>
                <a:gd name="T0" fmla="*/ 0 w 34"/>
                <a:gd name="T1" fmla="*/ 0 h 32"/>
                <a:gd name="T2" fmla="*/ 286 w 34"/>
                <a:gd name="T3" fmla="*/ 27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32">
                  <a:moveTo>
                    <a:pt x="0" y="0"/>
                  </a:moveTo>
                  <a:cubicBezTo>
                    <a:pt x="0" y="16"/>
                    <a:pt x="26" y="20"/>
                    <a:pt x="34" y="32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2" name="Freeform 628"/>
            <p:cNvSpPr>
              <a:spLocks/>
            </p:cNvSpPr>
            <p:nvPr/>
          </p:nvSpPr>
          <p:spPr bwMode="auto">
            <a:xfrm>
              <a:off x="2570" y="1839"/>
              <a:ext cx="23" cy="67"/>
            </a:xfrm>
            <a:custGeom>
              <a:avLst/>
              <a:gdLst>
                <a:gd name="T0" fmla="*/ 0 w 15"/>
                <a:gd name="T1" fmla="*/ 0 h 44"/>
                <a:gd name="T2" fmla="*/ 94 w 15"/>
                <a:gd name="T3" fmla="*/ 143 h 44"/>
                <a:gd name="T4" fmla="*/ 127 w 15"/>
                <a:gd name="T5" fmla="*/ 359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44">
                  <a:moveTo>
                    <a:pt x="0" y="0"/>
                  </a:moveTo>
                  <a:cubicBezTo>
                    <a:pt x="4" y="5"/>
                    <a:pt x="10" y="11"/>
                    <a:pt x="11" y="18"/>
                  </a:cubicBezTo>
                  <a:cubicBezTo>
                    <a:pt x="12" y="27"/>
                    <a:pt x="8" y="37"/>
                    <a:pt x="15" y="44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3" name="Freeform 629"/>
            <p:cNvSpPr>
              <a:spLocks/>
            </p:cNvSpPr>
            <p:nvPr/>
          </p:nvSpPr>
          <p:spPr bwMode="auto">
            <a:xfrm>
              <a:off x="2641" y="1794"/>
              <a:ext cx="33" cy="80"/>
            </a:xfrm>
            <a:custGeom>
              <a:avLst/>
              <a:gdLst>
                <a:gd name="T0" fmla="*/ 120 w 22"/>
                <a:gd name="T1" fmla="*/ 0 h 52"/>
                <a:gd name="T2" fmla="*/ 120 w 22"/>
                <a:gd name="T3" fmla="*/ 303 h 52"/>
                <a:gd name="T4" fmla="*/ 0 w 22"/>
                <a:gd name="T5" fmla="*/ 448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52">
                  <a:moveTo>
                    <a:pt x="15" y="0"/>
                  </a:moveTo>
                  <a:cubicBezTo>
                    <a:pt x="22" y="13"/>
                    <a:pt x="17" y="21"/>
                    <a:pt x="15" y="35"/>
                  </a:cubicBezTo>
                  <a:cubicBezTo>
                    <a:pt x="13" y="45"/>
                    <a:pt x="12" y="51"/>
                    <a:pt x="0" y="52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4" name="Freeform 630"/>
            <p:cNvSpPr>
              <a:spLocks/>
            </p:cNvSpPr>
            <p:nvPr/>
          </p:nvSpPr>
          <p:spPr bwMode="auto">
            <a:xfrm>
              <a:off x="2716" y="1914"/>
              <a:ext cx="77" cy="20"/>
            </a:xfrm>
            <a:custGeom>
              <a:avLst/>
              <a:gdLst>
                <a:gd name="T0" fmla="*/ 434 w 50"/>
                <a:gd name="T1" fmla="*/ 114 h 13"/>
                <a:gd name="T2" fmla="*/ 276 w 50"/>
                <a:gd name="T3" fmla="*/ 28 h 13"/>
                <a:gd name="T4" fmla="*/ 0 w 5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3">
                  <a:moveTo>
                    <a:pt x="50" y="13"/>
                  </a:moveTo>
                  <a:cubicBezTo>
                    <a:pt x="47" y="6"/>
                    <a:pt x="40" y="4"/>
                    <a:pt x="32" y="3"/>
                  </a:cubicBezTo>
                  <a:cubicBezTo>
                    <a:pt x="22" y="2"/>
                    <a:pt x="11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5" name="Freeform 631"/>
            <p:cNvSpPr>
              <a:spLocks/>
            </p:cNvSpPr>
            <p:nvPr/>
          </p:nvSpPr>
          <p:spPr bwMode="auto">
            <a:xfrm>
              <a:off x="2633" y="1970"/>
              <a:ext cx="80" cy="64"/>
            </a:xfrm>
            <a:custGeom>
              <a:avLst/>
              <a:gdLst>
                <a:gd name="T0" fmla="*/ 448 w 52"/>
                <a:gd name="T1" fmla="*/ 41 h 42"/>
                <a:gd name="T2" fmla="*/ 225 w 52"/>
                <a:gd name="T3" fmla="*/ 216 h 42"/>
                <a:gd name="T4" fmla="*/ 0 w 52"/>
                <a:gd name="T5" fmla="*/ 346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42">
                  <a:moveTo>
                    <a:pt x="52" y="5"/>
                  </a:moveTo>
                  <a:cubicBezTo>
                    <a:pt x="43" y="0"/>
                    <a:pt x="31" y="21"/>
                    <a:pt x="26" y="26"/>
                  </a:cubicBezTo>
                  <a:cubicBezTo>
                    <a:pt x="19" y="33"/>
                    <a:pt x="8" y="36"/>
                    <a:pt x="0" y="42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6" name="Freeform 632"/>
            <p:cNvSpPr>
              <a:spLocks/>
            </p:cNvSpPr>
            <p:nvPr/>
          </p:nvSpPr>
          <p:spPr bwMode="auto">
            <a:xfrm>
              <a:off x="2316" y="1826"/>
              <a:ext cx="10" cy="82"/>
            </a:xfrm>
            <a:custGeom>
              <a:avLst/>
              <a:gdLst>
                <a:gd name="T0" fmla="*/ 0 w 7"/>
                <a:gd name="T1" fmla="*/ 469 h 53"/>
                <a:gd name="T2" fmla="*/ 27 w 7"/>
                <a:gd name="T3" fmla="*/ 231 h 53"/>
                <a:gd name="T4" fmla="*/ 0 w 7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3">
                  <a:moveTo>
                    <a:pt x="0" y="53"/>
                  </a:moveTo>
                  <a:cubicBezTo>
                    <a:pt x="3" y="44"/>
                    <a:pt x="7" y="36"/>
                    <a:pt x="4" y="26"/>
                  </a:cubicBezTo>
                  <a:cubicBezTo>
                    <a:pt x="2" y="16"/>
                    <a:pt x="0" y="1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7" name="Freeform 633"/>
            <p:cNvSpPr>
              <a:spLocks/>
            </p:cNvSpPr>
            <p:nvPr/>
          </p:nvSpPr>
          <p:spPr bwMode="auto">
            <a:xfrm>
              <a:off x="2676" y="1678"/>
              <a:ext cx="35" cy="31"/>
            </a:xfrm>
            <a:custGeom>
              <a:avLst/>
              <a:gdLst>
                <a:gd name="T0" fmla="*/ 187 w 23"/>
                <a:gd name="T1" fmla="*/ 0 h 20"/>
                <a:gd name="T2" fmla="*/ 129 w 23"/>
                <a:gd name="T3" fmla="*/ 34 h 20"/>
                <a:gd name="T4" fmla="*/ 81 w 23"/>
                <a:gd name="T5" fmla="*/ 82 h 20"/>
                <a:gd name="T6" fmla="*/ 61 w 23"/>
                <a:gd name="T7" fmla="*/ 135 h 20"/>
                <a:gd name="T8" fmla="*/ 0 w 23"/>
                <a:gd name="T9" fmla="*/ 17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0">
                  <a:moveTo>
                    <a:pt x="23" y="0"/>
                  </a:moveTo>
                  <a:cubicBezTo>
                    <a:pt x="21" y="0"/>
                    <a:pt x="18" y="2"/>
                    <a:pt x="16" y="4"/>
                  </a:cubicBezTo>
                  <a:cubicBezTo>
                    <a:pt x="15" y="5"/>
                    <a:pt x="11" y="7"/>
                    <a:pt x="10" y="9"/>
                  </a:cubicBezTo>
                  <a:cubicBezTo>
                    <a:pt x="8" y="11"/>
                    <a:pt x="9" y="13"/>
                    <a:pt x="7" y="15"/>
                  </a:cubicBezTo>
                  <a:cubicBezTo>
                    <a:pt x="5" y="16"/>
                    <a:pt x="1" y="17"/>
                    <a:pt x="0" y="2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8" name="Freeform 634"/>
            <p:cNvSpPr>
              <a:spLocks/>
            </p:cNvSpPr>
            <p:nvPr/>
          </p:nvSpPr>
          <p:spPr bwMode="auto">
            <a:xfrm>
              <a:off x="2639" y="1665"/>
              <a:ext cx="34" cy="9"/>
            </a:xfrm>
            <a:custGeom>
              <a:avLst/>
              <a:gdLst>
                <a:gd name="T0" fmla="*/ 0 w 22"/>
                <a:gd name="T1" fmla="*/ 0 h 6"/>
                <a:gd name="T2" fmla="*/ 96 w 22"/>
                <a:gd name="T3" fmla="*/ 32 h 6"/>
                <a:gd name="T4" fmla="*/ 196 w 22"/>
                <a:gd name="T5" fmla="*/ 48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cubicBezTo>
                    <a:pt x="3" y="1"/>
                    <a:pt x="6" y="4"/>
                    <a:pt x="11" y="4"/>
                  </a:cubicBezTo>
                  <a:cubicBezTo>
                    <a:pt x="15" y="4"/>
                    <a:pt x="18" y="4"/>
                    <a:pt x="22" y="6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09" name="Freeform 635"/>
            <p:cNvSpPr>
              <a:spLocks/>
            </p:cNvSpPr>
            <p:nvPr/>
          </p:nvSpPr>
          <p:spPr bwMode="auto">
            <a:xfrm>
              <a:off x="2385" y="2159"/>
              <a:ext cx="38" cy="46"/>
            </a:xfrm>
            <a:custGeom>
              <a:avLst/>
              <a:gdLst>
                <a:gd name="T0" fmla="*/ 0 w 25"/>
                <a:gd name="T1" fmla="*/ 256 h 30"/>
                <a:gd name="T2" fmla="*/ 106 w 25"/>
                <a:gd name="T3" fmla="*/ 144 h 30"/>
                <a:gd name="T4" fmla="*/ 204 w 25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0">
                  <a:moveTo>
                    <a:pt x="0" y="30"/>
                  </a:moveTo>
                  <a:cubicBezTo>
                    <a:pt x="4" y="26"/>
                    <a:pt x="9" y="22"/>
                    <a:pt x="13" y="17"/>
                  </a:cubicBezTo>
                  <a:cubicBezTo>
                    <a:pt x="17" y="12"/>
                    <a:pt x="20" y="5"/>
                    <a:pt x="25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0" name="Freeform 636"/>
            <p:cNvSpPr>
              <a:spLocks/>
            </p:cNvSpPr>
            <p:nvPr/>
          </p:nvSpPr>
          <p:spPr bwMode="auto">
            <a:xfrm>
              <a:off x="2597" y="1982"/>
              <a:ext cx="77" cy="24"/>
            </a:xfrm>
            <a:custGeom>
              <a:avLst/>
              <a:gdLst>
                <a:gd name="T0" fmla="*/ 434 w 50"/>
                <a:gd name="T1" fmla="*/ 122 h 16"/>
                <a:gd name="T2" fmla="*/ 259 w 50"/>
                <a:gd name="T3" fmla="*/ 80 h 16"/>
                <a:gd name="T4" fmla="*/ 0 w 5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16">
                  <a:moveTo>
                    <a:pt x="50" y="16"/>
                  </a:moveTo>
                  <a:cubicBezTo>
                    <a:pt x="45" y="11"/>
                    <a:pt x="37" y="11"/>
                    <a:pt x="30" y="10"/>
                  </a:cubicBezTo>
                  <a:cubicBezTo>
                    <a:pt x="19" y="9"/>
                    <a:pt x="10" y="5"/>
                    <a:pt x="0" y="0"/>
                  </a:cubicBezTo>
                </a:path>
              </a:pathLst>
            </a:custGeom>
            <a:noFill/>
            <a:ln w="4763" cap="rnd">
              <a:solidFill>
                <a:srgbClr val="433B4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1" name="Freeform 637"/>
            <p:cNvSpPr>
              <a:spLocks/>
            </p:cNvSpPr>
            <p:nvPr/>
          </p:nvSpPr>
          <p:spPr bwMode="auto">
            <a:xfrm>
              <a:off x="2160" y="1757"/>
              <a:ext cx="28" cy="25"/>
            </a:xfrm>
            <a:custGeom>
              <a:avLst/>
              <a:gdLst>
                <a:gd name="T0" fmla="*/ 73 w 18"/>
                <a:gd name="T1" fmla="*/ 0 h 16"/>
                <a:gd name="T2" fmla="*/ 62 w 18"/>
                <a:gd name="T3" fmla="*/ 138 h 16"/>
                <a:gd name="T4" fmla="*/ 165 w 18"/>
                <a:gd name="T5" fmla="*/ 48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6">
                  <a:moveTo>
                    <a:pt x="8" y="0"/>
                  </a:moveTo>
                  <a:cubicBezTo>
                    <a:pt x="5" y="3"/>
                    <a:pt x="0" y="13"/>
                    <a:pt x="7" y="15"/>
                  </a:cubicBezTo>
                  <a:cubicBezTo>
                    <a:pt x="12" y="16"/>
                    <a:pt x="14" y="7"/>
                    <a:pt x="18" y="5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2" name="Freeform 638"/>
            <p:cNvSpPr>
              <a:spLocks/>
            </p:cNvSpPr>
            <p:nvPr/>
          </p:nvSpPr>
          <p:spPr bwMode="auto">
            <a:xfrm>
              <a:off x="2088" y="1682"/>
              <a:ext cx="35" cy="41"/>
            </a:xfrm>
            <a:custGeom>
              <a:avLst/>
              <a:gdLst>
                <a:gd name="T0" fmla="*/ 173 w 23"/>
                <a:gd name="T1" fmla="*/ 0 h 27"/>
                <a:gd name="T2" fmla="*/ 0 w 23"/>
                <a:gd name="T3" fmla="*/ 128 h 27"/>
                <a:gd name="T4" fmla="*/ 173 w 23"/>
                <a:gd name="T5" fmla="*/ 184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7">
                  <a:moveTo>
                    <a:pt x="21" y="0"/>
                  </a:moveTo>
                  <a:cubicBezTo>
                    <a:pt x="23" y="7"/>
                    <a:pt x="5" y="13"/>
                    <a:pt x="0" y="16"/>
                  </a:cubicBezTo>
                  <a:cubicBezTo>
                    <a:pt x="6" y="21"/>
                    <a:pt x="13" y="27"/>
                    <a:pt x="21" y="23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3" name="Freeform 639"/>
            <p:cNvSpPr>
              <a:spLocks/>
            </p:cNvSpPr>
            <p:nvPr/>
          </p:nvSpPr>
          <p:spPr bwMode="auto">
            <a:xfrm>
              <a:off x="2163" y="1643"/>
              <a:ext cx="22" cy="17"/>
            </a:xfrm>
            <a:custGeom>
              <a:avLst/>
              <a:gdLst>
                <a:gd name="T0" fmla="*/ 77 w 14"/>
                <a:gd name="T1" fmla="*/ 96 h 11"/>
                <a:gd name="T2" fmla="*/ 31 w 14"/>
                <a:gd name="T3" fmla="*/ 19 h 11"/>
                <a:gd name="T4" fmla="*/ 135 w 14"/>
                <a:gd name="T5" fmla="*/ 7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8" y="11"/>
                  </a:moveTo>
                  <a:cubicBezTo>
                    <a:pt x="6" y="10"/>
                    <a:pt x="0" y="4"/>
                    <a:pt x="3" y="2"/>
                  </a:cubicBezTo>
                  <a:cubicBezTo>
                    <a:pt x="5" y="0"/>
                    <a:pt x="13" y="6"/>
                    <a:pt x="14" y="8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4" name="Freeform 640"/>
            <p:cNvSpPr>
              <a:spLocks/>
            </p:cNvSpPr>
            <p:nvPr/>
          </p:nvSpPr>
          <p:spPr bwMode="auto">
            <a:xfrm>
              <a:off x="2225" y="1699"/>
              <a:ext cx="11" cy="15"/>
            </a:xfrm>
            <a:custGeom>
              <a:avLst/>
              <a:gdLst>
                <a:gd name="T0" fmla="*/ 0 w 7"/>
                <a:gd name="T1" fmla="*/ 0 h 10"/>
                <a:gd name="T2" fmla="*/ 66 w 7"/>
                <a:gd name="T3" fmla="*/ 8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cubicBezTo>
                    <a:pt x="1" y="3"/>
                    <a:pt x="5" y="7"/>
                    <a:pt x="7" y="10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5" name="Freeform 641"/>
            <p:cNvSpPr>
              <a:spLocks/>
            </p:cNvSpPr>
            <p:nvPr/>
          </p:nvSpPr>
          <p:spPr bwMode="auto">
            <a:xfrm>
              <a:off x="2268" y="1732"/>
              <a:ext cx="11" cy="20"/>
            </a:xfrm>
            <a:custGeom>
              <a:avLst/>
              <a:gdLst>
                <a:gd name="T0" fmla="*/ 0 w 7"/>
                <a:gd name="T1" fmla="*/ 0 h 13"/>
                <a:gd name="T2" fmla="*/ 66 w 7"/>
                <a:gd name="T3" fmla="*/ 11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3" y="2"/>
                    <a:pt x="7" y="9"/>
                    <a:pt x="7" y="13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6" name="Freeform 642"/>
            <p:cNvSpPr>
              <a:spLocks/>
            </p:cNvSpPr>
            <p:nvPr/>
          </p:nvSpPr>
          <p:spPr bwMode="auto">
            <a:xfrm>
              <a:off x="2066" y="1794"/>
              <a:ext cx="33" cy="29"/>
            </a:xfrm>
            <a:custGeom>
              <a:avLst/>
              <a:gdLst>
                <a:gd name="T0" fmla="*/ 0 w 21"/>
                <a:gd name="T1" fmla="*/ 124 h 19"/>
                <a:gd name="T2" fmla="*/ 49 w 21"/>
                <a:gd name="T3" fmla="*/ 18 h 19"/>
                <a:gd name="T4" fmla="*/ 121 w 21"/>
                <a:gd name="T5" fmla="*/ 81 h 19"/>
                <a:gd name="T6" fmla="*/ 203 w 21"/>
                <a:gd name="T7" fmla="*/ 12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9">
                  <a:moveTo>
                    <a:pt x="0" y="15"/>
                  </a:moveTo>
                  <a:cubicBezTo>
                    <a:pt x="1" y="11"/>
                    <a:pt x="1" y="3"/>
                    <a:pt x="5" y="2"/>
                  </a:cubicBezTo>
                  <a:cubicBezTo>
                    <a:pt x="9" y="0"/>
                    <a:pt x="11" y="7"/>
                    <a:pt x="13" y="10"/>
                  </a:cubicBezTo>
                  <a:cubicBezTo>
                    <a:pt x="20" y="19"/>
                    <a:pt x="19" y="5"/>
                    <a:pt x="21" y="1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7" name="Freeform 643"/>
            <p:cNvSpPr>
              <a:spLocks/>
            </p:cNvSpPr>
            <p:nvPr/>
          </p:nvSpPr>
          <p:spPr bwMode="auto">
            <a:xfrm>
              <a:off x="2117" y="1840"/>
              <a:ext cx="20" cy="26"/>
            </a:xfrm>
            <a:custGeom>
              <a:avLst/>
              <a:gdLst>
                <a:gd name="T0" fmla="*/ 43 w 13"/>
                <a:gd name="T1" fmla="*/ 28 h 17"/>
                <a:gd name="T2" fmla="*/ 34 w 13"/>
                <a:gd name="T3" fmla="*/ 127 h 17"/>
                <a:gd name="T4" fmla="*/ 114 w 13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7">
                  <a:moveTo>
                    <a:pt x="5" y="3"/>
                  </a:moveTo>
                  <a:cubicBezTo>
                    <a:pt x="4" y="5"/>
                    <a:pt x="0" y="12"/>
                    <a:pt x="4" y="15"/>
                  </a:cubicBezTo>
                  <a:cubicBezTo>
                    <a:pt x="7" y="17"/>
                    <a:pt x="12" y="3"/>
                    <a:pt x="13" y="0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8" name="Freeform 644"/>
            <p:cNvSpPr>
              <a:spLocks/>
            </p:cNvSpPr>
            <p:nvPr/>
          </p:nvSpPr>
          <p:spPr bwMode="auto">
            <a:xfrm>
              <a:off x="2183" y="1851"/>
              <a:ext cx="22" cy="17"/>
            </a:xfrm>
            <a:custGeom>
              <a:avLst/>
              <a:gdLst>
                <a:gd name="T0" fmla="*/ 0 w 14"/>
                <a:gd name="T1" fmla="*/ 0 h 11"/>
                <a:gd name="T2" fmla="*/ 135 w 14"/>
                <a:gd name="T3" fmla="*/ 96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4" y="4"/>
                    <a:pt x="9" y="8"/>
                    <a:pt x="14" y="11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19" name="Freeform 645"/>
            <p:cNvSpPr>
              <a:spLocks/>
            </p:cNvSpPr>
            <p:nvPr/>
          </p:nvSpPr>
          <p:spPr bwMode="auto">
            <a:xfrm>
              <a:off x="2306" y="1820"/>
              <a:ext cx="2" cy="19"/>
            </a:xfrm>
            <a:custGeom>
              <a:avLst/>
              <a:gdLst>
                <a:gd name="T0" fmla="*/ 32 w 1"/>
                <a:gd name="T1" fmla="*/ 0 h 12"/>
                <a:gd name="T2" fmla="*/ 0 w 1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0" name="Freeform 646"/>
            <p:cNvSpPr>
              <a:spLocks/>
            </p:cNvSpPr>
            <p:nvPr/>
          </p:nvSpPr>
          <p:spPr bwMode="auto">
            <a:xfrm>
              <a:off x="2376" y="1816"/>
              <a:ext cx="26" cy="27"/>
            </a:xfrm>
            <a:custGeom>
              <a:avLst/>
              <a:gdLst>
                <a:gd name="T0" fmla="*/ 0 w 17"/>
                <a:gd name="T1" fmla="*/ 89 h 18"/>
                <a:gd name="T2" fmla="*/ 110 w 17"/>
                <a:gd name="T3" fmla="*/ 27 h 18"/>
                <a:gd name="T4" fmla="*/ 110 w 17"/>
                <a:gd name="T5" fmla="*/ 14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8">
                  <a:moveTo>
                    <a:pt x="0" y="11"/>
                  </a:moveTo>
                  <a:cubicBezTo>
                    <a:pt x="3" y="10"/>
                    <a:pt x="9" y="0"/>
                    <a:pt x="13" y="3"/>
                  </a:cubicBezTo>
                  <a:cubicBezTo>
                    <a:pt x="17" y="5"/>
                    <a:pt x="13" y="15"/>
                    <a:pt x="13" y="18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1" name="Freeform 647"/>
            <p:cNvSpPr>
              <a:spLocks/>
            </p:cNvSpPr>
            <p:nvPr/>
          </p:nvSpPr>
          <p:spPr bwMode="auto">
            <a:xfrm>
              <a:off x="2359" y="1771"/>
              <a:ext cx="26" cy="20"/>
            </a:xfrm>
            <a:custGeom>
              <a:avLst/>
              <a:gdLst>
                <a:gd name="T0" fmla="*/ 115 w 17"/>
                <a:gd name="T1" fmla="*/ 102 h 13"/>
                <a:gd name="T2" fmla="*/ 12 w 17"/>
                <a:gd name="T3" fmla="*/ 28 h 13"/>
                <a:gd name="T4" fmla="*/ 142 w 17"/>
                <a:gd name="T5" fmla="*/ 4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14" y="12"/>
                  </a:moveTo>
                  <a:cubicBezTo>
                    <a:pt x="11" y="13"/>
                    <a:pt x="0" y="7"/>
                    <a:pt x="1" y="3"/>
                  </a:cubicBezTo>
                  <a:cubicBezTo>
                    <a:pt x="2" y="0"/>
                    <a:pt x="15" y="4"/>
                    <a:pt x="17" y="5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2" name="Freeform 648"/>
            <p:cNvSpPr>
              <a:spLocks/>
            </p:cNvSpPr>
            <p:nvPr/>
          </p:nvSpPr>
          <p:spPr bwMode="auto">
            <a:xfrm>
              <a:off x="2414" y="1695"/>
              <a:ext cx="28" cy="28"/>
            </a:xfrm>
            <a:custGeom>
              <a:avLst/>
              <a:gdLst>
                <a:gd name="T0" fmla="*/ 114 w 18"/>
                <a:gd name="T1" fmla="*/ 165 h 18"/>
                <a:gd name="T2" fmla="*/ 0 w 18"/>
                <a:gd name="T3" fmla="*/ 96 h 18"/>
                <a:gd name="T4" fmla="*/ 135 w 18"/>
                <a:gd name="T5" fmla="*/ 96 h 18"/>
                <a:gd name="T6" fmla="*/ 0 w 18"/>
                <a:gd name="T7" fmla="*/ 1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18">
                  <a:moveTo>
                    <a:pt x="12" y="18"/>
                  </a:moveTo>
                  <a:cubicBezTo>
                    <a:pt x="8" y="18"/>
                    <a:pt x="2" y="14"/>
                    <a:pt x="0" y="11"/>
                  </a:cubicBezTo>
                  <a:cubicBezTo>
                    <a:pt x="3" y="11"/>
                    <a:pt x="14" y="15"/>
                    <a:pt x="15" y="11"/>
                  </a:cubicBezTo>
                  <a:cubicBezTo>
                    <a:pt x="18" y="5"/>
                    <a:pt x="4" y="0"/>
                    <a:pt x="0" y="1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3" name="Freeform 649"/>
            <p:cNvSpPr>
              <a:spLocks/>
            </p:cNvSpPr>
            <p:nvPr/>
          </p:nvSpPr>
          <p:spPr bwMode="auto">
            <a:xfrm>
              <a:off x="2442" y="1860"/>
              <a:ext cx="2" cy="20"/>
            </a:xfrm>
            <a:custGeom>
              <a:avLst/>
              <a:gdLst>
                <a:gd name="T0" fmla="*/ 32 w 1"/>
                <a:gd name="T1" fmla="*/ 12 h 13"/>
                <a:gd name="T2" fmla="*/ 32 w 1"/>
                <a:gd name="T3" fmla="*/ 0 h 13"/>
                <a:gd name="T4" fmla="*/ 0 w 1"/>
                <a:gd name="T5" fmla="*/ 114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4"/>
                    <a:pt x="0" y="9"/>
                    <a:pt x="0" y="13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4" name="Freeform 650"/>
            <p:cNvSpPr>
              <a:spLocks/>
            </p:cNvSpPr>
            <p:nvPr/>
          </p:nvSpPr>
          <p:spPr bwMode="auto">
            <a:xfrm>
              <a:off x="2467" y="1891"/>
              <a:ext cx="35" cy="29"/>
            </a:xfrm>
            <a:custGeom>
              <a:avLst/>
              <a:gdLst>
                <a:gd name="T0" fmla="*/ 107 w 23"/>
                <a:gd name="T1" fmla="*/ 156 h 19"/>
                <a:gd name="T2" fmla="*/ 173 w 23"/>
                <a:gd name="T3" fmla="*/ 49 h 19"/>
                <a:gd name="T4" fmla="*/ 0 w 23"/>
                <a:gd name="T5" fmla="*/ 96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9">
                  <a:moveTo>
                    <a:pt x="13" y="19"/>
                  </a:moveTo>
                  <a:cubicBezTo>
                    <a:pt x="16" y="17"/>
                    <a:pt x="23" y="9"/>
                    <a:pt x="21" y="6"/>
                  </a:cubicBezTo>
                  <a:cubicBezTo>
                    <a:pt x="16" y="0"/>
                    <a:pt x="5" y="11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5" name="Freeform 651"/>
            <p:cNvSpPr>
              <a:spLocks/>
            </p:cNvSpPr>
            <p:nvPr/>
          </p:nvSpPr>
          <p:spPr bwMode="auto">
            <a:xfrm>
              <a:off x="2564" y="1866"/>
              <a:ext cx="37" cy="43"/>
            </a:xfrm>
            <a:custGeom>
              <a:avLst/>
              <a:gdLst>
                <a:gd name="T0" fmla="*/ 62 w 24"/>
                <a:gd name="T1" fmla="*/ 12 h 28"/>
                <a:gd name="T2" fmla="*/ 197 w 24"/>
                <a:gd name="T3" fmla="*/ 43 h 28"/>
                <a:gd name="T4" fmla="*/ 45 w 24"/>
                <a:gd name="T5" fmla="*/ 189 h 28"/>
                <a:gd name="T6" fmla="*/ 210 w 24"/>
                <a:gd name="T7" fmla="*/ 155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8">
                  <a:moveTo>
                    <a:pt x="7" y="1"/>
                  </a:moveTo>
                  <a:cubicBezTo>
                    <a:pt x="10" y="0"/>
                    <a:pt x="21" y="1"/>
                    <a:pt x="23" y="5"/>
                  </a:cubicBezTo>
                  <a:cubicBezTo>
                    <a:pt x="18" y="9"/>
                    <a:pt x="0" y="14"/>
                    <a:pt x="5" y="22"/>
                  </a:cubicBezTo>
                  <a:cubicBezTo>
                    <a:pt x="8" y="28"/>
                    <a:pt x="20" y="20"/>
                    <a:pt x="24" y="18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6" name="Freeform 652"/>
            <p:cNvSpPr>
              <a:spLocks/>
            </p:cNvSpPr>
            <p:nvPr/>
          </p:nvSpPr>
          <p:spPr bwMode="auto">
            <a:xfrm>
              <a:off x="2642" y="1860"/>
              <a:ext cx="23" cy="26"/>
            </a:xfrm>
            <a:custGeom>
              <a:avLst/>
              <a:gdLst>
                <a:gd name="T0" fmla="*/ 0 w 15"/>
                <a:gd name="T1" fmla="*/ 12 h 17"/>
                <a:gd name="T2" fmla="*/ 83 w 15"/>
                <a:gd name="T3" fmla="*/ 127 h 17"/>
                <a:gd name="T4" fmla="*/ 75 w 15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7">
                  <a:moveTo>
                    <a:pt x="0" y="1"/>
                  </a:moveTo>
                  <a:cubicBezTo>
                    <a:pt x="3" y="3"/>
                    <a:pt x="4" y="17"/>
                    <a:pt x="10" y="15"/>
                  </a:cubicBezTo>
                  <a:cubicBezTo>
                    <a:pt x="15" y="13"/>
                    <a:pt x="10" y="3"/>
                    <a:pt x="9" y="0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7" name="Freeform 653"/>
            <p:cNvSpPr>
              <a:spLocks/>
            </p:cNvSpPr>
            <p:nvPr/>
          </p:nvSpPr>
          <p:spPr bwMode="auto">
            <a:xfrm>
              <a:off x="2597" y="1976"/>
              <a:ext cx="8" cy="20"/>
            </a:xfrm>
            <a:custGeom>
              <a:avLst/>
              <a:gdLst>
                <a:gd name="T0" fmla="*/ 54 w 5"/>
                <a:gd name="T1" fmla="*/ 0 h 13"/>
                <a:gd name="T2" fmla="*/ 0 w 5"/>
                <a:gd name="T3" fmla="*/ 11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1" y="8"/>
                    <a:pt x="0" y="13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8" name="Freeform 654"/>
            <p:cNvSpPr>
              <a:spLocks/>
            </p:cNvSpPr>
            <p:nvPr/>
          </p:nvSpPr>
          <p:spPr bwMode="auto">
            <a:xfrm>
              <a:off x="2541" y="2039"/>
              <a:ext cx="21" cy="15"/>
            </a:xfrm>
            <a:custGeom>
              <a:avLst/>
              <a:gdLst>
                <a:gd name="T0" fmla="*/ 27 w 14"/>
                <a:gd name="T1" fmla="*/ 0 h 10"/>
                <a:gd name="T2" fmla="*/ 108 w 14"/>
                <a:gd name="T3" fmla="*/ 80 h 10"/>
                <a:gd name="T4" fmla="*/ 0 w 14"/>
                <a:gd name="T5" fmla="*/ 59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cubicBezTo>
                    <a:pt x="3" y="3"/>
                    <a:pt x="12" y="6"/>
                    <a:pt x="14" y="10"/>
                  </a:cubicBezTo>
                  <a:cubicBezTo>
                    <a:pt x="9" y="10"/>
                    <a:pt x="4" y="9"/>
                    <a:pt x="0" y="7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29" name="Freeform 655"/>
            <p:cNvSpPr>
              <a:spLocks/>
            </p:cNvSpPr>
            <p:nvPr/>
          </p:nvSpPr>
          <p:spPr bwMode="auto">
            <a:xfrm>
              <a:off x="2527" y="2120"/>
              <a:ext cx="20" cy="19"/>
            </a:xfrm>
            <a:custGeom>
              <a:avLst/>
              <a:gdLst>
                <a:gd name="T0" fmla="*/ 114 w 13"/>
                <a:gd name="T1" fmla="*/ 0 h 12"/>
                <a:gd name="T2" fmla="*/ 0 w 13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11" y="5"/>
                    <a:pt x="5" y="8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0" name="Freeform 656"/>
            <p:cNvSpPr>
              <a:spLocks/>
            </p:cNvSpPr>
            <p:nvPr/>
          </p:nvSpPr>
          <p:spPr bwMode="auto">
            <a:xfrm>
              <a:off x="2413" y="2159"/>
              <a:ext cx="7" cy="68"/>
            </a:xfrm>
            <a:custGeom>
              <a:avLst/>
              <a:gdLst>
                <a:gd name="T0" fmla="*/ 0 w 5"/>
                <a:gd name="T1" fmla="*/ 0 h 44"/>
                <a:gd name="T2" fmla="*/ 15 w 5"/>
                <a:gd name="T3" fmla="*/ 196 h 44"/>
                <a:gd name="T4" fmla="*/ 1 w 5"/>
                <a:gd name="T5" fmla="*/ 386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4">
                  <a:moveTo>
                    <a:pt x="0" y="0"/>
                  </a:moveTo>
                  <a:cubicBezTo>
                    <a:pt x="2" y="8"/>
                    <a:pt x="5" y="13"/>
                    <a:pt x="3" y="22"/>
                  </a:cubicBezTo>
                  <a:cubicBezTo>
                    <a:pt x="3" y="29"/>
                    <a:pt x="2" y="36"/>
                    <a:pt x="1" y="44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1" name="Freeform 657"/>
            <p:cNvSpPr>
              <a:spLocks/>
            </p:cNvSpPr>
            <p:nvPr/>
          </p:nvSpPr>
          <p:spPr bwMode="auto">
            <a:xfrm>
              <a:off x="2608" y="2111"/>
              <a:ext cx="30" cy="26"/>
            </a:xfrm>
            <a:custGeom>
              <a:avLst/>
              <a:gdLst>
                <a:gd name="T0" fmla="*/ 87 w 19"/>
                <a:gd name="T1" fmla="*/ 0 h 17"/>
                <a:gd name="T2" fmla="*/ 155 w 19"/>
                <a:gd name="T3" fmla="*/ 115 h 17"/>
                <a:gd name="T4" fmla="*/ 0 w 19"/>
                <a:gd name="T5" fmla="*/ 66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7">
                  <a:moveTo>
                    <a:pt x="9" y="0"/>
                  </a:moveTo>
                  <a:cubicBezTo>
                    <a:pt x="11" y="3"/>
                    <a:pt x="19" y="11"/>
                    <a:pt x="16" y="14"/>
                  </a:cubicBezTo>
                  <a:cubicBezTo>
                    <a:pt x="12" y="17"/>
                    <a:pt x="0" y="9"/>
                    <a:pt x="0" y="8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2" name="Freeform 658"/>
            <p:cNvSpPr>
              <a:spLocks/>
            </p:cNvSpPr>
            <p:nvPr/>
          </p:nvSpPr>
          <p:spPr bwMode="auto">
            <a:xfrm>
              <a:off x="2662" y="2194"/>
              <a:ext cx="16" cy="19"/>
            </a:xfrm>
            <a:custGeom>
              <a:avLst/>
              <a:gdLst>
                <a:gd name="T0" fmla="*/ 107 w 10"/>
                <a:gd name="T1" fmla="*/ 0 h 12"/>
                <a:gd name="T2" fmla="*/ 0 w 10"/>
                <a:gd name="T3" fmla="*/ 12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8" y="4"/>
                    <a:pt x="3" y="9"/>
                    <a:pt x="0" y="12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3" name="Freeform 659"/>
            <p:cNvSpPr>
              <a:spLocks/>
            </p:cNvSpPr>
            <p:nvPr/>
          </p:nvSpPr>
          <p:spPr bwMode="auto">
            <a:xfrm>
              <a:off x="2602" y="2216"/>
              <a:ext cx="12" cy="9"/>
            </a:xfrm>
            <a:custGeom>
              <a:avLst/>
              <a:gdLst>
                <a:gd name="T0" fmla="*/ 0 w 8"/>
                <a:gd name="T1" fmla="*/ 0 h 6"/>
                <a:gd name="T2" fmla="*/ 62 w 8"/>
                <a:gd name="T3" fmla="*/ 4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1" y="2"/>
                    <a:pt x="6" y="5"/>
                    <a:pt x="8" y="6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4" name="Freeform 660"/>
            <p:cNvSpPr>
              <a:spLocks/>
            </p:cNvSpPr>
            <p:nvPr/>
          </p:nvSpPr>
          <p:spPr bwMode="auto">
            <a:xfrm>
              <a:off x="2582" y="2273"/>
              <a:ext cx="36" cy="41"/>
            </a:xfrm>
            <a:custGeom>
              <a:avLst/>
              <a:gdLst>
                <a:gd name="T0" fmla="*/ 0 w 23"/>
                <a:gd name="T1" fmla="*/ 0 h 27"/>
                <a:gd name="T2" fmla="*/ 216 w 23"/>
                <a:gd name="T3" fmla="*/ 217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6" y="10"/>
                    <a:pt x="13" y="20"/>
                    <a:pt x="23" y="27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5" name="Freeform 661"/>
            <p:cNvSpPr>
              <a:spLocks/>
            </p:cNvSpPr>
            <p:nvPr/>
          </p:nvSpPr>
          <p:spPr bwMode="auto">
            <a:xfrm>
              <a:off x="2653" y="2274"/>
              <a:ext cx="23" cy="24"/>
            </a:xfrm>
            <a:custGeom>
              <a:avLst/>
              <a:gdLst>
                <a:gd name="T0" fmla="*/ 66 w 15"/>
                <a:gd name="T1" fmla="*/ 0 h 15"/>
                <a:gd name="T2" fmla="*/ 43 w 15"/>
                <a:gd name="T3" fmla="*/ 157 h 15"/>
                <a:gd name="T4" fmla="*/ 127 w 15"/>
                <a:gd name="T5" fmla="*/ 67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9" y="4"/>
                    <a:pt x="0" y="11"/>
                    <a:pt x="5" y="15"/>
                  </a:cubicBezTo>
                  <a:cubicBezTo>
                    <a:pt x="9" y="14"/>
                    <a:pt x="11" y="7"/>
                    <a:pt x="15" y="6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6" name="Freeform 662"/>
            <p:cNvSpPr>
              <a:spLocks/>
            </p:cNvSpPr>
            <p:nvPr/>
          </p:nvSpPr>
          <p:spPr bwMode="auto">
            <a:xfrm>
              <a:off x="2744" y="2307"/>
              <a:ext cx="17" cy="24"/>
            </a:xfrm>
            <a:custGeom>
              <a:avLst/>
              <a:gdLst>
                <a:gd name="T0" fmla="*/ 0 w 11"/>
                <a:gd name="T1" fmla="*/ 122 h 16"/>
                <a:gd name="T2" fmla="*/ 96 w 11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cubicBezTo>
                    <a:pt x="4" y="11"/>
                    <a:pt x="7" y="5"/>
                    <a:pt x="11" y="0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7" name="Freeform 663"/>
            <p:cNvSpPr>
              <a:spLocks/>
            </p:cNvSpPr>
            <p:nvPr/>
          </p:nvSpPr>
          <p:spPr bwMode="auto">
            <a:xfrm>
              <a:off x="2719" y="2120"/>
              <a:ext cx="57" cy="27"/>
            </a:xfrm>
            <a:custGeom>
              <a:avLst/>
              <a:gdLst>
                <a:gd name="T0" fmla="*/ 0 w 37"/>
                <a:gd name="T1" fmla="*/ 172 h 17"/>
                <a:gd name="T2" fmla="*/ 163 w 37"/>
                <a:gd name="T3" fmla="*/ 21 h 17"/>
                <a:gd name="T4" fmla="*/ 324 w 37"/>
                <a:gd name="T5" fmla="*/ 10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17">
                  <a:moveTo>
                    <a:pt x="0" y="17"/>
                  </a:moveTo>
                  <a:cubicBezTo>
                    <a:pt x="7" y="13"/>
                    <a:pt x="11" y="4"/>
                    <a:pt x="19" y="2"/>
                  </a:cubicBezTo>
                  <a:cubicBezTo>
                    <a:pt x="28" y="0"/>
                    <a:pt x="31" y="8"/>
                    <a:pt x="37" y="11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8" name="Freeform 664"/>
            <p:cNvSpPr>
              <a:spLocks/>
            </p:cNvSpPr>
            <p:nvPr/>
          </p:nvSpPr>
          <p:spPr bwMode="auto">
            <a:xfrm>
              <a:off x="2725" y="1900"/>
              <a:ext cx="37" cy="39"/>
            </a:xfrm>
            <a:custGeom>
              <a:avLst/>
              <a:gdLst>
                <a:gd name="T0" fmla="*/ 0 w 24"/>
                <a:gd name="T1" fmla="*/ 0 h 25"/>
                <a:gd name="T2" fmla="*/ 69 w 24"/>
                <a:gd name="T3" fmla="*/ 114 h 25"/>
                <a:gd name="T4" fmla="*/ 128 w 24"/>
                <a:gd name="T5" fmla="*/ 30 h 25"/>
                <a:gd name="T6" fmla="*/ 210 w 24"/>
                <a:gd name="T7" fmla="*/ 148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cubicBezTo>
                    <a:pt x="2" y="5"/>
                    <a:pt x="2" y="25"/>
                    <a:pt x="8" y="12"/>
                  </a:cubicBezTo>
                  <a:cubicBezTo>
                    <a:pt x="10" y="10"/>
                    <a:pt x="10" y="2"/>
                    <a:pt x="15" y="3"/>
                  </a:cubicBezTo>
                  <a:cubicBezTo>
                    <a:pt x="18" y="3"/>
                    <a:pt x="22" y="13"/>
                    <a:pt x="24" y="16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39" name="Freeform 665"/>
            <p:cNvSpPr>
              <a:spLocks/>
            </p:cNvSpPr>
            <p:nvPr/>
          </p:nvSpPr>
          <p:spPr bwMode="auto">
            <a:xfrm>
              <a:off x="2678" y="1796"/>
              <a:ext cx="3" cy="23"/>
            </a:xfrm>
            <a:custGeom>
              <a:avLst/>
              <a:gdLst>
                <a:gd name="T0" fmla="*/ 18 w 2"/>
                <a:gd name="T1" fmla="*/ 0 h 15"/>
                <a:gd name="T2" fmla="*/ 0 w 2"/>
                <a:gd name="T3" fmla="*/ 12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5">
                  <a:moveTo>
                    <a:pt x="2" y="0"/>
                  </a:moveTo>
                  <a:cubicBezTo>
                    <a:pt x="0" y="2"/>
                    <a:pt x="2" y="10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0" name="Freeform 666"/>
            <p:cNvSpPr>
              <a:spLocks/>
            </p:cNvSpPr>
            <p:nvPr/>
          </p:nvSpPr>
          <p:spPr bwMode="auto">
            <a:xfrm>
              <a:off x="2654" y="1660"/>
              <a:ext cx="44" cy="54"/>
            </a:xfrm>
            <a:custGeom>
              <a:avLst/>
              <a:gdLst>
                <a:gd name="T0" fmla="*/ 20 w 28"/>
                <a:gd name="T1" fmla="*/ 0 h 35"/>
                <a:gd name="T2" fmla="*/ 96 w 28"/>
                <a:gd name="T3" fmla="*/ 210 h 35"/>
                <a:gd name="T4" fmla="*/ 267 w 28"/>
                <a:gd name="T5" fmla="*/ 304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35">
                  <a:moveTo>
                    <a:pt x="2" y="0"/>
                  </a:moveTo>
                  <a:cubicBezTo>
                    <a:pt x="0" y="8"/>
                    <a:pt x="5" y="18"/>
                    <a:pt x="10" y="24"/>
                  </a:cubicBezTo>
                  <a:cubicBezTo>
                    <a:pt x="15" y="29"/>
                    <a:pt x="25" y="31"/>
                    <a:pt x="28" y="35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1" name="Freeform 667"/>
            <p:cNvSpPr>
              <a:spLocks/>
            </p:cNvSpPr>
            <p:nvPr/>
          </p:nvSpPr>
          <p:spPr bwMode="auto">
            <a:xfrm>
              <a:off x="2678" y="1980"/>
              <a:ext cx="21" cy="28"/>
            </a:xfrm>
            <a:custGeom>
              <a:avLst/>
              <a:gdLst>
                <a:gd name="T0" fmla="*/ 0 w 14"/>
                <a:gd name="T1" fmla="*/ 0 h 18"/>
                <a:gd name="T2" fmla="*/ 108 w 14"/>
                <a:gd name="T3" fmla="*/ 165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cubicBezTo>
                    <a:pt x="2" y="2"/>
                    <a:pt x="10" y="13"/>
                    <a:pt x="14" y="18"/>
                  </a:cubicBezTo>
                </a:path>
              </a:pathLst>
            </a:custGeom>
            <a:noFill/>
            <a:ln w="9525" cap="flat">
              <a:solidFill>
                <a:srgbClr val="EEE5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2" name="Freeform 668"/>
            <p:cNvSpPr>
              <a:spLocks/>
            </p:cNvSpPr>
            <p:nvPr/>
          </p:nvSpPr>
          <p:spPr bwMode="auto">
            <a:xfrm>
              <a:off x="2097" y="1694"/>
              <a:ext cx="45" cy="37"/>
            </a:xfrm>
            <a:custGeom>
              <a:avLst/>
              <a:gdLst>
                <a:gd name="T0" fmla="*/ 70 w 29"/>
                <a:gd name="T1" fmla="*/ 0 h 24"/>
                <a:gd name="T2" fmla="*/ 0 w 29"/>
                <a:gd name="T3" fmla="*/ 210 h 24"/>
                <a:gd name="T4" fmla="*/ 262 w 29"/>
                <a:gd name="T5" fmla="*/ 96 h 24"/>
                <a:gd name="T6" fmla="*/ 149 w 29"/>
                <a:gd name="T7" fmla="*/ 62 h 24"/>
                <a:gd name="T8" fmla="*/ 95 w 29"/>
                <a:gd name="T9" fmla="*/ 1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4">
                  <a:moveTo>
                    <a:pt x="8" y="0"/>
                  </a:moveTo>
                  <a:cubicBezTo>
                    <a:pt x="15" y="7"/>
                    <a:pt x="5" y="20"/>
                    <a:pt x="0" y="24"/>
                  </a:cubicBezTo>
                  <a:cubicBezTo>
                    <a:pt x="10" y="20"/>
                    <a:pt x="16" y="7"/>
                    <a:pt x="29" y="11"/>
                  </a:cubicBezTo>
                  <a:cubicBezTo>
                    <a:pt x="25" y="9"/>
                    <a:pt x="21" y="9"/>
                    <a:pt x="17" y="7"/>
                  </a:cubicBezTo>
                  <a:cubicBezTo>
                    <a:pt x="14" y="6"/>
                    <a:pt x="12" y="4"/>
                    <a:pt x="10" y="2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3" name="Freeform 669"/>
            <p:cNvSpPr>
              <a:spLocks/>
            </p:cNvSpPr>
            <p:nvPr/>
          </p:nvSpPr>
          <p:spPr bwMode="auto">
            <a:xfrm>
              <a:off x="2180" y="1708"/>
              <a:ext cx="76" cy="43"/>
            </a:xfrm>
            <a:custGeom>
              <a:avLst/>
              <a:gdLst>
                <a:gd name="T0" fmla="*/ 178 w 49"/>
                <a:gd name="T1" fmla="*/ 18 h 28"/>
                <a:gd name="T2" fmla="*/ 0 w 49"/>
                <a:gd name="T3" fmla="*/ 0 h 28"/>
                <a:gd name="T4" fmla="*/ 115 w 49"/>
                <a:gd name="T5" fmla="*/ 61 h 28"/>
                <a:gd name="T6" fmla="*/ 211 w 49"/>
                <a:gd name="T7" fmla="*/ 127 h 28"/>
                <a:gd name="T8" fmla="*/ 440 w 49"/>
                <a:gd name="T9" fmla="*/ 238 h 28"/>
                <a:gd name="T10" fmla="*/ 178 w 49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28">
                  <a:moveTo>
                    <a:pt x="20" y="2"/>
                  </a:moveTo>
                  <a:cubicBezTo>
                    <a:pt x="15" y="4"/>
                    <a:pt x="5" y="3"/>
                    <a:pt x="0" y="0"/>
                  </a:cubicBezTo>
                  <a:cubicBezTo>
                    <a:pt x="3" y="4"/>
                    <a:pt x="8" y="5"/>
                    <a:pt x="13" y="7"/>
                  </a:cubicBezTo>
                  <a:cubicBezTo>
                    <a:pt x="17" y="9"/>
                    <a:pt x="20" y="12"/>
                    <a:pt x="24" y="15"/>
                  </a:cubicBezTo>
                  <a:cubicBezTo>
                    <a:pt x="32" y="21"/>
                    <a:pt x="40" y="26"/>
                    <a:pt x="49" y="28"/>
                  </a:cubicBezTo>
                  <a:cubicBezTo>
                    <a:pt x="39" y="22"/>
                    <a:pt x="27" y="13"/>
                    <a:pt x="20" y="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4" name="Freeform 670"/>
            <p:cNvSpPr>
              <a:spLocks/>
            </p:cNvSpPr>
            <p:nvPr/>
          </p:nvSpPr>
          <p:spPr bwMode="auto">
            <a:xfrm>
              <a:off x="2106" y="1812"/>
              <a:ext cx="39" cy="42"/>
            </a:xfrm>
            <a:custGeom>
              <a:avLst/>
              <a:gdLst>
                <a:gd name="T0" fmla="*/ 0 w 25"/>
                <a:gd name="T1" fmla="*/ 12 h 27"/>
                <a:gd name="T2" fmla="*/ 53 w 25"/>
                <a:gd name="T3" fmla="*/ 165 h 27"/>
                <a:gd name="T4" fmla="*/ 231 w 25"/>
                <a:gd name="T5" fmla="*/ 244 h 27"/>
                <a:gd name="T6" fmla="*/ 103 w 25"/>
                <a:gd name="T7" fmla="*/ 114 h 27"/>
                <a:gd name="T8" fmla="*/ 0 w 25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7">
                  <a:moveTo>
                    <a:pt x="0" y="1"/>
                  </a:moveTo>
                  <a:cubicBezTo>
                    <a:pt x="6" y="5"/>
                    <a:pt x="3" y="14"/>
                    <a:pt x="6" y="18"/>
                  </a:cubicBezTo>
                  <a:cubicBezTo>
                    <a:pt x="10" y="23"/>
                    <a:pt x="20" y="24"/>
                    <a:pt x="25" y="27"/>
                  </a:cubicBezTo>
                  <a:cubicBezTo>
                    <a:pt x="20" y="21"/>
                    <a:pt x="13" y="19"/>
                    <a:pt x="11" y="12"/>
                  </a:cubicBezTo>
                  <a:cubicBezTo>
                    <a:pt x="9" y="7"/>
                    <a:pt x="6" y="2"/>
                    <a:pt x="0" y="0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5" name="Freeform 671"/>
            <p:cNvSpPr>
              <a:spLocks/>
            </p:cNvSpPr>
            <p:nvPr/>
          </p:nvSpPr>
          <p:spPr bwMode="auto">
            <a:xfrm>
              <a:off x="2065" y="1737"/>
              <a:ext cx="27" cy="34"/>
            </a:xfrm>
            <a:custGeom>
              <a:avLst/>
              <a:gdLst>
                <a:gd name="T0" fmla="*/ 0 w 18"/>
                <a:gd name="T1" fmla="*/ 29 h 22"/>
                <a:gd name="T2" fmla="*/ 140 w 18"/>
                <a:gd name="T3" fmla="*/ 196 h 22"/>
                <a:gd name="T4" fmla="*/ 12 w 18"/>
                <a:gd name="T5" fmla="*/ 19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0" y="3"/>
                  </a:moveTo>
                  <a:cubicBezTo>
                    <a:pt x="9" y="6"/>
                    <a:pt x="15" y="12"/>
                    <a:pt x="18" y="22"/>
                  </a:cubicBezTo>
                  <a:cubicBezTo>
                    <a:pt x="18" y="12"/>
                    <a:pt x="12" y="0"/>
                    <a:pt x="1" y="2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6" name="Freeform 672"/>
            <p:cNvSpPr>
              <a:spLocks/>
            </p:cNvSpPr>
            <p:nvPr/>
          </p:nvSpPr>
          <p:spPr bwMode="auto">
            <a:xfrm>
              <a:off x="2213" y="1805"/>
              <a:ext cx="57" cy="24"/>
            </a:xfrm>
            <a:custGeom>
              <a:avLst/>
              <a:gdLst>
                <a:gd name="T0" fmla="*/ 0 w 37"/>
                <a:gd name="T1" fmla="*/ 122 h 16"/>
                <a:gd name="T2" fmla="*/ 163 w 37"/>
                <a:gd name="T3" fmla="*/ 62 h 16"/>
                <a:gd name="T4" fmla="*/ 251 w 37"/>
                <a:gd name="T5" fmla="*/ 62 h 16"/>
                <a:gd name="T6" fmla="*/ 324 w 37"/>
                <a:gd name="T7" fmla="*/ 80 h 16"/>
                <a:gd name="T8" fmla="*/ 176 w 37"/>
                <a:gd name="T9" fmla="*/ 12 h 16"/>
                <a:gd name="T10" fmla="*/ 142 w 37"/>
                <a:gd name="T11" fmla="*/ 32 h 16"/>
                <a:gd name="T12" fmla="*/ 83 w 37"/>
                <a:gd name="T13" fmla="*/ 59 h 16"/>
                <a:gd name="T14" fmla="*/ 12 w 37"/>
                <a:gd name="T15" fmla="*/ 102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6">
                  <a:moveTo>
                    <a:pt x="0" y="16"/>
                  </a:moveTo>
                  <a:cubicBezTo>
                    <a:pt x="3" y="10"/>
                    <a:pt x="13" y="8"/>
                    <a:pt x="19" y="8"/>
                  </a:cubicBezTo>
                  <a:cubicBezTo>
                    <a:pt x="22" y="8"/>
                    <a:pt x="26" y="8"/>
                    <a:pt x="29" y="8"/>
                  </a:cubicBezTo>
                  <a:cubicBezTo>
                    <a:pt x="31" y="9"/>
                    <a:pt x="34" y="10"/>
                    <a:pt x="37" y="10"/>
                  </a:cubicBezTo>
                  <a:cubicBezTo>
                    <a:pt x="34" y="7"/>
                    <a:pt x="24" y="0"/>
                    <a:pt x="20" y="1"/>
                  </a:cubicBezTo>
                  <a:cubicBezTo>
                    <a:pt x="19" y="1"/>
                    <a:pt x="17" y="3"/>
                    <a:pt x="16" y="4"/>
                  </a:cubicBezTo>
                  <a:cubicBezTo>
                    <a:pt x="14" y="5"/>
                    <a:pt x="12" y="6"/>
                    <a:pt x="10" y="7"/>
                  </a:cubicBezTo>
                  <a:cubicBezTo>
                    <a:pt x="7" y="8"/>
                    <a:pt x="2" y="10"/>
                    <a:pt x="1" y="1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7" name="Freeform 673"/>
            <p:cNvSpPr>
              <a:spLocks/>
            </p:cNvSpPr>
            <p:nvPr/>
          </p:nvSpPr>
          <p:spPr bwMode="auto">
            <a:xfrm>
              <a:off x="2363" y="1789"/>
              <a:ext cx="30" cy="33"/>
            </a:xfrm>
            <a:custGeom>
              <a:avLst/>
              <a:gdLst>
                <a:gd name="T0" fmla="*/ 98 w 19"/>
                <a:gd name="T1" fmla="*/ 0 h 21"/>
                <a:gd name="T2" fmla="*/ 55 w 19"/>
                <a:gd name="T3" fmla="*/ 86 h 21"/>
                <a:gd name="T4" fmla="*/ 0 w 19"/>
                <a:gd name="T5" fmla="*/ 148 h 21"/>
                <a:gd name="T6" fmla="*/ 185 w 19"/>
                <a:gd name="T7" fmla="*/ 190 h 21"/>
                <a:gd name="T8" fmla="*/ 98 w 19"/>
                <a:gd name="T9" fmla="*/ 3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1">
                  <a:moveTo>
                    <a:pt x="10" y="0"/>
                  </a:moveTo>
                  <a:cubicBezTo>
                    <a:pt x="10" y="3"/>
                    <a:pt x="8" y="6"/>
                    <a:pt x="6" y="9"/>
                  </a:cubicBezTo>
                  <a:cubicBezTo>
                    <a:pt x="5" y="10"/>
                    <a:pt x="1" y="14"/>
                    <a:pt x="0" y="15"/>
                  </a:cubicBezTo>
                  <a:cubicBezTo>
                    <a:pt x="0" y="21"/>
                    <a:pt x="15" y="20"/>
                    <a:pt x="19" y="20"/>
                  </a:cubicBezTo>
                  <a:cubicBezTo>
                    <a:pt x="8" y="20"/>
                    <a:pt x="7" y="13"/>
                    <a:pt x="10" y="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8" name="Freeform 674"/>
            <p:cNvSpPr>
              <a:spLocks/>
            </p:cNvSpPr>
            <p:nvPr/>
          </p:nvSpPr>
          <p:spPr bwMode="auto">
            <a:xfrm>
              <a:off x="2653" y="1843"/>
              <a:ext cx="23" cy="37"/>
            </a:xfrm>
            <a:custGeom>
              <a:avLst/>
              <a:gdLst>
                <a:gd name="T0" fmla="*/ 0 w 15"/>
                <a:gd name="T1" fmla="*/ 210 h 24"/>
                <a:gd name="T2" fmla="*/ 83 w 15"/>
                <a:gd name="T3" fmla="*/ 114 h 24"/>
                <a:gd name="T4" fmla="*/ 115 w 15"/>
                <a:gd name="T5" fmla="*/ 0 h 24"/>
                <a:gd name="T6" fmla="*/ 94 w 15"/>
                <a:gd name="T7" fmla="*/ 157 h 24"/>
                <a:gd name="T8" fmla="*/ 0 w 15"/>
                <a:gd name="T9" fmla="*/ 19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cubicBezTo>
                    <a:pt x="1" y="21"/>
                    <a:pt x="8" y="16"/>
                    <a:pt x="10" y="13"/>
                  </a:cubicBezTo>
                  <a:cubicBezTo>
                    <a:pt x="12" y="9"/>
                    <a:pt x="14" y="4"/>
                    <a:pt x="14" y="0"/>
                  </a:cubicBezTo>
                  <a:cubicBezTo>
                    <a:pt x="15" y="4"/>
                    <a:pt x="14" y="14"/>
                    <a:pt x="11" y="18"/>
                  </a:cubicBezTo>
                  <a:cubicBezTo>
                    <a:pt x="9" y="21"/>
                    <a:pt x="4" y="22"/>
                    <a:pt x="0" y="2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49" name="Freeform 675"/>
            <p:cNvSpPr>
              <a:spLocks/>
            </p:cNvSpPr>
            <p:nvPr/>
          </p:nvSpPr>
          <p:spPr bwMode="auto">
            <a:xfrm>
              <a:off x="2648" y="1657"/>
              <a:ext cx="47" cy="12"/>
            </a:xfrm>
            <a:custGeom>
              <a:avLst/>
              <a:gdLst>
                <a:gd name="T0" fmla="*/ 13 w 30"/>
                <a:gd name="T1" fmla="*/ 12 h 8"/>
                <a:gd name="T2" fmla="*/ 0 w 30"/>
                <a:gd name="T3" fmla="*/ 18 h 8"/>
                <a:gd name="T4" fmla="*/ 285 w 30"/>
                <a:gd name="T5" fmla="*/ 59 h 8"/>
                <a:gd name="T6" fmla="*/ 0 w 3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1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0" y="6"/>
                    <a:pt x="19" y="8"/>
                    <a:pt x="30" y="7"/>
                  </a:cubicBezTo>
                  <a:cubicBezTo>
                    <a:pt x="24" y="1"/>
                    <a:pt x="9" y="0"/>
                    <a:pt x="0" y="0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0" name="Freeform 676"/>
            <p:cNvSpPr>
              <a:spLocks/>
            </p:cNvSpPr>
            <p:nvPr/>
          </p:nvSpPr>
          <p:spPr bwMode="auto">
            <a:xfrm>
              <a:off x="2667" y="1697"/>
              <a:ext cx="29" cy="23"/>
            </a:xfrm>
            <a:custGeom>
              <a:avLst/>
              <a:gdLst>
                <a:gd name="T0" fmla="*/ 156 w 19"/>
                <a:gd name="T1" fmla="*/ 12 h 15"/>
                <a:gd name="T2" fmla="*/ 0 w 19"/>
                <a:gd name="T3" fmla="*/ 127 h 15"/>
                <a:gd name="T4" fmla="*/ 147 w 19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5">
                  <a:moveTo>
                    <a:pt x="19" y="1"/>
                  </a:moveTo>
                  <a:cubicBezTo>
                    <a:pt x="11" y="3"/>
                    <a:pt x="8" y="13"/>
                    <a:pt x="0" y="15"/>
                  </a:cubicBezTo>
                  <a:cubicBezTo>
                    <a:pt x="9" y="15"/>
                    <a:pt x="14" y="6"/>
                    <a:pt x="18" y="0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1" name="Freeform 677"/>
            <p:cNvSpPr>
              <a:spLocks/>
            </p:cNvSpPr>
            <p:nvPr/>
          </p:nvSpPr>
          <p:spPr bwMode="auto">
            <a:xfrm>
              <a:off x="2621" y="1968"/>
              <a:ext cx="74" cy="31"/>
            </a:xfrm>
            <a:custGeom>
              <a:avLst/>
              <a:gdLst>
                <a:gd name="T0" fmla="*/ 0 w 48"/>
                <a:gd name="T1" fmla="*/ 109 h 20"/>
                <a:gd name="T2" fmla="*/ 163 w 48"/>
                <a:gd name="T3" fmla="*/ 161 h 20"/>
                <a:gd name="T4" fmla="*/ 259 w 48"/>
                <a:gd name="T5" fmla="*/ 178 h 20"/>
                <a:gd name="T6" fmla="*/ 418 w 48"/>
                <a:gd name="T7" fmla="*/ 0 h 20"/>
                <a:gd name="T8" fmla="*/ 352 w 48"/>
                <a:gd name="T9" fmla="*/ 82 h 20"/>
                <a:gd name="T10" fmla="*/ 237 w 48"/>
                <a:gd name="T11" fmla="*/ 127 h 20"/>
                <a:gd name="T12" fmla="*/ 34 w 48"/>
                <a:gd name="T13" fmla="*/ 9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0">
                  <a:moveTo>
                    <a:pt x="0" y="12"/>
                  </a:moveTo>
                  <a:cubicBezTo>
                    <a:pt x="5" y="15"/>
                    <a:pt x="13" y="16"/>
                    <a:pt x="19" y="18"/>
                  </a:cubicBezTo>
                  <a:cubicBezTo>
                    <a:pt x="21" y="19"/>
                    <a:pt x="27" y="20"/>
                    <a:pt x="30" y="20"/>
                  </a:cubicBezTo>
                  <a:cubicBezTo>
                    <a:pt x="39" y="20"/>
                    <a:pt x="46" y="8"/>
                    <a:pt x="48" y="0"/>
                  </a:cubicBezTo>
                  <a:cubicBezTo>
                    <a:pt x="44" y="0"/>
                    <a:pt x="42" y="6"/>
                    <a:pt x="40" y="9"/>
                  </a:cubicBezTo>
                  <a:cubicBezTo>
                    <a:pt x="37" y="13"/>
                    <a:pt x="32" y="14"/>
                    <a:pt x="27" y="14"/>
                  </a:cubicBezTo>
                  <a:cubicBezTo>
                    <a:pt x="19" y="14"/>
                    <a:pt x="10" y="15"/>
                    <a:pt x="4" y="11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2" name="Freeform 678"/>
            <p:cNvSpPr>
              <a:spLocks/>
            </p:cNvSpPr>
            <p:nvPr/>
          </p:nvSpPr>
          <p:spPr bwMode="auto">
            <a:xfrm>
              <a:off x="2619" y="2128"/>
              <a:ext cx="45" cy="60"/>
            </a:xfrm>
            <a:custGeom>
              <a:avLst/>
              <a:gdLst>
                <a:gd name="T0" fmla="*/ 45 w 29"/>
                <a:gd name="T1" fmla="*/ 0 h 39"/>
                <a:gd name="T2" fmla="*/ 45 w 29"/>
                <a:gd name="T3" fmla="*/ 208 h 39"/>
                <a:gd name="T4" fmla="*/ 262 w 29"/>
                <a:gd name="T5" fmla="*/ 335 h 39"/>
                <a:gd name="T6" fmla="*/ 34 w 29"/>
                <a:gd name="T7" fmla="*/ 28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39">
                  <a:moveTo>
                    <a:pt x="5" y="0"/>
                  </a:moveTo>
                  <a:cubicBezTo>
                    <a:pt x="2" y="7"/>
                    <a:pt x="0" y="17"/>
                    <a:pt x="5" y="24"/>
                  </a:cubicBezTo>
                  <a:cubicBezTo>
                    <a:pt x="11" y="32"/>
                    <a:pt x="20" y="35"/>
                    <a:pt x="29" y="39"/>
                  </a:cubicBezTo>
                  <a:cubicBezTo>
                    <a:pt x="17" y="31"/>
                    <a:pt x="2" y="19"/>
                    <a:pt x="4" y="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3" name="Freeform 679"/>
            <p:cNvSpPr>
              <a:spLocks/>
            </p:cNvSpPr>
            <p:nvPr/>
          </p:nvSpPr>
          <p:spPr bwMode="auto">
            <a:xfrm>
              <a:off x="2702" y="2321"/>
              <a:ext cx="82" cy="27"/>
            </a:xfrm>
            <a:custGeom>
              <a:avLst/>
              <a:gdLst>
                <a:gd name="T0" fmla="*/ 0 w 53"/>
                <a:gd name="T1" fmla="*/ 18 h 18"/>
                <a:gd name="T2" fmla="*/ 144 w 53"/>
                <a:gd name="T3" fmla="*/ 12 h 18"/>
                <a:gd name="T4" fmla="*/ 263 w 53"/>
                <a:gd name="T5" fmla="*/ 41 h 18"/>
                <a:gd name="T6" fmla="*/ 469 w 53"/>
                <a:gd name="T7" fmla="*/ 140 h 18"/>
                <a:gd name="T8" fmla="*/ 176 w 53"/>
                <a:gd name="T9" fmla="*/ 62 h 18"/>
                <a:gd name="T10" fmla="*/ 12 w 53"/>
                <a:gd name="T11" fmla="*/ 2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18">
                  <a:moveTo>
                    <a:pt x="0" y="2"/>
                  </a:moveTo>
                  <a:cubicBezTo>
                    <a:pt x="5" y="3"/>
                    <a:pt x="10" y="0"/>
                    <a:pt x="16" y="1"/>
                  </a:cubicBezTo>
                  <a:cubicBezTo>
                    <a:pt x="20" y="2"/>
                    <a:pt x="25" y="3"/>
                    <a:pt x="30" y="5"/>
                  </a:cubicBezTo>
                  <a:cubicBezTo>
                    <a:pt x="38" y="7"/>
                    <a:pt x="47" y="11"/>
                    <a:pt x="53" y="18"/>
                  </a:cubicBezTo>
                  <a:cubicBezTo>
                    <a:pt x="42" y="17"/>
                    <a:pt x="31" y="10"/>
                    <a:pt x="20" y="8"/>
                  </a:cubicBezTo>
                  <a:cubicBezTo>
                    <a:pt x="13" y="6"/>
                    <a:pt x="6" y="6"/>
                    <a:pt x="1" y="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4" name="Freeform 680"/>
            <p:cNvSpPr>
              <a:spLocks/>
            </p:cNvSpPr>
            <p:nvPr/>
          </p:nvSpPr>
          <p:spPr bwMode="auto">
            <a:xfrm>
              <a:off x="2537" y="2278"/>
              <a:ext cx="47" cy="27"/>
            </a:xfrm>
            <a:custGeom>
              <a:avLst/>
              <a:gdLst>
                <a:gd name="T0" fmla="*/ 0 w 30"/>
                <a:gd name="T1" fmla="*/ 32 h 18"/>
                <a:gd name="T2" fmla="*/ 285 w 30"/>
                <a:gd name="T3" fmla="*/ 0 h 18"/>
                <a:gd name="T4" fmla="*/ 20 w 30"/>
                <a:gd name="T5" fmla="*/ 4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18">
                  <a:moveTo>
                    <a:pt x="0" y="4"/>
                  </a:moveTo>
                  <a:cubicBezTo>
                    <a:pt x="1" y="18"/>
                    <a:pt x="26" y="8"/>
                    <a:pt x="30" y="0"/>
                  </a:cubicBezTo>
                  <a:cubicBezTo>
                    <a:pt x="23" y="3"/>
                    <a:pt x="8" y="12"/>
                    <a:pt x="2" y="6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5" name="Freeform 681"/>
            <p:cNvSpPr>
              <a:spLocks/>
            </p:cNvSpPr>
            <p:nvPr/>
          </p:nvSpPr>
          <p:spPr bwMode="auto">
            <a:xfrm>
              <a:off x="2571" y="2305"/>
              <a:ext cx="25" cy="17"/>
            </a:xfrm>
            <a:custGeom>
              <a:avLst/>
              <a:gdLst>
                <a:gd name="T0" fmla="*/ 0 w 16"/>
                <a:gd name="T1" fmla="*/ 45 h 11"/>
                <a:gd name="T2" fmla="*/ 103 w 16"/>
                <a:gd name="T3" fmla="*/ 82 h 11"/>
                <a:gd name="T4" fmla="*/ 148 w 16"/>
                <a:gd name="T5" fmla="*/ 0 h 11"/>
                <a:gd name="T6" fmla="*/ 31 w 16"/>
                <a:gd name="T7" fmla="*/ 62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1">
                  <a:moveTo>
                    <a:pt x="0" y="5"/>
                  </a:moveTo>
                  <a:cubicBezTo>
                    <a:pt x="2" y="8"/>
                    <a:pt x="7" y="11"/>
                    <a:pt x="11" y="9"/>
                  </a:cubicBezTo>
                  <a:cubicBezTo>
                    <a:pt x="15" y="8"/>
                    <a:pt x="14" y="3"/>
                    <a:pt x="16" y="0"/>
                  </a:cubicBezTo>
                  <a:cubicBezTo>
                    <a:pt x="14" y="6"/>
                    <a:pt x="9" y="9"/>
                    <a:pt x="3" y="7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6" name="Freeform 682"/>
            <p:cNvSpPr>
              <a:spLocks/>
            </p:cNvSpPr>
            <p:nvPr/>
          </p:nvSpPr>
          <p:spPr bwMode="auto">
            <a:xfrm>
              <a:off x="2437" y="2154"/>
              <a:ext cx="94" cy="51"/>
            </a:xfrm>
            <a:custGeom>
              <a:avLst/>
              <a:gdLst>
                <a:gd name="T0" fmla="*/ 176 w 61"/>
                <a:gd name="T1" fmla="*/ 280 h 33"/>
                <a:gd name="T2" fmla="*/ 365 w 61"/>
                <a:gd name="T3" fmla="*/ 244 h 33"/>
                <a:gd name="T4" fmla="*/ 530 w 61"/>
                <a:gd name="T5" fmla="*/ 263 h 33"/>
                <a:gd name="T6" fmla="*/ 219 w 61"/>
                <a:gd name="T7" fmla="*/ 223 h 33"/>
                <a:gd name="T8" fmla="*/ 96 w 61"/>
                <a:gd name="T9" fmla="*/ 96 h 33"/>
                <a:gd name="T10" fmla="*/ 0 w 61"/>
                <a:gd name="T11" fmla="*/ 12 h 33"/>
                <a:gd name="T12" fmla="*/ 114 w 61"/>
                <a:gd name="T13" fmla="*/ 167 h 33"/>
                <a:gd name="T14" fmla="*/ 176 w 61"/>
                <a:gd name="T15" fmla="*/ 29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33">
                  <a:moveTo>
                    <a:pt x="20" y="32"/>
                  </a:moveTo>
                  <a:cubicBezTo>
                    <a:pt x="25" y="33"/>
                    <a:pt x="35" y="28"/>
                    <a:pt x="42" y="28"/>
                  </a:cubicBezTo>
                  <a:cubicBezTo>
                    <a:pt x="48" y="29"/>
                    <a:pt x="55" y="31"/>
                    <a:pt x="61" y="30"/>
                  </a:cubicBezTo>
                  <a:cubicBezTo>
                    <a:pt x="50" y="26"/>
                    <a:pt x="35" y="30"/>
                    <a:pt x="25" y="25"/>
                  </a:cubicBezTo>
                  <a:cubicBezTo>
                    <a:pt x="19" y="22"/>
                    <a:pt x="14" y="17"/>
                    <a:pt x="11" y="11"/>
                  </a:cubicBezTo>
                  <a:cubicBezTo>
                    <a:pt x="9" y="6"/>
                    <a:pt x="6" y="0"/>
                    <a:pt x="0" y="1"/>
                  </a:cubicBezTo>
                  <a:cubicBezTo>
                    <a:pt x="6" y="4"/>
                    <a:pt x="8" y="13"/>
                    <a:pt x="13" y="19"/>
                  </a:cubicBezTo>
                  <a:cubicBezTo>
                    <a:pt x="17" y="24"/>
                    <a:pt x="18" y="27"/>
                    <a:pt x="20" y="3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7" name="Freeform 683"/>
            <p:cNvSpPr>
              <a:spLocks/>
            </p:cNvSpPr>
            <p:nvPr/>
          </p:nvSpPr>
          <p:spPr bwMode="auto">
            <a:xfrm>
              <a:off x="2594" y="1894"/>
              <a:ext cx="48" cy="83"/>
            </a:xfrm>
            <a:custGeom>
              <a:avLst/>
              <a:gdLst>
                <a:gd name="T0" fmla="*/ 34 w 31"/>
                <a:gd name="T1" fmla="*/ 128 h 54"/>
                <a:gd name="T2" fmla="*/ 263 w 31"/>
                <a:gd name="T3" fmla="*/ 0 h 54"/>
                <a:gd name="T4" fmla="*/ 127 w 31"/>
                <a:gd name="T5" fmla="*/ 189 h 54"/>
                <a:gd name="T6" fmla="*/ 53 w 31"/>
                <a:gd name="T7" fmla="*/ 466 h 54"/>
                <a:gd name="T8" fmla="*/ 29 w 31"/>
                <a:gd name="T9" fmla="*/ 11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4">
                  <a:moveTo>
                    <a:pt x="4" y="15"/>
                  </a:moveTo>
                  <a:cubicBezTo>
                    <a:pt x="13" y="13"/>
                    <a:pt x="23" y="12"/>
                    <a:pt x="30" y="0"/>
                  </a:cubicBezTo>
                  <a:cubicBezTo>
                    <a:pt x="31" y="9"/>
                    <a:pt x="19" y="15"/>
                    <a:pt x="14" y="22"/>
                  </a:cubicBezTo>
                  <a:cubicBezTo>
                    <a:pt x="7" y="31"/>
                    <a:pt x="6" y="43"/>
                    <a:pt x="6" y="54"/>
                  </a:cubicBezTo>
                  <a:cubicBezTo>
                    <a:pt x="0" y="41"/>
                    <a:pt x="11" y="25"/>
                    <a:pt x="3" y="13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8" name="Freeform 684"/>
            <p:cNvSpPr>
              <a:spLocks/>
            </p:cNvSpPr>
            <p:nvPr/>
          </p:nvSpPr>
          <p:spPr bwMode="auto">
            <a:xfrm>
              <a:off x="2360" y="2254"/>
              <a:ext cx="124" cy="48"/>
            </a:xfrm>
            <a:custGeom>
              <a:avLst/>
              <a:gdLst>
                <a:gd name="T0" fmla="*/ 0 w 80"/>
                <a:gd name="T1" fmla="*/ 62 h 31"/>
                <a:gd name="T2" fmla="*/ 388 w 80"/>
                <a:gd name="T3" fmla="*/ 211 h 31"/>
                <a:gd name="T4" fmla="*/ 547 w 80"/>
                <a:gd name="T5" fmla="*/ 115 h 31"/>
                <a:gd name="T6" fmla="*/ 716 w 80"/>
                <a:gd name="T7" fmla="*/ 12 h 31"/>
                <a:gd name="T8" fmla="*/ 536 w 80"/>
                <a:gd name="T9" fmla="*/ 29 h 31"/>
                <a:gd name="T10" fmla="*/ 388 w 80"/>
                <a:gd name="T11" fmla="*/ 127 h 31"/>
                <a:gd name="T12" fmla="*/ 34 w 80"/>
                <a:gd name="T13" fmla="*/ 7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31">
                  <a:moveTo>
                    <a:pt x="0" y="7"/>
                  </a:moveTo>
                  <a:cubicBezTo>
                    <a:pt x="12" y="21"/>
                    <a:pt x="25" y="31"/>
                    <a:pt x="43" y="24"/>
                  </a:cubicBezTo>
                  <a:cubicBezTo>
                    <a:pt x="50" y="22"/>
                    <a:pt x="55" y="18"/>
                    <a:pt x="61" y="13"/>
                  </a:cubicBezTo>
                  <a:cubicBezTo>
                    <a:pt x="67" y="9"/>
                    <a:pt x="74" y="5"/>
                    <a:pt x="80" y="1"/>
                  </a:cubicBezTo>
                  <a:cubicBezTo>
                    <a:pt x="72" y="1"/>
                    <a:pt x="68" y="0"/>
                    <a:pt x="60" y="3"/>
                  </a:cubicBezTo>
                  <a:cubicBezTo>
                    <a:pt x="54" y="6"/>
                    <a:pt x="49" y="12"/>
                    <a:pt x="43" y="14"/>
                  </a:cubicBezTo>
                  <a:cubicBezTo>
                    <a:pt x="31" y="19"/>
                    <a:pt x="15" y="12"/>
                    <a:pt x="4" y="8"/>
                  </a:cubicBezTo>
                </a:path>
              </a:pathLst>
            </a:custGeom>
            <a:solidFill>
              <a:srgbClr val="D3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59" name="Freeform 685"/>
            <p:cNvSpPr>
              <a:spLocks/>
            </p:cNvSpPr>
            <p:nvPr/>
          </p:nvSpPr>
          <p:spPr bwMode="auto">
            <a:xfrm>
              <a:off x="2068" y="1585"/>
              <a:ext cx="108" cy="58"/>
            </a:xfrm>
            <a:custGeom>
              <a:avLst/>
              <a:gdLst>
                <a:gd name="T0" fmla="*/ 29 w 70"/>
                <a:gd name="T1" fmla="*/ 317 h 38"/>
                <a:gd name="T2" fmla="*/ 62 w 70"/>
                <a:gd name="T3" fmla="*/ 198 h 38"/>
                <a:gd name="T4" fmla="*/ 181 w 70"/>
                <a:gd name="T5" fmla="*/ 147 h 38"/>
                <a:gd name="T6" fmla="*/ 413 w 70"/>
                <a:gd name="T7" fmla="*/ 41 h 38"/>
                <a:gd name="T8" fmla="*/ 566 w 70"/>
                <a:gd name="T9" fmla="*/ 63 h 38"/>
                <a:gd name="T10" fmla="*/ 614 w 70"/>
                <a:gd name="T11" fmla="*/ 147 h 38"/>
                <a:gd name="T12" fmla="*/ 596 w 70"/>
                <a:gd name="T13" fmla="*/ 235 h 38"/>
                <a:gd name="T14" fmla="*/ 514 w 70"/>
                <a:gd name="T15" fmla="*/ 96 h 38"/>
                <a:gd name="T16" fmla="*/ 356 w 70"/>
                <a:gd name="T17" fmla="*/ 124 h 38"/>
                <a:gd name="T18" fmla="*/ 157 w 70"/>
                <a:gd name="T19" fmla="*/ 198 h 38"/>
                <a:gd name="T20" fmla="*/ 80 w 70"/>
                <a:gd name="T21" fmla="*/ 235 h 38"/>
                <a:gd name="T22" fmla="*/ 45 w 70"/>
                <a:gd name="T23" fmla="*/ 298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" h="38">
                  <a:moveTo>
                    <a:pt x="3" y="38"/>
                  </a:moveTo>
                  <a:cubicBezTo>
                    <a:pt x="0" y="35"/>
                    <a:pt x="4" y="27"/>
                    <a:pt x="7" y="24"/>
                  </a:cubicBezTo>
                  <a:cubicBezTo>
                    <a:pt x="11" y="20"/>
                    <a:pt x="16" y="20"/>
                    <a:pt x="21" y="18"/>
                  </a:cubicBezTo>
                  <a:cubicBezTo>
                    <a:pt x="31" y="15"/>
                    <a:pt x="39" y="11"/>
                    <a:pt x="47" y="5"/>
                  </a:cubicBezTo>
                  <a:cubicBezTo>
                    <a:pt x="54" y="0"/>
                    <a:pt x="60" y="2"/>
                    <a:pt x="65" y="8"/>
                  </a:cubicBezTo>
                  <a:cubicBezTo>
                    <a:pt x="67" y="11"/>
                    <a:pt x="70" y="15"/>
                    <a:pt x="70" y="18"/>
                  </a:cubicBezTo>
                  <a:cubicBezTo>
                    <a:pt x="70" y="21"/>
                    <a:pt x="68" y="24"/>
                    <a:pt x="68" y="28"/>
                  </a:cubicBezTo>
                  <a:cubicBezTo>
                    <a:pt x="67" y="23"/>
                    <a:pt x="64" y="15"/>
                    <a:pt x="59" y="12"/>
                  </a:cubicBezTo>
                  <a:cubicBezTo>
                    <a:pt x="54" y="8"/>
                    <a:pt x="46" y="12"/>
                    <a:pt x="41" y="15"/>
                  </a:cubicBezTo>
                  <a:cubicBezTo>
                    <a:pt x="33" y="18"/>
                    <a:pt x="27" y="22"/>
                    <a:pt x="18" y="24"/>
                  </a:cubicBezTo>
                  <a:cubicBezTo>
                    <a:pt x="15" y="25"/>
                    <a:pt x="11" y="25"/>
                    <a:pt x="9" y="28"/>
                  </a:cubicBezTo>
                  <a:cubicBezTo>
                    <a:pt x="7" y="30"/>
                    <a:pt x="8" y="34"/>
                    <a:pt x="5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0" name="Freeform 686"/>
            <p:cNvSpPr>
              <a:spLocks/>
            </p:cNvSpPr>
            <p:nvPr/>
          </p:nvSpPr>
          <p:spPr bwMode="auto">
            <a:xfrm>
              <a:off x="2026" y="1668"/>
              <a:ext cx="54" cy="44"/>
            </a:xfrm>
            <a:custGeom>
              <a:avLst/>
              <a:gdLst>
                <a:gd name="T0" fmla="*/ 304 w 35"/>
                <a:gd name="T1" fmla="*/ 49 h 29"/>
                <a:gd name="T2" fmla="*/ 190 w 35"/>
                <a:gd name="T3" fmla="*/ 12 h 29"/>
                <a:gd name="T4" fmla="*/ 69 w 35"/>
                <a:gd name="T5" fmla="*/ 27 h 29"/>
                <a:gd name="T6" fmla="*/ 148 w 35"/>
                <a:gd name="T7" fmla="*/ 223 h 29"/>
                <a:gd name="T8" fmla="*/ 157 w 35"/>
                <a:gd name="T9" fmla="*/ 80 h 29"/>
                <a:gd name="T10" fmla="*/ 290 w 35"/>
                <a:gd name="T11" fmla="*/ 4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9">
                  <a:moveTo>
                    <a:pt x="35" y="6"/>
                  </a:moveTo>
                  <a:cubicBezTo>
                    <a:pt x="30" y="2"/>
                    <a:pt x="28" y="2"/>
                    <a:pt x="22" y="1"/>
                  </a:cubicBezTo>
                  <a:cubicBezTo>
                    <a:pt x="17" y="1"/>
                    <a:pt x="12" y="0"/>
                    <a:pt x="8" y="3"/>
                  </a:cubicBezTo>
                  <a:cubicBezTo>
                    <a:pt x="0" y="9"/>
                    <a:pt x="6" y="29"/>
                    <a:pt x="17" y="28"/>
                  </a:cubicBezTo>
                  <a:cubicBezTo>
                    <a:pt x="18" y="22"/>
                    <a:pt x="12" y="16"/>
                    <a:pt x="18" y="10"/>
                  </a:cubicBezTo>
                  <a:cubicBezTo>
                    <a:pt x="23" y="7"/>
                    <a:pt x="29" y="9"/>
                    <a:pt x="33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1" name="Freeform 687"/>
            <p:cNvSpPr>
              <a:spLocks/>
            </p:cNvSpPr>
            <p:nvPr/>
          </p:nvSpPr>
          <p:spPr bwMode="auto">
            <a:xfrm>
              <a:off x="2017" y="1749"/>
              <a:ext cx="48" cy="51"/>
            </a:xfrm>
            <a:custGeom>
              <a:avLst/>
              <a:gdLst>
                <a:gd name="T0" fmla="*/ 276 w 31"/>
                <a:gd name="T1" fmla="*/ 0 h 33"/>
                <a:gd name="T2" fmla="*/ 96 w 31"/>
                <a:gd name="T3" fmla="*/ 53 h 33"/>
                <a:gd name="T4" fmla="*/ 34 w 31"/>
                <a:gd name="T5" fmla="*/ 258 h 33"/>
                <a:gd name="T6" fmla="*/ 135 w 31"/>
                <a:gd name="T7" fmla="*/ 263 h 33"/>
                <a:gd name="T8" fmla="*/ 135 w 31"/>
                <a:gd name="T9" fmla="*/ 167 h 33"/>
                <a:gd name="T10" fmla="*/ 178 w 31"/>
                <a:gd name="T11" fmla="*/ 45 h 33"/>
                <a:gd name="T12" fmla="*/ 276 w 31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33">
                  <a:moveTo>
                    <a:pt x="31" y="0"/>
                  </a:moveTo>
                  <a:cubicBezTo>
                    <a:pt x="23" y="0"/>
                    <a:pt x="18" y="2"/>
                    <a:pt x="11" y="6"/>
                  </a:cubicBezTo>
                  <a:cubicBezTo>
                    <a:pt x="5" y="10"/>
                    <a:pt x="0" y="22"/>
                    <a:pt x="4" y="29"/>
                  </a:cubicBezTo>
                  <a:cubicBezTo>
                    <a:pt x="7" y="33"/>
                    <a:pt x="13" y="33"/>
                    <a:pt x="15" y="30"/>
                  </a:cubicBezTo>
                  <a:cubicBezTo>
                    <a:pt x="18" y="26"/>
                    <a:pt x="15" y="23"/>
                    <a:pt x="15" y="19"/>
                  </a:cubicBezTo>
                  <a:cubicBezTo>
                    <a:pt x="14" y="14"/>
                    <a:pt x="17" y="9"/>
                    <a:pt x="20" y="5"/>
                  </a:cubicBezTo>
                  <a:cubicBezTo>
                    <a:pt x="23" y="2"/>
                    <a:pt x="28" y="2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2" name="Freeform 688"/>
            <p:cNvSpPr>
              <a:spLocks/>
            </p:cNvSpPr>
            <p:nvPr/>
          </p:nvSpPr>
          <p:spPr bwMode="auto">
            <a:xfrm>
              <a:off x="2011" y="1816"/>
              <a:ext cx="95" cy="70"/>
            </a:xfrm>
            <a:custGeom>
              <a:avLst/>
              <a:gdLst>
                <a:gd name="T0" fmla="*/ 515 w 62"/>
                <a:gd name="T1" fmla="*/ 123 h 46"/>
                <a:gd name="T2" fmla="*/ 414 w 62"/>
                <a:gd name="T3" fmla="*/ 0 h 46"/>
                <a:gd name="T4" fmla="*/ 313 w 62"/>
                <a:gd name="T5" fmla="*/ 41 h 46"/>
                <a:gd name="T6" fmla="*/ 195 w 62"/>
                <a:gd name="T7" fmla="*/ 75 h 46"/>
                <a:gd name="T8" fmla="*/ 349 w 62"/>
                <a:gd name="T9" fmla="*/ 359 h 46"/>
                <a:gd name="T10" fmla="*/ 265 w 62"/>
                <a:gd name="T11" fmla="*/ 263 h 46"/>
                <a:gd name="T12" fmla="*/ 299 w 62"/>
                <a:gd name="T13" fmla="*/ 129 h 46"/>
                <a:gd name="T14" fmla="*/ 446 w 62"/>
                <a:gd name="T15" fmla="*/ 94 h 46"/>
                <a:gd name="T16" fmla="*/ 526 w 62"/>
                <a:gd name="T17" fmla="*/ 75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46">
                  <a:moveTo>
                    <a:pt x="61" y="15"/>
                  </a:moveTo>
                  <a:cubicBezTo>
                    <a:pt x="61" y="8"/>
                    <a:pt x="57" y="1"/>
                    <a:pt x="49" y="0"/>
                  </a:cubicBezTo>
                  <a:cubicBezTo>
                    <a:pt x="44" y="0"/>
                    <a:pt x="41" y="3"/>
                    <a:pt x="37" y="5"/>
                  </a:cubicBezTo>
                  <a:cubicBezTo>
                    <a:pt x="32" y="7"/>
                    <a:pt x="28" y="8"/>
                    <a:pt x="23" y="9"/>
                  </a:cubicBezTo>
                  <a:cubicBezTo>
                    <a:pt x="0" y="14"/>
                    <a:pt x="25" y="46"/>
                    <a:pt x="41" y="44"/>
                  </a:cubicBezTo>
                  <a:cubicBezTo>
                    <a:pt x="40" y="39"/>
                    <a:pt x="34" y="36"/>
                    <a:pt x="31" y="32"/>
                  </a:cubicBezTo>
                  <a:cubicBezTo>
                    <a:pt x="27" y="25"/>
                    <a:pt x="30" y="20"/>
                    <a:pt x="35" y="16"/>
                  </a:cubicBezTo>
                  <a:cubicBezTo>
                    <a:pt x="41" y="12"/>
                    <a:pt x="46" y="12"/>
                    <a:pt x="53" y="12"/>
                  </a:cubicBezTo>
                  <a:cubicBezTo>
                    <a:pt x="56" y="12"/>
                    <a:pt x="61" y="13"/>
                    <a:pt x="6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3" name="Freeform 689"/>
            <p:cNvSpPr>
              <a:spLocks/>
            </p:cNvSpPr>
            <p:nvPr/>
          </p:nvSpPr>
          <p:spPr bwMode="auto">
            <a:xfrm>
              <a:off x="2179" y="1625"/>
              <a:ext cx="77" cy="41"/>
            </a:xfrm>
            <a:custGeom>
              <a:avLst/>
              <a:gdLst>
                <a:gd name="T0" fmla="*/ 12 w 50"/>
                <a:gd name="T1" fmla="*/ 175 h 27"/>
                <a:gd name="T2" fmla="*/ 12 w 50"/>
                <a:gd name="T3" fmla="*/ 184 h 27"/>
                <a:gd name="T4" fmla="*/ 242 w 50"/>
                <a:gd name="T5" fmla="*/ 32 h 27"/>
                <a:gd name="T6" fmla="*/ 365 w 50"/>
                <a:gd name="T7" fmla="*/ 217 h 27"/>
                <a:gd name="T8" fmla="*/ 209 w 50"/>
                <a:gd name="T9" fmla="*/ 90 h 27"/>
                <a:gd name="T10" fmla="*/ 95 w 50"/>
                <a:gd name="T11" fmla="*/ 128 h 27"/>
                <a:gd name="T12" fmla="*/ 12 w 50"/>
                <a:gd name="T13" fmla="*/ 17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27">
                  <a:moveTo>
                    <a:pt x="1" y="22"/>
                  </a:moveTo>
                  <a:cubicBezTo>
                    <a:pt x="0" y="22"/>
                    <a:pt x="1" y="23"/>
                    <a:pt x="1" y="23"/>
                  </a:cubicBezTo>
                  <a:cubicBezTo>
                    <a:pt x="8" y="16"/>
                    <a:pt x="15" y="0"/>
                    <a:pt x="28" y="4"/>
                  </a:cubicBezTo>
                  <a:cubicBezTo>
                    <a:pt x="33" y="6"/>
                    <a:pt x="50" y="21"/>
                    <a:pt x="42" y="27"/>
                  </a:cubicBezTo>
                  <a:cubicBezTo>
                    <a:pt x="35" y="23"/>
                    <a:pt x="34" y="10"/>
                    <a:pt x="24" y="11"/>
                  </a:cubicBezTo>
                  <a:cubicBezTo>
                    <a:pt x="19" y="11"/>
                    <a:pt x="15" y="15"/>
                    <a:pt x="11" y="16"/>
                  </a:cubicBezTo>
                  <a:cubicBezTo>
                    <a:pt x="8" y="18"/>
                    <a:pt x="4" y="19"/>
                    <a:pt x="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4" name="Freeform 690"/>
            <p:cNvSpPr>
              <a:spLocks/>
            </p:cNvSpPr>
            <p:nvPr/>
          </p:nvSpPr>
          <p:spPr bwMode="auto">
            <a:xfrm>
              <a:off x="2102" y="1711"/>
              <a:ext cx="49" cy="97"/>
            </a:xfrm>
            <a:custGeom>
              <a:avLst/>
              <a:gdLst>
                <a:gd name="T0" fmla="*/ 270 w 32"/>
                <a:gd name="T1" fmla="*/ 52 h 63"/>
                <a:gd name="T2" fmla="*/ 18 w 32"/>
                <a:gd name="T3" fmla="*/ 208 h 63"/>
                <a:gd name="T4" fmla="*/ 49 w 32"/>
                <a:gd name="T5" fmla="*/ 399 h 63"/>
                <a:gd name="T6" fmla="*/ 155 w 32"/>
                <a:gd name="T7" fmla="*/ 544 h 63"/>
                <a:gd name="T8" fmla="*/ 75 w 32"/>
                <a:gd name="T9" fmla="*/ 373 h 63"/>
                <a:gd name="T10" fmla="*/ 49 w 32"/>
                <a:gd name="T11" fmla="*/ 216 h 63"/>
                <a:gd name="T12" fmla="*/ 127 w 32"/>
                <a:gd name="T13" fmla="*/ 95 h 63"/>
                <a:gd name="T14" fmla="*/ 217 w 32"/>
                <a:gd name="T15" fmla="*/ 62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63">
                  <a:moveTo>
                    <a:pt x="32" y="6"/>
                  </a:moveTo>
                  <a:cubicBezTo>
                    <a:pt x="20" y="0"/>
                    <a:pt x="4" y="12"/>
                    <a:pt x="2" y="24"/>
                  </a:cubicBezTo>
                  <a:cubicBezTo>
                    <a:pt x="0" y="30"/>
                    <a:pt x="4" y="40"/>
                    <a:pt x="6" y="46"/>
                  </a:cubicBezTo>
                  <a:cubicBezTo>
                    <a:pt x="8" y="52"/>
                    <a:pt x="12" y="61"/>
                    <a:pt x="18" y="63"/>
                  </a:cubicBezTo>
                  <a:cubicBezTo>
                    <a:pt x="14" y="57"/>
                    <a:pt x="11" y="50"/>
                    <a:pt x="9" y="43"/>
                  </a:cubicBezTo>
                  <a:cubicBezTo>
                    <a:pt x="8" y="38"/>
                    <a:pt x="5" y="30"/>
                    <a:pt x="6" y="25"/>
                  </a:cubicBezTo>
                  <a:cubicBezTo>
                    <a:pt x="7" y="20"/>
                    <a:pt x="11" y="14"/>
                    <a:pt x="15" y="11"/>
                  </a:cubicBezTo>
                  <a:cubicBezTo>
                    <a:pt x="18" y="8"/>
                    <a:pt x="23" y="9"/>
                    <a:pt x="2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5" name="Freeform 691"/>
            <p:cNvSpPr>
              <a:spLocks/>
            </p:cNvSpPr>
            <p:nvPr/>
          </p:nvSpPr>
          <p:spPr bwMode="auto">
            <a:xfrm>
              <a:off x="2202" y="1823"/>
              <a:ext cx="77" cy="56"/>
            </a:xfrm>
            <a:custGeom>
              <a:avLst/>
              <a:gdLst>
                <a:gd name="T0" fmla="*/ 0 w 50"/>
                <a:gd name="T1" fmla="*/ 327 h 36"/>
                <a:gd name="T2" fmla="*/ 52 w 50"/>
                <a:gd name="T3" fmla="*/ 135 h 36"/>
                <a:gd name="T4" fmla="*/ 189 w 50"/>
                <a:gd name="T5" fmla="*/ 47 h 36"/>
                <a:gd name="T6" fmla="*/ 434 w 50"/>
                <a:gd name="T7" fmla="*/ 82 h 36"/>
                <a:gd name="T8" fmla="*/ 303 w 50"/>
                <a:gd name="T9" fmla="*/ 53 h 36"/>
                <a:gd name="T10" fmla="*/ 102 w 50"/>
                <a:gd name="T11" fmla="*/ 148 h 36"/>
                <a:gd name="T12" fmla="*/ 0 w 50"/>
                <a:gd name="T13" fmla="*/ 32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cubicBezTo>
                    <a:pt x="0" y="29"/>
                    <a:pt x="2" y="21"/>
                    <a:pt x="6" y="15"/>
                  </a:cubicBezTo>
                  <a:cubicBezTo>
                    <a:pt x="9" y="10"/>
                    <a:pt x="17" y="8"/>
                    <a:pt x="22" y="5"/>
                  </a:cubicBezTo>
                  <a:cubicBezTo>
                    <a:pt x="33" y="0"/>
                    <a:pt x="41" y="1"/>
                    <a:pt x="50" y="9"/>
                  </a:cubicBezTo>
                  <a:cubicBezTo>
                    <a:pt x="44" y="8"/>
                    <a:pt x="41" y="6"/>
                    <a:pt x="35" y="6"/>
                  </a:cubicBezTo>
                  <a:cubicBezTo>
                    <a:pt x="26" y="8"/>
                    <a:pt x="19" y="11"/>
                    <a:pt x="12" y="16"/>
                  </a:cubicBezTo>
                  <a:cubicBezTo>
                    <a:pt x="5" y="20"/>
                    <a:pt x="0" y="28"/>
                    <a:pt x="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6" name="Freeform 692"/>
            <p:cNvSpPr>
              <a:spLocks/>
            </p:cNvSpPr>
            <p:nvPr/>
          </p:nvSpPr>
          <p:spPr bwMode="auto">
            <a:xfrm>
              <a:off x="2229" y="1680"/>
              <a:ext cx="54" cy="45"/>
            </a:xfrm>
            <a:custGeom>
              <a:avLst/>
              <a:gdLst>
                <a:gd name="T0" fmla="*/ 293 w 35"/>
                <a:gd name="T1" fmla="*/ 19 h 29"/>
                <a:gd name="T2" fmla="*/ 123 w 35"/>
                <a:gd name="T3" fmla="*/ 95 h 29"/>
                <a:gd name="T4" fmla="*/ 52 w 35"/>
                <a:gd name="T5" fmla="*/ 228 h 29"/>
                <a:gd name="T6" fmla="*/ 123 w 35"/>
                <a:gd name="T7" fmla="*/ 250 h 29"/>
                <a:gd name="T8" fmla="*/ 128 w 35"/>
                <a:gd name="T9" fmla="*/ 147 h 29"/>
                <a:gd name="T10" fmla="*/ 304 w 35"/>
                <a:gd name="T11" fmla="*/ 1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9">
                  <a:moveTo>
                    <a:pt x="34" y="2"/>
                  </a:moveTo>
                  <a:cubicBezTo>
                    <a:pt x="26" y="0"/>
                    <a:pt x="20" y="7"/>
                    <a:pt x="14" y="10"/>
                  </a:cubicBezTo>
                  <a:cubicBezTo>
                    <a:pt x="9" y="13"/>
                    <a:pt x="0" y="18"/>
                    <a:pt x="6" y="25"/>
                  </a:cubicBezTo>
                  <a:cubicBezTo>
                    <a:pt x="7" y="26"/>
                    <a:pt x="11" y="29"/>
                    <a:pt x="14" y="28"/>
                  </a:cubicBezTo>
                  <a:cubicBezTo>
                    <a:pt x="16" y="26"/>
                    <a:pt x="14" y="19"/>
                    <a:pt x="15" y="16"/>
                  </a:cubicBezTo>
                  <a:cubicBezTo>
                    <a:pt x="18" y="9"/>
                    <a:pt x="28" y="1"/>
                    <a:pt x="35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7" name="Freeform 693"/>
            <p:cNvSpPr>
              <a:spLocks/>
            </p:cNvSpPr>
            <p:nvPr/>
          </p:nvSpPr>
          <p:spPr bwMode="auto">
            <a:xfrm>
              <a:off x="2357" y="1649"/>
              <a:ext cx="51" cy="59"/>
            </a:xfrm>
            <a:custGeom>
              <a:avLst/>
              <a:gdLst>
                <a:gd name="T0" fmla="*/ 292 w 33"/>
                <a:gd name="T1" fmla="*/ 73 h 38"/>
                <a:gd name="T2" fmla="*/ 240 w 33"/>
                <a:gd name="T3" fmla="*/ 19 h 38"/>
                <a:gd name="T4" fmla="*/ 108 w 33"/>
                <a:gd name="T5" fmla="*/ 47 h 38"/>
                <a:gd name="T6" fmla="*/ 0 w 33"/>
                <a:gd name="T7" fmla="*/ 230 h 38"/>
                <a:gd name="T8" fmla="*/ 82 w 33"/>
                <a:gd name="T9" fmla="*/ 161 h 38"/>
                <a:gd name="T10" fmla="*/ 263 w 33"/>
                <a:gd name="T11" fmla="*/ 6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38">
                  <a:moveTo>
                    <a:pt x="33" y="8"/>
                  </a:moveTo>
                  <a:cubicBezTo>
                    <a:pt x="31" y="6"/>
                    <a:pt x="29" y="4"/>
                    <a:pt x="27" y="2"/>
                  </a:cubicBezTo>
                  <a:cubicBezTo>
                    <a:pt x="22" y="0"/>
                    <a:pt x="16" y="3"/>
                    <a:pt x="12" y="5"/>
                  </a:cubicBezTo>
                  <a:cubicBezTo>
                    <a:pt x="4" y="8"/>
                    <a:pt x="0" y="17"/>
                    <a:pt x="0" y="25"/>
                  </a:cubicBezTo>
                  <a:cubicBezTo>
                    <a:pt x="0" y="38"/>
                    <a:pt x="7" y="21"/>
                    <a:pt x="9" y="18"/>
                  </a:cubicBezTo>
                  <a:cubicBezTo>
                    <a:pt x="14" y="11"/>
                    <a:pt x="21" y="6"/>
                    <a:pt x="3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8" name="Freeform 694"/>
            <p:cNvSpPr>
              <a:spLocks/>
            </p:cNvSpPr>
            <p:nvPr/>
          </p:nvSpPr>
          <p:spPr bwMode="auto">
            <a:xfrm>
              <a:off x="2302" y="1717"/>
              <a:ext cx="32" cy="38"/>
            </a:xfrm>
            <a:custGeom>
              <a:avLst/>
              <a:gdLst>
                <a:gd name="T0" fmla="*/ 174 w 21"/>
                <a:gd name="T1" fmla="*/ 18 h 25"/>
                <a:gd name="T2" fmla="*/ 93 w 21"/>
                <a:gd name="T3" fmla="*/ 27 h 25"/>
                <a:gd name="T4" fmla="*/ 32 w 21"/>
                <a:gd name="T5" fmla="*/ 170 h 25"/>
                <a:gd name="T6" fmla="*/ 81 w 21"/>
                <a:gd name="T7" fmla="*/ 123 h 25"/>
                <a:gd name="T8" fmla="*/ 163 w 21"/>
                <a:gd name="T9" fmla="*/ 2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5">
                  <a:moveTo>
                    <a:pt x="21" y="2"/>
                  </a:moveTo>
                  <a:cubicBezTo>
                    <a:pt x="18" y="0"/>
                    <a:pt x="13" y="1"/>
                    <a:pt x="11" y="3"/>
                  </a:cubicBezTo>
                  <a:cubicBezTo>
                    <a:pt x="7" y="5"/>
                    <a:pt x="0" y="17"/>
                    <a:pt x="4" y="21"/>
                  </a:cubicBezTo>
                  <a:cubicBezTo>
                    <a:pt x="7" y="25"/>
                    <a:pt x="8" y="18"/>
                    <a:pt x="10" y="15"/>
                  </a:cubicBezTo>
                  <a:cubicBezTo>
                    <a:pt x="12" y="11"/>
                    <a:pt x="14" y="4"/>
                    <a:pt x="2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69" name="Freeform 695"/>
            <p:cNvSpPr>
              <a:spLocks/>
            </p:cNvSpPr>
            <p:nvPr/>
          </p:nvSpPr>
          <p:spPr bwMode="auto">
            <a:xfrm>
              <a:off x="2326" y="1823"/>
              <a:ext cx="61" cy="88"/>
            </a:xfrm>
            <a:custGeom>
              <a:avLst/>
              <a:gdLst>
                <a:gd name="T0" fmla="*/ 364 w 39"/>
                <a:gd name="T1" fmla="*/ 124 h 57"/>
                <a:gd name="T2" fmla="*/ 66 w 39"/>
                <a:gd name="T3" fmla="*/ 52 h 57"/>
                <a:gd name="T4" fmla="*/ 53 w 39"/>
                <a:gd name="T5" fmla="*/ 316 h 57"/>
                <a:gd name="T6" fmla="*/ 66 w 39"/>
                <a:gd name="T7" fmla="*/ 468 h 57"/>
                <a:gd name="T8" fmla="*/ 138 w 39"/>
                <a:gd name="T9" fmla="*/ 358 h 57"/>
                <a:gd name="T10" fmla="*/ 347 w 39"/>
                <a:gd name="T11" fmla="*/ 11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57">
                  <a:moveTo>
                    <a:pt x="39" y="14"/>
                  </a:moveTo>
                  <a:cubicBezTo>
                    <a:pt x="32" y="7"/>
                    <a:pt x="16" y="0"/>
                    <a:pt x="7" y="6"/>
                  </a:cubicBezTo>
                  <a:cubicBezTo>
                    <a:pt x="0" y="13"/>
                    <a:pt x="7" y="27"/>
                    <a:pt x="6" y="36"/>
                  </a:cubicBezTo>
                  <a:cubicBezTo>
                    <a:pt x="6" y="40"/>
                    <a:pt x="4" y="50"/>
                    <a:pt x="7" y="53"/>
                  </a:cubicBezTo>
                  <a:cubicBezTo>
                    <a:pt x="12" y="57"/>
                    <a:pt x="15" y="43"/>
                    <a:pt x="15" y="41"/>
                  </a:cubicBezTo>
                  <a:cubicBezTo>
                    <a:pt x="18" y="30"/>
                    <a:pt x="22" y="12"/>
                    <a:pt x="3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0" name="Freeform 696"/>
            <p:cNvSpPr>
              <a:spLocks/>
            </p:cNvSpPr>
            <p:nvPr/>
          </p:nvSpPr>
          <p:spPr bwMode="auto">
            <a:xfrm>
              <a:off x="2474" y="1839"/>
              <a:ext cx="93" cy="63"/>
            </a:xfrm>
            <a:custGeom>
              <a:avLst/>
              <a:gdLst>
                <a:gd name="T0" fmla="*/ 507 w 60"/>
                <a:gd name="T1" fmla="*/ 43 h 41"/>
                <a:gd name="T2" fmla="*/ 339 w 60"/>
                <a:gd name="T3" fmla="*/ 61 h 41"/>
                <a:gd name="T4" fmla="*/ 115 w 60"/>
                <a:gd name="T5" fmla="*/ 163 h 41"/>
                <a:gd name="T6" fmla="*/ 19 w 60"/>
                <a:gd name="T7" fmla="*/ 257 h 41"/>
                <a:gd name="T8" fmla="*/ 161 w 60"/>
                <a:gd name="T9" fmla="*/ 352 h 41"/>
                <a:gd name="T10" fmla="*/ 82 w 60"/>
                <a:gd name="T11" fmla="*/ 257 h 41"/>
                <a:gd name="T12" fmla="*/ 250 w 60"/>
                <a:gd name="T13" fmla="*/ 189 h 41"/>
                <a:gd name="T14" fmla="*/ 420 w 60"/>
                <a:gd name="T15" fmla="*/ 80 h 41"/>
                <a:gd name="T16" fmla="*/ 536 w 60"/>
                <a:gd name="T17" fmla="*/ 28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1">
                  <a:moveTo>
                    <a:pt x="57" y="5"/>
                  </a:moveTo>
                  <a:cubicBezTo>
                    <a:pt x="51" y="0"/>
                    <a:pt x="44" y="3"/>
                    <a:pt x="38" y="7"/>
                  </a:cubicBezTo>
                  <a:cubicBezTo>
                    <a:pt x="29" y="13"/>
                    <a:pt x="22" y="15"/>
                    <a:pt x="13" y="19"/>
                  </a:cubicBezTo>
                  <a:cubicBezTo>
                    <a:pt x="9" y="21"/>
                    <a:pt x="0" y="24"/>
                    <a:pt x="2" y="30"/>
                  </a:cubicBezTo>
                  <a:cubicBezTo>
                    <a:pt x="3" y="35"/>
                    <a:pt x="14" y="38"/>
                    <a:pt x="18" y="41"/>
                  </a:cubicBezTo>
                  <a:cubicBezTo>
                    <a:pt x="15" y="39"/>
                    <a:pt x="9" y="34"/>
                    <a:pt x="9" y="30"/>
                  </a:cubicBezTo>
                  <a:cubicBezTo>
                    <a:pt x="11" y="24"/>
                    <a:pt x="23" y="24"/>
                    <a:pt x="28" y="22"/>
                  </a:cubicBezTo>
                  <a:cubicBezTo>
                    <a:pt x="34" y="19"/>
                    <a:pt x="41" y="13"/>
                    <a:pt x="47" y="9"/>
                  </a:cubicBezTo>
                  <a:cubicBezTo>
                    <a:pt x="52" y="5"/>
                    <a:pt x="55" y="5"/>
                    <a:pt x="60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1" name="Freeform 697"/>
            <p:cNvSpPr>
              <a:spLocks/>
            </p:cNvSpPr>
            <p:nvPr/>
          </p:nvSpPr>
          <p:spPr bwMode="auto">
            <a:xfrm>
              <a:off x="2562" y="1766"/>
              <a:ext cx="77" cy="94"/>
            </a:xfrm>
            <a:custGeom>
              <a:avLst/>
              <a:gdLst>
                <a:gd name="T0" fmla="*/ 434 w 50"/>
                <a:gd name="T1" fmla="*/ 96 h 61"/>
                <a:gd name="T2" fmla="*/ 189 w 50"/>
                <a:gd name="T3" fmla="*/ 530 h 61"/>
                <a:gd name="T4" fmla="*/ 399 w 50"/>
                <a:gd name="T5" fmla="*/ 80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61">
                  <a:moveTo>
                    <a:pt x="50" y="11"/>
                  </a:moveTo>
                  <a:cubicBezTo>
                    <a:pt x="25" y="0"/>
                    <a:pt x="0" y="43"/>
                    <a:pt x="22" y="61"/>
                  </a:cubicBezTo>
                  <a:cubicBezTo>
                    <a:pt x="9" y="39"/>
                    <a:pt x="24" y="18"/>
                    <a:pt x="46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2" name="Freeform 698"/>
            <p:cNvSpPr>
              <a:spLocks/>
            </p:cNvSpPr>
            <p:nvPr/>
          </p:nvSpPr>
          <p:spPr bwMode="auto">
            <a:xfrm>
              <a:off x="2420" y="1711"/>
              <a:ext cx="42" cy="41"/>
            </a:xfrm>
            <a:custGeom>
              <a:avLst/>
              <a:gdLst>
                <a:gd name="T0" fmla="*/ 244 w 27"/>
                <a:gd name="T1" fmla="*/ 12 h 27"/>
                <a:gd name="T2" fmla="*/ 73 w 27"/>
                <a:gd name="T3" fmla="*/ 217 h 27"/>
                <a:gd name="T4" fmla="*/ 232 w 27"/>
                <a:gd name="T5" fmla="*/ 18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7">
                  <a:moveTo>
                    <a:pt x="27" y="1"/>
                  </a:moveTo>
                  <a:cubicBezTo>
                    <a:pt x="15" y="0"/>
                    <a:pt x="0" y="14"/>
                    <a:pt x="8" y="27"/>
                  </a:cubicBezTo>
                  <a:cubicBezTo>
                    <a:pt x="8" y="16"/>
                    <a:pt x="14" y="3"/>
                    <a:pt x="26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3" name="Freeform 699"/>
            <p:cNvSpPr>
              <a:spLocks/>
            </p:cNvSpPr>
            <p:nvPr/>
          </p:nvSpPr>
          <p:spPr bwMode="auto">
            <a:xfrm>
              <a:off x="2425" y="1791"/>
              <a:ext cx="35" cy="40"/>
            </a:xfrm>
            <a:custGeom>
              <a:avLst/>
              <a:gdLst>
                <a:gd name="T0" fmla="*/ 177 w 23"/>
                <a:gd name="T1" fmla="*/ 0 h 26"/>
                <a:gd name="T2" fmla="*/ 32 w 23"/>
                <a:gd name="T3" fmla="*/ 225 h 26"/>
                <a:gd name="T4" fmla="*/ 187 w 23"/>
                <a:gd name="T5" fmla="*/ 12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6">
                  <a:moveTo>
                    <a:pt x="22" y="0"/>
                  </a:moveTo>
                  <a:cubicBezTo>
                    <a:pt x="11" y="2"/>
                    <a:pt x="0" y="14"/>
                    <a:pt x="4" y="26"/>
                  </a:cubicBezTo>
                  <a:cubicBezTo>
                    <a:pt x="6" y="16"/>
                    <a:pt x="14" y="6"/>
                    <a:pt x="2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4" name="Freeform 700"/>
            <p:cNvSpPr>
              <a:spLocks/>
            </p:cNvSpPr>
            <p:nvPr/>
          </p:nvSpPr>
          <p:spPr bwMode="auto">
            <a:xfrm>
              <a:off x="2625" y="1715"/>
              <a:ext cx="66" cy="57"/>
            </a:xfrm>
            <a:custGeom>
              <a:avLst/>
              <a:gdLst>
                <a:gd name="T0" fmla="*/ 365 w 43"/>
                <a:gd name="T1" fmla="*/ 0 h 37"/>
                <a:gd name="T2" fmla="*/ 250 w 43"/>
                <a:gd name="T3" fmla="*/ 66 h 37"/>
                <a:gd name="T4" fmla="*/ 137 w 43"/>
                <a:gd name="T5" fmla="*/ 128 h 37"/>
                <a:gd name="T6" fmla="*/ 144 w 43"/>
                <a:gd name="T7" fmla="*/ 324 h 37"/>
                <a:gd name="T8" fmla="*/ 351 w 43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7">
                  <a:moveTo>
                    <a:pt x="43" y="0"/>
                  </a:moveTo>
                  <a:cubicBezTo>
                    <a:pt x="39" y="2"/>
                    <a:pt x="34" y="6"/>
                    <a:pt x="29" y="8"/>
                  </a:cubicBezTo>
                  <a:cubicBezTo>
                    <a:pt x="24" y="10"/>
                    <a:pt x="19" y="11"/>
                    <a:pt x="16" y="15"/>
                  </a:cubicBezTo>
                  <a:cubicBezTo>
                    <a:pt x="12" y="20"/>
                    <a:pt x="7" y="34"/>
                    <a:pt x="17" y="37"/>
                  </a:cubicBezTo>
                  <a:cubicBezTo>
                    <a:pt x="0" y="19"/>
                    <a:pt x="37" y="8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5" name="Freeform 701"/>
            <p:cNvSpPr>
              <a:spLocks/>
            </p:cNvSpPr>
            <p:nvPr/>
          </p:nvSpPr>
          <p:spPr bwMode="auto">
            <a:xfrm>
              <a:off x="2648" y="1631"/>
              <a:ext cx="28" cy="26"/>
            </a:xfrm>
            <a:custGeom>
              <a:avLst/>
              <a:gdLst>
                <a:gd name="T0" fmla="*/ 148 w 18"/>
                <a:gd name="T1" fmla="*/ 43 h 17"/>
                <a:gd name="T2" fmla="*/ 19 w 18"/>
                <a:gd name="T3" fmla="*/ 93 h 17"/>
                <a:gd name="T4" fmla="*/ 165 w 18"/>
                <a:gd name="T5" fmla="*/ 2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7">
                  <a:moveTo>
                    <a:pt x="16" y="5"/>
                  </a:moveTo>
                  <a:cubicBezTo>
                    <a:pt x="12" y="0"/>
                    <a:pt x="0" y="5"/>
                    <a:pt x="2" y="11"/>
                  </a:cubicBezTo>
                  <a:cubicBezTo>
                    <a:pt x="4" y="17"/>
                    <a:pt x="14" y="3"/>
                    <a:pt x="1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6" name="Freeform 702"/>
            <p:cNvSpPr>
              <a:spLocks/>
            </p:cNvSpPr>
            <p:nvPr/>
          </p:nvSpPr>
          <p:spPr bwMode="auto">
            <a:xfrm>
              <a:off x="2631" y="1677"/>
              <a:ext cx="20" cy="29"/>
            </a:xfrm>
            <a:custGeom>
              <a:avLst/>
              <a:gdLst>
                <a:gd name="T0" fmla="*/ 114 w 13"/>
                <a:gd name="T1" fmla="*/ 12 h 19"/>
                <a:gd name="T2" fmla="*/ 34 w 13"/>
                <a:gd name="T3" fmla="*/ 96 h 19"/>
                <a:gd name="T4" fmla="*/ 114 w 13"/>
                <a:gd name="T5" fmla="*/ 1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9">
                  <a:moveTo>
                    <a:pt x="13" y="1"/>
                  </a:moveTo>
                  <a:cubicBezTo>
                    <a:pt x="7" y="0"/>
                    <a:pt x="0" y="4"/>
                    <a:pt x="4" y="12"/>
                  </a:cubicBezTo>
                  <a:cubicBezTo>
                    <a:pt x="7" y="19"/>
                    <a:pt x="8" y="3"/>
                    <a:pt x="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7" name="Freeform 703"/>
            <p:cNvSpPr>
              <a:spLocks/>
            </p:cNvSpPr>
            <p:nvPr/>
          </p:nvSpPr>
          <p:spPr bwMode="auto">
            <a:xfrm>
              <a:off x="2474" y="2023"/>
              <a:ext cx="26" cy="37"/>
            </a:xfrm>
            <a:custGeom>
              <a:avLst/>
              <a:gdLst>
                <a:gd name="T0" fmla="*/ 142 w 17"/>
                <a:gd name="T1" fmla="*/ 19 h 24"/>
                <a:gd name="T2" fmla="*/ 61 w 17"/>
                <a:gd name="T3" fmla="*/ 157 h 24"/>
                <a:gd name="T4" fmla="*/ 142 w 17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17" y="2"/>
                  </a:moveTo>
                  <a:cubicBezTo>
                    <a:pt x="10" y="2"/>
                    <a:pt x="0" y="13"/>
                    <a:pt x="7" y="18"/>
                  </a:cubicBezTo>
                  <a:cubicBezTo>
                    <a:pt x="13" y="24"/>
                    <a:pt x="12" y="3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8" name="Freeform 704"/>
            <p:cNvSpPr>
              <a:spLocks/>
            </p:cNvSpPr>
            <p:nvPr/>
          </p:nvSpPr>
          <p:spPr bwMode="auto">
            <a:xfrm>
              <a:off x="2359" y="2099"/>
              <a:ext cx="38" cy="31"/>
            </a:xfrm>
            <a:custGeom>
              <a:avLst/>
              <a:gdLst>
                <a:gd name="T0" fmla="*/ 204 w 25"/>
                <a:gd name="T1" fmla="*/ 34 h 20"/>
                <a:gd name="T2" fmla="*/ 93 w 25"/>
                <a:gd name="T3" fmla="*/ 19 h 20"/>
                <a:gd name="T4" fmla="*/ 32 w 25"/>
                <a:gd name="T5" fmla="*/ 178 h 20"/>
                <a:gd name="T6" fmla="*/ 204 w 25"/>
                <a:gd name="T7" fmla="*/ 5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20">
                  <a:moveTo>
                    <a:pt x="25" y="4"/>
                  </a:moveTo>
                  <a:cubicBezTo>
                    <a:pt x="20" y="2"/>
                    <a:pt x="15" y="0"/>
                    <a:pt x="11" y="2"/>
                  </a:cubicBezTo>
                  <a:cubicBezTo>
                    <a:pt x="5" y="5"/>
                    <a:pt x="0" y="15"/>
                    <a:pt x="4" y="20"/>
                  </a:cubicBezTo>
                  <a:cubicBezTo>
                    <a:pt x="13" y="15"/>
                    <a:pt x="10" y="0"/>
                    <a:pt x="25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79" name="Freeform 705"/>
            <p:cNvSpPr>
              <a:spLocks/>
            </p:cNvSpPr>
            <p:nvPr/>
          </p:nvSpPr>
          <p:spPr bwMode="auto">
            <a:xfrm>
              <a:off x="2300" y="2153"/>
              <a:ext cx="39" cy="51"/>
            </a:xfrm>
            <a:custGeom>
              <a:avLst/>
              <a:gdLst>
                <a:gd name="T0" fmla="*/ 231 w 25"/>
                <a:gd name="T1" fmla="*/ 0 h 33"/>
                <a:gd name="T2" fmla="*/ 201 w 25"/>
                <a:gd name="T3" fmla="*/ 280 h 33"/>
                <a:gd name="T4" fmla="*/ 231 w 25"/>
                <a:gd name="T5" fmla="*/ 45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24" y="6"/>
                    <a:pt x="0" y="33"/>
                    <a:pt x="22" y="32"/>
                  </a:cubicBezTo>
                  <a:cubicBezTo>
                    <a:pt x="23" y="22"/>
                    <a:pt x="15" y="13"/>
                    <a:pt x="2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0" name="Freeform 706"/>
            <p:cNvSpPr>
              <a:spLocks/>
            </p:cNvSpPr>
            <p:nvPr/>
          </p:nvSpPr>
          <p:spPr bwMode="auto">
            <a:xfrm>
              <a:off x="2342" y="2214"/>
              <a:ext cx="40" cy="42"/>
            </a:xfrm>
            <a:custGeom>
              <a:avLst/>
              <a:gdLst>
                <a:gd name="T0" fmla="*/ 225 w 26"/>
                <a:gd name="T1" fmla="*/ 12 h 27"/>
                <a:gd name="T2" fmla="*/ 52 w 26"/>
                <a:gd name="T3" fmla="*/ 177 h 27"/>
                <a:gd name="T4" fmla="*/ 114 w 26"/>
                <a:gd name="T5" fmla="*/ 114 h 27"/>
                <a:gd name="T6" fmla="*/ 211 w 26"/>
                <a:gd name="T7" fmla="*/ 12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7">
                  <a:moveTo>
                    <a:pt x="26" y="1"/>
                  </a:moveTo>
                  <a:cubicBezTo>
                    <a:pt x="18" y="0"/>
                    <a:pt x="0" y="8"/>
                    <a:pt x="6" y="19"/>
                  </a:cubicBezTo>
                  <a:cubicBezTo>
                    <a:pt x="10" y="27"/>
                    <a:pt x="11" y="15"/>
                    <a:pt x="13" y="12"/>
                  </a:cubicBezTo>
                  <a:cubicBezTo>
                    <a:pt x="15" y="6"/>
                    <a:pt x="18" y="1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1" name="Freeform 707"/>
            <p:cNvSpPr>
              <a:spLocks/>
            </p:cNvSpPr>
            <p:nvPr/>
          </p:nvSpPr>
          <p:spPr bwMode="auto">
            <a:xfrm>
              <a:off x="2433" y="2093"/>
              <a:ext cx="32" cy="60"/>
            </a:xfrm>
            <a:custGeom>
              <a:avLst/>
              <a:gdLst>
                <a:gd name="T0" fmla="*/ 49 w 21"/>
                <a:gd name="T1" fmla="*/ 0 h 39"/>
                <a:gd name="T2" fmla="*/ 163 w 21"/>
                <a:gd name="T3" fmla="*/ 335 h 39"/>
                <a:gd name="T4" fmla="*/ 93 w 21"/>
                <a:gd name="T5" fmla="*/ 175 h 39"/>
                <a:gd name="T6" fmla="*/ 61 w 21"/>
                <a:gd name="T7" fmla="*/ 28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39">
                  <a:moveTo>
                    <a:pt x="6" y="0"/>
                  </a:moveTo>
                  <a:cubicBezTo>
                    <a:pt x="0" y="10"/>
                    <a:pt x="7" y="35"/>
                    <a:pt x="20" y="39"/>
                  </a:cubicBezTo>
                  <a:cubicBezTo>
                    <a:pt x="21" y="32"/>
                    <a:pt x="14" y="26"/>
                    <a:pt x="11" y="20"/>
                  </a:cubicBezTo>
                  <a:cubicBezTo>
                    <a:pt x="9" y="15"/>
                    <a:pt x="7" y="9"/>
                    <a:pt x="7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2" name="Freeform 708"/>
            <p:cNvSpPr>
              <a:spLocks/>
            </p:cNvSpPr>
            <p:nvPr/>
          </p:nvSpPr>
          <p:spPr bwMode="auto">
            <a:xfrm>
              <a:off x="2636" y="2100"/>
              <a:ext cx="59" cy="27"/>
            </a:xfrm>
            <a:custGeom>
              <a:avLst/>
              <a:gdLst>
                <a:gd name="T0" fmla="*/ 0 w 38"/>
                <a:gd name="T1" fmla="*/ 121 h 17"/>
                <a:gd name="T2" fmla="*/ 345 w 38"/>
                <a:gd name="T3" fmla="*/ 172 h 17"/>
                <a:gd name="T4" fmla="*/ 191 w 38"/>
                <a:gd name="T5" fmla="*/ 108 h 17"/>
                <a:gd name="T6" fmla="*/ 30 w 38"/>
                <a:gd name="T7" fmla="*/ 13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7">
                  <a:moveTo>
                    <a:pt x="0" y="12"/>
                  </a:moveTo>
                  <a:cubicBezTo>
                    <a:pt x="8" y="0"/>
                    <a:pt x="36" y="2"/>
                    <a:pt x="38" y="17"/>
                  </a:cubicBezTo>
                  <a:cubicBezTo>
                    <a:pt x="32" y="17"/>
                    <a:pt x="27" y="12"/>
                    <a:pt x="21" y="11"/>
                  </a:cubicBezTo>
                  <a:cubicBezTo>
                    <a:pt x="14" y="10"/>
                    <a:pt x="9" y="12"/>
                    <a:pt x="3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3" name="Freeform 709"/>
            <p:cNvSpPr>
              <a:spLocks/>
            </p:cNvSpPr>
            <p:nvPr/>
          </p:nvSpPr>
          <p:spPr bwMode="auto">
            <a:xfrm>
              <a:off x="2531" y="2051"/>
              <a:ext cx="31" cy="83"/>
            </a:xfrm>
            <a:custGeom>
              <a:avLst/>
              <a:gdLst>
                <a:gd name="T0" fmla="*/ 161 w 20"/>
                <a:gd name="T1" fmla="*/ 0 h 54"/>
                <a:gd name="T2" fmla="*/ 29 w 20"/>
                <a:gd name="T3" fmla="*/ 211 h 54"/>
                <a:gd name="T4" fmla="*/ 96 w 20"/>
                <a:gd name="T5" fmla="*/ 466 h 54"/>
                <a:gd name="T6" fmla="*/ 70 w 20"/>
                <a:gd name="T7" fmla="*/ 238 h 54"/>
                <a:gd name="T8" fmla="*/ 178 w 20"/>
                <a:gd name="T9" fmla="*/ 3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54">
                  <a:moveTo>
                    <a:pt x="18" y="0"/>
                  </a:moveTo>
                  <a:cubicBezTo>
                    <a:pt x="16" y="10"/>
                    <a:pt x="6" y="16"/>
                    <a:pt x="3" y="25"/>
                  </a:cubicBezTo>
                  <a:cubicBezTo>
                    <a:pt x="0" y="36"/>
                    <a:pt x="6" y="45"/>
                    <a:pt x="11" y="54"/>
                  </a:cubicBezTo>
                  <a:cubicBezTo>
                    <a:pt x="6" y="47"/>
                    <a:pt x="5" y="36"/>
                    <a:pt x="8" y="28"/>
                  </a:cubicBezTo>
                  <a:cubicBezTo>
                    <a:pt x="10" y="22"/>
                    <a:pt x="15" y="7"/>
                    <a:pt x="2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4" name="Freeform 710"/>
            <p:cNvSpPr>
              <a:spLocks/>
            </p:cNvSpPr>
            <p:nvPr/>
          </p:nvSpPr>
          <p:spPr bwMode="auto">
            <a:xfrm>
              <a:off x="2611" y="2184"/>
              <a:ext cx="19" cy="72"/>
            </a:xfrm>
            <a:custGeom>
              <a:avLst/>
              <a:gdLst>
                <a:gd name="T0" fmla="*/ 120 w 12"/>
                <a:gd name="T1" fmla="*/ 49 h 47"/>
                <a:gd name="T2" fmla="*/ 63 w 12"/>
                <a:gd name="T3" fmla="*/ 397 h 47"/>
                <a:gd name="T4" fmla="*/ 120 w 12"/>
                <a:gd name="T5" fmla="*/ 61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47">
                  <a:moveTo>
                    <a:pt x="12" y="6"/>
                  </a:moveTo>
                  <a:cubicBezTo>
                    <a:pt x="0" y="0"/>
                    <a:pt x="2" y="40"/>
                    <a:pt x="6" y="47"/>
                  </a:cubicBezTo>
                  <a:cubicBezTo>
                    <a:pt x="3" y="36"/>
                    <a:pt x="4" y="16"/>
                    <a:pt x="12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5" name="Freeform 711"/>
            <p:cNvSpPr>
              <a:spLocks/>
            </p:cNvSpPr>
            <p:nvPr/>
          </p:nvSpPr>
          <p:spPr bwMode="auto">
            <a:xfrm>
              <a:off x="2807" y="2285"/>
              <a:ext cx="32" cy="70"/>
            </a:xfrm>
            <a:custGeom>
              <a:avLst/>
              <a:gdLst>
                <a:gd name="T0" fmla="*/ 174 w 21"/>
                <a:gd name="T1" fmla="*/ 96 h 45"/>
                <a:gd name="T2" fmla="*/ 32 w 21"/>
                <a:gd name="T3" fmla="*/ 135 h 45"/>
                <a:gd name="T4" fmla="*/ 27 w 21"/>
                <a:gd name="T5" fmla="*/ 411 h 45"/>
                <a:gd name="T6" fmla="*/ 174 w 21"/>
                <a:gd name="T7" fmla="*/ 62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45">
                  <a:moveTo>
                    <a:pt x="21" y="11"/>
                  </a:moveTo>
                  <a:cubicBezTo>
                    <a:pt x="17" y="1"/>
                    <a:pt x="7" y="11"/>
                    <a:pt x="4" y="15"/>
                  </a:cubicBezTo>
                  <a:cubicBezTo>
                    <a:pt x="0" y="22"/>
                    <a:pt x="0" y="38"/>
                    <a:pt x="3" y="45"/>
                  </a:cubicBezTo>
                  <a:cubicBezTo>
                    <a:pt x="3" y="39"/>
                    <a:pt x="9" y="0"/>
                    <a:pt x="2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6" name="Freeform 712"/>
            <p:cNvSpPr>
              <a:spLocks/>
            </p:cNvSpPr>
            <p:nvPr/>
          </p:nvSpPr>
          <p:spPr bwMode="auto">
            <a:xfrm>
              <a:off x="2599" y="2294"/>
              <a:ext cx="63" cy="59"/>
            </a:xfrm>
            <a:custGeom>
              <a:avLst/>
              <a:gdLst>
                <a:gd name="T0" fmla="*/ 18 w 41"/>
                <a:gd name="T1" fmla="*/ 297 h 38"/>
                <a:gd name="T2" fmla="*/ 137 w 41"/>
                <a:gd name="T3" fmla="*/ 53 h 38"/>
                <a:gd name="T4" fmla="*/ 352 w 41"/>
                <a:gd name="T5" fmla="*/ 113 h 38"/>
                <a:gd name="T6" fmla="*/ 34 w 41"/>
                <a:gd name="T7" fmla="*/ 34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38">
                  <a:moveTo>
                    <a:pt x="2" y="33"/>
                  </a:moveTo>
                  <a:cubicBezTo>
                    <a:pt x="0" y="22"/>
                    <a:pt x="7" y="10"/>
                    <a:pt x="16" y="6"/>
                  </a:cubicBezTo>
                  <a:cubicBezTo>
                    <a:pt x="26" y="2"/>
                    <a:pt x="32" y="7"/>
                    <a:pt x="41" y="12"/>
                  </a:cubicBezTo>
                  <a:cubicBezTo>
                    <a:pt x="22" y="0"/>
                    <a:pt x="4" y="21"/>
                    <a:pt x="4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7" name="Freeform 713"/>
            <p:cNvSpPr>
              <a:spLocks/>
            </p:cNvSpPr>
            <p:nvPr/>
          </p:nvSpPr>
          <p:spPr bwMode="auto">
            <a:xfrm>
              <a:off x="2539" y="2239"/>
              <a:ext cx="32" cy="17"/>
            </a:xfrm>
            <a:custGeom>
              <a:avLst/>
              <a:gdLst>
                <a:gd name="T0" fmla="*/ 0 w 21"/>
                <a:gd name="T1" fmla="*/ 70 h 11"/>
                <a:gd name="T2" fmla="*/ 174 w 21"/>
                <a:gd name="T3" fmla="*/ 45 h 11"/>
                <a:gd name="T4" fmla="*/ 12 w 21"/>
                <a:gd name="T5" fmla="*/ 96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1">
                  <a:moveTo>
                    <a:pt x="0" y="8"/>
                  </a:moveTo>
                  <a:cubicBezTo>
                    <a:pt x="4" y="2"/>
                    <a:pt x="15" y="0"/>
                    <a:pt x="21" y="5"/>
                  </a:cubicBezTo>
                  <a:cubicBezTo>
                    <a:pt x="15" y="2"/>
                    <a:pt x="4" y="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8" name="Freeform 714"/>
            <p:cNvSpPr>
              <a:spLocks/>
            </p:cNvSpPr>
            <p:nvPr/>
          </p:nvSpPr>
          <p:spPr bwMode="auto">
            <a:xfrm>
              <a:off x="2747" y="2128"/>
              <a:ext cx="58" cy="34"/>
            </a:xfrm>
            <a:custGeom>
              <a:avLst/>
              <a:gdLst>
                <a:gd name="T0" fmla="*/ 110 w 38"/>
                <a:gd name="T1" fmla="*/ 181 h 22"/>
                <a:gd name="T2" fmla="*/ 75 w 38"/>
                <a:gd name="T3" fmla="*/ 70 h 22"/>
                <a:gd name="T4" fmla="*/ 317 w 38"/>
                <a:gd name="T5" fmla="*/ 12 h 22"/>
                <a:gd name="T6" fmla="*/ 93 w 38"/>
                <a:gd name="T7" fmla="*/ 181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2">
                  <a:moveTo>
                    <a:pt x="13" y="21"/>
                  </a:moveTo>
                  <a:cubicBezTo>
                    <a:pt x="4" y="22"/>
                    <a:pt x="2" y="12"/>
                    <a:pt x="9" y="8"/>
                  </a:cubicBezTo>
                  <a:cubicBezTo>
                    <a:pt x="14" y="4"/>
                    <a:pt x="30" y="0"/>
                    <a:pt x="38" y="1"/>
                  </a:cubicBezTo>
                  <a:cubicBezTo>
                    <a:pt x="31" y="1"/>
                    <a:pt x="0" y="15"/>
                    <a:pt x="1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89" name="Freeform 715"/>
            <p:cNvSpPr>
              <a:spLocks/>
            </p:cNvSpPr>
            <p:nvPr/>
          </p:nvSpPr>
          <p:spPr bwMode="auto">
            <a:xfrm>
              <a:off x="2671" y="1976"/>
              <a:ext cx="121" cy="49"/>
            </a:xfrm>
            <a:custGeom>
              <a:avLst/>
              <a:gdLst>
                <a:gd name="T0" fmla="*/ 690 w 78"/>
                <a:gd name="T1" fmla="*/ 115 h 32"/>
                <a:gd name="T2" fmla="*/ 568 w 78"/>
                <a:gd name="T3" fmla="*/ 18 h 32"/>
                <a:gd name="T4" fmla="*/ 475 w 78"/>
                <a:gd name="T5" fmla="*/ 61 h 32"/>
                <a:gd name="T6" fmla="*/ 388 w 78"/>
                <a:gd name="T7" fmla="*/ 49 h 32"/>
                <a:gd name="T8" fmla="*/ 0 w 78"/>
                <a:gd name="T9" fmla="*/ 270 h 32"/>
                <a:gd name="T10" fmla="*/ 379 w 78"/>
                <a:gd name="T11" fmla="*/ 66 h 32"/>
                <a:gd name="T12" fmla="*/ 459 w 78"/>
                <a:gd name="T13" fmla="*/ 83 h 32"/>
                <a:gd name="T14" fmla="*/ 549 w 78"/>
                <a:gd name="T15" fmla="*/ 61 h 32"/>
                <a:gd name="T16" fmla="*/ 690 w 78"/>
                <a:gd name="T17" fmla="*/ 11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32">
                  <a:moveTo>
                    <a:pt x="77" y="14"/>
                  </a:moveTo>
                  <a:cubicBezTo>
                    <a:pt x="78" y="6"/>
                    <a:pt x="71" y="0"/>
                    <a:pt x="63" y="2"/>
                  </a:cubicBezTo>
                  <a:cubicBezTo>
                    <a:pt x="58" y="2"/>
                    <a:pt x="57" y="5"/>
                    <a:pt x="53" y="7"/>
                  </a:cubicBezTo>
                  <a:cubicBezTo>
                    <a:pt x="49" y="8"/>
                    <a:pt x="46" y="6"/>
                    <a:pt x="43" y="6"/>
                  </a:cubicBezTo>
                  <a:cubicBezTo>
                    <a:pt x="20" y="3"/>
                    <a:pt x="13" y="17"/>
                    <a:pt x="0" y="32"/>
                  </a:cubicBezTo>
                  <a:cubicBezTo>
                    <a:pt x="13" y="24"/>
                    <a:pt x="26" y="8"/>
                    <a:pt x="42" y="8"/>
                  </a:cubicBezTo>
                  <a:cubicBezTo>
                    <a:pt x="45" y="8"/>
                    <a:pt x="48" y="10"/>
                    <a:pt x="51" y="10"/>
                  </a:cubicBezTo>
                  <a:cubicBezTo>
                    <a:pt x="56" y="10"/>
                    <a:pt x="57" y="9"/>
                    <a:pt x="61" y="7"/>
                  </a:cubicBezTo>
                  <a:cubicBezTo>
                    <a:pt x="68" y="4"/>
                    <a:pt x="71" y="6"/>
                    <a:pt x="7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90" name="Freeform 716"/>
            <p:cNvSpPr>
              <a:spLocks/>
            </p:cNvSpPr>
            <p:nvPr/>
          </p:nvSpPr>
          <p:spPr bwMode="auto">
            <a:xfrm>
              <a:off x="2745" y="1783"/>
              <a:ext cx="57" cy="131"/>
            </a:xfrm>
            <a:custGeom>
              <a:avLst/>
              <a:gdLst>
                <a:gd name="T0" fmla="*/ 66 w 37"/>
                <a:gd name="T1" fmla="*/ 0 h 85"/>
                <a:gd name="T2" fmla="*/ 176 w 37"/>
                <a:gd name="T3" fmla="*/ 311 h 85"/>
                <a:gd name="T4" fmla="*/ 228 w 37"/>
                <a:gd name="T5" fmla="*/ 583 h 85"/>
                <a:gd name="T6" fmla="*/ 251 w 37"/>
                <a:gd name="T7" fmla="*/ 738 h 85"/>
                <a:gd name="T8" fmla="*/ 148 w 37"/>
                <a:gd name="T9" fmla="*/ 689 h 85"/>
                <a:gd name="T10" fmla="*/ 0 w 37"/>
                <a:gd name="T11" fmla="*/ 670 h 85"/>
                <a:gd name="T12" fmla="*/ 114 w 37"/>
                <a:gd name="T13" fmla="*/ 670 h 85"/>
                <a:gd name="T14" fmla="*/ 210 w 37"/>
                <a:gd name="T15" fmla="*/ 697 h 85"/>
                <a:gd name="T16" fmla="*/ 157 w 37"/>
                <a:gd name="T17" fmla="*/ 499 h 85"/>
                <a:gd name="T18" fmla="*/ 148 w 37"/>
                <a:gd name="T19" fmla="*/ 251 h 85"/>
                <a:gd name="T20" fmla="*/ 123 w 37"/>
                <a:gd name="T21" fmla="*/ 128 h 85"/>
                <a:gd name="T22" fmla="*/ 80 w 37"/>
                <a:gd name="T23" fmla="*/ 28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85">
                  <a:moveTo>
                    <a:pt x="8" y="0"/>
                  </a:moveTo>
                  <a:cubicBezTo>
                    <a:pt x="14" y="11"/>
                    <a:pt x="19" y="23"/>
                    <a:pt x="20" y="36"/>
                  </a:cubicBezTo>
                  <a:cubicBezTo>
                    <a:pt x="20" y="47"/>
                    <a:pt x="20" y="56"/>
                    <a:pt x="26" y="67"/>
                  </a:cubicBezTo>
                  <a:cubicBezTo>
                    <a:pt x="27" y="70"/>
                    <a:pt x="37" y="84"/>
                    <a:pt x="29" y="85"/>
                  </a:cubicBezTo>
                  <a:cubicBezTo>
                    <a:pt x="26" y="85"/>
                    <a:pt x="20" y="81"/>
                    <a:pt x="17" y="79"/>
                  </a:cubicBezTo>
                  <a:cubicBezTo>
                    <a:pt x="12" y="77"/>
                    <a:pt x="6" y="77"/>
                    <a:pt x="0" y="77"/>
                  </a:cubicBezTo>
                  <a:cubicBezTo>
                    <a:pt x="5" y="76"/>
                    <a:pt x="9" y="76"/>
                    <a:pt x="13" y="77"/>
                  </a:cubicBezTo>
                  <a:cubicBezTo>
                    <a:pt x="16" y="78"/>
                    <a:pt x="22" y="81"/>
                    <a:pt x="24" y="80"/>
                  </a:cubicBezTo>
                  <a:cubicBezTo>
                    <a:pt x="30" y="79"/>
                    <a:pt x="19" y="62"/>
                    <a:pt x="18" y="57"/>
                  </a:cubicBezTo>
                  <a:cubicBezTo>
                    <a:pt x="15" y="48"/>
                    <a:pt x="18" y="39"/>
                    <a:pt x="17" y="29"/>
                  </a:cubicBezTo>
                  <a:cubicBezTo>
                    <a:pt x="17" y="25"/>
                    <a:pt x="15" y="20"/>
                    <a:pt x="14" y="15"/>
                  </a:cubicBezTo>
                  <a:cubicBezTo>
                    <a:pt x="13" y="12"/>
                    <a:pt x="12" y="6"/>
                    <a:pt x="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91" name="Freeform 717"/>
            <p:cNvSpPr>
              <a:spLocks/>
            </p:cNvSpPr>
            <p:nvPr/>
          </p:nvSpPr>
          <p:spPr bwMode="auto">
            <a:xfrm>
              <a:off x="2494" y="1929"/>
              <a:ext cx="30" cy="74"/>
            </a:xfrm>
            <a:custGeom>
              <a:avLst/>
              <a:gdLst>
                <a:gd name="T0" fmla="*/ 185 w 19"/>
                <a:gd name="T1" fmla="*/ 0 h 48"/>
                <a:gd name="T2" fmla="*/ 21 w 19"/>
                <a:gd name="T3" fmla="*/ 197 h 48"/>
                <a:gd name="T4" fmla="*/ 87 w 19"/>
                <a:gd name="T5" fmla="*/ 418 h 48"/>
                <a:gd name="T6" fmla="*/ 172 w 19"/>
                <a:gd name="T7" fmla="*/ 19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8">
                  <a:moveTo>
                    <a:pt x="19" y="0"/>
                  </a:moveTo>
                  <a:cubicBezTo>
                    <a:pt x="11" y="4"/>
                    <a:pt x="4" y="14"/>
                    <a:pt x="2" y="23"/>
                  </a:cubicBezTo>
                  <a:cubicBezTo>
                    <a:pt x="1" y="30"/>
                    <a:pt x="0" y="46"/>
                    <a:pt x="9" y="48"/>
                  </a:cubicBezTo>
                  <a:cubicBezTo>
                    <a:pt x="0" y="33"/>
                    <a:pt x="4" y="12"/>
                    <a:pt x="1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92" name="Freeform 718"/>
            <p:cNvSpPr>
              <a:spLocks/>
            </p:cNvSpPr>
            <p:nvPr/>
          </p:nvSpPr>
          <p:spPr bwMode="auto">
            <a:xfrm>
              <a:off x="2605" y="1919"/>
              <a:ext cx="28" cy="57"/>
            </a:xfrm>
            <a:custGeom>
              <a:avLst/>
              <a:gdLst>
                <a:gd name="T0" fmla="*/ 165 w 18"/>
                <a:gd name="T1" fmla="*/ 0 h 37"/>
                <a:gd name="T2" fmla="*/ 148 w 18"/>
                <a:gd name="T3" fmla="*/ 311 h 37"/>
                <a:gd name="T4" fmla="*/ 73 w 18"/>
                <a:gd name="T5" fmla="*/ 179 h 37"/>
                <a:gd name="T6" fmla="*/ 148 w 1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7">
                  <a:moveTo>
                    <a:pt x="18" y="0"/>
                  </a:moveTo>
                  <a:cubicBezTo>
                    <a:pt x="7" y="1"/>
                    <a:pt x="0" y="37"/>
                    <a:pt x="16" y="36"/>
                  </a:cubicBezTo>
                  <a:cubicBezTo>
                    <a:pt x="16" y="30"/>
                    <a:pt x="9" y="27"/>
                    <a:pt x="8" y="21"/>
                  </a:cubicBezTo>
                  <a:cubicBezTo>
                    <a:pt x="8" y="14"/>
                    <a:pt x="13" y="6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414" name="Text Box 719"/>
          <p:cNvSpPr txBox="1">
            <a:spLocks noChangeArrowheads="1"/>
          </p:cNvSpPr>
          <p:nvPr/>
        </p:nvSpPr>
        <p:spPr bwMode="auto">
          <a:xfrm>
            <a:off x="6804025" y="2636838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fr-FR" altLang="zh-CN" b="1">
                <a:solidFill>
                  <a:schemeClr val="accent2"/>
                </a:solidFill>
                <a:latin typeface="Arial" panose="020B0604020202020204" pitchFamily="34" charset="0"/>
              </a:rPr>
              <a:t>Healthy lung</a:t>
            </a:r>
          </a:p>
        </p:txBody>
      </p:sp>
      <p:sp>
        <p:nvSpPr>
          <p:cNvPr id="58415" name="Line 720"/>
          <p:cNvSpPr>
            <a:spLocks noChangeShapeType="1"/>
          </p:cNvSpPr>
          <p:nvPr/>
        </p:nvSpPr>
        <p:spPr bwMode="auto">
          <a:xfrm flipH="1">
            <a:off x="7010400" y="3086100"/>
            <a:ext cx="514350" cy="342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416" name="Text Box 721"/>
          <p:cNvSpPr txBox="1">
            <a:spLocks noChangeArrowheads="1"/>
          </p:cNvSpPr>
          <p:nvPr/>
        </p:nvSpPr>
        <p:spPr bwMode="auto">
          <a:xfrm>
            <a:off x="539750" y="3789363"/>
            <a:ext cx="1655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fr-FR" altLang="zh-CN" b="1">
                <a:solidFill>
                  <a:schemeClr val="accent2"/>
                </a:solidFill>
                <a:latin typeface="Arial" panose="020B0604020202020204" pitchFamily="34" charset="0"/>
              </a:rPr>
              <a:t>Smoker’s lung</a:t>
            </a:r>
          </a:p>
        </p:txBody>
      </p:sp>
      <p:sp>
        <p:nvSpPr>
          <p:cNvPr id="58417" name="Line 722"/>
          <p:cNvSpPr>
            <a:spLocks noChangeShapeType="1"/>
          </p:cNvSpPr>
          <p:nvPr/>
        </p:nvSpPr>
        <p:spPr bwMode="auto">
          <a:xfrm flipV="1">
            <a:off x="1352550" y="3429000"/>
            <a:ext cx="933450" cy="4191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8418" name="Text Box 723"/>
          <p:cNvSpPr txBox="1">
            <a:spLocks noChangeArrowheads="1"/>
          </p:cNvSpPr>
          <p:nvPr/>
        </p:nvSpPr>
        <p:spPr bwMode="auto">
          <a:xfrm>
            <a:off x="1331913" y="19161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fr-FR" altLang="zh-CN" b="1">
                <a:solidFill>
                  <a:schemeClr val="accent2"/>
                </a:solidFill>
                <a:latin typeface="Arial" panose="020B0604020202020204" pitchFamily="34" charset="0"/>
              </a:rPr>
              <a:t>Cancer</a:t>
            </a:r>
          </a:p>
        </p:txBody>
      </p:sp>
      <p:sp>
        <p:nvSpPr>
          <p:cNvPr id="58419" name="Line 724"/>
          <p:cNvSpPr>
            <a:spLocks noChangeShapeType="1"/>
          </p:cNvSpPr>
          <p:nvPr/>
        </p:nvSpPr>
        <p:spPr bwMode="auto">
          <a:xfrm>
            <a:off x="2495550" y="2286000"/>
            <a:ext cx="762000" cy="400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55650" y="620713"/>
            <a:ext cx="2022475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支气管树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914400" y="1676400"/>
            <a:ext cx="2362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主支气管   </a:t>
            </a:r>
            <a:r>
              <a:rPr lang="en-US" altLang="zh-CN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547813" y="22764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971550" y="2565400"/>
            <a:ext cx="23812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叶支气管   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971550" y="3429000"/>
            <a:ext cx="229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段支气管   </a:t>
            </a:r>
            <a:r>
              <a:rPr lang="en-US" altLang="zh-CN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1547813" y="32131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1547813" y="40767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1547813" y="45085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1547813" y="49418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9403" name="Picture 11" descr="气管树"/>
          <p:cNvPicPr>
            <a:picLocks noChangeAspect="1" noChangeArrowheads="1"/>
          </p:cNvPicPr>
          <p:nvPr/>
        </p:nvPicPr>
        <p:blipFill>
          <a:blip r:embed="rId3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12825"/>
            <a:ext cx="4397375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4" name="文本框 1"/>
          <p:cNvSpPr txBox="1">
            <a:spLocks noChangeArrowheads="1"/>
          </p:cNvSpPr>
          <p:nvPr/>
        </p:nvSpPr>
        <p:spPr bwMode="auto">
          <a:xfrm>
            <a:off x="3132138" y="2655888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accent2"/>
                </a:solidFill>
              </a:rPr>
              <a:t>第二肺门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611188" y="620713"/>
            <a:ext cx="7561262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支气管肺段 </a:t>
            </a:r>
            <a:r>
              <a:rPr lang="en-US" altLang="zh-CN" sz="3200" b="1">
                <a:solidFill>
                  <a:schemeClr val="bg1"/>
                </a:solidFill>
              </a:rPr>
              <a:t>bronchopulmonary segments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14400" y="1676400"/>
            <a:ext cx="3122613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肺段支气管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n-US" altLang="zh-CN" sz="2800" b="1">
              <a:solidFill>
                <a:schemeClr val="accent2"/>
              </a:solidFill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042988" y="2420938"/>
            <a:ext cx="371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663300"/>
                </a:solidFill>
              </a:rPr>
              <a:t>— </a:t>
            </a:r>
            <a:r>
              <a:rPr lang="zh-CN" altLang="en-US" sz="2800" b="1">
                <a:solidFill>
                  <a:srgbClr val="663300"/>
                </a:solidFill>
              </a:rPr>
              <a:t>第三级支气管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042988" y="3716338"/>
            <a:ext cx="26654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左</a:t>
            </a:r>
            <a:r>
              <a:rPr lang="en-US" altLang="zh-CN" sz="2800" b="1">
                <a:solidFill>
                  <a:schemeClr val="accent2"/>
                </a:solidFill>
              </a:rPr>
              <a:t>—10</a:t>
            </a:r>
            <a:r>
              <a:rPr lang="zh-CN" altLang="en-US" sz="2800" b="1">
                <a:solidFill>
                  <a:schemeClr val="accent2"/>
                </a:solidFill>
              </a:rPr>
              <a:t>（</a:t>
            </a:r>
            <a:r>
              <a:rPr lang="en-US" altLang="zh-CN" sz="2800" b="1">
                <a:solidFill>
                  <a:schemeClr val="accent2"/>
                </a:solidFill>
              </a:rPr>
              <a:t>8</a:t>
            </a:r>
            <a:r>
              <a:rPr lang="zh-CN" altLang="en-US" sz="2800" b="1">
                <a:solidFill>
                  <a:schemeClr val="accent2"/>
                </a:solidFill>
              </a:rPr>
              <a:t>）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右</a:t>
            </a:r>
            <a:r>
              <a:rPr lang="en-US" altLang="zh-CN" sz="2800" b="1">
                <a:solidFill>
                  <a:schemeClr val="accent2"/>
                </a:solidFill>
              </a:rPr>
              <a:t>—10</a:t>
            </a:r>
          </a:p>
        </p:txBody>
      </p:sp>
      <p:pic>
        <p:nvPicPr>
          <p:cNvPr id="60422" name="Picture 6" descr="气管树"/>
          <p:cNvPicPr>
            <a:picLocks noChangeAspect="1" noChangeArrowheads="1"/>
          </p:cNvPicPr>
          <p:nvPr/>
        </p:nvPicPr>
        <p:blipFill>
          <a:blip r:embed="rId3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84313"/>
            <a:ext cx="4325938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局86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5" b="21770"/>
          <a:stretch>
            <a:fillRect/>
          </a:stretch>
        </p:blipFill>
        <p:spPr bwMode="auto">
          <a:xfrm>
            <a:off x="1547813" y="1341438"/>
            <a:ext cx="5832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611188" y="620713"/>
            <a:ext cx="2520950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支气管肺段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3850" y="1557338"/>
            <a:ext cx="412273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肺动脉   功能性血管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支气管动脉   营养性血管</a:t>
            </a:r>
          </a:p>
        </p:txBody>
      </p:sp>
      <p:sp>
        <p:nvSpPr>
          <p:cNvPr id="6246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60350" y="496888"/>
            <a:ext cx="4654550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支气管及肺段的血液供应</a:t>
            </a:r>
          </a:p>
        </p:txBody>
      </p:sp>
      <p:pic>
        <p:nvPicPr>
          <p:cNvPr id="62468" name="Picture 4" descr="图片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29511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图片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9624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jzbih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3671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jzbiq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25538"/>
            <a:ext cx="32432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403350" y="47625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accent2"/>
                </a:solidFill>
              </a:rPr>
              <a:t>酒糟鼻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图片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40195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5288" y="620713"/>
            <a:ext cx="3960812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第五节  胸膜 </a:t>
            </a:r>
            <a:r>
              <a:rPr lang="en-US" altLang="zh-CN" sz="3200" b="1">
                <a:solidFill>
                  <a:schemeClr val="bg1"/>
                </a:solidFill>
              </a:rPr>
              <a:t>pleura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331913" y="2060575"/>
            <a:ext cx="12509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壁胸膜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脏胸膜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胸膜腔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268538" y="3860800"/>
            <a:ext cx="129698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肺胸膜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肺韧带  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195513" y="1484313"/>
            <a:ext cx="1655762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肋胸膜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膈胸膜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纵隔胸膜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胸膜顶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00113" y="5445125"/>
            <a:ext cx="1322387" cy="4762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胸膜腔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828675" y="1412875"/>
            <a:ext cx="1322388" cy="4762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壁胸膜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00113" y="3932238"/>
            <a:ext cx="1322387" cy="4762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</a:rPr>
              <a:t>脏胸膜</a:t>
            </a:r>
          </a:p>
        </p:txBody>
      </p:sp>
      <p:pic>
        <p:nvPicPr>
          <p:cNvPr id="64519" name="Picture 7" descr="图片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981075"/>
            <a:ext cx="43100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7"/>
          <a:stretch>
            <a:fillRect/>
          </a:stretch>
        </p:blipFill>
        <p:spPr bwMode="auto">
          <a:xfrm>
            <a:off x="3924300" y="1412875"/>
            <a:ext cx="4724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8" name="Picture 2" descr="图片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052513"/>
            <a:ext cx="44735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1258888" y="2492375"/>
            <a:ext cx="2160587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肋膈隐窝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肋纵隔隐窝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膈纵隔隐窝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395288" y="549275"/>
            <a:ext cx="4683125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胸膜隐窝 </a:t>
            </a:r>
            <a:r>
              <a:rPr lang="en-US" altLang="zh-CN" sz="3200" b="1">
                <a:solidFill>
                  <a:schemeClr val="bg1"/>
                </a:solidFill>
              </a:rPr>
              <a:t>pleural recesses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9750" y="549275"/>
            <a:ext cx="4103688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胸膜与肺的体表投影</a:t>
            </a:r>
          </a:p>
        </p:txBody>
      </p:sp>
      <p:pic>
        <p:nvPicPr>
          <p:cNvPr id="66563" name="Picture 3" descr="图片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05038"/>
            <a:ext cx="3527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图片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2829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4859338" y="836613"/>
            <a:ext cx="3600450" cy="1811337"/>
            <a:chOff x="249" y="799"/>
            <a:chExt cx="2268" cy="1141"/>
          </a:xfrm>
        </p:grpSpPr>
        <p:sp>
          <p:nvSpPr>
            <p:cNvPr id="66567" name="Rectangle 6"/>
            <p:cNvSpPr>
              <a:spLocks noChangeArrowheads="1"/>
            </p:cNvSpPr>
            <p:nvPr/>
          </p:nvSpPr>
          <p:spPr bwMode="auto">
            <a:xfrm>
              <a:off x="249" y="1207"/>
              <a:ext cx="2223" cy="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</a:rPr>
                <a:t>锁中线      </a:t>
              </a:r>
              <a:r>
                <a:rPr lang="en-US" altLang="zh-CN" sz="2800" b="1">
                  <a:solidFill>
                    <a:schemeClr val="accent2"/>
                  </a:solidFill>
                </a:rPr>
                <a:t>8              6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</a:rPr>
                <a:t>腋中线      </a:t>
              </a:r>
              <a:r>
                <a:rPr lang="en-US" altLang="zh-CN" sz="2800" b="1">
                  <a:solidFill>
                    <a:schemeClr val="accent2"/>
                  </a:solidFill>
                </a:rPr>
                <a:t>10            8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accent2"/>
                  </a:solidFill>
                </a:rPr>
                <a:t>肩胛线      </a:t>
              </a:r>
              <a:r>
                <a:rPr lang="en-US" altLang="zh-CN" sz="2800" b="1">
                  <a:solidFill>
                    <a:schemeClr val="accent2"/>
                  </a:solidFill>
                </a:rPr>
                <a:t>11           10</a:t>
              </a:r>
            </a:p>
          </p:txBody>
        </p:sp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85" y="799"/>
              <a:ext cx="20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66"/>
                  </a:solidFill>
                </a:rPr>
                <a:t>下界 </a:t>
              </a:r>
              <a:r>
                <a:rPr lang="zh-CN" altLang="en-US" sz="2800" b="1">
                  <a:solidFill>
                    <a:schemeClr val="accent2"/>
                  </a:solidFill>
                </a:rPr>
                <a:t>     胸膜        肺</a:t>
              </a:r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340" y="1116"/>
              <a:ext cx="217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611188" y="1341438"/>
            <a:ext cx="34575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</a:rPr>
              <a:t>胸膜顶：</a:t>
            </a:r>
            <a:r>
              <a:rPr lang="zh-CN" altLang="en-US" sz="2800" b="1" dirty="0">
                <a:solidFill>
                  <a:schemeClr val="accent2"/>
                </a:solidFill>
              </a:rPr>
              <a:t>锁骨中内</a:t>
            </a:r>
            <a:r>
              <a:rPr lang="en-US" altLang="zh-CN" sz="2800" b="1" dirty="0">
                <a:solidFill>
                  <a:schemeClr val="accent2"/>
                </a:solidFill>
              </a:rPr>
              <a:t>1/3</a:t>
            </a:r>
            <a:r>
              <a:rPr lang="zh-CN" altLang="en-US" sz="2800" b="1" dirty="0">
                <a:solidFill>
                  <a:schemeClr val="accent2"/>
                </a:solidFill>
              </a:rPr>
              <a:t>交界处上方</a:t>
            </a:r>
            <a:r>
              <a:rPr lang="en-US" altLang="zh-CN" sz="2800" b="1" dirty="0">
                <a:solidFill>
                  <a:schemeClr val="accent2"/>
                </a:solidFill>
              </a:rPr>
              <a:t>2.5cm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肋膈隐窝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524125"/>
            <a:ext cx="2357438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胸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381250"/>
            <a:ext cx="40322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 rot="-1501490">
            <a:off x="2987675" y="4292600"/>
            <a:ext cx="2509838" cy="485775"/>
          </a:xfrm>
          <a:prstGeom prst="rightArrow">
            <a:avLst>
              <a:gd name="adj1" fmla="val 50000"/>
              <a:gd name="adj2" fmla="val 129167"/>
            </a:avLst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042988" y="620713"/>
            <a:ext cx="2016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胸腔穿刺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壁胸膜的分部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4321175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42988" y="620713"/>
            <a:ext cx="1152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气胸</a:t>
            </a:r>
          </a:p>
        </p:txBody>
      </p:sp>
      <p:sp>
        <p:nvSpPr>
          <p:cNvPr id="181252" name="Freeform 4"/>
          <p:cNvSpPr>
            <a:spLocks/>
          </p:cNvSpPr>
          <p:nvPr/>
        </p:nvSpPr>
        <p:spPr bwMode="auto">
          <a:xfrm>
            <a:off x="3395663" y="1616075"/>
            <a:ext cx="1631950" cy="3119438"/>
          </a:xfrm>
          <a:custGeom>
            <a:avLst/>
            <a:gdLst>
              <a:gd name="T0" fmla="*/ 2147483646 w 1028"/>
              <a:gd name="T1" fmla="*/ 2147483646 h 1965"/>
              <a:gd name="T2" fmla="*/ 2147483646 w 1028"/>
              <a:gd name="T3" fmla="*/ 2147483646 h 1965"/>
              <a:gd name="T4" fmla="*/ 2147483646 w 1028"/>
              <a:gd name="T5" fmla="*/ 2147483646 h 1965"/>
              <a:gd name="T6" fmla="*/ 2147483646 w 1028"/>
              <a:gd name="T7" fmla="*/ 2147483646 h 1965"/>
              <a:gd name="T8" fmla="*/ 2147483646 w 1028"/>
              <a:gd name="T9" fmla="*/ 2147483646 h 1965"/>
              <a:gd name="T10" fmla="*/ 2147483646 w 1028"/>
              <a:gd name="T11" fmla="*/ 2147483646 h 1965"/>
              <a:gd name="T12" fmla="*/ 2147483646 w 1028"/>
              <a:gd name="T13" fmla="*/ 2147483646 h 1965"/>
              <a:gd name="T14" fmla="*/ 2147483646 w 1028"/>
              <a:gd name="T15" fmla="*/ 2147483646 h 1965"/>
              <a:gd name="T16" fmla="*/ 2147483646 w 1028"/>
              <a:gd name="T17" fmla="*/ 2147483646 h 1965"/>
              <a:gd name="T18" fmla="*/ 2147483646 w 1028"/>
              <a:gd name="T19" fmla="*/ 2147483646 h 1965"/>
              <a:gd name="T20" fmla="*/ 2147483646 w 1028"/>
              <a:gd name="T21" fmla="*/ 2147483646 h 1965"/>
              <a:gd name="T22" fmla="*/ 2147483646 w 1028"/>
              <a:gd name="T23" fmla="*/ 2147483646 h 1965"/>
              <a:gd name="T24" fmla="*/ 2147483646 w 1028"/>
              <a:gd name="T25" fmla="*/ 2147483646 h 1965"/>
              <a:gd name="T26" fmla="*/ 2147483646 w 1028"/>
              <a:gd name="T27" fmla="*/ 2147483646 h 1965"/>
              <a:gd name="T28" fmla="*/ 2147483646 w 1028"/>
              <a:gd name="T29" fmla="*/ 2147483646 h 1965"/>
              <a:gd name="T30" fmla="*/ 2147483646 w 1028"/>
              <a:gd name="T31" fmla="*/ 2147483646 h 1965"/>
              <a:gd name="T32" fmla="*/ 2147483646 w 1028"/>
              <a:gd name="T33" fmla="*/ 2147483646 h 1965"/>
              <a:gd name="T34" fmla="*/ 2147483646 w 1028"/>
              <a:gd name="T35" fmla="*/ 2147483646 h 1965"/>
              <a:gd name="T36" fmla="*/ 2147483646 w 1028"/>
              <a:gd name="T37" fmla="*/ 2147483646 h 1965"/>
              <a:gd name="T38" fmla="*/ 2147483646 w 1028"/>
              <a:gd name="T39" fmla="*/ 2147483646 h 1965"/>
              <a:gd name="T40" fmla="*/ 2147483646 w 1028"/>
              <a:gd name="T41" fmla="*/ 2147483646 h 1965"/>
              <a:gd name="T42" fmla="*/ 2147483646 w 1028"/>
              <a:gd name="T43" fmla="*/ 2147483646 h 1965"/>
              <a:gd name="T44" fmla="*/ 2147483646 w 1028"/>
              <a:gd name="T45" fmla="*/ 2147483646 h 1965"/>
              <a:gd name="T46" fmla="*/ 2147483646 w 1028"/>
              <a:gd name="T47" fmla="*/ 2147483646 h 1965"/>
              <a:gd name="T48" fmla="*/ 2147483646 w 1028"/>
              <a:gd name="T49" fmla="*/ 2147483646 h 1965"/>
              <a:gd name="T50" fmla="*/ 2147483646 w 1028"/>
              <a:gd name="T51" fmla="*/ 2147483646 h 1965"/>
              <a:gd name="T52" fmla="*/ 2147483646 w 1028"/>
              <a:gd name="T53" fmla="*/ 2147483646 h 1965"/>
              <a:gd name="T54" fmla="*/ 2147483646 w 1028"/>
              <a:gd name="T55" fmla="*/ 2147483646 h 1965"/>
              <a:gd name="T56" fmla="*/ 2147483646 w 1028"/>
              <a:gd name="T57" fmla="*/ 2147483646 h 1965"/>
              <a:gd name="T58" fmla="*/ 2147483646 w 1028"/>
              <a:gd name="T59" fmla="*/ 2147483646 h 1965"/>
              <a:gd name="T60" fmla="*/ 2147483646 w 1028"/>
              <a:gd name="T61" fmla="*/ 2147483646 h 1965"/>
              <a:gd name="T62" fmla="*/ 2147483646 w 1028"/>
              <a:gd name="T63" fmla="*/ 2147483646 h 19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28" h="1965">
                <a:moveTo>
                  <a:pt x="968" y="416"/>
                </a:moveTo>
                <a:cubicBezTo>
                  <a:pt x="953" y="408"/>
                  <a:pt x="945" y="310"/>
                  <a:pt x="922" y="280"/>
                </a:cubicBezTo>
                <a:cubicBezTo>
                  <a:pt x="899" y="250"/>
                  <a:pt x="870" y="227"/>
                  <a:pt x="832" y="235"/>
                </a:cubicBezTo>
                <a:cubicBezTo>
                  <a:pt x="794" y="243"/>
                  <a:pt x="726" y="303"/>
                  <a:pt x="696" y="326"/>
                </a:cubicBezTo>
                <a:cubicBezTo>
                  <a:pt x="666" y="349"/>
                  <a:pt x="665" y="326"/>
                  <a:pt x="650" y="371"/>
                </a:cubicBezTo>
                <a:cubicBezTo>
                  <a:pt x="635" y="416"/>
                  <a:pt x="620" y="530"/>
                  <a:pt x="605" y="598"/>
                </a:cubicBezTo>
                <a:cubicBezTo>
                  <a:pt x="590" y="666"/>
                  <a:pt x="553" y="711"/>
                  <a:pt x="560" y="779"/>
                </a:cubicBezTo>
                <a:cubicBezTo>
                  <a:pt x="567" y="847"/>
                  <a:pt x="612" y="938"/>
                  <a:pt x="650" y="1006"/>
                </a:cubicBezTo>
                <a:cubicBezTo>
                  <a:pt x="688" y="1074"/>
                  <a:pt x="741" y="1157"/>
                  <a:pt x="786" y="1187"/>
                </a:cubicBezTo>
                <a:cubicBezTo>
                  <a:pt x="831" y="1217"/>
                  <a:pt x="892" y="1164"/>
                  <a:pt x="922" y="1187"/>
                </a:cubicBezTo>
                <a:cubicBezTo>
                  <a:pt x="952" y="1210"/>
                  <a:pt x="960" y="1278"/>
                  <a:pt x="968" y="1323"/>
                </a:cubicBezTo>
                <a:cubicBezTo>
                  <a:pt x="976" y="1368"/>
                  <a:pt x="976" y="1422"/>
                  <a:pt x="968" y="1460"/>
                </a:cubicBezTo>
                <a:cubicBezTo>
                  <a:pt x="960" y="1498"/>
                  <a:pt x="952" y="1520"/>
                  <a:pt x="922" y="1550"/>
                </a:cubicBezTo>
                <a:cubicBezTo>
                  <a:pt x="892" y="1580"/>
                  <a:pt x="846" y="1611"/>
                  <a:pt x="786" y="1641"/>
                </a:cubicBezTo>
                <a:cubicBezTo>
                  <a:pt x="726" y="1671"/>
                  <a:pt x="628" y="1702"/>
                  <a:pt x="560" y="1732"/>
                </a:cubicBezTo>
                <a:cubicBezTo>
                  <a:pt x="492" y="1762"/>
                  <a:pt x="438" y="1792"/>
                  <a:pt x="378" y="1822"/>
                </a:cubicBezTo>
                <a:cubicBezTo>
                  <a:pt x="318" y="1852"/>
                  <a:pt x="242" y="1890"/>
                  <a:pt x="197" y="1913"/>
                </a:cubicBezTo>
                <a:cubicBezTo>
                  <a:pt x="152" y="1936"/>
                  <a:pt x="136" y="1965"/>
                  <a:pt x="106" y="1958"/>
                </a:cubicBezTo>
                <a:cubicBezTo>
                  <a:pt x="76" y="1951"/>
                  <a:pt x="30" y="1906"/>
                  <a:pt x="15" y="1868"/>
                </a:cubicBezTo>
                <a:cubicBezTo>
                  <a:pt x="0" y="1830"/>
                  <a:pt x="7" y="1792"/>
                  <a:pt x="15" y="1732"/>
                </a:cubicBezTo>
                <a:cubicBezTo>
                  <a:pt x="23" y="1672"/>
                  <a:pt x="53" y="1581"/>
                  <a:pt x="61" y="1505"/>
                </a:cubicBezTo>
                <a:cubicBezTo>
                  <a:pt x="69" y="1429"/>
                  <a:pt x="53" y="1354"/>
                  <a:pt x="61" y="1278"/>
                </a:cubicBezTo>
                <a:cubicBezTo>
                  <a:pt x="69" y="1202"/>
                  <a:pt x="83" y="1142"/>
                  <a:pt x="106" y="1051"/>
                </a:cubicBezTo>
                <a:cubicBezTo>
                  <a:pt x="129" y="960"/>
                  <a:pt x="159" y="817"/>
                  <a:pt x="197" y="734"/>
                </a:cubicBezTo>
                <a:cubicBezTo>
                  <a:pt x="235" y="651"/>
                  <a:pt x="295" y="612"/>
                  <a:pt x="333" y="552"/>
                </a:cubicBezTo>
                <a:cubicBezTo>
                  <a:pt x="371" y="492"/>
                  <a:pt x="378" y="431"/>
                  <a:pt x="423" y="371"/>
                </a:cubicBezTo>
                <a:cubicBezTo>
                  <a:pt x="468" y="311"/>
                  <a:pt x="545" y="242"/>
                  <a:pt x="605" y="189"/>
                </a:cubicBezTo>
                <a:cubicBezTo>
                  <a:pt x="665" y="136"/>
                  <a:pt x="733" y="83"/>
                  <a:pt x="786" y="53"/>
                </a:cubicBezTo>
                <a:cubicBezTo>
                  <a:pt x="839" y="23"/>
                  <a:pt x="884" y="0"/>
                  <a:pt x="922" y="8"/>
                </a:cubicBezTo>
                <a:cubicBezTo>
                  <a:pt x="960" y="16"/>
                  <a:pt x="998" y="46"/>
                  <a:pt x="1013" y="99"/>
                </a:cubicBezTo>
                <a:cubicBezTo>
                  <a:pt x="1028" y="152"/>
                  <a:pt x="1020" y="273"/>
                  <a:pt x="1013" y="326"/>
                </a:cubicBezTo>
                <a:cubicBezTo>
                  <a:pt x="1006" y="379"/>
                  <a:pt x="983" y="424"/>
                  <a:pt x="968" y="4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1476375" y="3933825"/>
            <a:ext cx="2087563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H="1">
            <a:off x="4787900" y="620713"/>
            <a:ext cx="7207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5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750" y="333375"/>
            <a:ext cx="38877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39750" y="549275"/>
            <a:ext cx="5256213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第六节    纵隔 </a:t>
            </a:r>
            <a:r>
              <a:rPr lang="en-US" altLang="zh-CN" sz="3200" b="1">
                <a:solidFill>
                  <a:schemeClr val="bg1"/>
                </a:solidFill>
              </a:rPr>
              <a:t>mediastinum</a:t>
            </a:r>
          </a:p>
        </p:txBody>
      </p:sp>
      <p:pic>
        <p:nvPicPr>
          <p:cNvPr id="69635" name="Picture 3" descr="图片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40195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476375" y="2492375"/>
            <a:ext cx="1296988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定义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境界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分区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b32-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304" r="2557" b="9604"/>
          <a:stretch>
            <a:fillRect/>
          </a:stretch>
        </p:blipFill>
        <p:spPr bwMode="auto">
          <a:xfrm>
            <a:off x="4500563" y="836613"/>
            <a:ext cx="4464050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AutoShape 3"/>
          <p:cNvSpPr>
            <a:spLocks/>
          </p:cNvSpPr>
          <p:nvPr/>
        </p:nvSpPr>
        <p:spPr bwMode="auto">
          <a:xfrm>
            <a:off x="2771775" y="3644900"/>
            <a:ext cx="288925" cy="1441450"/>
          </a:xfrm>
          <a:prstGeom prst="leftBrace">
            <a:avLst>
              <a:gd name="adj1" fmla="val 41575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059113" y="3429000"/>
            <a:ext cx="1439862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前纵隔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中纵隔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后纵隔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619250" y="2781300"/>
            <a:ext cx="17272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上纵隔</a:t>
            </a:r>
          </a:p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下纵隔</a:t>
            </a:r>
          </a:p>
        </p:txBody>
      </p:sp>
      <p:sp>
        <p:nvSpPr>
          <p:cNvPr id="70662" name="AutoShape 6"/>
          <p:cNvSpPr>
            <a:spLocks/>
          </p:cNvSpPr>
          <p:nvPr/>
        </p:nvSpPr>
        <p:spPr bwMode="auto">
          <a:xfrm>
            <a:off x="1476375" y="3357563"/>
            <a:ext cx="215900" cy="1006475"/>
          </a:xfrm>
          <a:prstGeom prst="leftBrace">
            <a:avLst>
              <a:gd name="adj1" fmla="val 38848"/>
              <a:gd name="adj2" fmla="val 50000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11188" y="3284538"/>
            <a:ext cx="900112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纵隔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187450" y="1916113"/>
            <a:ext cx="1655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i="1">
                <a:solidFill>
                  <a:schemeClr val="accent2"/>
                </a:solidFill>
                <a:ea typeface="楷体" panose="02010609060101010101" pitchFamily="49" charset="-122"/>
              </a:rPr>
              <a:t>四分法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339975" y="580548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</a:rPr>
              <a:t>Left </a:t>
            </a: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179388" y="765175"/>
            <a:ext cx="4968875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71684" name="Picture 7" descr="051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6250"/>
            <a:ext cx="32226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8" descr="050"/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32131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6300788" y="573405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</a:rPr>
              <a:t>right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827088" y="1985963"/>
            <a:ext cx="7273925" cy="32289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262063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898650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535238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3171825" indent="-457200" defTabSz="8080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6290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40862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5434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5000625" indent="-457200" defTabSz="808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en-US" altLang="zh-CN" sz="3200" b="1">
                <a:solidFill>
                  <a:schemeClr val="accent2"/>
                </a:solidFill>
              </a:rPr>
              <a:t> </a:t>
            </a:r>
            <a:r>
              <a:rPr lang="zh-CN" altLang="en-US" sz="3200" b="1">
                <a:solidFill>
                  <a:schemeClr val="accent2"/>
                </a:solidFill>
              </a:rPr>
              <a:t>上、下呼吸道的组成。</a:t>
            </a: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 喉腔的构成。</a:t>
            </a: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 肺的形态。</a:t>
            </a:r>
          </a:p>
          <a:p>
            <a:pPr algn="just" eaLnBrk="1" hangingPunct="1">
              <a:lnSpc>
                <a:spcPct val="160000"/>
              </a:lnSpc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</a:rPr>
              <a:t> 胸膜分布，胸膜隐窝及纵隔的概念。</a:t>
            </a:r>
            <a:r>
              <a:rPr lang="zh-CN" altLang="en-US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476375" y="620713"/>
            <a:ext cx="1562100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小  结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258888" y="1989138"/>
            <a:ext cx="1944687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鼻孔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鼻后孔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鼻前庭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固有鼻腔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鼻阈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611188" y="549275"/>
            <a:ext cx="3384550" cy="53022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</a:rPr>
              <a:t>鼻腔 </a:t>
            </a:r>
            <a:r>
              <a:rPr lang="en-US" altLang="zh-CN" sz="3200" b="1">
                <a:solidFill>
                  <a:schemeClr val="bg1"/>
                </a:solidFill>
              </a:rPr>
              <a:t>nasal cavity</a:t>
            </a:r>
          </a:p>
        </p:txBody>
      </p:sp>
      <p:pic>
        <p:nvPicPr>
          <p:cNvPr id="10244" name="Picture 12" descr="图片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73238"/>
            <a:ext cx="396557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24075" y="549275"/>
            <a:ext cx="1562100" cy="64135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4000" b="1" i="1">
                <a:solidFill>
                  <a:schemeClr val="bg1"/>
                </a:solidFill>
                <a:ea typeface="楷体" panose="02010609060101010101" pitchFamily="49" charset="-122"/>
              </a:rPr>
              <a:t>思考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4140200" y="476250"/>
            <a:ext cx="2808288" cy="10080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rgbClr val="FF0000"/>
                </a:solidFill>
              </a:rPr>
              <a:t>？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900113" y="2276475"/>
            <a:ext cx="7416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001713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383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274888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911475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3686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8258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2830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740275" indent="-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喉头水肿为什么会引起呼吸困难甚至窒息？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气管内异物落入哪侧支气管可能性大？为什么？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zh-CN" altLang="en-US" sz="3200" b="1">
                <a:solidFill>
                  <a:schemeClr val="accent2"/>
                </a:solidFill>
                <a:ea typeface="楷体" panose="02010609060101010101" pitchFamily="49" charset="-122"/>
              </a:rPr>
              <a:t>何谓胸膜、胸膜腔、胸膜隐窝、肋膈隐窝？壁胸膜的分部如何？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7338"/>
            <a:ext cx="403383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图片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41751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755650" y="1412875"/>
            <a:ext cx="417671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528763" indent="-152876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鼻中隔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易出血区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(Little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区或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Kiesselbach</a:t>
            </a:r>
            <a:r>
              <a:rPr lang="zh-CN" altLang="en-US" sz="2800" b="1">
                <a:solidFill>
                  <a:schemeClr val="accent2"/>
                </a:solidFill>
                <a:ea typeface="楷体" panose="02010609060101010101" pitchFamily="49" charset="-122"/>
              </a:rPr>
              <a:t>区</a:t>
            </a:r>
            <a:r>
              <a:rPr lang="en-US" altLang="zh-CN" sz="2800" b="1">
                <a:solidFill>
                  <a:schemeClr val="accent2"/>
                </a:solidFill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73734" name="Oval 6"/>
          <p:cNvSpPr>
            <a:spLocks noChangeArrowheads="1"/>
          </p:cNvSpPr>
          <p:nvPr/>
        </p:nvSpPr>
        <p:spPr bwMode="auto">
          <a:xfrm>
            <a:off x="5076825" y="3213100"/>
            <a:ext cx="792163" cy="576263"/>
          </a:xfrm>
          <a:prstGeom prst="ellipse">
            <a:avLst/>
          </a:prstGeom>
          <a:solidFill>
            <a:schemeClr val="accent1">
              <a:alpha val="6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53548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4684713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971550" y="1557338"/>
            <a:ext cx="48244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鼻甲</a:t>
            </a:r>
            <a:r>
              <a:rPr lang="en-US" altLang="zh-CN" sz="2800" b="1">
                <a:solidFill>
                  <a:schemeClr val="accent2"/>
                </a:solidFill>
              </a:rPr>
              <a:t>(</a:t>
            </a:r>
            <a:r>
              <a:rPr lang="zh-CN" altLang="en-US" sz="2800" b="1">
                <a:solidFill>
                  <a:schemeClr val="accent2"/>
                </a:solidFill>
              </a:rPr>
              <a:t>上</a:t>
            </a:r>
            <a:r>
              <a:rPr lang="en-US" altLang="zh-CN" sz="2800" b="1">
                <a:solidFill>
                  <a:schemeClr val="accent2"/>
                </a:solidFill>
              </a:rPr>
              <a:t>,</a:t>
            </a:r>
            <a:r>
              <a:rPr lang="zh-CN" altLang="en-US" sz="2800" b="1">
                <a:solidFill>
                  <a:schemeClr val="accent2"/>
                </a:solidFill>
              </a:rPr>
              <a:t>中</a:t>
            </a:r>
            <a:r>
              <a:rPr lang="en-US" altLang="zh-CN" sz="2800" b="1">
                <a:solidFill>
                  <a:schemeClr val="accent2"/>
                </a:solidFill>
              </a:rPr>
              <a:t>,</a:t>
            </a:r>
            <a:r>
              <a:rPr lang="zh-CN" altLang="en-US" sz="2800" b="1">
                <a:solidFill>
                  <a:schemeClr val="accent2"/>
                </a:solidFill>
              </a:rPr>
              <a:t>下</a:t>
            </a:r>
            <a:r>
              <a:rPr lang="en-US" altLang="zh-CN" sz="2800" b="1">
                <a:solidFill>
                  <a:schemeClr val="accent2"/>
                </a:solidFill>
              </a:rPr>
              <a:t>)  </a:t>
            </a:r>
            <a:r>
              <a:rPr lang="zh-CN" altLang="en-US" sz="2800" b="1">
                <a:solidFill>
                  <a:schemeClr val="accent2"/>
                </a:solidFill>
              </a:rPr>
              <a:t>最上鼻甲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鼻道</a:t>
            </a:r>
            <a:r>
              <a:rPr lang="en-US" altLang="zh-CN" sz="2800" b="1">
                <a:solidFill>
                  <a:schemeClr val="accent2"/>
                </a:solidFill>
              </a:rPr>
              <a:t>(</a:t>
            </a:r>
            <a:r>
              <a:rPr lang="zh-CN" altLang="en-US" sz="2800" b="1">
                <a:solidFill>
                  <a:schemeClr val="accent2"/>
                </a:solidFill>
              </a:rPr>
              <a:t>上</a:t>
            </a:r>
            <a:r>
              <a:rPr lang="en-US" altLang="zh-CN" sz="2800" b="1">
                <a:solidFill>
                  <a:schemeClr val="accent2"/>
                </a:solidFill>
              </a:rPr>
              <a:t>,</a:t>
            </a:r>
            <a:r>
              <a:rPr lang="zh-CN" altLang="en-US" sz="2800" b="1">
                <a:solidFill>
                  <a:schemeClr val="accent2"/>
                </a:solidFill>
              </a:rPr>
              <a:t>中</a:t>
            </a:r>
            <a:r>
              <a:rPr lang="en-US" altLang="zh-CN" sz="2800" b="1">
                <a:solidFill>
                  <a:schemeClr val="accent2"/>
                </a:solidFill>
              </a:rPr>
              <a:t>,</a:t>
            </a:r>
            <a:r>
              <a:rPr lang="zh-CN" altLang="en-US" sz="2800" b="1">
                <a:solidFill>
                  <a:schemeClr val="accent2"/>
                </a:solidFill>
              </a:rPr>
              <a:t>下</a:t>
            </a:r>
            <a:r>
              <a:rPr lang="en-US" altLang="zh-CN" sz="2800" b="1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蝶筛隐窝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半月裂孔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筛漏斗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筛泡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鼻泪管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0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2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3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4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5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6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默认设计模板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1526</Words>
  <Application>Microsoft Office PowerPoint</Application>
  <PresentationFormat>全屏显示(4:3)</PresentationFormat>
  <Paragraphs>289</Paragraphs>
  <Slides>70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76" baseType="lpstr">
      <vt:lpstr>Times New Roman</vt:lpstr>
      <vt:lpstr>Arial</vt:lpstr>
      <vt:lpstr>隶书</vt:lpstr>
      <vt:lpstr>楷体</vt:lpstr>
      <vt:lpstr>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呼吸系统</dc:title>
  <dc:creator>Wang</dc:creator>
  <cp:lastModifiedBy>WANG DJ</cp:lastModifiedBy>
  <cp:revision>113</cp:revision>
  <dcterms:created xsi:type="dcterms:W3CDTF">2001-09-10T07:32:11Z</dcterms:created>
  <dcterms:modified xsi:type="dcterms:W3CDTF">2023-03-21T13:39:37Z</dcterms:modified>
</cp:coreProperties>
</file>