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90" r:id="rId2"/>
    <p:sldId id="318" r:id="rId3"/>
    <p:sldId id="365" r:id="rId4"/>
    <p:sldId id="298" r:id="rId5"/>
    <p:sldId id="300" r:id="rId6"/>
    <p:sldId id="366" r:id="rId7"/>
    <p:sldId id="372" r:id="rId8"/>
    <p:sldId id="393" r:id="rId9"/>
    <p:sldId id="349" r:id="rId10"/>
    <p:sldId id="301" r:id="rId11"/>
    <p:sldId id="373" r:id="rId12"/>
    <p:sldId id="355" r:id="rId13"/>
    <p:sldId id="275" r:id="rId14"/>
    <p:sldId id="367" r:id="rId15"/>
    <p:sldId id="368" r:id="rId16"/>
    <p:sldId id="389" r:id="rId17"/>
    <p:sldId id="357" r:id="rId18"/>
    <p:sldId id="363" r:id="rId19"/>
    <p:sldId id="362" r:id="rId20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22"/>
    </p:embeddedFont>
    <p:embeddedFont>
      <p:font typeface="隶书" panose="02010509060101010101" pitchFamily="49" charset="-122"/>
      <p:regular r:id="rId2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  <a:srgbClr val="FFFFFF"/>
    <a:srgbClr val="800000"/>
    <a:srgbClr val="996633"/>
    <a:srgbClr val="003366"/>
    <a:srgbClr val="6633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6158" autoAdjust="0"/>
  </p:normalViewPr>
  <p:slideViewPr>
    <p:cSldViewPr>
      <p:cViewPr varScale="1">
        <p:scale>
          <a:sx n="87" d="100"/>
          <a:sy n="87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37C117-722F-4B4C-BF67-C4352480BF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86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21E5E0F-878D-4EFF-A78D-3552D8B590D0}" type="slidenum">
              <a:rPr lang="en-US" altLang="zh-CN" sz="1200"/>
              <a:pPr/>
              <a:t>2</a:t>
            </a:fld>
            <a:endParaRPr lang="en-US" altLang="zh-CN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zh-CN" sz="800" smtClean="0"/>
          </a:p>
        </p:txBody>
      </p:sp>
    </p:spTree>
    <p:extLst>
      <p:ext uri="{BB962C8B-B14F-4D97-AF65-F5344CB8AC3E}">
        <p14:creationId xmlns:p14="http://schemas.microsoft.com/office/powerpoint/2010/main" val="3120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33AAF1-ECB5-4910-A89E-B329ADBCB796}" type="slidenum">
              <a:rPr lang="en-US" altLang="zh-CN" sz="1200"/>
              <a:pPr/>
              <a:t>13</a:t>
            </a:fld>
            <a:endParaRPr lang="en-US" altLang="zh-CN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zh-CN" altLang="zh-CN" sz="800" smtClean="0"/>
          </a:p>
        </p:txBody>
      </p:sp>
    </p:spTree>
    <p:extLst>
      <p:ext uri="{BB962C8B-B14F-4D97-AF65-F5344CB8AC3E}">
        <p14:creationId xmlns:p14="http://schemas.microsoft.com/office/powerpoint/2010/main" val="389510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AA8F4AB-7BAC-4F89-AC91-7007E3B14A0D}" type="slidenum">
              <a:rPr lang="en-US" altLang="zh-CN" sz="1200"/>
              <a:pPr/>
              <a:t>14</a:t>
            </a:fld>
            <a:endParaRPr lang="en-US" altLang="zh-CN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zh-CN" altLang="zh-CN" sz="800" smtClean="0"/>
          </a:p>
        </p:txBody>
      </p:sp>
    </p:spTree>
    <p:extLst>
      <p:ext uri="{BB962C8B-B14F-4D97-AF65-F5344CB8AC3E}">
        <p14:creationId xmlns:p14="http://schemas.microsoft.com/office/powerpoint/2010/main" val="2421587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8EFC13E-84A8-47B0-93AA-8F695323BB24}" type="slidenum">
              <a:rPr lang="en-US" altLang="zh-CN" sz="1200"/>
              <a:pPr/>
              <a:t>15</a:t>
            </a:fld>
            <a:endParaRPr lang="en-US" altLang="zh-CN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zh-CN" altLang="zh-CN" sz="800" smtClean="0"/>
          </a:p>
        </p:txBody>
      </p:sp>
    </p:spTree>
    <p:extLst>
      <p:ext uri="{BB962C8B-B14F-4D97-AF65-F5344CB8AC3E}">
        <p14:creationId xmlns:p14="http://schemas.microsoft.com/office/powerpoint/2010/main" val="326498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C909A65-149B-45B8-8A41-FEBC79E20573}" type="slidenum">
              <a:rPr lang="en-US" altLang="zh-CN" sz="1200"/>
              <a:pPr/>
              <a:t>17</a:t>
            </a:fld>
            <a:endParaRPr lang="en-US" altLang="zh-CN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33573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A23E9E6-2C73-4526-BCAC-C93A13ADA316}" type="slidenum">
              <a:rPr lang="en-US" altLang="zh-CN" sz="1200"/>
              <a:pPr/>
              <a:t>18</a:t>
            </a:fld>
            <a:endParaRPr lang="en-US" altLang="zh-CN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603084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0D5EBDF-E1D8-4EEC-B5B9-62517A52A941}" type="slidenum">
              <a:rPr lang="en-US" altLang="zh-CN" sz="1200"/>
              <a:pPr/>
              <a:t>19</a:t>
            </a:fld>
            <a:endParaRPr lang="en-US" altLang="zh-CN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50525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7803267-B777-4C4B-90D9-7AC28E8F268F}" type="slidenum">
              <a:rPr lang="en-US" altLang="zh-CN" sz="1200"/>
              <a:pPr/>
              <a:t>3</a:t>
            </a:fld>
            <a:endParaRPr lang="en-US" altLang="zh-CN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zh-CN" sz="800" smtClean="0"/>
          </a:p>
        </p:txBody>
      </p:sp>
    </p:spTree>
    <p:extLst>
      <p:ext uri="{BB962C8B-B14F-4D97-AF65-F5344CB8AC3E}">
        <p14:creationId xmlns:p14="http://schemas.microsoft.com/office/powerpoint/2010/main" val="145558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14E5A2D-442F-470A-9068-2AC9CE7D1DD3}" type="slidenum">
              <a:rPr lang="en-US" altLang="zh-CN" sz="1200"/>
              <a:pPr/>
              <a:t>4</a:t>
            </a:fld>
            <a:endParaRPr lang="en-US" altLang="zh-CN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14987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4020D5F-1965-4849-A186-F8BB89735D9D}" type="slidenum">
              <a:rPr lang="en-US" altLang="zh-CN" sz="1200"/>
              <a:pPr/>
              <a:t>5</a:t>
            </a:fld>
            <a:endParaRPr lang="en-US" altLang="zh-CN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zh-CN" altLang="zh-CN" sz="1000" smtClean="0"/>
          </a:p>
        </p:txBody>
      </p:sp>
    </p:spTree>
    <p:extLst>
      <p:ext uri="{BB962C8B-B14F-4D97-AF65-F5344CB8AC3E}">
        <p14:creationId xmlns:p14="http://schemas.microsoft.com/office/powerpoint/2010/main" val="125129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74FFB5E-83A4-4114-ACBA-D32F4FA46C3D}" type="slidenum">
              <a:rPr lang="en-US" altLang="zh-CN" sz="1200"/>
              <a:pPr/>
              <a:t>6</a:t>
            </a:fld>
            <a:endParaRPr lang="en-US" altLang="zh-CN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zh-CN" altLang="zh-CN" sz="1000" smtClean="0"/>
          </a:p>
        </p:txBody>
      </p:sp>
    </p:spTree>
    <p:extLst>
      <p:ext uri="{BB962C8B-B14F-4D97-AF65-F5344CB8AC3E}">
        <p14:creationId xmlns:p14="http://schemas.microsoft.com/office/powerpoint/2010/main" val="212761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E23DC63-19A4-47EE-B31E-C11A4A13E477}" type="slidenum">
              <a:rPr lang="en-US" altLang="zh-CN" sz="1200"/>
              <a:pPr/>
              <a:t>8</a:t>
            </a:fld>
            <a:endParaRPr lang="en-US" altLang="zh-CN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zh-CN" altLang="en-US" smtClean="0"/>
              <a:t>第三层  有</a:t>
            </a:r>
            <a:r>
              <a:rPr lang="en-US" altLang="zh-CN" smtClean="0"/>
              <a:t>2</a:t>
            </a:r>
            <a:r>
              <a:rPr lang="zh-CN" altLang="en-US" smtClean="0"/>
              <a:t>块肌（图</a:t>
            </a:r>
            <a:r>
              <a:rPr lang="en-US" altLang="zh-CN" smtClean="0"/>
              <a:t>3-28</a:t>
            </a:r>
            <a:r>
              <a:rPr lang="zh-CN" altLang="en-US" smtClean="0"/>
              <a:t>）。</a:t>
            </a:r>
          </a:p>
          <a:p>
            <a:pPr marL="228600" indent="-228600" eaLnBrk="1" hangingPunct="1"/>
            <a:r>
              <a:rPr lang="zh-CN" altLang="en-US" smtClean="0"/>
              <a:t>（</a:t>
            </a:r>
            <a:r>
              <a:rPr lang="en-US" altLang="zh-CN" smtClean="0"/>
              <a:t>1</a:t>
            </a:r>
            <a:r>
              <a:rPr lang="zh-CN" altLang="en-US" smtClean="0"/>
              <a:t>）</a:t>
            </a:r>
            <a:r>
              <a:rPr lang="zh-CN" altLang="en-US" b="1" smtClean="0"/>
              <a:t>拇长屈肌</a:t>
            </a:r>
            <a:r>
              <a:rPr lang="en-US" altLang="zh-CN" smtClean="0"/>
              <a:t>flexor po11icis longus  </a:t>
            </a:r>
            <a:r>
              <a:rPr lang="zh-CN" altLang="en-US" smtClean="0"/>
              <a:t>位于外侧半，起自桡骨前面和前臂骨间膜，以长腱通过腕管和手掌，止于拇指远节指骨底，作用为屈拇指指骨间关节和掌指关节。</a:t>
            </a:r>
          </a:p>
          <a:p>
            <a:pPr marL="228600" indent="-228600" eaLnBrk="1" hangingPunct="1"/>
            <a:r>
              <a:rPr lang="zh-CN" altLang="en-US" smtClean="0"/>
              <a:t>（</a:t>
            </a:r>
            <a:r>
              <a:rPr lang="en-US" altLang="zh-CN" smtClean="0"/>
              <a:t>2</a:t>
            </a:r>
            <a:r>
              <a:rPr lang="zh-CN" altLang="en-US" smtClean="0"/>
              <a:t>）</a:t>
            </a:r>
            <a:r>
              <a:rPr lang="zh-CN" altLang="en-US" b="1" smtClean="0"/>
              <a:t>指深屈肌</a:t>
            </a:r>
            <a:r>
              <a:rPr lang="en-US" altLang="zh-CN" smtClean="0"/>
              <a:t>flexor digitorum profundus  </a:t>
            </a:r>
            <a:r>
              <a:rPr lang="zh-CN" altLang="en-US" smtClean="0"/>
              <a:t>位于内侧半，起自尺骨的前面和前臂骨间膜，向下分成四条肌腱，经腕管入手掌，在指浅屈肌腱的深面分别进入第</a:t>
            </a:r>
            <a:r>
              <a:rPr lang="en-US" altLang="zh-CN" smtClean="0"/>
              <a:t>2</a:t>
            </a:r>
            <a:r>
              <a:rPr lang="zh-CN" altLang="en-US" smtClean="0"/>
              <a:t>～</a:t>
            </a:r>
            <a:r>
              <a:rPr lang="en-US" altLang="zh-CN" smtClean="0"/>
              <a:t>5</a:t>
            </a:r>
            <a:r>
              <a:rPr lang="zh-CN" altLang="en-US" smtClean="0"/>
              <a:t>指的屈肌腱鞘，在鞘内穿经指浅屈肌腱二脚之间，止于远节指骨底。作用为屈第</a:t>
            </a:r>
            <a:r>
              <a:rPr lang="en-US" altLang="zh-CN" smtClean="0"/>
              <a:t>2</a:t>
            </a:r>
            <a:r>
              <a:rPr lang="zh-CN" altLang="en-US" smtClean="0"/>
              <a:t>～</a:t>
            </a:r>
            <a:r>
              <a:rPr lang="en-US" altLang="zh-CN" smtClean="0"/>
              <a:t>5</a:t>
            </a:r>
            <a:r>
              <a:rPr lang="zh-CN" altLang="en-US" smtClean="0"/>
              <a:t>指的远侧指骨间关节、近侧指骨间关节、掌指关节和屈腕。</a:t>
            </a:r>
          </a:p>
          <a:p>
            <a:pPr marL="228600" indent="-228600" eaLnBrk="1" hangingPunct="1"/>
            <a:r>
              <a:rPr lang="zh-CN" altLang="en-US" smtClean="0"/>
              <a:t>图</a:t>
            </a:r>
            <a:r>
              <a:rPr lang="en-US" altLang="zh-CN" smtClean="0"/>
              <a:t>3-28  </a:t>
            </a:r>
            <a:r>
              <a:rPr lang="zh-CN" altLang="en-US" smtClean="0"/>
              <a:t>前臂肌前群（深层）    </a:t>
            </a:r>
            <a:r>
              <a:rPr lang="en-US" altLang="zh-CN" smtClean="0"/>
              <a:t>4</a:t>
            </a:r>
            <a:r>
              <a:rPr lang="zh-CN" altLang="en-US" smtClean="0"/>
              <a:t>．第四层  为</a:t>
            </a:r>
            <a:r>
              <a:rPr lang="zh-CN" altLang="en-US" b="1" smtClean="0"/>
              <a:t>旋前方肌</a:t>
            </a:r>
            <a:r>
              <a:rPr lang="en-US" altLang="zh-CN" smtClean="0"/>
              <a:t>pronator quadratus</a:t>
            </a:r>
            <a:r>
              <a:rPr lang="zh-CN" altLang="en-US" smtClean="0"/>
              <a:t>，是方形的小肌，贴在桡、尺骨远端的前面，起自尺骨，止于桡骨（图</a:t>
            </a:r>
            <a:r>
              <a:rPr lang="en-US" altLang="zh-CN" smtClean="0"/>
              <a:t>3-28</a:t>
            </a:r>
            <a:r>
              <a:rPr lang="zh-CN" altLang="en-US" smtClean="0"/>
              <a:t>）。作用为使前臂旋前。 </a:t>
            </a:r>
          </a:p>
        </p:txBody>
      </p:sp>
    </p:spTree>
    <p:extLst>
      <p:ext uri="{BB962C8B-B14F-4D97-AF65-F5344CB8AC3E}">
        <p14:creationId xmlns:p14="http://schemas.microsoft.com/office/powerpoint/2010/main" val="337665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E23DC63-19A4-47EE-B31E-C11A4A13E477}" type="slidenum">
              <a:rPr lang="en-US" altLang="zh-CN" sz="1200"/>
              <a:pPr/>
              <a:t>9</a:t>
            </a:fld>
            <a:endParaRPr lang="en-US" altLang="zh-CN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zh-CN" altLang="en-US" smtClean="0"/>
              <a:t>第三层  有</a:t>
            </a:r>
            <a:r>
              <a:rPr lang="en-US" altLang="zh-CN" smtClean="0"/>
              <a:t>2</a:t>
            </a:r>
            <a:r>
              <a:rPr lang="zh-CN" altLang="en-US" smtClean="0"/>
              <a:t>块肌（图</a:t>
            </a:r>
            <a:r>
              <a:rPr lang="en-US" altLang="zh-CN" smtClean="0"/>
              <a:t>3-28</a:t>
            </a:r>
            <a:r>
              <a:rPr lang="zh-CN" altLang="en-US" smtClean="0"/>
              <a:t>）。</a:t>
            </a:r>
          </a:p>
          <a:p>
            <a:pPr marL="228600" indent="-228600" eaLnBrk="1" hangingPunct="1"/>
            <a:r>
              <a:rPr lang="zh-CN" altLang="en-US" smtClean="0"/>
              <a:t>（</a:t>
            </a:r>
            <a:r>
              <a:rPr lang="en-US" altLang="zh-CN" smtClean="0"/>
              <a:t>1</a:t>
            </a:r>
            <a:r>
              <a:rPr lang="zh-CN" altLang="en-US" smtClean="0"/>
              <a:t>）</a:t>
            </a:r>
            <a:r>
              <a:rPr lang="zh-CN" altLang="en-US" b="1" smtClean="0"/>
              <a:t>拇长屈肌</a:t>
            </a:r>
            <a:r>
              <a:rPr lang="en-US" altLang="zh-CN" smtClean="0"/>
              <a:t>flexor po11icis longus  </a:t>
            </a:r>
            <a:r>
              <a:rPr lang="zh-CN" altLang="en-US" smtClean="0"/>
              <a:t>位于外侧半，起自桡骨前面和前臂骨间膜，以长腱通过腕管和手掌，止于拇指远节指骨底，作用为屈拇指指骨间关节和掌指关节。</a:t>
            </a:r>
          </a:p>
          <a:p>
            <a:pPr marL="228600" indent="-228600" eaLnBrk="1" hangingPunct="1"/>
            <a:r>
              <a:rPr lang="zh-CN" altLang="en-US" smtClean="0"/>
              <a:t>（</a:t>
            </a:r>
            <a:r>
              <a:rPr lang="en-US" altLang="zh-CN" smtClean="0"/>
              <a:t>2</a:t>
            </a:r>
            <a:r>
              <a:rPr lang="zh-CN" altLang="en-US" smtClean="0"/>
              <a:t>）</a:t>
            </a:r>
            <a:r>
              <a:rPr lang="zh-CN" altLang="en-US" b="1" smtClean="0"/>
              <a:t>指深屈肌</a:t>
            </a:r>
            <a:r>
              <a:rPr lang="en-US" altLang="zh-CN" smtClean="0"/>
              <a:t>flexor digitorum profundus  </a:t>
            </a:r>
            <a:r>
              <a:rPr lang="zh-CN" altLang="en-US" smtClean="0"/>
              <a:t>位于内侧半，起自尺骨的前面和前臂骨间膜，向下分成四条肌腱，经腕管入手掌，在指浅屈肌腱的深面分别进入第</a:t>
            </a:r>
            <a:r>
              <a:rPr lang="en-US" altLang="zh-CN" smtClean="0"/>
              <a:t>2</a:t>
            </a:r>
            <a:r>
              <a:rPr lang="zh-CN" altLang="en-US" smtClean="0"/>
              <a:t>～</a:t>
            </a:r>
            <a:r>
              <a:rPr lang="en-US" altLang="zh-CN" smtClean="0"/>
              <a:t>5</a:t>
            </a:r>
            <a:r>
              <a:rPr lang="zh-CN" altLang="en-US" smtClean="0"/>
              <a:t>指的屈肌腱鞘，在鞘内穿经指浅屈肌腱二脚之间，止于远节指骨底。作用为屈第</a:t>
            </a:r>
            <a:r>
              <a:rPr lang="en-US" altLang="zh-CN" smtClean="0"/>
              <a:t>2</a:t>
            </a:r>
            <a:r>
              <a:rPr lang="zh-CN" altLang="en-US" smtClean="0"/>
              <a:t>～</a:t>
            </a:r>
            <a:r>
              <a:rPr lang="en-US" altLang="zh-CN" smtClean="0"/>
              <a:t>5</a:t>
            </a:r>
            <a:r>
              <a:rPr lang="zh-CN" altLang="en-US" smtClean="0"/>
              <a:t>指的远侧指骨间关节、近侧指骨间关节、掌指关节和屈腕。</a:t>
            </a:r>
          </a:p>
          <a:p>
            <a:pPr marL="228600" indent="-228600" eaLnBrk="1" hangingPunct="1"/>
            <a:r>
              <a:rPr lang="zh-CN" altLang="en-US" smtClean="0"/>
              <a:t>图</a:t>
            </a:r>
            <a:r>
              <a:rPr lang="en-US" altLang="zh-CN" smtClean="0"/>
              <a:t>3-28  </a:t>
            </a:r>
            <a:r>
              <a:rPr lang="zh-CN" altLang="en-US" smtClean="0"/>
              <a:t>前臂肌前群（深层）    </a:t>
            </a:r>
            <a:r>
              <a:rPr lang="en-US" altLang="zh-CN" smtClean="0"/>
              <a:t>4</a:t>
            </a:r>
            <a:r>
              <a:rPr lang="zh-CN" altLang="en-US" smtClean="0"/>
              <a:t>．第四层  为</a:t>
            </a:r>
            <a:r>
              <a:rPr lang="zh-CN" altLang="en-US" b="1" smtClean="0"/>
              <a:t>旋前方肌</a:t>
            </a:r>
            <a:r>
              <a:rPr lang="en-US" altLang="zh-CN" smtClean="0"/>
              <a:t>pronator quadratus</a:t>
            </a:r>
            <a:r>
              <a:rPr lang="zh-CN" altLang="en-US" smtClean="0"/>
              <a:t>，是方形的小肌，贴在桡、尺骨远端的前面，起自尺骨，止于桡骨（图</a:t>
            </a:r>
            <a:r>
              <a:rPr lang="en-US" altLang="zh-CN" smtClean="0"/>
              <a:t>3-28</a:t>
            </a:r>
            <a:r>
              <a:rPr lang="zh-CN" altLang="en-US" smtClean="0"/>
              <a:t>）。作用为使前臂旋前。 </a:t>
            </a:r>
          </a:p>
        </p:txBody>
      </p:sp>
    </p:spTree>
    <p:extLst>
      <p:ext uri="{BB962C8B-B14F-4D97-AF65-F5344CB8AC3E}">
        <p14:creationId xmlns:p14="http://schemas.microsoft.com/office/powerpoint/2010/main" val="96324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B9993EA-56D6-4DA9-B55C-993118F9C991}" type="slidenum">
              <a:rPr lang="en-US" altLang="zh-CN" sz="1200"/>
              <a:pPr/>
              <a:t>10</a:t>
            </a:fld>
            <a:endParaRPr lang="en-US" altLang="zh-CN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21018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F25872-C87B-4F12-B058-0C228633A69C}" type="slidenum">
              <a:rPr lang="en-US" altLang="zh-CN" sz="1200"/>
              <a:pPr/>
              <a:t>12</a:t>
            </a:fld>
            <a:endParaRPr lang="en-US" altLang="zh-CN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8421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5031503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9388438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2044040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2554735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686327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679631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7608273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7746770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573462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8737730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4641527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1" smtClean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62635" y="1340768"/>
            <a:ext cx="3037458" cy="1152128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6000" dirty="0" smtClean="0">
                <a:solidFill>
                  <a:srgbClr val="FF3300"/>
                </a:solidFill>
                <a:ea typeface="隶书" panose="02010509060101010101" pitchFamily="49" charset="-122"/>
              </a:rPr>
              <a:t>上肢肌</a:t>
            </a:r>
            <a:r>
              <a:rPr lang="zh-CN" altLang="en-US" sz="7200" dirty="0" smtClean="0">
                <a:solidFill>
                  <a:srgbClr val="FF3300"/>
                </a:solidFill>
                <a:ea typeface="隶书" panose="02010509060101010101" pitchFamily="49" charset="-122"/>
              </a:rPr>
              <a:t> </a:t>
            </a:r>
            <a:endParaRPr lang="zh-CN" altLang="en-US" sz="3600" dirty="0" smtClean="0">
              <a:solidFill>
                <a:srgbClr val="FF3300"/>
              </a:solidFill>
              <a:ea typeface="隶书" panose="02010509060101010101" pitchFamily="49" charset="-122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780928"/>
            <a:ext cx="586740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潍坊医学院</a:t>
            </a:r>
          </a:p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人体解剖学教研室</a:t>
            </a:r>
          </a:p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王岱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君</a:t>
            </a:r>
            <a:endParaRPr kumimoji="1" lang="en-US" altLang="zh-CN" sz="3600" b="1" dirty="0" smtClean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en-US" altLang="zh-CN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11052</a:t>
            </a:r>
          </a:p>
        </p:txBody>
      </p:sp>
    </p:spTree>
    <p:extLst>
      <p:ext uri="{BB962C8B-B14F-4D97-AF65-F5344CB8AC3E}">
        <p14:creationId xmlns:p14="http://schemas.microsoft.com/office/powerpoint/2010/main" val="30387413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187450" y="1052513"/>
            <a:ext cx="230443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ea typeface="楷体" panose="02010609060101010101" pitchFamily="49" charset="-122"/>
              </a:rPr>
              <a:t>（二）后群</a:t>
            </a:r>
            <a:endParaRPr lang="zh-CN" altLang="en-US" sz="3200" dirty="0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116013" y="2619375"/>
            <a:ext cx="51117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）桡侧腕长伸肌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b="1" u="sng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）桡侧腕短伸肌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endParaRPr lang="zh-CN" altLang="en-US" sz="28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）指伸肌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）小指伸肌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）尺侧腕伸肌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1403350" y="1844675"/>
            <a:ext cx="2735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．浅层</a:t>
            </a:r>
            <a:endParaRPr lang="zh-CN" altLang="en-US" sz="3200"/>
          </a:p>
        </p:txBody>
      </p:sp>
      <p:pic>
        <p:nvPicPr>
          <p:cNvPr id="16389" name="Picture 12" descr="1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19716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39" descr="jr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24669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11472"/>
          <a:stretch>
            <a:fillRect/>
          </a:stretch>
        </p:blipFill>
        <p:spPr bwMode="auto">
          <a:xfrm>
            <a:off x="2771775" y="476250"/>
            <a:ext cx="4059238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5"/>
          <p:cNvSpPr>
            <a:spLocks noChangeArrowheads="1"/>
          </p:cNvSpPr>
          <p:nvPr/>
        </p:nvSpPr>
        <p:spPr bwMode="auto">
          <a:xfrm>
            <a:off x="395536" y="90872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 </a:t>
            </a:r>
            <a:r>
              <a:rPr lang="en-US" altLang="zh-CN" sz="3200" b="1" dirty="0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accent2"/>
                </a:solidFill>
                <a:ea typeface="楷体" panose="02010609060101010101" pitchFamily="49" charset="-122"/>
              </a:rPr>
              <a:t>．深层</a:t>
            </a:r>
            <a:endParaRPr lang="zh-CN" altLang="en-US" sz="3200" dirty="0"/>
          </a:p>
        </p:txBody>
      </p:sp>
      <p:pic>
        <p:nvPicPr>
          <p:cNvPr id="19461" name="Picture 41" descr="j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73620"/>
            <a:ext cx="2371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3245" y="172686"/>
            <a:ext cx="1993334" cy="5949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950" y="73620"/>
            <a:ext cx="1944216" cy="6147478"/>
          </a:xfrm>
          <a:prstGeom prst="rect">
            <a:avLst/>
          </a:prstGeom>
        </p:spPr>
      </p:pic>
      <p:sp>
        <p:nvSpPr>
          <p:cNvPr id="19460" name="Rectangle 36"/>
          <p:cNvSpPr>
            <a:spLocks noChangeArrowheads="1"/>
          </p:cNvSpPr>
          <p:nvPr/>
        </p:nvSpPr>
        <p:spPr bwMode="auto">
          <a:xfrm>
            <a:off x="323529" y="2132856"/>
            <a:ext cx="266429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）旋后肌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           </a:t>
            </a:r>
            <a:endParaRPr lang="zh-CN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）拇长展肌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          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）拇短伸肌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          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）拇长伸肌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          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）示指伸肌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          </a:t>
            </a:r>
            <a:r>
              <a:rPr lang="zh-CN" altLang="en-US" sz="2000" b="1" dirty="0"/>
              <a:t>  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650" y="981075"/>
            <a:ext cx="259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四、手  肌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8313" y="1814513"/>
            <a:ext cx="3744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一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外侧群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鱼际肌</a:t>
            </a:r>
            <a:r>
              <a:rPr lang="zh-CN" altLang="en-US" sz="2800" b="1"/>
              <a:t> </a:t>
            </a:r>
            <a:r>
              <a:rPr lang="zh-CN" altLang="en-US" sz="2800"/>
              <a:t> 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71550" y="2924175"/>
            <a:ext cx="29511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．拇短展肌</a:t>
            </a:r>
            <a:r>
              <a:rPr lang="zh-CN" altLang="en-US" sz="2800" b="1"/>
              <a:t>  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 </a:t>
            </a:r>
          </a:p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．拇短屈肌</a:t>
            </a:r>
            <a:r>
              <a:rPr lang="zh-CN" altLang="en-US" sz="2800" b="1"/>
              <a:t>  </a:t>
            </a:r>
          </a:p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．拇对掌肌</a:t>
            </a:r>
            <a:r>
              <a:rPr lang="zh-CN" altLang="en-US" sz="2800" b="1"/>
              <a:t>  </a:t>
            </a:r>
          </a:p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．拇收肌</a:t>
            </a:r>
            <a:r>
              <a:rPr lang="zh-CN" altLang="en-US" sz="2800" b="1"/>
              <a:t>  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　 </a:t>
            </a:r>
          </a:p>
        </p:txBody>
      </p:sp>
      <p:pic>
        <p:nvPicPr>
          <p:cNvPr id="21509" name="Picture 84" descr="1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41663"/>
            <a:ext cx="31559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5" descr="10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29876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684213" y="1412875"/>
            <a:ext cx="38512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二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内侧群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小鱼际肌</a:t>
            </a:r>
            <a:r>
              <a:rPr lang="zh-CN" altLang="en-US" sz="2000" b="1"/>
              <a:t>  </a:t>
            </a:r>
            <a:r>
              <a:rPr lang="zh-CN" altLang="en-US" sz="2800"/>
              <a:t> 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1249363" y="2349500"/>
            <a:ext cx="2720975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小指展肌</a:t>
            </a:r>
            <a:r>
              <a:rPr lang="zh-CN" altLang="en-US" sz="2000" b="1"/>
              <a:t>  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．小指短屈肌</a:t>
            </a:r>
            <a:r>
              <a:rPr lang="zh-CN" altLang="en-US" sz="2000" b="1"/>
              <a:t>  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．小指对掌肌</a:t>
            </a:r>
            <a:r>
              <a:rPr lang="zh-CN" altLang="en-US" sz="2000" b="1"/>
              <a:t>  </a:t>
            </a:r>
            <a:r>
              <a:rPr lang="zh-CN" altLang="en-US" sz="2800"/>
              <a:t> </a:t>
            </a:r>
          </a:p>
        </p:txBody>
      </p:sp>
      <p:pic>
        <p:nvPicPr>
          <p:cNvPr id="23556" name="Picture 41" descr="1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41663"/>
            <a:ext cx="31559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2" descr="10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29876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189007" y="692696"/>
            <a:ext cx="19573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三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中间群</a:t>
            </a:r>
            <a:r>
              <a:rPr lang="zh-CN" altLang="en-US" sz="2800" dirty="0"/>
              <a:t>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403648" y="1230128"/>
            <a:ext cx="2519759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．蚓状肌</a:t>
            </a:r>
            <a:r>
              <a:rPr lang="zh-CN" altLang="en-US" sz="2000" b="1" dirty="0"/>
              <a:t>   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800" b="1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块</a:t>
            </a: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pic>
        <p:nvPicPr>
          <p:cNvPr id="25604" name="Picture 8" descr="jr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6561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jr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2204864"/>
            <a:ext cx="3098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jr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1542628"/>
            <a:ext cx="252571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jr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1657722"/>
            <a:ext cx="31718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9664" y="188640"/>
            <a:ext cx="3384376" cy="12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800" b="1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．骨间掌侧肌</a:t>
            </a:r>
            <a:r>
              <a:rPr lang="zh-CN" altLang="en-US" sz="2000" b="1" dirty="0"/>
              <a:t>  </a:t>
            </a:r>
            <a:r>
              <a:rPr lang="zh-CN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块</a:t>
            </a:r>
            <a:r>
              <a:rPr lang="zh-CN" altLang="en-US" sz="2800" dirty="0"/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3 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．骨间背侧肌</a:t>
            </a:r>
            <a:r>
              <a:rPr lang="zh-CN" altLang="en-US" sz="2000" b="1" dirty="0"/>
              <a:t>  </a:t>
            </a:r>
            <a:r>
              <a:rPr lang="zh-CN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块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1"/>
          <p:cNvSpPr>
            <a:spLocks noChangeArrowheads="1"/>
          </p:cNvSpPr>
          <p:nvPr/>
        </p:nvSpPr>
        <p:spPr bwMode="auto">
          <a:xfrm>
            <a:off x="6300788" y="5492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</p:txBody>
      </p:sp>
      <p:pic>
        <p:nvPicPr>
          <p:cNvPr id="28675" name="Picture 38" descr="黑白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354488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8313" y="404813"/>
            <a:ext cx="4032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三边孔</a:t>
            </a: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</a:rPr>
              <a:t>旋肩胛动脉</a:t>
            </a:r>
          </a:p>
          <a:p>
            <a:pPr eaLnBrk="1" hangingPunct="1"/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 四边孔</a:t>
            </a:r>
          </a:p>
          <a:p>
            <a:pPr eaLnBrk="1" hangingPunct="1"/>
            <a:r>
              <a:rPr lang="zh-CN" altLang="en-US" sz="2800" b="1"/>
              <a:t> </a:t>
            </a:r>
            <a:r>
              <a:rPr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</a:rPr>
              <a:t>旋肱后动脉及腋神经</a:t>
            </a:r>
            <a:r>
              <a:rPr lang="zh-CN" altLang="en-US" sz="2800"/>
              <a:t>  </a:t>
            </a:r>
          </a:p>
        </p:txBody>
      </p:sp>
      <p:pic>
        <p:nvPicPr>
          <p:cNvPr id="28677" name="Picture 40" descr="10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3882" r="11639" b="32745"/>
          <a:stretch>
            <a:fillRect/>
          </a:stretch>
        </p:blipFill>
        <p:spPr bwMode="auto">
          <a:xfrm>
            <a:off x="5292725" y="0"/>
            <a:ext cx="361315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331913" y="1133475"/>
            <a:ext cx="12652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肘窝</a:t>
            </a:r>
            <a:r>
              <a:rPr lang="zh-CN" altLang="en-US" b="1"/>
              <a:t>  </a:t>
            </a:r>
            <a:r>
              <a:rPr lang="zh-CN" altLang="en-US" sz="3200"/>
              <a:t> 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187450" y="2276475"/>
            <a:ext cx="23764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肱二头肌肌腱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肱动脉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正中神经</a:t>
            </a:r>
          </a:p>
        </p:txBody>
      </p:sp>
      <p:pic>
        <p:nvPicPr>
          <p:cNvPr id="30724" name="Picture 13" descr="1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8938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476375" y="1409700"/>
            <a:ext cx="12652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腕管</a:t>
            </a:r>
            <a:r>
              <a:rPr lang="zh-CN" altLang="en-US" b="1"/>
              <a:t>  </a:t>
            </a:r>
            <a:r>
              <a:rPr lang="zh-CN" altLang="en-US" sz="3200"/>
              <a:t> 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042988" y="2557463"/>
            <a:ext cx="30702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手指浅、深屈肌腱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拇长屈肌腱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正中神经</a:t>
            </a:r>
            <a:r>
              <a:rPr lang="zh-CN" altLang="en-US" sz="2800"/>
              <a:t> </a:t>
            </a:r>
          </a:p>
        </p:txBody>
      </p:sp>
      <p:pic>
        <p:nvPicPr>
          <p:cNvPr id="32772" name="Picture 9" descr="1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36613"/>
            <a:ext cx="39258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0"/>
          <p:cNvSpPr>
            <a:spLocks noChangeArrowheads="1"/>
          </p:cNvSpPr>
          <p:nvPr/>
        </p:nvSpPr>
        <p:spPr bwMode="auto">
          <a:xfrm>
            <a:off x="1116013" y="765175"/>
            <a:ext cx="4168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第五节 上肢肌</a:t>
            </a:r>
          </a:p>
        </p:txBody>
      </p:sp>
      <p:sp>
        <p:nvSpPr>
          <p:cNvPr id="3075" name="Rectangle 1034"/>
          <p:cNvSpPr>
            <a:spLocks noChangeArrowheads="1"/>
          </p:cNvSpPr>
          <p:nvPr/>
        </p:nvSpPr>
        <p:spPr bwMode="auto">
          <a:xfrm>
            <a:off x="1908175" y="2349500"/>
            <a:ext cx="25908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zh-CN" altLang="en-US" sz="3200" b="1">
                <a:solidFill>
                  <a:schemeClr val="accent2"/>
                </a:solidFill>
              </a:rPr>
              <a:t>上肢带肌</a:t>
            </a:r>
          </a:p>
          <a:p>
            <a:pPr algn="just" eaLnBrk="1" hangingPunct="1">
              <a:lnSpc>
                <a:spcPct val="140000"/>
              </a:lnSpc>
            </a:pPr>
            <a:r>
              <a:rPr lang="zh-CN" altLang="en-US" sz="3200" b="1">
                <a:solidFill>
                  <a:schemeClr val="accent2"/>
                </a:solidFill>
              </a:rPr>
              <a:t>臂肌</a:t>
            </a:r>
          </a:p>
          <a:p>
            <a:pPr algn="just" eaLnBrk="1" hangingPunct="1">
              <a:lnSpc>
                <a:spcPct val="140000"/>
              </a:lnSpc>
            </a:pPr>
            <a:r>
              <a:rPr lang="zh-CN" altLang="en-US" sz="3200" b="1">
                <a:solidFill>
                  <a:schemeClr val="accent2"/>
                </a:solidFill>
              </a:rPr>
              <a:t>前臂肌</a:t>
            </a:r>
          </a:p>
          <a:p>
            <a:pPr algn="just" eaLnBrk="1" hangingPunct="1">
              <a:lnSpc>
                <a:spcPct val="140000"/>
              </a:lnSpc>
            </a:pPr>
            <a:r>
              <a:rPr lang="zh-CN" altLang="en-US" sz="3200" b="1">
                <a:solidFill>
                  <a:schemeClr val="accent2"/>
                </a:solidFill>
              </a:rPr>
              <a:t>手肌</a:t>
            </a:r>
          </a:p>
        </p:txBody>
      </p:sp>
      <p:pic>
        <p:nvPicPr>
          <p:cNvPr id="3076" name="Picture 1067" descr="1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189388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jr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50673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3935869" y="5845982"/>
            <a:ext cx="1729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ea typeface="楷体" panose="02010609060101010101" pitchFamily="49" charset="-122"/>
              </a:rPr>
              <a:t>肌腱袖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900113" y="549275"/>
            <a:ext cx="303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accent2"/>
                </a:solidFill>
              </a:rPr>
              <a:t>一、上肢带肌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2" y="549275"/>
            <a:ext cx="5681317" cy="5383115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1189088"/>
            <a:ext cx="374491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一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) 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三角肌</a:t>
            </a:r>
            <a:r>
              <a:rPr lang="zh-CN" altLang="en-US" sz="2000" b="1" dirty="0"/>
              <a:t>  </a:t>
            </a:r>
          </a:p>
          <a:p>
            <a:pPr marL="1374775" lvl="1" indent="-482600"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外展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 marL="1374775" lvl="1" indent="-482600"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屈</a:t>
            </a:r>
            <a:r>
              <a:rPr lang="zh-CN" altLang="en-US" b="1" dirty="0">
                <a:solidFill>
                  <a:schemeClr val="accent2"/>
                </a:solidFill>
              </a:rPr>
              <a:t>、旋</a:t>
            </a:r>
            <a:r>
              <a:rPr lang="zh-CN" altLang="en-US" b="1" dirty="0" smtClean="0">
                <a:solidFill>
                  <a:schemeClr val="accent2"/>
                </a:solidFill>
              </a:rPr>
              <a:t>内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 marL="1374775" lvl="1" indent="-482600"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伸</a:t>
            </a:r>
            <a:r>
              <a:rPr lang="zh-CN" altLang="en-US" b="1" dirty="0">
                <a:solidFill>
                  <a:schemeClr val="accent2"/>
                </a:solidFill>
              </a:rPr>
              <a:t>、旋外</a:t>
            </a:r>
            <a:endParaRPr lang="zh-CN" altLang="en-US" sz="2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二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冈上肌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chemeClr val="accent2"/>
                </a:solidFill>
              </a:rPr>
              <a:t>	外</a:t>
            </a:r>
            <a:r>
              <a:rPr lang="zh-CN" altLang="en-US" b="1" dirty="0">
                <a:solidFill>
                  <a:schemeClr val="accent2"/>
                </a:solidFill>
              </a:rPr>
              <a:t>展</a:t>
            </a: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三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冈下肌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	旋外</a:t>
            </a:r>
            <a:endParaRPr lang="zh-CN" altLang="en-US" b="1" dirty="0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四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小圆肌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	旋外</a:t>
            </a: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五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大圆肌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	</a:t>
            </a:r>
            <a:r>
              <a:rPr lang="zh-CN" altLang="en-US" b="1" dirty="0" smtClean="0">
                <a:solidFill>
                  <a:schemeClr val="accent2"/>
                </a:solidFill>
              </a:rPr>
              <a:t>伸、收</a:t>
            </a:r>
            <a:r>
              <a:rPr lang="zh-CN" altLang="en-US" b="1" dirty="0">
                <a:solidFill>
                  <a:schemeClr val="accent2"/>
                </a:solidFill>
              </a:rPr>
              <a:t>、旋内</a:t>
            </a: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六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) 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肩胛下肌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	内收、旋内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700338" y="333375"/>
            <a:ext cx="2160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</a:rPr>
              <a:t>二、臂肌</a:t>
            </a:r>
            <a:r>
              <a:rPr lang="zh-CN" altLang="en-US" dirty="0"/>
              <a:t> 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96082" y="819334"/>
            <a:ext cx="41767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900113" indent="-9001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ea typeface="楷体" panose="02010609060101010101" pitchFamily="49" charset="-122"/>
              </a:rPr>
              <a:t>（一）前群</a:t>
            </a:r>
          </a:p>
          <a:p>
            <a:pPr eaLnBrk="1" hangingPunct="1"/>
            <a:r>
              <a:rPr lang="en-US" altLang="zh-CN" sz="2800" b="1" dirty="0" smtClean="0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．肱二头肌</a:t>
            </a:r>
            <a:r>
              <a:rPr lang="zh-CN" altLang="en-US" sz="2000" b="1" dirty="0"/>
              <a:t>  </a:t>
            </a:r>
          </a:p>
          <a:p>
            <a:pPr eaLnBrk="1" hangingPunct="1"/>
            <a:r>
              <a:rPr lang="zh-CN" altLang="en-US" b="1" dirty="0">
                <a:solidFill>
                  <a:schemeClr val="accent2"/>
                </a:solidFill>
              </a:rPr>
              <a:t>	屈</a:t>
            </a:r>
            <a:r>
              <a:rPr lang="zh-CN" altLang="en-US" b="1" dirty="0" smtClean="0">
                <a:solidFill>
                  <a:schemeClr val="accent2"/>
                </a:solidFill>
              </a:rPr>
              <a:t>肘关节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CN" b="1" dirty="0">
                <a:solidFill>
                  <a:schemeClr val="accent2"/>
                </a:solidFill>
              </a:rPr>
              <a:t>	</a:t>
            </a:r>
            <a:r>
              <a:rPr lang="zh-CN" altLang="en-US" b="1" dirty="0" smtClean="0">
                <a:solidFill>
                  <a:schemeClr val="accent2"/>
                </a:solidFill>
              </a:rPr>
              <a:t>前臂</a:t>
            </a:r>
            <a:r>
              <a:rPr lang="zh-CN" altLang="en-US" b="1" dirty="0">
                <a:solidFill>
                  <a:schemeClr val="accent2"/>
                </a:solidFill>
              </a:rPr>
              <a:t>旋</a:t>
            </a:r>
            <a:r>
              <a:rPr lang="zh-CN" altLang="en-US" b="1" dirty="0" smtClean="0">
                <a:solidFill>
                  <a:schemeClr val="accent2"/>
                </a:solidFill>
              </a:rPr>
              <a:t>后</a:t>
            </a:r>
            <a:r>
              <a:rPr lang="zh-CN" altLang="en-US" b="1" dirty="0">
                <a:solidFill>
                  <a:schemeClr val="accent2"/>
                </a:solidFill>
              </a:rPr>
              <a:t/>
            </a:r>
            <a:br>
              <a:rPr lang="zh-CN" altLang="en-US" b="1" dirty="0">
                <a:solidFill>
                  <a:schemeClr val="accent2"/>
                </a:solidFill>
              </a:rPr>
            </a:br>
            <a:r>
              <a:rPr lang="zh-CN" altLang="en-US" b="1" dirty="0">
                <a:solidFill>
                  <a:schemeClr val="accent2"/>
                </a:solidFill>
              </a:rPr>
              <a:t>助屈肩关节</a:t>
            </a:r>
          </a:p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．喙肱肌</a:t>
            </a:r>
            <a:b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chemeClr val="accent2"/>
                </a:solidFill>
              </a:rPr>
              <a:t>肩关节屈、内收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 </a:t>
            </a:r>
          </a:p>
          <a:p>
            <a:pPr eaLnBrk="1" hangingPunct="1"/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．肱肌</a:t>
            </a:r>
            <a:b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chemeClr val="accent2"/>
                </a:solidFill>
              </a:rPr>
              <a:t>屈肘</a:t>
            </a:r>
            <a:r>
              <a:rPr lang="zh-CN" altLang="en-US" sz="2800" dirty="0"/>
              <a:t> 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5357" y="4579470"/>
            <a:ext cx="4752975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12800" indent="-8128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b="1" dirty="0">
                <a:ea typeface="楷体" panose="02010609060101010101" pitchFamily="49" charset="-122"/>
              </a:rPr>
              <a:t>(</a:t>
            </a:r>
            <a:r>
              <a:rPr lang="zh-CN" altLang="en-US" b="1" dirty="0">
                <a:ea typeface="楷体" panose="02010609060101010101" pitchFamily="49" charset="-122"/>
              </a:rPr>
              <a:t>二</a:t>
            </a:r>
            <a:r>
              <a:rPr lang="en-US" altLang="zh-CN" b="1" dirty="0">
                <a:ea typeface="楷体" panose="02010609060101010101" pitchFamily="49" charset="-122"/>
              </a:rPr>
              <a:t>)</a:t>
            </a:r>
            <a:r>
              <a:rPr lang="zh-CN" altLang="en-US" b="1" dirty="0">
                <a:ea typeface="楷体" panose="02010609060101010101" pitchFamily="49" charset="-122"/>
              </a:rPr>
              <a:t>后群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肱三头肌</a:t>
            </a:r>
            <a:b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chemeClr val="accent2"/>
                </a:solidFill>
              </a:rPr>
              <a:t>伸</a:t>
            </a:r>
            <a:r>
              <a:rPr lang="zh-CN" altLang="en-US" b="1" dirty="0" smtClean="0">
                <a:solidFill>
                  <a:schemeClr val="accent2"/>
                </a:solidFill>
              </a:rPr>
              <a:t>肘</a:t>
            </a:r>
            <a:r>
              <a:rPr lang="zh-CN" altLang="en-US" b="1" dirty="0">
                <a:solidFill>
                  <a:schemeClr val="accent2"/>
                </a:solidFill>
              </a:rPr>
              <a:t/>
            </a:r>
            <a:br>
              <a:rPr lang="zh-CN" altLang="en-US" b="1" dirty="0">
                <a:solidFill>
                  <a:schemeClr val="accent2"/>
                </a:solidFill>
              </a:rPr>
            </a:br>
            <a:r>
              <a:rPr lang="zh-CN" altLang="en-US" b="1" dirty="0">
                <a:solidFill>
                  <a:schemeClr val="accent2"/>
                </a:solidFill>
              </a:rPr>
              <a:t>肩关节后伸、内收</a:t>
            </a:r>
            <a:r>
              <a:rPr lang="en-US" altLang="zh-CN" b="1" dirty="0">
                <a:solidFill>
                  <a:schemeClr val="accent2"/>
                </a:solidFill>
              </a:rPr>
              <a:t>(</a:t>
            </a:r>
            <a:r>
              <a:rPr lang="zh-CN" altLang="en-US" b="1" dirty="0">
                <a:solidFill>
                  <a:schemeClr val="accent2"/>
                </a:solidFill>
              </a:rPr>
              <a:t>长头</a:t>
            </a:r>
            <a:r>
              <a:rPr lang="en-US" altLang="zh-CN" b="1" dirty="0">
                <a:solidFill>
                  <a:schemeClr val="accent2"/>
                </a:solidFill>
              </a:rPr>
              <a:t>)</a:t>
            </a:r>
            <a:r>
              <a:rPr lang="en-US" altLang="zh-CN" dirty="0"/>
              <a:t> </a:t>
            </a:r>
          </a:p>
        </p:txBody>
      </p:sp>
      <p:pic>
        <p:nvPicPr>
          <p:cNvPr id="7174" name="Picture 52" descr="jr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18" y="476672"/>
            <a:ext cx="2647074" cy="56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9" name="Picture 53" descr="jr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30" y="0"/>
            <a:ext cx="240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l="42002" t="9973" r="24059" b="2426"/>
          <a:stretch/>
        </p:blipFill>
        <p:spPr>
          <a:xfrm>
            <a:off x="5233055" y="0"/>
            <a:ext cx="3428999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827088" y="1341438"/>
            <a:ext cx="2303462" cy="62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3200" b="1" dirty="0">
                <a:ea typeface="楷体" panose="02010609060101010101" pitchFamily="49" charset="-122"/>
              </a:rPr>
              <a:t>（一）前群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00113" y="76517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三、  前臂肌</a:t>
            </a:r>
            <a:r>
              <a:rPr lang="zh-CN" altLang="en-US" sz="2800"/>
              <a:t> 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973138" y="2065338"/>
            <a:ext cx="162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accent2"/>
                </a:solidFill>
                <a:ea typeface="楷体" panose="02010609060101010101" pitchFamily="49" charset="-122"/>
              </a:rPr>
              <a:t>1. (</a:t>
            </a:r>
            <a:r>
              <a:rPr lang="zh-CN" altLang="en-US" b="1">
                <a:solidFill>
                  <a:schemeClr val="accent2"/>
                </a:solidFill>
                <a:ea typeface="楷体" panose="02010609060101010101" pitchFamily="49" charset="-122"/>
              </a:rPr>
              <a:t>第一层</a:t>
            </a:r>
            <a:r>
              <a:rPr lang="en-US" altLang="zh-CN" b="1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  <a:endParaRPr lang="en-US" altLang="zh-CN"/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1044575" y="2541588"/>
            <a:ext cx="3017838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800"/>
              <a:t>（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）肱桡肌</a:t>
            </a:r>
            <a:r>
              <a:rPr lang="zh-CN" altLang="en-US" sz="2000" b="1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>
                <a:solidFill>
                  <a:schemeClr val="accent2"/>
                </a:solidFill>
                <a:ea typeface="楷体" panose="02010609060101010101" pitchFamily="49" charset="-122"/>
              </a:rPr>
              <a:t>     </a:t>
            </a:r>
            <a:endParaRPr lang="zh-CN" altLang="en-US" sz="2800" b="1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）旋前圆肌</a:t>
            </a:r>
            <a:r>
              <a:rPr lang="zh-CN" altLang="en-US" sz="2000" b="1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>
                <a:solidFill>
                  <a:schemeClr val="accent2"/>
                </a:solidFill>
                <a:ea typeface="楷体" panose="02010609060101010101" pitchFamily="49" charset="-122"/>
              </a:rPr>
              <a:t>    </a:t>
            </a:r>
            <a:endParaRPr lang="zh-CN" altLang="en-US" sz="2800" b="1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）桡侧腕屈肌</a:t>
            </a:r>
            <a:r>
              <a:rPr lang="zh-CN" altLang="en-US" sz="2000" b="1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>
                <a:solidFill>
                  <a:schemeClr val="accent2"/>
                </a:solidFill>
                <a:ea typeface="楷体" panose="02010609060101010101" pitchFamily="49" charset="-122"/>
              </a:rPr>
              <a:t>    </a:t>
            </a:r>
            <a:endParaRPr lang="zh-CN" altLang="en-US" sz="2800" b="1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）掌长肌</a:t>
            </a:r>
            <a:r>
              <a:rPr lang="zh-CN" altLang="en-US" sz="2000" b="1"/>
              <a:t>  </a:t>
            </a:r>
          </a:p>
          <a:p>
            <a:pPr eaLnBrk="1" hangingPunct="1">
              <a:lnSpc>
                <a:spcPct val="80000"/>
              </a:lnSpc>
            </a:pPr>
            <a:endParaRPr lang="zh-CN" altLang="en-US" sz="2000" b="1"/>
          </a:p>
          <a:p>
            <a:pPr eaLnBrk="1" hangingPunct="1">
              <a:lnSpc>
                <a:spcPct val="80000"/>
              </a:lnSpc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5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）尺侧腕屈肌</a:t>
            </a:r>
            <a:r>
              <a:rPr lang="zh-CN" altLang="en-US" sz="2000" b="1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b="1">
                <a:solidFill>
                  <a:schemeClr val="accent2"/>
                </a:solidFill>
                <a:ea typeface="楷体" panose="02010609060101010101" pitchFamily="49" charset="-122"/>
              </a:rPr>
              <a:t>    </a:t>
            </a:r>
            <a:endParaRPr lang="zh-CN" altLang="en-US" sz="2800" b="1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pic>
        <p:nvPicPr>
          <p:cNvPr id="9222" name="Picture 19" descr="1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8938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1043608" y="1826944"/>
            <a:ext cx="230505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．第二层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指浅屈肌</a:t>
            </a:r>
            <a:r>
              <a:rPr lang="zh-CN" altLang="en-US" sz="2000" b="1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solidFill>
                  <a:schemeClr val="accent2"/>
                </a:solidFill>
                <a:ea typeface="楷体" panose="02010609060101010101" pitchFamily="49" charset="-122"/>
              </a:rPr>
              <a:t> </a:t>
            </a: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pic>
        <p:nvPicPr>
          <p:cNvPr id="11267" name="Picture 22" descr="1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83237"/>
            <a:ext cx="3281362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4" descr="jr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7481"/>
            <a:ext cx="2286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9"/>
          <a:stretch>
            <a:fillRect/>
          </a:stretch>
        </p:blipFill>
        <p:spPr bwMode="auto">
          <a:xfrm>
            <a:off x="1763688" y="116632"/>
            <a:ext cx="5654675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043608" y="1700808"/>
            <a:ext cx="231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3 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．第三层</a:t>
            </a:r>
            <a:endParaRPr lang="zh-CN" altLang="en-US" sz="2800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411908" y="2591395"/>
            <a:ext cx="317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）拇长屈肌</a:t>
            </a:r>
            <a:r>
              <a:rPr lang="zh-CN" altLang="en-US" sz="2000" b="1" dirty="0"/>
              <a:t>  </a:t>
            </a:r>
          </a:p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）指深屈肌</a:t>
            </a:r>
            <a:r>
              <a:rPr lang="zh-CN" altLang="en-US" sz="2000" b="1" dirty="0"/>
              <a:t>  </a:t>
            </a:r>
          </a:p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ea typeface="楷体" panose="02010609060101010101" pitchFamily="49" charset="-122"/>
              </a:rPr>
              <a:t>    </a:t>
            </a: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"/>
          <a:stretch/>
        </p:blipFill>
        <p:spPr>
          <a:xfrm>
            <a:off x="4499992" y="116632"/>
            <a:ext cx="3364135" cy="66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26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827585" y="1772816"/>
            <a:ext cx="295232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 </a:t>
            </a:r>
            <a:r>
              <a:rPr lang="en-US" altLang="zh-CN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．第四层  </a:t>
            </a:r>
          </a:p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ea typeface="楷体" panose="02010609060101010101" pitchFamily="49" charset="-122"/>
              </a:rPr>
              <a:t>	旋前方肌</a:t>
            </a:r>
            <a:r>
              <a:rPr lang="zh-CN" altLang="en-US" sz="2000" b="1" dirty="0"/>
              <a:t>  </a:t>
            </a:r>
          </a:p>
          <a:p>
            <a:pPr eaLnBrk="1" hangingPunct="1"/>
            <a:r>
              <a:rPr lang="zh-CN" altLang="en-US" b="1" dirty="0">
                <a:solidFill>
                  <a:schemeClr val="accent2"/>
                </a:solidFill>
                <a:ea typeface="楷体" panose="02010609060101010101" pitchFamily="49" charset="-122"/>
              </a:rPr>
              <a:t>  </a:t>
            </a:r>
            <a:endParaRPr lang="zh-CN" altLang="en-US" sz="2800" b="1" dirty="0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60" y="166518"/>
            <a:ext cx="2736304" cy="632770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1000</Words>
  <Application>Microsoft Office PowerPoint</Application>
  <PresentationFormat>全屏显示(4:3)</PresentationFormat>
  <Paragraphs>132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Times New Roman</vt:lpstr>
      <vt:lpstr>Arial</vt:lpstr>
      <vt:lpstr>隶书</vt:lpstr>
      <vt:lpstr>宋体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上肢骨</dc:title>
  <dc:subject>小课</dc:subject>
  <dc:creator>Wang</dc:creator>
  <cp:lastModifiedBy>WANG DJ</cp:lastModifiedBy>
  <cp:revision>93</cp:revision>
  <dcterms:created xsi:type="dcterms:W3CDTF">2001-08-30T07:31:39Z</dcterms:created>
  <dcterms:modified xsi:type="dcterms:W3CDTF">2023-03-12T13:35:23Z</dcterms:modified>
</cp:coreProperties>
</file>