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75" r:id="rId2"/>
    <p:sldId id="274" r:id="rId3"/>
    <p:sldId id="276" r:id="rId4"/>
    <p:sldId id="277" r:id="rId5"/>
    <p:sldId id="279" r:id="rId6"/>
    <p:sldId id="295" r:id="rId7"/>
    <p:sldId id="280" r:id="rId8"/>
    <p:sldId id="281" r:id="rId9"/>
    <p:sldId id="282" r:id="rId10"/>
    <p:sldId id="301" r:id="rId11"/>
    <p:sldId id="296" r:id="rId12"/>
    <p:sldId id="309" r:id="rId13"/>
    <p:sldId id="283" r:id="rId14"/>
    <p:sldId id="284" r:id="rId15"/>
    <p:sldId id="285" r:id="rId16"/>
    <p:sldId id="287" r:id="rId17"/>
    <p:sldId id="289" r:id="rId18"/>
    <p:sldId id="286" r:id="rId19"/>
    <p:sldId id="297" r:id="rId20"/>
    <p:sldId id="310" r:id="rId21"/>
    <p:sldId id="290" r:id="rId22"/>
    <p:sldId id="306" r:id="rId23"/>
    <p:sldId id="307" r:id="rId24"/>
    <p:sldId id="291" r:id="rId25"/>
    <p:sldId id="292" r:id="rId26"/>
    <p:sldId id="308" r:id="rId27"/>
    <p:sldId id="305" r:id="rId28"/>
    <p:sldId id="304" r:id="rId29"/>
    <p:sldId id="300" r:id="rId30"/>
    <p:sldId id="303" r:id="rId31"/>
    <p:sldId id="302" r:id="rId32"/>
    <p:sldId id="293" r:id="rId33"/>
    <p:sldId id="294" r:id="rId34"/>
  </p:sldIdLst>
  <p:sldSz cx="9144000" cy="6858000" type="screen4x3"/>
  <p:notesSz cx="6858000" cy="9144000"/>
  <p:embeddedFontLst>
    <p:embeddedFont>
      <p:font typeface="等线" panose="02010600030101010101" pitchFamily="2" charset="-122"/>
      <p:regular r:id="rId36"/>
      <p:bold r:id="rId37"/>
    </p:embeddedFont>
    <p:embeddedFont>
      <p:font typeface="隶书" panose="02010509060101010101" pitchFamily="49" charset="-122"/>
      <p:regular r:id="rId38"/>
    </p:embeddedFont>
    <p:embeddedFont>
      <p:font typeface="黑体" panose="02010609060101010101" pitchFamily="49" charset="-122"/>
      <p:regular r:id="rId39"/>
    </p:embeddedFont>
    <p:embeddedFont>
      <p:font typeface="华文行楷" panose="02010800040101010101" pitchFamily="2" charset="-122"/>
      <p:regular r:id="rId40"/>
    </p:embeddedFont>
    <p:embeddedFont>
      <p:font typeface="仿宋" panose="02010609060101010101" pitchFamily="49" charset="-122"/>
      <p:regular r:id="rId41"/>
    </p:embeddedFont>
    <p:embeddedFont>
      <p:font typeface="仿宋_GB2312" panose="02010609030101010101" pitchFamily="49" charset="-122"/>
      <p:regular r:id="rId42"/>
    </p:embeddedFont>
    <p:embeddedFont>
      <p:font typeface="楷体" panose="02010609060101010101" pitchFamily="49" charset="-122"/>
      <p:regular r:id="rId4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A7531-4E06-4710-AE6D-C631FBF375B0}" type="datetimeFigureOut">
              <a:rPr lang="zh-CN" altLang="en-US" smtClean="0"/>
              <a:t>2023/3/7/Tue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7BE26-54DD-42C0-B626-239F81680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2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BE26-54DD-42C0-B626-239F81680AB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50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B0209-F0A4-4CF6-94C2-7B7E6C7D88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645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CDAD-B365-49EB-B9D5-376701EDBF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834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D0AB-0DAD-4C1D-B46D-B4806C48FD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414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A83A-5BB6-4B9C-8403-75E2C507EA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096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62328-7D62-4E69-B09E-F3A8FE1156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73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ED01-272E-4F4F-9029-470A75DB6D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33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BCAA-10F0-4AEB-9F1B-017AAF693B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870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7D24-6828-416D-97E8-3326DD1B1F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6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C503-ACB6-453A-8ED4-F041ACB129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877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00A8-B3AE-46D1-8E9D-C37E1A09FC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67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E3FA-36C8-4366-9629-A47271EBBB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979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7E29-F527-4A2B-98B4-7EE5CC115D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612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8B09-8076-40C9-9368-CAFBDABAAE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275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56377B5-46A0-44A6-9AF6-53158B77E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1052513"/>
            <a:ext cx="5410200" cy="175260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6000" smtClean="0">
                <a:solidFill>
                  <a:srgbClr val="FF3300"/>
                </a:solidFill>
                <a:ea typeface="隶书" panose="02010509060101010101" pitchFamily="49" charset="-122"/>
              </a:rPr>
              <a:t>下肢骨连结</a:t>
            </a:r>
            <a:r>
              <a:rPr lang="zh-CN" altLang="en-US" sz="7200" smtClean="0">
                <a:solidFill>
                  <a:srgbClr val="FF3300"/>
                </a:solidFill>
                <a:ea typeface="隶书" panose="02010509060101010101" pitchFamily="49" charset="-122"/>
              </a:rPr>
              <a:t> </a:t>
            </a:r>
            <a:endParaRPr lang="zh-CN" altLang="en-US" sz="3600" smtClean="0">
              <a:solidFill>
                <a:srgbClr val="FF3300"/>
              </a:solidFill>
              <a:ea typeface="隶书" panose="020105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600" smtClean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Joints of lower limb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606550" y="3068960"/>
            <a:ext cx="5867400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潍坊医学院</a:t>
            </a:r>
          </a:p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人体解剖学教研室</a:t>
            </a:r>
          </a:p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王岱</a:t>
            </a:r>
            <a:r>
              <a:rPr kumimoji="1"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君</a:t>
            </a:r>
            <a:endParaRPr kumimoji="1" lang="en-US" altLang="zh-CN" sz="3600" b="1" dirty="0" smtClean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11052</a:t>
            </a:r>
            <a:endParaRPr kumimoji="1"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59632" y="692696"/>
            <a:ext cx="6552257" cy="5323200"/>
            <a:chOff x="1908175" y="1341438"/>
            <a:chExt cx="5111750" cy="4152900"/>
          </a:xfrm>
        </p:grpSpPr>
        <p:pic>
          <p:nvPicPr>
            <p:cNvPr id="11266" name="Picture 4" descr="髋关节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1341438"/>
              <a:ext cx="4953000" cy="415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Line 5"/>
            <p:cNvSpPr>
              <a:spLocks noChangeShapeType="1"/>
            </p:cNvSpPr>
            <p:nvPr/>
          </p:nvSpPr>
          <p:spPr bwMode="auto">
            <a:xfrm>
              <a:off x="5867400" y="3068638"/>
              <a:ext cx="115252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" name="Line 6"/>
            <p:cNvSpPr>
              <a:spLocks noChangeShapeType="1"/>
            </p:cNvSpPr>
            <p:nvPr/>
          </p:nvSpPr>
          <p:spPr bwMode="auto">
            <a:xfrm>
              <a:off x="2195513" y="3068638"/>
              <a:ext cx="115252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骨盆损伤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196975"/>
            <a:ext cx="1798637" cy="481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4" descr="髋关节脱位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79525"/>
            <a:ext cx="6275388" cy="381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19872" y="1412776"/>
            <a:ext cx="1600423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zh-CN" altLang="en-US" sz="4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运动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0000FF"/>
                </a:solidFill>
              </a:rPr>
              <a:t>屈</a:t>
            </a:r>
            <a:r>
              <a:rPr lang="zh-CN" altLang="en-US" sz="2800" b="1">
                <a:solidFill>
                  <a:srgbClr val="0000FF"/>
                </a:solidFill>
              </a:rPr>
              <a:t>、</a:t>
            </a:r>
            <a:r>
              <a:rPr lang="zh-CN" altLang="en-US" sz="2800" b="1" smtClean="0">
                <a:solidFill>
                  <a:srgbClr val="0000FF"/>
                </a:solidFill>
              </a:rPr>
              <a:t>伸</a:t>
            </a:r>
            <a:endParaRPr lang="en-US" altLang="zh-CN" sz="2800" b="1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0000FF"/>
                </a:solidFill>
              </a:rPr>
              <a:t>收</a:t>
            </a:r>
            <a:r>
              <a:rPr lang="zh-CN" altLang="en-US" sz="2800" b="1">
                <a:solidFill>
                  <a:srgbClr val="0000FF"/>
                </a:solidFill>
              </a:rPr>
              <a:t>、</a:t>
            </a:r>
            <a:r>
              <a:rPr lang="zh-CN" altLang="en-US" sz="2800" b="1" smtClean="0">
                <a:solidFill>
                  <a:srgbClr val="0000FF"/>
                </a:solidFill>
              </a:rPr>
              <a:t>展</a:t>
            </a:r>
            <a:endParaRPr lang="en-US" altLang="zh-CN" sz="2800" b="1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旋</a:t>
            </a:r>
            <a:r>
              <a:rPr lang="zh-CN" altLang="en-US" sz="2800" b="1" smtClean="0">
                <a:solidFill>
                  <a:srgbClr val="0000FF"/>
                </a:solidFill>
              </a:rPr>
              <a:t>转</a:t>
            </a:r>
            <a:endParaRPr lang="en-US" altLang="zh-CN" sz="2800" b="1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0000FF"/>
                </a:solidFill>
              </a:rPr>
              <a:t>环转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2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908175" y="549275"/>
            <a:ext cx="5105400" cy="823913"/>
          </a:xfrm>
          <a:prstGeom prst="rect">
            <a:avLst/>
          </a:prstGeom>
          <a:solidFill>
            <a:srgbClr val="FF99CC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800" dirty="0">
                <a:solidFill>
                  <a:srgbClr val="FF3300"/>
                </a:solidFill>
                <a:ea typeface="隶书" panose="02010509060101010101" pitchFamily="49" charset="-122"/>
              </a:rPr>
              <a:t>膝关节</a:t>
            </a:r>
            <a:r>
              <a:rPr kumimoji="1" lang="zh-CN" altLang="en-US" sz="3600" dirty="0">
                <a:solidFill>
                  <a:srgbClr val="FF3300"/>
                </a:solidFill>
                <a:ea typeface="隶书" panose="02010509060101010101" pitchFamily="49" charset="-122"/>
              </a:rPr>
              <a:t>  </a:t>
            </a:r>
            <a:r>
              <a:rPr kumimoji="1"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knee joint</a:t>
            </a:r>
            <a:endParaRPr kumimoji="1" lang="en-US" altLang="zh-CN" sz="4800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84213" y="1773238"/>
            <a:ext cx="1512887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构成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关节囊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韧带</a:t>
            </a: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1979613" y="1628775"/>
            <a:ext cx="4876800" cy="4540250"/>
            <a:chOff x="1611" y="981"/>
            <a:chExt cx="3072" cy="2860"/>
          </a:xfrm>
        </p:grpSpPr>
        <p:pic>
          <p:nvPicPr>
            <p:cNvPr id="13320" name="Picture 2" descr="膝关节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981"/>
              <a:ext cx="3072" cy="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Line 5"/>
            <p:cNvSpPr>
              <a:spLocks noChangeShapeType="1"/>
            </p:cNvSpPr>
            <p:nvPr/>
          </p:nvSpPr>
          <p:spPr bwMode="auto">
            <a:xfrm>
              <a:off x="3788" y="2931"/>
              <a:ext cx="72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2" name="Line 6"/>
            <p:cNvSpPr>
              <a:spLocks noChangeShapeType="1"/>
            </p:cNvSpPr>
            <p:nvPr/>
          </p:nvSpPr>
          <p:spPr bwMode="auto">
            <a:xfrm>
              <a:off x="1701" y="2659"/>
              <a:ext cx="72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3" name="Line 7"/>
            <p:cNvSpPr>
              <a:spLocks noChangeShapeType="1"/>
            </p:cNvSpPr>
            <p:nvPr/>
          </p:nvSpPr>
          <p:spPr bwMode="auto">
            <a:xfrm>
              <a:off x="3924" y="2659"/>
              <a:ext cx="72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1979613" y="1341438"/>
            <a:ext cx="5241925" cy="5257800"/>
            <a:chOff x="1247" y="845"/>
            <a:chExt cx="3302" cy="3312"/>
          </a:xfrm>
        </p:grpSpPr>
        <p:pic>
          <p:nvPicPr>
            <p:cNvPr id="13318" name="Picture 9" descr="膝关节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845"/>
              <a:ext cx="3302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Line 10"/>
            <p:cNvSpPr>
              <a:spLocks noChangeShapeType="1"/>
            </p:cNvSpPr>
            <p:nvPr/>
          </p:nvSpPr>
          <p:spPr bwMode="auto">
            <a:xfrm>
              <a:off x="3787" y="2296"/>
              <a:ext cx="72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膝关节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02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5148263" y="2781300"/>
            <a:ext cx="158273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3924300" y="5589588"/>
            <a:ext cx="15827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0756" y="548680"/>
            <a:ext cx="208907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膝交叉韧带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半月板</a:t>
            </a:r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1979613" y="5661025"/>
            <a:ext cx="1582737" cy="0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5508625" y="2924175"/>
            <a:ext cx="19431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ea typeface="黑体" panose="02010609060101010101" pitchFamily="49" charset="-122"/>
              </a:rPr>
              <a:t>外侧半月板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5651500" y="3429000"/>
            <a:ext cx="1582738" cy="0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膝关节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00800" cy="504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膝关节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024006" cy="568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90038" y="746751"/>
            <a:ext cx="129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滑膜囊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滑膜襞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51720" y="188640"/>
            <a:ext cx="5688161" cy="6308725"/>
            <a:chOff x="1908175" y="549275"/>
            <a:chExt cx="4883150" cy="5257800"/>
          </a:xfrm>
        </p:grpSpPr>
        <p:pic>
          <p:nvPicPr>
            <p:cNvPr id="17410" name="Picture 3" descr="膝关节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49275"/>
              <a:ext cx="488315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Line 9"/>
            <p:cNvSpPr>
              <a:spLocks noChangeShapeType="1"/>
            </p:cNvSpPr>
            <p:nvPr/>
          </p:nvSpPr>
          <p:spPr bwMode="auto">
            <a:xfrm flipV="1">
              <a:off x="2843213" y="1989138"/>
              <a:ext cx="79216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3" name="Line 10"/>
            <p:cNvSpPr>
              <a:spLocks noChangeShapeType="1"/>
            </p:cNvSpPr>
            <p:nvPr/>
          </p:nvSpPr>
          <p:spPr bwMode="auto">
            <a:xfrm flipV="1">
              <a:off x="2555875" y="4292600"/>
              <a:ext cx="79216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4" name="Line 11"/>
            <p:cNvSpPr>
              <a:spLocks noChangeShapeType="1"/>
            </p:cNvSpPr>
            <p:nvPr/>
          </p:nvSpPr>
          <p:spPr bwMode="auto">
            <a:xfrm flipV="1">
              <a:off x="2484438" y="4724400"/>
              <a:ext cx="10795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膝关节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21693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膝关节损伤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01725"/>
            <a:ext cx="8640763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3124200" cy="884238"/>
          </a:xfrm>
          <a:solidFill>
            <a:srgbClr val="00FFCC"/>
          </a:solidFill>
        </p:spPr>
        <p:txBody>
          <a:bodyPr/>
          <a:lstStyle/>
          <a:p>
            <a:pPr eaLnBrk="1" hangingPunct="1"/>
            <a:r>
              <a:rPr lang="zh-CN" altLang="en-US" sz="4800" smtClean="0">
                <a:solidFill>
                  <a:srgbClr val="FF3300"/>
                </a:solidFill>
                <a:ea typeface="隶书" panose="02010509060101010101" pitchFamily="49" charset="-122"/>
              </a:rPr>
              <a:t>目的要求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32856"/>
            <a:ext cx="6981825" cy="3810000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zh-CN" altLang="en-US" sz="28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_GB2312"/>
              </a:rPr>
              <a:t>掌握骶髂关节的形态结构，髋骨与骶骨之间的韧带连结及形成的孔。骨盆的形态结构。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zh-CN" altLang="en-US" sz="28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_GB2312"/>
              </a:rPr>
              <a:t>掌握髋关节、膝关节、距小腿关节形态、结构和功能。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zh-CN" altLang="en-US" sz="28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_GB2312"/>
              </a:rPr>
              <a:t>掌握足内翻、足外翻，了解其临床意义。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zh-CN" altLang="en-US" sz="28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_GB2312"/>
              </a:rPr>
              <a:t>掌握足弓的形态、组成和功能意义。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35896" y="2060848"/>
            <a:ext cx="1600423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0"/>
              </a:spcAft>
              <a:buFontTx/>
              <a:buNone/>
            </a:pPr>
            <a:r>
              <a:rPr lang="zh-CN" altLang="en-US" sz="4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运动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0000FF"/>
                </a:solidFill>
              </a:rPr>
              <a:t>屈</a:t>
            </a:r>
            <a:r>
              <a:rPr lang="zh-CN" altLang="en-US" sz="2800" b="1">
                <a:solidFill>
                  <a:srgbClr val="0000FF"/>
                </a:solidFill>
              </a:rPr>
              <a:t>、</a:t>
            </a:r>
            <a:r>
              <a:rPr lang="zh-CN" altLang="en-US" sz="2800" b="1" smtClean="0">
                <a:solidFill>
                  <a:srgbClr val="0000FF"/>
                </a:solidFill>
              </a:rPr>
              <a:t>伸</a:t>
            </a:r>
            <a:endParaRPr lang="en-US" altLang="zh-CN" sz="2800" b="1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0000FF"/>
                </a:solidFill>
              </a:rPr>
              <a:t>旋转</a:t>
            </a:r>
            <a:endParaRPr lang="en-US" altLang="zh-CN" sz="2800" b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9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小腿骨连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764704"/>
            <a:ext cx="1492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足的连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764704"/>
            <a:ext cx="2041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308304" y="1382241"/>
            <a:ext cx="915988" cy="394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4800">
                <a:solidFill>
                  <a:srgbClr val="FF3300"/>
                </a:solidFill>
                <a:ea typeface="隶书" panose="02010509060101010101" pitchFamily="49" charset="-122"/>
              </a:rPr>
              <a:t>小腿及足连结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8268" y="1123844"/>
            <a:ext cx="2707655" cy="769441"/>
          </a:xfrm>
          <a:prstGeom prst="rect">
            <a:avLst/>
          </a:prstGeom>
          <a:solidFill>
            <a:srgbClr val="FF99CC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spcBef>
                <a:spcPct val="50000"/>
              </a:spcBef>
              <a:buFontTx/>
              <a:buNone/>
              <a:defRPr kumimoji="1" sz="4800">
                <a:solidFill>
                  <a:srgbClr val="FF3300"/>
                </a:solidFill>
                <a:ea typeface="隶书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zh-CN" altLang="en-US" sz="4400" dirty="0">
                <a:solidFill>
                  <a:srgbClr val="00B0F0"/>
                </a:solidFill>
              </a:rPr>
              <a:t>胫腓连结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784225" y="2564904"/>
            <a:ext cx="2370138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胫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腓关节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小腿骨间膜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韧带连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结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  (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胫腓前后韧带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)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1763713" y="2420938"/>
            <a:ext cx="23050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距小腿关节</a:t>
            </a:r>
          </a:p>
          <a:p>
            <a:pPr eaLnBrk="1" hangingPunct="1">
              <a:buFontTx/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跗骨间关节</a:t>
            </a:r>
          </a:p>
          <a:p>
            <a:pPr eaLnBrk="1" hangingPunct="1">
              <a:buFontTx/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跗跖关节</a:t>
            </a:r>
          </a:p>
          <a:p>
            <a:pPr eaLnBrk="1" hangingPunct="1">
              <a:buFontTx/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跖骨间关节</a:t>
            </a:r>
          </a:p>
          <a:p>
            <a:pPr eaLnBrk="1" hangingPunct="1">
              <a:buFontTx/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跖趾关节</a:t>
            </a:r>
          </a:p>
          <a:p>
            <a:pPr eaLnBrk="1" hangingPunct="1">
              <a:buFontTx/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趾骨间关节</a:t>
            </a:r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1547813" y="1196975"/>
            <a:ext cx="1944687" cy="7699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4400">
                <a:solidFill>
                  <a:srgbClr val="FF3300"/>
                </a:solidFill>
                <a:ea typeface="隶书" panose="02010509060101010101" pitchFamily="49" charset="-122"/>
              </a:rPr>
              <a:t>足关节</a:t>
            </a:r>
          </a:p>
        </p:txBody>
      </p:sp>
      <p:pic>
        <p:nvPicPr>
          <p:cNvPr id="21508" name="Picture 13" descr="足的连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6613"/>
            <a:ext cx="20399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小腿骨连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1492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足的连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08050"/>
            <a:ext cx="2039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971550" y="765175"/>
            <a:ext cx="40322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距小腿关节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踝关节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187450" y="1412875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构成</a:t>
            </a:r>
          </a:p>
        </p:txBody>
      </p:sp>
      <p:pic>
        <p:nvPicPr>
          <p:cNvPr id="22534" name="Picture 9" descr="踝关节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417671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足的韧带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9342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足的韧带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4770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小腿骨连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1492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足的连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74812"/>
            <a:ext cx="2039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15616" y="1916832"/>
            <a:ext cx="2680543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0"/>
              </a:spcAft>
              <a:buNone/>
            </a:pPr>
            <a:r>
              <a:rPr lang="zh-CN" altLang="en-US" sz="4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运动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0000FF"/>
                </a:solidFill>
              </a:rPr>
              <a:t>屈</a:t>
            </a:r>
            <a:r>
              <a:rPr lang="zh-CN" altLang="en-US" sz="2800" b="1">
                <a:solidFill>
                  <a:srgbClr val="0000FF"/>
                </a:solidFill>
              </a:rPr>
              <a:t>、伸</a:t>
            </a:r>
            <a:endParaRPr lang="en-US" altLang="zh-CN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smtClean="0">
                <a:solidFill>
                  <a:srgbClr val="0000FF"/>
                </a:solidFill>
              </a:rPr>
              <a:t>侧</a:t>
            </a:r>
            <a:r>
              <a:rPr lang="zh-CN" altLang="en-US" sz="2800" b="1">
                <a:solidFill>
                  <a:srgbClr val="0000FF"/>
                </a:solidFill>
              </a:rPr>
              <a:t>方（收、展）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足弓1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57563"/>
            <a:ext cx="6130925" cy="221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836613"/>
            <a:ext cx="7632700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跗骨间关节</a:t>
            </a: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距跟、距跟舟、跟骰关节</a:t>
            </a:r>
            <a:endParaRPr lang="zh-CN" altLang="en-US" sz="2600" b="1" dirty="0" smtClean="0">
              <a:solidFill>
                <a:srgbClr val="FF3399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跗跖关节</a:t>
            </a:r>
          </a:p>
          <a:p>
            <a:pPr eaLnBrk="1" hangingPunct="1">
              <a:buFontTx/>
              <a:buNone/>
            </a:pP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跖骨间关节</a:t>
            </a:r>
          </a:p>
          <a:p>
            <a:pPr eaLnBrk="1" hangingPunct="1">
              <a:buFontTx/>
              <a:buNone/>
            </a:pP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跖趾关节</a:t>
            </a:r>
          </a:p>
          <a:p>
            <a:pPr eaLnBrk="1" hangingPunct="1">
              <a:buFontTx/>
              <a:buNone/>
            </a:pPr>
            <a:r>
              <a:rPr lang="zh-CN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趾骨间关节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16013" y="5229225"/>
            <a:ext cx="12255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内翻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外翻</a:t>
            </a:r>
          </a:p>
        </p:txBody>
      </p:sp>
      <p:pic>
        <p:nvPicPr>
          <p:cNvPr id="26629" name="Picture 8" descr="足的连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981075"/>
            <a:ext cx="2039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4284663" y="1700213"/>
            <a:ext cx="162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跗横关节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左大括号 3"/>
          <p:cNvSpPr/>
          <p:nvPr/>
        </p:nvSpPr>
        <p:spPr>
          <a:xfrm rot="16200000">
            <a:off x="4954588" y="800100"/>
            <a:ext cx="287338" cy="1366837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37052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2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31051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25538"/>
            <a:ext cx="1522412" cy="72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33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足弓</a:t>
            </a:r>
          </a:p>
        </p:txBody>
      </p:sp>
      <p:pic>
        <p:nvPicPr>
          <p:cNvPr id="28675" name="Picture 4" descr="足弓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16113"/>
            <a:ext cx="7416800" cy="2535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14400" y="1905000"/>
            <a:ext cx="2578100" cy="41941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3138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5425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7713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00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72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44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16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88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骶髂关节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骶结节韧带</a:t>
            </a:r>
            <a:b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骶棘韧带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坐骨大孔</a:t>
            </a:r>
            <a:b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坐骨小孔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耻骨联合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闭孔膜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骨盆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096000" cy="823913"/>
          </a:xfrm>
          <a:prstGeom prst="rect">
            <a:avLst/>
          </a:prstGeom>
          <a:solidFill>
            <a:srgbClr val="CC99FF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4800">
                <a:solidFill>
                  <a:srgbClr val="FF3300"/>
                </a:solidFill>
                <a:ea typeface="隶书" panose="02010509060101010101" pitchFamily="49" charset="-122"/>
              </a:rPr>
              <a:t>一、下肢带的连结</a:t>
            </a:r>
            <a:endParaRPr lang="zh-CN" altLang="en-US" sz="1800"/>
          </a:p>
        </p:txBody>
      </p:sp>
      <p:pic>
        <p:nvPicPr>
          <p:cNvPr id="4100" name="Picture 4" descr="耻骨联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49577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2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767513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足的韧带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9342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足的韧带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53340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640" y="2636912"/>
            <a:ext cx="6530975" cy="2808312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zh-CN" altLang="en-US" smtClean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什么是界线？试述骨盆腔上、下口的组成。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zh-CN" altLang="en-US" smtClean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什么是足内翻、足外翻、足</a:t>
            </a:r>
            <a:r>
              <a:rPr lang="zh-CN" altLang="en-US" smtClean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弓</a:t>
            </a:r>
            <a:r>
              <a:rPr lang="en-US" altLang="zh-CN" smtClean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?</a:t>
            </a:r>
            <a:endParaRPr lang="zh-CN" altLang="en-US" smtClean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zh-CN" altLang="en-US" smtClean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试述髋关节、膝关节、踝关节的构成和运动。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988543" y="836712"/>
            <a:ext cx="3505200" cy="1219200"/>
          </a:xfrm>
          <a:prstGeom prst="cloudCallout">
            <a:avLst>
              <a:gd name="adj1" fmla="val -50227"/>
              <a:gd name="adj2" fmla="val 75912"/>
            </a:avLst>
          </a:prstGeom>
          <a:solidFill>
            <a:srgbClr val="FFFF99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思考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7380288" y="4652963"/>
            <a:ext cx="11525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7380288" y="5734050"/>
            <a:ext cx="11525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0" y="188640"/>
            <a:ext cx="9144000" cy="5977831"/>
            <a:chOff x="0" y="288032"/>
            <a:chExt cx="9144000" cy="5977831"/>
          </a:xfrm>
        </p:grpSpPr>
        <p:pic>
          <p:nvPicPr>
            <p:cNvPr id="5122" name="Picture 5" descr="骨盆的韧带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276475"/>
              <a:ext cx="5651500" cy="398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0" y="288032"/>
              <a:ext cx="4970463" cy="4083943"/>
              <a:chOff x="0" y="288032"/>
              <a:chExt cx="4970463" cy="4083943"/>
            </a:xfrm>
          </p:grpSpPr>
          <p:pic>
            <p:nvPicPr>
              <p:cNvPr id="5123" name="Picture 2" descr="骨盆的韧带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88"/>
              <a:stretch/>
            </p:blipFill>
            <p:spPr bwMode="auto">
              <a:xfrm>
                <a:off x="0" y="288032"/>
                <a:ext cx="4970463" cy="408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7" name="Line 8"/>
              <p:cNvSpPr>
                <a:spLocks noChangeShapeType="1"/>
              </p:cNvSpPr>
              <p:nvPr/>
            </p:nvSpPr>
            <p:spPr bwMode="auto">
              <a:xfrm>
                <a:off x="3419475" y="2276475"/>
                <a:ext cx="1152525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8" name="Line 9"/>
              <p:cNvSpPr>
                <a:spLocks noChangeShapeType="1"/>
              </p:cNvSpPr>
              <p:nvPr/>
            </p:nvSpPr>
            <p:spPr bwMode="auto">
              <a:xfrm>
                <a:off x="539750" y="3357563"/>
                <a:ext cx="1152525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Line 10"/>
              <p:cNvSpPr>
                <a:spLocks noChangeShapeType="1"/>
              </p:cNvSpPr>
              <p:nvPr/>
            </p:nvSpPr>
            <p:spPr bwMode="auto">
              <a:xfrm>
                <a:off x="3492500" y="2708275"/>
                <a:ext cx="1152525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Line 11"/>
              <p:cNvSpPr>
                <a:spLocks noChangeShapeType="1"/>
              </p:cNvSpPr>
              <p:nvPr/>
            </p:nvSpPr>
            <p:spPr bwMode="auto">
              <a:xfrm>
                <a:off x="3203575" y="3500438"/>
                <a:ext cx="1152525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7308850" y="5157788"/>
            <a:ext cx="11525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3924300" y="6021388"/>
            <a:ext cx="11525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66628" y="4309987"/>
            <a:ext cx="2649537" cy="2160591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3138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5425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7713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00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72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44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16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88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9750" indent="-539750"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宋体" panose="02010600030101010101" pitchFamily="2" charset="-122"/>
              </a:rPr>
              <a:t>2. </a:t>
            </a: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骶结节韧带</a:t>
            </a:r>
            <a:b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骶棘韧带</a:t>
            </a:r>
          </a:p>
          <a:p>
            <a:pPr marL="539750" indent="-539750" eaLnBrk="1" hangingPunct="1">
              <a:lnSpc>
                <a:spcPct val="120000"/>
              </a:lnSpc>
            </a:pPr>
            <a:r>
              <a:rPr kumimoji="1" lang="en-US" altLang="zh-CN" b="1" smtClean="0">
                <a:solidFill>
                  <a:srgbClr val="0000FF"/>
                </a:solidFill>
                <a:latin typeface="宋体" panose="02010600030101010101" pitchFamily="2" charset="-122"/>
              </a:rPr>
              <a:t>3. </a:t>
            </a:r>
            <a:r>
              <a:rPr kumimoji="1" lang="zh-CN" altLang="en-US" b="1" smtClean="0">
                <a:solidFill>
                  <a:srgbClr val="0000FF"/>
                </a:solidFill>
                <a:latin typeface="宋体" panose="02010600030101010101" pitchFamily="2" charset="-122"/>
              </a:rPr>
              <a:t>坐</a:t>
            </a: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骨大孔</a:t>
            </a:r>
            <a:b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坐骨小</a:t>
            </a:r>
            <a:r>
              <a:rPr kumimoji="1" lang="zh-CN" altLang="en-US" b="1" smtClean="0">
                <a:solidFill>
                  <a:srgbClr val="0000FF"/>
                </a:solidFill>
                <a:latin typeface="宋体" panose="02010600030101010101" pitchFamily="2" charset="-122"/>
              </a:rPr>
              <a:t>孔</a:t>
            </a:r>
            <a:endParaRPr kumimoji="1"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64088" y="770406"/>
            <a:ext cx="2290092" cy="60939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3138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5425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7713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00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72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44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16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88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kumimoji="1" lang="en-US" altLang="zh-CN" b="1" smtClean="0">
                <a:solidFill>
                  <a:srgbClr val="0000FF"/>
                </a:solidFill>
                <a:latin typeface="宋体" panose="02010600030101010101" pitchFamily="2" charset="-122"/>
              </a:rPr>
              <a:t>1. </a:t>
            </a:r>
            <a:r>
              <a:rPr kumimoji="1" lang="zh-CN" altLang="en-US" b="1" smtClean="0">
                <a:solidFill>
                  <a:srgbClr val="0000FF"/>
                </a:solidFill>
                <a:latin typeface="宋体" panose="02010600030101010101" pitchFamily="2" charset="-122"/>
              </a:rPr>
              <a:t>骶</a:t>
            </a: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髂关</a:t>
            </a:r>
            <a:r>
              <a:rPr kumimoji="1" lang="zh-CN" altLang="en-US" b="1" smtClean="0">
                <a:solidFill>
                  <a:srgbClr val="0000FF"/>
                </a:solidFill>
                <a:latin typeface="宋体" panose="02010600030101010101" pitchFamily="2" charset="-122"/>
              </a:rPr>
              <a:t>节</a:t>
            </a:r>
            <a:endParaRPr kumimoji="1"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耻骨联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328592" cy="339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女盆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4051"/>
            <a:ext cx="4762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1600" y="4466398"/>
            <a:ext cx="2304256" cy="112646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3138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5425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7713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00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72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44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16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88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kumimoji="1" lang="en-US" altLang="zh-CN" b="1" smtClean="0">
                <a:solidFill>
                  <a:srgbClr val="0000FF"/>
                </a:solidFill>
                <a:latin typeface="宋体" panose="02010600030101010101" pitchFamily="2" charset="-122"/>
              </a:rPr>
              <a:t>4. </a:t>
            </a:r>
            <a:r>
              <a:rPr kumimoji="1" lang="zh-CN" altLang="en-US" b="1" smtClean="0">
                <a:solidFill>
                  <a:srgbClr val="0000FF"/>
                </a:solidFill>
                <a:latin typeface="宋体" panose="02010600030101010101" pitchFamily="2" charset="-122"/>
              </a:rPr>
              <a:t>耻</a:t>
            </a: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骨联合</a:t>
            </a:r>
          </a:p>
          <a:p>
            <a:pPr marL="0" indent="0" eaLnBrk="1" hangingPunct="1">
              <a:lnSpc>
                <a:spcPct val="120000"/>
              </a:lnSpc>
            </a:pPr>
            <a:r>
              <a:rPr kumimoji="1" lang="en-US" altLang="zh-CN" b="1" smtClean="0">
                <a:solidFill>
                  <a:srgbClr val="0000FF"/>
                </a:solidFill>
                <a:latin typeface="宋体" panose="02010600030101010101" pitchFamily="2" charset="-122"/>
              </a:rPr>
              <a:t>5. </a:t>
            </a:r>
            <a:r>
              <a:rPr kumimoji="1" lang="zh-CN" altLang="en-US" b="1" smtClean="0">
                <a:solidFill>
                  <a:srgbClr val="0000FF"/>
                </a:solidFill>
                <a:latin typeface="宋体" panose="02010600030101010101" pitchFamily="2" charset="-122"/>
              </a:rPr>
              <a:t>闭</a:t>
            </a: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孔</a:t>
            </a:r>
            <a:r>
              <a:rPr kumimoji="1" lang="zh-CN" altLang="en-US" b="1" smtClean="0">
                <a:solidFill>
                  <a:srgbClr val="0000FF"/>
                </a:solidFill>
                <a:latin typeface="宋体" panose="02010600030101010101" pitchFamily="2" charset="-122"/>
              </a:rPr>
              <a:t>膜</a:t>
            </a:r>
            <a:endParaRPr kumimoji="1"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女性骨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830185" cy="424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88576" y="5373216"/>
            <a:ext cx="1788120" cy="60939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3138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5425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7713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00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72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44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16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88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kumimoji="1" lang="en-US" altLang="zh-CN" b="1" smtClean="0">
                <a:solidFill>
                  <a:srgbClr val="0000FF"/>
                </a:solidFill>
                <a:latin typeface="宋体" panose="02010600030101010101" pitchFamily="2" charset="-122"/>
              </a:rPr>
              <a:t>6. </a:t>
            </a:r>
            <a:r>
              <a:rPr kumimoji="1" lang="zh-CN" altLang="en-US" b="1" smtClean="0">
                <a:solidFill>
                  <a:srgbClr val="0000FF"/>
                </a:solidFill>
                <a:latin typeface="宋体" panose="02010600030101010101" pitchFamily="2" charset="-122"/>
              </a:rPr>
              <a:t>骨</a:t>
            </a:r>
            <a:r>
              <a:rPr kumimoji="1"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盆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58888" y="404813"/>
            <a:ext cx="5867400" cy="8239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4800">
                <a:solidFill>
                  <a:srgbClr val="FF3300"/>
                </a:solidFill>
                <a:ea typeface="隶书" panose="02010509060101010101" pitchFamily="49" charset="-122"/>
              </a:rPr>
              <a:t>髋关节</a:t>
            </a:r>
            <a:r>
              <a:rPr lang="zh-CN" altLang="en-US" sz="3600">
                <a:solidFill>
                  <a:srgbClr val="FF3300"/>
                </a:solidFill>
                <a:ea typeface="隶书" panose="02010509060101010101" pitchFamily="49" charset="-122"/>
              </a:rPr>
              <a:t>  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hip joint</a:t>
            </a:r>
            <a:endParaRPr lang="en-US" altLang="zh-CN" sz="480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7584" y="1772816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构成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63688" y="1628800"/>
            <a:ext cx="5758572" cy="4752528"/>
            <a:chOff x="1905000" y="1524000"/>
            <a:chExt cx="4953000" cy="4152900"/>
          </a:xfrm>
        </p:grpSpPr>
        <p:pic>
          <p:nvPicPr>
            <p:cNvPr id="8194" name="Picture 2" descr="髋关节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524000"/>
              <a:ext cx="4953000" cy="415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V="1">
              <a:off x="3106906" y="2766645"/>
              <a:ext cx="644479" cy="1721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5709429" y="2344614"/>
              <a:ext cx="644479" cy="1721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5639090" y="3861047"/>
              <a:ext cx="1160295" cy="2478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髋关节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818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151288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关节囊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66FF"/>
                </a:solidFill>
              </a:rPr>
              <a:t>韧带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1476375" y="2492375"/>
            <a:ext cx="11525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5867400" y="2852738"/>
            <a:ext cx="11525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3608" y="836712"/>
            <a:ext cx="6804992" cy="5001344"/>
            <a:chOff x="1295400" y="1524000"/>
            <a:chExt cx="6019800" cy="4165600"/>
          </a:xfrm>
        </p:grpSpPr>
        <p:pic>
          <p:nvPicPr>
            <p:cNvPr id="10242" name="Picture 3" descr="髋关节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524000"/>
              <a:ext cx="6019800" cy="416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" name="Line 4"/>
            <p:cNvSpPr>
              <a:spLocks noChangeShapeType="1"/>
            </p:cNvSpPr>
            <p:nvPr/>
          </p:nvSpPr>
          <p:spPr bwMode="auto">
            <a:xfrm>
              <a:off x="5651500" y="2708275"/>
              <a:ext cx="115252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421</Words>
  <Application>Microsoft Office PowerPoint</Application>
  <PresentationFormat>全屏显示(4:3)</PresentationFormat>
  <Paragraphs>77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等线</vt:lpstr>
      <vt:lpstr>Arial</vt:lpstr>
      <vt:lpstr>Times New Roman</vt:lpstr>
      <vt:lpstr>隶书</vt:lpstr>
      <vt:lpstr>宋体</vt:lpstr>
      <vt:lpstr>黑体</vt:lpstr>
      <vt:lpstr>华文行楷</vt:lpstr>
      <vt:lpstr>Wingdings</vt:lpstr>
      <vt:lpstr>仿宋</vt:lpstr>
      <vt:lpstr>仿宋_GB2312</vt:lpstr>
      <vt:lpstr>楷体</vt:lpstr>
      <vt:lpstr>默认设计模板</vt:lpstr>
      <vt:lpstr>PowerPoint 演示文稿</vt:lpstr>
      <vt:lpstr>目的要求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WeiYe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下肢骨连结</dc:title>
  <dc:creator>Wang</dc:creator>
  <cp:lastModifiedBy>WANG DJ</cp:lastModifiedBy>
  <cp:revision>23</cp:revision>
  <dcterms:created xsi:type="dcterms:W3CDTF">2009-03-07T13:06:28Z</dcterms:created>
  <dcterms:modified xsi:type="dcterms:W3CDTF">2023-03-07T13:05:46Z</dcterms:modified>
</cp:coreProperties>
</file>