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1" r:id="rId2"/>
    <p:sldMasterId id="2147483652" r:id="rId3"/>
  </p:sldMasterIdLst>
  <p:notesMasterIdLst>
    <p:notesMasterId r:id="rId39"/>
  </p:notesMasterIdLst>
  <p:sldIdLst>
    <p:sldId id="293" r:id="rId4"/>
    <p:sldId id="315" r:id="rId5"/>
    <p:sldId id="258" r:id="rId6"/>
    <p:sldId id="259" r:id="rId7"/>
    <p:sldId id="289" r:id="rId8"/>
    <p:sldId id="316" r:id="rId9"/>
    <p:sldId id="297" r:id="rId10"/>
    <p:sldId id="263" r:id="rId11"/>
    <p:sldId id="298" r:id="rId12"/>
    <p:sldId id="261" r:id="rId13"/>
    <p:sldId id="265" r:id="rId14"/>
    <p:sldId id="299" r:id="rId15"/>
    <p:sldId id="300" r:id="rId16"/>
    <p:sldId id="267" r:id="rId17"/>
    <p:sldId id="303" r:id="rId18"/>
    <p:sldId id="302" r:id="rId19"/>
    <p:sldId id="268" r:id="rId20"/>
    <p:sldId id="304" r:id="rId21"/>
    <p:sldId id="332" r:id="rId22"/>
    <p:sldId id="333" r:id="rId23"/>
    <p:sldId id="270" r:id="rId24"/>
    <p:sldId id="317" r:id="rId25"/>
    <p:sldId id="318" r:id="rId26"/>
    <p:sldId id="331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</p:sldIdLst>
  <p:sldSz cx="9144000" cy="6858000" type="screen4x3"/>
  <p:notesSz cx="6858000" cy="9144000"/>
  <p:embeddedFontLst>
    <p:embeddedFont>
      <p:font typeface="楷体_GB2312" panose="02010609030101010101" pitchFamily="49" charset="-122"/>
      <p:regular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隶书" panose="02010509060101010101" pitchFamily="49" charset="-122"/>
      <p:regular r:id="rId46"/>
    </p:embeddedFont>
    <p:embeddedFont>
      <p:font typeface="楷体" panose="02010609060101010101" pitchFamily="49" charset="-122"/>
      <p:regular r:id="rId47"/>
    </p:embeddedFont>
    <p:embeddedFont>
      <p:font typeface="仿宋" panose="02010609060101010101" pitchFamily="49" charset="-122"/>
      <p:regular r:id="rId4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00"/>
    <a:srgbClr val="FF66FF"/>
    <a:srgbClr val="FF9900"/>
    <a:srgbClr val="FF0000"/>
    <a:srgbClr val="FF33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27" autoAdjust="0"/>
  </p:normalViewPr>
  <p:slideViewPr>
    <p:cSldViewPr>
      <p:cViewPr varScale="1">
        <p:scale>
          <a:sx n="111" d="100"/>
          <a:sy n="111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F5591A-1D05-4816-9B49-90BA224E95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74B77-70B5-4F85-BF1F-3B179D7EEF68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975036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605598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571346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1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337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600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813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000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784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7899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104241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87089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04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1570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178107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953867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64441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767624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9997924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932515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6761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9821097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241832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326085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514173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491696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859936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29625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227370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10759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18759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584395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626025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DDDEA"/>
              </a:clrFrom>
              <a:clrTo>
                <a:srgbClr val="CDDDEA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r="6667"/>
          <a:stretch>
            <a:fillRect/>
          </a:stretch>
        </p:blipFill>
        <p:spPr bwMode="auto">
          <a:xfrm>
            <a:off x="5292725" y="0"/>
            <a:ext cx="2590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Line 3"/>
          <p:cNvSpPr>
            <a:spLocks noChangeShapeType="1"/>
          </p:cNvSpPr>
          <p:nvPr userDrawn="1"/>
        </p:nvSpPr>
        <p:spPr bwMode="auto">
          <a:xfrm>
            <a:off x="179388" y="692150"/>
            <a:ext cx="446405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900" name="Rectangle 4"/>
          <p:cNvSpPr>
            <a:spLocks noChangeArrowheads="1"/>
          </p:cNvSpPr>
          <p:nvPr userDrawn="1"/>
        </p:nvSpPr>
        <p:spPr bwMode="auto">
          <a:xfrm>
            <a:off x="539750" y="188913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zh-CN" sz="2400" b="1" i="1">
                <a:solidFill>
                  <a:srgbClr val="3399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Visceral Nervous System</a:t>
            </a:r>
          </a:p>
        </p:txBody>
      </p:sp>
      <p:pic>
        <p:nvPicPr>
          <p:cNvPr id="80901" name="Picture 5" descr="校徽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74453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CDDDEA"/>
              </a:clrFrom>
              <a:clrTo>
                <a:srgbClr val="CDDDEA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r="6667"/>
          <a:stretch>
            <a:fillRect/>
          </a:stretch>
        </p:blipFill>
        <p:spPr bwMode="auto">
          <a:xfrm>
            <a:off x="5292725" y="0"/>
            <a:ext cx="2590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Line 3"/>
          <p:cNvSpPr>
            <a:spLocks noChangeShapeType="1"/>
          </p:cNvSpPr>
          <p:nvPr userDrawn="1"/>
        </p:nvSpPr>
        <p:spPr bwMode="auto">
          <a:xfrm>
            <a:off x="250825" y="1484313"/>
            <a:ext cx="446405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16" name="Rectangle 4"/>
          <p:cNvSpPr>
            <a:spLocks noChangeArrowheads="1"/>
          </p:cNvSpPr>
          <p:nvPr userDrawn="1"/>
        </p:nvSpPr>
        <p:spPr bwMode="auto">
          <a:xfrm>
            <a:off x="539750" y="188913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zh-CN" sz="2400" b="1" i="1">
                <a:solidFill>
                  <a:srgbClr val="3399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Visceral Nervous System</a:t>
            </a:r>
          </a:p>
        </p:txBody>
      </p:sp>
      <p:pic>
        <p:nvPicPr>
          <p:cNvPr id="90117" name="Picture 5" descr="校徽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74453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9" name="Line 7"/>
          <p:cNvSpPr>
            <a:spLocks noChangeShapeType="1"/>
          </p:cNvSpPr>
          <p:nvPr userDrawn="1"/>
        </p:nvSpPr>
        <p:spPr bwMode="auto">
          <a:xfrm>
            <a:off x="684213" y="620713"/>
            <a:ext cx="3167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539552" y="1340768"/>
            <a:ext cx="7921624" cy="4752528"/>
            <a:chOff x="340" y="709"/>
            <a:chExt cx="4990" cy="3080"/>
          </a:xfrm>
        </p:grpSpPr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40" y="2886"/>
              <a:ext cx="4990" cy="903"/>
            </a:xfrm>
            <a:prstGeom prst="ellipse">
              <a:avLst/>
            </a:prstGeom>
            <a:solidFill>
              <a:srgbClr val="FFFF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zh-CN" altLang="en-US" sz="4000" dirty="0">
                  <a:solidFill>
                    <a:srgbClr val="0000CC"/>
                  </a:solidFill>
                </a:rPr>
                <a:t>潍坊医学院人体解剖学教研室</a:t>
              </a:r>
            </a:p>
            <a:p>
              <a:pPr algn="ctr"/>
              <a:r>
                <a:rPr kumimoji="1" lang="zh-CN" altLang="en-US" sz="4800" dirty="0">
                  <a:solidFill>
                    <a:srgbClr val="0000CC"/>
                  </a:solidFill>
                </a:rPr>
                <a:t>王  岱  君  </a:t>
              </a:r>
              <a:r>
                <a:rPr kumimoji="1" lang="en-US" altLang="zh-CN" sz="3600" dirty="0">
                  <a:solidFill>
                    <a:srgbClr val="0000CC"/>
                  </a:solidFill>
                </a:rPr>
                <a:t>11052</a:t>
              </a:r>
              <a:endParaRPr kumimoji="1" lang="zh-CN" altLang="en-US" sz="3600" dirty="0">
                <a:solidFill>
                  <a:srgbClr val="0000CC"/>
                </a:solidFill>
              </a:endParaRPr>
            </a:p>
          </p:txBody>
        </p:sp>
        <p:pic>
          <p:nvPicPr>
            <p:cNvPr id="71686" name="Picture 6" descr="内脏神经模式图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709"/>
              <a:ext cx="1376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693" name="Group 13"/>
            <p:cNvGrpSpPr>
              <a:grpSpLocks/>
            </p:cNvGrpSpPr>
            <p:nvPr/>
          </p:nvGrpSpPr>
          <p:grpSpPr bwMode="auto">
            <a:xfrm>
              <a:off x="431" y="754"/>
              <a:ext cx="3220" cy="1769"/>
              <a:chOff x="476" y="1253"/>
              <a:chExt cx="3220" cy="1769"/>
            </a:xfrm>
          </p:grpSpPr>
          <p:sp>
            <p:nvSpPr>
              <p:cNvPr id="71691" name="AutoShape 11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3220" cy="1769"/>
              </a:xfrm>
              <a:prstGeom prst="horizontalScrol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7168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570"/>
                <a:ext cx="2583" cy="59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Triangle">
                  <a:avLst>
                    <a:gd name="adj" fmla="val 32588"/>
                  </a:avLst>
                </a:prstTxWarp>
                <a:scene3d>
                  <a:camera prst="legacyObliqueTopLeft"/>
                  <a:lightRig rig="legacyNormal3" dir="r"/>
                </a:scene3d>
                <a:sp3d extrusionH="201600" prstMaterial="legacyMatte">
                  <a:extrusionClr>
                    <a:srgbClr val="0066CC"/>
                  </a:extrusionClr>
                  <a:contourClr>
                    <a:srgbClr val="FFFFCC"/>
                  </a:contourClr>
                </a:sp3d>
              </a:bodyPr>
              <a:lstStyle/>
              <a:p>
                <a:pPr algn="ctr"/>
                <a:r>
                  <a:rPr lang="zh-CN" altLang="en-US" sz="6600" b="1" i="1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CC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  <a:latin typeface="隶书" panose="02010509060101010101" pitchFamily="49" charset="-122"/>
                  </a:rPr>
                  <a:t>内脏神经系统</a:t>
                </a:r>
              </a:p>
            </p:txBody>
          </p:sp>
          <p:sp>
            <p:nvSpPr>
              <p:cNvPr id="71692" name="Rectangle 12"/>
              <p:cNvSpPr>
                <a:spLocks noChangeArrowheads="1"/>
              </p:cNvSpPr>
              <p:nvPr/>
            </p:nvSpPr>
            <p:spPr bwMode="auto">
              <a:xfrm>
                <a:off x="748" y="2341"/>
                <a:ext cx="2796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800" b="1">
                    <a:solidFill>
                      <a:srgbClr val="FFFF00"/>
                    </a:solidFill>
                  </a:rPr>
                  <a:t>Visceral Nervous System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交感神经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557338"/>
            <a:ext cx="2722562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43438" y="2276475"/>
            <a:ext cx="3744912" cy="30083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⑶ </a:t>
            </a:r>
            <a:r>
              <a:rPr lang="zh-CN" altLang="en-US" sz="4000">
                <a:solidFill>
                  <a:srgbClr val="FF3300"/>
                </a:solidFill>
              </a:rPr>
              <a:t>椎前神经节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3333FF"/>
                </a:solidFill>
              </a:rPr>
              <a:t>  </a:t>
            </a:r>
            <a:r>
              <a:rPr lang="zh-CN" altLang="en-US" sz="3200">
                <a:solidFill>
                  <a:srgbClr val="3333FF"/>
                </a:solidFill>
              </a:rPr>
              <a:t>腹腔神经节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  肠系膜上神经节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  肠系膜下神经节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  主动脉肾神经节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交感神经节前、节后纤维的去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554672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227763" y="2420938"/>
            <a:ext cx="2357437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⑷ </a:t>
            </a:r>
            <a:r>
              <a:rPr lang="zh-CN" altLang="en-US" sz="4000">
                <a:solidFill>
                  <a:srgbClr val="FF3300"/>
                </a:solidFill>
              </a:rPr>
              <a:t>交通支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</a:rPr>
              <a:t>    </a:t>
            </a:r>
            <a:r>
              <a:rPr lang="zh-CN" altLang="en-US" sz="3200">
                <a:solidFill>
                  <a:srgbClr val="0000CC"/>
                </a:solidFill>
              </a:rPr>
              <a:t>白交通支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0000CC"/>
                </a:solidFill>
              </a:rPr>
              <a:t>    灰交通支</a:t>
            </a:r>
          </a:p>
        </p:txBody>
      </p:sp>
      <p:pic>
        <p:nvPicPr>
          <p:cNvPr id="23565" name="Picture 13" descr="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98450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交感神经节前、节后纤维的去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5040312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5508625" y="1484313"/>
            <a:ext cx="309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</a:rPr>
              <a:t>节前纤维三种去向</a:t>
            </a:r>
          </a:p>
        </p:txBody>
      </p:sp>
      <p:grpSp>
        <p:nvGrpSpPr>
          <p:cNvPr id="104462" name="Group 14"/>
          <p:cNvGrpSpPr>
            <a:grpSpLocks/>
          </p:cNvGrpSpPr>
          <p:nvPr/>
        </p:nvGrpSpPr>
        <p:grpSpPr bwMode="auto">
          <a:xfrm>
            <a:off x="5795963" y="3573463"/>
            <a:ext cx="2520950" cy="865187"/>
            <a:chOff x="249" y="1842"/>
            <a:chExt cx="4536" cy="816"/>
          </a:xfrm>
        </p:grpSpPr>
        <p:sp>
          <p:nvSpPr>
            <p:cNvPr id="104463" name="AutoShape 15"/>
            <p:cNvSpPr>
              <a:spLocks noChangeArrowheads="1"/>
            </p:cNvSpPr>
            <p:nvPr/>
          </p:nvSpPr>
          <p:spPr bwMode="gray">
            <a:xfrm>
              <a:off x="975" y="1842"/>
              <a:ext cx="3810" cy="81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>
              <a:lvl1pPr marL="273050" indent="-273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9pPr>
            </a:lstStyle>
            <a:p>
              <a:pPr algn="just">
                <a:lnSpc>
                  <a:spcPct val="70000"/>
                </a:lnSpc>
              </a:pPr>
              <a:r>
                <a:rPr kumimoji="1"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在交感干内</a:t>
              </a:r>
            </a:p>
            <a:p>
              <a:pPr algn="just">
                <a:lnSpc>
                  <a:spcPct val="70000"/>
                </a:lnSpc>
              </a:pPr>
              <a:r>
                <a:rPr kumimoji="1"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上行或下降</a:t>
              </a:r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249" y="2024"/>
              <a:ext cx="680" cy="54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outerShdw sy="-50000" kx="2453608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3600" b="1" dirty="0">
                  <a:latin typeface="Verdana" panose="020B0604030504040204" pitchFamily="34" charset="0"/>
                  <a:ea typeface="楷体" panose="02010609060101010101" pitchFamily="49" charset="-122"/>
                </a:rPr>
                <a:t>②</a:t>
              </a:r>
            </a:p>
          </p:txBody>
        </p:sp>
      </p:grpSp>
      <p:grpSp>
        <p:nvGrpSpPr>
          <p:cNvPr id="104465" name="Group 17"/>
          <p:cNvGrpSpPr>
            <a:grpSpLocks/>
          </p:cNvGrpSpPr>
          <p:nvPr/>
        </p:nvGrpSpPr>
        <p:grpSpPr bwMode="auto">
          <a:xfrm>
            <a:off x="5795963" y="4652963"/>
            <a:ext cx="2520950" cy="863600"/>
            <a:chOff x="249" y="2750"/>
            <a:chExt cx="4445" cy="597"/>
          </a:xfrm>
        </p:grpSpPr>
        <p:sp>
          <p:nvSpPr>
            <p:cNvPr id="104466" name="AutoShape 18"/>
            <p:cNvSpPr>
              <a:spLocks noChangeArrowheads="1"/>
            </p:cNvSpPr>
            <p:nvPr/>
          </p:nvSpPr>
          <p:spPr bwMode="gray">
            <a:xfrm>
              <a:off x="1020" y="2750"/>
              <a:ext cx="3674" cy="5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穿椎旁节</a:t>
              </a:r>
            </a:p>
            <a:p>
              <a:pPr algn="ctr">
                <a:lnSpc>
                  <a:spcPct val="90000"/>
                </a:lnSpc>
              </a:pPr>
              <a:r>
                <a:rPr kumimoji="1"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至椎前节</a:t>
              </a:r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249" y="2795"/>
              <a:ext cx="680" cy="54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outerShdw sy="-50000" kx="2453608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3600" b="1" dirty="0">
                  <a:latin typeface="Verdana" panose="020B0604030504040204" pitchFamily="34" charset="0"/>
                  <a:ea typeface="楷体" panose="02010609060101010101" pitchFamily="49" charset="-122"/>
                </a:rPr>
                <a:t>③</a:t>
              </a:r>
            </a:p>
          </p:txBody>
        </p:sp>
      </p:grpSp>
      <p:grpSp>
        <p:nvGrpSpPr>
          <p:cNvPr id="104474" name="Group 26"/>
          <p:cNvGrpSpPr>
            <a:grpSpLocks/>
          </p:cNvGrpSpPr>
          <p:nvPr/>
        </p:nvGrpSpPr>
        <p:grpSpPr bwMode="auto">
          <a:xfrm>
            <a:off x="5795963" y="2420938"/>
            <a:ext cx="2520950" cy="865187"/>
            <a:chOff x="249" y="1842"/>
            <a:chExt cx="4536" cy="816"/>
          </a:xfrm>
        </p:grpSpPr>
        <p:sp>
          <p:nvSpPr>
            <p:cNvPr id="104475" name="AutoShape 27"/>
            <p:cNvSpPr>
              <a:spLocks noChangeArrowheads="1"/>
            </p:cNvSpPr>
            <p:nvPr/>
          </p:nvSpPr>
          <p:spPr bwMode="gray">
            <a:xfrm>
              <a:off x="975" y="1842"/>
              <a:ext cx="3810" cy="81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>
              <a:lvl1pPr marL="273050" indent="-273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9pPr>
            </a:lstStyle>
            <a:p>
              <a:pPr algn="just"/>
              <a:r>
                <a:rPr kumimoji="1"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终止于相应的椎旁节</a:t>
              </a:r>
            </a:p>
          </p:txBody>
        </p:sp>
        <p:sp>
          <p:nvSpPr>
            <p:cNvPr id="104476" name="Oval 28"/>
            <p:cNvSpPr>
              <a:spLocks noChangeArrowheads="1"/>
            </p:cNvSpPr>
            <p:nvPr/>
          </p:nvSpPr>
          <p:spPr bwMode="auto">
            <a:xfrm>
              <a:off x="249" y="2024"/>
              <a:ext cx="680" cy="54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outerShdw sy="-50000" kx="2453608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3600" b="1" dirty="0">
                  <a:latin typeface="Verdana" panose="020B0604030504040204" pitchFamily="34" charset="0"/>
                  <a:ea typeface="楷体" panose="02010609060101010101" pitchFamily="49" charset="-122"/>
                </a:rPr>
                <a:t>①</a:t>
              </a: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55650" y="1717675"/>
            <a:ext cx="3889375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节前、节后纤维的去向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交感神经节前、节后纤维的去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45370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4213" y="1484313"/>
            <a:ext cx="3097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</a:rPr>
              <a:t>节后纤维三种去向</a:t>
            </a:r>
          </a:p>
        </p:txBody>
      </p:sp>
      <p:grpSp>
        <p:nvGrpSpPr>
          <p:cNvPr id="105505" name="Group 33"/>
          <p:cNvGrpSpPr>
            <a:grpSpLocks/>
          </p:cNvGrpSpPr>
          <p:nvPr/>
        </p:nvGrpSpPr>
        <p:grpSpPr bwMode="auto">
          <a:xfrm>
            <a:off x="539750" y="2708275"/>
            <a:ext cx="792163" cy="3743325"/>
            <a:chOff x="249" y="1843"/>
            <a:chExt cx="499" cy="2358"/>
          </a:xfrm>
        </p:grpSpPr>
        <p:sp>
          <p:nvSpPr>
            <p:cNvPr id="105489" name="AutoShape 17"/>
            <p:cNvSpPr>
              <a:spLocks noChangeArrowheads="1"/>
            </p:cNvSpPr>
            <p:nvPr/>
          </p:nvSpPr>
          <p:spPr bwMode="auto">
            <a:xfrm>
              <a:off x="249" y="1843"/>
              <a:ext cx="499" cy="231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B16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99CCFF">
                          <a:gamma/>
                          <a:tint val="2745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90" name="Text Box 18"/>
            <p:cNvSpPr txBox="1">
              <a:spLocks noChangeArrowheads="1"/>
            </p:cNvSpPr>
            <p:nvPr/>
          </p:nvSpPr>
          <p:spPr bwMode="auto">
            <a:xfrm>
              <a:off x="301" y="1888"/>
              <a:ext cx="385" cy="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just"/>
              <a:r>
                <a:rPr lang="zh-CN" altLang="en-US" sz="2800">
                  <a:solidFill>
                    <a:srgbClr val="3333FF"/>
                  </a:solidFill>
                </a:rPr>
                <a:t>形成</a:t>
              </a:r>
              <a:r>
                <a:rPr lang="zh-CN" altLang="en-US" sz="2800">
                  <a:solidFill>
                    <a:srgbClr val="FF0000"/>
                  </a:solidFill>
                </a:rPr>
                <a:t>神经丛</a:t>
              </a:r>
              <a:r>
                <a:rPr lang="zh-CN" altLang="en-US" sz="2800">
                  <a:solidFill>
                    <a:srgbClr val="3333FF"/>
                  </a:solidFill>
                </a:rPr>
                <a:t>伴动脉分布</a:t>
              </a:r>
            </a:p>
          </p:txBody>
        </p:sp>
      </p:grpSp>
      <p:sp>
        <p:nvSpPr>
          <p:cNvPr id="105491" name="Freeform 19"/>
          <p:cNvSpPr>
            <a:spLocks/>
          </p:cNvSpPr>
          <p:nvPr/>
        </p:nvSpPr>
        <p:spPr bwMode="gray">
          <a:xfrm rot="-1006634">
            <a:off x="1042988" y="1844675"/>
            <a:ext cx="719137" cy="10080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5506" name="Group 34"/>
          <p:cNvGrpSpPr>
            <a:grpSpLocks/>
          </p:cNvGrpSpPr>
          <p:nvPr/>
        </p:nvGrpSpPr>
        <p:grpSpPr bwMode="auto">
          <a:xfrm>
            <a:off x="1835150" y="2708275"/>
            <a:ext cx="792163" cy="3743325"/>
            <a:chOff x="249" y="1843"/>
            <a:chExt cx="499" cy="2358"/>
          </a:xfrm>
        </p:grpSpPr>
        <p:sp>
          <p:nvSpPr>
            <p:cNvPr id="105507" name="AutoShape 35"/>
            <p:cNvSpPr>
              <a:spLocks noChangeArrowheads="1"/>
            </p:cNvSpPr>
            <p:nvPr/>
          </p:nvSpPr>
          <p:spPr bwMode="auto">
            <a:xfrm>
              <a:off x="249" y="1843"/>
              <a:ext cx="499" cy="231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B16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99CCFF">
                          <a:gamma/>
                          <a:tint val="2745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08" name="Text Box 36"/>
            <p:cNvSpPr txBox="1">
              <a:spLocks noChangeArrowheads="1"/>
            </p:cNvSpPr>
            <p:nvPr/>
          </p:nvSpPr>
          <p:spPr bwMode="auto">
            <a:xfrm>
              <a:off x="301" y="1888"/>
              <a:ext cx="385" cy="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just"/>
              <a:r>
                <a:rPr lang="zh-CN" altLang="en-US" sz="2800">
                  <a:solidFill>
                    <a:srgbClr val="3333FF"/>
                  </a:solidFill>
                </a:rPr>
                <a:t>经</a:t>
              </a:r>
              <a:r>
                <a:rPr lang="zh-CN" altLang="en-US" sz="2800">
                  <a:solidFill>
                    <a:srgbClr val="FF0000"/>
                  </a:solidFill>
                </a:rPr>
                <a:t>灰交通支</a:t>
              </a:r>
              <a:r>
                <a:rPr lang="zh-CN" altLang="en-US" sz="2800">
                  <a:solidFill>
                    <a:srgbClr val="3333FF"/>
                  </a:solidFill>
                </a:rPr>
                <a:t>返回脊神经</a:t>
              </a:r>
            </a:p>
          </p:txBody>
        </p:sp>
      </p:grpSp>
      <p:sp>
        <p:nvSpPr>
          <p:cNvPr id="105510" name="AutoShape 38"/>
          <p:cNvSpPr>
            <a:spLocks noChangeArrowheads="1"/>
          </p:cNvSpPr>
          <p:nvPr/>
        </p:nvSpPr>
        <p:spPr bwMode="auto">
          <a:xfrm>
            <a:off x="1979613" y="1917700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grpSp>
        <p:nvGrpSpPr>
          <p:cNvPr id="105511" name="Group 39"/>
          <p:cNvGrpSpPr>
            <a:grpSpLocks/>
          </p:cNvGrpSpPr>
          <p:nvPr/>
        </p:nvGrpSpPr>
        <p:grpSpPr bwMode="auto">
          <a:xfrm>
            <a:off x="3132138" y="2709863"/>
            <a:ext cx="792162" cy="3743325"/>
            <a:chOff x="249" y="1843"/>
            <a:chExt cx="499" cy="2358"/>
          </a:xfrm>
        </p:grpSpPr>
        <p:sp>
          <p:nvSpPr>
            <p:cNvPr id="105512" name="AutoShape 40"/>
            <p:cNvSpPr>
              <a:spLocks noChangeArrowheads="1"/>
            </p:cNvSpPr>
            <p:nvPr/>
          </p:nvSpPr>
          <p:spPr bwMode="auto">
            <a:xfrm>
              <a:off x="249" y="1843"/>
              <a:ext cx="499" cy="231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B16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99CCFF">
                          <a:gamma/>
                          <a:tint val="2745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13" name="Text Box 41"/>
            <p:cNvSpPr txBox="1">
              <a:spLocks noChangeArrowheads="1"/>
            </p:cNvSpPr>
            <p:nvPr/>
          </p:nvSpPr>
          <p:spPr bwMode="auto">
            <a:xfrm>
              <a:off x="301" y="1888"/>
              <a:ext cx="385" cy="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dist"/>
              <a:r>
                <a:rPr lang="zh-CN" altLang="en-US" sz="2800">
                  <a:solidFill>
                    <a:srgbClr val="3333FF"/>
                  </a:solidFill>
                </a:rPr>
                <a:t>直接到达支配</a:t>
              </a:r>
              <a:r>
                <a:rPr lang="zh-CN" altLang="en-US" sz="2800">
                  <a:solidFill>
                    <a:srgbClr val="FF0000"/>
                  </a:solidFill>
                </a:rPr>
                <a:t>器官</a:t>
              </a:r>
            </a:p>
          </p:txBody>
        </p:sp>
      </p:grpSp>
      <p:sp>
        <p:nvSpPr>
          <p:cNvPr id="105514" name="Freeform 42"/>
          <p:cNvSpPr>
            <a:spLocks/>
          </p:cNvSpPr>
          <p:nvPr/>
        </p:nvSpPr>
        <p:spPr bwMode="gray">
          <a:xfrm rot="1006634" flipH="1">
            <a:off x="2700338" y="1844675"/>
            <a:ext cx="719137" cy="10080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788024" y="1484313"/>
            <a:ext cx="3889375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节前、节后纤维的去向</a:t>
            </a:r>
          </a:p>
        </p:txBody>
      </p:sp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16113"/>
            <a:ext cx="4802187" cy="36004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4.</a:t>
            </a:r>
            <a:r>
              <a:rPr lang="en-US" altLang="zh-CN" sz="4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交感神经的分布</a:t>
            </a:r>
            <a:br>
              <a:rPr lang="zh-CN" altLang="en-US" sz="4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颈部</a:t>
            </a:r>
            <a:b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胸部</a:t>
            </a:r>
            <a:b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腰部</a:t>
            </a:r>
            <a:b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骶部</a:t>
            </a:r>
            <a:b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600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盆部</a:t>
            </a:r>
          </a:p>
        </p:txBody>
      </p:sp>
      <p:pic>
        <p:nvPicPr>
          <p:cNvPr id="28684" name="Picture 12" descr="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298450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颈部交感神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04" y="1916832"/>
            <a:ext cx="3259138" cy="443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716463" y="1125538"/>
            <a:ext cx="417671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1. </a:t>
            </a:r>
            <a:r>
              <a:rPr lang="zh-CN" altLang="en-US" sz="3600">
                <a:solidFill>
                  <a:srgbClr val="FF0000"/>
                </a:solidFill>
              </a:rPr>
              <a:t>颈部的交感神经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323528" y="2037939"/>
            <a:ext cx="5095672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颈血管鞘后方，颈椎横突前方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每侧有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3~4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个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颈上神经节 </a:t>
            </a:r>
            <a:r>
              <a:rPr lang="en-US" altLang="zh-CN" sz="2400" dirty="0"/>
              <a:t>C1-3</a:t>
            </a:r>
            <a:r>
              <a:rPr lang="zh-CN" altLang="en-US" sz="2400" dirty="0"/>
              <a:t>横突前方</a:t>
            </a: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颈中神经节 </a:t>
            </a:r>
            <a:r>
              <a:rPr lang="en-US" altLang="zh-CN" sz="2400" dirty="0">
                <a:solidFill>
                  <a:srgbClr val="000000"/>
                </a:solidFill>
              </a:rPr>
              <a:t>C6</a:t>
            </a:r>
            <a:r>
              <a:rPr lang="zh-CN" altLang="en-US" sz="2400" dirty="0">
                <a:solidFill>
                  <a:srgbClr val="000000"/>
                </a:solidFill>
              </a:rPr>
              <a:t>横突处</a:t>
            </a:r>
            <a:endParaRPr lang="zh-CN" altLang="en-US" sz="3600" dirty="0">
              <a:solidFill>
                <a:schemeClr val="accent2"/>
              </a:solidFill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颈下神经节 </a:t>
            </a:r>
            <a:r>
              <a:rPr lang="en-US" altLang="zh-CN" sz="2400" dirty="0">
                <a:solidFill>
                  <a:srgbClr val="000000"/>
                </a:solidFill>
              </a:rPr>
              <a:t>C7</a:t>
            </a:r>
            <a:r>
              <a:rPr lang="zh-CN" altLang="en-US" sz="2400" dirty="0">
                <a:solidFill>
                  <a:srgbClr val="000000"/>
                </a:solidFill>
              </a:rPr>
              <a:t>横突根前方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C00000"/>
                </a:solidFill>
              </a:rPr>
              <a:t>颈胸神经节</a:t>
            </a:r>
            <a:r>
              <a:rPr lang="en-US" altLang="zh-CN" sz="3200" dirty="0">
                <a:solidFill>
                  <a:schemeClr val="folHlink"/>
                </a:solidFill>
              </a:rPr>
              <a:t>(</a:t>
            </a:r>
            <a:r>
              <a:rPr lang="zh-CN" altLang="en-US" sz="3200" dirty="0">
                <a:solidFill>
                  <a:schemeClr val="folHlink"/>
                </a:solidFill>
              </a:rPr>
              <a:t>星状神经节</a:t>
            </a:r>
            <a:r>
              <a:rPr lang="en-US" altLang="zh-CN" sz="32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9"/>
          <p:cNvGrpSpPr>
            <a:grpSpLocks noChangeAspect="1"/>
          </p:cNvGrpSpPr>
          <p:nvPr/>
        </p:nvGrpSpPr>
        <p:grpSpPr bwMode="auto">
          <a:xfrm>
            <a:off x="468313" y="908050"/>
            <a:ext cx="9144000" cy="5719763"/>
            <a:chOff x="2129" y="-5687"/>
            <a:chExt cx="1215" cy="79370"/>
          </a:xfrm>
        </p:grpSpPr>
        <p:sp>
          <p:nvSpPr>
            <p:cNvPr id="3" name="_s439317"/>
            <p:cNvSpPr>
              <a:spLocks noChangeArrowheads="1"/>
            </p:cNvSpPr>
            <p:nvPr/>
          </p:nvSpPr>
          <p:spPr bwMode="auto">
            <a:xfrm>
              <a:off x="2205" y="7112"/>
              <a:ext cx="402" cy="85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330" tIns="2165" rIns="4330" bIns="2165" numCol="1" anchor="ctr" anchorCtr="0" compatLnSpc="1">
              <a:prstTxWarp prst="textNoShape">
                <a:avLst/>
              </a:prstTxWarp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隶书" panose="02010509060101010101" pitchFamily="49" charset="-122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 2" panose="05020102010507070707" pitchFamily="18" charset="2"/>
                <a:buNone/>
                <a:tabLst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楷体" panose="02010609060101010101" pitchFamily="49" charset="-122"/>
                </a:rPr>
                <a:t>节后纤维分布</a:t>
              </a:r>
            </a:p>
          </p:txBody>
        </p:sp>
      </p:grp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55576" y="3335548"/>
            <a:ext cx="4787900" cy="26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</a:rPr>
              <a:t>1</a:t>
            </a:r>
            <a:r>
              <a:rPr lang="zh-CN" altLang="en-US" sz="3600" dirty="0">
                <a:solidFill>
                  <a:srgbClr val="3333FF"/>
                </a:solidFill>
              </a:rPr>
              <a:t>）</a:t>
            </a:r>
            <a:r>
              <a:rPr lang="zh-CN" altLang="en-US" sz="3200" dirty="0">
                <a:solidFill>
                  <a:srgbClr val="3333FF"/>
                </a:solidFill>
              </a:rPr>
              <a:t>灰交通支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</a:rPr>
              <a:t>2</a:t>
            </a:r>
            <a:r>
              <a:rPr lang="zh-CN" altLang="en-US" sz="3200" dirty="0">
                <a:solidFill>
                  <a:srgbClr val="3333FF"/>
                </a:solidFill>
              </a:rPr>
              <a:t>）动脉丛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</a:rPr>
              <a:t>3</a:t>
            </a:r>
            <a:r>
              <a:rPr lang="zh-CN" altLang="en-US" sz="3200" dirty="0">
                <a:solidFill>
                  <a:srgbClr val="3333FF"/>
                </a:solidFill>
              </a:rPr>
              <a:t>）咽支</a:t>
            </a:r>
            <a:r>
              <a:rPr lang="en-US" altLang="zh-CN" sz="3200" dirty="0">
                <a:solidFill>
                  <a:srgbClr val="3333FF"/>
                </a:solidFill>
              </a:rPr>
              <a:t>  </a:t>
            </a:r>
            <a:r>
              <a:rPr lang="zh-CN" altLang="en-US" sz="3200" i="1" dirty="0">
                <a:solidFill>
                  <a:srgbClr val="3399FF"/>
                </a:solidFill>
              </a:rPr>
              <a:t>参与咽丛         </a:t>
            </a:r>
          </a:p>
          <a:p>
            <a:pPr marL="1035050" indent="-1035050"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</a:rPr>
              <a:t>4</a:t>
            </a:r>
            <a:r>
              <a:rPr lang="zh-CN" altLang="en-US" sz="3200" dirty="0">
                <a:solidFill>
                  <a:srgbClr val="3333FF"/>
                </a:solidFill>
              </a:rPr>
              <a:t>）颈上心神经</a:t>
            </a:r>
            <a:r>
              <a:rPr lang="en-US" altLang="zh-CN" sz="3200" dirty="0">
                <a:solidFill>
                  <a:srgbClr val="3333FF"/>
                </a:solidFill>
              </a:rPr>
              <a:t/>
            </a:r>
            <a:br>
              <a:rPr lang="en-US" altLang="zh-CN" sz="3200" dirty="0">
                <a:solidFill>
                  <a:srgbClr val="3333FF"/>
                </a:solidFill>
              </a:rPr>
            </a:br>
            <a:r>
              <a:rPr lang="zh-CN" altLang="en-US" sz="3200" dirty="0">
                <a:solidFill>
                  <a:srgbClr val="3333FF"/>
                </a:solidFill>
              </a:rPr>
              <a:t>中心神经</a:t>
            </a:r>
            <a:r>
              <a:rPr lang="en-US" altLang="zh-CN" sz="3200" dirty="0">
                <a:solidFill>
                  <a:srgbClr val="3333FF"/>
                </a:solidFill>
              </a:rPr>
              <a:t/>
            </a:r>
            <a:br>
              <a:rPr lang="en-US" altLang="zh-CN" sz="3200" dirty="0">
                <a:solidFill>
                  <a:srgbClr val="3333FF"/>
                </a:solidFill>
              </a:rPr>
            </a:br>
            <a:r>
              <a:rPr lang="zh-CN" altLang="en-US" sz="3200" dirty="0">
                <a:solidFill>
                  <a:srgbClr val="3333FF"/>
                </a:solidFill>
              </a:rPr>
              <a:t>下心神经</a:t>
            </a:r>
          </a:p>
        </p:txBody>
      </p:sp>
      <p:pic>
        <p:nvPicPr>
          <p:cNvPr id="107548" name="Picture 28" descr="颈部交感神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259138" cy="4430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6" name="Picture 26" descr="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81075"/>
            <a:ext cx="3455987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胸部交感神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3025775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572000" y="2060575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2. </a:t>
            </a:r>
            <a:r>
              <a:rPr lang="zh-CN" altLang="en-US" sz="3600">
                <a:solidFill>
                  <a:srgbClr val="FF0000"/>
                </a:solidFill>
              </a:rPr>
              <a:t>胸部的交感神经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788024" y="3212976"/>
            <a:ext cx="28796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肋头的前方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每侧有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～</a:t>
            </a:r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个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292725" y="2205038"/>
            <a:ext cx="2374900" cy="3490186"/>
          </a:xfrm>
          <a:prstGeom prst="rect">
            <a:avLst/>
          </a:prstGeom>
          <a:solidFill>
            <a:srgbClr val="C0C0C0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1350963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53035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709738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18891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346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803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260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717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</a:rPr>
              <a:t>灰交通支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</a:rPr>
              <a:t>动脉丛</a:t>
            </a:r>
            <a:br>
              <a:rPr lang="zh-CN" altLang="en-US" sz="3200" dirty="0">
                <a:solidFill>
                  <a:srgbClr val="3333FF"/>
                </a:solidFill>
              </a:rPr>
            </a:b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胸主动脉丛</a:t>
            </a:r>
            <a:b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食管丛</a:t>
            </a:r>
            <a:b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肺丛</a:t>
            </a:r>
            <a:b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心丛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</a:rPr>
              <a:t>内脏大神经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</a:rPr>
              <a:t>内脏小神经</a:t>
            </a:r>
            <a:endParaRPr lang="zh-CN" altLang="en-US" sz="2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9573" name="_s439317"/>
          <p:cNvSpPr>
            <a:spLocks noChangeArrowheads="1"/>
          </p:cNvSpPr>
          <p:nvPr/>
        </p:nvSpPr>
        <p:spPr bwMode="auto">
          <a:xfrm>
            <a:off x="4859338" y="1268413"/>
            <a:ext cx="2987675" cy="6143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330" tIns="2165" rIns="4330" bIns="2165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" panose="02010609060101010101" pitchFamily="49" charset="-122"/>
              </a:rPr>
              <a:t>节后纤维分布</a:t>
            </a:r>
          </a:p>
        </p:txBody>
      </p:sp>
      <p:pic>
        <p:nvPicPr>
          <p:cNvPr id="109577" name="Picture 9" descr="胸部交感神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765175"/>
            <a:ext cx="3416300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4976813" y="5876925"/>
            <a:ext cx="416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folHlink"/>
                </a:solidFill>
              </a:rPr>
              <a:t>肝脾肾及结肠左曲以上消化管</a:t>
            </a:r>
          </a:p>
        </p:txBody>
      </p:sp>
      <p:sp>
        <p:nvSpPr>
          <p:cNvPr id="109584" name="AutoShape 16"/>
          <p:cNvSpPr>
            <a:spLocks noChangeArrowheads="1"/>
          </p:cNvSpPr>
          <p:nvPr/>
        </p:nvSpPr>
        <p:spPr bwMode="auto">
          <a:xfrm rot="5400000">
            <a:off x="7578725" y="4957763"/>
            <a:ext cx="790575" cy="10445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alpha val="24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9585" name="Picture 17" descr="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3589337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腰骶部交感神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46868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932040" y="1124744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</a:rPr>
              <a:t>3 </a:t>
            </a:r>
            <a:r>
              <a:rPr lang="zh-CN" altLang="en-US" sz="3600" dirty="0">
                <a:solidFill>
                  <a:srgbClr val="FF0000"/>
                </a:solidFill>
              </a:rPr>
              <a:t>腰部的交感神经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995936" y="2132856"/>
            <a:ext cx="4896544" cy="3892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腰椎体前外侧与腰大肌内侧缘间</a:t>
            </a:r>
            <a:endParaRPr lang="en-US" altLang="zh-CN" sz="24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约有</a:t>
            </a:r>
            <a:r>
              <a:rPr lang="en-US" altLang="zh-CN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对</a:t>
            </a:r>
            <a:endParaRPr lang="en-US" altLang="zh-CN" sz="24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灰交通支</a:t>
            </a:r>
          </a:p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腰内脏神经</a:t>
            </a:r>
          </a:p>
          <a:p>
            <a:pPr lvl="1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结肠左曲以下消化管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lvl="1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盆腔脏器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lvl="1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下肢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138929"/>
      </p:ext>
    </p:extLst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828675" y="3717925"/>
            <a:ext cx="7343775" cy="2016125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6" name="Rectangle 20"/>
          <p:cNvSpPr>
            <a:spLocks noChangeArrowheads="1"/>
          </p:cNvSpPr>
          <p:nvPr/>
        </p:nvSpPr>
        <p:spPr bwMode="auto">
          <a:xfrm>
            <a:off x="827088" y="2133600"/>
            <a:ext cx="7345362" cy="1225550"/>
          </a:xfrm>
          <a:prstGeom prst="rect">
            <a:avLst/>
          </a:prstGeom>
          <a:solidFill>
            <a:schemeClr val="accent1">
              <a:alpha val="44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中枢部</a:t>
            </a:r>
          </a:p>
          <a:p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周围部</a:t>
            </a:r>
            <a:r>
              <a:rPr lang="zh-CN" altLang="en-US" sz="2800" b="1" dirty="0">
                <a:ea typeface="楷体" panose="02010609060101010101" pitchFamily="49" charset="-122"/>
              </a:rPr>
              <a:t>→分布于内脏、心血管、平滑肌和腺体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24701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一、概  述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900113" y="3789363"/>
            <a:ext cx="30241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内脏运动神经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自主神经系统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(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植物神经系统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内脏感觉神经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4932363" y="3789363"/>
            <a:ext cx="20891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交感神经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副交感神经</a:t>
            </a:r>
            <a:endParaRPr lang="zh-CN" altLang="en-US" sz="2800" b="1" dirty="0">
              <a:solidFill>
                <a:srgbClr val="3333FF"/>
              </a:solidFill>
              <a:ea typeface="楷体" panose="02010609060101010101" pitchFamily="49" charset="-122"/>
            </a:endParaRPr>
          </a:p>
        </p:txBody>
      </p:sp>
      <p:sp>
        <p:nvSpPr>
          <p:cNvPr id="121866" name="AutoShape 10"/>
          <p:cNvSpPr>
            <a:spLocks/>
          </p:cNvSpPr>
          <p:nvPr/>
        </p:nvSpPr>
        <p:spPr bwMode="auto">
          <a:xfrm>
            <a:off x="4716463" y="4005263"/>
            <a:ext cx="109537" cy="685800"/>
          </a:xfrm>
          <a:prstGeom prst="leftBrace">
            <a:avLst>
              <a:gd name="adj1" fmla="val 52174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3924300" y="43656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腰骶部交感神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46868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0099"/>
            <a:ext cx="35893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4716016" y="2060848"/>
            <a:ext cx="3960440" cy="37488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骶骨前面，骶前孔内侧</a:t>
            </a:r>
            <a:endParaRPr lang="en-US" altLang="zh-CN" sz="24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ts val="432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en-US" altLang="zh-CN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2~3 </a:t>
            </a:r>
            <a:r>
              <a:rPr lang="zh-CN" altLang="en-US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对 </a:t>
            </a:r>
            <a:r>
              <a:rPr lang="en-US" altLang="zh-CN" sz="24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+ 1</a:t>
            </a: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灰交通支</a:t>
            </a: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	下肢、会阴</a:t>
            </a: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加入盆丛</a:t>
            </a:r>
          </a:p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	盆腔脏器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70730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 flipH="1">
            <a:off x="250825" y="1557338"/>
            <a:ext cx="8642350" cy="4751387"/>
          </a:xfrm>
          <a:prstGeom prst="horizontalScroll">
            <a:avLst>
              <a:gd name="adj" fmla="val 12500"/>
            </a:avLst>
          </a:prstGeom>
          <a:solidFill>
            <a:srgbClr val="3366FF">
              <a:alpha val="7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561262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indent="-271463" algn="ctr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交感神经节前、节后纤维的分布规律</a:t>
            </a:r>
          </a:p>
          <a:p>
            <a:pPr marL="271463" indent="-271463" algn="just"/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来自脊髓胸</a:t>
            </a:r>
            <a:r>
              <a:rPr lang="en-US" altLang="zh-CN" sz="2400" b="1" dirty="0">
                <a:solidFill>
                  <a:schemeClr val="bg1"/>
                </a:solidFill>
                <a:ea typeface="楷体" panose="02010609060101010101" pitchFamily="49" charset="-122"/>
              </a:rPr>
              <a:t>1~5</a:t>
            </a:r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节段中间外侧核的节前纤维，更换神经元后，节后纤维支配头、颈、胸腔器官和上肢血管、汗腺和竖毛肌</a:t>
            </a:r>
          </a:p>
          <a:p>
            <a:pPr marL="271463" indent="-271463" algn="just"/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来自脊髓胸</a:t>
            </a:r>
            <a:r>
              <a:rPr lang="en-US" altLang="zh-CN" sz="2400" b="1" dirty="0">
                <a:solidFill>
                  <a:schemeClr val="bg1"/>
                </a:solidFill>
                <a:ea typeface="楷体" panose="02010609060101010101" pitchFamily="49" charset="-122"/>
              </a:rPr>
              <a:t>6~12</a:t>
            </a:r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节段中间外侧核的节前纤维，更换神经元后，节后纤维支配肝、脾、肾等实质性器官和结肠左曲以上的消化管</a:t>
            </a:r>
          </a:p>
          <a:p>
            <a:pPr marL="271463" indent="-271463" algn="just"/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来自脊髓腰</a:t>
            </a:r>
            <a:r>
              <a:rPr lang="en-US" altLang="zh-CN" sz="2400" b="1" dirty="0">
                <a:solidFill>
                  <a:schemeClr val="bg1"/>
                </a:solidFill>
                <a:ea typeface="楷体" panose="02010609060101010101" pitchFamily="49" charset="-122"/>
              </a:rPr>
              <a:t>1~3</a:t>
            </a:r>
            <a:r>
              <a:rPr lang="zh-CN" altLang="en-US" sz="2400" b="1" dirty="0">
                <a:solidFill>
                  <a:schemeClr val="bg1"/>
                </a:solidFill>
                <a:ea typeface="楷体" panose="02010609060101010101" pitchFamily="49" charset="-122"/>
              </a:rPr>
              <a:t>节段中间外侧核的节前纤维，更换神经元后，节后纤维支配结肠左曲以下的消化管，盆腔脏器和下肢血管、汗腺和竖毛肌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4876800" cy="4495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副交感神经低级中枢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00CC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⑴ 脑干内的副交感神经核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动眼神经副核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上泌涎核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下泌涎核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迷走神经背核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00CC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⑵ 骶副交感核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位于脊髓骶部第</a:t>
            </a:r>
            <a:r>
              <a:rPr lang="en-US" altLang="zh-CN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2-4</a:t>
            </a: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节段</a:t>
            </a:r>
          </a:p>
        </p:txBody>
      </p:sp>
      <p:pic>
        <p:nvPicPr>
          <p:cNvPr id="128003" name="Picture 3" descr="副交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279241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68313" y="765175"/>
            <a:ext cx="4484687" cy="576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000">
                <a:solidFill>
                  <a:srgbClr val="0000CC"/>
                </a:solidFill>
                <a:ea typeface="隶书" panose="02010509060101010101" pitchFamily="49" charset="-122"/>
              </a:rPr>
              <a:t>（二）副交感神经</a:t>
            </a:r>
            <a:endParaRPr lang="zh-CN" altLang="en-US" sz="4000">
              <a:solidFill>
                <a:srgbClr val="0000CC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7132" y="2197497"/>
            <a:ext cx="3733800" cy="3886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副交感神经节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CC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⑴ 器官旁节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睫状神经节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翼腭神经节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下颌下神经节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耳神经节</a:t>
            </a:r>
          </a:p>
          <a:p>
            <a:pPr marL="0" indent="0" algn="just" defTabSz="182563">
              <a:lnSpc>
                <a:spcPct val="80000"/>
              </a:lnSpc>
              <a:buFontTx/>
              <a:buNone/>
            </a:pPr>
            <a:r>
              <a:rPr lang="zh-CN" altLang="en-US" sz="3600" dirty="0">
                <a:solidFill>
                  <a:srgbClr val="00CC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⑵ 器官内节</a:t>
            </a:r>
          </a:p>
        </p:txBody>
      </p:sp>
      <p:pic>
        <p:nvPicPr>
          <p:cNvPr id="129028" name="Picture 4" descr="副交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2"/>
          <a:stretch>
            <a:fillRect/>
          </a:stretch>
        </p:blipFill>
        <p:spPr bwMode="auto">
          <a:xfrm>
            <a:off x="4904036" y="1206897"/>
            <a:ext cx="30289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副交感神经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81075"/>
            <a:ext cx="4714875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47813" y="2133600"/>
            <a:ext cx="7937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</a:rPr>
              <a:t>副交感神经节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伴随动眼神经行走的副交感纤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03" y="1063631"/>
            <a:ext cx="4222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479811" y="3068960"/>
            <a:ext cx="1282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伴随</a:t>
            </a:r>
            <a:r>
              <a:rPr lang="zh-CN" altLang="en-US" sz="3600" dirty="0">
                <a:solidFill>
                  <a:srgbClr val="FF3300"/>
                </a:solidFill>
              </a:rPr>
              <a:t>动眼神经</a:t>
            </a:r>
            <a:r>
              <a:rPr lang="zh-CN" altLang="en-US" sz="3600" dirty="0"/>
              <a:t>走行的副交感纤维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378744" y="2874032"/>
            <a:ext cx="39624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动眼神经副核</a:t>
            </a: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动眼神经→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动眼神经下支→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下斜肌支→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副交感根→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睫状神经节</a:t>
            </a: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睫状短神经→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瞳孔括约肌、睫状肌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66564" y="1680700"/>
            <a:ext cx="440543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3600" dirty="0">
                <a:solidFill>
                  <a:srgbClr val="FF3300"/>
                </a:solidFill>
                <a:ea typeface="隶书" panose="02010509060101010101" pitchFamily="49" charset="-122"/>
              </a:rPr>
              <a:t>3. </a:t>
            </a:r>
            <a:r>
              <a:rPr lang="zh-CN" altLang="en-US" sz="3600" dirty="0">
                <a:solidFill>
                  <a:srgbClr val="FF3300"/>
                </a:solidFill>
                <a:ea typeface="隶书" panose="02010509060101010101" pitchFamily="49" charset="-122"/>
              </a:rPr>
              <a:t>颅部的副交感神经</a:t>
            </a:r>
            <a:endParaRPr lang="zh-CN" altLang="en-US" sz="3600" dirty="0">
              <a:solidFill>
                <a:srgbClr val="FF3300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791200"/>
            <a:ext cx="6251575" cy="7921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>
                <a:solidFill>
                  <a:schemeClr val="tx1"/>
                </a:solidFill>
                <a:ea typeface="隶书" panose="02010509060101010101" pitchFamily="49" charset="-122"/>
              </a:rPr>
              <a:t>伴随</a:t>
            </a:r>
            <a:r>
              <a:rPr lang="zh-CN" altLang="en-US" sz="3600">
                <a:solidFill>
                  <a:srgbClr val="FF3300"/>
                </a:solidFill>
                <a:ea typeface="隶书" panose="02010509060101010101" pitchFamily="49" charset="-122"/>
              </a:rPr>
              <a:t>面神经</a:t>
            </a:r>
            <a:r>
              <a:rPr lang="zh-CN" altLang="en-US" sz="3600">
                <a:solidFill>
                  <a:schemeClr val="tx1"/>
                </a:solidFill>
                <a:ea typeface="隶书" panose="02010509060101010101" pitchFamily="49" charset="-122"/>
              </a:rPr>
              <a:t>走行的副交感纤维</a:t>
            </a:r>
          </a:p>
        </p:txBody>
      </p:sp>
      <p:pic>
        <p:nvPicPr>
          <p:cNvPr id="132099" name="Picture 3" descr="伴随面神经行走的副交感纤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899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5791200" y="1600200"/>
            <a:ext cx="2743200" cy="3987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上泌涎核→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面神经→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岩大神经→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翼管神经→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FF0000"/>
                </a:solidFill>
              </a:rPr>
              <a:t>翼腭神经节</a:t>
            </a:r>
            <a:r>
              <a:rPr lang="zh-CN" altLang="en-US" sz="3200">
                <a:solidFill>
                  <a:srgbClr val="3333FF"/>
                </a:solidFill>
              </a:rPr>
              <a:t>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泪腺、鼻粘膜腺、腭腺等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5562600"/>
            <a:ext cx="6251575" cy="7921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600">
                <a:solidFill>
                  <a:schemeClr val="tx1"/>
                </a:solidFill>
                <a:ea typeface="隶书" panose="02010509060101010101" pitchFamily="49" charset="-122"/>
              </a:rPr>
              <a:t>伴随</a:t>
            </a:r>
            <a:r>
              <a:rPr lang="zh-CN" altLang="en-US" sz="3600">
                <a:solidFill>
                  <a:srgbClr val="FF3300"/>
                </a:solidFill>
                <a:ea typeface="隶书" panose="02010509060101010101" pitchFamily="49" charset="-122"/>
              </a:rPr>
              <a:t>面神经</a:t>
            </a:r>
            <a:r>
              <a:rPr lang="zh-CN" altLang="en-US" sz="3600">
                <a:solidFill>
                  <a:schemeClr val="tx1"/>
                </a:solidFill>
                <a:ea typeface="隶书" panose="02010509060101010101" pitchFamily="49" charset="-122"/>
              </a:rPr>
              <a:t>走行的副交感纤维</a:t>
            </a:r>
          </a:p>
        </p:txBody>
      </p:sp>
      <p:pic>
        <p:nvPicPr>
          <p:cNvPr id="133123" name="Picture 3" descr="伴随面神经行走的副交感纤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899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81000" y="1981200"/>
            <a:ext cx="3276600" cy="3500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上泌涎核→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面神经→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鼓索→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舌神经→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下颌下神经节→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下颌下腺</a:t>
            </a:r>
            <a:r>
              <a:rPr lang="zh-CN" altLang="en-US" sz="1600">
                <a:solidFill>
                  <a:srgbClr val="3333FF"/>
                </a:solidFill>
              </a:rPr>
              <a:t>、</a:t>
            </a:r>
            <a:r>
              <a:rPr lang="zh-CN" altLang="en-US" sz="3200">
                <a:solidFill>
                  <a:srgbClr val="3333FF"/>
                </a:solidFill>
              </a:rPr>
              <a:t>舌下腺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伴随舌咽神经行走的副交感纤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97773"/>
            <a:ext cx="4953000" cy="416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7697788" y="620713"/>
            <a:ext cx="45878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570787" y="2127180"/>
            <a:ext cx="11715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/>
              <a:t>伴随</a:t>
            </a:r>
            <a:r>
              <a:rPr lang="zh-CN" altLang="en-US" sz="3600" dirty="0">
                <a:solidFill>
                  <a:srgbClr val="FF3300"/>
                </a:solidFill>
              </a:rPr>
              <a:t>舌咽神经</a:t>
            </a:r>
            <a:r>
              <a:rPr lang="zh-CN" altLang="en-US" sz="3600" dirty="0"/>
              <a:t>行走的副交感纤维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45675" y="2232018"/>
            <a:ext cx="2232025" cy="3595688"/>
          </a:xfrm>
          <a:prstGeom prst="rect">
            <a:avLst/>
          </a:prstGeom>
          <a:solidFill>
            <a:srgbClr val="CCFFCC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下泌涎核→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鼓室神经→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鼓室丛→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岩小神经→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耳神经节</a:t>
            </a: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耳颞神经→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3333FF"/>
                </a:solidFill>
                <a:ea typeface="楷体" panose="02010609060101010101" pitchFamily="49" charset="-122"/>
              </a:rPr>
              <a:t>腮腺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伴随迷走神经行走的副交感纤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82" y="1033378"/>
            <a:ext cx="3352800" cy="553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7298382" y="2303557"/>
            <a:ext cx="11715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rgbClr val="FF0000"/>
                </a:solidFill>
              </a:rPr>
              <a:t>伴随迷走神经走行的副交感纤维</a:t>
            </a:r>
          </a:p>
        </p:txBody>
      </p:sp>
      <p:sp>
        <p:nvSpPr>
          <p:cNvPr id="135173" name="File"/>
          <p:cNvSpPr>
            <a:spLocks noEditPoints="1" noChangeArrowheads="1"/>
          </p:cNvSpPr>
          <p:nvPr/>
        </p:nvSpPr>
        <p:spPr bwMode="auto">
          <a:xfrm rot="5400000">
            <a:off x="209228" y="2303557"/>
            <a:ext cx="3581400" cy="33528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迷走神经背核→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迷走神经→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颈胸腹器官内节或器官旁节</a:t>
            </a: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颈、胸腹腔脏器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不含结肠左曲以下消化管</a:t>
            </a:r>
            <a:r>
              <a:rPr lang="en-US" altLang="zh-CN" sz="2400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416800" cy="432117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defTabSz="715963">
              <a:spcAft>
                <a:spcPct val="50000"/>
              </a:spcAft>
              <a:buFontTx/>
              <a:buNone/>
            </a:pPr>
            <a:r>
              <a:rPr lang="zh-CN" altLang="en-US" b="1" dirty="0">
                <a:solidFill>
                  <a:srgbClr val="3333FF"/>
                </a:solidFill>
                <a:ea typeface="楷体" panose="02010609060101010101" pitchFamily="49" charset="-122"/>
              </a:rPr>
              <a:t>内脏运动神经与躯体运动神经的区别</a:t>
            </a:r>
          </a:p>
          <a:p>
            <a:pPr marL="0" indent="0" defTabSz="715963">
              <a:lnSpc>
                <a:spcPct val="90000"/>
              </a:lnSpc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		</a:t>
            </a: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支配器官不同</a:t>
            </a:r>
          </a:p>
          <a:p>
            <a:pPr marL="0" indent="0" defTabSz="715963">
              <a:lnSpc>
                <a:spcPct val="90000"/>
              </a:lnSpc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</a:t>
            </a: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神经元数目不同</a:t>
            </a:r>
          </a:p>
          <a:p>
            <a:pPr marL="0" indent="0" defTabSz="715963">
              <a:lnSpc>
                <a:spcPct val="90000"/>
              </a:lnSpc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</a:t>
            </a: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纤维成分不同</a:t>
            </a:r>
          </a:p>
          <a:p>
            <a:pPr marL="0" indent="0" defTabSz="715963">
              <a:lnSpc>
                <a:spcPct val="90000"/>
              </a:lnSpc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</a:t>
            </a: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纤维粗细不同</a:t>
            </a:r>
          </a:p>
          <a:p>
            <a:pPr marL="0" indent="0" defTabSz="715963">
              <a:lnSpc>
                <a:spcPct val="90000"/>
              </a:lnSpc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		</a:t>
            </a:r>
            <a:r>
              <a:rPr lang="en-US" altLang="zh-CN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5. </a:t>
            </a:r>
            <a:r>
              <a:rPr lang="zh-CN" altLang="en-US" sz="3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节后纤维分布形式不同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712788"/>
            <a:ext cx="42481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二、内脏运动神经</a:t>
            </a:r>
          </a:p>
        </p:txBody>
      </p:sp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2120" y="2253407"/>
            <a:ext cx="2385392" cy="3962400"/>
          </a:xfrm>
          <a:solidFill>
            <a:srgbClr val="CCFFFF">
              <a:alpha val="48000"/>
            </a:srgb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骶髓</a:t>
            </a:r>
            <a:r>
              <a:rPr lang="en-US" altLang="zh-CN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2-4</a:t>
            </a: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节</a:t>
            </a:r>
            <a:endParaRPr lang="en-US" altLang="zh-CN" sz="2800" dirty="0">
              <a:solidFill>
                <a:srgbClr val="3333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骶副交感核</a:t>
            </a: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→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骶神经→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盆内脏神经</a:t>
            </a: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→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加入盆丛→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器官内节或器官旁节</a:t>
            </a: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→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800" dirty="0">
                <a:solidFill>
                  <a:srgbClr val="3333FF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结肠左曲以下的消化管、盆腔脏器</a:t>
            </a:r>
          </a:p>
        </p:txBody>
      </p:sp>
      <p:pic>
        <p:nvPicPr>
          <p:cNvPr id="136198" name="Picture 6" descr="盆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343400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4248150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（二）副交感神经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344BA-D8AD-428F-BF1A-B5B8D16E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1574020"/>
            <a:ext cx="4343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3600" dirty="0">
                <a:solidFill>
                  <a:srgbClr val="FF3300"/>
                </a:solidFill>
                <a:ea typeface="隶书" panose="02010509060101010101" pitchFamily="49" charset="-122"/>
              </a:rPr>
              <a:t>4. </a:t>
            </a:r>
            <a:r>
              <a:rPr lang="zh-CN" altLang="en-US" sz="3600" dirty="0">
                <a:solidFill>
                  <a:srgbClr val="FF3300"/>
                </a:solidFill>
                <a:ea typeface="隶书" panose="02010509060101010101" pitchFamily="49" charset="-122"/>
              </a:rPr>
              <a:t>骶部的副交感神经</a:t>
            </a:r>
            <a:endParaRPr lang="zh-CN" altLang="en-US" sz="3600" dirty="0">
              <a:solidFill>
                <a:srgbClr val="FF3300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6712"/>
            <a:ext cx="6988175" cy="569813"/>
          </a:xfr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1431925" indent="-1431925" algn="ctr">
              <a:lnSpc>
                <a:spcPct val="90000"/>
              </a:lnSpc>
              <a:buFontTx/>
              <a:buNone/>
            </a:pPr>
            <a:r>
              <a:rPr lang="zh-CN" altLang="en-US" sz="4000" dirty="0">
                <a:solidFill>
                  <a:srgbClr val="0000CC"/>
                </a:solidFill>
                <a:ea typeface="隶书" panose="02010509060101010101" pitchFamily="49" charset="-122"/>
              </a:rPr>
              <a:t>交感神经与副交感神经的区别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827088" y="2205038"/>
            <a:ext cx="7559675" cy="3140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115093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6732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2195513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7178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31750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36322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40894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45466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>
              <a:buFontTx/>
              <a:buAutoNum type="arabicPeriod"/>
            </a:pPr>
            <a:r>
              <a:rPr lang="zh-CN" altLang="en-US" sz="4000" dirty="0">
                <a:solidFill>
                  <a:srgbClr val="FF0000"/>
                </a:solidFill>
              </a:rPr>
              <a:t>低级中枢部位不同</a:t>
            </a:r>
          </a:p>
          <a:p>
            <a:pPr>
              <a:buFontTx/>
              <a:buAutoNum type="arabicPeriod"/>
            </a:pPr>
            <a:r>
              <a:rPr lang="zh-CN" altLang="en-US" sz="4000" dirty="0">
                <a:solidFill>
                  <a:srgbClr val="FF0000"/>
                </a:solidFill>
              </a:rPr>
              <a:t>神经节的部位不同</a:t>
            </a:r>
          </a:p>
          <a:p>
            <a:pPr>
              <a:buFontTx/>
              <a:buAutoNum type="arabicPeriod"/>
            </a:pPr>
            <a:r>
              <a:rPr lang="zh-CN" altLang="en-US" sz="4000" dirty="0">
                <a:solidFill>
                  <a:srgbClr val="FF0000"/>
                </a:solidFill>
              </a:rPr>
              <a:t>节前、节后神经元的比例不同</a:t>
            </a:r>
          </a:p>
          <a:p>
            <a:pPr>
              <a:buFontTx/>
              <a:buAutoNum type="arabicPeriod"/>
            </a:pPr>
            <a:r>
              <a:rPr lang="zh-CN" altLang="en-US" sz="4000" dirty="0">
                <a:solidFill>
                  <a:srgbClr val="FF0000"/>
                </a:solidFill>
              </a:rPr>
              <a:t>分布范围不同</a:t>
            </a:r>
          </a:p>
          <a:p>
            <a:pPr>
              <a:buFontTx/>
              <a:buAutoNum type="arabicPeriod"/>
            </a:pPr>
            <a:r>
              <a:rPr lang="zh-CN" altLang="en-US" sz="4000" dirty="0">
                <a:solidFill>
                  <a:srgbClr val="FF0000"/>
                </a:solidFill>
              </a:rPr>
              <a:t>对器官所起的作用不同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66" name="Group 26"/>
          <p:cNvGrpSpPr>
            <a:grpSpLocks/>
          </p:cNvGrpSpPr>
          <p:nvPr/>
        </p:nvGrpSpPr>
        <p:grpSpPr bwMode="auto">
          <a:xfrm>
            <a:off x="0" y="1703388"/>
            <a:ext cx="8956675" cy="4467225"/>
            <a:chOff x="0" y="1073"/>
            <a:chExt cx="5642" cy="2814"/>
          </a:xfrm>
        </p:grpSpPr>
        <p:sp>
          <p:nvSpPr>
            <p:cNvPr id="138243" name="Rectangle 3"/>
            <p:cNvSpPr>
              <a:spLocks noChangeArrowheads="1"/>
            </p:cNvSpPr>
            <p:nvPr/>
          </p:nvSpPr>
          <p:spPr bwMode="auto">
            <a:xfrm>
              <a:off x="431" y="3022"/>
              <a:ext cx="4431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特点：</a:t>
              </a: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en-US" altLang="zh-CN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1. </a:t>
              </a:r>
              <a:r>
                <a:rPr lang="zh-CN" altLang="en-US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痛阈较高。</a:t>
              </a:r>
            </a:p>
            <a:p>
              <a:r>
                <a:rPr lang="zh-CN" altLang="en-US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</a:t>
              </a:r>
              <a:r>
                <a:rPr lang="en-US" altLang="zh-CN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 </a:t>
              </a:r>
              <a:r>
                <a:rPr lang="zh-CN" altLang="en-US" sz="2800" b="1" dirty="0">
                  <a:solidFill>
                    <a:srgbClr val="FF33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弥散的内脏痛，定位不准确。</a:t>
              </a:r>
            </a:p>
          </p:txBody>
        </p:sp>
        <p:grpSp>
          <p:nvGrpSpPr>
            <p:cNvPr id="138244" name="Group 4"/>
            <p:cNvGrpSpPr>
              <a:grpSpLocks/>
            </p:cNvGrpSpPr>
            <p:nvPr/>
          </p:nvGrpSpPr>
          <p:grpSpPr bwMode="auto">
            <a:xfrm>
              <a:off x="0" y="1073"/>
              <a:ext cx="5642" cy="1782"/>
              <a:chOff x="113" y="528"/>
              <a:chExt cx="5642" cy="1782"/>
            </a:xfrm>
          </p:grpSpPr>
          <p:sp>
            <p:nvSpPr>
              <p:cNvPr id="138245" name="Rectangle 5"/>
              <p:cNvSpPr>
                <a:spLocks noChangeArrowheads="1"/>
              </p:cNvSpPr>
              <p:nvPr/>
            </p:nvSpPr>
            <p:spPr bwMode="auto">
              <a:xfrm>
                <a:off x="2016" y="576"/>
                <a:ext cx="1088" cy="6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膝神经节</a:t>
                </a:r>
              </a:p>
              <a:p>
                <a:pPr algn="ctr"/>
                <a:r>
                  <a:rPr lang="zh-CN" altLang="en-US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舌咽神经下节</a:t>
                </a:r>
              </a:p>
              <a:p>
                <a:pPr algn="ctr"/>
                <a:r>
                  <a:rPr lang="zh-CN" altLang="en-US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迷走神经下节</a:t>
                </a:r>
                <a:endParaRPr lang="zh-CN" altLang="en-US" sz="24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8246" name="Rectangle 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477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———</a:t>
                </a:r>
                <a:r>
                  <a: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面神经</a:t>
                </a:r>
              </a:p>
              <a:p>
                <a:r>
                  <a:rPr lang="en-US" altLang="zh-CN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———</a:t>
                </a:r>
                <a:r>
                  <a: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舌咽神经</a:t>
                </a:r>
              </a:p>
              <a:p>
                <a:r>
                  <a:rPr lang="en-US" altLang="zh-CN" sz="24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———</a:t>
                </a:r>
                <a:r>
                  <a: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迷走神经</a:t>
                </a:r>
              </a:p>
            </p:txBody>
          </p:sp>
          <p:sp>
            <p:nvSpPr>
              <p:cNvPr id="138247" name="Rectangle 7"/>
              <p:cNvSpPr>
                <a:spLocks noChangeArrowheads="1"/>
              </p:cNvSpPr>
              <p:nvPr/>
            </p:nvSpPr>
            <p:spPr bwMode="auto">
              <a:xfrm>
                <a:off x="3120" y="528"/>
                <a:ext cx="5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周围突</a:t>
                </a:r>
                <a:endParaRPr lang="zh-CN" altLang="en-US" sz="24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8248" name="Rectangle 8"/>
              <p:cNvSpPr>
                <a:spLocks noChangeArrowheads="1"/>
              </p:cNvSpPr>
              <p:nvPr/>
            </p:nvSpPr>
            <p:spPr bwMode="auto">
              <a:xfrm>
                <a:off x="113" y="1812"/>
                <a:ext cx="146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1pPr>
                <a:lvl2pPr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2pPr>
                <a:lvl3pPr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3pPr>
                <a:lvl4pPr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4pPr>
                <a:lvl5pPr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714375" algn="l"/>
                    <a:tab pos="892175" algn="l"/>
                    <a:tab pos="981075" algn="l"/>
                    <a:tab pos="10810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隶书" panose="02010509060101010101" pitchFamily="49" charset="-122"/>
                  </a:defRPr>
                </a:lvl9pPr>
              </a:lstStyle>
              <a:p>
                <a:pPr algn="ctr"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</a:pPr>
                <a:r>
                  <a: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脊髓</a:t>
                </a:r>
              </a:p>
              <a:p>
                <a:pPr algn="ctr"/>
                <a:r>
                  <a:rPr lang="zh-CN" altLang="en-US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（中间内侧核）</a:t>
                </a:r>
              </a:p>
            </p:txBody>
          </p:sp>
          <p:grpSp>
            <p:nvGrpSpPr>
              <p:cNvPr id="138249" name="Group 9"/>
              <p:cNvGrpSpPr>
                <a:grpSpLocks/>
              </p:cNvGrpSpPr>
              <p:nvPr/>
            </p:nvGrpSpPr>
            <p:grpSpPr bwMode="auto">
              <a:xfrm>
                <a:off x="550" y="672"/>
                <a:ext cx="5205" cy="1638"/>
                <a:chOff x="550" y="672"/>
                <a:chExt cx="5205" cy="1638"/>
              </a:xfrm>
            </p:grpSpPr>
            <p:sp>
              <p:nvSpPr>
                <p:cNvPr id="138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550" y="788"/>
                  <a:ext cx="76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</a:pPr>
                  <a:r>
                    <a:rPr lang="zh-CN" altLang="en-US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孤束核</a:t>
                  </a:r>
                </a:p>
              </p:txBody>
            </p:sp>
            <p:sp>
              <p:nvSpPr>
                <p:cNvPr id="138251" name="Rectangle 11"/>
                <p:cNvSpPr>
                  <a:spLocks noChangeArrowheads="1"/>
                </p:cNvSpPr>
                <p:nvPr/>
              </p:nvSpPr>
              <p:spPr bwMode="auto">
                <a:xfrm>
                  <a:off x="1296" y="720"/>
                  <a:ext cx="5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中枢突</a:t>
                  </a:r>
                  <a:endPara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2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816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zh-CN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3" name="Rectangle 13"/>
                <p:cNvSpPr>
                  <a:spLocks noChangeArrowheads="1"/>
                </p:cNvSpPr>
                <p:nvPr/>
              </p:nvSpPr>
              <p:spPr bwMode="auto">
                <a:xfrm>
                  <a:off x="3504" y="1104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zh-CN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4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816"/>
                  <a:ext cx="108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→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内脏器官</a:t>
                  </a:r>
                </a:p>
              </p:txBody>
            </p:sp>
            <p:sp>
              <p:nvSpPr>
                <p:cNvPr id="138255" name="Rectangle 15"/>
                <p:cNvSpPr>
                  <a:spLocks noChangeArrowheads="1"/>
                </p:cNvSpPr>
                <p:nvPr/>
              </p:nvSpPr>
              <p:spPr bwMode="auto">
                <a:xfrm>
                  <a:off x="1296" y="1728"/>
                  <a:ext cx="5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中枢突</a:t>
                  </a:r>
                  <a:endPara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20" y="1632"/>
                  <a:ext cx="766" cy="67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altLang="zh-CN" sz="20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r>
                    <a:rPr lang="zh-CN" altLang="en-US" sz="20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脊神经节</a:t>
                  </a:r>
                </a:p>
                <a:p>
                  <a:endParaRPr lang="en-US" altLang="zh-CN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7" name="Rectangle 17"/>
                <p:cNvSpPr>
                  <a:spLocks noChangeArrowheads="1"/>
                </p:cNvSpPr>
                <p:nvPr/>
              </p:nvSpPr>
              <p:spPr bwMode="auto">
                <a:xfrm>
                  <a:off x="2688" y="1584"/>
                  <a:ext cx="5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周围突</a:t>
                  </a:r>
                  <a:endParaRPr lang="zh-CN" altLang="en-US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58" name="Rectangle 18"/>
                <p:cNvSpPr>
                  <a:spLocks noChangeArrowheads="1"/>
                </p:cNvSpPr>
                <p:nvPr/>
              </p:nvSpPr>
              <p:spPr bwMode="auto">
                <a:xfrm>
                  <a:off x="2640" y="1632"/>
                  <a:ext cx="206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———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交感神经</a:t>
                  </a:r>
                </a:p>
                <a:p>
                  <a:r>
                    <a:rPr lang="en-US" altLang="zh-CN" sz="24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———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骶部副交感神经</a:t>
                  </a:r>
                </a:p>
              </p:txBody>
            </p:sp>
            <p:sp>
              <p:nvSpPr>
                <p:cNvPr id="138259" name="Rectangle 19"/>
                <p:cNvSpPr>
                  <a:spLocks noChangeArrowheads="1"/>
                </p:cNvSpPr>
                <p:nvPr/>
              </p:nvSpPr>
              <p:spPr bwMode="auto">
                <a:xfrm>
                  <a:off x="3024" y="195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zh-CN" sz="2400" b="1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38260" name="Rectangle 20"/>
                <p:cNvSpPr>
                  <a:spLocks noChangeArrowheads="1"/>
                </p:cNvSpPr>
                <p:nvPr/>
              </p:nvSpPr>
              <p:spPr bwMode="auto">
                <a:xfrm>
                  <a:off x="4674" y="1728"/>
                  <a:ext cx="108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→</a:t>
                  </a:r>
                  <a:r>
                    <a:rPr lang="zh-CN" altLang="en-US" sz="2400" b="1" dirty="0">
                      <a:solidFill>
                        <a:schemeClr val="accent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内脏器官</a:t>
                  </a:r>
                </a:p>
              </p:txBody>
            </p:sp>
            <p:sp>
              <p:nvSpPr>
                <p:cNvPr id="13826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6" y="96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8262" name="AutoShape 22"/>
                <p:cNvSpPr>
                  <a:spLocks/>
                </p:cNvSpPr>
                <p:nvPr/>
              </p:nvSpPr>
              <p:spPr bwMode="auto">
                <a:xfrm>
                  <a:off x="4512" y="672"/>
                  <a:ext cx="96" cy="576"/>
                </a:xfrm>
                <a:prstGeom prst="rightBrace">
                  <a:avLst>
                    <a:gd name="adj1" fmla="val 50000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826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105" y="1968"/>
                  <a:ext cx="7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8264" name="AutoShape 24"/>
                <p:cNvSpPr>
                  <a:spLocks/>
                </p:cNvSpPr>
                <p:nvPr/>
              </p:nvSpPr>
              <p:spPr bwMode="auto">
                <a:xfrm>
                  <a:off x="4608" y="1632"/>
                  <a:ext cx="144" cy="480"/>
                </a:xfrm>
                <a:prstGeom prst="rightBrace">
                  <a:avLst>
                    <a:gd name="adj1" fmla="val 27778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611188" y="765175"/>
            <a:ext cx="4608512" cy="649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000">
                <a:solidFill>
                  <a:srgbClr val="0000CC"/>
                </a:solidFill>
                <a:ea typeface="隶书" panose="02010509060101010101" pitchFamily="49" charset="-122"/>
              </a:rPr>
              <a:t>三、内脏感觉神经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84213" y="765175"/>
            <a:ext cx="3455987" cy="649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000">
                <a:solidFill>
                  <a:srgbClr val="0000CC"/>
                </a:solidFill>
                <a:ea typeface="隶书" panose="02010509060101010101" pitchFamily="49" charset="-122"/>
              </a:rPr>
              <a:t>四、牵涉性痛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835150" y="2133600"/>
            <a:ext cx="5400675" cy="294957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>
                <a:solidFill>
                  <a:schemeClr val="accent2"/>
                </a:solidFill>
              </a:rPr>
              <a:t>        </a:t>
            </a:r>
            <a:r>
              <a:rPr lang="zh-CN" altLang="en-US" sz="3600">
                <a:solidFill>
                  <a:schemeClr val="accent2"/>
                </a:solidFill>
              </a:rPr>
              <a:t>当某些内脏器官发生病变时，常在体表一定区域产生感觉过敏或痛觉，这种现象称为</a:t>
            </a:r>
            <a:r>
              <a:rPr lang="zh-CN" altLang="en-US" sz="3600">
                <a:solidFill>
                  <a:srgbClr val="FF0000"/>
                </a:solidFill>
              </a:rPr>
              <a:t>牵涉性痛</a:t>
            </a:r>
            <a:r>
              <a:rPr lang="zh-CN" altLang="en-US" sz="3600">
                <a:solidFill>
                  <a:schemeClr val="accent2"/>
                </a:solidFill>
              </a:rPr>
              <a:t>。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192 拷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7691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Line 3"/>
          <p:cNvSpPr>
            <a:spLocks noChangeShapeType="1"/>
          </p:cNvSpPr>
          <p:nvPr/>
        </p:nvSpPr>
        <p:spPr bwMode="auto">
          <a:xfrm flipV="1">
            <a:off x="5614988" y="2681288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362700" y="2452688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皮区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5081588" y="5805488"/>
            <a:ext cx="930275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761038" y="5827713"/>
            <a:ext cx="2036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内脏传入纤维</a:t>
            </a:r>
          </a:p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3557588" y="3290888"/>
            <a:ext cx="1524000" cy="914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851025" y="3044825"/>
            <a:ext cx="1873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皮肤传入纤维</a:t>
            </a:r>
          </a:p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1150938" y="380206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257175" y="347345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脊髓丘脑侧束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2795588" y="4205288"/>
            <a:ext cx="0" cy="914400"/>
          </a:xfrm>
          <a:prstGeom prst="line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2262188" y="5043488"/>
            <a:ext cx="118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胶状质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V="1">
            <a:off x="1258888" y="4437063"/>
            <a:ext cx="228600" cy="2873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14350" y="46355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T5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55650" y="765175"/>
            <a:ext cx="3446463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四、牵涉性痛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195513" y="1916113"/>
            <a:ext cx="4968875" cy="3940175"/>
          </a:xfrm>
          <a:prstGeom prst="rect">
            <a:avLst/>
          </a:prstGeom>
          <a:solidFill>
            <a:srgbClr val="CCFF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just">
              <a:lnSpc>
                <a:spcPct val="150000"/>
              </a:lnSpc>
              <a:buFontTx/>
              <a:buAutoNum type="arabicPeriod"/>
            </a:pPr>
            <a:r>
              <a:rPr lang="zh-CN" altLang="en-US" sz="2800" b="1" dirty="0">
                <a:solidFill>
                  <a:srgbClr val="7E18C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内脏运动神经与躯体运动神经的区别。</a:t>
            </a:r>
          </a:p>
          <a:p>
            <a:pPr algn="just">
              <a:lnSpc>
                <a:spcPct val="150000"/>
              </a:lnSpc>
              <a:buFontTx/>
              <a:buAutoNum type="arabicPeriod"/>
            </a:pPr>
            <a:r>
              <a:rPr lang="zh-CN" altLang="en-US" sz="2800" b="1" dirty="0">
                <a:solidFill>
                  <a:srgbClr val="7E18C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交感神经概观。</a:t>
            </a:r>
          </a:p>
          <a:p>
            <a:pPr algn="just">
              <a:lnSpc>
                <a:spcPct val="150000"/>
              </a:lnSpc>
              <a:buFontTx/>
              <a:buAutoNum type="arabicPeriod"/>
            </a:pPr>
            <a:r>
              <a:rPr lang="zh-CN" altLang="en-US" sz="2800" b="1" dirty="0">
                <a:solidFill>
                  <a:srgbClr val="7E18C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交感神经的分布。 </a:t>
            </a:r>
          </a:p>
          <a:p>
            <a:pPr algn="just">
              <a:lnSpc>
                <a:spcPct val="150000"/>
              </a:lnSpc>
              <a:buFontTx/>
              <a:buAutoNum type="arabicPeriod"/>
            </a:pPr>
            <a:r>
              <a:rPr lang="zh-CN" altLang="en-US" sz="2800" b="1" dirty="0">
                <a:solidFill>
                  <a:srgbClr val="7E18C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颅部副交感神经。</a:t>
            </a:r>
          </a:p>
          <a:p>
            <a:pPr algn="just">
              <a:lnSpc>
                <a:spcPct val="150000"/>
              </a:lnSpc>
              <a:buFontTx/>
              <a:buAutoNum type="arabicPeriod"/>
            </a:pPr>
            <a:r>
              <a:rPr lang="zh-CN" altLang="en-US" sz="2800" b="1" dirty="0">
                <a:solidFill>
                  <a:srgbClr val="7E18C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牵涉性痛。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971550" y="692150"/>
            <a:ext cx="2447925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800">
                <a:solidFill>
                  <a:srgbClr val="0000CC"/>
                </a:solidFill>
                <a:ea typeface="隶书" panose="02010509060101010101" pitchFamily="49" charset="-122"/>
              </a:rPr>
              <a:t>小  结</a:t>
            </a:r>
            <a:endParaRPr lang="zh-CN" altLang="en-US" sz="4800">
              <a:solidFill>
                <a:srgbClr val="0000CC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9" name="Group 203"/>
          <p:cNvGraphicFramePr>
            <a:graphicFrameLocks noGrp="1"/>
          </p:cNvGraphicFramePr>
          <p:nvPr>
            <p:ph/>
          </p:nvPr>
        </p:nvGraphicFramePr>
        <p:xfrm>
          <a:off x="468313" y="1773238"/>
          <a:ext cx="8315325" cy="4435477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105026818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13666376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149132363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躯体运动神经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内脏运动神经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39205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支配器官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骨骼肌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（受意志控制）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平滑肌、心肌、腺体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（不受意志控制）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79139384"/>
                  </a:ext>
                </a:extLst>
              </a:tr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神经元数目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一级神经元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节前神经元、节后神经元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75032166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纤维成分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只有一种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种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: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交感神经、副交感神经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77665178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纤维粗细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较粗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有髓纤维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较细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节前薄髓纤维和节后无髓纤维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9291126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分布形式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以神经干形式分布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节后纤维以神经丛形式分布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40">
                      <a:fgClr>
                        <a:srgbClr val="66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5381706"/>
                  </a:ext>
                </a:extLst>
              </a:tr>
            </a:tbl>
          </a:graphicData>
        </a:graphic>
      </p:graphicFrame>
      <p:sp>
        <p:nvSpPr>
          <p:cNvPr id="9375" name="Rectangle 159"/>
          <p:cNvSpPr>
            <a:spLocks noChangeArrowheads="1"/>
          </p:cNvSpPr>
          <p:nvPr/>
        </p:nvSpPr>
        <p:spPr bwMode="auto">
          <a:xfrm>
            <a:off x="395288" y="712788"/>
            <a:ext cx="42481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二、内脏运动神经</a:t>
            </a:r>
          </a:p>
        </p:txBody>
      </p:sp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内脏神经模式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4079875" cy="611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659563" y="908050"/>
            <a:ext cx="73342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</a:rPr>
              <a:t>内脏运动神经概况示意图</a:t>
            </a: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29225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95288" y="1820567"/>
            <a:ext cx="4608512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519238" indent="-1519238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16986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1878013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20574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2236788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2693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315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3608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4065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低级中枢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：脊髓</a:t>
            </a:r>
            <a:r>
              <a:rPr kumimoji="1"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T1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kumimoji="1"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L3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节段</a:t>
            </a:r>
            <a:b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灰质侧柱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中间外侧核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 围 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交感干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交感神经节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和由神经节发出的分支、交感神经丛等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交感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节根据位置不同，分为</a:t>
            </a:r>
            <a:b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椎旁节</a:t>
            </a:r>
            <a:b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椎前节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marL="1431925" indent="-143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2322513" indent="-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31115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3798888" indent="-508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4486275" indent="-508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9434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54006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58578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6315075" indent="-508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000">
                <a:solidFill>
                  <a:srgbClr val="0000CC"/>
                </a:solidFill>
                <a:ea typeface="隶书" panose="02010509060101010101" pitchFamily="49" charset="-122"/>
              </a:rPr>
              <a:t>（一）交感神经</a:t>
            </a:r>
            <a:endParaRPr lang="zh-CN" altLang="en-US" sz="4000">
              <a:solidFill>
                <a:srgbClr val="0000CC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  <p:pic>
        <p:nvPicPr>
          <p:cNvPr id="123916" name="Picture 12" descr="交感神经纤维走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84651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交感神经纤维走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3846513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435600" y="1700213"/>
            <a:ext cx="309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1. </a:t>
            </a:r>
            <a:r>
              <a:rPr lang="zh-CN" altLang="en-US" sz="4000">
                <a:solidFill>
                  <a:srgbClr val="FF3300"/>
                </a:solidFill>
              </a:rPr>
              <a:t>低级中枢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516688" y="2708275"/>
            <a:ext cx="7937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3333FF"/>
                </a:solidFill>
              </a:rPr>
              <a:t>中间外侧核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1989138"/>
            <a:ext cx="4608513" cy="37544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⑴ </a:t>
            </a:r>
            <a:r>
              <a:rPr lang="zh-CN" altLang="en-US" sz="4000">
                <a:solidFill>
                  <a:srgbClr val="FF3300"/>
                </a:solidFill>
              </a:rPr>
              <a:t>椎旁神经节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颈部</a:t>
            </a:r>
            <a:r>
              <a:rPr lang="en-US" altLang="zh-CN" sz="3200">
                <a:solidFill>
                  <a:srgbClr val="3333FF"/>
                </a:solidFill>
              </a:rPr>
              <a:t>3~4</a:t>
            </a:r>
            <a:r>
              <a:rPr lang="zh-CN" altLang="en-US" sz="3200">
                <a:solidFill>
                  <a:srgbClr val="3333FF"/>
                </a:solidFill>
              </a:rPr>
              <a:t>对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胸部</a:t>
            </a:r>
            <a:r>
              <a:rPr lang="en-US" altLang="zh-CN" sz="3200">
                <a:solidFill>
                  <a:srgbClr val="3333FF"/>
                </a:solidFill>
              </a:rPr>
              <a:t>10~12</a:t>
            </a:r>
            <a:r>
              <a:rPr lang="zh-CN" altLang="en-US" sz="3200">
                <a:solidFill>
                  <a:srgbClr val="3333FF"/>
                </a:solidFill>
              </a:rPr>
              <a:t>对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腰部</a:t>
            </a:r>
            <a:r>
              <a:rPr lang="en-US" altLang="zh-CN" sz="3200">
                <a:solidFill>
                  <a:srgbClr val="3333FF"/>
                </a:solidFill>
              </a:rPr>
              <a:t>4</a:t>
            </a:r>
            <a:r>
              <a:rPr lang="zh-CN" altLang="en-US" sz="3200">
                <a:solidFill>
                  <a:srgbClr val="3333FF"/>
                </a:solidFill>
              </a:rPr>
              <a:t>对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骶部</a:t>
            </a:r>
            <a:r>
              <a:rPr lang="en-US" altLang="zh-CN" sz="3200">
                <a:solidFill>
                  <a:srgbClr val="3333FF"/>
                </a:solidFill>
              </a:rPr>
              <a:t>2~3</a:t>
            </a:r>
            <a:r>
              <a:rPr lang="zh-CN" altLang="en-US" sz="3200">
                <a:solidFill>
                  <a:srgbClr val="3333FF"/>
                </a:solidFill>
              </a:rPr>
              <a:t>对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>
                <a:solidFill>
                  <a:srgbClr val="3333FF"/>
                </a:solidFill>
              </a:rPr>
              <a:t>尾部</a:t>
            </a:r>
            <a:r>
              <a:rPr lang="en-US" altLang="zh-CN" sz="3200">
                <a:solidFill>
                  <a:srgbClr val="3333FF"/>
                </a:solidFill>
              </a:rPr>
              <a:t>1</a:t>
            </a:r>
            <a:r>
              <a:rPr lang="zh-CN" altLang="en-US" sz="3200">
                <a:solidFill>
                  <a:srgbClr val="3333FF"/>
                </a:solidFill>
              </a:rPr>
              <a:t>个（奇神经节）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643438" y="836613"/>
            <a:ext cx="3289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2. </a:t>
            </a:r>
            <a:r>
              <a:rPr lang="zh-CN" altLang="en-US" sz="4000">
                <a:solidFill>
                  <a:srgbClr val="FF3300"/>
                </a:solidFill>
              </a:rPr>
              <a:t>交感神经节</a:t>
            </a:r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539750" y="260350"/>
            <a:ext cx="3597275" cy="6395938"/>
            <a:chOff x="3081" y="85"/>
            <a:chExt cx="2266" cy="4115"/>
          </a:xfrm>
        </p:grpSpPr>
        <p:pic>
          <p:nvPicPr>
            <p:cNvPr id="17423" name="Picture 15" descr="Snap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6"/>
            <a:stretch>
              <a:fillRect/>
            </a:stretch>
          </p:blipFill>
          <p:spPr bwMode="auto">
            <a:xfrm>
              <a:off x="3804" y="85"/>
              <a:ext cx="1109" cy="4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3785" y="892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3789" y="2236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3785" y="3070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785" y="3877"/>
              <a:ext cx="10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4634" y="362"/>
              <a:ext cx="71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a typeface="楷体" panose="02010609060101010101" pitchFamily="49" charset="-122"/>
                </a:rPr>
                <a:t>颈部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4641" y="1459"/>
              <a:ext cx="70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a typeface="楷体" panose="02010609060101010101" pitchFamily="49" charset="-122"/>
                </a:rPr>
                <a:t>胸部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4627" y="2443"/>
              <a:ext cx="69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a typeface="楷体" panose="02010609060101010101" pitchFamily="49" charset="-122"/>
                </a:rPr>
                <a:t>腰部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4627" y="3348"/>
              <a:ext cx="67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a typeface="楷体" panose="02010609060101010101" pitchFamily="49" charset="-122"/>
                </a:rPr>
                <a:t>骶部</a:t>
              </a: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4641" y="3903"/>
              <a:ext cx="68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ea typeface="楷体" panose="02010609060101010101" pitchFamily="49" charset="-122"/>
                </a:rPr>
                <a:t>尾部</a:t>
              </a: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>
              <a:off x="3540" y="3991"/>
              <a:ext cx="802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3081" y="3866"/>
              <a:ext cx="77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奇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N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节</a:t>
              </a:r>
            </a:p>
          </p:txBody>
        </p:sp>
      </p:grp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交感神经纤维走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3624262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258888" y="2205038"/>
            <a:ext cx="235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3300"/>
                </a:solidFill>
              </a:rPr>
              <a:t>⑵ </a:t>
            </a:r>
            <a:r>
              <a:rPr lang="zh-CN" altLang="en-US" sz="4000">
                <a:solidFill>
                  <a:srgbClr val="FF3300"/>
                </a:solidFill>
              </a:rPr>
              <a:t>交感干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765175"/>
            <a:ext cx="3887787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b" anchorCtr="1"/>
          <a:lstStyle>
            <a:lvl1pPr marL="1431925" indent="-1431925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2322513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marL="31115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marL="3798888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marL="4486275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  <a:lvl6pPr marL="49434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6pPr>
            <a:lvl7pPr marL="54006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7pPr>
            <a:lvl8pPr marL="58578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8pPr>
            <a:lvl9pPr marL="6315075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4000" i="1" dirty="0">
                <a:solidFill>
                  <a:srgbClr val="3333CC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</a:rPr>
              <a:t>（一）交感神经</a:t>
            </a:r>
            <a:endParaRPr lang="zh-CN" altLang="en-US" sz="4000" i="1" dirty="0">
              <a:solidFill>
                <a:srgbClr val="3333CC">
                  <a:lumMod val="20000"/>
                  <a:lumOff val="80000"/>
                </a:srgbClr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默认设计模板">
  <a:themeElements>
    <a:clrScheme name="2_默认设计模板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00"/>
      </a:folHlink>
    </a:clrScheme>
    <a:fontScheme name="2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3_默认设计模板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00"/>
      </a:folHlink>
    </a:clrScheme>
    <a:fontScheme name="3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1740</Words>
  <Application>Microsoft Office PowerPoint</Application>
  <PresentationFormat>全屏显示(4:3)</PresentationFormat>
  <Paragraphs>253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楷体_GB2312</vt:lpstr>
      <vt:lpstr>Verdana</vt:lpstr>
      <vt:lpstr>Arial</vt:lpstr>
      <vt:lpstr>Wingdings 2</vt:lpstr>
      <vt:lpstr>Times New Roman</vt:lpstr>
      <vt:lpstr>隶书</vt:lpstr>
      <vt:lpstr>宋体</vt:lpstr>
      <vt:lpstr>楷体</vt:lpstr>
      <vt:lpstr>仿宋</vt:lpstr>
      <vt:lpstr>2_默认设计模板</vt:lpstr>
      <vt:lpstr>自定义设计方案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交感神经的分布 颈部 胸部 腰部 骶部 盆部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伴随面神经走行的副交感纤维</vt:lpstr>
      <vt:lpstr>伴随面神经走行的副交感纤维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wfmc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内脏神经</dc:title>
  <dc:creator>jiepou</dc:creator>
  <cp:lastModifiedBy>WANG DJ</cp:lastModifiedBy>
  <cp:revision>76</cp:revision>
  <dcterms:created xsi:type="dcterms:W3CDTF">2002-11-15T11:07:40Z</dcterms:created>
  <dcterms:modified xsi:type="dcterms:W3CDTF">2023-05-16T23:50:22Z</dcterms:modified>
</cp:coreProperties>
</file>