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38"/>
  </p:notesMasterIdLst>
  <p:sldIdLst>
    <p:sldId id="339" r:id="rId2"/>
    <p:sldId id="387" r:id="rId3"/>
    <p:sldId id="340" r:id="rId4"/>
    <p:sldId id="341" r:id="rId5"/>
    <p:sldId id="342" r:id="rId6"/>
    <p:sldId id="343" r:id="rId7"/>
    <p:sldId id="344" r:id="rId8"/>
    <p:sldId id="345" r:id="rId9"/>
    <p:sldId id="346" r:id="rId10"/>
    <p:sldId id="347" r:id="rId11"/>
    <p:sldId id="348" r:id="rId12"/>
    <p:sldId id="381" r:id="rId13"/>
    <p:sldId id="349" r:id="rId14"/>
    <p:sldId id="351" r:id="rId15"/>
    <p:sldId id="350" r:id="rId16"/>
    <p:sldId id="352" r:id="rId17"/>
    <p:sldId id="353" r:id="rId18"/>
    <p:sldId id="354" r:id="rId19"/>
    <p:sldId id="355" r:id="rId20"/>
    <p:sldId id="358" r:id="rId21"/>
    <p:sldId id="359" r:id="rId22"/>
    <p:sldId id="361" r:id="rId23"/>
    <p:sldId id="362" r:id="rId24"/>
    <p:sldId id="360" r:id="rId25"/>
    <p:sldId id="363" r:id="rId26"/>
    <p:sldId id="365" r:id="rId27"/>
    <p:sldId id="382" r:id="rId28"/>
    <p:sldId id="366" r:id="rId29"/>
    <p:sldId id="364" r:id="rId30"/>
    <p:sldId id="383" r:id="rId31"/>
    <p:sldId id="385" r:id="rId32"/>
    <p:sldId id="388" r:id="rId33"/>
    <p:sldId id="368" r:id="rId34"/>
    <p:sldId id="369" r:id="rId35"/>
    <p:sldId id="389" r:id="rId36"/>
    <p:sldId id="386" r:id="rId37"/>
  </p:sldIdLst>
  <p:sldSz cx="9144000" cy="6858000" type="screen4x3"/>
  <p:notesSz cx="6858000" cy="9144000"/>
  <p:embeddedFontLst>
    <p:embeddedFont>
      <p:font typeface="隶书" panose="02010509060101010101" pitchFamily="49" charset="-122"/>
      <p:regular r:id="rId39"/>
    </p:embeddedFont>
    <p:embeddedFont>
      <p:font typeface="华文行楷" panose="02010800040101010101" pitchFamily="2" charset="-122"/>
      <p:regular r:id="rId40"/>
    </p:embeddedFont>
    <p:embeddedFont>
      <p:font typeface="Cambria" panose="02040503050406030204" pitchFamily="18" charset="0"/>
      <p:regular r:id="rId41"/>
      <p:bold r:id="rId42"/>
      <p:italic r:id="rId43"/>
      <p:boldItalic r:id="rId44"/>
    </p:embeddedFont>
    <p:embeddedFont>
      <p:font typeface="Garamond" panose="02020404030301010803" pitchFamily="18" charset="0"/>
      <p:regular r:id="rId45"/>
      <p:bold r:id="rId46"/>
      <p:italic r:id="rId47"/>
    </p:embeddedFont>
    <p:embeddedFont>
      <p:font typeface="华文新魏" panose="02010800040101010101" pitchFamily="2" charset="-122"/>
      <p:regular r:id="rId48"/>
    </p:embeddedFont>
    <p:embeddedFont>
      <p:font typeface="楷体" panose="02010609060101010101" pitchFamily="49" charset="-122"/>
      <p:regular r:id="rId49"/>
    </p:embeddedFont>
  </p:embeddedFontLst>
  <p:defaultTextStyle>
    <a:defPPr>
      <a:defRPr lang="zh-CN"/>
    </a:defPPr>
    <a:lvl1pPr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3366FF"/>
    <a:srgbClr val="FF66FF"/>
    <a:srgbClr val="FF00FF"/>
    <a:srgbClr val="00FF00"/>
    <a:srgbClr val="0033CC"/>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94" autoAdjust="0"/>
  </p:normalViewPr>
  <p:slideViewPr>
    <p:cSldViewPr>
      <p:cViewPr varScale="1">
        <p:scale>
          <a:sx n="83" d="100"/>
          <a:sy n="83" d="100"/>
        </p:scale>
        <p:origin x="15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Arial" charset="0"/>
              </a:defRPr>
            </a:lvl1pPr>
          </a:lstStyle>
          <a:p>
            <a:pPr>
              <a:defRPr/>
            </a:pPr>
            <a:endParaRPr lang="en-US" altLang="zh-CN"/>
          </a:p>
        </p:txBody>
      </p:sp>
      <p:sp>
        <p:nvSpPr>
          <p:cNvPr id="2385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Arial" charset="0"/>
              </a:defRPr>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85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385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Arial" charset="0"/>
              </a:defRPr>
            </a:lvl1pPr>
          </a:lstStyle>
          <a:p>
            <a:pPr>
              <a:defRPr/>
            </a:pPr>
            <a:endParaRPr lang="en-US" altLang="zh-CN"/>
          </a:p>
        </p:txBody>
      </p:sp>
      <p:sp>
        <p:nvSpPr>
          <p:cNvPr id="2385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vl1pPr>
          </a:lstStyle>
          <a:p>
            <a:pPr>
              <a:defRPr/>
            </a:pPr>
            <a:fld id="{530E2E6B-F61A-4579-9D17-C92FADC83B6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BC0589E-787B-4162-8820-4ED6EB0819D6}" type="slidenum">
              <a:rPr lang="en-US" altLang="zh-CN" smtClean="0"/>
              <a:pPr>
                <a:spcBef>
                  <a:spcPct val="0"/>
                </a:spcBef>
              </a:pPr>
              <a:t>31</a:t>
            </a:fld>
            <a:endParaRPr lang="en-US" altLang="zh-CN"/>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p:spPr>
        <p:txBody>
          <a:bodyPr/>
          <a:lstStyle/>
          <a:p>
            <a:pPr eaLnBrk="1" hangingPunct="1"/>
            <a:endParaRPr lang="zh-CN"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66C8C84-DF34-4728-92EF-9ECF9E0BA301}" type="slidenum">
              <a:rPr lang="en-US" altLang="zh-CN" smtClean="0"/>
              <a:pPr>
                <a:spcBef>
                  <a:spcPct val="0"/>
                </a:spcBef>
              </a:pPr>
              <a:t>36</a:t>
            </a:fld>
            <a:endParaRPr lang="en-US" altLang="zh-CN"/>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lnSpc>
                <a:spcPct val="80000"/>
              </a:lnSpc>
            </a:pPr>
            <a:endParaRPr lang="zh-CN" altLang="en-US" sz="9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50553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13AC36DC-58BE-4116-ABE1-CDDCC555B7E5}" type="slidenum">
              <a:rPr lang="en-US" altLang="zh-CN"/>
              <a:pPr>
                <a:defRPr/>
              </a:pPr>
              <a:t>‹#›</a:t>
            </a:fld>
            <a:endParaRPr lang="en-US" altLang="zh-CN"/>
          </a:p>
        </p:txBody>
      </p:sp>
    </p:spTree>
    <p:extLst>
      <p:ext uri="{BB962C8B-B14F-4D97-AF65-F5344CB8AC3E}">
        <p14:creationId xmlns:p14="http://schemas.microsoft.com/office/powerpoint/2010/main" val="151705776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77F0E054-3D88-4F3D-9CC0-0D1881ECC75F}" type="slidenum">
              <a:rPr lang="en-US" altLang="zh-CN"/>
              <a:pPr>
                <a:defRPr/>
              </a:pPr>
              <a:t>‹#›</a:t>
            </a:fld>
            <a:endParaRPr lang="en-US" altLang="zh-CN"/>
          </a:p>
        </p:txBody>
      </p:sp>
    </p:spTree>
    <p:extLst>
      <p:ext uri="{BB962C8B-B14F-4D97-AF65-F5344CB8AC3E}">
        <p14:creationId xmlns:p14="http://schemas.microsoft.com/office/powerpoint/2010/main" val="90281345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819EDE25-3858-44BB-9BC2-4E5632F196E7}" type="slidenum">
              <a:rPr lang="en-US" altLang="zh-CN"/>
              <a:pPr>
                <a:defRPr/>
              </a:pPr>
              <a:t>‹#›</a:t>
            </a:fld>
            <a:endParaRPr lang="en-US" altLang="zh-CN"/>
          </a:p>
        </p:txBody>
      </p:sp>
    </p:spTree>
    <p:extLst>
      <p:ext uri="{BB962C8B-B14F-4D97-AF65-F5344CB8AC3E}">
        <p14:creationId xmlns:p14="http://schemas.microsoft.com/office/powerpoint/2010/main" val="415972520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30725"/>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00200"/>
            <a:ext cx="4038600"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B79DEE2E-AD16-417D-AB24-A4B2B94B2C21}" type="slidenum">
              <a:rPr lang="en-US" altLang="zh-CN"/>
              <a:pPr>
                <a:defRPr/>
              </a:pPr>
              <a:t>‹#›</a:t>
            </a:fld>
            <a:endParaRPr lang="en-US" altLang="zh-CN"/>
          </a:p>
        </p:txBody>
      </p:sp>
    </p:spTree>
    <p:extLst>
      <p:ext uri="{BB962C8B-B14F-4D97-AF65-F5344CB8AC3E}">
        <p14:creationId xmlns:p14="http://schemas.microsoft.com/office/powerpoint/2010/main" val="13138222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91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41763"/>
            <a:ext cx="4038600" cy="218916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C3C4A16D-D5C1-415F-993C-472D48B03EF8}" type="slidenum">
              <a:rPr lang="en-US" altLang="zh-CN"/>
              <a:pPr>
                <a:defRPr/>
              </a:pPr>
              <a:t>‹#›</a:t>
            </a:fld>
            <a:endParaRPr lang="en-US" altLang="zh-CN"/>
          </a:p>
        </p:txBody>
      </p:sp>
    </p:spTree>
    <p:extLst>
      <p:ext uri="{BB962C8B-B14F-4D97-AF65-F5344CB8AC3E}">
        <p14:creationId xmlns:p14="http://schemas.microsoft.com/office/powerpoint/2010/main" val="368055556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307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91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41763"/>
            <a:ext cx="4038600" cy="218916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9BB634F7-1589-4DAE-BF6D-FA41B35C95E0}" type="slidenum">
              <a:rPr lang="en-US" altLang="zh-CN"/>
              <a:pPr>
                <a:defRPr/>
              </a:pPr>
              <a:t>‹#›</a:t>
            </a:fld>
            <a:endParaRPr lang="en-US" altLang="zh-CN"/>
          </a:p>
        </p:txBody>
      </p:sp>
    </p:spTree>
    <p:extLst>
      <p:ext uri="{BB962C8B-B14F-4D97-AF65-F5344CB8AC3E}">
        <p14:creationId xmlns:p14="http://schemas.microsoft.com/office/powerpoint/2010/main" val="350722758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683568" y="527467"/>
            <a:ext cx="3996444"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4" name="Picture 4">
            <a:extLst>
              <a:ext uri="{FF2B5EF4-FFF2-40B4-BE49-F238E27FC236}">
                <a16:creationId xmlns:a16="http://schemas.microsoft.com/office/drawing/2014/main" id="{A193F5D6-5ABC-4465-BD7C-208589974A03}"/>
              </a:ext>
            </a:extLst>
          </p:cNvPr>
          <p:cNvPicPr>
            <a:picLocks noChangeAspect="1" noChangeArrowheads="1"/>
          </p:cNvPicPr>
          <p:nvPr userDrawn="1"/>
        </p:nvPicPr>
        <p:blipFill>
          <a:blip r:embed="rId9" cstate="print">
            <a:clrChange>
              <a:clrFrom>
                <a:srgbClr val="CDDDEA"/>
              </a:clrFrom>
              <a:clrTo>
                <a:srgbClr val="CDDDEA">
                  <a:alpha val="0"/>
                </a:srgbClr>
              </a:clrTo>
            </a:clrChange>
            <a:lum bright="30000"/>
            <a:extLst>
              <a:ext uri="{28A0092B-C50C-407E-A947-70E740481C1C}">
                <a14:useLocalDpi xmlns:a14="http://schemas.microsoft.com/office/drawing/2010/main" val="0"/>
              </a:ext>
            </a:extLst>
          </a:blip>
          <a:srcRect l="44308" r="6667"/>
          <a:stretch>
            <a:fillRect/>
          </a:stretch>
        </p:blipFill>
        <p:spPr bwMode="auto">
          <a:xfrm>
            <a:off x="5940425" y="0"/>
            <a:ext cx="23749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校徽">
            <a:extLst>
              <a:ext uri="{FF2B5EF4-FFF2-40B4-BE49-F238E27FC236}">
                <a16:creationId xmlns:a16="http://schemas.microsoft.com/office/drawing/2014/main" id="{C7D3B2A8-80E8-4334-BB75-238A5D20DA8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88350" y="188913"/>
            <a:ext cx="504825" cy="47942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userDrawn="1"/>
        </p:nvSpPr>
        <p:spPr>
          <a:xfrm>
            <a:off x="683568" y="188913"/>
            <a:ext cx="4176464" cy="400110"/>
          </a:xfrm>
          <a:prstGeom prst="rect">
            <a:avLst/>
          </a:prstGeom>
        </p:spPr>
        <p:txBody>
          <a:bodyPr wrap="square">
            <a:spAutoFit/>
          </a:bodyPr>
          <a:lstStyle/>
          <a:p>
            <a:r>
              <a:rPr lang="zh-CN" altLang="en-US" sz="1600" b="1" i="1" kern="0" dirty="0">
                <a:solidFill>
                  <a:srgbClr val="00B0F0"/>
                </a:solidFill>
                <a:latin typeface="+mn-ea"/>
                <a:ea typeface="+mn-ea"/>
              </a:rPr>
              <a:t>前庭蜗器  </a:t>
            </a:r>
            <a:r>
              <a:rPr lang="en-US" altLang="zh-CN" sz="2000" b="0" i="1" u="none" strike="noStrike" kern="1200" baseline="0" dirty="0">
                <a:solidFill>
                  <a:srgbClr val="00B0F0"/>
                </a:solidFill>
                <a:latin typeface="Cambria" panose="02040503050406030204" pitchFamily="18" charset="0"/>
                <a:ea typeface="宋体" panose="02010600030101010101" pitchFamily="2" charset="-122"/>
                <a:cs typeface="+mn-cs"/>
              </a:rPr>
              <a:t>vestibulocochlear organ</a:t>
            </a:r>
            <a:endParaRPr lang="zh-CN" altLang="en-US" sz="1600" i="1" dirty="0">
              <a:solidFill>
                <a:srgbClr val="00B0F0"/>
              </a:solidFill>
              <a:latin typeface="Cambria" panose="02040503050406030204" pitchFamily="18" charset="0"/>
              <a:ea typeface="+mn-ea"/>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6" r:id="rId4"/>
    <p:sldLayoutId id="2147483661" r:id="rId5"/>
    <p:sldLayoutId id="2147483662" r:id="rId6"/>
    <p:sldLayoutId id="2147483663" r:id="rId7"/>
  </p:sldLayoutIdLst>
  <p:transition>
    <p:random/>
  </p:transition>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395536" y="3140968"/>
            <a:ext cx="4284386" cy="2898058"/>
          </a:xfrm>
          <a:prstGeom prst="rect">
            <a:avLst/>
          </a:prstGeom>
        </p:spPr>
        <p:txBody>
          <a:bodyPr/>
          <a:lstStyle/>
          <a:p>
            <a:pPr algn="ctr" eaLnBrk="1" hangingPunct="1">
              <a:lnSpc>
                <a:spcPct val="130000"/>
              </a:lnSpc>
            </a:pPr>
            <a:r>
              <a:rPr lang="zh-CN" altLang="en-US" sz="3800" b="1" dirty="0">
                <a:solidFill>
                  <a:srgbClr val="0033CC"/>
                </a:solidFill>
                <a:latin typeface="隶书" panose="02010509060101010101" pitchFamily="49" charset="-122"/>
                <a:ea typeface="隶书" panose="02010509060101010101" pitchFamily="49" charset="-122"/>
              </a:rPr>
              <a:t>潍坊医学院</a:t>
            </a:r>
            <a:r>
              <a:rPr lang="en-US" altLang="zh-CN" sz="3800" b="1" dirty="0">
                <a:solidFill>
                  <a:srgbClr val="0033CC"/>
                </a:solidFill>
                <a:latin typeface="隶书" panose="02010509060101010101" pitchFamily="49" charset="-122"/>
                <a:ea typeface="隶书" panose="02010509060101010101" pitchFamily="49" charset="-122"/>
              </a:rPr>
              <a:t/>
            </a:r>
            <a:br>
              <a:rPr lang="en-US" altLang="zh-CN" sz="3800" b="1" dirty="0">
                <a:solidFill>
                  <a:srgbClr val="0033CC"/>
                </a:solidFill>
                <a:latin typeface="隶书" panose="02010509060101010101" pitchFamily="49" charset="-122"/>
                <a:ea typeface="隶书" panose="02010509060101010101" pitchFamily="49" charset="-122"/>
              </a:rPr>
            </a:br>
            <a:r>
              <a:rPr lang="zh-CN" altLang="en-US" sz="3800" b="1" dirty="0">
                <a:solidFill>
                  <a:srgbClr val="0033CC"/>
                </a:solidFill>
                <a:latin typeface="隶书" panose="02010509060101010101" pitchFamily="49" charset="-122"/>
                <a:ea typeface="隶书" panose="02010509060101010101" pitchFamily="49" charset="-122"/>
              </a:rPr>
              <a:t>人体解剖学教研室</a:t>
            </a:r>
            <a:r>
              <a:rPr lang="en-US" altLang="zh-CN" sz="3800" b="1" dirty="0">
                <a:solidFill>
                  <a:srgbClr val="0033CC"/>
                </a:solidFill>
                <a:latin typeface="隶书" panose="02010509060101010101" pitchFamily="49" charset="-122"/>
                <a:ea typeface="隶书" panose="02010509060101010101" pitchFamily="49" charset="-122"/>
              </a:rPr>
              <a:t/>
            </a:r>
            <a:br>
              <a:rPr lang="en-US" altLang="zh-CN" sz="3800" b="1" dirty="0">
                <a:solidFill>
                  <a:srgbClr val="0033CC"/>
                </a:solidFill>
                <a:latin typeface="隶书" panose="02010509060101010101" pitchFamily="49" charset="-122"/>
                <a:ea typeface="隶书" panose="02010509060101010101" pitchFamily="49" charset="-122"/>
              </a:rPr>
            </a:br>
            <a:r>
              <a:rPr lang="zh-CN" altLang="en-US" sz="3800" b="1" dirty="0">
                <a:solidFill>
                  <a:srgbClr val="0033CC"/>
                </a:solidFill>
                <a:latin typeface="隶书" panose="02010509060101010101" pitchFamily="49" charset="-122"/>
                <a:ea typeface="隶书" panose="02010509060101010101" pitchFamily="49" charset="-122"/>
              </a:rPr>
              <a:t>王 岱 君</a:t>
            </a:r>
            <a:r>
              <a:rPr lang="en-US" altLang="zh-CN" sz="3800" b="1" dirty="0">
                <a:solidFill>
                  <a:srgbClr val="0033CC"/>
                </a:solidFill>
                <a:latin typeface="隶书" panose="02010509060101010101" pitchFamily="49" charset="-122"/>
                <a:ea typeface="隶书" panose="02010509060101010101" pitchFamily="49" charset="-122"/>
              </a:rPr>
              <a:t/>
            </a:r>
            <a:br>
              <a:rPr lang="en-US" altLang="zh-CN" sz="3800" b="1" dirty="0">
                <a:solidFill>
                  <a:srgbClr val="0033CC"/>
                </a:solidFill>
                <a:latin typeface="隶书" panose="02010509060101010101" pitchFamily="49" charset="-122"/>
                <a:ea typeface="隶书" panose="02010509060101010101" pitchFamily="49" charset="-122"/>
              </a:rPr>
            </a:br>
            <a:r>
              <a:rPr lang="en-US" altLang="zh-CN" sz="3200" b="1" dirty="0">
                <a:solidFill>
                  <a:srgbClr val="0033CC"/>
                </a:solidFill>
                <a:latin typeface="隶书" panose="02010509060101010101" pitchFamily="49" charset="-122"/>
                <a:ea typeface="隶书" panose="02010509060101010101" pitchFamily="49" charset="-122"/>
              </a:rPr>
              <a:t>11052</a:t>
            </a:r>
          </a:p>
        </p:txBody>
      </p:sp>
      <p:pic>
        <p:nvPicPr>
          <p:cNvPr id="3" name="Picture 4" descr="耳模式图3">
            <a:extLst>
              <a:ext uri="{FF2B5EF4-FFF2-40B4-BE49-F238E27FC236}">
                <a16:creationId xmlns:a16="http://schemas.microsoft.com/office/drawing/2014/main" id="{56D5974F-E59E-4675-B466-712A02DC4C1F}"/>
              </a:ext>
            </a:extLst>
          </p:cNvPr>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a:xfrm>
            <a:off x="4669687" y="2862078"/>
            <a:ext cx="4284386" cy="3455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a:extLst>
              <a:ext uri="{FF2B5EF4-FFF2-40B4-BE49-F238E27FC236}">
                <a16:creationId xmlns:a16="http://schemas.microsoft.com/office/drawing/2014/main" id="{33FEE83F-F602-4835-8B4C-E756F165F5DE}"/>
              </a:ext>
            </a:extLst>
          </p:cNvPr>
          <p:cNvSpPr txBox="1">
            <a:spLocks noChangeArrowheads="1"/>
          </p:cNvSpPr>
          <p:nvPr/>
        </p:nvSpPr>
        <p:spPr>
          <a:xfrm>
            <a:off x="1403648" y="954606"/>
            <a:ext cx="5904656" cy="1494984"/>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pPr algn="ctr" eaLnBrk="1" hangingPunct="1"/>
            <a:r>
              <a:rPr lang="zh-CN" altLang="en-US" sz="6000" b="1" kern="0" dirty="0">
                <a:solidFill>
                  <a:srgbClr val="0033CC"/>
                </a:solidFill>
                <a:latin typeface="隶书" panose="02010509060101010101" pitchFamily="49" charset="-122"/>
                <a:ea typeface="隶书" panose="02010509060101010101" pitchFamily="49" charset="-122"/>
              </a:rPr>
              <a:t>前 庭 蜗 器</a:t>
            </a:r>
            <a:br>
              <a:rPr lang="zh-CN" altLang="en-US" sz="6000" b="1" kern="0" dirty="0">
                <a:solidFill>
                  <a:srgbClr val="0033CC"/>
                </a:solidFill>
                <a:latin typeface="隶书" panose="02010509060101010101" pitchFamily="49" charset="-122"/>
                <a:ea typeface="隶书" panose="02010509060101010101" pitchFamily="49" charset="-122"/>
              </a:rPr>
            </a:br>
            <a:r>
              <a:rPr lang="en-US" altLang="zh-CN" sz="3200" b="1" kern="0" dirty="0">
                <a:solidFill>
                  <a:srgbClr val="0033CC"/>
                </a:solidFill>
                <a:ea typeface="华文行楷" panose="02010800040101010101" pitchFamily="2" charset="-122"/>
              </a:rPr>
              <a:t>The Vestibulocochlear Organ</a:t>
            </a:r>
            <a:br>
              <a:rPr lang="en-US" altLang="zh-CN" sz="3200" b="1" kern="0" dirty="0">
                <a:solidFill>
                  <a:srgbClr val="0033CC"/>
                </a:solidFill>
                <a:ea typeface="华文行楷" panose="02010800040101010101" pitchFamily="2" charset="-122"/>
              </a:rPr>
            </a:br>
            <a:endParaRPr lang="en-US" altLang="zh-CN" sz="3200" b="1" kern="0" dirty="0">
              <a:solidFill>
                <a:srgbClr val="0033CC"/>
              </a:solidFill>
              <a:latin typeface="隶书" panose="02010509060101010101" pitchFamily="49" charset="-122"/>
              <a:ea typeface="隶书" panose="02010509060101010101" pitchFamily="49" charset="-122"/>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8305" y="908199"/>
            <a:ext cx="8229600" cy="792163"/>
          </a:xfrm>
        </p:spPr>
        <p:txBody>
          <a:bodyPr/>
          <a:lstStyle/>
          <a:p>
            <a:pPr algn="ctr" eaLnBrk="1" hangingPunct="1"/>
            <a:r>
              <a:rPr lang="zh-CN" altLang="en-US" b="1" dirty="0">
                <a:solidFill>
                  <a:srgbClr val="3366FF"/>
                </a:solidFill>
                <a:latin typeface="楷体" panose="02010609060101010101" pitchFamily="49" charset="-122"/>
                <a:ea typeface="楷体" panose="02010609060101010101" pitchFamily="49" charset="-122"/>
              </a:rPr>
              <a:t>一、鼓室 </a:t>
            </a:r>
            <a:r>
              <a:rPr lang="en-US" altLang="zh-CN" sz="3600" b="1" dirty="0">
                <a:solidFill>
                  <a:srgbClr val="3366FF"/>
                </a:solidFill>
                <a:ea typeface="楷体" panose="02010609060101010101" pitchFamily="49" charset="-122"/>
              </a:rPr>
              <a:t>Tympanic cavity</a:t>
            </a:r>
            <a:endParaRPr lang="en-US" altLang="zh-CN" b="1" dirty="0">
              <a:solidFill>
                <a:srgbClr val="3366FF"/>
              </a:solidFill>
              <a:ea typeface="楷体" panose="02010609060101010101" pitchFamily="49" charset="-122"/>
            </a:endParaRPr>
          </a:p>
        </p:txBody>
      </p:sp>
      <p:sp>
        <p:nvSpPr>
          <p:cNvPr id="12291" name="Rectangle 3"/>
          <p:cNvSpPr>
            <a:spLocks noGrp="1" noChangeArrowheads="1"/>
          </p:cNvSpPr>
          <p:nvPr>
            <p:ph type="body" sz="half" idx="1"/>
          </p:nvPr>
        </p:nvSpPr>
        <p:spPr>
          <a:xfrm>
            <a:off x="658193" y="2492524"/>
            <a:ext cx="2819400" cy="1008063"/>
          </a:xfrm>
        </p:spPr>
        <p:txBody>
          <a:bodyPr/>
          <a:lstStyle/>
          <a:p>
            <a:pPr marL="0" indent="0" eaLnBrk="1" hangingPunct="1">
              <a:buClr>
                <a:srgbClr val="FF3300"/>
              </a:buClr>
              <a:buSzPct val="150000"/>
              <a:buFont typeface="Wingdings" panose="05000000000000000000" pitchFamily="2" charset="2"/>
              <a:buNone/>
            </a:pPr>
            <a:r>
              <a:rPr lang="zh-CN" altLang="en-US" sz="2900" b="1"/>
              <a:t>位于颞骨岩部含气的不规则小腔</a:t>
            </a:r>
          </a:p>
          <a:p>
            <a:pPr marL="0" indent="0" eaLnBrk="1" hangingPunct="1">
              <a:buClr>
                <a:srgbClr val="FF3300"/>
              </a:buClr>
              <a:buSzPct val="150000"/>
              <a:buFont typeface="Wingdings" panose="05000000000000000000" pitchFamily="2" charset="2"/>
              <a:buChar char="v"/>
            </a:pPr>
            <a:endParaRPr lang="en-US" altLang="zh-CN" sz="2900" b="1"/>
          </a:p>
        </p:txBody>
      </p:sp>
      <p:pic>
        <p:nvPicPr>
          <p:cNvPr id="12292" name="Picture 4" descr="耳模式图3"/>
          <p:cNvPicPr>
            <a:picLocks noGrp="1" noChangeAspect="1" noChangeArrowheads="1"/>
          </p:cNvPicPr>
          <p:nvPr>
            <p:ph sz="half" idx="2"/>
          </p:nvPr>
        </p:nvPicPr>
        <p:blipFill>
          <a:blip r:embed="rId2" cstate="print">
            <a:lum contrast="24000"/>
            <a:extLst>
              <a:ext uri="{28A0092B-C50C-407E-A947-70E740481C1C}">
                <a14:useLocalDpi xmlns:a14="http://schemas.microsoft.com/office/drawing/2010/main" val="0"/>
              </a:ext>
            </a:extLst>
          </a:blip>
          <a:srcRect/>
          <a:stretch>
            <a:fillRect/>
          </a:stretch>
        </p:blipFill>
        <p:spPr>
          <a:xfrm>
            <a:off x="3491880" y="1844824"/>
            <a:ext cx="5483225" cy="442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75706" y="837208"/>
            <a:ext cx="3816350" cy="576262"/>
          </a:xfrm>
        </p:spPr>
        <p:txBody>
          <a:bodyPr/>
          <a:lstStyle/>
          <a:p>
            <a:pPr eaLnBrk="1" hangingPunct="1"/>
            <a:r>
              <a:rPr lang="zh-CN" altLang="en-US" sz="3400" b="1" dirty="0">
                <a:solidFill>
                  <a:schemeClr val="tx1"/>
                </a:solidFill>
                <a:latin typeface="Times New Roman" panose="02020603050405020304" pitchFamily="18" charset="0"/>
              </a:rPr>
              <a:t>鼓室的壁 </a:t>
            </a:r>
            <a:r>
              <a:rPr lang="en-US" altLang="zh-CN" sz="3400" b="1" dirty="0">
                <a:solidFill>
                  <a:schemeClr val="tx1"/>
                </a:solidFill>
                <a:latin typeface="Times New Roman" panose="02020603050405020304" pitchFamily="18" charset="0"/>
              </a:rPr>
              <a:t>Walls</a:t>
            </a:r>
            <a:endParaRPr lang="en-US" altLang="zh-CN" sz="3400" b="1" dirty="0">
              <a:latin typeface="Times New Roman" panose="02020603050405020304" pitchFamily="18" charset="0"/>
            </a:endParaRPr>
          </a:p>
        </p:txBody>
      </p:sp>
      <p:pic>
        <p:nvPicPr>
          <p:cNvPr id="13315" name="Picture 3" descr="鼓室（简）"/>
          <p:cNvPicPr>
            <a:picLocks noGrp="1" noChangeAspect="1" noChangeArrowheads="1"/>
          </p:cNvPicPr>
          <p:nvPr>
            <p:ph idx="1"/>
          </p:nvPr>
        </p:nvPicPr>
        <p:blipFill>
          <a:blip r:embed="rId2">
            <a:lum bright="-6000" contrast="24000"/>
            <a:extLst>
              <a:ext uri="{28A0092B-C50C-407E-A947-70E740481C1C}">
                <a14:useLocalDpi xmlns:a14="http://schemas.microsoft.com/office/drawing/2010/main" val="0"/>
              </a:ext>
            </a:extLst>
          </a:blip>
          <a:srcRect/>
          <a:stretch>
            <a:fillRect/>
          </a:stretch>
        </p:blipFill>
        <p:spPr>
          <a:xfrm>
            <a:off x="2483768" y="1700808"/>
            <a:ext cx="4392613" cy="4256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4"/>
          <p:cNvSpPr txBox="1">
            <a:spLocks noChangeArrowheads="1"/>
          </p:cNvSpPr>
          <p:nvPr/>
        </p:nvSpPr>
        <p:spPr bwMode="auto">
          <a:xfrm>
            <a:off x="3779168" y="1340445"/>
            <a:ext cx="1228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000" b="1"/>
              <a:t>顶   </a:t>
            </a:r>
            <a:r>
              <a:rPr lang="en-US" altLang="zh-CN" sz="2000" b="1"/>
              <a:t>Roof</a:t>
            </a:r>
          </a:p>
        </p:txBody>
      </p:sp>
      <p:sp>
        <p:nvSpPr>
          <p:cNvPr id="13317" name="Text Box 5"/>
          <p:cNvSpPr txBox="1">
            <a:spLocks noChangeArrowheads="1"/>
          </p:cNvSpPr>
          <p:nvPr/>
        </p:nvSpPr>
        <p:spPr bwMode="auto">
          <a:xfrm>
            <a:off x="3971256" y="5979120"/>
            <a:ext cx="1354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000" b="1"/>
              <a:t>底   </a:t>
            </a:r>
            <a:r>
              <a:rPr lang="en-US" altLang="zh-CN" sz="2000" b="1"/>
              <a:t>Floor </a:t>
            </a:r>
          </a:p>
        </p:txBody>
      </p:sp>
      <p:sp>
        <p:nvSpPr>
          <p:cNvPr id="13318" name="Text Box 6"/>
          <p:cNvSpPr txBox="1">
            <a:spLocks noChangeArrowheads="1"/>
          </p:cNvSpPr>
          <p:nvPr/>
        </p:nvSpPr>
        <p:spPr bwMode="auto">
          <a:xfrm>
            <a:off x="426368" y="3574058"/>
            <a:ext cx="224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000" b="1"/>
              <a:t>外侧壁</a:t>
            </a:r>
            <a:r>
              <a:rPr lang="en-US" altLang="zh-CN" sz="2000" b="1"/>
              <a:t>lateral wall</a:t>
            </a:r>
          </a:p>
        </p:txBody>
      </p:sp>
      <p:sp>
        <p:nvSpPr>
          <p:cNvPr id="13319" name="Text Box 7"/>
          <p:cNvSpPr txBox="1">
            <a:spLocks noChangeArrowheads="1"/>
          </p:cNvSpPr>
          <p:nvPr/>
        </p:nvSpPr>
        <p:spPr bwMode="auto">
          <a:xfrm>
            <a:off x="6279481" y="3351808"/>
            <a:ext cx="2287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000" b="1"/>
              <a:t>内侧壁</a:t>
            </a:r>
            <a:r>
              <a:rPr lang="en-US" altLang="zh-CN" sz="2000" b="1"/>
              <a:t>Medial wall</a:t>
            </a:r>
          </a:p>
        </p:txBody>
      </p:sp>
      <p:sp>
        <p:nvSpPr>
          <p:cNvPr id="13320" name="Text Box 8"/>
          <p:cNvSpPr txBox="1">
            <a:spLocks noChangeArrowheads="1"/>
          </p:cNvSpPr>
          <p:nvPr/>
        </p:nvSpPr>
        <p:spPr bwMode="auto">
          <a:xfrm>
            <a:off x="3280693" y="3932833"/>
            <a:ext cx="2705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000" b="1"/>
              <a:t>后壁  </a:t>
            </a:r>
          </a:p>
          <a:p>
            <a:pPr algn="ctr" eaLnBrk="1" hangingPunct="1">
              <a:spcBef>
                <a:spcPct val="0"/>
              </a:spcBef>
              <a:buClrTx/>
              <a:buSzTx/>
              <a:buFontTx/>
              <a:buNone/>
            </a:pPr>
            <a:r>
              <a:rPr lang="en-US" altLang="zh-CN" sz="2000" b="1"/>
              <a:t>Posterior wall</a:t>
            </a:r>
          </a:p>
        </p:txBody>
      </p:sp>
      <p:sp>
        <p:nvSpPr>
          <p:cNvPr id="13321" name="Text Box 9"/>
          <p:cNvSpPr txBox="1">
            <a:spLocks noChangeArrowheads="1"/>
          </p:cNvSpPr>
          <p:nvPr/>
        </p:nvSpPr>
        <p:spPr bwMode="auto">
          <a:xfrm>
            <a:off x="6300118" y="3932833"/>
            <a:ext cx="2447925" cy="1692275"/>
          </a:xfrm>
          <a:prstGeom prst="rect">
            <a:avLst/>
          </a:prstGeom>
          <a:solidFill>
            <a:srgbClr val="FFCC00"/>
          </a:solidFill>
          <a:ln w="76200">
            <a:pattFill prst="pct50">
              <a:fgClr>
                <a:schemeClr val="tx1"/>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endParaRPr lang="en-US" altLang="zh-CN" sz="2000" b="1"/>
          </a:p>
          <a:p>
            <a:pPr algn="ctr" eaLnBrk="1" hangingPunct="1">
              <a:spcBef>
                <a:spcPct val="0"/>
              </a:spcBef>
              <a:buClrTx/>
              <a:buSzTx/>
              <a:buFontTx/>
              <a:buNone/>
            </a:pPr>
            <a:r>
              <a:rPr lang="zh-CN" altLang="en-US" sz="2000" b="1"/>
              <a:t>前壁</a:t>
            </a:r>
          </a:p>
          <a:p>
            <a:pPr algn="ctr" eaLnBrk="1" hangingPunct="1">
              <a:spcBef>
                <a:spcPct val="0"/>
              </a:spcBef>
              <a:buClrTx/>
              <a:buSzTx/>
              <a:buFontTx/>
              <a:buNone/>
            </a:pPr>
            <a:r>
              <a:rPr lang="en-US" altLang="zh-CN" sz="2000" b="1"/>
              <a:t>Anterior wall</a:t>
            </a:r>
          </a:p>
          <a:p>
            <a:pPr algn="ctr" eaLnBrk="1" hangingPunct="1">
              <a:spcBef>
                <a:spcPct val="0"/>
              </a:spcBef>
              <a:buClrTx/>
              <a:buSzTx/>
              <a:buFontTx/>
              <a:buNone/>
            </a:pPr>
            <a:endParaRPr lang="en-US" altLang="zh-CN" sz="2000" b="1"/>
          </a:p>
          <a:p>
            <a:pPr algn="ctr" eaLnBrk="1" hangingPunct="1">
              <a:spcBef>
                <a:spcPct val="0"/>
              </a:spcBef>
              <a:buClrTx/>
              <a:buSzTx/>
              <a:buFontTx/>
              <a:buNone/>
            </a:pPr>
            <a:endParaRPr lang="en-US" altLang="zh-CN" sz="2000" b="1"/>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755625" y="1197124"/>
            <a:ext cx="7704138" cy="792162"/>
          </a:xfrm>
        </p:spPr>
        <p:txBody>
          <a:bodyPr/>
          <a:lstStyle/>
          <a:p>
            <a:pPr marL="0" indent="0" eaLnBrk="1" hangingPunct="1">
              <a:buClr>
                <a:srgbClr val="FF3300"/>
              </a:buClr>
              <a:buSzTx/>
              <a:buNone/>
            </a:pPr>
            <a:r>
              <a:rPr lang="en-US" altLang="zh-CN" sz="2800" b="1" dirty="0">
                <a:solidFill>
                  <a:srgbClr val="0000FF"/>
                </a:solidFill>
                <a:latin typeface="Times New Roman" panose="02020603050405020304" pitchFamily="18" charset="0"/>
              </a:rPr>
              <a:t>1. </a:t>
            </a:r>
            <a:r>
              <a:rPr lang="zh-CN" altLang="en-US" sz="2800" b="1" dirty="0">
                <a:solidFill>
                  <a:srgbClr val="0000FF"/>
                </a:solidFill>
                <a:latin typeface="Times New Roman" panose="02020603050405020304" pitchFamily="18" charset="0"/>
              </a:rPr>
              <a:t>外侧壁</a:t>
            </a:r>
            <a:r>
              <a:rPr lang="en-US" altLang="zh-CN" sz="2800" b="1" dirty="0">
                <a:latin typeface="Times New Roman" panose="02020603050405020304" pitchFamily="18" charset="0"/>
              </a:rPr>
              <a:t>lateral wall </a:t>
            </a:r>
            <a:r>
              <a:rPr lang="zh-CN" altLang="en-US" sz="2800" b="1" dirty="0">
                <a:solidFill>
                  <a:srgbClr val="0033CC"/>
                </a:solidFill>
                <a:latin typeface="Times New Roman" panose="02020603050405020304" pitchFamily="18" charset="0"/>
              </a:rPr>
              <a:t>：鼓膜壁</a:t>
            </a:r>
            <a:r>
              <a:rPr lang="en-US" altLang="zh-CN" sz="2800" b="1" dirty="0">
                <a:latin typeface="Times New Roman" panose="02020603050405020304" pitchFamily="18" charset="0"/>
              </a:rPr>
              <a:t>membranous wall </a:t>
            </a:r>
          </a:p>
        </p:txBody>
      </p:sp>
      <p:pic>
        <p:nvPicPr>
          <p:cNvPr id="17411" name="Picture 4" descr="耳模式图3"/>
          <p:cNvPicPr>
            <a:picLocks noChangeAspect="1" noChangeArrowheads="1"/>
          </p:cNvPicPr>
          <p:nvPr/>
        </p:nvPicPr>
        <p:blipFill>
          <a:blip r:embed="rId2">
            <a:lum bright="-6000" contrast="36000"/>
            <a:extLst>
              <a:ext uri="{28A0092B-C50C-407E-A947-70E740481C1C}">
                <a14:useLocalDpi xmlns:a14="http://schemas.microsoft.com/office/drawing/2010/main" val="0"/>
              </a:ext>
            </a:extLst>
          </a:blip>
          <a:srcRect t="1227" r="4543" b="6151"/>
          <a:stretch>
            <a:fillRect/>
          </a:stretch>
        </p:blipFill>
        <p:spPr bwMode="auto">
          <a:xfrm>
            <a:off x="1763688" y="1844824"/>
            <a:ext cx="5400675"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sz="half" idx="1"/>
          </p:nvPr>
        </p:nvSpPr>
        <p:spPr>
          <a:xfrm>
            <a:off x="395387" y="908695"/>
            <a:ext cx="8218488" cy="1871663"/>
          </a:xfrm>
        </p:spPr>
        <p:txBody>
          <a:bodyPr/>
          <a:lstStyle/>
          <a:p>
            <a:pPr marL="344488" lvl="1" indent="0" eaLnBrk="1" hangingPunct="1">
              <a:lnSpc>
                <a:spcPct val="120000"/>
              </a:lnSpc>
              <a:buClr>
                <a:srgbClr val="FF3300"/>
              </a:buClr>
              <a:buSzTx/>
              <a:buNone/>
            </a:pPr>
            <a:r>
              <a:rPr lang="en-US" altLang="zh-CN" sz="2800" b="1" dirty="0">
                <a:solidFill>
                  <a:srgbClr val="0000FF"/>
                </a:solidFill>
                <a:latin typeface="Times New Roman" panose="02020603050405020304" pitchFamily="18" charset="0"/>
              </a:rPr>
              <a:t>2. </a:t>
            </a:r>
            <a:r>
              <a:rPr lang="zh-CN" altLang="en-US" sz="2800" b="1" dirty="0">
                <a:solidFill>
                  <a:srgbClr val="0000FF"/>
                </a:solidFill>
                <a:latin typeface="Times New Roman" panose="02020603050405020304" pitchFamily="18" charset="0"/>
              </a:rPr>
              <a:t>上壁：鼓室盖壁</a:t>
            </a:r>
            <a:r>
              <a:rPr lang="zh-CN" altLang="en-US" sz="2800" b="1" dirty="0">
                <a:latin typeface="Times New Roman" panose="02020603050405020304" pitchFamily="18" charset="0"/>
              </a:rPr>
              <a:t>  </a:t>
            </a:r>
            <a:r>
              <a:rPr lang="en-US" altLang="zh-CN" sz="2800" dirty="0">
                <a:latin typeface="Times New Roman" panose="02020603050405020304" pitchFamily="18" charset="0"/>
              </a:rPr>
              <a:t>Roof or tegmental wall  </a:t>
            </a:r>
          </a:p>
          <a:p>
            <a:pPr marL="344488" lvl="1" indent="0" eaLnBrk="1" hangingPunct="1">
              <a:lnSpc>
                <a:spcPct val="120000"/>
              </a:lnSpc>
              <a:buClr>
                <a:srgbClr val="FF3300"/>
              </a:buClr>
              <a:buSzTx/>
              <a:buNone/>
            </a:pPr>
            <a:r>
              <a:rPr lang="en-US" altLang="zh-CN" sz="2800" b="1" dirty="0">
                <a:solidFill>
                  <a:srgbClr val="0000FF"/>
                </a:solidFill>
                <a:latin typeface="Times New Roman" panose="02020603050405020304" pitchFamily="18" charset="0"/>
              </a:rPr>
              <a:t>3. </a:t>
            </a:r>
            <a:r>
              <a:rPr lang="zh-CN" altLang="en-US" sz="2800" b="1" dirty="0">
                <a:solidFill>
                  <a:srgbClr val="0000FF"/>
                </a:solidFill>
                <a:latin typeface="Times New Roman" panose="02020603050405020304" pitchFamily="18" charset="0"/>
              </a:rPr>
              <a:t>下壁：颈静脉壁  </a:t>
            </a:r>
            <a:r>
              <a:rPr lang="en-US" altLang="zh-CN" sz="2800" dirty="0">
                <a:latin typeface="Times New Roman" panose="02020603050405020304" pitchFamily="18" charset="0"/>
              </a:rPr>
              <a:t>Floor or</a:t>
            </a:r>
            <a:r>
              <a:rPr lang="en-US" altLang="zh-CN" sz="2800" b="1" dirty="0">
                <a:latin typeface="Times New Roman" panose="02020603050405020304" pitchFamily="18" charset="0"/>
              </a:rPr>
              <a:t> </a:t>
            </a:r>
            <a:r>
              <a:rPr lang="en-US" altLang="zh-CN" sz="2800" dirty="0">
                <a:latin typeface="Times New Roman" panose="02020603050405020304" pitchFamily="18" charset="0"/>
              </a:rPr>
              <a:t>jugular wall</a:t>
            </a:r>
            <a:r>
              <a:rPr lang="en-US" altLang="zh-CN" sz="2800" b="1" dirty="0">
                <a:latin typeface="Times New Roman" panose="02020603050405020304" pitchFamily="18" charset="0"/>
              </a:rPr>
              <a:t> </a:t>
            </a:r>
          </a:p>
          <a:p>
            <a:pPr marL="344488" lvl="1" indent="0" eaLnBrk="1" hangingPunct="1">
              <a:lnSpc>
                <a:spcPct val="120000"/>
              </a:lnSpc>
              <a:buClr>
                <a:srgbClr val="FF3300"/>
              </a:buClr>
              <a:buSzTx/>
              <a:buNone/>
            </a:pPr>
            <a:r>
              <a:rPr lang="en-US" altLang="zh-CN" sz="2800" b="1" dirty="0">
                <a:solidFill>
                  <a:srgbClr val="0000FF"/>
                </a:solidFill>
                <a:latin typeface="Times New Roman" panose="02020603050405020304" pitchFamily="18" charset="0"/>
              </a:rPr>
              <a:t>4. </a:t>
            </a:r>
            <a:r>
              <a:rPr lang="zh-CN" altLang="en-US" sz="2800" b="1" dirty="0">
                <a:solidFill>
                  <a:srgbClr val="0000FF"/>
                </a:solidFill>
                <a:latin typeface="Times New Roman" panose="02020603050405020304" pitchFamily="18" charset="0"/>
              </a:rPr>
              <a:t>前壁：颈动脉壁  </a:t>
            </a:r>
            <a:r>
              <a:rPr lang="en-US" altLang="zh-CN" sz="2800" dirty="0">
                <a:latin typeface="Times New Roman" panose="02020603050405020304" pitchFamily="18" charset="0"/>
              </a:rPr>
              <a:t>Anterior wall or carotid wall</a:t>
            </a:r>
          </a:p>
        </p:txBody>
      </p:sp>
      <p:pic>
        <p:nvPicPr>
          <p:cNvPr id="14339" name="Picture 4" descr="鼓室"/>
          <p:cNvPicPr>
            <a:picLocks noGrp="1" noChangeAspect="1" noChangeArrowheads="1"/>
          </p:cNvPicPr>
          <p:nvPr>
            <p:ph sz="half" idx="2"/>
          </p:nvPr>
        </p:nvPicPr>
        <p:blipFill>
          <a:blip r:embed="rId2">
            <a:lum bright="-24000" contrast="18000"/>
            <a:extLst>
              <a:ext uri="{28A0092B-C50C-407E-A947-70E740481C1C}">
                <a14:useLocalDpi xmlns:a14="http://schemas.microsoft.com/office/drawing/2010/main" val="0"/>
              </a:ext>
            </a:extLst>
          </a:blip>
          <a:srcRect/>
          <a:stretch>
            <a:fillRect/>
          </a:stretch>
        </p:blipFill>
        <p:spPr>
          <a:xfrm>
            <a:off x="1979712" y="2708920"/>
            <a:ext cx="5761038" cy="3749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animEffect transition="in" filter="wipe(up)">
                                      <p:cBhvr>
                                        <p:cTn id="7" dur="500"/>
                                        <p:tgtEl>
                                          <p:spTgt spid="1976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97635">
                                            <p:txEl>
                                              <p:pRg st="2" end="2"/>
                                            </p:txEl>
                                          </p:spTgt>
                                        </p:tgtEl>
                                        <p:attrNameLst>
                                          <p:attrName>style.visibility</p:attrName>
                                        </p:attrNameLst>
                                      </p:cBhvr>
                                      <p:to>
                                        <p:strVal val="visible"/>
                                      </p:to>
                                    </p:set>
                                    <p:animEffect transition="in" filter="wipe(up)">
                                      <p:cBhvr>
                                        <p:cTn id="12" dur="500"/>
                                        <p:tgtEl>
                                          <p:spTgt spid="197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sz="half" idx="1"/>
          </p:nvPr>
        </p:nvSpPr>
        <p:spPr>
          <a:xfrm>
            <a:off x="529754" y="979810"/>
            <a:ext cx="7786688" cy="2520950"/>
          </a:xfrm>
        </p:spPr>
        <p:txBody>
          <a:bodyPr/>
          <a:lstStyle/>
          <a:p>
            <a:pPr marL="0" indent="0" eaLnBrk="1" hangingPunct="1">
              <a:lnSpc>
                <a:spcPct val="90000"/>
              </a:lnSpc>
              <a:buClr>
                <a:srgbClr val="FF3300"/>
              </a:buClr>
              <a:buSzTx/>
              <a:buNone/>
            </a:pPr>
            <a:r>
              <a:rPr lang="en-US" altLang="zh-CN" sz="2800" b="1" dirty="0">
                <a:solidFill>
                  <a:srgbClr val="0000FF"/>
                </a:solidFill>
                <a:latin typeface="Times New Roman" panose="02020603050405020304" pitchFamily="18" charset="0"/>
              </a:rPr>
              <a:t>5. </a:t>
            </a:r>
            <a:r>
              <a:rPr lang="zh-CN" altLang="en-US" sz="2800" b="1" dirty="0">
                <a:solidFill>
                  <a:srgbClr val="0000FF"/>
                </a:solidFill>
                <a:latin typeface="Times New Roman" panose="02020603050405020304" pitchFamily="18" charset="0"/>
              </a:rPr>
              <a:t>内侧壁</a:t>
            </a:r>
            <a:r>
              <a:rPr lang="en-US" altLang="zh-CN" sz="2800" b="1" dirty="0">
                <a:latin typeface="Times New Roman" panose="02020603050405020304" pitchFamily="18" charset="0"/>
              </a:rPr>
              <a:t>Medial wall</a:t>
            </a:r>
            <a:r>
              <a:rPr lang="en-US" altLang="zh-CN" sz="2800" dirty="0">
                <a:latin typeface="Times New Roman" panose="02020603050405020304" pitchFamily="18" charset="0"/>
              </a:rPr>
              <a:t> </a:t>
            </a:r>
            <a:r>
              <a:rPr lang="zh-CN" altLang="en-US" sz="2800" b="1" dirty="0">
                <a:solidFill>
                  <a:srgbClr val="0000FF"/>
                </a:solidFill>
                <a:latin typeface="Times New Roman" panose="02020603050405020304" pitchFamily="18" charset="0"/>
              </a:rPr>
              <a:t>：迷路壁 </a:t>
            </a:r>
            <a:r>
              <a:rPr lang="en-US" altLang="zh-CN" sz="2800" b="1" dirty="0">
                <a:latin typeface="Times New Roman" panose="02020603050405020304" pitchFamily="18" charset="0"/>
              </a:rPr>
              <a:t>labyrinthine wall</a:t>
            </a:r>
            <a:endParaRPr lang="en-US" altLang="zh-CN" sz="2800" b="1" dirty="0">
              <a:solidFill>
                <a:srgbClr val="0000FF"/>
              </a:solidFill>
              <a:latin typeface="Times New Roman" panose="02020603050405020304" pitchFamily="18" charset="0"/>
            </a:endParaRPr>
          </a:p>
          <a:p>
            <a:pPr marL="1055688" lvl="1" indent="-419100" eaLnBrk="1" hangingPunct="1">
              <a:lnSpc>
                <a:spcPct val="90000"/>
              </a:lnSpc>
              <a:buClr>
                <a:srgbClr val="FF3300"/>
              </a:buClr>
              <a:buSzTx/>
              <a:buFont typeface="Wingdings" panose="05000000000000000000" pitchFamily="2" charset="2"/>
              <a:buNone/>
            </a:pPr>
            <a:r>
              <a:rPr lang="zh-CN" altLang="en-US" sz="2800" b="1" dirty="0">
                <a:solidFill>
                  <a:srgbClr val="0000FF"/>
                </a:solidFill>
                <a:latin typeface="Times New Roman" panose="02020603050405020304" pitchFamily="18" charset="0"/>
              </a:rPr>
              <a:t>岬</a:t>
            </a:r>
            <a:r>
              <a:rPr lang="en-US" altLang="zh-CN" sz="2800" b="1" dirty="0">
                <a:latin typeface="Times New Roman" panose="02020603050405020304" pitchFamily="18" charset="0"/>
              </a:rPr>
              <a:t>Promontory</a:t>
            </a:r>
          </a:p>
          <a:p>
            <a:pPr marL="1055688" lvl="1" indent="-419100" eaLnBrk="1" hangingPunct="1">
              <a:lnSpc>
                <a:spcPct val="90000"/>
              </a:lnSpc>
              <a:buClr>
                <a:srgbClr val="FF3300"/>
              </a:buClr>
              <a:buSzTx/>
              <a:buFont typeface="Wingdings" panose="05000000000000000000" pitchFamily="2" charset="2"/>
              <a:buNone/>
            </a:pPr>
            <a:r>
              <a:rPr lang="zh-CN" altLang="en-US" sz="2800" b="1" dirty="0">
                <a:solidFill>
                  <a:srgbClr val="0000FF"/>
                </a:solidFill>
                <a:latin typeface="Times New Roman" panose="02020603050405020304" pitchFamily="18" charset="0"/>
              </a:rPr>
              <a:t>前庭窗 </a:t>
            </a:r>
            <a:r>
              <a:rPr lang="en-US" altLang="zh-CN" sz="2800" b="1" dirty="0">
                <a:latin typeface="Times New Roman" panose="02020603050405020304" pitchFamily="18" charset="0"/>
              </a:rPr>
              <a:t>Fenestra </a:t>
            </a:r>
            <a:r>
              <a:rPr lang="en-US" altLang="zh-CN" sz="2800" b="1" dirty="0" err="1">
                <a:latin typeface="Times New Roman" panose="02020603050405020304" pitchFamily="18" charset="0"/>
              </a:rPr>
              <a:t>vestibuli</a:t>
            </a:r>
            <a:r>
              <a:rPr lang="en-US" altLang="zh-CN" sz="2800" b="1" dirty="0">
                <a:latin typeface="Times New Roman" panose="02020603050405020304" pitchFamily="18" charset="0"/>
              </a:rPr>
              <a:t>  </a:t>
            </a:r>
            <a:r>
              <a:rPr lang="zh-CN" altLang="en-US" sz="2800" b="1" dirty="0">
                <a:solidFill>
                  <a:srgbClr val="0000CC"/>
                </a:solidFill>
                <a:latin typeface="楷体" panose="02010609060101010101" pitchFamily="49" charset="-122"/>
                <a:ea typeface="楷体" panose="02010609060101010101" pitchFamily="49" charset="-122"/>
              </a:rPr>
              <a:t>被镫骨底封闭</a:t>
            </a:r>
          </a:p>
          <a:p>
            <a:pPr marL="1055688" lvl="1" indent="-419100" eaLnBrk="1" hangingPunct="1">
              <a:lnSpc>
                <a:spcPct val="90000"/>
              </a:lnSpc>
              <a:buClr>
                <a:srgbClr val="FF3300"/>
              </a:buClr>
              <a:buSzTx/>
              <a:buFont typeface="Wingdings" panose="05000000000000000000" pitchFamily="2" charset="2"/>
              <a:buNone/>
            </a:pPr>
            <a:r>
              <a:rPr lang="zh-CN" altLang="en-US" sz="2800" b="1" dirty="0">
                <a:solidFill>
                  <a:srgbClr val="0000FF"/>
                </a:solidFill>
                <a:latin typeface="Times New Roman" panose="02020603050405020304" pitchFamily="18" charset="0"/>
              </a:rPr>
              <a:t>蜗窗</a:t>
            </a:r>
            <a:r>
              <a:rPr lang="en-US" altLang="zh-CN" sz="2800" b="1" dirty="0">
                <a:latin typeface="Times New Roman" panose="02020603050405020304" pitchFamily="18" charset="0"/>
              </a:rPr>
              <a:t>Fenestra cochleae  </a:t>
            </a:r>
            <a:r>
              <a:rPr lang="zh-CN" altLang="en-US" sz="2800" b="1" dirty="0">
                <a:solidFill>
                  <a:srgbClr val="0000CC"/>
                </a:solidFill>
                <a:latin typeface="楷体" panose="02010609060101010101" pitchFamily="49" charset="-122"/>
                <a:ea typeface="楷体" panose="02010609060101010101" pitchFamily="49" charset="-122"/>
              </a:rPr>
              <a:t>被第二鼓膜封闭</a:t>
            </a:r>
          </a:p>
          <a:p>
            <a:pPr marL="1055688" lvl="1" indent="-419100" eaLnBrk="1" hangingPunct="1">
              <a:lnSpc>
                <a:spcPct val="90000"/>
              </a:lnSpc>
              <a:buClr>
                <a:srgbClr val="FF3300"/>
              </a:buClr>
              <a:buSzTx/>
              <a:buFont typeface="Wingdings" panose="05000000000000000000" pitchFamily="2" charset="2"/>
              <a:buNone/>
            </a:pPr>
            <a:r>
              <a:rPr lang="zh-CN" altLang="en-US" sz="2800" b="1" dirty="0">
                <a:solidFill>
                  <a:srgbClr val="0000FF"/>
                </a:solidFill>
                <a:latin typeface="Times New Roman" panose="02020603050405020304" pitchFamily="18" charset="0"/>
              </a:rPr>
              <a:t>面神经管凸</a:t>
            </a:r>
            <a:r>
              <a:rPr lang="en-US" altLang="zh-CN" sz="2800" b="1" dirty="0">
                <a:latin typeface="Times New Roman" panose="02020603050405020304" pitchFamily="18" charset="0"/>
              </a:rPr>
              <a:t>Prominence of facial canal</a:t>
            </a:r>
            <a:endParaRPr lang="en-US" altLang="zh-CN" sz="2800" dirty="0">
              <a:latin typeface="Times New Roman" panose="02020603050405020304" pitchFamily="18" charset="0"/>
            </a:endParaRPr>
          </a:p>
        </p:txBody>
      </p:sp>
      <p:pic>
        <p:nvPicPr>
          <p:cNvPr id="16387" name="Picture 6" descr="鼓室"/>
          <p:cNvPicPr>
            <a:picLocks noGrp="1" noChangeAspect="1" noChangeArrowheads="1"/>
          </p:cNvPicPr>
          <p:nvPr>
            <p:ph sz="half" idx="2"/>
          </p:nvPr>
        </p:nvPicPr>
        <p:blipFill>
          <a:blip r:embed="rId2">
            <a:lum bright="-24000" contrast="18000"/>
            <a:extLst>
              <a:ext uri="{28A0092B-C50C-407E-A947-70E740481C1C}">
                <a14:useLocalDpi xmlns:a14="http://schemas.microsoft.com/office/drawing/2010/main" val="0"/>
              </a:ext>
            </a:extLst>
          </a:blip>
          <a:srcRect/>
          <a:stretch>
            <a:fillRect/>
          </a:stretch>
        </p:blipFill>
        <p:spPr>
          <a:xfrm>
            <a:off x="1907704" y="3068960"/>
            <a:ext cx="5327650" cy="346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3"/>
          <p:cNvSpPr>
            <a:spLocks noGrp="1" noChangeArrowheads="1"/>
          </p:cNvSpPr>
          <p:nvPr>
            <p:ph type="body" sz="half" idx="1"/>
          </p:nvPr>
        </p:nvSpPr>
        <p:spPr>
          <a:xfrm>
            <a:off x="1260128" y="1052711"/>
            <a:ext cx="5545138" cy="1944688"/>
          </a:xfrm>
        </p:spPr>
        <p:txBody>
          <a:bodyPr/>
          <a:lstStyle/>
          <a:p>
            <a:pPr marL="539750" indent="-539750" eaLnBrk="1" hangingPunct="1">
              <a:lnSpc>
                <a:spcPct val="110000"/>
              </a:lnSpc>
              <a:buClr>
                <a:srgbClr val="FF3300"/>
              </a:buClr>
              <a:buSzTx/>
              <a:buNone/>
            </a:pPr>
            <a:r>
              <a:rPr lang="en-US" altLang="zh-CN" sz="2800" b="1" dirty="0">
                <a:solidFill>
                  <a:srgbClr val="0000FF"/>
                </a:solidFill>
                <a:latin typeface="Times New Roman" panose="02020603050405020304" pitchFamily="18" charset="0"/>
              </a:rPr>
              <a:t>6. </a:t>
            </a:r>
            <a:r>
              <a:rPr lang="zh-CN" altLang="en-US" sz="2800" b="1" dirty="0">
                <a:solidFill>
                  <a:srgbClr val="0000FF"/>
                </a:solidFill>
                <a:latin typeface="Times New Roman" panose="02020603050405020304" pitchFamily="18" charset="0"/>
              </a:rPr>
              <a:t>后壁：乳突壁 </a:t>
            </a:r>
            <a:r>
              <a:rPr lang="zh-CN" altLang="en-US" sz="2800" b="1" dirty="0">
                <a:latin typeface="Times New Roman" panose="02020603050405020304" pitchFamily="18" charset="0"/>
              </a:rPr>
              <a:t> </a:t>
            </a:r>
            <a:r>
              <a:rPr lang="en-US" altLang="zh-CN" sz="2800" b="1" dirty="0">
                <a:latin typeface="Times New Roman" panose="02020603050405020304" pitchFamily="18" charset="0"/>
              </a:rPr>
              <a:t>mastoid wall</a:t>
            </a:r>
            <a:br>
              <a:rPr lang="en-US" altLang="zh-CN" sz="2800" b="1" dirty="0">
                <a:latin typeface="Times New Roman" panose="02020603050405020304" pitchFamily="18" charset="0"/>
              </a:rPr>
            </a:br>
            <a:r>
              <a:rPr lang="zh-CN" altLang="en-US" sz="2800" b="1" dirty="0">
                <a:solidFill>
                  <a:srgbClr val="0000FF"/>
                </a:solidFill>
                <a:latin typeface="Times New Roman" panose="02020603050405020304" pitchFamily="18" charset="0"/>
              </a:rPr>
              <a:t>乳突窦开口</a:t>
            </a:r>
            <a:br>
              <a:rPr lang="zh-CN" altLang="en-US" sz="2800" b="1" dirty="0">
                <a:solidFill>
                  <a:srgbClr val="0000FF"/>
                </a:solidFill>
                <a:latin typeface="Times New Roman" panose="02020603050405020304" pitchFamily="18" charset="0"/>
              </a:rPr>
            </a:br>
            <a:r>
              <a:rPr lang="zh-CN" altLang="en-US" sz="2800" b="1" dirty="0">
                <a:solidFill>
                  <a:srgbClr val="0000FF"/>
                </a:solidFill>
                <a:latin typeface="Times New Roman" panose="02020603050405020304" pitchFamily="18" charset="0"/>
              </a:rPr>
              <a:t>外半规管凸</a:t>
            </a:r>
            <a:r>
              <a:rPr lang="zh-CN" altLang="en-US" sz="2800" b="1" dirty="0">
                <a:latin typeface="Times New Roman" panose="02020603050405020304" pitchFamily="18" charset="0"/>
              </a:rPr>
              <a:t/>
            </a:r>
            <a:br>
              <a:rPr lang="zh-CN" altLang="en-US" sz="2800" b="1" dirty="0">
                <a:latin typeface="Times New Roman" panose="02020603050405020304" pitchFamily="18" charset="0"/>
              </a:rPr>
            </a:br>
            <a:r>
              <a:rPr lang="zh-CN" altLang="en-US" sz="2800" b="1" dirty="0">
                <a:solidFill>
                  <a:srgbClr val="0000FF"/>
                </a:solidFill>
                <a:latin typeface="Times New Roman" panose="02020603050405020304" pitchFamily="18" charset="0"/>
              </a:rPr>
              <a:t>锥隆起 </a:t>
            </a:r>
            <a:r>
              <a:rPr lang="en-US" altLang="zh-CN" sz="2800" b="1" dirty="0">
                <a:latin typeface="Times New Roman" panose="02020603050405020304" pitchFamily="18" charset="0"/>
              </a:rPr>
              <a:t>Pyramid  </a:t>
            </a:r>
            <a:r>
              <a:rPr lang="zh-CN" altLang="en-US" sz="2800" b="1" dirty="0">
                <a:latin typeface="Times New Roman" panose="02020603050405020304" pitchFamily="18" charset="0"/>
              </a:rPr>
              <a:t>内含镫骨肌</a:t>
            </a:r>
          </a:p>
        </p:txBody>
      </p:sp>
      <p:pic>
        <p:nvPicPr>
          <p:cNvPr id="15363" name="Picture 6" descr="鼓室"/>
          <p:cNvPicPr>
            <a:picLocks noGrp="1" noChangeAspect="1" noChangeArrowheads="1"/>
          </p:cNvPicPr>
          <p:nvPr>
            <p:ph sz="half" idx="2"/>
          </p:nvPr>
        </p:nvPicPr>
        <p:blipFill>
          <a:blip r:embed="rId2">
            <a:lum bright="-24000" contrast="18000"/>
            <a:extLst>
              <a:ext uri="{28A0092B-C50C-407E-A947-70E740481C1C}">
                <a14:useLocalDpi xmlns:a14="http://schemas.microsoft.com/office/drawing/2010/main" val="0"/>
              </a:ext>
            </a:extLst>
          </a:blip>
          <a:srcRect/>
          <a:stretch>
            <a:fillRect/>
          </a:stretch>
        </p:blipFill>
        <p:spPr>
          <a:xfrm>
            <a:off x="2123728" y="2852936"/>
            <a:ext cx="5400675" cy="3514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急性中耳炎"/>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411" y="845105"/>
            <a:ext cx="4176713" cy="406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4" descr="鼓膜穿孔"/>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8024" y="980728"/>
            <a:ext cx="4211637" cy="393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5"/>
          <p:cNvSpPr txBox="1">
            <a:spLocks noChangeArrowheads="1"/>
          </p:cNvSpPr>
          <p:nvPr/>
        </p:nvSpPr>
        <p:spPr bwMode="auto">
          <a:xfrm>
            <a:off x="898649" y="5198030"/>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000" b="1"/>
              <a:t>急性中耳炎</a:t>
            </a:r>
          </a:p>
          <a:p>
            <a:pPr algn="ctr" eaLnBrk="1" hangingPunct="1">
              <a:spcBef>
                <a:spcPct val="0"/>
              </a:spcBef>
              <a:buClrTx/>
              <a:buSzTx/>
              <a:buFontTx/>
              <a:buNone/>
            </a:pPr>
            <a:r>
              <a:rPr lang="en-US" altLang="zh-CN" sz="2000" b="1"/>
              <a:t>Acute otitis media</a:t>
            </a:r>
            <a:r>
              <a:rPr lang="en-US" altLang="zh-CN" sz="2000"/>
              <a:t> </a:t>
            </a:r>
          </a:p>
        </p:txBody>
      </p:sp>
      <p:sp>
        <p:nvSpPr>
          <p:cNvPr id="18437" name="Text Box 6"/>
          <p:cNvSpPr txBox="1">
            <a:spLocks noChangeArrowheads="1"/>
          </p:cNvSpPr>
          <p:nvPr/>
        </p:nvSpPr>
        <p:spPr bwMode="auto">
          <a:xfrm>
            <a:off x="4859461" y="5223430"/>
            <a:ext cx="35798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000" b="1"/>
              <a:t>鼓膜穿孔、炎症、外伤</a:t>
            </a:r>
          </a:p>
          <a:p>
            <a:pPr algn="ctr" eaLnBrk="1" hangingPunct="1">
              <a:spcBef>
                <a:spcPct val="0"/>
              </a:spcBef>
              <a:buClrTx/>
              <a:buSzTx/>
              <a:buFontTx/>
              <a:buNone/>
            </a:pPr>
            <a:r>
              <a:rPr lang="en-US" altLang="zh-CN" sz="2000" b="1"/>
              <a:t>Perforation, inflammation or</a:t>
            </a:r>
          </a:p>
          <a:p>
            <a:pPr algn="ctr" eaLnBrk="1" hangingPunct="1">
              <a:spcBef>
                <a:spcPct val="0"/>
              </a:spcBef>
              <a:buClrTx/>
              <a:buSzTx/>
              <a:buFontTx/>
              <a:buNone/>
            </a:pPr>
            <a:r>
              <a:rPr lang="en-US" altLang="zh-CN" sz="2000" b="1"/>
              <a:t>trauma</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829538" y="837183"/>
            <a:ext cx="4038600" cy="5576888"/>
          </a:xfrm>
        </p:spPr>
        <p:txBody>
          <a:bodyPr/>
          <a:lstStyle/>
          <a:p>
            <a:pPr marL="0" indent="0" eaLnBrk="1" hangingPunct="1">
              <a:lnSpc>
                <a:spcPct val="115000"/>
              </a:lnSpc>
              <a:buClr>
                <a:srgbClr val="FF3300"/>
              </a:buClr>
              <a:buSzPct val="150000"/>
              <a:buNone/>
            </a:pPr>
            <a:r>
              <a:rPr lang="zh-CN" altLang="en-US" sz="2400" b="1" dirty="0">
                <a:solidFill>
                  <a:srgbClr val="0000FF"/>
                </a:solidFill>
                <a:latin typeface="Times New Roman" panose="02020603050405020304" pitchFamily="18" charset="0"/>
              </a:rPr>
              <a:t>听小骨</a:t>
            </a:r>
            <a:r>
              <a:rPr lang="en-US" altLang="zh-CN" sz="2400" b="1" dirty="0">
                <a:latin typeface="Times New Roman" panose="02020603050405020304" pitchFamily="18" charset="0"/>
              </a:rPr>
              <a:t>Auditory ossicles</a:t>
            </a:r>
            <a:endParaRPr lang="en-US" altLang="zh-CN" sz="2400" b="1" dirty="0">
              <a:solidFill>
                <a:srgbClr val="0000FF"/>
              </a:solidFill>
              <a:latin typeface="Times New Roman" panose="02020603050405020304" pitchFamily="18" charset="0"/>
            </a:endParaRPr>
          </a:p>
          <a:p>
            <a:pPr marL="0" indent="0" eaLnBrk="1" hangingPunct="1">
              <a:lnSpc>
                <a:spcPct val="115000"/>
              </a:lnSpc>
              <a:buClr>
                <a:srgbClr val="FF3300"/>
              </a:buClr>
              <a:buSzPct val="150000"/>
              <a:buNone/>
            </a:pPr>
            <a:r>
              <a:rPr lang="zh-CN" altLang="en-US" sz="2400" b="1" dirty="0">
                <a:latin typeface="Times New Roman" panose="02020603050405020304" pitchFamily="18" charset="0"/>
              </a:rPr>
              <a:t>组成听小骨链</a:t>
            </a:r>
            <a:r>
              <a:rPr lang="en-US" altLang="zh-CN" sz="2400" b="1" dirty="0">
                <a:latin typeface="Times New Roman" panose="02020603050405020304" pitchFamily="18" charset="0"/>
              </a:rPr>
              <a:t>: </a:t>
            </a:r>
          </a:p>
          <a:p>
            <a:pPr marL="344487" lvl="1" indent="0" eaLnBrk="1" hangingPunct="1">
              <a:lnSpc>
                <a:spcPct val="115000"/>
              </a:lnSpc>
              <a:buClr>
                <a:srgbClr val="FF3300"/>
              </a:buClr>
              <a:buSzPct val="120000"/>
              <a:buNone/>
            </a:pPr>
            <a:r>
              <a:rPr lang="zh-CN" altLang="en-US" sz="2400" b="1" dirty="0">
                <a:solidFill>
                  <a:srgbClr val="0000FF"/>
                </a:solidFill>
                <a:latin typeface="Times New Roman" panose="02020603050405020304" pitchFamily="18" charset="0"/>
              </a:rPr>
              <a:t>锤骨</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Malleus</a:t>
            </a:r>
          </a:p>
          <a:p>
            <a:pPr marL="344487" lvl="1" indent="0" eaLnBrk="1" hangingPunct="1">
              <a:lnSpc>
                <a:spcPct val="115000"/>
              </a:lnSpc>
              <a:buClr>
                <a:srgbClr val="FF3300"/>
              </a:buClr>
              <a:buSzPct val="120000"/>
              <a:buNone/>
            </a:pPr>
            <a:r>
              <a:rPr lang="zh-CN" altLang="en-US" sz="2400" b="1" dirty="0">
                <a:solidFill>
                  <a:srgbClr val="0000FF"/>
                </a:solidFill>
                <a:latin typeface="Times New Roman" panose="02020603050405020304" pitchFamily="18" charset="0"/>
              </a:rPr>
              <a:t>砧骨</a:t>
            </a:r>
            <a:r>
              <a:rPr lang="en-US" altLang="zh-CN" sz="2400" b="1" dirty="0">
                <a:latin typeface="Times New Roman" panose="02020603050405020304" pitchFamily="18" charset="0"/>
              </a:rPr>
              <a:t>Incus</a:t>
            </a:r>
          </a:p>
          <a:p>
            <a:pPr marL="344487" lvl="1" indent="0" eaLnBrk="1" hangingPunct="1">
              <a:lnSpc>
                <a:spcPct val="115000"/>
              </a:lnSpc>
              <a:buClr>
                <a:srgbClr val="FF3300"/>
              </a:buClr>
              <a:buSzPct val="120000"/>
              <a:buNone/>
            </a:pPr>
            <a:r>
              <a:rPr lang="zh-CN" altLang="en-US" sz="2400" b="1" dirty="0">
                <a:solidFill>
                  <a:srgbClr val="0000FF"/>
                </a:solidFill>
                <a:latin typeface="Times New Roman" panose="02020603050405020304" pitchFamily="18" charset="0"/>
              </a:rPr>
              <a:t>镫骨</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Stapes</a:t>
            </a:r>
          </a:p>
          <a:p>
            <a:pPr marL="0" indent="0" eaLnBrk="1" hangingPunct="1">
              <a:lnSpc>
                <a:spcPct val="115000"/>
              </a:lnSpc>
              <a:buClr>
                <a:srgbClr val="FF3300"/>
              </a:buClr>
              <a:buSzPct val="150000"/>
              <a:buNone/>
            </a:pPr>
            <a:r>
              <a:rPr lang="zh-CN" altLang="en-US" sz="2400" b="1" dirty="0">
                <a:latin typeface="Times New Roman" panose="02020603050405020304" pitchFamily="18" charset="0"/>
              </a:rPr>
              <a:t>三者之间形成滑膜关节</a:t>
            </a:r>
          </a:p>
          <a:p>
            <a:pPr marL="0" indent="0" eaLnBrk="1" hangingPunct="1">
              <a:lnSpc>
                <a:spcPct val="115000"/>
              </a:lnSpc>
              <a:buClr>
                <a:srgbClr val="FF3300"/>
              </a:buClr>
              <a:buSzPct val="150000"/>
              <a:buNone/>
            </a:pPr>
            <a:r>
              <a:rPr lang="zh-CN" altLang="en-US" sz="2400" b="1" dirty="0">
                <a:latin typeface="Times New Roman" panose="02020603050405020304" pitchFamily="18" charset="0"/>
              </a:rPr>
              <a:t>把鼓膜的振动传向前庭窗</a:t>
            </a:r>
          </a:p>
          <a:p>
            <a:pPr marL="0" indent="0" eaLnBrk="1" hangingPunct="1">
              <a:lnSpc>
                <a:spcPct val="115000"/>
              </a:lnSpc>
              <a:buClr>
                <a:srgbClr val="FF3300"/>
              </a:buClr>
              <a:buSzPct val="150000"/>
              <a:buNone/>
            </a:pPr>
            <a:r>
              <a:rPr lang="zh-CN" altLang="en-US" sz="2400" b="1" dirty="0">
                <a:latin typeface="Times New Roman" panose="02020603050405020304" pitchFamily="18" charset="0"/>
              </a:rPr>
              <a:t>运动听小骨的肌   </a:t>
            </a:r>
          </a:p>
          <a:p>
            <a:pPr marL="344487" lvl="1" indent="0" eaLnBrk="1" hangingPunct="1">
              <a:lnSpc>
                <a:spcPct val="115000"/>
              </a:lnSpc>
              <a:buClr>
                <a:srgbClr val="FF3300"/>
              </a:buClr>
              <a:buSzPct val="120000"/>
              <a:buNone/>
            </a:pPr>
            <a:r>
              <a:rPr lang="zh-CN" altLang="en-US" sz="2400" b="1" dirty="0">
                <a:solidFill>
                  <a:srgbClr val="0000FF"/>
                </a:solidFill>
                <a:latin typeface="Times New Roman" panose="02020603050405020304" pitchFamily="18" charset="0"/>
              </a:rPr>
              <a:t>    鼓膜张肌</a:t>
            </a:r>
            <a:r>
              <a:rPr lang="en-US" altLang="zh-CN" sz="2400" b="1" dirty="0">
                <a:latin typeface="Times New Roman" panose="02020603050405020304" pitchFamily="18" charset="0"/>
              </a:rPr>
              <a:t>Tensor tympani</a:t>
            </a:r>
            <a:endParaRPr lang="en-US" altLang="zh-CN" sz="2400" b="1" dirty="0">
              <a:solidFill>
                <a:srgbClr val="0000FF"/>
              </a:solidFill>
              <a:latin typeface="Times New Roman" panose="02020603050405020304" pitchFamily="18" charset="0"/>
            </a:endParaRPr>
          </a:p>
          <a:p>
            <a:pPr marL="344487" lvl="1" indent="0" eaLnBrk="1" hangingPunct="1">
              <a:lnSpc>
                <a:spcPct val="115000"/>
              </a:lnSpc>
              <a:buClr>
                <a:srgbClr val="FF3300"/>
              </a:buClr>
              <a:buSzPct val="120000"/>
              <a:buNone/>
            </a:pPr>
            <a:r>
              <a:rPr lang="en-US" altLang="zh-CN" sz="2400" b="1" dirty="0">
                <a:solidFill>
                  <a:srgbClr val="0000FF"/>
                </a:solidFill>
                <a:latin typeface="Times New Roman" panose="02020603050405020304" pitchFamily="18" charset="0"/>
              </a:rPr>
              <a:t>    </a:t>
            </a:r>
            <a:r>
              <a:rPr lang="zh-CN" altLang="en-US" sz="2400" b="1" dirty="0">
                <a:solidFill>
                  <a:srgbClr val="0000FF"/>
                </a:solidFill>
                <a:latin typeface="Times New Roman" panose="02020603050405020304" pitchFamily="18" charset="0"/>
              </a:rPr>
              <a:t>镫骨肌 </a:t>
            </a:r>
            <a:r>
              <a:rPr lang="en-US" altLang="zh-CN" sz="2400" b="1" dirty="0">
                <a:latin typeface="Times New Roman" panose="02020603050405020304" pitchFamily="18" charset="0"/>
              </a:rPr>
              <a:t>Stapedius</a:t>
            </a:r>
          </a:p>
        </p:txBody>
      </p:sp>
      <p:pic>
        <p:nvPicPr>
          <p:cNvPr id="19459" name="Picture 4" descr="听小骨"/>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22150" y="980058"/>
            <a:ext cx="3489325" cy="2576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1733" name="Picture 5" descr="鼓室"/>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26863" y="3501008"/>
            <a:ext cx="4319587" cy="281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69319" y="878160"/>
            <a:ext cx="6170462" cy="823913"/>
          </a:xfrm>
        </p:spPr>
        <p:txBody>
          <a:bodyPr/>
          <a:lstStyle/>
          <a:p>
            <a:pPr algn="ctr" eaLnBrk="1" hangingPunct="1"/>
            <a:r>
              <a:rPr lang="zh-CN" altLang="en-US" sz="4000" b="1" dirty="0">
                <a:solidFill>
                  <a:srgbClr val="3366FF"/>
                </a:solidFill>
                <a:latin typeface="楷体" panose="02010609060101010101" pitchFamily="49" charset="-122"/>
                <a:ea typeface="楷体" panose="02010609060101010101" pitchFamily="49" charset="-122"/>
              </a:rPr>
              <a:t>二、咽鼓管 </a:t>
            </a:r>
            <a:r>
              <a:rPr lang="en-US" altLang="zh-CN" sz="3600" b="1" dirty="0">
                <a:solidFill>
                  <a:srgbClr val="3366FF"/>
                </a:solidFill>
              </a:rPr>
              <a:t>Auditory tube</a:t>
            </a:r>
            <a:endParaRPr lang="en-US" altLang="zh-CN" sz="4000" b="1" dirty="0">
              <a:solidFill>
                <a:srgbClr val="3366FF"/>
              </a:solidFill>
            </a:endParaRPr>
          </a:p>
        </p:txBody>
      </p:sp>
      <p:sp>
        <p:nvSpPr>
          <p:cNvPr id="20483" name="Rectangle 3"/>
          <p:cNvSpPr>
            <a:spLocks noGrp="1" noChangeArrowheads="1"/>
          </p:cNvSpPr>
          <p:nvPr>
            <p:ph type="body" sz="half" idx="1"/>
          </p:nvPr>
        </p:nvSpPr>
        <p:spPr>
          <a:xfrm>
            <a:off x="539750" y="1957660"/>
            <a:ext cx="4248150" cy="4032250"/>
          </a:xfrm>
        </p:spPr>
        <p:txBody>
          <a:bodyPr/>
          <a:lstStyle/>
          <a:p>
            <a:pPr marL="344487" lvl="1" indent="0" eaLnBrk="1" hangingPunct="1">
              <a:lnSpc>
                <a:spcPct val="140000"/>
              </a:lnSpc>
              <a:buClr>
                <a:srgbClr val="FF3300"/>
              </a:buClr>
              <a:buSzPct val="120000"/>
              <a:buNone/>
            </a:pPr>
            <a:r>
              <a:rPr lang="zh-CN" altLang="en-US" sz="2400" b="1" dirty="0">
                <a:solidFill>
                  <a:srgbClr val="3333FF"/>
                </a:solidFill>
                <a:latin typeface="Times New Roman" panose="02020603050405020304" pitchFamily="18" charset="0"/>
              </a:rPr>
              <a:t>骨    部：</a:t>
            </a:r>
            <a:r>
              <a:rPr lang="zh-CN" altLang="en-US" sz="2400" b="1" dirty="0">
                <a:latin typeface="Times New Roman" panose="02020603050405020304" pitchFamily="18" charset="0"/>
              </a:rPr>
              <a:t>后外侧 </a:t>
            </a:r>
            <a:r>
              <a:rPr lang="en-US" altLang="zh-CN" sz="2400" b="1" dirty="0">
                <a:latin typeface="Times New Roman" panose="02020603050405020304" pitchFamily="18" charset="0"/>
              </a:rPr>
              <a:t>1/3</a:t>
            </a:r>
          </a:p>
          <a:p>
            <a:pPr marL="344487" lvl="1" indent="0" eaLnBrk="1" hangingPunct="1">
              <a:lnSpc>
                <a:spcPct val="140000"/>
              </a:lnSpc>
              <a:buClr>
                <a:srgbClr val="FF3300"/>
              </a:buClr>
              <a:buSzPct val="120000"/>
              <a:buNone/>
            </a:pPr>
            <a:r>
              <a:rPr lang="zh-CN" altLang="en-US" sz="2400" b="1" dirty="0">
                <a:solidFill>
                  <a:srgbClr val="3333FF"/>
                </a:solidFill>
                <a:latin typeface="Times New Roman" panose="02020603050405020304" pitchFamily="18" charset="0"/>
              </a:rPr>
              <a:t>软骨部：</a:t>
            </a:r>
            <a:r>
              <a:rPr lang="zh-CN" altLang="en-US" sz="2400" b="1" dirty="0">
                <a:latin typeface="Times New Roman" panose="02020603050405020304" pitchFamily="18" charset="0"/>
              </a:rPr>
              <a:t>前内侧 </a:t>
            </a:r>
            <a:r>
              <a:rPr lang="en-US" altLang="zh-CN" sz="2400" b="1" dirty="0">
                <a:latin typeface="Times New Roman" panose="02020603050405020304" pitchFamily="18" charset="0"/>
              </a:rPr>
              <a:t>2/3 </a:t>
            </a:r>
          </a:p>
          <a:p>
            <a:pPr marL="0" indent="0" eaLnBrk="1" hangingPunct="1">
              <a:lnSpc>
                <a:spcPct val="140000"/>
              </a:lnSpc>
              <a:buClr>
                <a:srgbClr val="FF3300"/>
              </a:buClr>
              <a:buSzPct val="150000"/>
              <a:buNone/>
            </a:pPr>
            <a:r>
              <a:rPr lang="zh-CN" altLang="en-US" sz="2400" b="1" dirty="0">
                <a:latin typeface="Times New Roman" panose="02020603050405020304" pitchFamily="18" charset="0"/>
              </a:rPr>
              <a:t>维持鼓膜两侧的气压平衡</a:t>
            </a:r>
          </a:p>
          <a:p>
            <a:pPr marL="0" indent="0" eaLnBrk="1" hangingPunct="1">
              <a:lnSpc>
                <a:spcPct val="140000"/>
              </a:lnSpc>
              <a:buClr>
                <a:srgbClr val="FF3300"/>
              </a:buClr>
              <a:buSzPct val="150000"/>
              <a:buNone/>
            </a:pPr>
            <a:r>
              <a:rPr lang="zh-CN" altLang="en-US" sz="2400" b="1" dirty="0">
                <a:latin typeface="Times New Roman" panose="02020603050405020304" pitchFamily="18" charset="0"/>
              </a:rPr>
              <a:t>小儿咽鼓管的特点：比较</a:t>
            </a:r>
            <a:r>
              <a:rPr lang="zh-CN" altLang="en-US" sz="2400" b="1" dirty="0">
                <a:solidFill>
                  <a:srgbClr val="FF0000"/>
                </a:solidFill>
                <a:latin typeface="Times New Roman" panose="02020603050405020304" pitchFamily="18" charset="0"/>
              </a:rPr>
              <a:t>短</a:t>
            </a:r>
            <a:r>
              <a:rPr lang="zh-CN" altLang="en-US" sz="2400" b="1" dirty="0">
                <a:latin typeface="Times New Roman" panose="02020603050405020304" pitchFamily="18" charset="0"/>
              </a:rPr>
              <a:t>、</a:t>
            </a:r>
            <a:r>
              <a:rPr lang="zh-CN" altLang="en-US" sz="2400" b="1" dirty="0">
                <a:solidFill>
                  <a:srgbClr val="FF0000"/>
                </a:solidFill>
                <a:latin typeface="Times New Roman" panose="02020603050405020304" pitchFamily="18" charset="0"/>
              </a:rPr>
              <a:t>阔</a:t>
            </a:r>
            <a:r>
              <a:rPr lang="zh-CN" altLang="en-US" sz="2400" b="1" dirty="0">
                <a:latin typeface="Times New Roman" panose="02020603050405020304" pitchFamily="18" charset="0"/>
              </a:rPr>
              <a:t>、走向水</a:t>
            </a:r>
            <a:r>
              <a:rPr lang="zh-CN" altLang="en-US" sz="2400" b="1" dirty="0">
                <a:solidFill>
                  <a:srgbClr val="FF0000"/>
                </a:solidFill>
                <a:latin typeface="Times New Roman" panose="02020603050405020304" pitchFamily="18" charset="0"/>
              </a:rPr>
              <a:t>平</a:t>
            </a:r>
            <a:r>
              <a:rPr lang="zh-CN" altLang="en-US" sz="2400" b="1" dirty="0">
                <a:latin typeface="Times New Roman" panose="02020603050405020304" pitchFamily="18" charset="0"/>
              </a:rPr>
              <a:t>，淋巴组织发育不全，故咽部的感染容易经咽鼓管侵入鼓室。</a:t>
            </a:r>
          </a:p>
        </p:txBody>
      </p:sp>
      <p:pic>
        <p:nvPicPr>
          <p:cNvPr id="20484" name="Picture 4" descr="咽鼓管2"/>
          <p:cNvPicPr>
            <a:picLocks noGrp="1" noChangeAspect="1" noChangeArrowheads="1"/>
          </p:cNvPicPr>
          <p:nvPr>
            <p:ph sz="half" idx="2"/>
          </p:nvPr>
        </p:nvPicPr>
        <p:blipFill>
          <a:blip r:embed="rId2">
            <a:lum bright="-6000" contrast="30000"/>
            <a:extLst>
              <a:ext uri="{28A0092B-C50C-407E-A947-70E740481C1C}">
                <a14:useLocalDpi xmlns:a14="http://schemas.microsoft.com/office/drawing/2010/main" val="0"/>
              </a:ext>
            </a:extLst>
          </a:blip>
          <a:srcRect/>
          <a:stretch>
            <a:fillRect/>
          </a:stretch>
        </p:blipFill>
        <p:spPr>
          <a:xfrm>
            <a:off x="4572000" y="2060848"/>
            <a:ext cx="4397375" cy="403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14822" y="1268016"/>
            <a:ext cx="5554960" cy="1368425"/>
          </a:xfrm>
        </p:spPr>
        <p:txBody>
          <a:bodyPr/>
          <a:lstStyle/>
          <a:p>
            <a:pPr marL="985838" indent="-985838" eaLnBrk="1" hangingPunct="1"/>
            <a:r>
              <a:rPr lang="zh-CN" altLang="en-US" sz="4000" b="1" dirty="0">
                <a:solidFill>
                  <a:srgbClr val="3366FF"/>
                </a:solidFill>
                <a:latin typeface="楷体" panose="02010609060101010101" pitchFamily="49" charset="-122"/>
                <a:ea typeface="楷体" panose="02010609060101010101" pitchFamily="49" charset="-122"/>
              </a:rPr>
              <a:t>三、乳突窦 </a:t>
            </a:r>
            <a:r>
              <a:rPr lang="en-US" altLang="zh-CN" sz="2800" b="1" dirty="0">
                <a:solidFill>
                  <a:srgbClr val="3366FF"/>
                </a:solidFill>
              </a:rPr>
              <a:t>Mastoid antrum </a:t>
            </a:r>
            <a:br>
              <a:rPr lang="en-US" altLang="zh-CN" sz="2800" b="1" dirty="0">
                <a:solidFill>
                  <a:srgbClr val="3366FF"/>
                </a:solidFill>
              </a:rPr>
            </a:br>
            <a:r>
              <a:rPr lang="zh-CN" altLang="en-US" sz="4000" b="1" dirty="0">
                <a:solidFill>
                  <a:srgbClr val="3366FF"/>
                </a:solidFill>
                <a:latin typeface="楷体" panose="02010609060101010101" pitchFamily="49" charset="-122"/>
                <a:ea typeface="楷体" panose="02010609060101010101" pitchFamily="49" charset="-122"/>
              </a:rPr>
              <a:t>乳突小房</a:t>
            </a:r>
            <a:r>
              <a:rPr lang="zh-CN" altLang="en-US" sz="2800" b="1" dirty="0">
                <a:solidFill>
                  <a:srgbClr val="3366FF"/>
                </a:solidFill>
              </a:rPr>
              <a:t> </a:t>
            </a:r>
            <a:r>
              <a:rPr lang="en-US" altLang="zh-CN" sz="2800" b="1" dirty="0">
                <a:solidFill>
                  <a:srgbClr val="3366FF"/>
                </a:solidFill>
              </a:rPr>
              <a:t>mastoid cells </a:t>
            </a:r>
            <a:br>
              <a:rPr lang="en-US" altLang="zh-CN" sz="2800" b="1" dirty="0">
                <a:solidFill>
                  <a:srgbClr val="3366FF"/>
                </a:solidFill>
              </a:rPr>
            </a:br>
            <a:endParaRPr lang="en-US" altLang="zh-CN" sz="2800" b="1" dirty="0">
              <a:solidFill>
                <a:srgbClr val="3366FF"/>
              </a:solidFill>
            </a:endParaRPr>
          </a:p>
        </p:txBody>
      </p:sp>
      <p:pic>
        <p:nvPicPr>
          <p:cNvPr id="21507" name="Picture 4" descr="鼓室1"/>
          <p:cNvPicPr>
            <a:picLocks noGrp="1" noChangeAspect="1" noChangeArrowheads="1"/>
          </p:cNvPicPr>
          <p:nvPr>
            <p:ph sz="half" idx="2"/>
          </p:nvPr>
        </p:nvPicPr>
        <p:blipFill>
          <a:blip r:embed="rId2">
            <a:lum bright="-6000" contrast="12000"/>
            <a:extLst>
              <a:ext uri="{28A0092B-C50C-407E-A947-70E740481C1C}">
                <a14:useLocalDpi xmlns:a14="http://schemas.microsoft.com/office/drawing/2010/main" val="0"/>
              </a:ext>
            </a:extLst>
          </a:blip>
          <a:srcRect/>
          <a:stretch>
            <a:fillRect/>
          </a:stretch>
        </p:blipFill>
        <p:spPr>
          <a:xfrm>
            <a:off x="2555776" y="2852936"/>
            <a:ext cx="5184775" cy="3224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9552" y="1988840"/>
            <a:ext cx="80645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spcBef>
                <a:spcPct val="50000"/>
              </a:spcBef>
              <a:buClrTx/>
              <a:buSzTx/>
              <a:buFontTx/>
              <a:buAutoNum type="arabicPeriod"/>
            </a:pPr>
            <a:r>
              <a:rPr lang="zh-CN" altLang="en-US" sz="2400" b="1" dirty="0">
                <a:solidFill>
                  <a:srgbClr val="FF3300"/>
                </a:solidFill>
              </a:rPr>
              <a:t>掌握外耳道的位置、弯曲、长度和分部，幼儿外耳道的特点。鼓膜的位置、分部和形态。鼓室的位置、六壁及其主要结构和临床意义。咽鼓管的位置、分部、作用及幼儿咽鼓管的特点。骨迷路三个部分的形态。膜迷路的分部及其骨迷路的关系。声波传导的途径。</a:t>
            </a:r>
          </a:p>
          <a:p>
            <a:pPr algn="just" eaLnBrk="1" hangingPunct="1">
              <a:lnSpc>
                <a:spcPct val="110000"/>
              </a:lnSpc>
              <a:spcBef>
                <a:spcPct val="50000"/>
              </a:spcBef>
              <a:buClrTx/>
              <a:buSzTx/>
              <a:buFontTx/>
              <a:buAutoNum type="arabicPeriod"/>
            </a:pPr>
            <a:r>
              <a:rPr lang="zh-CN" altLang="en-US" sz="2400" b="1" dirty="0">
                <a:solidFill>
                  <a:srgbClr val="0033CC"/>
                </a:solidFill>
              </a:rPr>
              <a:t>熟悉前庭蜗器的分部及各部的机能。乳突小房和鼓窦的位置。椭圆囊、球囊、膜半规管和蜗管的各部形态及其机能。</a:t>
            </a:r>
          </a:p>
          <a:p>
            <a:pPr algn="just" eaLnBrk="1" hangingPunct="1">
              <a:lnSpc>
                <a:spcPct val="110000"/>
              </a:lnSpc>
              <a:spcBef>
                <a:spcPct val="50000"/>
              </a:spcBef>
              <a:buClrTx/>
              <a:buSzTx/>
              <a:buFontTx/>
              <a:buAutoNum type="arabicPeriod"/>
            </a:pPr>
            <a:r>
              <a:rPr lang="zh-CN" altLang="en-US" sz="2400" b="1" dirty="0"/>
              <a:t>了解外耳的组成，中耳的组成，听小骨的名称和排列关系，鼓室肌的名称及其作用。内耳的位置和分部。</a:t>
            </a:r>
          </a:p>
        </p:txBody>
      </p:sp>
      <p:sp>
        <p:nvSpPr>
          <p:cNvPr id="3075" name="Oval 3"/>
          <p:cNvSpPr>
            <a:spLocks noChangeArrowheads="1"/>
          </p:cNvSpPr>
          <p:nvPr/>
        </p:nvSpPr>
        <p:spPr bwMode="auto">
          <a:xfrm>
            <a:off x="1980208" y="764704"/>
            <a:ext cx="5183188" cy="1081980"/>
          </a:xfrm>
          <a:prstGeom prst="ellipse">
            <a:avLst/>
          </a:prstGeom>
          <a:solidFill>
            <a:srgbClr val="3333FF">
              <a:alpha val="84000"/>
            </a:srgbClr>
          </a:solidFill>
          <a:ln w="9525" algn="ctr">
            <a:solidFill>
              <a:schemeClr val="tx1"/>
            </a:solidFill>
            <a:round/>
            <a:headEnd/>
            <a:tailEnd/>
          </a:ln>
          <a:effectLst/>
        </p:spPr>
        <p:txBody>
          <a:bodyPr anchor="ct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ts val="0"/>
              </a:spcBef>
              <a:buClrTx/>
              <a:buSzTx/>
              <a:buFontTx/>
              <a:buNone/>
            </a:pPr>
            <a:r>
              <a:rPr lang="zh-CN" altLang="en-US" sz="4400" b="1" dirty="0">
                <a:solidFill>
                  <a:srgbClr val="FFFF99"/>
                </a:solidFill>
              </a:rPr>
              <a:t>目  的  要  求</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5" descr="膜迷路1"/>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508104" y="4119082"/>
            <a:ext cx="2823176" cy="2574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2"/>
          <p:cNvSpPr>
            <a:spLocks noGrp="1" noChangeArrowheads="1"/>
          </p:cNvSpPr>
          <p:nvPr>
            <p:ph type="title"/>
          </p:nvPr>
        </p:nvSpPr>
        <p:spPr>
          <a:xfrm>
            <a:off x="1583668" y="732786"/>
            <a:ext cx="5976663" cy="703262"/>
          </a:xfrm>
        </p:spPr>
        <p:txBody>
          <a:bodyPr/>
          <a:lstStyle/>
          <a:p>
            <a:pPr eaLnBrk="1" hangingPunct="1"/>
            <a:r>
              <a:rPr lang="zh-CN" altLang="en-US" sz="4400" b="1" dirty="0">
                <a:solidFill>
                  <a:srgbClr val="3366FF"/>
                </a:solidFill>
                <a:latin typeface="隶书" panose="02010509060101010101" pitchFamily="49" charset="-122"/>
                <a:ea typeface="隶书" panose="02010509060101010101" pitchFamily="49" charset="-122"/>
              </a:rPr>
              <a:t>第三节 内耳</a:t>
            </a:r>
            <a:r>
              <a:rPr lang="zh-CN" altLang="en-US" sz="3800" b="1" dirty="0">
                <a:solidFill>
                  <a:srgbClr val="3366FF"/>
                </a:solidFill>
                <a:ea typeface="华文新魏" panose="02010800040101010101" pitchFamily="2" charset="-122"/>
              </a:rPr>
              <a:t>  </a:t>
            </a:r>
            <a:r>
              <a:rPr lang="en-US" altLang="zh-CN" sz="3800" b="1" dirty="0">
                <a:solidFill>
                  <a:srgbClr val="3366FF"/>
                </a:solidFill>
              </a:rPr>
              <a:t>Internal ear </a:t>
            </a:r>
          </a:p>
        </p:txBody>
      </p:sp>
      <p:sp>
        <p:nvSpPr>
          <p:cNvPr id="22532" name="Rectangle 3"/>
          <p:cNvSpPr>
            <a:spLocks noGrp="1" noChangeArrowheads="1"/>
          </p:cNvSpPr>
          <p:nvPr>
            <p:ph type="body" sz="half" idx="1"/>
          </p:nvPr>
        </p:nvSpPr>
        <p:spPr>
          <a:xfrm>
            <a:off x="674903" y="2001881"/>
            <a:ext cx="4895850" cy="3422650"/>
          </a:xfrm>
        </p:spPr>
        <p:txBody>
          <a:bodyPr/>
          <a:lstStyle/>
          <a:p>
            <a:pPr eaLnBrk="1" hangingPunct="1">
              <a:lnSpc>
                <a:spcPct val="130000"/>
              </a:lnSpc>
              <a:buClr>
                <a:srgbClr val="FF3300"/>
              </a:buClr>
              <a:buSzPct val="150000"/>
              <a:buFont typeface="Wingdings" panose="05000000000000000000" pitchFamily="2" charset="2"/>
              <a:buNone/>
            </a:pPr>
            <a:r>
              <a:rPr lang="zh-CN" altLang="en-US" sz="2800" b="1" dirty="0">
                <a:latin typeface="Times New Roman" panose="02020603050405020304" pitchFamily="18" charset="0"/>
              </a:rPr>
              <a:t>位于颞骨岩部</a:t>
            </a:r>
            <a:endParaRPr lang="en-US" altLang="zh-CN" sz="2800" b="1" dirty="0">
              <a:latin typeface="Times New Roman" panose="02020603050405020304" pitchFamily="18" charset="0"/>
            </a:endParaRPr>
          </a:p>
          <a:p>
            <a:pPr eaLnBrk="1" hangingPunct="1">
              <a:lnSpc>
                <a:spcPct val="130000"/>
              </a:lnSpc>
              <a:buClr>
                <a:srgbClr val="FF3300"/>
              </a:buClr>
              <a:buSzPct val="150000"/>
              <a:buFont typeface="Wingdings" panose="05000000000000000000" pitchFamily="2" charset="2"/>
              <a:buNone/>
            </a:pPr>
            <a:r>
              <a:rPr lang="zh-CN" altLang="en-US" sz="2800" b="1" dirty="0">
                <a:solidFill>
                  <a:srgbClr val="0000FF"/>
                </a:solidFill>
                <a:latin typeface="Times New Roman" panose="02020603050405020304" pitchFamily="18" charset="0"/>
              </a:rPr>
              <a:t>骨迷路 </a:t>
            </a:r>
            <a:r>
              <a:rPr lang="en-US" altLang="zh-CN" sz="2800" b="1" dirty="0">
                <a:latin typeface="Times New Roman" panose="02020603050405020304" pitchFamily="18" charset="0"/>
              </a:rPr>
              <a:t>Bony labyrinth</a:t>
            </a:r>
            <a:br>
              <a:rPr lang="en-US" altLang="zh-CN" sz="2800" b="1" dirty="0">
                <a:latin typeface="Times New Roman" panose="02020603050405020304" pitchFamily="18" charset="0"/>
              </a:rPr>
            </a:br>
            <a:r>
              <a:rPr lang="zh-CN" altLang="en-US" sz="2800" b="1" dirty="0">
                <a:latin typeface="Times New Roman" panose="02020603050405020304" pitchFamily="18" charset="0"/>
              </a:rPr>
              <a:t>容纳外淋巴</a:t>
            </a:r>
            <a:r>
              <a:rPr lang="zh-CN" altLang="en-US" sz="2800" dirty="0">
                <a:latin typeface="Times New Roman" panose="02020603050405020304" pitchFamily="18" charset="0"/>
              </a:rPr>
              <a:t> </a:t>
            </a:r>
            <a:endParaRPr lang="en-US" altLang="zh-CN" sz="2800" dirty="0">
              <a:latin typeface="Times New Roman" panose="02020603050405020304" pitchFamily="18" charset="0"/>
            </a:endParaRPr>
          </a:p>
          <a:p>
            <a:pPr eaLnBrk="1" hangingPunct="1">
              <a:lnSpc>
                <a:spcPct val="130000"/>
              </a:lnSpc>
              <a:buClr>
                <a:srgbClr val="FF3300"/>
              </a:buClr>
              <a:buSzPct val="150000"/>
              <a:buFont typeface="Wingdings" panose="05000000000000000000" pitchFamily="2" charset="2"/>
              <a:buNone/>
            </a:pPr>
            <a:r>
              <a:rPr lang="zh-CN" altLang="en-US" sz="2800" b="1" dirty="0">
                <a:solidFill>
                  <a:srgbClr val="0000FF"/>
                </a:solidFill>
                <a:latin typeface="Times New Roman" panose="02020603050405020304" pitchFamily="18" charset="0"/>
              </a:rPr>
              <a:t>膜迷路</a:t>
            </a:r>
            <a:r>
              <a:rPr lang="en-US" altLang="zh-CN" sz="2800" b="1" dirty="0">
                <a:latin typeface="Times New Roman" panose="02020603050405020304" pitchFamily="18" charset="0"/>
              </a:rPr>
              <a:t>Membranous  labyrinth</a:t>
            </a:r>
            <a:br>
              <a:rPr lang="en-US" altLang="zh-CN" sz="2800" b="1" dirty="0">
                <a:latin typeface="Times New Roman" panose="02020603050405020304" pitchFamily="18" charset="0"/>
              </a:rPr>
            </a:br>
            <a:r>
              <a:rPr lang="zh-CN" altLang="en-US" sz="2800" b="1" dirty="0">
                <a:latin typeface="Times New Roman" panose="02020603050405020304" pitchFamily="18" charset="0"/>
              </a:rPr>
              <a:t>容纳内淋巴和感受器</a:t>
            </a:r>
            <a:endParaRPr lang="zh-CN" altLang="en-US" sz="2800" dirty="0">
              <a:latin typeface="Times New Roman" panose="02020603050405020304" pitchFamily="18" charset="0"/>
            </a:endParaRPr>
          </a:p>
        </p:txBody>
      </p:sp>
      <p:pic>
        <p:nvPicPr>
          <p:cNvPr id="22533" name="Picture 4" descr="耳模式图3"/>
          <p:cNvPicPr>
            <a:picLocks noGrp="1" noChangeAspect="1" noChangeArrowheads="1"/>
          </p:cNvPicPr>
          <p:nvPr>
            <p:ph sz="quarter" idx="2"/>
          </p:nvPr>
        </p:nvPicPr>
        <p:blipFill>
          <a:blip r:embed="rId3" cstate="print">
            <a:lum contrast="36000"/>
            <a:extLst>
              <a:ext uri="{28A0092B-C50C-407E-A947-70E740481C1C}">
                <a14:useLocalDpi xmlns:a14="http://schemas.microsoft.com/office/drawing/2010/main" val="0"/>
              </a:ext>
            </a:extLst>
          </a:blip>
          <a:srcRect/>
          <a:stretch>
            <a:fillRect/>
          </a:stretch>
        </p:blipFill>
        <p:spPr>
          <a:xfrm>
            <a:off x="5148064" y="1484784"/>
            <a:ext cx="3311724" cy="26706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55030" y="853653"/>
            <a:ext cx="6192936" cy="919163"/>
          </a:xfrm>
        </p:spPr>
        <p:txBody>
          <a:bodyPr/>
          <a:lstStyle/>
          <a:p>
            <a:pPr eaLnBrk="1" hangingPunct="1"/>
            <a:r>
              <a:rPr lang="zh-CN" altLang="en-US" sz="4000" b="1" dirty="0">
                <a:solidFill>
                  <a:srgbClr val="3366FF"/>
                </a:solidFill>
                <a:latin typeface="楷体" panose="02010609060101010101" pitchFamily="49" charset="-122"/>
                <a:ea typeface="楷体" panose="02010609060101010101" pitchFamily="49" charset="-122"/>
              </a:rPr>
              <a:t>一、骨迷路 </a:t>
            </a:r>
            <a:r>
              <a:rPr lang="en-US" altLang="zh-CN" sz="3600" b="1" dirty="0">
                <a:solidFill>
                  <a:srgbClr val="3366FF"/>
                </a:solidFill>
              </a:rPr>
              <a:t>Bony  labyrinth </a:t>
            </a:r>
          </a:p>
        </p:txBody>
      </p:sp>
      <p:sp>
        <p:nvSpPr>
          <p:cNvPr id="23555" name="Rectangle 3"/>
          <p:cNvSpPr>
            <a:spLocks noGrp="1" noChangeArrowheads="1"/>
          </p:cNvSpPr>
          <p:nvPr>
            <p:ph type="body" sz="half" idx="1"/>
          </p:nvPr>
        </p:nvSpPr>
        <p:spPr>
          <a:xfrm>
            <a:off x="894321" y="2204616"/>
            <a:ext cx="1873250" cy="1439862"/>
          </a:xfrm>
        </p:spPr>
        <p:txBody>
          <a:bodyPr/>
          <a:lstStyle/>
          <a:p>
            <a:pPr marL="0" indent="0" eaLnBrk="1" hangingPunct="1">
              <a:lnSpc>
                <a:spcPct val="90000"/>
              </a:lnSpc>
              <a:buNone/>
            </a:pPr>
            <a:r>
              <a:rPr lang="zh-CN" altLang="en-US" sz="2800" b="1" dirty="0">
                <a:solidFill>
                  <a:srgbClr val="0000FF"/>
                </a:solidFill>
                <a:latin typeface="Times New Roman" panose="02020603050405020304" pitchFamily="18" charset="0"/>
              </a:rPr>
              <a:t>前庭</a:t>
            </a:r>
          </a:p>
          <a:p>
            <a:pPr marL="0" indent="0" eaLnBrk="1" hangingPunct="1">
              <a:lnSpc>
                <a:spcPct val="90000"/>
              </a:lnSpc>
              <a:buNone/>
            </a:pPr>
            <a:r>
              <a:rPr lang="zh-CN" altLang="en-US" sz="2800" b="1" dirty="0">
                <a:solidFill>
                  <a:srgbClr val="0000FF"/>
                </a:solidFill>
                <a:latin typeface="Times New Roman" panose="02020603050405020304" pitchFamily="18" charset="0"/>
              </a:rPr>
              <a:t>耳蜗</a:t>
            </a:r>
            <a:endParaRPr lang="zh-CN" altLang="en-US" sz="2800" b="1" dirty="0">
              <a:latin typeface="Times New Roman" panose="02020603050405020304" pitchFamily="18" charset="0"/>
            </a:endParaRPr>
          </a:p>
          <a:p>
            <a:pPr marL="0" indent="0" eaLnBrk="1" hangingPunct="1">
              <a:lnSpc>
                <a:spcPct val="90000"/>
              </a:lnSpc>
              <a:buNone/>
            </a:pPr>
            <a:r>
              <a:rPr lang="zh-CN" altLang="en-US" sz="2800" b="1" dirty="0">
                <a:solidFill>
                  <a:srgbClr val="0000FF"/>
                </a:solidFill>
                <a:latin typeface="Times New Roman" panose="02020603050405020304" pitchFamily="18" charset="0"/>
              </a:rPr>
              <a:t>骨半规管</a:t>
            </a:r>
          </a:p>
        </p:txBody>
      </p:sp>
      <p:pic>
        <p:nvPicPr>
          <p:cNvPr id="23556" name="Picture 4" descr="骨迷路"/>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71800" y="1772816"/>
            <a:ext cx="5616575" cy="4198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7" descr="骨迷路"/>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3405066" y="1158081"/>
            <a:ext cx="5400675" cy="473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9926" name="Picture 6" descr="p202- 拷贝"/>
          <p:cNvPicPr>
            <a:picLocks noChangeAspect="1" noChangeArrowheads="1"/>
          </p:cNvPicPr>
          <p:nvPr/>
        </p:nvPicPr>
        <p:blipFill>
          <a:blip r:embed="rId3">
            <a:extLst>
              <a:ext uri="{28A0092B-C50C-407E-A947-70E740481C1C}">
                <a14:useLocalDpi xmlns:a14="http://schemas.microsoft.com/office/drawing/2010/main" val="0"/>
              </a:ext>
            </a:extLst>
          </a:blip>
          <a:srcRect l="6361" t="5048" r="2173" b="4701"/>
          <a:stretch>
            <a:fillRect/>
          </a:stretch>
        </p:blipFill>
        <p:spPr bwMode="auto">
          <a:xfrm>
            <a:off x="3214566" y="1124744"/>
            <a:ext cx="5942013" cy="455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3"/>
          <p:cNvSpPr>
            <a:spLocks noGrp="1" noChangeArrowheads="1"/>
          </p:cNvSpPr>
          <p:nvPr>
            <p:ph type="body" sz="half" idx="1"/>
          </p:nvPr>
        </p:nvSpPr>
        <p:spPr>
          <a:xfrm>
            <a:off x="669159" y="645318"/>
            <a:ext cx="3024187" cy="5761038"/>
          </a:xfrm>
        </p:spPr>
        <p:txBody>
          <a:bodyPr/>
          <a:lstStyle/>
          <a:p>
            <a:pPr marL="0" indent="0" eaLnBrk="1" hangingPunct="1">
              <a:lnSpc>
                <a:spcPct val="120000"/>
              </a:lnSpc>
              <a:buClr>
                <a:srgbClr val="FF3300"/>
              </a:buClr>
              <a:buSzPct val="150000"/>
              <a:buNone/>
            </a:pPr>
            <a:r>
              <a:rPr lang="zh-CN" altLang="en-US" b="1" dirty="0">
                <a:solidFill>
                  <a:srgbClr val="0000FF"/>
                </a:solidFill>
                <a:latin typeface="Times New Roman" panose="02020603050405020304" pitchFamily="18" charset="0"/>
              </a:rPr>
              <a:t>前庭  </a:t>
            </a:r>
            <a:r>
              <a:rPr lang="en-US" altLang="zh-CN" sz="3500" b="1" dirty="0">
                <a:latin typeface="Times New Roman" panose="02020603050405020304" pitchFamily="18" charset="0"/>
              </a:rPr>
              <a:t>Vestibule</a:t>
            </a:r>
            <a:endParaRPr lang="en-US" altLang="zh-CN" b="1" dirty="0">
              <a:solidFill>
                <a:srgbClr val="0000FF"/>
              </a:solidFill>
              <a:latin typeface="Times New Roman" panose="02020603050405020304" pitchFamily="18" charset="0"/>
            </a:endParaRPr>
          </a:p>
          <a:p>
            <a:pPr marL="0" indent="0" eaLnBrk="1" hangingPunct="1">
              <a:lnSpc>
                <a:spcPct val="120000"/>
              </a:lnSpc>
              <a:buClr>
                <a:srgbClr val="FF3300"/>
              </a:buClr>
              <a:buSzPct val="120000"/>
              <a:buNone/>
            </a:pPr>
            <a:r>
              <a:rPr lang="zh-CN" altLang="en-US" sz="2800" b="1" dirty="0">
                <a:solidFill>
                  <a:srgbClr val="0000FF"/>
                </a:solidFill>
                <a:latin typeface="Times New Roman" panose="02020603050405020304" pitchFamily="18" charset="0"/>
              </a:rPr>
              <a:t>外侧壁－</a:t>
            </a:r>
            <a:r>
              <a:rPr lang="en-US" altLang="zh-CN" sz="2800" b="1" dirty="0">
                <a:solidFill>
                  <a:srgbClr val="0000FF"/>
                </a:solidFill>
                <a:latin typeface="Times New Roman" panose="02020603050405020304" pitchFamily="18" charset="0"/>
              </a:rPr>
              <a:t>2</a:t>
            </a:r>
            <a:r>
              <a:rPr lang="zh-CN" altLang="en-US" sz="2800" b="1" dirty="0">
                <a:solidFill>
                  <a:srgbClr val="0000FF"/>
                </a:solidFill>
                <a:latin typeface="Times New Roman" panose="02020603050405020304" pitchFamily="18" charset="0"/>
              </a:rPr>
              <a:t>窗</a:t>
            </a:r>
          </a:p>
          <a:p>
            <a:pPr marL="0" indent="0" eaLnBrk="1" hangingPunct="1">
              <a:lnSpc>
                <a:spcPct val="120000"/>
              </a:lnSpc>
              <a:buClr>
                <a:srgbClr val="FF3300"/>
              </a:buClr>
              <a:buSzPct val="120000"/>
              <a:buNone/>
            </a:pPr>
            <a:r>
              <a:rPr lang="zh-CN" altLang="en-US" sz="2800" b="1" dirty="0">
                <a:solidFill>
                  <a:srgbClr val="0000FF"/>
                </a:solidFill>
                <a:latin typeface="Times New Roman" panose="02020603050405020304" pitchFamily="18" charset="0"/>
              </a:rPr>
              <a:t>内侧壁</a:t>
            </a:r>
            <a:br>
              <a:rPr lang="zh-CN" altLang="en-US" sz="2800" b="1" dirty="0">
                <a:solidFill>
                  <a:srgbClr val="0000FF"/>
                </a:solidFill>
                <a:latin typeface="Times New Roman" panose="02020603050405020304" pitchFamily="18" charset="0"/>
              </a:rPr>
            </a:br>
            <a:r>
              <a:rPr lang="zh-CN" altLang="en-US" sz="2800" b="1" dirty="0">
                <a:solidFill>
                  <a:srgbClr val="0000FF"/>
                </a:solidFill>
                <a:latin typeface="Times New Roman" panose="02020603050405020304" pitchFamily="18" charset="0"/>
              </a:rPr>
              <a:t>    前庭嵴</a:t>
            </a:r>
            <a:br>
              <a:rPr lang="zh-CN" altLang="en-US" sz="2800" b="1" dirty="0">
                <a:solidFill>
                  <a:srgbClr val="0000FF"/>
                </a:solidFill>
                <a:latin typeface="Times New Roman" panose="02020603050405020304" pitchFamily="18" charset="0"/>
              </a:rPr>
            </a:br>
            <a:r>
              <a:rPr lang="zh-CN" altLang="en-US" sz="2800" b="1" dirty="0">
                <a:solidFill>
                  <a:srgbClr val="0000FF"/>
                </a:solidFill>
                <a:latin typeface="Times New Roman" panose="02020603050405020304" pitchFamily="18" charset="0"/>
              </a:rPr>
              <a:t>    椭圆囊隐窝</a:t>
            </a:r>
            <a:br>
              <a:rPr lang="zh-CN" altLang="en-US" sz="2800" b="1" dirty="0">
                <a:solidFill>
                  <a:srgbClr val="0000FF"/>
                </a:solidFill>
                <a:latin typeface="Times New Roman" panose="02020603050405020304" pitchFamily="18" charset="0"/>
              </a:rPr>
            </a:br>
            <a:r>
              <a:rPr lang="zh-CN" altLang="en-US" sz="2800" b="1" dirty="0">
                <a:solidFill>
                  <a:srgbClr val="0000FF"/>
                </a:solidFill>
                <a:latin typeface="Times New Roman" panose="02020603050405020304" pitchFamily="18" charset="0"/>
              </a:rPr>
              <a:t>    球囊隐窝</a:t>
            </a:r>
          </a:p>
          <a:p>
            <a:pPr marL="0" indent="0" eaLnBrk="1" hangingPunct="1">
              <a:lnSpc>
                <a:spcPct val="120000"/>
              </a:lnSpc>
              <a:buClr>
                <a:srgbClr val="FF3300"/>
              </a:buClr>
              <a:buSzPct val="120000"/>
              <a:buNone/>
            </a:pPr>
            <a:r>
              <a:rPr lang="zh-CN" altLang="en-US" sz="2800" b="1" dirty="0">
                <a:solidFill>
                  <a:srgbClr val="0000FF"/>
                </a:solidFill>
                <a:latin typeface="Times New Roman" panose="02020603050405020304" pitchFamily="18" charset="0"/>
              </a:rPr>
              <a:t>     蜗管隐窝</a:t>
            </a:r>
          </a:p>
          <a:p>
            <a:pPr marL="0" indent="0" eaLnBrk="1" hangingPunct="1">
              <a:lnSpc>
                <a:spcPct val="120000"/>
              </a:lnSpc>
              <a:buClr>
                <a:srgbClr val="FF3300"/>
              </a:buClr>
              <a:buSzPct val="120000"/>
              <a:buNone/>
            </a:pPr>
            <a:r>
              <a:rPr lang="zh-CN" altLang="en-US" sz="2800" b="1" dirty="0">
                <a:solidFill>
                  <a:srgbClr val="0000FF"/>
                </a:solidFill>
                <a:latin typeface="Times New Roman" panose="02020603050405020304" pitchFamily="18" charset="0"/>
              </a:rPr>
              <a:t>     前庭水管内口</a:t>
            </a:r>
          </a:p>
          <a:p>
            <a:pPr marL="0" indent="0" eaLnBrk="1" hangingPunct="1">
              <a:lnSpc>
                <a:spcPct val="120000"/>
              </a:lnSpc>
              <a:buClr>
                <a:srgbClr val="FF3300"/>
              </a:buClr>
              <a:buSzPct val="120000"/>
              <a:buNone/>
            </a:pPr>
            <a:r>
              <a:rPr lang="zh-CN" altLang="en-US" sz="2800" b="1" dirty="0">
                <a:solidFill>
                  <a:srgbClr val="0000FF"/>
                </a:solidFill>
                <a:latin typeface="Times New Roman" panose="02020603050405020304" pitchFamily="18" charset="0"/>
              </a:rPr>
              <a:t>前壁 </a:t>
            </a:r>
            <a:r>
              <a:rPr lang="en-US" altLang="zh-CN" sz="2800" b="1" dirty="0">
                <a:solidFill>
                  <a:srgbClr val="0000FF"/>
                </a:solidFill>
                <a:latin typeface="Times New Roman" panose="02020603050405020304" pitchFamily="18" charset="0"/>
              </a:rPr>
              <a:t>——1</a:t>
            </a:r>
            <a:r>
              <a:rPr lang="zh-CN" altLang="en-US" sz="2800" b="1" dirty="0">
                <a:solidFill>
                  <a:srgbClr val="0000FF"/>
                </a:solidFill>
                <a:latin typeface="Times New Roman" panose="02020603050405020304" pitchFamily="18" charset="0"/>
              </a:rPr>
              <a:t>口</a:t>
            </a:r>
          </a:p>
          <a:p>
            <a:pPr marL="0" indent="0" eaLnBrk="1" hangingPunct="1">
              <a:lnSpc>
                <a:spcPct val="120000"/>
              </a:lnSpc>
              <a:buClr>
                <a:srgbClr val="FF3300"/>
              </a:buClr>
              <a:buSzPct val="120000"/>
              <a:buNone/>
            </a:pPr>
            <a:r>
              <a:rPr lang="zh-CN" altLang="en-US" sz="2800" b="1" dirty="0">
                <a:solidFill>
                  <a:srgbClr val="0000FF"/>
                </a:solidFill>
                <a:latin typeface="Times New Roman" panose="02020603050405020304" pitchFamily="18" charset="0"/>
              </a:rPr>
              <a:t>后壁</a:t>
            </a:r>
            <a:r>
              <a:rPr lang="en-US" altLang="zh-CN" sz="2800" b="1" dirty="0">
                <a:solidFill>
                  <a:srgbClr val="0000FF"/>
                </a:solidFill>
                <a:latin typeface="Times New Roman" panose="02020603050405020304" pitchFamily="18" charset="0"/>
              </a:rPr>
              <a:t>—— 5</a:t>
            </a:r>
            <a:r>
              <a:rPr lang="zh-CN" altLang="en-US" sz="2800" b="1" dirty="0">
                <a:solidFill>
                  <a:srgbClr val="0000FF"/>
                </a:solidFill>
                <a:latin typeface="Times New Roman" panose="02020603050405020304" pitchFamily="18" charset="0"/>
              </a:rPr>
              <a:t>口</a:t>
            </a:r>
            <a:endParaRPr lang="zh-CN" altLang="en-US" sz="28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Grp="1" noChangeArrowheads="1"/>
          </p:cNvSpPr>
          <p:nvPr>
            <p:ph type="body" sz="half" idx="1"/>
          </p:nvPr>
        </p:nvSpPr>
        <p:spPr>
          <a:xfrm>
            <a:off x="634928" y="1916807"/>
            <a:ext cx="3500438" cy="1944688"/>
          </a:xfrm>
        </p:spPr>
        <p:txBody>
          <a:bodyPr/>
          <a:lstStyle/>
          <a:p>
            <a:pPr eaLnBrk="1" hangingPunct="1">
              <a:lnSpc>
                <a:spcPct val="120000"/>
              </a:lnSpc>
              <a:buClr>
                <a:srgbClr val="FF3300"/>
              </a:buClr>
              <a:buSzPct val="150000"/>
              <a:buFont typeface="Wingdings" panose="05000000000000000000" pitchFamily="2" charset="2"/>
              <a:buNone/>
              <a:defRPr/>
            </a:pPr>
            <a:r>
              <a:rPr lang="zh-CN" altLang="en-US" sz="2800" b="1" kern="1200" dirty="0">
                <a:solidFill>
                  <a:srgbClr val="0000FF"/>
                </a:solidFill>
                <a:latin typeface="Times New Roman" pitchFamily="18" charset="0"/>
              </a:rPr>
              <a:t>前、后、外骨半规管</a:t>
            </a:r>
          </a:p>
          <a:p>
            <a:pPr eaLnBrk="1" hangingPunct="1">
              <a:lnSpc>
                <a:spcPct val="120000"/>
              </a:lnSpc>
              <a:buClr>
                <a:srgbClr val="FF3300"/>
              </a:buClr>
              <a:buSzPct val="150000"/>
              <a:buFont typeface="Wingdings" panose="05000000000000000000" pitchFamily="2" charset="2"/>
              <a:buNone/>
              <a:defRPr/>
            </a:pPr>
            <a:r>
              <a:rPr lang="zh-CN" altLang="en-US" sz="2800" b="1" kern="1200" dirty="0">
                <a:solidFill>
                  <a:srgbClr val="0000FF"/>
                </a:solidFill>
                <a:latin typeface="Times New Roman" pitchFamily="18" charset="0"/>
              </a:rPr>
              <a:t>单骨脚→总骨脚</a:t>
            </a:r>
          </a:p>
          <a:p>
            <a:pPr eaLnBrk="1" hangingPunct="1">
              <a:lnSpc>
                <a:spcPct val="120000"/>
              </a:lnSpc>
              <a:buClr>
                <a:srgbClr val="FF3300"/>
              </a:buClr>
              <a:buSzPct val="150000"/>
              <a:buFont typeface="Wingdings" panose="05000000000000000000" pitchFamily="2" charset="2"/>
              <a:buNone/>
              <a:defRPr/>
            </a:pPr>
            <a:r>
              <a:rPr lang="zh-CN" altLang="en-US" sz="2800" b="1" kern="1200" dirty="0">
                <a:solidFill>
                  <a:srgbClr val="0000FF"/>
                </a:solidFill>
                <a:latin typeface="Times New Roman" pitchFamily="18" charset="0"/>
              </a:rPr>
              <a:t>壶腹骨脚→骨壶腹</a:t>
            </a:r>
          </a:p>
        </p:txBody>
      </p:sp>
      <p:sp>
        <p:nvSpPr>
          <p:cNvPr id="25603" name="Text Box 4"/>
          <p:cNvSpPr txBox="1">
            <a:spLocks noChangeArrowheads="1"/>
          </p:cNvSpPr>
          <p:nvPr/>
        </p:nvSpPr>
        <p:spPr bwMode="auto">
          <a:xfrm>
            <a:off x="779391" y="908745"/>
            <a:ext cx="6710362"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buClrTx/>
              <a:buSzTx/>
              <a:buFontTx/>
              <a:buNone/>
            </a:pPr>
            <a:r>
              <a:rPr lang="zh-CN" altLang="en-US" sz="3200" b="1" dirty="0">
                <a:solidFill>
                  <a:srgbClr val="0000FF"/>
                </a:solidFill>
                <a:latin typeface="Times New Roman" panose="02020603050405020304" pitchFamily="18" charset="0"/>
              </a:rPr>
              <a:t>骨半规管 </a:t>
            </a:r>
            <a:r>
              <a:rPr lang="en-US" altLang="zh-CN" sz="3200" b="1" dirty="0">
                <a:latin typeface="Times New Roman" panose="02020603050405020304" pitchFamily="18" charset="0"/>
              </a:rPr>
              <a:t>Bony semicircular canals</a:t>
            </a:r>
            <a:endParaRPr lang="en-US" altLang="zh-CN" sz="2400" dirty="0">
              <a:latin typeface="Times New Roman" panose="02020603050405020304" pitchFamily="18" charset="0"/>
            </a:endParaRPr>
          </a:p>
        </p:txBody>
      </p:sp>
      <p:pic>
        <p:nvPicPr>
          <p:cNvPr id="25604" name="Picture 5" descr="骨迷路"/>
          <p:cNvPicPr>
            <a:picLocks noGrp="1" noChangeAspect="1" noChangeArrowheads="1"/>
          </p:cNvPicPr>
          <p:nvPr>
            <p:ph sz="half" idx="2"/>
          </p:nvPr>
        </p:nvPicPr>
        <p:blipFill>
          <a:blip r:embed="rId2">
            <a:lum bright="-6000" contrast="12000"/>
            <a:extLst>
              <a:ext uri="{28A0092B-C50C-407E-A947-70E740481C1C}">
                <a14:useLocalDpi xmlns:a14="http://schemas.microsoft.com/office/drawing/2010/main" val="0"/>
              </a:ext>
            </a:extLst>
          </a:blip>
          <a:srcRect/>
          <a:stretch>
            <a:fillRect/>
          </a:stretch>
        </p:blipFill>
        <p:spPr>
          <a:xfrm>
            <a:off x="3491880" y="2204864"/>
            <a:ext cx="550862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826790" y="1053678"/>
            <a:ext cx="2376487" cy="4884738"/>
          </a:xfrm>
        </p:spPr>
        <p:txBody>
          <a:bodyPr/>
          <a:lstStyle/>
          <a:p>
            <a:pPr eaLnBrk="1" hangingPunct="1">
              <a:lnSpc>
                <a:spcPct val="110000"/>
              </a:lnSpc>
              <a:buClr>
                <a:srgbClr val="FF3300"/>
              </a:buClr>
              <a:buSzPct val="150000"/>
              <a:buFont typeface="Wingdings" panose="05000000000000000000" pitchFamily="2" charset="2"/>
              <a:buNone/>
              <a:defRPr/>
            </a:pPr>
            <a:r>
              <a:rPr lang="zh-CN" altLang="en-US" sz="2800" b="1" dirty="0">
                <a:solidFill>
                  <a:srgbClr val="0000FF"/>
                </a:solidFill>
                <a:latin typeface="Times New Roman" panose="02020603050405020304" pitchFamily="18" charset="0"/>
              </a:rPr>
              <a:t>耳蜗 </a:t>
            </a:r>
            <a:r>
              <a:rPr lang="en-US" altLang="zh-CN" sz="2800" b="1" dirty="0">
                <a:latin typeface="Times New Roman" panose="02020603050405020304" pitchFamily="18" charset="0"/>
              </a:rPr>
              <a:t>Cochlea</a:t>
            </a:r>
            <a:endParaRPr lang="en-US" altLang="zh-CN" sz="2800" b="1" dirty="0">
              <a:solidFill>
                <a:srgbClr val="0000FF"/>
              </a:solidFill>
              <a:latin typeface="Times New Roman" panose="02020603050405020304" pitchFamily="18" charset="0"/>
            </a:endParaRPr>
          </a:p>
          <a:p>
            <a:pPr eaLnBrk="1" hangingPunct="1">
              <a:lnSpc>
                <a:spcPct val="160000"/>
              </a:lnSpc>
              <a:buClr>
                <a:srgbClr val="FF3300"/>
              </a:buClr>
              <a:buSzPct val="150000"/>
              <a:buFont typeface="Wingdings" panose="05000000000000000000" pitchFamily="2" charset="2"/>
              <a:buNone/>
              <a:defRPr/>
            </a:pPr>
            <a:r>
              <a:rPr lang="zh-CN" altLang="en-US" sz="2800" b="1" dirty="0">
                <a:solidFill>
                  <a:srgbClr val="0000FF"/>
                </a:solidFill>
                <a:latin typeface="Times New Roman" panose="02020603050405020304" pitchFamily="18" charset="0"/>
              </a:rPr>
              <a:t>蜗螺旋管</a:t>
            </a:r>
          </a:p>
          <a:p>
            <a:pPr marL="0" lvl="1" indent="0" eaLnBrk="1" hangingPunct="1">
              <a:lnSpc>
                <a:spcPct val="110000"/>
              </a:lnSpc>
              <a:buClr>
                <a:srgbClr val="FF3300"/>
              </a:buClr>
              <a:buSzPct val="120000"/>
              <a:buFont typeface="Wingdings" panose="05000000000000000000" pitchFamily="2" charset="2"/>
              <a:buNone/>
              <a:defRPr/>
            </a:pPr>
            <a:r>
              <a:rPr lang="zh-CN" altLang="en-US" sz="2800" b="1" dirty="0">
                <a:solidFill>
                  <a:srgbClr val="0000FF"/>
                </a:solidFill>
                <a:latin typeface="Times New Roman" panose="02020603050405020304" pitchFamily="18" charset="0"/>
                <a:cs typeface="+mn-cs"/>
              </a:rPr>
              <a:t>蜗轴</a:t>
            </a:r>
          </a:p>
          <a:p>
            <a:pPr marL="0" lvl="1" indent="0" eaLnBrk="1" hangingPunct="1">
              <a:lnSpc>
                <a:spcPct val="110000"/>
              </a:lnSpc>
              <a:buClr>
                <a:srgbClr val="FF3300"/>
              </a:buClr>
              <a:buSzPct val="120000"/>
              <a:buFont typeface="Wingdings" panose="05000000000000000000" pitchFamily="2" charset="2"/>
              <a:buNone/>
              <a:defRPr/>
            </a:pPr>
            <a:r>
              <a:rPr lang="zh-CN" altLang="en-US" sz="2800" b="1" dirty="0">
                <a:solidFill>
                  <a:srgbClr val="0000FF"/>
                </a:solidFill>
                <a:latin typeface="Times New Roman" panose="02020603050405020304" pitchFamily="18" charset="0"/>
              </a:rPr>
              <a:t>骨螺旋板</a:t>
            </a:r>
          </a:p>
          <a:p>
            <a:pPr marL="0" lvl="1" indent="0" eaLnBrk="1" hangingPunct="1">
              <a:lnSpc>
                <a:spcPct val="110000"/>
              </a:lnSpc>
              <a:buClr>
                <a:srgbClr val="FF3300"/>
              </a:buClr>
              <a:buSzPct val="120000"/>
              <a:buFont typeface="Wingdings" panose="05000000000000000000" pitchFamily="2" charset="2"/>
              <a:buNone/>
              <a:defRPr/>
            </a:pPr>
            <a:r>
              <a:rPr lang="zh-CN" altLang="en-US" sz="2800" b="1" dirty="0">
                <a:solidFill>
                  <a:srgbClr val="0000FF"/>
                </a:solidFill>
                <a:latin typeface="Times New Roman" panose="02020603050405020304" pitchFamily="18" charset="0"/>
              </a:rPr>
              <a:t>蜗轴螺旋管</a:t>
            </a:r>
            <a:endParaRPr lang="zh-CN" altLang="en-US" sz="2800" b="1" dirty="0">
              <a:latin typeface="Times New Roman" panose="02020603050405020304" pitchFamily="18" charset="0"/>
            </a:endParaRPr>
          </a:p>
          <a:p>
            <a:pPr marL="0" lvl="1" indent="0" eaLnBrk="1" hangingPunct="1">
              <a:lnSpc>
                <a:spcPct val="110000"/>
              </a:lnSpc>
              <a:buClr>
                <a:srgbClr val="FF3300"/>
              </a:buClr>
              <a:buSzPct val="120000"/>
              <a:buFont typeface="Wingdings" panose="05000000000000000000" pitchFamily="2" charset="2"/>
              <a:buNone/>
              <a:defRPr/>
            </a:pPr>
            <a:r>
              <a:rPr lang="zh-CN" altLang="en-US" sz="2800" b="1" dirty="0">
                <a:solidFill>
                  <a:srgbClr val="0000FF"/>
                </a:solidFill>
                <a:latin typeface="Times New Roman" panose="02020603050405020304" pitchFamily="18" charset="0"/>
              </a:rPr>
              <a:t>前庭阶</a:t>
            </a:r>
            <a:endParaRPr lang="zh-CN" altLang="en-US" sz="2800" b="1" dirty="0">
              <a:latin typeface="Times New Roman" panose="02020603050405020304" pitchFamily="18" charset="0"/>
            </a:endParaRPr>
          </a:p>
          <a:p>
            <a:pPr marL="0" lvl="1" indent="0" eaLnBrk="1" hangingPunct="1">
              <a:lnSpc>
                <a:spcPct val="110000"/>
              </a:lnSpc>
              <a:buClr>
                <a:srgbClr val="FF3300"/>
              </a:buClr>
              <a:buSzPct val="120000"/>
              <a:buFont typeface="Wingdings" panose="05000000000000000000" pitchFamily="2" charset="2"/>
              <a:buNone/>
              <a:defRPr/>
            </a:pPr>
            <a:r>
              <a:rPr lang="zh-CN" altLang="en-US" sz="2800" b="1" dirty="0">
                <a:solidFill>
                  <a:srgbClr val="0000FF"/>
                </a:solidFill>
                <a:latin typeface="Times New Roman" panose="02020603050405020304" pitchFamily="18" charset="0"/>
              </a:rPr>
              <a:t>鼓阶</a:t>
            </a:r>
          </a:p>
          <a:p>
            <a:pPr marL="0" lvl="1" indent="0" eaLnBrk="1" hangingPunct="1">
              <a:lnSpc>
                <a:spcPct val="110000"/>
              </a:lnSpc>
              <a:buClr>
                <a:srgbClr val="FF3300"/>
              </a:buClr>
              <a:buSzPct val="120000"/>
              <a:buFont typeface="Wingdings" panose="05000000000000000000" pitchFamily="2" charset="2"/>
              <a:buNone/>
              <a:defRPr/>
            </a:pPr>
            <a:r>
              <a:rPr lang="zh-CN" altLang="en-US" sz="2800" b="1" dirty="0">
                <a:solidFill>
                  <a:srgbClr val="0000FF"/>
                </a:solidFill>
                <a:latin typeface="Times New Roman" panose="02020603050405020304" pitchFamily="18" charset="0"/>
              </a:rPr>
              <a:t>蜗孔</a:t>
            </a:r>
          </a:p>
        </p:txBody>
      </p:sp>
      <p:pic>
        <p:nvPicPr>
          <p:cNvPr id="26627" name="Picture 5" descr="骨迷路"/>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4355802" y="1701378"/>
            <a:ext cx="4419600" cy="387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8903" name="Picture 7" descr="p204 拷贝"/>
          <p:cNvPicPr>
            <a:picLocks noChangeAspect="1" noChangeArrowheads="1"/>
          </p:cNvPicPr>
          <p:nvPr/>
        </p:nvPicPr>
        <p:blipFill>
          <a:blip r:embed="rId3">
            <a:lum contrast="18000"/>
            <a:extLst>
              <a:ext uri="{28A0092B-C50C-407E-A947-70E740481C1C}">
                <a14:useLocalDpi xmlns:a14="http://schemas.microsoft.com/office/drawing/2010/main" val="0"/>
              </a:ext>
            </a:extLst>
          </a:blip>
          <a:srcRect l="5365" r="4095" b="-11833"/>
          <a:stretch>
            <a:fillRect/>
          </a:stretch>
        </p:blipFill>
        <p:spPr bwMode="auto">
          <a:xfrm>
            <a:off x="3131840" y="1772816"/>
            <a:ext cx="58340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1461" y="836637"/>
            <a:ext cx="7920037" cy="698500"/>
          </a:xfrm>
        </p:spPr>
        <p:txBody>
          <a:bodyPr/>
          <a:lstStyle/>
          <a:p>
            <a:pPr eaLnBrk="1" hangingPunct="1"/>
            <a:r>
              <a:rPr lang="zh-CN" altLang="en-US" sz="4000" b="1" dirty="0">
                <a:solidFill>
                  <a:srgbClr val="3366FF"/>
                </a:solidFill>
                <a:latin typeface="楷体" panose="02010609060101010101" pitchFamily="49" charset="-122"/>
                <a:ea typeface="楷体" panose="02010609060101010101" pitchFamily="49" charset="-122"/>
              </a:rPr>
              <a:t>二、膜迷路  </a:t>
            </a:r>
            <a:r>
              <a:rPr lang="en-US" altLang="zh-CN" sz="3200" b="1" dirty="0">
                <a:solidFill>
                  <a:srgbClr val="3366FF"/>
                </a:solidFill>
                <a:latin typeface="Times New Roman" panose="02020603050405020304" pitchFamily="18" charset="0"/>
              </a:rPr>
              <a:t>Membranous labyrinth </a:t>
            </a:r>
            <a:endParaRPr lang="en-US" altLang="zh-CN" sz="3200" b="1" dirty="0">
              <a:solidFill>
                <a:srgbClr val="3366FF"/>
              </a:solidFill>
              <a:latin typeface="Times New Roman" panose="02020603050405020304" pitchFamily="18" charset="0"/>
              <a:ea typeface="华文新魏" panose="02010800040101010101" pitchFamily="2" charset="-122"/>
            </a:endParaRPr>
          </a:p>
        </p:txBody>
      </p:sp>
      <p:sp>
        <p:nvSpPr>
          <p:cNvPr id="27651" name="Rectangle 3"/>
          <p:cNvSpPr>
            <a:spLocks noGrp="1" noChangeArrowheads="1"/>
          </p:cNvSpPr>
          <p:nvPr>
            <p:ph type="body" sz="half" idx="1"/>
          </p:nvPr>
        </p:nvSpPr>
        <p:spPr>
          <a:xfrm>
            <a:off x="826840" y="2060599"/>
            <a:ext cx="2592387" cy="1655763"/>
          </a:xfrm>
        </p:spPr>
        <p:txBody>
          <a:bodyPr/>
          <a:lstStyle/>
          <a:p>
            <a:pPr marL="0" indent="0" eaLnBrk="1" hangingPunct="1">
              <a:buNone/>
            </a:pPr>
            <a:r>
              <a:rPr lang="zh-CN" altLang="en-US" sz="2900" b="1" dirty="0">
                <a:solidFill>
                  <a:srgbClr val="0000FF"/>
                </a:solidFill>
                <a:latin typeface="Times New Roman" panose="02020603050405020304" pitchFamily="18" charset="0"/>
              </a:rPr>
              <a:t>椭圆囊</a:t>
            </a:r>
            <a:r>
              <a:rPr lang="zh-CN" altLang="en-US" dirty="0">
                <a:latin typeface="Times New Roman" panose="02020603050405020304" pitchFamily="18" charset="0"/>
              </a:rPr>
              <a:t>、</a:t>
            </a:r>
            <a:r>
              <a:rPr lang="zh-CN" altLang="en-US" sz="2900" b="1" dirty="0">
                <a:solidFill>
                  <a:srgbClr val="0000FF"/>
                </a:solidFill>
                <a:latin typeface="Times New Roman" panose="02020603050405020304" pitchFamily="18" charset="0"/>
              </a:rPr>
              <a:t>球囊</a:t>
            </a:r>
          </a:p>
          <a:p>
            <a:pPr marL="0" indent="0" eaLnBrk="1" hangingPunct="1">
              <a:buNone/>
            </a:pPr>
            <a:r>
              <a:rPr lang="zh-CN" altLang="en-US" sz="2900" b="1" dirty="0">
                <a:solidFill>
                  <a:srgbClr val="0000FF"/>
                </a:solidFill>
                <a:latin typeface="Times New Roman" panose="02020603050405020304" pitchFamily="18" charset="0"/>
              </a:rPr>
              <a:t>膜半规管</a:t>
            </a:r>
          </a:p>
          <a:p>
            <a:pPr marL="0" indent="0" eaLnBrk="1" hangingPunct="1">
              <a:buNone/>
            </a:pPr>
            <a:r>
              <a:rPr lang="zh-CN" altLang="en-US" sz="2900" b="1" dirty="0">
                <a:solidFill>
                  <a:srgbClr val="0000FF"/>
                </a:solidFill>
                <a:latin typeface="Times New Roman" panose="02020603050405020304" pitchFamily="18" charset="0"/>
              </a:rPr>
              <a:t>蜗管</a:t>
            </a:r>
          </a:p>
        </p:txBody>
      </p:sp>
      <p:pic>
        <p:nvPicPr>
          <p:cNvPr id="27652" name="Picture 4" descr="迷路"/>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03848" y="1628800"/>
            <a:ext cx="5473700" cy="474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9" name="Rectangle 3"/>
          <p:cNvSpPr>
            <a:spLocks noGrp="1" noChangeArrowheads="1"/>
          </p:cNvSpPr>
          <p:nvPr>
            <p:ph type="body" sz="half" idx="1"/>
          </p:nvPr>
        </p:nvSpPr>
        <p:spPr>
          <a:xfrm>
            <a:off x="3057031" y="908720"/>
            <a:ext cx="5472112" cy="2346325"/>
          </a:xfrm>
        </p:spPr>
        <p:txBody>
          <a:bodyPr/>
          <a:lstStyle/>
          <a:p>
            <a:pPr eaLnBrk="1" hangingPunct="1">
              <a:lnSpc>
                <a:spcPct val="95000"/>
              </a:lnSpc>
              <a:buClr>
                <a:srgbClr val="FF3300"/>
              </a:buClr>
              <a:buSzPct val="150000"/>
              <a:buFont typeface="Wingdings" panose="05000000000000000000" pitchFamily="2" charset="2"/>
              <a:buNone/>
              <a:defRPr/>
            </a:pPr>
            <a:r>
              <a:rPr lang="zh-CN" altLang="en-US" sz="2800" b="1" dirty="0">
                <a:solidFill>
                  <a:srgbClr val="0000FF"/>
                </a:solidFill>
                <a:latin typeface="Times New Roman" pitchFamily="18" charset="0"/>
              </a:rPr>
              <a:t>椭圆囊</a:t>
            </a:r>
            <a:r>
              <a:rPr lang="zh-CN" altLang="en-US" sz="2800" b="1" dirty="0">
                <a:latin typeface="Times New Roman" pitchFamily="18" charset="0"/>
              </a:rPr>
              <a:t>和</a:t>
            </a:r>
            <a:r>
              <a:rPr lang="zh-CN" altLang="en-US" sz="2800" b="1" dirty="0">
                <a:solidFill>
                  <a:srgbClr val="0000FF"/>
                </a:solidFill>
                <a:latin typeface="Times New Roman" pitchFamily="18" charset="0"/>
              </a:rPr>
              <a:t>球囊</a:t>
            </a:r>
            <a:r>
              <a:rPr lang="en-US" altLang="zh-CN" sz="2800" b="1" dirty="0">
                <a:latin typeface="Times New Roman" pitchFamily="18" charset="0"/>
              </a:rPr>
              <a:t>Utricle and </a:t>
            </a:r>
            <a:r>
              <a:rPr lang="en-US" altLang="zh-CN" sz="2800" b="1" dirty="0" err="1">
                <a:latin typeface="Times New Roman" pitchFamily="18" charset="0"/>
              </a:rPr>
              <a:t>saccule</a:t>
            </a:r>
            <a:endParaRPr lang="en-US" altLang="zh-CN" sz="2800" b="1" dirty="0">
              <a:solidFill>
                <a:srgbClr val="0000FF"/>
              </a:solidFill>
              <a:latin typeface="Times New Roman" pitchFamily="18" charset="0"/>
            </a:endParaRPr>
          </a:p>
          <a:p>
            <a:pPr lvl="2" eaLnBrk="1" hangingPunct="1">
              <a:lnSpc>
                <a:spcPct val="95000"/>
              </a:lnSpc>
              <a:buClr>
                <a:srgbClr val="FF3300"/>
              </a:buClr>
              <a:buSzPct val="120000"/>
              <a:buFont typeface="Wingdings" panose="05000000000000000000" pitchFamily="2" charset="2"/>
              <a:buNone/>
              <a:defRPr/>
            </a:pPr>
            <a:r>
              <a:rPr lang="zh-CN" altLang="en-US" sz="2800" b="1" dirty="0">
                <a:solidFill>
                  <a:srgbClr val="0000FF"/>
                </a:solidFill>
                <a:latin typeface="Times New Roman" pitchFamily="18" charset="0"/>
              </a:rPr>
              <a:t>椭圆囊斑</a:t>
            </a:r>
            <a:r>
              <a:rPr lang="en-US" altLang="zh-CN" sz="2800" b="1" dirty="0">
                <a:latin typeface="Times New Roman" pitchFamily="18" charset="0"/>
              </a:rPr>
              <a:t>macular </a:t>
            </a:r>
            <a:r>
              <a:rPr lang="en-US" altLang="zh-CN" sz="2800" b="1" dirty="0" err="1">
                <a:latin typeface="Times New Roman" pitchFamily="18" charset="0"/>
              </a:rPr>
              <a:t>utricli</a:t>
            </a:r>
            <a:r>
              <a:rPr lang="en-US" altLang="zh-CN" sz="2800" b="1" dirty="0">
                <a:latin typeface="Times New Roman" pitchFamily="18" charset="0"/>
              </a:rPr>
              <a:t> </a:t>
            </a:r>
          </a:p>
          <a:p>
            <a:pPr lvl="2" eaLnBrk="1" hangingPunct="1">
              <a:lnSpc>
                <a:spcPct val="95000"/>
              </a:lnSpc>
              <a:buClr>
                <a:srgbClr val="FF3300"/>
              </a:buClr>
              <a:buSzPct val="120000"/>
              <a:buFont typeface="Wingdings" panose="05000000000000000000" pitchFamily="2" charset="2"/>
              <a:buNone/>
              <a:defRPr/>
            </a:pPr>
            <a:r>
              <a:rPr lang="zh-CN" altLang="en-US" sz="2800" b="1" dirty="0">
                <a:solidFill>
                  <a:srgbClr val="0000FF"/>
                </a:solidFill>
                <a:latin typeface="Times New Roman" pitchFamily="18" charset="0"/>
              </a:rPr>
              <a:t>球囊斑</a:t>
            </a:r>
            <a:r>
              <a:rPr lang="en-US" altLang="zh-CN" sz="2800" b="1" dirty="0">
                <a:latin typeface="Times New Roman" pitchFamily="18" charset="0"/>
              </a:rPr>
              <a:t>macular </a:t>
            </a:r>
            <a:r>
              <a:rPr lang="en-US" altLang="zh-CN" sz="2800" b="1" dirty="0" err="1">
                <a:latin typeface="Times New Roman" pitchFamily="18" charset="0"/>
              </a:rPr>
              <a:t>sacculi</a:t>
            </a:r>
            <a:endParaRPr lang="en-US" altLang="zh-CN" sz="2800" b="1" dirty="0">
              <a:latin typeface="Times New Roman" pitchFamily="18" charset="0"/>
            </a:endParaRPr>
          </a:p>
          <a:p>
            <a:pPr marL="711200" lvl="2" indent="-39688" eaLnBrk="1" hangingPunct="1">
              <a:lnSpc>
                <a:spcPct val="95000"/>
              </a:lnSpc>
              <a:buClr>
                <a:srgbClr val="FF3300"/>
              </a:buClr>
              <a:buSzPct val="120000"/>
              <a:buFont typeface="Wingdings" panose="05000000000000000000" pitchFamily="2" charset="2"/>
              <a:buNone/>
              <a:defRPr/>
            </a:pPr>
            <a:r>
              <a:rPr lang="zh-CN" altLang="en-US" sz="2800" b="1" dirty="0">
                <a:latin typeface="Times New Roman" pitchFamily="18" charset="0"/>
              </a:rPr>
              <a:t>感受头部静止的位置以及直线变速运动引起的刺激</a:t>
            </a:r>
          </a:p>
        </p:txBody>
      </p:sp>
      <p:pic>
        <p:nvPicPr>
          <p:cNvPr id="28675" name="Picture 4" descr="迷路"/>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493" y="1773908"/>
            <a:ext cx="5472113" cy="4738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p203 拷贝"/>
          <p:cNvPicPr>
            <a:picLocks noChangeAspect="1" noChangeArrowheads="1"/>
          </p:cNvPicPr>
          <p:nvPr/>
        </p:nvPicPr>
        <p:blipFill>
          <a:blip r:embed="rId2">
            <a:extLst>
              <a:ext uri="{28A0092B-C50C-407E-A947-70E740481C1C}">
                <a14:useLocalDpi xmlns:a14="http://schemas.microsoft.com/office/drawing/2010/main" val="0"/>
              </a:ext>
            </a:extLst>
          </a:blip>
          <a:srcRect l="4778" t="6129" r="5492" b="5750"/>
          <a:stretch>
            <a:fillRect/>
          </a:stretch>
        </p:blipFill>
        <p:spPr bwMode="auto">
          <a:xfrm>
            <a:off x="1187624" y="908720"/>
            <a:ext cx="676910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ChangeArrowheads="1"/>
          </p:cNvSpPr>
          <p:nvPr>
            <p:ph type="body" sz="half" idx="1"/>
          </p:nvPr>
        </p:nvSpPr>
        <p:spPr>
          <a:xfrm>
            <a:off x="1043782" y="837456"/>
            <a:ext cx="4762500" cy="2160588"/>
          </a:xfrm>
        </p:spPr>
        <p:txBody>
          <a:bodyPr/>
          <a:lstStyle/>
          <a:p>
            <a:pPr eaLnBrk="1" hangingPunct="1">
              <a:buFont typeface="Wingdings" panose="05000000000000000000" pitchFamily="2" charset="2"/>
              <a:buNone/>
            </a:pPr>
            <a:r>
              <a:rPr lang="zh-CN" altLang="en-US" sz="2800" b="1">
                <a:solidFill>
                  <a:srgbClr val="0000FF"/>
                </a:solidFill>
                <a:latin typeface="Times New Roman" panose="02020603050405020304" pitchFamily="18" charset="0"/>
              </a:rPr>
              <a:t>膜半规管 </a:t>
            </a:r>
            <a:r>
              <a:rPr lang="en-US" altLang="zh-CN" sz="2800" b="1">
                <a:latin typeface="Times New Roman" panose="02020603050405020304" pitchFamily="18" charset="0"/>
              </a:rPr>
              <a:t>Semicircular ducts </a:t>
            </a:r>
          </a:p>
          <a:p>
            <a:pPr eaLnBrk="1" hangingPunct="1">
              <a:buFont typeface="Wingdings" panose="05000000000000000000" pitchFamily="2" charset="2"/>
              <a:buNone/>
            </a:pPr>
            <a:r>
              <a:rPr lang="en-US" altLang="zh-CN" sz="2800" b="1">
                <a:solidFill>
                  <a:srgbClr val="0000FF"/>
                </a:solidFill>
                <a:latin typeface="Times New Roman" panose="02020603050405020304" pitchFamily="18" charset="0"/>
              </a:rPr>
              <a:t>    </a:t>
            </a:r>
            <a:r>
              <a:rPr lang="zh-CN" altLang="en-US" sz="2800" b="1">
                <a:solidFill>
                  <a:srgbClr val="0000FF"/>
                </a:solidFill>
                <a:latin typeface="Times New Roman" panose="02020603050405020304" pitchFamily="18" charset="0"/>
              </a:rPr>
              <a:t>膜壶腹</a:t>
            </a:r>
            <a:endParaRPr lang="zh-CN" altLang="en-US" sz="2800">
              <a:latin typeface="Times New Roman" panose="02020603050405020304" pitchFamily="18" charset="0"/>
            </a:endParaRPr>
          </a:p>
          <a:p>
            <a:pPr eaLnBrk="1" hangingPunct="1">
              <a:buFont typeface="Wingdings" panose="05000000000000000000" pitchFamily="2" charset="2"/>
              <a:buNone/>
            </a:pPr>
            <a:r>
              <a:rPr lang="zh-CN" altLang="en-US" sz="2800" b="1">
                <a:solidFill>
                  <a:srgbClr val="0000FF"/>
                </a:solidFill>
                <a:latin typeface="Times New Roman" panose="02020603050405020304" pitchFamily="18" charset="0"/>
              </a:rPr>
              <a:t>    壶腹嵴</a:t>
            </a:r>
            <a:endParaRPr lang="zh-CN" altLang="en-US" sz="2800">
              <a:latin typeface="Times New Roman" panose="02020603050405020304" pitchFamily="18" charset="0"/>
            </a:endParaRPr>
          </a:p>
          <a:p>
            <a:pPr eaLnBrk="1" hangingPunct="1"/>
            <a:r>
              <a:rPr lang="zh-CN" altLang="en-US" sz="2800" b="1">
                <a:latin typeface="Times New Roman" panose="02020603050405020304" pitchFamily="18" charset="0"/>
              </a:rPr>
              <a:t>感受变速圆周运动</a:t>
            </a:r>
          </a:p>
        </p:txBody>
      </p:sp>
      <p:pic>
        <p:nvPicPr>
          <p:cNvPr id="30723" name="Picture 4" descr="膜迷路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67744" y="2132856"/>
            <a:ext cx="6049963" cy="415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9" descr="p204 拷贝"/>
          <p:cNvPicPr>
            <a:picLocks noChangeAspect="1" noChangeArrowheads="1"/>
          </p:cNvPicPr>
          <p:nvPr/>
        </p:nvPicPr>
        <p:blipFill>
          <a:blip r:embed="rId2">
            <a:lum contrast="18000"/>
            <a:extLst>
              <a:ext uri="{28A0092B-C50C-407E-A947-70E740481C1C}">
                <a14:useLocalDpi xmlns:a14="http://schemas.microsoft.com/office/drawing/2010/main" val="0"/>
              </a:ext>
            </a:extLst>
          </a:blip>
          <a:srcRect l="5365" r="4095" b="5820"/>
          <a:stretch>
            <a:fillRect/>
          </a:stretch>
        </p:blipFill>
        <p:spPr bwMode="auto">
          <a:xfrm>
            <a:off x="432246" y="3480271"/>
            <a:ext cx="48593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body" sz="half" idx="1"/>
          </p:nvPr>
        </p:nvSpPr>
        <p:spPr>
          <a:xfrm>
            <a:off x="576709" y="743421"/>
            <a:ext cx="4373562" cy="2736850"/>
          </a:xfrm>
        </p:spPr>
        <p:txBody>
          <a:bodyPr/>
          <a:lstStyle/>
          <a:p>
            <a:pPr eaLnBrk="1" hangingPunct="1">
              <a:lnSpc>
                <a:spcPct val="110000"/>
              </a:lnSpc>
              <a:buClr>
                <a:srgbClr val="FF3300"/>
              </a:buClr>
              <a:buSzPct val="150000"/>
              <a:buFont typeface="Wingdings" panose="05000000000000000000" pitchFamily="2" charset="2"/>
              <a:buNone/>
              <a:defRPr/>
            </a:pPr>
            <a:r>
              <a:rPr lang="zh-CN" altLang="en-US" sz="2800" b="1" dirty="0">
                <a:solidFill>
                  <a:srgbClr val="0000FF"/>
                </a:solidFill>
                <a:latin typeface="Times New Roman" pitchFamily="18" charset="0"/>
              </a:rPr>
              <a:t>蜗管</a:t>
            </a:r>
            <a:r>
              <a:rPr lang="en-US" altLang="zh-CN" sz="2800" b="1" dirty="0">
                <a:latin typeface="Times New Roman" pitchFamily="18" charset="0"/>
              </a:rPr>
              <a:t>Cochlear duct</a:t>
            </a:r>
            <a:endParaRPr lang="en-US" altLang="zh-CN" sz="2800" b="1" dirty="0">
              <a:solidFill>
                <a:srgbClr val="0000FF"/>
              </a:solidFill>
              <a:latin typeface="Times New Roman" pitchFamily="18" charset="0"/>
            </a:endParaRPr>
          </a:p>
          <a:p>
            <a:pPr eaLnBrk="1" hangingPunct="1">
              <a:lnSpc>
                <a:spcPct val="110000"/>
              </a:lnSpc>
              <a:buClr>
                <a:srgbClr val="FF3300"/>
              </a:buClr>
              <a:buSzPct val="120000"/>
              <a:buFont typeface="Wingdings" panose="05000000000000000000" pitchFamily="2" charset="2"/>
              <a:buNone/>
              <a:defRPr/>
            </a:pPr>
            <a:r>
              <a:rPr lang="en-US" altLang="zh-CN" sz="2800" b="1" dirty="0">
                <a:latin typeface="Times New Roman" pitchFamily="18" charset="0"/>
              </a:rPr>
              <a:t>    </a:t>
            </a:r>
            <a:r>
              <a:rPr lang="zh-CN" altLang="en-US" sz="2800" b="1" dirty="0">
                <a:solidFill>
                  <a:srgbClr val="0033CC"/>
                </a:solidFill>
                <a:latin typeface="Times New Roman" pitchFamily="18" charset="0"/>
              </a:rPr>
              <a:t>前庭壁（膜）</a:t>
            </a:r>
          </a:p>
          <a:p>
            <a:pPr eaLnBrk="1" hangingPunct="1">
              <a:lnSpc>
                <a:spcPct val="110000"/>
              </a:lnSpc>
              <a:buClr>
                <a:srgbClr val="FF3300"/>
              </a:buClr>
              <a:buSzPct val="120000"/>
              <a:buFont typeface="Wingdings" panose="05000000000000000000" pitchFamily="2" charset="2"/>
              <a:buNone/>
              <a:defRPr/>
            </a:pPr>
            <a:r>
              <a:rPr lang="zh-CN" altLang="en-US" sz="2800" b="1" dirty="0">
                <a:solidFill>
                  <a:srgbClr val="0033CC"/>
                </a:solidFill>
                <a:latin typeface="Times New Roman" pitchFamily="18" charset="0"/>
              </a:rPr>
              <a:t>    鼓壁（基底膜、螺旋膜）</a:t>
            </a:r>
            <a:endParaRPr lang="en-US" altLang="zh-CN" sz="2800" b="1" dirty="0">
              <a:solidFill>
                <a:srgbClr val="0033CC"/>
              </a:solidFill>
              <a:latin typeface="Times New Roman" pitchFamily="18" charset="0"/>
            </a:endParaRPr>
          </a:p>
          <a:p>
            <a:pPr marL="1160463" indent="-1160463" eaLnBrk="1" hangingPunct="1">
              <a:lnSpc>
                <a:spcPct val="110000"/>
              </a:lnSpc>
              <a:buClr>
                <a:srgbClr val="FF3300"/>
              </a:buClr>
              <a:buSzPct val="120000"/>
              <a:buFont typeface="Wingdings" panose="05000000000000000000" pitchFamily="2" charset="2"/>
              <a:buNone/>
              <a:defRPr/>
            </a:pPr>
            <a:r>
              <a:rPr lang="en-US" altLang="zh-CN" sz="2800" b="1" dirty="0">
                <a:solidFill>
                  <a:srgbClr val="0033CC"/>
                </a:solidFill>
                <a:latin typeface="Times New Roman" pitchFamily="18" charset="0"/>
              </a:rPr>
              <a:t>    </a:t>
            </a:r>
            <a:r>
              <a:rPr lang="zh-CN" altLang="en-US" sz="2800" b="1" dirty="0">
                <a:solidFill>
                  <a:srgbClr val="0033CC"/>
                </a:solidFill>
                <a:latin typeface="Times New Roman" pitchFamily="18" charset="0"/>
              </a:rPr>
              <a:t>外侧壁：</a:t>
            </a:r>
            <a:r>
              <a:rPr lang="zh-CN" altLang="en-US" sz="2400" b="1" dirty="0">
                <a:solidFill>
                  <a:srgbClr val="0033CC"/>
                </a:solidFill>
                <a:latin typeface="Times New Roman" pitchFamily="18" charset="0"/>
              </a:rPr>
              <a:t>骨螺旋管内表面骨膜的增厚（血管纹）</a:t>
            </a:r>
          </a:p>
        </p:txBody>
      </p:sp>
      <p:pic>
        <p:nvPicPr>
          <p:cNvPr id="31748" name="Picture 4" descr="迷路"/>
          <p:cNvPicPr>
            <a:picLocks noGrp="1" noChangeAspect="1" noChangeArrowheads="1"/>
          </p:cNvPicPr>
          <p:nvPr>
            <p:ph sz="quarter" idx="2"/>
          </p:nvPr>
        </p:nvPicPr>
        <p:blipFill>
          <a:blip r:embed="rId3">
            <a:lum bright="-12000" contrast="30000"/>
            <a:extLst>
              <a:ext uri="{28A0092B-C50C-407E-A947-70E740481C1C}">
                <a14:useLocalDpi xmlns:a14="http://schemas.microsoft.com/office/drawing/2010/main" val="0"/>
              </a:ext>
            </a:extLst>
          </a:blip>
          <a:srcRect/>
          <a:stretch>
            <a:fillRect/>
          </a:stretch>
        </p:blipFill>
        <p:spPr>
          <a:xfrm>
            <a:off x="4427984" y="1484784"/>
            <a:ext cx="4608512" cy="399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1691680" y="624186"/>
            <a:ext cx="6048672" cy="2804814"/>
          </a:xfrm>
        </p:spPr>
        <p:txBody>
          <a:bodyPr/>
          <a:lstStyle/>
          <a:p>
            <a:pPr marL="0" indent="0" eaLnBrk="1" hangingPunct="1">
              <a:lnSpc>
                <a:spcPct val="150000"/>
              </a:lnSpc>
              <a:buClr>
                <a:srgbClr val="FF3300"/>
              </a:buClr>
              <a:buSzPct val="150000"/>
              <a:buFont typeface="Wingdings" panose="05000000000000000000" pitchFamily="2" charset="2"/>
              <a:buNone/>
            </a:pPr>
            <a:r>
              <a:rPr lang="zh-CN" altLang="en-US" sz="2800" b="1" dirty="0">
                <a:solidFill>
                  <a:srgbClr val="0000FF"/>
                </a:solidFill>
                <a:latin typeface="Times New Roman" panose="02020603050405020304" pitchFamily="18" charset="0"/>
              </a:rPr>
              <a:t>外耳 </a:t>
            </a:r>
            <a:r>
              <a:rPr lang="en-US" altLang="zh-CN" sz="2800" b="1" dirty="0">
                <a:latin typeface="Times New Roman" panose="02020603050405020304" pitchFamily="18" charset="0"/>
              </a:rPr>
              <a:t>External ear : </a:t>
            </a:r>
            <a:r>
              <a:rPr lang="zh-CN" altLang="en-US" sz="2800" b="1" dirty="0">
                <a:latin typeface="Times New Roman" panose="02020603050405020304" pitchFamily="18" charset="0"/>
              </a:rPr>
              <a:t>收集声波</a:t>
            </a:r>
          </a:p>
          <a:p>
            <a:pPr marL="0" indent="0" eaLnBrk="1" hangingPunct="1">
              <a:lnSpc>
                <a:spcPct val="150000"/>
              </a:lnSpc>
              <a:buClr>
                <a:srgbClr val="FF3300"/>
              </a:buClr>
              <a:buSzPct val="150000"/>
              <a:buFont typeface="Wingdings" panose="05000000000000000000" pitchFamily="2" charset="2"/>
              <a:buNone/>
            </a:pPr>
            <a:r>
              <a:rPr lang="zh-CN" altLang="en-US" sz="2800" b="1" dirty="0">
                <a:solidFill>
                  <a:srgbClr val="0000FF"/>
                </a:solidFill>
                <a:latin typeface="Times New Roman" panose="02020603050405020304" pitchFamily="18" charset="0"/>
              </a:rPr>
              <a:t>中耳 </a:t>
            </a:r>
            <a:r>
              <a:rPr lang="en-US" altLang="zh-CN" sz="2800" b="1" dirty="0">
                <a:latin typeface="Times New Roman" panose="02020603050405020304" pitchFamily="18" charset="0"/>
              </a:rPr>
              <a:t>Middle ear :   </a:t>
            </a:r>
            <a:r>
              <a:rPr lang="zh-CN" altLang="en-US" sz="2800" b="1" dirty="0">
                <a:latin typeface="Times New Roman" panose="02020603050405020304" pitchFamily="18" charset="0"/>
              </a:rPr>
              <a:t>传导声波</a:t>
            </a:r>
          </a:p>
          <a:p>
            <a:pPr marL="2954338" indent="-2954338" eaLnBrk="1" hangingPunct="1">
              <a:lnSpc>
                <a:spcPct val="150000"/>
              </a:lnSpc>
              <a:buClr>
                <a:srgbClr val="FF3300"/>
              </a:buClr>
              <a:buSzPct val="150000"/>
              <a:buFont typeface="Wingdings" panose="05000000000000000000" pitchFamily="2" charset="2"/>
              <a:buNone/>
            </a:pPr>
            <a:r>
              <a:rPr lang="zh-CN" altLang="en-US" sz="2800" b="1" dirty="0">
                <a:solidFill>
                  <a:srgbClr val="0000FF"/>
                </a:solidFill>
                <a:latin typeface="Times New Roman" panose="02020603050405020304" pitchFamily="18" charset="0"/>
              </a:rPr>
              <a:t>内耳 </a:t>
            </a:r>
            <a:r>
              <a:rPr lang="en-US" altLang="zh-CN" sz="2800" b="1" dirty="0">
                <a:latin typeface="Times New Roman" panose="02020603050405020304" pitchFamily="18" charset="0"/>
              </a:rPr>
              <a:t>Internal ear : </a:t>
            </a:r>
            <a:r>
              <a:rPr lang="zh-CN" altLang="en-US" sz="2800" b="1" dirty="0">
                <a:latin typeface="Times New Roman" panose="02020603050405020304" pitchFamily="18" charset="0"/>
              </a:rPr>
              <a:t>接受声波位觉刺激  含位听感受器</a:t>
            </a:r>
          </a:p>
        </p:txBody>
      </p:sp>
      <p:pic>
        <p:nvPicPr>
          <p:cNvPr id="5123" name="Picture 4" descr="耳模式图3"/>
          <p:cNvPicPr>
            <a:picLocks noGrp="1" noChangeAspect="1" noChangeArrowheads="1"/>
          </p:cNvPicPr>
          <p:nvPr>
            <p:ph sz="half" idx="2"/>
          </p:nvPr>
        </p:nvPicPr>
        <p:blipFill>
          <a:blip r:embed="rId2" cstate="print">
            <a:lum bright="-6000" contrast="36000"/>
            <a:extLst>
              <a:ext uri="{28A0092B-C50C-407E-A947-70E740481C1C}">
                <a14:useLocalDpi xmlns:a14="http://schemas.microsoft.com/office/drawing/2010/main" val="0"/>
              </a:ext>
            </a:extLst>
          </a:blip>
          <a:srcRect/>
          <a:stretch>
            <a:fillRect/>
          </a:stretch>
        </p:blipFill>
        <p:spPr>
          <a:xfrm>
            <a:off x="2298476" y="3068960"/>
            <a:ext cx="4547047" cy="3668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828328" y="1196355"/>
            <a:ext cx="7704137" cy="720725"/>
          </a:xfrm>
        </p:spPr>
        <p:txBody>
          <a:bodyPr/>
          <a:lstStyle/>
          <a:p>
            <a:pPr eaLnBrk="1" hangingPunct="1">
              <a:lnSpc>
                <a:spcPct val="110000"/>
              </a:lnSpc>
              <a:buClr>
                <a:srgbClr val="FF3300"/>
              </a:buClr>
              <a:buSzPct val="150000"/>
              <a:buFont typeface="Wingdings" panose="05000000000000000000" pitchFamily="2" charset="2"/>
              <a:buNone/>
            </a:pPr>
            <a:r>
              <a:rPr lang="zh-CN" altLang="en-US" sz="2800" b="1">
                <a:solidFill>
                  <a:srgbClr val="0000FF"/>
                </a:solidFill>
                <a:latin typeface="Times New Roman" panose="02020603050405020304" pitchFamily="18" charset="0"/>
              </a:rPr>
              <a:t>螺旋器</a:t>
            </a:r>
            <a:r>
              <a:rPr lang="zh-CN" altLang="en-US" sz="2800" b="1">
                <a:latin typeface="Times New Roman" panose="02020603050405020304" pitchFamily="18" charset="0"/>
              </a:rPr>
              <a:t> </a:t>
            </a:r>
            <a:r>
              <a:rPr lang="en-US" altLang="zh-CN" sz="2800" b="1">
                <a:latin typeface="Times New Roman" panose="02020603050405020304" pitchFamily="18" charset="0"/>
              </a:rPr>
              <a:t>spinal organ (Corti organ)</a:t>
            </a:r>
            <a:r>
              <a:rPr lang="zh-CN" altLang="en-US" sz="2800" b="1">
                <a:latin typeface="Times New Roman" panose="02020603050405020304" pitchFamily="18" charset="0"/>
              </a:rPr>
              <a:t>：声波感受器</a:t>
            </a:r>
          </a:p>
        </p:txBody>
      </p:sp>
      <p:pic>
        <p:nvPicPr>
          <p:cNvPr id="32771" name="Picture 5" descr="毛细胞"/>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348880"/>
            <a:ext cx="47529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168469" y="802471"/>
            <a:ext cx="2757486" cy="707886"/>
          </a:xfrm>
          <a:prstGeom prst="rect">
            <a:avLst/>
          </a:prstGeom>
        </p:spPr>
        <p:txBody>
          <a:bodyPr/>
          <a:lstStyle/>
          <a:p>
            <a:pPr eaLnBrk="1" hangingPunct="1"/>
            <a:r>
              <a:rPr lang="zh-CN" altLang="en-US" sz="3600" b="1" dirty="0">
                <a:solidFill>
                  <a:srgbClr val="3366FF"/>
                </a:solidFill>
                <a:latin typeface="隶书" panose="02010509060101010101" pitchFamily="49" charset="-122"/>
                <a:ea typeface="隶书" panose="02010509060101010101" pitchFamily="49" charset="-122"/>
                <a:cs typeface="+mj-cs"/>
              </a:rPr>
              <a:t>声波的传导</a:t>
            </a:r>
          </a:p>
        </p:txBody>
      </p:sp>
      <p:sp>
        <p:nvSpPr>
          <p:cNvPr id="33795" name="Rectangle 3"/>
          <p:cNvSpPr>
            <a:spLocks noChangeArrowheads="1"/>
          </p:cNvSpPr>
          <p:nvPr/>
        </p:nvSpPr>
        <p:spPr bwMode="auto">
          <a:xfrm>
            <a:off x="924744" y="1565920"/>
            <a:ext cx="67532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3200" b="1">
                <a:solidFill>
                  <a:srgbClr val="0033CC"/>
                </a:solidFill>
                <a:latin typeface="Times New Roman" panose="02020603050405020304" pitchFamily="18" charset="0"/>
              </a:rPr>
              <a:t>1</a:t>
            </a:r>
            <a:r>
              <a:rPr kumimoji="1" lang="zh-CN" altLang="en-US" sz="3200" b="1">
                <a:solidFill>
                  <a:srgbClr val="0033CC"/>
                </a:solidFill>
                <a:latin typeface="Times New Roman" panose="02020603050405020304" pitchFamily="18" charset="0"/>
              </a:rPr>
              <a:t>、空气传导  </a:t>
            </a:r>
            <a:r>
              <a:rPr kumimoji="1" lang="en-US" altLang="zh-CN" sz="2800" b="1">
                <a:solidFill>
                  <a:srgbClr val="0033CC"/>
                </a:solidFill>
                <a:latin typeface="Times New Roman" panose="02020603050405020304" pitchFamily="18" charset="0"/>
              </a:rPr>
              <a:t>Air- conduction of sound</a:t>
            </a:r>
          </a:p>
        </p:txBody>
      </p:sp>
      <p:grpSp>
        <p:nvGrpSpPr>
          <p:cNvPr id="33796" name="Group 5"/>
          <p:cNvGrpSpPr>
            <a:grpSpLocks/>
          </p:cNvGrpSpPr>
          <p:nvPr/>
        </p:nvGrpSpPr>
        <p:grpSpPr bwMode="auto">
          <a:xfrm>
            <a:off x="467544" y="2708920"/>
            <a:ext cx="8426450" cy="3240088"/>
            <a:chOff x="158" y="1298"/>
            <a:chExt cx="5308" cy="2041"/>
          </a:xfrm>
        </p:grpSpPr>
        <p:sp>
          <p:nvSpPr>
            <p:cNvPr id="33797" name="Text Box 6"/>
            <p:cNvSpPr txBox="1">
              <a:spLocks noChangeArrowheads="1"/>
            </p:cNvSpPr>
            <p:nvPr/>
          </p:nvSpPr>
          <p:spPr bwMode="auto">
            <a:xfrm>
              <a:off x="204" y="1344"/>
              <a:ext cx="5262"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1400" b="1" dirty="0">
                  <a:solidFill>
                    <a:srgbClr val="0033CC"/>
                  </a:solidFill>
                  <a:latin typeface="Times New Roman" panose="02020603050405020304" pitchFamily="18" charset="0"/>
                </a:rPr>
                <a:t>声波                    锤骨→砧骨           →      前庭阶外淋巴→前庭膜              </a:t>
              </a:r>
            </a:p>
            <a:p>
              <a:pPr eaLnBrk="1" hangingPunct="1">
                <a:spcBef>
                  <a:spcPct val="0"/>
                </a:spcBef>
                <a:buClrTx/>
                <a:buSzTx/>
                <a:buFontTx/>
                <a:buNone/>
              </a:pPr>
              <a:r>
                <a:rPr kumimoji="1" lang="zh-CN" altLang="en-US" sz="1400" b="1" dirty="0">
                  <a:solidFill>
                    <a:srgbClr val="0033CC"/>
                  </a:solidFill>
                  <a:latin typeface="Times New Roman" panose="02020603050405020304" pitchFamily="18" charset="0"/>
                </a:rPr>
                <a:t>  ↓                           ↑         ↓             ↑                    ↓                     ↓</a:t>
              </a:r>
            </a:p>
            <a:p>
              <a:pPr eaLnBrk="1" hangingPunct="1">
                <a:spcBef>
                  <a:spcPct val="0"/>
                </a:spcBef>
                <a:buClrTx/>
                <a:buSzTx/>
                <a:buFontTx/>
                <a:buNone/>
              </a:pPr>
              <a:r>
                <a:rPr kumimoji="1" lang="zh-CN" altLang="en-US" sz="1400" b="1" dirty="0">
                  <a:solidFill>
                    <a:srgbClr val="0033CC"/>
                  </a:solidFill>
                  <a:latin typeface="Times New Roman" panose="02020603050405020304" pitchFamily="18" charset="0"/>
                </a:rPr>
                <a:t>耳廓→外耳道  →鼓膜  镫骨→前庭窗  鼓阶外淋巴→蜗管内淋巴→螺旋器    →听神经→</a:t>
              </a:r>
            </a:p>
            <a:p>
              <a:pPr eaLnBrk="1" hangingPunct="1">
                <a:spcBef>
                  <a:spcPct val="0"/>
                </a:spcBef>
                <a:buClrTx/>
                <a:buSzTx/>
                <a:buFontTx/>
                <a:buNone/>
              </a:pPr>
              <a:r>
                <a:rPr kumimoji="1" lang="zh-CN" altLang="en-US" sz="1400" b="1" dirty="0">
                  <a:solidFill>
                    <a:srgbClr val="0033CC"/>
                  </a:solidFill>
                  <a:latin typeface="Times New Roman" panose="02020603050405020304" pitchFamily="18" charset="0"/>
                </a:rPr>
                <a:t>                                                                            ↓</a:t>
              </a:r>
            </a:p>
            <a:p>
              <a:pPr eaLnBrk="1" hangingPunct="1">
                <a:spcBef>
                  <a:spcPct val="0"/>
                </a:spcBef>
                <a:buClrTx/>
                <a:buSzTx/>
                <a:buFontTx/>
                <a:buNone/>
              </a:pPr>
              <a:r>
                <a:rPr kumimoji="1" lang="zh-CN" altLang="en-US" sz="1400" b="1" dirty="0">
                  <a:solidFill>
                    <a:srgbClr val="0033CC"/>
                  </a:solidFill>
                  <a:latin typeface="Times New Roman" panose="02020603050405020304" pitchFamily="18" charset="0"/>
                </a:rPr>
                <a:t>                                                                          蜗窗                液 体 波 动</a:t>
              </a:r>
            </a:p>
          </p:txBody>
        </p:sp>
        <p:sp>
          <p:nvSpPr>
            <p:cNvPr id="33798" name="Line 7"/>
            <p:cNvSpPr>
              <a:spLocks noChangeShapeType="1"/>
            </p:cNvSpPr>
            <p:nvPr/>
          </p:nvSpPr>
          <p:spPr bwMode="auto">
            <a:xfrm>
              <a:off x="953" y="1298"/>
              <a:ext cx="0" cy="2041"/>
            </a:xfrm>
            <a:prstGeom prst="line">
              <a:avLst/>
            </a:prstGeom>
            <a:noFill/>
            <a:ln w="22225">
              <a:solidFill>
                <a:srgbClr val="99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33799" name="Line 8"/>
            <p:cNvSpPr>
              <a:spLocks noChangeShapeType="1"/>
            </p:cNvSpPr>
            <p:nvPr/>
          </p:nvSpPr>
          <p:spPr bwMode="auto">
            <a:xfrm>
              <a:off x="2064" y="1298"/>
              <a:ext cx="0" cy="2041"/>
            </a:xfrm>
            <a:prstGeom prst="line">
              <a:avLst/>
            </a:prstGeom>
            <a:noFill/>
            <a:ln w="22225">
              <a:solidFill>
                <a:srgbClr val="99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33800" name="Line 9"/>
            <p:cNvSpPr>
              <a:spLocks noChangeShapeType="1"/>
            </p:cNvSpPr>
            <p:nvPr/>
          </p:nvSpPr>
          <p:spPr bwMode="auto">
            <a:xfrm>
              <a:off x="3830" y="1298"/>
              <a:ext cx="0" cy="2041"/>
            </a:xfrm>
            <a:prstGeom prst="line">
              <a:avLst/>
            </a:prstGeom>
            <a:noFill/>
            <a:ln w="22225">
              <a:solidFill>
                <a:srgbClr val="99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33801" name="Line 10"/>
            <p:cNvSpPr>
              <a:spLocks noChangeShapeType="1"/>
            </p:cNvSpPr>
            <p:nvPr/>
          </p:nvSpPr>
          <p:spPr bwMode="auto">
            <a:xfrm>
              <a:off x="4513" y="1298"/>
              <a:ext cx="0" cy="2041"/>
            </a:xfrm>
            <a:prstGeom prst="line">
              <a:avLst/>
            </a:prstGeom>
            <a:noFill/>
            <a:ln w="22225">
              <a:solidFill>
                <a:srgbClr val="99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33802" name="Rectangle 11"/>
            <p:cNvSpPr>
              <a:spLocks noChangeArrowheads="1"/>
            </p:cNvSpPr>
            <p:nvPr/>
          </p:nvSpPr>
          <p:spPr bwMode="auto">
            <a:xfrm>
              <a:off x="2925" y="1752"/>
              <a:ext cx="9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1400" b="1">
                  <a:solidFill>
                    <a:srgbClr val="0033CC"/>
                  </a:solidFill>
                  <a:latin typeface="Times New Roman" panose="02020603050405020304" pitchFamily="18" charset="0"/>
                </a:rPr>
                <a:t>└──┬──┘</a:t>
              </a:r>
            </a:p>
          </p:txBody>
        </p:sp>
        <p:sp>
          <p:nvSpPr>
            <p:cNvPr id="33803" name="Rectangle 12"/>
            <p:cNvSpPr>
              <a:spLocks noChangeArrowheads="1"/>
            </p:cNvSpPr>
            <p:nvPr/>
          </p:nvSpPr>
          <p:spPr bwMode="auto">
            <a:xfrm>
              <a:off x="4513" y="1525"/>
              <a:ext cx="953"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1400" b="1">
                  <a:solidFill>
                    <a:srgbClr val="0033CC"/>
                  </a:solidFill>
                  <a:latin typeface="Times New Roman" panose="02020603050405020304" pitchFamily="18" charset="0"/>
                </a:rPr>
                <a:t>大脑皮质听觉</a:t>
              </a:r>
            </a:p>
            <a:p>
              <a:pPr eaLnBrk="1" hangingPunct="1">
                <a:spcBef>
                  <a:spcPct val="0"/>
                </a:spcBef>
                <a:buClrTx/>
                <a:buSzTx/>
                <a:buFontTx/>
                <a:buNone/>
              </a:pPr>
              <a:r>
                <a:rPr kumimoji="1" lang="zh-CN" altLang="en-US" sz="1400" b="1">
                  <a:solidFill>
                    <a:srgbClr val="0033CC"/>
                  </a:solidFill>
                  <a:latin typeface="Times New Roman" panose="02020603050405020304" pitchFamily="18" charset="0"/>
                </a:rPr>
                <a:t>中枢</a:t>
              </a:r>
            </a:p>
            <a:p>
              <a:pPr eaLnBrk="1" hangingPunct="1">
                <a:spcBef>
                  <a:spcPct val="0"/>
                </a:spcBef>
                <a:buClrTx/>
                <a:buSzTx/>
                <a:buFontTx/>
                <a:buNone/>
              </a:pPr>
              <a:r>
                <a:rPr kumimoji="1" lang="zh-CN" altLang="en-US" sz="1400" b="1">
                  <a:solidFill>
                    <a:srgbClr val="0033CC"/>
                  </a:solidFill>
                  <a:latin typeface="Times New Roman" panose="02020603050405020304" pitchFamily="18" charset="0"/>
                </a:rPr>
                <a:t>大脑将神经冲动</a:t>
              </a:r>
            </a:p>
            <a:p>
              <a:pPr eaLnBrk="1" hangingPunct="1">
                <a:spcBef>
                  <a:spcPct val="0"/>
                </a:spcBef>
                <a:buClrTx/>
                <a:buSzTx/>
                <a:buFontTx/>
                <a:buNone/>
              </a:pPr>
              <a:r>
                <a:rPr kumimoji="1" lang="zh-CN" altLang="en-US" sz="1400" b="1">
                  <a:solidFill>
                    <a:srgbClr val="0033CC"/>
                  </a:solidFill>
                  <a:latin typeface="Times New Roman" panose="02020603050405020304" pitchFamily="18" charset="0"/>
                </a:rPr>
                <a:t>进行分析综合</a:t>
              </a:r>
            </a:p>
          </p:txBody>
        </p:sp>
        <p:sp>
          <p:nvSpPr>
            <p:cNvPr id="33804" name="Text Box 13"/>
            <p:cNvSpPr txBox="1">
              <a:spLocks noChangeArrowheads="1"/>
            </p:cNvSpPr>
            <p:nvPr/>
          </p:nvSpPr>
          <p:spPr bwMode="auto">
            <a:xfrm>
              <a:off x="340" y="2160"/>
              <a:ext cx="45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1400" b="1">
                  <a:solidFill>
                    <a:srgbClr val="0033CC"/>
                  </a:solidFill>
                  <a:latin typeface="Times New Roman" panose="02020603050405020304" pitchFamily="18" charset="0"/>
                </a:rPr>
                <a:t>外耳                            中耳                                          内耳                                       传入</a:t>
              </a:r>
            </a:p>
          </p:txBody>
        </p:sp>
        <p:sp>
          <p:nvSpPr>
            <p:cNvPr id="33805" name="Rectangle 14"/>
            <p:cNvSpPr>
              <a:spLocks noChangeArrowheads="1"/>
            </p:cNvSpPr>
            <p:nvPr/>
          </p:nvSpPr>
          <p:spPr bwMode="auto">
            <a:xfrm>
              <a:off x="158" y="2387"/>
              <a:ext cx="729"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1400" b="1">
                  <a:solidFill>
                    <a:srgbClr val="0033CC"/>
                  </a:solidFill>
                  <a:latin typeface="Times New Roman" panose="02020603050405020304" pitchFamily="18" charset="0"/>
                </a:rPr>
                <a:t>空气传播声音的收集放大和声源的定位 </a:t>
              </a:r>
            </a:p>
          </p:txBody>
        </p:sp>
        <p:sp>
          <p:nvSpPr>
            <p:cNvPr id="33806" name="Rectangle 15"/>
            <p:cNvSpPr>
              <a:spLocks noChangeArrowheads="1"/>
            </p:cNvSpPr>
            <p:nvPr/>
          </p:nvSpPr>
          <p:spPr bwMode="auto">
            <a:xfrm>
              <a:off x="1020" y="2387"/>
              <a:ext cx="1043"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1400" b="1">
                  <a:solidFill>
                    <a:srgbClr val="0033CC"/>
                  </a:solidFill>
                  <a:latin typeface="Times New Roman" panose="02020603050405020304" pitchFamily="18" charset="0"/>
                </a:rPr>
                <a:t>增强信号、空气振动与液体振动间声阻的相配神经反射和机械性减小过强的振动；经咽鼓管平衡压力</a:t>
              </a:r>
            </a:p>
          </p:txBody>
        </p:sp>
        <p:sp>
          <p:nvSpPr>
            <p:cNvPr id="33807" name="Rectangle 16"/>
            <p:cNvSpPr>
              <a:spLocks noChangeArrowheads="1"/>
            </p:cNvSpPr>
            <p:nvPr/>
          </p:nvSpPr>
          <p:spPr bwMode="auto">
            <a:xfrm>
              <a:off x="2336" y="2432"/>
              <a:ext cx="1307"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altLang="en-US" sz="1400" b="1" dirty="0">
                  <a:solidFill>
                    <a:srgbClr val="0033CC"/>
                  </a:solidFill>
                  <a:latin typeface="Times New Roman" panose="02020603050405020304" pitchFamily="18" charset="0"/>
                </a:rPr>
                <a:t>由蜗螺旋器机械地或神经地过滤分折信号。感觉细胞传导剌激，在蜗神经纤维与感觉细胞的突触产生动作电位</a:t>
              </a:r>
            </a:p>
          </p:txBody>
        </p:sp>
      </p:gr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6F24E85-AC3E-4D40-B281-1B78104F5737}"/>
              </a:ext>
            </a:extLst>
          </p:cNvPr>
          <p:cNvPicPr>
            <a:picLocks noChangeAspect="1"/>
          </p:cNvPicPr>
          <p:nvPr/>
        </p:nvPicPr>
        <p:blipFill>
          <a:blip r:embed="rId2"/>
          <a:stretch>
            <a:fillRect/>
          </a:stretch>
        </p:blipFill>
        <p:spPr>
          <a:xfrm>
            <a:off x="611560" y="1412776"/>
            <a:ext cx="8030996" cy="4176464"/>
          </a:xfrm>
          <a:prstGeom prst="rect">
            <a:avLst/>
          </a:prstGeom>
        </p:spPr>
      </p:pic>
    </p:spTree>
    <p:extLst>
      <p:ext uri="{BB962C8B-B14F-4D97-AF65-F5344CB8AC3E}">
        <p14:creationId xmlns:p14="http://schemas.microsoft.com/office/powerpoint/2010/main" val="3205973148"/>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860153" y="951756"/>
            <a:ext cx="6753225" cy="736600"/>
          </a:xfrm>
          <a:prstGeom prst="rect">
            <a:avLst/>
          </a:prstGeom>
        </p:spPr>
        <p:txBody>
          <a:bodyPr/>
          <a:lstStyle/>
          <a:p>
            <a:pPr eaLnBrk="1" hangingPunct="1"/>
            <a:r>
              <a:rPr lang="zh-CN" altLang="en-US" sz="3200" b="1" dirty="0">
                <a:solidFill>
                  <a:srgbClr val="3333FF"/>
                </a:solidFill>
                <a:latin typeface="Times New Roman" panose="02020603050405020304" pitchFamily="18" charset="0"/>
              </a:rPr>
              <a:t>骨传导 </a:t>
            </a:r>
            <a:r>
              <a:rPr lang="en-US" altLang="zh-CN" sz="3200" b="1" dirty="0">
                <a:solidFill>
                  <a:srgbClr val="3333FF"/>
                </a:solidFill>
                <a:latin typeface="Times New Roman" panose="02020603050405020304" pitchFamily="18" charset="0"/>
              </a:rPr>
              <a:t>Bony- conduction of sound</a:t>
            </a:r>
          </a:p>
        </p:txBody>
      </p:sp>
      <p:sp>
        <p:nvSpPr>
          <p:cNvPr id="35843" name="Text Box 3"/>
          <p:cNvSpPr txBox="1">
            <a:spLocks noChangeArrowheads="1"/>
          </p:cNvSpPr>
          <p:nvPr/>
        </p:nvSpPr>
        <p:spPr bwMode="auto">
          <a:xfrm>
            <a:off x="776015" y="1718519"/>
            <a:ext cx="86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3333FF"/>
                </a:solidFill>
              </a:rPr>
              <a:t>声波</a:t>
            </a:r>
            <a:r>
              <a:rPr lang="zh-CN" altLang="en-US" sz="2000">
                <a:solidFill>
                  <a:srgbClr val="3333FF"/>
                </a:solidFill>
              </a:rPr>
              <a:t> </a:t>
            </a:r>
          </a:p>
        </p:txBody>
      </p:sp>
      <p:sp>
        <p:nvSpPr>
          <p:cNvPr id="35844" name="Line 4"/>
          <p:cNvSpPr>
            <a:spLocks noChangeShapeType="1"/>
          </p:cNvSpPr>
          <p:nvPr/>
        </p:nvSpPr>
        <p:spPr bwMode="auto">
          <a:xfrm>
            <a:off x="1487216" y="1955056"/>
            <a:ext cx="5762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45" name="Text Box 5"/>
          <p:cNvSpPr txBox="1">
            <a:spLocks noChangeArrowheads="1"/>
          </p:cNvSpPr>
          <p:nvPr/>
        </p:nvSpPr>
        <p:spPr bwMode="auto">
          <a:xfrm>
            <a:off x="2063478" y="1726456"/>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3333FF"/>
                </a:solidFill>
              </a:rPr>
              <a:t>颅骨  </a:t>
            </a:r>
          </a:p>
        </p:txBody>
      </p:sp>
      <p:sp>
        <p:nvSpPr>
          <p:cNvPr id="35846" name="Line 6"/>
          <p:cNvSpPr>
            <a:spLocks noChangeShapeType="1"/>
          </p:cNvSpPr>
          <p:nvPr/>
        </p:nvSpPr>
        <p:spPr bwMode="auto">
          <a:xfrm>
            <a:off x="2855640" y="1947119"/>
            <a:ext cx="5762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47" name="Text Box 7"/>
          <p:cNvSpPr txBox="1">
            <a:spLocks noChangeArrowheads="1"/>
          </p:cNvSpPr>
          <p:nvPr/>
        </p:nvSpPr>
        <p:spPr bwMode="auto">
          <a:xfrm>
            <a:off x="3431903" y="1718519"/>
            <a:ext cx="1173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3333FF"/>
                </a:solidFill>
              </a:rPr>
              <a:t>骨迷路</a:t>
            </a:r>
            <a:r>
              <a:rPr lang="zh-CN" altLang="en-US" sz="2000">
                <a:solidFill>
                  <a:srgbClr val="3333FF"/>
                </a:solidFill>
              </a:rPr>
              <a:t> </a:t>
            </a:r>
          </a:p>
        </p:txBody>
      </p:sp>
      <p:sp>
        <p:nvSpPr>
          <p:cNvPr id="35848" name="Line 8"/>
          <p:cNvSpPr>
            <a:spLocks noChangeShapeType="1"/>
          </p:cNvSpPr>
          <p:nvPr/>
        </p:nvSpPr>
        <p:spPr bwMode="auto">
          <a:xfrm>
            <a:off x="4487503" y="1958038"/>
            <a:ext cx="5762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49" name="Text Box 9"/>
          <p:cNvSpPr txBox="1">
            <a:spLocks noChangeArrowheads="1"/>
          </p:cNvSpPr>
          <p:nvPr/>
        </p:nvSpPr>
        <p:spPr bwMode="auto">
          <a:xfrm>
            <a:off x="5063766" y="1723700"/>
            <a:ext cx="1271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3333FF"/>
                </a:solidFill>
              </a:rPr>
              <a:t>膜迷路  </a:t>
            </a:r>
          </a:p>
        </p:txBody>
      </p:sp>
      <p:sp>
        <p:nvSpPr>
          <p:cNvPr id="35850" name="Line 10"/>
          <p:cNvSpPr>
            <a:spLocks noChangeShapeType="1"/>
          </p:cNvSpPr>
          <p:nvPr/>
        </p:nvSpPr>
        <p:spPr bwMode="auto">
          <a:xfrm>
            <a:off x="6228184" y="1955056"/>
            <a:ext cx="5762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51" name="Text Box 11"/>
          <p:cNvSpPr txBox="1">
            <a:spLocks noChangeArrowheads="1"/>
          </p:cNvSpPr>
          <p:nvPr/>
        </p:nvSpPr>
        <p:spPr bwMode="auto">
          <a:xfrm>
            <a:off x="6968851" y="1721628"/>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3333FF"/>
                </a:solidFill>
              </a:rPr>
              <a:t>蜗管内淋巴 </a:t>
            </a:r>
          </a:p>
        </p:txBody>
      </p:sp>
      <p:sp>
        <p:nvSpPr>
          <p:cNvPr id="35852" name="Line 12"/>
          <p:cNvSpPr>
            <a:spLocks noChangeShapeType="1"/>
          </p:cNvSpPr>
          <p:nvPr/>
        </p:nvSpPr>
        <p:spPr bwMode="auto">
          <a:xfrm>
            <a:off x="7812360" y="2183656"/>
            <a:ext cx="0" cy="38124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53" name="Text Box 13"/>
          <p:cNvSpPr txBox="1">
            <a:spLocks noChangeArrowheads="1"/>
          </p:cNvSpPr>
          <p:nvPr/>
        </p:nvSpPr>
        <p:spPr bwMode="auto">
          <a:xfrm>
            <a:off x="7132437" y="2538288"/>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3333FF"/>
                </a:solidFill>
              </a:rPr>
              <a:t>蜗螺旋器</a:t>
            </a:r>
          </a:p>
        </p:txBody>
      </p:sp>
      <p:sp>
        <p:nvSpPr>
          <p:cNvPr id="35855" name="Text Box 16"/>
          <p:cNvSpPr txBox="1">
            <a:spLocks noChangeArrowheads="1"/>
          </p:cNvSpPr>
          <p:nvPr/>
        </p:nvSpPr>
        <p:spPr bwMode="auto">
          <a:xfrm>
            <a:off x="7317308" y="3388230"/>
            <a:ext cx="1103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3333FF"/>
                </a:solidFill>
              </a:rPr>
              <a:t>蜗神经</a:t>
            </a:r>
          </a:p>
        </p:txBody>
      </p:sp>
      <p:pic>
        <p:nvPicPr>
          <p:cNvPr id="35856" name="Picture 17" descr="图片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838845" y="2221756"/>
            <a:ext cx="512603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12"/>
          <p:cNvSpPr>
            <a:spLocks noChangeShapeType="1"/>
          </p:cNvSpPr>
          <p:nvPr/>
        </p:nvSpPr>
        <p:spPr bwMode="auto">
          <a:xfrm>
            <a:off x="7837287" y="2995488"/>
            <a:ext cx="0" cy="38124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8566" y="903313"/>
            <a:ext cx="7920880" cy="725487"/>
          </a:xfrm>
        </p:spPr>
        <p:txBody>
          <a:bodyPr/>
          <a:lstStyle/>
          <a:p>
            <a:pPr eaLnBrk="1" hangingPunct="1"/>
            <a:r>
              <a:rPr lang="zh-CN" altLang="en-US" sz="4000" b="1" dirty="0">
                <a:solidFill>
                  <a:srgbClr val="3366FF"/>
                </a:solidFill>
                <a:latin typeface="楷体" panose="02010609060101010101" pitchFamily="49" charset="-122"/>
                <a:ea typeface="楷体" panose="02010609060101010101" pitchFamily="49" charset="-122"/>
              </a:rPr>
              <a:t>三、内耳道 </a:t>
            </a:r>
            <a:r>
              <a:rPr lang="en-US" altLang="zh-CN" sz="3600" b="1" dirty="0">
                <a:solidFill>
                  <a:srgbClr val="3366FF"/>
                </a:solidFill>
                <a:ea typeface="楷体" panose="02010609060101010101" pitchFamily="49" charset="-122"/>
              </a:rPr>
              <a:t>Internal acoustic meatus</a:t>
            </a:r>
            <a:endParaRPr lang="en-US" altLang="zh-CN" sz="4000" b="1" dirty="0">
              <a:solidFill>
                <a:srgbClr val="3366FF"/>
              </a:solidFill>
              <a:ea typeface="楷体" panose="02010609060101010101" pitchFamily="49" charset="-122"/>
            </a:endParaRPr>
          </a:p>
        </p:txBody>
      </p:sp>
      <p:sp>
        <p:nvSpPr>
          <p:cNvPr id="38915" name="Rectangle 3"/>
          <p:cNvSpPr>
            <a:spLocks noGrp="1" noChangeArrowheads="1"/>
          </p:cNvSpPr>
          <p:nvPr>
            <p:ph type="body" sz="half" idx="1"/>
          </p:nvPr>
        </p:nvSpPr>
        <p:spPr>
          <a:xfrm>
            <a:off x="762656" y="1911971"/>
            <a:ext cx="3887788" cy="3341687"/>
          </a:xfrm>
        </p:spPr>
        <p:txBody>
          <a:bodyPr/>
          <a:lstStyle/>
          <a:p>
            <a:pPr marL="0" indent="0" eaLnBrk="1" hangingPunct="1">
              <a:lnSpc>
                <a:spcPct val="250000"/>
              </a:lnSpc>
              <a:buClr>
                <a:srgbClr val="FF3300"/>
              </a:buClr>
              <a:buSzPct val="150000"/>
              <a:buFont typeface="Wingdings" panose="05000000000000000000" pitchFamily="2" charset="2"/>
              <a:buNone/>
            </a:pPr>
            <a:r>
              <a:rPr lang="zh-CN" altLang="en-US" sz="2600" b="1">
                <a:solidFill>
                  <a:srgbClr val="0033CC"/>
                </a:solidFill>
              </a:rPr>
              <a:t>从内耳门到内耳道底部</a:t>
            </a:r>
          </a:p>
          <a:p>
            <a:pPr marL="0" indent="0" eaLnBrk="1" hangingPunct="1">
              <a:lnSpc>
                <a:spcPct val="250000"/>
              </a:lnSpc>
              <a:buClr>
                <a:srgbClr val="FF3300"/>
              </a:buClr>
              <a:buSzPct val="150000"/>
              <a:buFont typeface="Wingdings" panose="05000000000000000000" pitchFamily="2" charset="2"/>
              <a:buNone/>
            </a:pPr>
            <a:r>
              <a:rPr lang="zh-CN" altLang="en-US" sz="2600" b="1">
                <a:solidFill>
                  <a:srgbClr val="0033CC"/>
                </a:solidFill>
              </a:rPr>
              <a:t>有面神经、前庭蜗神经和迷路血管通过</a:t>
            </a:r>
          </a:p>
        </p:txBody>
      </p:sp>
      <p:pic>
        <p:nvPicPr>
          <p:cNvPr id="38916" name="Picture 4" descr="内耳道"/>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282862" y="3919140"/>
            <a:ext cx="2401938" cy="26690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5" descr="颞骨"/>
          <p:cNvPicPr>
            <a:picLocks noGrp="1" noChangeAspect="1" noChangeArrowheads="1"/>
          </p:cNvPicPr>
          <p:nvPr>
            <p:ph sz="quarter" idx="2"/>
          </p:nvPr>
        </p:nvPicPr>
        <p:blipFill>
          <a:blip r:embed="rId3">
            <a:lum bright="-12000" contrast="6000"/>
            <a:extLst>
              <a:ext uri="{28A0092B-C50C-407E-A947-70E740481C1C}">
                <a14:useLocalDpi xmlns:a14="http://schemas.microsoft.com/office/drawing/2010/main" val="0"/>
              </a:ext>
            </a:extLst>
          </a:blip>
          <a:srcRect/>
          <a:stretch>
            <a:fillRect/>
          </a:stretch>
        </p:blipFill>
        <p:spPr>
          <a:xfrm>
            <a:off x="5004048" y="1628800"/>
            <a:ext cx="3832125" cy="34584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CD9BE61-AE5E-4DEF-9E7E-54F40D1E8F63}"/>
              </a:ext>
            </a:extLst>
          </p:cNvPr>
          <p:cNvPicPr>
            <a:picLocks noChangeAspect="1"/>
          </p:cNvPicPr>
          <p:nvPr/>
        </p:nvPicPr>
        <p:blipFill>
          <a:blip r:embed="rId2"/>
          <a:stretch>
            <a:fillRect/>
          </a:stretch>
        </p:blipFill>
        <p:spPr>
          <a:xfrm>
            <a:off x="1319072" y="3140968"/>
            <a:ext cx="7824928" cy="3600400"/>
          </a:xfrm>
          <a:prstGeom prst="rect">
            <a:avLst/>
          </a:prstGeom>
        </p:spPr>
      </p:pic>
      <p:pic>
        <p:nvPicPr>
          <p:cNvPr id="3" name="Picture 4" descr="内耳道">
            <a:extLst>
              <a:ext uri="{FF2B5EF4-FFF2-40B4-BE49-F238E27FC236}">
                <a16:creationId xmlns:a16="http://schemas.microsoft.com/office/drawing/2014/main" id="{0BDFCFB6-3553-4DB4-AA2F-99A45BB5F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55576" y="620688"/>
            <a:ext cx="2916089" cy="3240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9201668"/>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图片1">
            <a:extLst>
              <a:ext uri="{FF2B5EF4-FFF2-40B4-BE49-F238E27FC236}">
                <a16:creationId xmlns:a16="http://schemas.microsoft.com/office/drawing/2014/main" id="{D785C44E-977F-4BE0-8E1F-EA79DD0BCB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0" t="1916" b="2031"/>
          <a:stretch/>
        </p:blipFill>
        <p:spPr bwMode="auto">
          <a:xfrm>
            <a:off x="3167632" y="2132856"/>
            <a:ext cx="5976368" cy="30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671943" y="502285"/>
            <a:ext cx="7079895" cy="707886"/>
          </a:xfrm>
          <a:prstGeom prst="rect">
            <a:avLst/>
          </a:prstGeom>
        </p:spPr>
        <p:txBody>
          <a:bodyPr/>
          <a:lstStyle/>
          <a:p>
            <a:pPr eaLnBrk="1" hangingPunct="1"/>
            <a:r>
              <a:rPr lang="zh-CN" altLang="en-US" sz="4000" b="1" dirty="0">
                <a:solidFill>
                  <a:srgbClr val="3366FF"/>
                </a:solidFill>
                <a:latin typeface="楷体" panose="02010609060101010101" pitchFamily="49" charset="-122"/>
                <a:ea typeface="楷体" panose="02010609060101010101" pitchFamily="49" charset="-122"/>
                <a:cs typeface="+mj-cs"/>
              </a:rPr>
              <a:t>四、内耳的血管、淋巴和神经</a:t>
            </a:r>
          </a:p>
        </p:txBody>
      </p:sp>
      <p:sp>
        <p:nvSpPr>
          <p:cNvPr id="36868" name="Rectangle 4"/>
          <p:cNvSpPr>
            <a:spLocks noChangeArrowheads="1"/>
          </p:cNvSpPr>
          <p:nvPr/>
        </p:nvSpPr>
        <p:spPr bwMode="auto">
          <a:xfrm>
            <a:off x="468687" y="1229546"/>
            <a:ext cx="209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dirty="0">
                <a:solidFill>
                  <a:srgbClr val="0033CC"/>
                </a:solidFill>
                <a:latin typeface="Times New Roman" panose="02020603050405020304" pitchFamily="18" charset="0"/>
              </a:rPr>
              <a:t> </a:t>
            </a:r>
            <a:r>
              <a:rPr kumimoji="1" lang="en-US" altLang="zh-CN" sz="2400" b="1" dirty="0">
                <a:solidFill>
                  <a:srgbClr val="0033CC"/>
                </a:solidFill>
                <a:latin typeface="楷体" panose="02010609060101010101" pitchFamily="49" charset="-122"/>
                <a:ea typeface="楷体" panose="02010609060101010101" pitchFamily="49" charset="-122"/>
              </a:rPr>
              <a:t>㈠</a:t>
            </a:r>
            <a:r>
              <a:rPr kumimoji="1" lang="zh-CN" altLang="en-US" sz="2400" b="1" dirty="0">
                <a:solidFill>
                  <a:srgbClr val="0033CC"/>
                </a:solidFill>
                <a:latin typeface="楷体" panose="02010609060101010101" pitchFamily="49" charset="-122"/>
                <a:ea typeface="楷体" panose="02010609060101010101" pitchFamily="49" charset="-122"/>
              </a:rPr>
              <a:t>内耳的血管</a:t>
            </a:r>
          </a:p>
        </p:txBody>
      </p:sp>
      <p:sp>
        <p:nvSpPr>
          <p:cNvPr id="36869" name="Rectangle 5"/>
          <p:cNvSpPr>
            <a:spLocks noChangeArrowheads="1"/>
          </p:cNvSpPr>
          <p:nvPr/>
        </p:nvSpPr>
        <p:spPr bwMode="auto">
          <a:xfrm>
            <a:off x="906576" y="1688578"/>
            <a:ext cx="316758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b="1" dirty="0">
                <a:solidFill>
                  <a:srgbClr val="0033CC"/>
                </a:solidFill>
                <a:latin typeface="楷体" panose="02010609060101010101" pitchFamily="49" charset="-122"/>
                <a:ea typeface="楷体" panose="02010609060101010101" pitchFamily="49" charset="-122"/>
              </a:rPr>
              <a:t>⒈</a:t>
            </a:r>
            <a:r>
              <a:rPr kumimoji="1" lang="zh-CN" altLang="en-US" sz="2400" b="1" dirty="0">
                <a:solidFill>
                  <a:srgbClr val="0033CC"/>
                </a:solidFill>
                <a:latin typeface="楷体" panose="02010609060101010101" pitchFamily="49" charset="-122"/>
                <a:ea typeface="楷体" panose="02010609060101010101" pitchFamily="49" charset="-122"/>
              </a:rPr>
              <a:t>动脉 来自迷路动脉</a:t>
            </a:r>
          </a:p>
          <a:p>
            <a:pPr eaLnBrk="1" hangingPunct="1">
              <a:spcBef>
                <a:spcPct val="0"/>
              </a:spcBef>
              <a:buClrTx/>
              <a:buSzTx/>
              <a:buFontTx/>
              <a:buNone/>
            </a:pPr>
            <a:r>
              <a:rPr kumimoji="1" lang="zh-CN" altLang="en-US" sz="2400" b="1" dirty="0">
                <a:solidFill>
                  <a:srgbClr val="0033CC"/>
                </a:solidFill>
                <a:latin typeface="楷体" panose="02010609060101010101" pitchFamily="49" charset="-122"/>
                <a:ea typeface="楷体" panose="02010609060101010101" pitchFamily="49" charset="-122"/>
              </a:rPr>
              <a:t>⒉静脉 内耳的静脉合成迷路静脉汇入岩上、下窦或横窦</a:t>
            </a:r>
            <a:r>
              <a:rPr kumimoji="1" lang="zh-CN" altLang="en-US" sz="2400" dirty="0">
                <a:solidFill>
                  <a:srgbClr val="0033CC"/>
                </a:solidFill>
                <a:latin typeface="Times New Roman" panose="02020603050405020304" pitchFamily="18" charset="0"/>
              </a:rPr>
              <a:t> </a:t>
            </a:r>
          </a:p>
        </p:txBody>
      </p:sp>
      <p:sp>
        <p:nvSpPr>
          <p:cNvPr id="36870" name="Rectangle 6"/>
          <p:cNvSpPr>
            <a:spLocks noChangeArrowheads="1"/>
          </p:cNvSpPr>
          <p:nvPr/>
        </p:nvSpPr>
        <p:spPr bwMode="auto">
          <a:xfrm>
            <a:off x="671944" y="3416425"/>
            <a:ext cx="230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400" b="1" dirty="0">
                <a:solidFill>
                  <a:srgbClr val="0033CC"/>
                </a:solidFill>
                <a:latin typeface="楷体" panose="02010609060101010101" pitchFamily="49" charset="-122"/>
                <a:ea typeface="楷体" panose="02010609060101010101" pitchFamily="49" charset="-122"/>
              </a:rPr>
              <a:t>㈡</a:t>
            </a:r>
            <a:r>
              <a:rPr kumimoji="1" lang="zh-CN" altLang="en-US" sz="2400" b="1" dirty="0">
                <a:solidFill>
                  <a:srgbClr val="0033CC"/>
                </a:solidFill>
                <a:latin typeface="楷体" panose="02010609060101010101" pitchFamily="49" charset="-122"/>
                <a:ea typeface="楷体" panose="02010609060101010101" pitchFamily="49" charset="-122"/>
              </a:rPr>
              <a:t>内耳的淋巴 </a:t>
            </a:r>
          </a:p>
        </p:txBody>
      </p:sp>
      <p:sp>
        <p:nvSpPr>
          <p:cNvPr id="36872" name="Rectangle 8"/>
          <p:cNvSpPr>
            <a:spLocks noChangeArrowheads="1"/>
          </p:cNvSpPr>
          <p:nvPr/>
        </p:nvSpPr>
        <p:spPr bwMode="auto">
          <a:xfrm>
            <a:off x="683600" y="4352032"/>
            <a:ext cx="4392613" cy="231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80000"/>
              </a:lnSpc>
              <a:spcBef>
                <a:spcPct val="0"/>
              </a:spcBef>
              <a:spcAft>
                <a:spcPts val="1200"/>
              </a:spcAft>
              <a:buClrTx/>
              <a:buSzTx/>
              <a:buNone/>
            </a:pPr>
            <a:r>
              <a:rPr kumimoji="1" lang="en-US" altLang="zh-CN" sz="2400" b="1" dirty="0">
                <a:solidFill>
                  <a:srgbClr val="0033CC"/>
                </a:solidFill>
                <a:latin typeface="楷体" panose="02010609060101010101" pitchFamily="49" charset="-122"/>
                <a:ea typeface="楷体" panose="02010609060101010101" pitchFamily="49" charset="-122"/>
              </a:rPr>
              <a:t>㈢</a:t>
            </a:r>
            <a:r>
              <a:rPr kumimoji="1" lang="zh-CN" altLang="en-US" sz="2400" b="1" dirty="0">
                <a:solidFill>
                  <a:srgbClr val="0033CC"/>
                </a:solidFill>
                <a:latin typeface="楷体" panose="02010609060101010101" pitchFamily="49" charset="-122"/>
                <a:ea typeface="楷体" panose="02010609060101010101" pitchFamily="49" charset="-122"/>
              </a:rPr>
              <a:t>内耳的神经 </a:t>
            </a:r>
            <a:endParaRPr kumimoji="1" lang="en-US" altLang="zh-CN" sz="2400" b="1" dirty="0">
              <a:solidFill>
                <a:srgbClr val="0033CC"/>
              </a:solidFill>
              <a:latin typeface="楷体" panose="02010609060101010101" pitchFamily="49" charset="-122"/>
              <a:ea typeface="楷体" panose="02010609060101010101" pitchFamily="49" charset="-122"/>
            </a:endParaRPr>
          </a:p>
          <a:p>
            <a:pPr lvl="1" eaLnBrk="1" hangingPunct="1">
              <a:lnSpc>
                <a:spcPct val="80000"/>
              </a:lnSpc>
              <a:spcBef>
                <a:spcPct val="0"/>
              </a:spcBef>
              <a:buClrTx/>
              <a:buSzTx/>
              <a:buNone/>
            </a:pPr>
            <a:r>
              <a:rPr kumimoji="1" lang="zh-CN" altLang="en-US" sz="2400" b="1" dirty="0">
                <a:solidFill>
                  <a:srgbClr val="0033CC"/>
                </a:solidFill>
                <a:latin typeface="楷体" panose="02010609060101010101" pitchFamily="49" charset="-122"/>
                <a:ea typeface="楷体" panose="02010609060101010101" pitchFamily="49" charset="-122"/>
              </a:rPr>
              <a:t>前庭蜗神经（</a:t>
            </a:r>
            <a:r>
              <a:rPr kumimoji="1" lang="en-US" altLang="zh-CN" sz="2400" b="1" dirty="0">
                <a:solidFill>
                  <a:srgbClr val="0033CC"/>
                </a:solidFill>
                <a:latin typeface="楷体" panose="02010609060101010101" pitchFamily="49" charset="-122"/>
                <a:ea typeface="楷体" panose="02010609060101010101" pitchFamily="49" charset="-122"/>
              </a:rPr>
              <a:t>Ⅷ</a:t>
            </a:r>
            <a:r>
              <a:rPr kumimoji="1" lang="zh-CN" altLang="en-US" sz="2400" b="1" dirty="0">
                <a:solidFill>
                  <a:srgbClr val="0033CC"/>
                </a:solidFill>
                <a:latin typeface="楷体" panose="02010609060101010101" pitchFamily="49" charset="-122"/>
                <a:ea typeface="楷体" panose="02010609060101010101" pitchFamily="49" charset="-122"/>
              </a:rPr>
              <a:t>）</a:t>
            </a:r>
          </a:p>
          <a:p>
            <a:pPr lvl="1" eaLnBrk="1" hangingPunct="1">
              <a:lnSpc>
                <a:spcPct val="80000"/>
              </a:lnSpc>
              <a:spcBef>
                <a:spcPct val="0"/>
              </a:spcBef>
              <a:buClrTx/>
              <a:buSzTx/>
              <a:buNone/>
            </a:pPr>
            <a:r>
              <a:rPr kumimoji="1" lang="zh-CN" altLang="en-US" sz="2400" b="1" dirty="0">
                <a:solidFill>
                  <a:srgbClr val="0033CC"/>
                </a:solidFill>
                <a:latin typeface="楷体" panose="02010609060101010101" pitchFamily="49" charset="-122"/>
                <a:ea typeface="楷体" panose="02010609060101010101" pitchFamily="49" charset="-122"/>
              </a:rPr>
              <a:t>前庭神经</a:t>
            </a:r>
          </a:p>
          <a:p>
            <a:pPr lvl="1" eaLnBrk="1" hangingPunct="1">
              <a:lnSpc>
                <a:spcPct val="80000"/>
              </a:lnSpc>
              <a:spcBef>
                <a:spcPct val="0"/>
              </a:spcBef>
              <a:buClrTx/>
              <a:buSzTx/>
              <a:buNone/>
            </a:pPr>
            <a:r>
              <a:rPr kumimoji="1" lang="zh-CN" altLang="en-US" sz="2400" b="1" dirty="0">
                <a:solidFill>
                  <a:srgbClr val="0033CC"/>
                </a:solidFill>
                <a:latin typeface="楷体" panose="02010609060101010101" pitchFamily="49" charset="-122"/>
                <a:ea typeface="楷体" panose="02010609060101010101" pitchFamily="49" charset="-122"/>
              </a:rPr>
              <a:t>  上支称椭圆囊壶腹神经</a:t>
            </a:r>
          </a:p>
          <a:p>
            <a:pPr lvl="1" eaLnBrk="1" hangingPunct="1">
              <a:lnSpc>
                <a:spcPct val="80000"/>
              </a:lnSpc>
              <a:spcBef>
                <a:spcPct val="0"/>
              </a:spcBef>
              <a:buClrTx/>
              <a:buSzTx/>
              <a:buNone/>
            </a:pPr>
            <a:r>
              <a:rPr kumimoji="1" lang="zh-CN" altLang="en-US" sz="2400" b="1" dirty="0">
                <a:solidFill>
                  <a:srgbClr val="0033CC"/>
                </a:solidFill>
                <a:latin typeface="楷体" panose="02010609060101010101" pitchFamily="49" charset="-122"/>
                <a:ea typeface="楷体" panose="02010609060101010101" pitchFamily="49" charset="-122"/>
              </a:rPr>
              <a:t>  下支称球囊神经</a:t>
            </a:r>
          </a:p>
          <a:p>
            <a:pPr lvl="1" eaLnBrk="1" hangingPunct="1">
              <a:lnSpc>
                <a:spcPct val="80000"/>
              </a:lnSpc>
              <a:spcBef>
                <a:spcPct val="0"/>
              </a:spcBef>
              <a:buClrTx/>
              <a:buSzTx/>
              <a:buNone/>
            </a:pPr>
            <a:r>
              <a:rPr kumimoji="1" lang="zh-CN" altLang="en-US" sz="2400" b="1" dirty="0">
                <a:solidFill>
                  <a:srgbClr val="0033CC"/>
                </a:solidFill>
                <a:latin typeface="楷体" panose="02010609060101010101" pitchFamily="49" charset="-122"/>
                <a:ea typeface="楷体" panose="02010609060101010101" pitchFamily="49" charset="-122"/>
              </a:rPr>
              <a:t>  后支称后壶腹神经</a:t>
            </a:r>
          </a:p>
          <a:p>
            <a:pPr lvl="1" eaLnBrk="1" hangingPunct="1">
              <a:lnSpc>
                <a:spcPct val="80000"/>
              </a:lnSpc>
              <a:spcBef>
                <a:spcPct val="0"/>
              </a:spcBef>
              <a:buClrTx/>
              <a:buSzTx/>
              <a:buNone/>
            </a:pPr>
            <a:r>
              <a:rPr kumimoji="1" lang="zh-CN" altLang="en-US" sz="2400" b="1" dirty="0">
                <a:solidFill>
                  <a:srgbClr val="0033CC"/>
                </a:solidFill>
                <a:latin typeface="楷体" panose="02010609060101010101" pitchFamily="49" charset="-122"/>
                <a:ea typeface="楷体" panose="02010609060101010101" pitchFamily="49" charset="-122"/>
              </a:rPr>
              <a:t>蜗神经</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07659" y="762000"/>
            <a:ext cx="6912980" cy="792162"/>
          </a:xfrm>
        </p:spPr>
        <p:txBody>
          <a:bodyPr/>
          <a:lstStyle/>
          <a:p>
            <a:pPr algn="ctr" eaLnBrk="1" hangingPunct="1"/>
            <a:r>
              <a:rPr lang="zh-CN" altLang="en-US" sz="4400" b="1" dirty="0">
                <a:solidFill>
                  <a:srgbClr val="3366FF"/>
                </a:solidFill>
                <a:latin typeface="隶书" panose="02010509060101010101" pitchFamily="49" charset="-122"/>
                <a:ea typeface="隶书" panose="02010509060101010101" pitchFamily="49" charset="-122"/>
              </a:rPr>
              <a:t>第一节 外耳 </a:t>
            </a:r>
            <a:r>
              <a:rPr lang="en-US" altLang="zh-CN" sz="3600" b="1" dirty="0">
                <a:solidFill>
                  <a:srgbClr val="3366FF"/>
                </a:solidFill>
                <a:ea typeface="隶书" panose="02010509060101010101" pitchFamily="49" charset="-122"/>
              </a:rPr>
              <a:t>External ear</a:t>
            </a:r>
            <a:endParaRPr lang="en-US" altLang="zh-CN" sz="4400" b="1" dirty="0">
              <a:solidFill>
                <a:srgbClr val="3366FF"/>
              </a:solidFill>
              <a:ea typeface="隶书" panose="02010509060101010101" pitchFamily="49" charset="-122"/>
            </a:endParaRPr>
          </a:p>
        </p:txBody>
      </p:sp>
      <p:sp>
        <p:nvSpPr>
          <p:cNvPr id="6147" name="Rectangle 3"/>
          <p:cNvSpPr>
            <a:spLocks noGrp="1" noChangeArrowheads="1"/>
          </p:cNvSpPr>
          <p:nvPr>
            <p:ph type="body" sz="half" idx="1"/>
          </p:nvPr>
        </p:nvSpPr>
        <p:spPr>
          <a:xfrm>
            <a:off x="2087897" y="1484784"/>
            <a:ext cx="4752503" cy="1296988"/>
          </a:xfrm>
        </p:spPr>
        <p:txBody>
          <a:bodyPr/>
          <a:lstStyle/>
          <a:p>
            <a:pPr marL="0" indent="0" eaLnBrk="1" hangingPunct="1">
              <a:lnSpc>
                <a:spcPct val="90000"/>
              </a:lnSpc>
              <a:buNone/>
            </a:pPr>
            <a:r>
              <a:rPr lang="zh-CN" altLang="en-US" sz="2400" b="1" dirty="0">
                <a:solidFill>
                  <a:srgbClr val="0000FF"/>
                </a:solidFill>
                <a:latin typeface="Times New Roman" panose="02020603050405020304" pitchFamily="18" charset="0"/>
              </a:rPr>
              <a:t>耳廓 </a:t>
            </a:r>
            <a:r>
              <a:rPr lang="en-US" altLang="zh-CN" sz="2400" b="1" dirty="0">
                <a:latin typeface="Times New Roman" panose="02020603050405020304" pitchFamily="18" charset="0"/>
              </a:rPr>
              <a:t>Auricle</a:t>
            </a:r>
            <a:endParaRPr lang="en-US" altLang="zh-CN" sz="2400" b="1" dirty="0">
              <a:solidFill>
                <a:srgbClr val="0000FF"/>
              </a:solidFill>
              <a:latin typeface="Times New Roman" panose="02020603050405020304" pitchFamily="18" charset="0"/>
            </a:endParaRPr>
          </a:p>
          <a:p>
            <a:pPr marL="0" indent="0" eaLnBrk="1" hangingPunct="1">
              <a:lnSpc>
                <a:spcPct val="90000"/>
              </a:lnSpc>
              <a:buNone/>
            </a:pPr>
            <a:r>
              <a:rPr lang="zh-CN" altLang="en-US" sz="2400" b="1" dirty="0">
                <a:solidFill>
                  <a:srgbClr val="0000FF"/>
                </a:solidFill>
                <a:latin typeface="Times New Roman" panose="02020603050405020304" pitchFamily="18" charset="0"/>
              </a:rPr>
              <a:t>外耳道 </a:t>
            </a:r>
            <a:r>
              <a:rPr lang="en-US" altLang="zh-CN" sz="2400" b="1" dirty="0">
                <a:latin typeface="Times New Roman" panose="02020603050405020304" pitchFamily="18" charset="0"/>
              </a:rPr>
              <a:t>External acoustic meatus</a:t>
            </a:r>
            <a:endParaRPr lang="en-US" altLang="zh-CN" sz="2400" b="1" dirty="0">
              <a:solidFill>
                <a:srgbClr val="0000FF"/>
              </a:solidFill>
              <a:latin typeface="Times New Roman" panose="02020603050405020304" pitchFamily="18" charset="0"/>
            </a:endParaRPr>
          </a:p>
          <a:p>
            <a:pPr marL="0" indent="0" eaLnBrk="1" hangingPunct="1">
              <a:lnSpc>
                <a:spcPct val="90000"/>
              </a:lnSpc>
              <a:buNone/>
            </a:pPr>
            <a:r>
              <a:rPr lang="zh-CN" altLang="en-US" sz="2600" b="1" dirty="0">
                <a:solidFill>
                  <a:srgbClr val="0000FF"/>
                </a:solidFill>
                <a:latin typeface="Times New Roman" panose="02020603050405020304" pitchFamily="18" charset="0"/>
              </a:rPr>
              <a:t>鼓膜 </a:t>
            </a:r>
            <a:r>
              <a:rPr lang="en-US" altLang="zh-CN" sz="2600" b="1" dirty="0">
                <a:latin typeface="Times New Roman" panose="02020603050405020304" pitchFamily="18" charset="0"/>
              </a:rPr>
              <a:t>Tympanic membrane</a:t>
            </a:r>
            <a:endParaRPr lang="en-US" altLang="zh-CN" sz="2400" b="1" dirty="0">
              <a:solidFill>
                <a:srgbClr val="0000FF"/>
              </a:solidFill>
              <a:latin typeface="Times New Roman" panose="02020603050405020304" pitchFamily="18" charset="0"/>
            </a:endParaRPr>
          </a:p>
          <a:p>
            <a:pPr marL="0" indent="0" eaLnBrk="1" hangingPunct="1">
              <a:lnSpc>
                <a:spcPct val="90000"/>
              </a:lnSpc>
              <a:buNone/>
            </a:pPr>
            <a:endParaRPr lang="en-US" altLang="zh-CN" sz="2400" b="1" dirty="0">
              <a:solidFill>
                <a:srgbClr val="0000FF"/>
              </a:solidFill>
              <a:latin typeface="Times New Roman" panose="02020603050405020304" pitchFamily="18" charset="0"/>
            </a:endParaRPr>
          </a:p>
          <a:p>
            <a:pPr marL="0" indent="0" eaLnBrk="1" hangingPunct="1">
              <a:lnSpc>
                <a:spcPct val="90000"/>
              </a:lnSpc>
              <a:buNone/>
            </a:pPr>
            <a:endParaRPr lang="en-US" altLang="zh-CN" sz="2400" b="1" dirty="0">
              <a:solidFill>
                <a:srgbClr val="0000FF"/>
              </a:solidFill>
              <a:latin typeface="Times New Roman" panose="02020603050405020304" pitchFamily="18" charset="0"/>
            </a:endParaRPr>
          </a:p>
        </p:txBody>
      </p:sp>
      <p:pic>
        <p:nvPicPr>
          <p:cNvPr id="6148" name="Picture 4" descr="耳模式图3"/>
          <p:cNvPicPr>
            <a:picLocks noGrp="1" noChangeAspect="1" noChangeArrowheads="1"/>
          </p:cNvPicPr>
          <p:nvPr>
            <p:ph sz="half" idx="2"/>
          </p:nvPr>
        </p:nvPicPr>
        <p:blipFill>
          <a:blip r:embed="rId2" cstate="print">
            <a:lum contrast="18000"/>
            <a:extLst>
              <a:ext uri="{28A0092B-C50C-407E-A947-70E740481C1C}">
                <a14:useLocalDpi xmlns:a14="http://schemas.microsoft.com/office/drawing/2010/main" val="0"/>
              </a:ext>
            </a:extLst>
          </a:blip>
          <a:srcRect/>
          <a:stretch>
            <a:fillRect/>
          </a:stretch>
        </p:blipFill>
        <p:spPr>
          <a:xfrm>
            <a:off x="2327180" y="2798690"/>
            <a:ext cx="4621405" cy="3726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0466" name="Picture 2" descr="ani-corgie"/>
          <p:cNvPicPr>
            <a:picLocks noGrp="1" noChangeAspect="1" noChangeArrowheads="1" noCrop="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158655" y="815759"/>
            <a:ext cx="3265488" cy="280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p:cNvSpPr>
            <a:spLocks noGrp="1" noChangeArrowheads="1"/>
          </p:cNvSpPr>
          <p:nvPr>
            <p:ph type="title"/>
          </p:nvPr>
        </p:nvSpPr>
        <p:spPr>
          <a:xfrm>
            <a:off x="1564351" y="815759"/>
            <a:ext cx="4309282" cy="702915"/>
          </a:xfrm>
        </p:spPr>
        <p:txBody>
          <a:bodyPr/>
          <a:lstStyle/>
          <a:p>
            <a:pPr algn="ctr" eaLnBrk="1" hangingPunct="1"/>
            <a:r>
              <a:rPr lang="zh-CN" altLang="en-US" sz="4400" b="1" dirty="0">
                <a:solidFill>
                  <a:srgbClr val="3366FF"/>
                </a:solidFill>
                <a:latin typeface="楷体" panose="02010609060101010101" pitchFamily="49" charset="-122"/>
                <a:ea typeface="楷体" panose="02010609060101010101" pitchFamily="49" charset="-122"/>
              </a:rPr>
              <a:t>一、耳廓</a:t>
            </a:r>
            <a:r>
              <a:rPr lang="zh-CN" altLang="en-US" sz="4000" b="1" dirty="0">
                <a:solidFill>
                  <a:srgbClr val="3366FF"/>
                </a:solidFill>
                <a:latin typeface="隶书" panose="02010509060101010101" pitchFamily="49" charset="-122"/>
                <a:ea typeface="隶书" panose="02010509060101010101" pitchFamily="49" charset="-122"/>
              </a:rPr>
              <a:t> </a:t>
            </a:r>
            <a:r>
              <a:rPr lang="en-US" altLang="zh-CN" sz="3600" b="1" dirty="0">
                <a:solidFill>
                  <a:srgbClr val="3366FF"/>
                </a:solidFill>
                <a:ea typeface="隶书" panose="02010509060101010101" pitchFamily="49" charset="-122"/>
              </a:rPr>
              <a:t>Auricle</a:t>
            </a:r>
            <a:endParaRPr lang="en-US" altLang="zh-CN" sz="4000" b="1" dirty="0">
              <a:solidFill>
                <a:srgbClr val="3366FF"/>
              </a:solidFill>
              <a:ea typeface="隶书" panose="02010509060101010101" pitchFamily="49" charset="-122"/>
            </a:endParaRPr>
          </a:p>
        </p:txBody>
      </p:sp>
      <p:pic>
        <p:nvPicPr>
          <p:cNvPr id="190468" name="Picture 4" descr="外耳"/>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318" t="3893" r="11391" b="7120"/>
          <a:stretch>
            <a:fillRect/>
          </a:stretch>
        </p:blipFill>
        <p:spPr>
          <a:xfrm>
            <a:off x="899592" y="2132856"/>
            <a:ext cx="28194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0469" name="Picture 5" descr="兔"/>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798615" y="3666002"/>
            <a:ext cx="3276600" cy="256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blinds(horizontal)">
                                      <p:cBhvr>
                                        <p:cTn id="7" dur="500"/>
                                        <p:tgtEl>
                                          <p:spTgt spid="190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0469"/>
                                        </p:tgtEl>
                                        <p:attrNameLst>
                                          <p:attrName>style.visibility</p:attrName>
                                        </p:attrNameLst>
                                      </p:cBhvr>
                                      <p:to>
                                        <p:strVal val="visible"/>
                                      </p:to>
                                    </p:set>
                                    <p:animEffect transition="in" filter="blinds(horizontal)">
                                      <p:cBhvr>
                                        <p:cTn id="12" dur="500"/>
                                        <p:tgtEl>
                                          <p:spTgt spid="190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0468"/>
                                        </p:tgtEl>
                                        <p:attrNameLst>
                                          <p:attrName>style.visibility</p:attrName>
                                        </p:attrNameLst>
                                      </p:cBhvr>
                                      <p:to>
                                        <p:strVal val="visible"/>
                                      </p:to>
                                    </p:set>
                                    <p:animEffect transition="in" filter="blinds(horizontal)">
                                      <p:cBhvr>
                                        <p:cTn id="17" dur="500"/>
                                        <p:tgtEl>
                                          <p:spTgt spid="19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3806" y="781869"/>
            <a:ext cx="8229600" cy="703262"/>
          </a:xfrm>
        </p:spPr>
        <p:txBody>
          <a:bodyPr/>
          <a:lstStyle/>
          <a:p>
            <a:pPr algn="ctr" eaLnBrk="1" hangingPunct="1"/>
            <a:r>
              <a:rPr lang="zh-CN" altLang="en-US" sz="4000" b="1" dirty="0">
                <a:solidFill>
                  <a:srgbClr val="3366FF"/>
                </a:solidFill>
                <a:latin typeface="楷体" panose="02010609060101010101" pitchFamily="49" charset="-122"/>
                <a:ea typeface="楷体" panose="02010609060101010101" pitchFamily="49" charset="-122"/>
              </a:rPr>
              <a:t>二、外耳道 </a:t>
            </a:r>
            <a:r>
              <a:rPr lang="en-US" altLang="zh-CN" sz="3200" b="1" dirty="0">
                <a:solidFill>
                  <a:srgbClr val="3366FF"/>
                </a:solidFill>
                <a:ea typeface="楷体" panose="02010609060101010101" pitchFamily="49" charset="-122"/>
              </a:rPr>
              <a:t>External acoustic meatus</a:t>
            </a:r>
            <a:endParaRPr lang="en-US" altLang="zh-CN" sz="4000" b="1" dirty="0">
              <a:solidFill>
                <a:srgbClr val="3366FF"/>
              </a:solidFill>
              <a:ea typeface="楷体" panose="02010609060101010101" pitchFamily="49" charset="-122"/>
            </a:endParaRPr>
          </a:p>
        </p:txBody>
      </p:sp>
      <p:sp>
        <p:nvSpPr>
          <p:cNvPr id="8195" name="Rectangle 3"/>
          <p:cNvSpPr>
            <a:spLocks noGrp="1" noChangeArrowheads="1"/>
          </p:cNvSpPr>
          <p:nvPr>
            <p:ph type="body" sz="half" idx="1"/>
          </p:nvPr>
        </p:nvSpPr>
        <p:spPr>
          <a:xfrm>
            <a:off x="611560" y="1772816"/>
            <a:ext cx="7560840" cy="4780235"/>
          </a:xfrm>
        </p:spPr>
        <p:txBody>
          <a:bodyPr/>
          <a:lstStyle/>
          <a:p>
            <a:pPr eaLnBrk="1" hangingPunct="1">
              <a:lnSpc>
                <a:spcPct val="120000"/>
              </a:lnSpc>
              <a:buClrTx/>
              <a:buSzPct val="150000"/>
              <a:buFont typeface="Arial" panose="020B0604020202020204" pitchFamily="34" charset="0"/>
              <a:buChar char="•"/>
            </a:pPr>
            <a:r>
              <a:rPr lang="zh-CN" altLang="en-US" sz="2400" b="1" dirty="0"/>
              <a:t>从外耳门至鼓膜的狭长管道 </a:t>
            </a:r>
          </a:p>
          <a:p>
            <a:pPr marL="344487" lvl="1" indent="0" eaLnBrk="1" hangingPunct="1">
              <a:lnSpc>
                <a:spcPct val="120000"/>
              </a:lnSpc>
              <a:buClrTx/>
              <a:buSzTx/>
              <a:buNone/>
            </a:pPr>
            <a:r>
              <a:rPr lang="zh-CN" altLang="en-US" sz="2800" b="1" dirty="0">
                <a:solidFill>
                  <a:srgbClr val="0033CC"/>
                </a:solidFill>
              </a:rPr>
              <a:t>软骨部</a:t>
            </a:r>
            <a:r>
              <a:rPr lang="zh-CN" altLang="en-US" sz="2800" b="1" dirty="0"/>
              <a:t>－ 外侧 </a:t>
            </a:r>
            <a:r>
              <a:rPr lang="en-US" altLang="zh-CN" sz="2800" b="1" dirty="0"/>
              <a:t>1/3 </a:t>
            </a:r>
          </a:p>
          <a:p>
            <a:pPr marL="344487" lvl="1" indent="0" eaLnBrk="1" hangingPunct="1">
              <a:lnSpc>
                <a:spcPct val="120000"/>
              </a:lnSpc>
              <a:buClrTx/>
              <a:buSzTx/>
              <a:buNone/>
            </a:pPr>
            <a:r>
              <a:rPr lang="zh-CN" altLang="en-US" sz="2800" b="1" dirty="0">
                <a:solidFill>
                  <a:srgbClr val="0033CC"/>
                </a:solidFill>
              </a:rPr>
              <a:t>骨    部</a:t>
            </a:r>
            <a:r>
              <a:rPr lang="zh-CN" altLang="en-US" sz="2800" b="1" dirty="0"/>
              <a:t>－ 内</a:t>
            </a:r>
            <a:r>
              <a:rPr lang="zh-CN" altLang="en-US" sz="2800" b="1"/>
              <a:t>侧 </a:t>
            </a:r>
            <a:r>
              <a:rPr lang="en-US" altLang="zh-CN" sz="2800" b="1" smtClean="0"/>
              <a:t>2/3</a:t>
            </a:r>
            <a:endParaRPr lang="en-US" altLang="zh-CN" sz="2800" b="1" dirty="0"/>
          </a:p>
          <a:p>
            <a:pPr eaLnBrk="1" hangingPunct="1">
              <a:lnSpc>
                <a:spcPct val="120000"/>
              </a:lnSpc>
              <a:buClrTx/>
              <a:buSzPct val="150000"/>
              <a:buFont typeface="Arial" panose="020B0604020202020204" pitchFamily="34" charset="0"/>
              <a:buChar char="•"/>
            </a:pPr>
            <a:r>
              <a:rPr lang="zh-CN" altLang="en-US" sz="2400" b="1" dirty="0"/>
              <a:t>内侧面被覆薄层皮肤</a:t>
            </a:r>
            <a:endParaRPr lang="en-US" altLang="zh-CN" sz="2400" b="1" dirty="0"/>
          </a:p>
          <a:p>
            <a:pPr marL="327025" lvl="1" indent="0" eaLnBrk="1" hangingPunct="1">
              <a:lnSpc>
                <a:spcPct val="120000"/>
              </a:lnSpc>
              <a:buClr>
                <a:srgbClr val="FF3300"/>
              </a:buClr>
              <a:buSzPct val="150000"/>
              <a:buNone/>
            </a:pPr>
            <a:r>
              <a:rPr lang="zh-CN" altLang="en-US" sz="2400" b="1" dirty="0"/>
              <a:t>皮肤内有丰富的神经末梢</a:t>
            </a:r>
            <a:endParaRPr lang="en-US" altLang="zh-CN" sz="2400" b="1" dirty="0"/>
          </a:p>
          <a:p>
            <a:pPr marL="327025" lvl="1" indent="0" eaLnBrk="1" hangingPunct="1">
              <a:lnSpc>
                <a:spcPct val="120000"/>
              </a:lnSpc>
              <a:buClr>
                <a:srgbClr val="FF3300"/>
              </a:buClr>
              <a:buSzPct val="150000"/>
              <a:buNone/>
            </a:pPr>
            <a:r>
              <a:rPr lang="zh-CN" altLang="en-US" sz="2400" b="1" smtClean="0"/>
              <a:t>毛囊、皮脂腺和耵聍腺</a:t>
            </a:r>
            <a:endParaRPr lang="en-US" altLang="zh-CN" sz="2400" b="1" smtClean="0"/>
          </a:p>
          <a:p>
            <a:pPr marL="342900" lvl="1" indent="-342900" eaLnBrk="1" hangingPunct="1">
              <a:lnSpc>
                <a:spcPct val="120000"/>
              </a:lnSpc>
              <a:buClrTx/>
              <a:buSzPct val="150000"/>
              <a:buFont typeface="Arial" panose="020B0604020202020204" pitchFamily="34" charset="0"/>
              <a:buChar char="•"/>
            </a:pPr>
            <a:r>
              <a:rPr lang="zh-CN" altLang="en-US" sz="2400" b="1"/>
              <a:t>皮下组织少</a:t>
            </a:r>
            <a:r>
              <a:rPr lang="en-US" altLang="zh-CN" sz="2400" b="1"/>
              <a:t>——</a:t>
            </a:r>
            <a:r>
              <a:rPr lang="zh-CN" altLang="en-US" sz="2400" b="1"/>
              <a:t>疖肿疼痛</a:t>
            </a:r>
          </a:p>
          <a:p>
            <a:pPr eaLnBrk="1" hangingPunct="1">
              <a:lnSpc>
                <a:spcPct val="120000"/>
              </a:lnSpc>
              <a:buClrTx/>
              <a:buSzPct val="150000"/>
              <a:buFont typeface="Arial" panose="020B0604020202020204" pitchFamily="34" charset="0"/>
              <a:buChar char="•"/>
            </a:pPr>
            <a:r>
              <a:rPr lang="zh-CN" altLang="en-US" sz="2400" b="1" smtClean="0"/>
              <a:t>呈 </a:t>
            </a:r>
            <a:r>
              <a:rPr lang="en-US" altLang="zh-CN" sz="2400" b="1" dirty="0"/>
              <a:t>S</a:t>
            </a:r>
            <a:r>
              <a:rPr lang="zh-CN" altLang="en-US" sz="2400" b="1" dirty="0"/>
              <a:t>形弯曲，由外向内，先趋向前上，继而转向后，最后向前下方</a:t>
            </a:r>
            <a:r>
              <a:rPr lang="zh-CN" altLang="en-US" sz="2400" b="1" dirty="0">
                <a:solidFill>
                  <a:srgbClr val="0033CC"/>
                </a:solidFill>
              </a:rPr>
              <a:t>（内上后→内前</a:t>
            </a:r>
            <a:r>
              <a:rPr lang="zh-CN" altLang="en-US" sz="2400" b="1">
                <a:solidFill>
                  <a:srgbClr val="0033CC"/>
                </a:solidFill>
              </a:rPr>
              <a:t>下</a:t>
            </a:r>
            <a:r>
              <a:rPr lang="zh-CN" altLang="en-US" sz="2400" b="1" smtClean="0">
                <a:solidFill>
                  <a:srgbClr val="0033CC"/>
                </a:solidFill>
              </a:rPr>
              <a:t>）</a:t>
            </a:r>
            <a:endParaRPr lang="en-US" altLang="zh-CN" sz="2400" b="1" smtClean="0">
              <a:solidFill>
                <a:srgbClr val="0033CC"/>
              </a:solidFill>
            </a:endParaRPr>
          </a:p>
        </p:txBody>
      </p:sp>
      <p:pic>
        <p:nvPicPr>
          <p:cNvPr id="8196" name="Picture 4" descr="耳模式图3"/>
          <p:cNvPicPr>
            <a:picLocks noGrp="1" noChangeAspect="1" noChangeArrowheads="1"/>
          </p:cNvPicPr>
          <p:nvPr>
            <p:ph sz="half" idx="2"/>
          </p:nvPr>
        </p:nvPicPr>
        <p:blipFill>
          <a:blip r:embed="rId2" cstate="print">
            <a:lum bright="-6000" contrast="30000"/>
            <a:extLst>
              <a:ext uri="{28A0092B-C50C-407E-A947-70E740481C1C}">
                <a14:useLocalDpi xmlns:a14="http://schemas.microsoft.com/office/drawing/2010/main" val="0"/>
              </a:ext>
            </a:extLst>
          </a:blip>
          <a:srcRect/>
          <a:stretch>
            <a:fillRect/>
          </a:stretch>
        </p:blipFill>
        <p:spPr>
          <a:xfrm>
            <a:off x="4561470" y="1844824"/>
            <a:ext cx="4284386" cy="345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6939" y="782563"/>
            <a:ext cx="7200799" cy="774700"/>
          </a:xfrm>
        </p:spPr>
        <p:txBody>
          <a:bodyPr/>
          <a:lstStyle/>
          <a:p>
            <a:pPr algn="ctr" eaLnBrk="1" hangingPunct="1"/>
            <a:r>
              <a:rPr lang="zh-CN" altLang="en-US" sz="4400" b="1" dirty="0">
                <a:solidFill>
                  <a:srgbClr val="3366FF"/>
                </a:solidFill>
                <a:latin typeface="楷体" panose="02010609060101010101" pitchFamily="49" charset="-122"/>
                <a:ea typeface="楷体" panose="02010609060101010101" pitchFamily="49" charset="-122"/>
              </a:rPr>
              <a:t>三、鼓膜 </a:t>
            </a:r>
            <a:r>
              <a:rPr lang="en-US" altLang="zh-CN" sz="3600" b="1" dirty="0">
                <a:solidFill>
                  <a:srgbClr val="3366FF"/>
                </a:solidFill>
                <a:ea typeface="楷体" panose="02010609060101010101" pitchFamily="49" charset="-122"/>
              </a:rPr>
              <a:t>Tympanic membrane </a:t>
            </a:r>
            <a:endParaRPr lang="en-US" altLang="zh-CN" sz="4400" b="1" dirty="0">
              <a:solidFill>
                <a:srgbClr val="3366FF"/>
              </a:solidFill>
              <a:ea typeface="楷体" panose="02010609060101010101" pitchFamily="49" charset="-122"/>
            </a:endParaRPr>
          </a:p>
        </p:txBody>
      </p:sp>
      <p:pic>
        <p:nvPicPr>
          <p:cNvPr id="9219" name="Picture 4" descr="鼓膜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1005" y="2484586"/>
            <a:ext cx="3333750" cy="336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2517" name="Picture 5" descr="7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1682343"/>
            <a:ext cx="35718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p:cNvSpPr>
            <a:spLocks noGrp="1" noChangeArrowheads="1"/>
          </p:cNvSpPr>
          <p:nvPr>
            <p:ph type="body" sz="half" idx="1"/>
          </p:nvPr>
        </p:nvSpPr>
        <p:spPr>
          <a:xfrm>
            <a:off x="251520" y="1826124"/>
            <a:ext cx="5554588" cy="4320951"/>
          </a:xfrm>
        </p:spPr>
        <p:txBody>
          <a:bodyPr/>
          <a:lstStyle/>
          <a:p>
            <a:pPr eaLnBrk="1" hangingPunct="1">
              <a:lnSpc>
                <a:spcPct val="115000"/>
              </a:lnSpc>
              <a:buClrTx/>
              <a:buSzPct val="150000"/>
              <a:buFont typeface="Arial" panose="020B0604020202020204" pitchFamily="34" charset="0"/>
              <a:buChar char="•"/>
            </a:pPr>
            <a:r>
              <a:rPr lang="zh-CN" altLang="en-US" sz="2400" b="1" dirty="0">
                <a:latin typeface="Times New Roman" panose="02020603050405020304" pitchFamily="18" charset="0"/>
              </a:rPr>
              <a:t>卵圆形薄膜 </a:t>
            </a:r>
          </a:p>
          <a:p>
            <a:pPr eaLnBrk="1" hangingPunct="1">
              <a:lnSpc>
                <a:spcPct val="115000"/>
              </a:lnSpc>
              <a:buClrTx/>
              <a:buSzPct val="150000"/>
              <a:buFont typeface="Arial" panose="020B0604020202020204" pitchFamily="34" charset="0"/>
              <a:buChar char="•"/>
            </a:pPr>
            <a:r>
              <a:rPr lang="zh-CN" altLang="en-US" sz="2400" b="1" dirty="0">
                <a:solidFill>
                  <a:srgbClr val="0000FF"/>
                </a:solidFill>
                <a:latin typeface="Times New Roman" panose="02020603050405020304" pitchFamily="18" charset="0"/>
              </a:rPr>
              <a:t>鼓膜脐</a:t>
            </a:r>
            <a:r>
              <a:rPr lang="en-US" altLang="zh-CN" sz="2400" b="1" dirty="0">
                <a:latin typeface="Times New Roman" panose="02020603050405020304" pitchFamily="18" charset="0"/>
              </a:rPr>
              <a:t>Umbo of tympanic membrane</a:t>
            </a:r>
            <a:endParaRPr lang="en-US" altLang="zh-CN" sz="2400" b="1" dirty="0">
              <a:solidFill>
                <a:srgbClr val="0000FF"/>
              </a:solidFill>
              <a:latin typeface="Times New Roman" panose="02020603050405020304" pitchFamily="18" charset="0"/>
            </a:endParaRPr>
          </a:p>
          <a:p>
            <a:pPr eaLnBrk="1" hangingPunct="1">
              <a:lnSpc>
                <a:spcPct val="115000"/>
              </a:lnSpc>
              <a:buClrTx/>
              <a:buSzPct val="150000"/>
              <a:buFont typeface="Arial" panose="020B0604020202020204" pitchFamily="34" charset="0"/>
              <a:buChar char="•"/>
            </a:pPr>
            <a:r>
              <a:rPr lang="zh-CN" altLang="en-US" sz="2400" b="1" dirty="0">
                <a:latin typeface="Times New Roman" panose="02020603050405020304" pitchFamily="18" charset="0"/>
              </a:rPr>
              <a:t>分部</a:t>
            </a:r>
            <a:r>
              <a:rPr lang="en-US" altLang="zh-CN" sz="2400" b="1" dirty="0">
                <a:latin typeface="Times New Roman" panose="02020603050405020304" pitchFamily="18" charset="0"/>
              </a:rPr>
              <a:t>Two parts</a:t>
            </a:r>
          </a:p>
          <a:p>
            <a:pPr marL="344487" lvl="1" indent="0" eaLnBrk="1" hangingPunct="1">
              <a:lnSpc>
                <a:spcPct val="115000"/>
              </a:lnSpc>
              <a:buClrTx/>
              <a:buSzPct val="140000"/>
              <a:buNone/>
            </a:pPr>
            <a:r>
              <a:rPr lang="zh-CN" altLang="en-US" sz="2400" b="1" dirty="0">
                <a:solidFill>
                  <a:srgbClr val="0000FF"/>
                </a:solidFill>
                <a:latin typeface="Times New Roman" panose="02020603050405020304" pitchFamily="18" charset="0"/>
              </a:rPr>
              <a:t>松弛部</a:t>
            </a:r>
            <a:r>
              <a:rPr lang="en-US" altLang="zh-CN" sz="2400" b="1" dirty="0">
                <a:latin typeface="Times New Roman" panose="02020603050405020304" pitchFamily="18" charset="0"/>
              </a:rPr>
              <a:t>Flaccid part : </a:t>
            </a:r>
            <a:r>
              <a:rPr lang="zh-CN" altLang="en-US" sz="2400" b="1" dirty="0">
                <a:latin typeface="Times New Roman" panose="02020603050405020304" pitchFamily="18" charset="0"/>
              </a:rPr>
              <a:t>上部 </a:t>
            </a:r>
            <a:r>
              <a:rPr lang="en-US" altLang="zh-CN" sz="2400" b="1" dirty="0">
                <a:latin typeface="Times New Roman" panose="02020603050405020304" pitchFamily="18" charset="0"/>
              </a:rPr>
              <a:t>1/4</a:t>
            </a:r>
          </a:p>
          <a:p>
            <a:pPr marL="344487" lvl="1" indent="0" eaLnBrk="1" hangingPunct="1">
              <a:lnSpc>
                <a:spcPct val="115000"/>
              </a:lnSpc>
              <a:buClrTx/>
              <a:buSzPct val="140000"/>
              <a:buNone/>
            </a:pPr>
            <a:r>
              <a:rPr lang="zh-CN" altLang="en-US" sz="2400" b="1" dirty="0">
                <a:solidFill>
                  <a:srgbClr val="0000FF"/>
                </a:solidFill>
                <a:latin typeface="Times New Roman" panose="02020603050405020304" pitchFamily="18" charset="0"/>
              </a:rPr>
              <a:t>紧张部</a:t>
            </a:r>
            <a:r>
              <a:rPr lang="en-US" altLang="zh-CN" sz="2400" b="1" dirty="0">
                <a:latin typeface="Times New Roman" panose="02020603050405020304" pitchFamily="18" charset="0"/>
              </a:rPr>
              <a:t>Tense part :   </a:t>
            </a:r>
            <a:r>
              <a:rPr lang="zh-CN" altLang="en-US" sz="2400" b="1" dirty="0">
                <a:latin typeface="Times New Roman" panose="02020603050405020304" pitchFamily="18" charset="0"/>
              </a:rPr>
              <a:t>下部 </a:t>
            </a:r>
            <a:r>
              <a:rPr lang="en-US" altLang="zh-CN" sz="2400" b="1" dirty="0">
                <a:latin typeface="Times New Roman" panose="02020603050405020304" pitchFamily="18" charset="0"/>
              </a:rPr>
              <a:t>3/4</a:t>
            </a:r>
          </a:p>
          <a:p>
            <a:pPr eaLnBrk="1" hangingPunct="1">
              <a:lnSpc>
                <a:spcPct val="115000"/>
              </a:lnSpc>
              <a:buClrTx/>
              <a:buSzPct val="150000"/>
              <a:buFont typeface="Arial" panose="020B0604020202020204" pitchFamily="34" charset="0"/>
              <a:buChar char="•"/>
            </a:pPr>
            <a:r>
              <a:rPr lang="zh-CN" altLang="en-US" sz="2400" b="1" dirty="0">
                <a:solidFill>
                  <a:srgbClr val="0000FF"/>
                </a:solidFill>
                <a:latin typeface="Times New Roman" panose="02020603050405020304" pitchFamily="18" charset="0"/>
              </a:rPr>
              <a:t>光锥</a:t>
            </a:r>
            <a:r>
              <a:rPr lang="en-US" altLang="zh-CN" sz="2400" b="1" dirty="0">
                <a:latin typeface="Times New Roman" panose="02020603050405020304" pitchFamily="18" charset="0"/>
              </a:rPr>
              <a:t>Cone of light</a:t>
            </a:r>
            <a:r>
              <a:rPr lang="zh-CN" altLang="en-US" sz="2400" b="1" dirty="0">
                <a:latin typeface="Times New Roman" panose="02020603050405020304" pitchFamily="18" charset="0"/>
              </a:rPr>
              <a:t>：紧张部前下方有一个三角形反光区，称为光锥，中耳的一些疾患时，可引起光锥改变或消失。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wipe(down)">
                                      <p:cBhvr>
                                        <p:cTn id="7" dur="500"/>
                                        <p:tgtEl>
                                          <p:spTgt spid="192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耳镜检查"/>
          <p:cNvPicPr>
            <a:picLocks noGrp="1" noChangeAspect="1" noChangeArrowheads="1"/>
          </p:cNvPicPr>
          <p:nvPr>
            <p:ph sz="half" idx="1"/>
          </p:nvPr>
        </p:nvPicPr>
        <p:blipFill>
          <a:blip r:embed="rId2">
            <a:lum bright="-6000" contrast="18000"/>
            <a:extLst>
              <a:ext uri="{28A0092B-C50C-407E-A947-70E740481C1C}">
                <a14:useLocalDpi xmlns:a14="http://schemas.microsoft.com/office/drawing/2010/main" val="0"/>
              </a:ext>
            </a:extLst>
          </a:blip>
          <a:srcRect/>
          <a:stretch>
            <a:fillRect/>
          </a:stretch>
        </p:blipFill>
        <p:spPr>
          <a:xfrm>
            <a:off x="4860032" y="908720"/>
            <a:ext cx="4038600" cy="276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4" descr="耳镜检查"/>
          <p:cNvPicPr>
            <a:picLocks noGrp="1" noChangeAspect="1" noChangeArrowheads="1"/>
          </p:cNvPicPr>
          <p:nvPr>
            <p:ph sz="half" idx="2"/>
          </p:nvPr>
        </p:nvPicPr>
        <p:blipFill>
          <a:blip r:embed="rId3">
            <a:lum contrast="18000"/>
            <a:extLst>
              <a:ext uri="{28A0092B-C50C-407E-A947-70E740481C1C}">
                <a14:useLocalDpi xmlns:a14="http://schemas.microsoft.com/office/drawing/2010/main" val="0"/>
              </a:ext>
            </a:extLst>
          </a:blip>
          <a:srcRect/>
          <a:stretch>
            <a:fillRect/>
          </a:stretch>
        </p:blipFill>
        <p:spPr>
          <a:xfrm>
            <a:off x="1115616" y="3607594"/>
            <a:ext cx="7075487" cy="3268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https://www.zsbeike.com/yximgs/G/G08034/g08034.tm.txt.44182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76644"/>
            <a:ext cx="4889848" cy="3511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3599" y="650768"/>
            <a:ext cx="6192788" cy="703262"/>
          </a:xfrm>
        </p:spPr>
        <p:txBody>
          <a:bodyPr/>
          <a:lstStyle/>
          <a:p>
            <a:pPr algn="ctr" eaLnBrk="1" hangingPunct="1"/>
            <a:r>
              <a:rPr lang="zh-CN" altLang="en-US" sz="4400" b="1" dirty="0">
                <a:solidFill>
                  <a:srgbClr val="3366FF"/>
                </a:solidFill>
                <a:latin typeface="隶书" panose="02010509060101010101" pitchFamily="49" charset="-122"/>
                <a:ea typeface="隶书" panose="02010509060101010101" pitchFamily="49" charset="-122"/>
              </a:rPr>
              <a:t>第二节 中耳</a:t>
            </a:r>
            <a:r>
              <a:rPr lang="zh-CN" altLang="en-US" sz="3800" b="1" dirty="0">
                <a:solidFill>
                  <a:srgbClr val="3366FF"/>
                </a:solidFill>
                <a:latin typeface="隶书" panose="02010509060101010101" pitchFamily="49" charset="-122"/>
                <a:ea typeface="隶书" panose="02010509060101010101" pitchFamily="49" charset="-122"/>
              </a:rPr>
              <a:t> </a:t>
            </a:r>
            <a:r>
              <a:rPr lang="en-US" altLang="zh-CN" sz="3800" b="1" dirty="0">
                <a:solidFill>
                  <a:srgbClr val="3366FF"/>
                </a:solidFill>
                <a:ea typeface="隶书" panose="02010509060101010101" pitchFamily="49" charset="-122"/>
              </a:rPr>
              <a:t>Middle ear </a:t>
            </a:r>
            <a:r>
              <a:rPr lang="en-US" altLang="zh-CN" sz="3800" b="1" dirty="0">
                <a:solidFill>
                  <a:srgbClr val="3366FF"/>
                </a:solidFill>
                <a:latin typeface="隶书" panose="02010509060101010101" pitchFamily="49" charset="-122"/>
                <a:ea typeface="隶书" panose="02010509060101010101" pitchFamily="49" charset="-122"/>
              </a:rPr>
              <a:t/>
            </a:r>
            <a:br>
              <a:rPr lang="en-US" altLang="zh-CN" sz="3800" b="1" dirty="0">
                <a:solidFill>
                  <a:srgbClr val="3366FF"/>
                </a:solidFill>
                <a:latin typeface="隶书" panose="02010509060101010101" pitchFamily="49" charset="-122"/>
                <a:ea typeface="隶书" panose="02010509060101010101" pitchFamily="49" charset="-122"/>
              </a:rPr>
            </a:br>
            <a:endParaRPr lang="en-US" altLang="zh-CN" sz="3800" b="1" dirty="0">
              <a:solidFill>
                <a:srgbClr val="3366FF"/>
              </a:solidFill>
              <a:latin typeface="隶书" panose="02010509060101010101" pitchFamily="49" charset="-122"/>
              <a:ea typeface="隶书" panose="02010509060101010101" pitchFamily="49" charset="-122"/>
            </a:endParaRPr>
          </a:p>
        </p:txBody>
      </p:sp>
      <p:sp>
        <p:nvSpPr>
          <p:cNvPr id="11267" name="Rectangle 3"/>
          <p:cNvSpPr>
            <a:spLocks noGrp="1" noChangeArrowheads="1"/>
          </p:cNvSpPr>
          <p:nvPr>
            <p:ph type="body" sz="half" idx="1"/>
          </p:nvPr>
        </p:nvSpPr>
        <p:spPr>
          <a:xfrm>
            <a:off x="971600" y="1484784"/>
            <a:ext cx="6768107" cy="1655762"/>
          </a:xfrm>
        </p:spPr>
        <p:txBody>
          <a:bodyPr/>
          <a:lstStyle/>
          <a:p>
            <a:pPr marL="0" indent="0" eaLnBrk="1" hangingPunct="1">
              <a:lnSpc>
                <a:spcPct val="125000"/>
              </a:lnSpc>
              <a:buClr>
                <a:srgbClr val="FF3300"/>
              </a:buClr>
              <a:buSzPct val="150000"/>
              <a:buNone/>
            </a:pPr>
            <a:r>
              <a:rPr lang="zh-CN" altLang="en-US" sz="2400" b="1" dirty="0">
                <a:solidFill>
                  <a:srgbClr val="0000FF"/>
                </a:solidFill>
                <a:latin typeface="Times New Roman" panose="02020603050405020304" pitchFamily="18" charset="0"/>
              </a:rPr>
              <a:t>鼓室</a:t>
            </a:r>
            <a:r>
              <a:rPr lang="en-US" altLang="zh-CN" sz="2400" b="1" dirty="0">
                <a:latin typeface="Times New Roman" panose="02020603050405020304" pitchFamily="18" charset="0"/>
              </a:rPr>
              <a:t>Tympanic cavity</a:t>
            </a:r>
            <a:endParaRPr lang="en-US" altLang="zh-CN" sz="2400" b="1" dirty="0">
              <a:solidFill>
                <a:srgbClr val="0000FF"/>
              </a:solidFill>
              <a:latin typeface="Times New Roman" panose="02020603050405020304" pitchFamily="18" charset="0"/>
            </a:endParaRPr>
          </a:p>
          <a:p>
            <a:pPr marL="0" indent="0" eaLnBrk="1" hangingPunct="1">
              <a:lnSpc>
                <a:spcPct val="125000"/>
              </a:lnSpc>
              <a:buClr>
                <a:srgbClr val="FF3300"/>
              </a:buClr>
              <a:buSzPct val="150000"/>
              <a:buNone/>
            </a:pPr>
            <a:r>
              <a:rPr lang="zh-CN" altLang="en-US" sz="2400" b="1" dirty="0">
                <a:solidFill>
                  <a:srgbClr val="0000FF"/>
                </a:solidFill>
                <a:latin typeface="Times New Roman" panose="02020603050405020304" pitchFamily="18" charset="0"/>
              </a:rPr>
              <a:t>咽鼓管</a:t>
            </a:r>
            <a:r>
              <a:rPr lang="en-US" altLang="zh-CN" sz="2400" b="1" dirty="0">
                <a:latin typeface="Times New Roman" panose="02020603050405020304" pitchFamily="18" charset="0"/>
              </a:rPr>
              <a:t>Auditory tube</a:t>
            </a:r>
            <a:endParaRPr lang="en-US" altLang="zh-CN" sz="2400" b="1" dirty="0">
              <a:solidFill>
                <a:srgbClr val="0000FF"/>
              </a:solidFill>
              <a:latin typeface="Times New Roman" panose="02020603050405020304" pitchFamily="18" charset="0"/>
            </a:endParaRPr>
          </a:p>
          <a:p>
            <a:pPr marL="0" indent="0" eaLnBrk="1" hangingPunct="1">
              <a:lnSpc>
                <a:spcPct val="125000"/>
              </a:lnSpc>
              <a:buClr>
                <a:srgbClr val="FF3300"/>
              </a:buClr>
              <a:buSzPct val="150000"/>
              <a:buNone/>
            </a:pPr>
            <a:r>
              <a:rPr lang="zh-CN" altLang="en-US" sz="2400" b="1" dirty="0">
                <a:solidFill>
                  <a:srgbClr val="0000FF"/>
                </a:solidFill>
                <a:latin typeface="Times New Roman" panose="02020603050405020304" pitchFamily="18" charset="0"/>
              </a:rPr>
              <a:t>乳突窦</a:t>
            </a:r>
            <a:r>
              <a:rPr lang="en-US" altLang="zh-CN" sz="2400" b="1" dirty="0">
                <a:latin typeface="Times New Roman" panose="02020603050405020304" pitchFamily="18" charset="0"/>
              </a:rPr>
              <a:t>Mastoid antrum  </a:t>
            </a:r>
            <a:r>
              <a:rPr lang="zh-CN" altLang="en-US" sz="2400" b="1" dirty="0">
                <a:latin typeface="Times New Roman" panose="02020603050405020304" pitchFamily="18" charset="0"/>
              </a:rPr>
              <a:t>和</a:t>
            </a:r>
            <a:r>
              <a:rPr lang="zh-CN" altLang="en-US" sz="2400" b="1" dirty="0">
                <a:solidFill>
                  <a:srgbClr val="0000FF"/>
                </a:solidFill>
                <a:latin typeface="Times New Roman" panose="02020603050405020304" pitchFamily="18" charset="0"/>
              </a:rPr>
              <a:t>乳突小房</a:t>
            </a:r>
            <a:r>
              <a:rPr lang="en-US" altLang="zh-CN" sz="2400" b="1" dirty="0">
                <a:latin typeface="Times New Roman" panose="02020603050405020304" pitchFamily="18" charset="0"/>
              </a:rPr>
              <a:t>mastoid cells</a:t>
            </a:r>
            <a:endParaRPr lang="en-US" altLang="zh-CN" sz="2400" b="1" dirty="0">
              <a:solidFill>
                <a:srgbClr val="0000FF"/>
              </a:solidFill>
              <a:latin typeface="Times New Roman" panose="02020603050405020304" pitchFamily="18" charset="0"/>
            </a:endParaRPr>
          </a:p>
          <a:p>
            <a:pPr marL="0" indent="0" eaLnBrk="1" hangingPunct="1">
              <a:lnSpc>
                <a:spcPct val="125000"/>
              </a:lnSpc>
              <a:buClr>
                <a:srgbClr val="FF3300"/>
              </a:buClr>
              <a:buSzPct val="150000"/>
              <a:buNone/>
            </a:pPr>
            <a:endParaRPr lang="en-US" altLang="zh-CN" sz="2400" b="1" dirty="0">
              <a:latin typeface="Times New Roman" panose="02020603050405020304" pitchFamily="18" charset="0"/>
            </a:endParaRPr>
          </a:p>
        </p:txBody>
      </p:sp>
      <p:pic>
        <p:nvPicPr>
          <p:cNvPr id="11268" name="Picture 4" descr="鼓室1"/>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644456" y="3622931"/>
            <a:ext cx="4427537" cy="2754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descr="耳模式图3"/>
          <p:cNvPicPr>
            <a:picLocks noGrp="1" noChangeAspect="1" noChangeArrowheads="1"/>
          </p:cNvPicPr>
          <p:nvPr>
            <p:ph sz="quarter" idx="2"/>
          </p:nvPr>
        </p:nvPicPr>
        <p:blipFill>
          <a:blip r:embed="rId3" cstate="print">
            <a:lum contrast="36000"/>
            <a:extLst>
              <a:ext uri="{28A0092B-C50C-407E-A947-70E740481C1C}">
                <a14:useLocalDpi xmlns:a14="http://schemas.microsoft.com/office/drawing/2010/main" val="0"/>
              </a:ext>
            </a:extLst>
          </a:blip>
          <a:srcRect/>
          <a:stretch>
            <a:fillRect/>
          </a:stretch>
        </p:blipFill>
        <p:spPr>
          <a:xfrm>
            <a:off x="472506" y="3100643"/>
            <a:ext cx="4103687" cy="3309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70000"/>
          </a:lnSpc>
          <a:spcBef>
            <a:spcPct val="50000"/>
          </a:spcBef>
          <a:spcAft>
            <a:spcPct val="0"/>
          </a:spcAft>
          <a:buClrTx/>
          <a:buSzTx/>
          <a:buFontTx/>
          <a:buNone/>
          <a:tabLst/>
          <a:defRPr kumimoji="0" lang="zh-CN" altLang="en-US" sz="2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70000"/>
          </a:lnSpc>
          <a:spcBef>
            <a:spcPct val="50000"/>
          </a:spcBef>
          <a:spcAft>
            <a:spcPct val="0"/>
          </a:spcAft>
          <a:buClrTx/>
          <a:buSzTx/>
          <a:buFontTx/>
          <a:buNone/>
          <a:tabLst/>
          <a:defRPr kumimoji="0" lang="zh-CN" altLang="en-US" sz="2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3671</TotalTime>
  <Words>1480</Words>
  <Application>Microsoft Office PowerPoint</Application>
  <PresentationFormat>全屏显示(4:3)</PresentationFormat>
  <Paragraphs>162</Paragraphs>
  <Slides>36</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隶书</vt:lpstr>
      <vt:lpstr>Times New Roman</vt:lpstr>
      <vt:lpstr>Arial</vt:lpstr>
      <vt:lpstr>华文行楷</vt:lpstr>
      <vt:lpstr>宋体</vt:lpstr>
      <vt:lpstr>Wingdings</vt:lpstr>
      <vt:lpstr>Cambria</vt:lpstr>
      <vt:lpstr>Garamond</vt:lpstr>
      <vt:lpstr>华文新魏</vt:lpstr>
      <vt:lpstr>楷体</vt:lpstr>
      <vt:lpstr>Edge</vt:lpstr>
      <vt:lpstr>潍坊医学院 人体解剖学教研室 王 岱 君 11052</vt:lpstr>
      <vt:lpstr>PowerPoint 演示文稿</vt:lpstr>
      <vt:lpstr>PowerPoint 演示文稿</vt:lpstr>
      <vt:lpstr>第一节 外耳 External ear</vt:lpstr>
      <vt:lpstr>一、耳廓 Auricle</vt:lpstr>
      <vt:lpstr>二、外耳道 External acoustic meatus</vt:lpstr>
      <vt:lpstr>三、鼓膜 Tympanic membrane </vt:lpstr>
      <vt:lpstr>PowerPoint 演示文稿</vt:lpstr>
      <vt:lpstr>第二节 中耳 Middle ear  </vt:lpstr>
      <vt:lpstr>一、鼓室 Tympanic cavity</vt:lpstr>
      <vt:lpstr>鼓室的壁 Walls</vt:lpstr>
      <vt:lpstr>PowerPoint 演示文稿</vt:lpstr>
      <vt:lpstr>PowerPoint 演示文稿</vt:lpstr>
      <vt:lpstr>PowerPoint 演示文稿</vt:lpstr>
      <vt:lpstr>PowerPoint 演示文稿</vt:lpstr>
      <vt:lpstr>PowerPoint 演示文稿</vt:lpstr>
      <vt:lpstr>PowerPoint 演示文稿</vt:lpstr>
      <vt:lpstr>二、咽鼓管 Auditory tube</vt:lpstr>
      <vt:lpstr>三、乳突窦 Mastoid antrum  乳突小房 mastoid cells  </vt:lpstr>
      <vt:lpstr>第三节 内耳  Internal ear </vt:lpstr>
      <vt:lpstr>一、骨迷路 Bony  labyrinth </vt:lpstr>
      <vt:lpstr>PowerPoint 演示文稿</vt:lpstr>
      <vt:lpstr>PowerPoint 演示文稿</vt:lpstr>
      <vt:lpstr>PowerPoint 演示文稿</vt:lpstr>
      <vt:lpstr>二、膜迷路  Membranous labyrinth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骨传导 Bony- conduction of sound</vt:lpstr>
      <vt:lpstr>三、内耳道 Internal acoustic meatus</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前庭蜗器</dc:title>
  <dc:creator>Wang</dc:creator>
  <cp:lastModifiedBy>WANG DJ</cp:lastModifiedBy>
  <cp:revision>138</cp:revision>
  <dcterms:modified xsi:type="dcterms:W3CDTF">2023-05-07T14:10:36Z</dcterms:modified>
</cp:coreProperties>
</file>