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Lst>
  <p:notesMasterIdLst>
    <p:notesMasterId r:id="rId35"/>
  </p:notesMasterIdLst>
  <p:sldIdLst>
    <p:sldId id="288" r:id="rId2"/>
    <p:sldId id="258" r:id="rId3"/>
    <p:sldId id="259" r:id="rId4"/>
    <p:sldId id="260" r:id="rId5"/>
    <p:sldId id="261" r:id="rId6"/>
    <p:sldId id="262" r:id="rId7"/>
    <p:sldId id="263" r:id="rId8"/>
    <p:sldId id="264" r:id="rId9"/>
    <p:sldId id="265" r:id="rId10"/>
    <p:sldId id="266" r:id="rId11"/>
    <p:sldId id="267" r:id="rId12"/>
    <p:sldId id="268" r:id="rId13"/>
    <p:sldId id="289"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90" r:id="rId32"/>
    <p:sldId id="287" r:id="rId33"/>
    <p:sldId id="408" r:id="rId34"/>
  </p:sldIdLst>
  <p:sldSz cx="9144000" cy="6858000" type="screen4x3"/>
  <p:notesSz cx="6858000" cy="9144000"/>
  <p:embeddedFontLst>
    <p:embeddedFont>
      <p:font typeface="Tahoma" panose="020B0604030504040204" pitchFamily="34" charset="0"/>
      <p:regular r:id="rId36"/>
      <p:bold r:id="rId37"/>
    </p:embeddedFont>
    <p:embeddedFont>
      <p:font typeface="Verdana" panose="020B0604030504040204" pitchFamily="34" charset="0"/>
      <p:regular r:id="rId38"/>
      <p:bold r:id="rId39"/>
      <p:italic r:id="rId40"/>
      <p:boldItalic r:id="rId41"/>
    </p:embeddedFont>
    <p:embeddedFont>
      <p:font typeface="隶书" panose="02010509060101010101" pitchFamily="49" charset="-122"/>
      <p:regular r:id="rId42"/>
    </p:embeddedFont>
    <p:embeddedFont>
      <p:font typeface="黑体" panose="02010609060101010101" pitchFamily="49" charset="-122"/>
      <p:regular r:id="rId43"/>
    </p:embeddedFont>
    <p:embeddedFont>
      <p:font typeface="楷体" panose="02010609060101010101" pitchFamily="49" charset="-122"/>
      <p:regular r:id="rId44"/>
    </p:embeddedFont>
  </p:embeddedFont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5428" autoAdjust="0"/>
  </p:normalViewPr>
  <p:slideViewPr>
    <p:cSldViewPr>
      <p:cViewPr varScale="1">
        <p:scale>
          <a:sx n="83" d="100"/>
          <a:sy n="83" d="100"/>
        </p:scale>
        <p:origin x="1536" y="84"/>
      </p:cViewPr>
      <p:guideLst>
        <p:guide orient="horz" pos="2160"/>
        <p:guide pos="2880"/>
      </p:guideLst>
    </p:cSldViewPr>
  </p:slideViewPr>
  <p:outlineViewPr>
    <p:cViewPr>
      <p:scale>
        <a:sx n="33" d="100"/>
        <a:sy n="33" d="100"/>
      </p:scale>
      <p:origin x="0" y="-4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09D30E-09A8-4D7C-8F70-E813271B7F7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CAAA919-DA1B-4251-90EB-992787C355EE}" type="slidenum">
              <a:rPr lang="en-US" altLang="zh-CN" smtClean="0"/>
              <a:pPr>
                <a:spcBef>
                  <a:spcPct val="0"/>
                </a:spcBef>
              </a:pPr>
              <a:t>3</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127AE46-6F88-4400-83C9-A5898941AD02}" type="slidenum">
              <a:rPr lang="en-US" altLang="zh-CN" smtClean="0"/>
              <a:pPr>
                <a:spcBef>
                  <a:spcPct val="0"/>
                </a:spcBef>
              </a:pPr>
              <a:t>12</a:t>
            </a:fld>
            <a:endParaRPr lang="en-US" altLang="zh-CN"/>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p:spPr>
        <p:txBody>
          <a:bodyPr/>
          <a:lstStyle/>
          <a:p>
            <a:pPr eaLnBrk="1" hangingPunct="1"/>
            <a:endParaRPr lang="zh-CN" altLang="en-US" sz="10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127AE46-6F88-4400-83C9-A5898941AD02}" type="slidenum">
              <a:rPr lang="en-US" altLang="zh-CN" smtClean="0"/>
              <a:pPr>
                <a:spcBef>
                  <a:spcPct val="0"/>
                </a:spcBef>
              </a:pPr>
              <a:t>13</a:t>
            </a:fld>
            <a:endParaRPr lang="en-US" altLang="zh-CN"/>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p:spPr>
        <p:txBody>
          <a:bodyPr/>
          <a:lstStyle/>
          <a:p>
            <a:pPr eaLnBrk="1" hangingPunct="1"/>
            <a:endParaRPr lang="zh-CN" altLang="en-US" sz="1000">
              <a:latin typeface="Arial" panose="020B0604020202020204" pitchFamily="34" charset="0"/>
            </a:endParaRPr>
          </a:p>
        </p:txBody>
      </p:sp>
    </p:spTree>
    <p:extLst>
      <p:ext uri="{BB962C8B-B14F-4D97-AF65-F5344CB8AC3E}">
        <p14:creationId xmlns:p14="http://schemas.microsoft.com/office/powerpoint/2010/main" val="9653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72DC045-65DB-43E0-8A3D-8586CED8FB2B}" type="slidenum">
              <a:rPr lang="en-US" altLang="zh-CN" smtClean="0"/>
              <a:pPr>
                <a:spcBef>
                  <a:spcPct val="0"/>
                </a:spcBef>
              </a:pPr>
              <a:t>14</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p:spPr>
        <p:txBody>
          <a:bodyPr/>
          <a:lstStyle/>
          <a:p>
            <a:pPr marL="304800" indent="-304800" eaLnBrk="1" hangingPunct="1"/>
            <a:endParaRPr lang="zh-CN"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ADBFE97-22DC-4077-9A14-E3120041E1F0}" type="slidenum">
              <a:rPr lang="en-US" altLang="zh-CN" smtClean="0"/>
              <a:pPr>
                <a:spcBef>
                  <a:spcPct val="0"/>
                </a:spcBef>
              </a:pPr>
              <a:t>15</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endParaRPr lang="zh-CN"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BFA9A93-5A7A-452F-8BAA-B26C73782499}" type="slidenum">
              <a:rPr lang="en-US" altLang="zh-CN" smtClean="0"/>
              <a:pPr>
                <a:spcBef>
                  <a:spcPct val="0"/>
                </a:spcBef>
              </a:pPr>
              <a:t>16</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endParaRPr lang="zh-CN" altLang="en-US" sz="10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A589206-578C-45C4-AF9D-9557F39A2553}" type="slidenum">
              <a:rPr lang="en-US" altLang="zh-CN" smtClean="0"/>
              <a:pPr>
                <a:spcBef>
                  <a:spcPct val="0"/>
                </a:spcBef>
              </a:pPr>
              <a:t>17</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endParaRPr lang="zh-CN" altLang="en-US" sz="10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05B6BA5-B937-4ADB-BE4F-65CA6BEEC68D}" type="slidenum">
              <a:rPr lang="en-US" altLang="zh-CN" smtClean="0"/>
              <a:pPr>
                <a:spcBef>
                  <a:spcPct val="0"/>
                </a:spcBef>
              </a:pPr>
              <a:t>18</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7418467-31E0-4EEB-84EC-AF94808821F9}" type="slidenum">
              <a:rPr lang="en-US" altLang="zh-CN" smtClean="0"/>
              <a:pPr>
                <a:spcBef>
                  <a:spcPct val="0"/>
                </a:spcBef>
              </a:pPr>
              <a:t>19</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4E5B9C5-5DBF-4558-9BC8-8ED106712DC0}" type="slidenum">
              <a:rPr lang="en-US" altLang="zh-CN" smtClean="0"/>
              <a:pPr>
                <a:spcBef>
                  <a:spcPct val="0"/>
                </a:spcBef>
              </a:pPr>
              <a:t>20</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7594EE4-A622-4FA2-83E0-6FF6C5D96600}" type="slidenum">
              <a:rPr lang="en-US" altLang="zh-CN" smtClean="0"/>
              <a:pPr>
                <a:spcBef>
                  <a:spcPct val="0"/>
                </a:spcBef>
              </a:pPr>
              <a:t>21</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383B216-5241-47B9-9975-4D0E19A801E1}" type="slidenum">
              <a:rPr lang="en-US" altLang="zh-CN" smtClean="0"/>
              <a:pPr>
                <a:spcBef>
                  <a:spcPct val="0"/>
                </a:spcBef>
              </a:pPr>
              <a:t>4</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7B98AB9-F991-4EB9-92C1-F9484F011054}" type="slidenum">
              <a:rPr lang="en-US" altLang="zh-CN" smtClean="0"/>
              <a:pPr>
                <a:spcBef>
                  <a:spcPct val="0"/>
                </a:spcBef>
              </a:pPr>
              <a:t>22</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p:spPr>
        <p:txBody>
          <a:bodyPr/>
          <a:lstStyle/>
          <a:p>
            <a:pPr marL="304800" indent="-304800" eaLnBrk="1" hangingPunct="1"/>
            <a:endParaRPr lang="zh-CN"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6230792-6385-4662-971C-B4EAEA46AAEF}" type="slidenum">
              <a:rPr lang="en-US" altLang="zh-CN" smtClean="0"/>
              <a:pPr>
                <a:spcBef>
                  <a:spcPct val="0"/>
                </a:spcBef>
              </a:pPr>
              <a:t>23</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p:spPr>
        <p:txBody>
          <a:bodyPr/>
          <a:lstStyle/>
          <a:p>
            <a:pPr marL="304800" indent="-304800" eaLnBrk="1" hangingPunct="1"/>
            <a:endParaRPr lang="zh-CN"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30C1044-380C-41EE-9954-86D4502CE417}" type="slidenum">
              <a:rPr lang="en-US" altLang="zh-CN" smtClean="0"/>
              <a:pPr>
                <a:spcBef>
                  <a:spcPct val="0"/>
                </a:spcBef>
              </a:pPr>
              <a:t>24</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pPr marL="304800" indent="-304800" eaLnBrk="1" hangingPunct="1"/>
            <a:endParaRPr lang="zh-CN"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B2C7278-8FD4-4BC8-8084-1FABA9EC83F2}" type="slidenum">
              <a:rPr lang="en-US" altLang="zh-CN" smtClean="0"/>
              <a:pPr>
                <a:spcBef>
                  <a:spcPct val="0"/>
                </a:spcBef>
              </a:pPr>
              <a:t>25</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p:spPr>
        <p:txBody>
          <a:bodyPr/>
          <a:lstStyle/>
          <a:p>
            <a:pPr marL="304800" indent="-304800" eaLnBrk="1" hangingPunct="1"/>
            <a:endParaRPr lang="zh-CN"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4164FDE-96EA-4742-9E50-0FFC3C51D39B}" type="slidenum">
              <a:rPr lang="en-US" altLang="zh-CN" smtClean="0"/>
              <a:pPr>
                <a:spcBef>
                  <a:spcPct val="0"/>
                </a:spcBef>
              </a:pPr>
              <a:t>26</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A7F9F5E-9038-4797-A866-F2721361BD65}" type="slidenum">
              <a:rPr lang="en-US" altLang="zh-CN" smtClean="0"/>
              <a:pPr>
                <a:spcBef>
                  <a:spcPct val="0"/>
                </a:spcBef>
              </a:pPr>
              <a:t>27</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A1C3C01-7F2F-49AB-99FE-CC406C2CBB46}" type="slidenum">
              <a:rPr lang="en-US" altLang="zh-CN" smtClean="0"/>
              <a:pPr>
                <a:spcBef>
                  <a:spcPct val="0"/>
                </a:spcBef>
              </a:pPr>
              <a:t>28</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957E2E3-F2A3-4D16-8486-E0986C7EF0DA}" type="slidenum">
              <a:rPr lang="en-US" altLang="zh-CN" smtClean="0"/>
              <a:pPr>
                <a:spcBef>
                  <a:spcPct val="0"/>
                </a:spcBef>
              </a:pPr>
              <a:t>29</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8C56396-EBFE-4CDE-BEC1-23034BB083E7}" type="slidenum">
              <a:rPr lang="en-US" altLang="zh-CN" smtClean="0"/>
              <a:pPr>
                <a:spcBef>
                  <a:spcPct val="0"/>
                </a:spcBef>
              </a:pPr>
              <a:t>30</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F10F5AF-7A65-434E-ADE3-2E8BD681215C}" type="slidenum">
              <a:rPr lang="en-US" altLang="zh-CN" smtClean="0"/>
              <a:pPr>
                <a:spcBef>
                  <a:spcPct val="0"/>
                </a:spcBef>
              </a:pPr>
              <a:t>5</a:t>
            </a:fld>
            <a:endParaRPr lang="en-US" altLang="zh-CN"/>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93655DB-7709-42C3-9C15-627C3FD73BC4}" type="slidenum">
              <a:rPr lang="en-US" altLang="zh-CN" smtClean="0"/>
              <a:pPr>
                <a:spcBef>
                  <a:spcPct val="0"/>
                </a:spcBef>
              </a:pPr>
              <a:t>6</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438B8EF-05A6-4FB2-8C62-870F14A73872}" type="slidenum">
              <a:rPr lang="en-US" altLang="zh-CN" smtClean="0"/>
              <a:pPr>
                <a:spcBef>
                  <a:spcPct val="0"/>
                </a:spcBef>
              </a:pPr>
              <a:t>7</a:t>
            </a:fld>
            <a:endParaRPr lang="en-US" altLang="zh-CN"/>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A23C377-DFDD-448F-B463-A401EC259B3C}" type="slidenum">
              <a:rPr lang="en-US" altLang="zh-CN" smtClean="0"/>
              <a:pPr>
                <a:spcBef>
                  <a:spcPct val="0"/>
                </a:spcBef>
              </a:pPr>
              <a:t>8</a:t>
            </a:fld>
            <a:endParaRPr lang="en-US" altLang="zh-CN"/>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EDE2F3D-5775-48C8-92F7-12BF023A4C80}" type="slidenum">
              <a:rPr lang="en-US" altLang="zh-CN" smtClean="0"/>
              <a:pPr>
                <a:spcBef>
                  <a:spcPct val="0"/>
                </a:spcBef>
              </a:pPr>
              <a:t>9</a:t>
            </a:fld>
            <a:endParaRPr lang="en-US" altLang="zh-CN"/>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A70B231-5C52-4D82-BCB4-6C5AFE222646}" type="slidenum">
              <a:rPr lang="en-US" altLang="zh-CN" smtClean="0"/>
              <a:pPr>
                <a:spcBef>
                  <a:spcPct val="0"/>
                </a:spcBef>
              </a:pPr>
              <a:t>10</a:t>
            </a:fld>
            <a:endParaRPr lang="en-US" altLang="zh-CN"/>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A058AA6-4D79-427E-8A98-40CC3EB3C253}" type="slidenum">
              <a:rPr lang="en-US" altLang="zh-CN" smtClean="0"/>
              <a:pPr>
                <a:spcBef>
                  <a:spcPct val="0"/>
                </a:spcBef>
              </a:pPr>
              <a:t>11</a:t>
            </a:fld>
            <a:endParaRPr lang="en-US" altLang="zh-CN"/>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75898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userDrawn="1"/>
        </p:nvSpPr>
        <p:spPr bwMode="auto">
          <a:xfrm>
            <a:off x="395288" y="1268413"/>
            <a:ext cx="4464050" cy="0"/>
          </a:xfrm>
          <a:prstGeom prst="line">
            <a:avLst/>
          </a:prstGeom>
          <a:noFill/>
          <a:ln w="57150" cmpd="thickThin">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endParaRPr>
          </a:p>
        </p:txBody>
      </p:sp>
    </p:spTree>
    <p:extLst>
      <p:ext uri="{BB962C8B-B14F-4D97-AF65-F5344CB8AC3E}">
        <p14:creationId xmlns:p14="http://schemas.microsoft.com/office/powerpoint/2010/main" val="376607919"/>
      </p:ext>
    </p:extLst>
  </p:cSld>
  <p:clrMap bg1="lt1" tx1="dk1" bg2="lt2" tx2="dk2" accent1="accent1" accent2="accent2" accent3="accent3" accent4="accent4" accent5="accent5" accent6="accent6" hlink="hlink" folHlink="folHlink"/>
  <p:sldLayoutIdLst>
    <p:sldLayoutId id="2147483665" r:id="rId1"/>
  </p:sldLayoutIdLst>
  <p:transition>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bwMode="auto">
          <a:xfrm>
            <a:off x="2627784" y="2204864"/>
            <a:ext cx="3887788" cy="1150938"/>
          </a:xfrm>
          <a:prstGeom prst="rect">
            <a:avLst/>
          </a:prstGeom>
          <a:solidFill>
            <a:srgbClr val="3366FF">
              <a:alpha val="70195"/>
            </a:srgbClr>
          </a:solidFill>
          <a:ln>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contourClr>
              <a:srgbClr val="3366FF"/>
            </a:contourClr>
          </a:sp3d>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flatTx/>
          </a:bodyPr>
          <a:lstStyle/>
          <a:p>
            <a:pPr marL="0" indent="0" algn="ctr" eaLnBrk="1" hangingPunct="1">
              <a:buNone/>
            </a:pPr>
            <a:r>
              <a:rPr lang="zh-CN" altLang="en-US" sz="5400" b="1" dirty="0">
                <a:solidFill>
                  <a:schemeClr val="bg1"/>
                </a:solidFill>
                <a:ea typeface="隶书" panose="02010509060101010101" pitchFamily="49" charset="-122"/>
              </a:rPr>
              <a:t>淋 巴 系 统</a:t>
            </a:r>
            <a:endParaRPr lang="zh-CN" altLang="en-US" sz="4400" b="1" dirty="0">
              <a:solidFill>
                <a:schemeClr val="bg1"/>
              </a:solidFill>
              <a:ea typeface="隶书" panose="02010509060101010101" pitchFamily="49" charset="-122"/>
            </a:endParaRPr>
          </a:p>
        </p:txBody>
      </p:sp>
      <p:sp>
        <p:nvSpPr>
          <p:cNvPr id="30723" name="Oval 3"/>
          <p:cNvSpPr>
            <a:spLocks noChangeArrowheads="1"/>
          </p:cNvSpPr>
          <p:nvPr/>
        </p:nvSpPr>
        <p:spPr bwMode="auto">
          <a:xfrm>
            <a:off x="1116013" y="3933825"/>
            <a:ext cx="7129462" cy="2376488"/>
          </a:xfrm>
          <a:prstGeom prst="ellipse">
            <a:avLst/>
          </a:prstGeom>
          <a:solidFill>
            <a:schemeClr val="accent1">
              <a:alpha val="3019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mn-cs"/>
              </a:rPr>
              <a:t>潍坊医学院人体解剖学教研室</a:t>
            </a: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mn-cs"/>
              </a:rPr>
              <a:t>王  岱  君</a:t>
            </a:r>
            <a:endParaRPr kumimoji="1" lang="en-US" altLang="zh-CN" sz="3200" b="1"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en-US" altLang="zh-CN" sz="3200" b="1"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mn-cs"/>
              </a:rPr>
              <a:t>11052</a:t>
            </a:r>
            <a:endParaRPr kumimoji="1" lang="zh-CN"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mn-cs"/>
            </a:endParaRPr>
          </a:p>
        </p:txBody>
      </p:sp>
      <p:sp>
        <p:nvSpPr>
          <p:cNvPr id="30724" name="Rectangle 4"/>
          <p:cNvSpPr>
            <a:spLocks noChangeArrowheads="1"/>
          </p:cNvSpPr>
          <p:nvPr/>
        </p:nvSpPr>
        <p:spPr bwMode="auto">
          <a:xfrm>
            <a:off x="684213" y="404813"/>
            <a:ext cx="1695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800" b="1" i="1" u="none" strike="noStrike" kern="1200" cap="none" spc="0" normalizeH="0" baseline="0" noProof="0">
                <a:ln>
                  <a:noFill/>
                </a:ln>
                <a:solidFill>
                  <a:srgbClr val="FF0000"/>
                </a:solidFill>
                <a:effectLst/>
                <a:uLnTx/>
                <a:uFillTx/>
                <a:latin typeface="Times New Roman" panose="02020603050405020304" pitchFamily="18" charset="0"/>
                <a:ea typeface="隶书" panose="02010509060101010101" pitchFamily="49" charset="-122"/>
                <a:cs typeface="+mn-cs"/>
              </a:rPr>
              <a:t>脉管系统 </a:t>
            </a:r>
          </a:p>
        </p:txBody>
      </p:sp>
    </p:spTree>
    <p:extLst>
      <p:ext uri="{BB962C8B-B14F-4D97-AF65-F5344CB8AC3E}">
        <p14:creationId xmlns:p14="http://schemas.microsoft.com/office/powerpoint/2010/main" val="3050213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70248" y="3286125"/>
            <a:ext cx="461665" cy="8636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0"/>
              </a:spcBef>
              <a:buFontTx/>
              <a:buNone/>
            </a:pPr>
            <a:r>
              <a:rPr kumimoji="1" lang="zh-CN" altLang="en-US" sz="2000" b="1">
                <a:solidFill>
                  <a:srgbClr val="CC3300"/>
                </a:solidFill>
                <a:ea typeface="楷体" panose="02010609060101010101" pitchFamily="49" charset="-122"/>
              </a:rPr>
              <a:t>右颈干</a:t>
            </a:r>
            <a:endParaRPr kumimoji="1" lang="zh-CN" altLang="en-US" sz="2000" b="1">
              <a:solidFill>
                <a:schemeClr val="accent2"/>
              </a:solidFill>
              <a:ea typeface="楷体" panose="02010609060101010101" pitchFamily="49" charset="-122"/>
            </a:endParaRPr>
          </a:p>
        </p:txBody>
      </p:sp>
      <p:sp>
        <p:nvSpPr>
          <p:cNvPr id="19459" name="Rectangle 3"/>
          <p:cNvSpPr>
            <a:spLocks noChangeArrowheads="1"/>
          </p:cNvSpPr>
          <p:nvPr/>
        </p:nvSpPr>
        <p:spPr bwMode="auto">
          <a:xfrm>
            <a:off x="2562523" y="3213100"/>
            <a:ext cx="461665" cy="20161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右支气管纵隔干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9460" name="Rectangle 4"/>
          <p:cNvSpPr>
            <a:spLocks noChangeArrowheads="1"/>
          </p:cNvSpPr>
          <p:nvPr/>
        </p:nvSpPr>
        <p:spPr bwMode="auto">
          <a:xfrm>
            <a:off x="1697335" y="3286125"/>
            <a:ext cx="461665" cy="13684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右锁骨下干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9461" name="Text Box 5"/>
          <p:cNvSpPr txBox="1">
            <a:spLocks noChangeArrowheads="1"/>
          </p:cNvSpPr>
          <p:nvPr/>
        </p:nvSpPr>
        <p:spPr bwMode="auto">
          <a:xfrm>
            <a:off x="828675" y="2349500"/>
            <a:ext cx="2305050" cy="393700"/>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dist" eaLnBrk="1" hangingPunct="1">
              <a:lnSpc>
                <a:spcPct val="80000"/>
              </a:lnSpc>
              <a:spcBef>
                <a:spcPct val="50000"/>
              </a:spcBef>
              <a:buFontTx/>
              <a:buNone/>
            </a:pPr>
            <a:r>
              <a:rPr kumimoji="1" lang="zh-CN" altLang="en-US" sz="2400" b="1">
                <a:solidFill>
                  <a:schemeClr val="accent2"/>
                </a:solidFill>
                <a:latin typeface="楷体" panose="02010609060101010101" pitchFamily="49" charset="-122"/>
                <a:ea typeface="楷体" panose="02010609060101010101" pitchFamily="49" charset="-122"/>
              </a:rPr>
              <a:t>右淋巴导管</a:t>
            </a:r>
          </a:p>
        </p:txBody>
      </p:sp>
      <p:sp>
        <p:nvSpPr>
          <p:cNvPr id="19462" name="Text Box 6"/>
          <p:cNvSpPr txBox="1">
            <a:spLocks noChangeArrowheads="1"/>
          </p:cNvSpPr>
          <p:nvPr/>
        </p:nvSpPr>
        <p:spPr bwMode="auto">
          <a:xfrm>
            <a:off x="827088" y="1484313"/>
            <a:ext cx="2303462" cy="4302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dist" eaLnBrk="1" hangingPunct="1">
              <a:lnSpc>
                <a:spcPct val="90000"/>
              </a:lnSpc>
              <a:spcBef>
                <a:spcPct val="50000"/>
              </a:spcBef>
              <a:buFontTx/>
              <a:buNone/>
            </a:pPr>
            <a:r>
              <a:rPr kumimoji="1" lang="zh-CN" altLang="en-US" sz="2400" b="1">
                <a:solidFill>
                  <a:schemeClr val="accent2"/>
                </a:solidFill>
                <a:latin typeface="楷体" panose="02010609060101010101" pitchFamily="49" charset="-122"/>
                <a:ea typeface="楷体" panose="02010609060101010101" pitchFamily="49" charset="-122"/>
              </a:rPr>
              <a:t>右静脉角</a:t>
            </a:r>
          </a:p>
        </p:txBody>
      </p:sp>
      <p:sp>
        <p:nvSpPr>
          <p:cNvPr id="19463" name="Line 7"/>
          <p:cNvSpPr>
            <a:spLocks noChangeShapeType="1"/>
          </p:cNvSpPr>
          <p:nvPr/>
        </p:nvSpPr>
        <p:spPr bwMode="auto">
          <a:xfrm flipH="1" flipV="1">
            <a:off x="1114425" y="2854325"/>
            <a:ext cx="0" cy="3587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4" name="Line 8"/>
          <p:cNvSpPr>
            <a:spLocks noChangeShapeType="1"/>
          </p:cNvSpPr>
          <p:nvPr/>
        </p:nvSpPr>
        <p:spPr bwMode="auto">
          <a:xfrm flipH="1" flipV="1">
            <a:off x="1979613" y="1989138"/>
            <a:ext cx="0" cy="28892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5" name="Text Box 9"/>
          <p:cNvSpPr txBox="1">
            <a:spLocks noChangeArrowheads="1"/>
          </p:cNvSpPr>
          <p:nvPr/>
        </p:nvSpPr>
        <p:spPr bwMode="auto">
          <a:xfrm>
            <a:off x="527050" y="627063"/>
            <a:ext cx="36131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latin typeface="宋体" panose="02010600030101010101" pitchFamily="2" charset="-122"/>
              </a:rPr>
              <a:t>（二）右淋巴导管   </a:t>
            </a:r>
          </a:p>
        </p:txBody>
      </p:sp>
      <p:sp>
        <p:nvSpPr>
          <p:cNvPr id="19466" name="Line 10"/>
          <p:cNvSpPr>
            <a:spLocks noChangeShapeType="1"/>
          </p:cNvSpPr>
          <p:nvPr/>
        </p:nvSpPr>
        <p:spPr bwMode="auto">
          <a:xfrm flipH="1" flipV="1">
            <a:off x="1906588" y="2781300"/>
            <a:ext cx="0" cy="3587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7" name="Line 11"/>
          <p:cNvSpPr>
            <a:spLocks noChangeShapeType="1"/>
          </p:cNvSpPr>
          <p:nvPr/>
        </p:nvSpPr>
        <p:spPr bwMode="auto">
          <a:xfrm flipH="1" flipV="1">
            <a:off x="2771775" y="2781300"/>
            <a:ext cx="0" cy="3587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3" name="Picture 2" descr="图片3"/>
          <p:cNvPicPr>
            <a:picLocks noChangeAspect="1" noChangeArrowheads="1"/>
          </p:cNvPicPr>
          <p:nvPr/>
        </p:nvPicPr>
        <p:blipFill rotWithShape="1">
          <a:blip r:embed="rId3">
            <a:clrChange>
              <a:clrFrom>
                <a:srgbClr val="FEFEFF"/>
              </a:clrFrom>
              <a:clrTo>
                <a:srgbClr val="FEFEFF">
                  <a:alpha val="0"/>
                </a:srgbClr>
              </a:clrTo>
            </a:clrChange>
            <a:extLst>
              <a:ext uri="{28A0092B-C50C-407E-A947-70E740481C1C}">
                <a14:useLocalDpi xmlns:a14="http://schemas.microsoft.com/office/drawing/2010/main" val="0"/>
              </a:ext>
            </a:extLst>
          </a:blip>
          <a:srcRect t="301" r="1874" b="1271"/>
          <a:stretch/>
        </p:blipFill>
        <p:spPr bwMode="auto">
          <a:xfrm>
            <a:off x="4223858" y="694063"/>
            <a:ext cx="4812638" cy="59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3567" y="1268760"/>
            <a:ext cx="7920037"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chemeClr val="accent2"/>
                </a:solidFill>
                <a:latin typeface="楷体" panose="02010609060101010101" pitchFamily="49" charset="-122"/>
                <a:ea typeface="楷体" panose="02010609060101010101" pitchFamily="49" charset="-122"/>
              </a:rPr>
              <a:t>除淋巴器官外，消化、呼吸、泌尿和生殖管道以及皮肤等处含有丰富的淋巴组织，起着防御屏障的作用。</a:t>
            </a:r>
          </a:p>
          <a:p>
            <a:pPr algn="just" eaLnBrk="1" hangingPunct="1">
              <a:lnSpc>
                <a:spcPct val="150000"/>
              </a:lnSpc>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．弥散淋巴组织  </a:t>
            </a:r>
          </a:p>
          <a:p>
            <a:pPr algn="just"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主要位于消化道和呼吸道的粘膜固有层。</a:t>
            </a:r>
          </a:p>
          <a:p>
            <a:pPr algn="just" eaLnBrk="1" hangingPunct="1">
              <a:lnSpc>
                <a:spcPct val="150000"/>
              </a:lnSpc>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．淋巴小结  </a:t>
            </a:r>
          </a:p>
          <a:p>
            <a:pPr algn="just"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包括小肠粘膜固有层内的孤立淋巴滤泡和集合淋巴滤泡以及阑尾壁内的淋巴小结等。</a:t>
            </a:r>
          </a:p>
        </p:txBody>
      </p:sp>
      <p:sp>
        <p:nvSpPr>
          <p:cNvPr id="21507" name="Rectangle 3"/>
          <p:cNvSpPr>
            <a:spLocks noChangeArrowheads="1"/>
          </p:cNvSpPr>
          <p:nvPr/>
        </p:nvSpPr>
        <p:spPr bwMode="auto">
          <a:xfrm>
            <a:off x="971699" y="476672"/>
            <a:ext cx="367188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zh-CN" altLang="en-US" b="1" dirty="0">
                <a:solidFill>
                  <a:schemeClr val="accent2"/>
                </a:solidFill>
                <a:latin typeface="黑体" panose="02010609060101010101" pitchFamily="49" charset="-122"/>
                <a:ea typeface="黑体" panose="02010609060101010101" pitchFamily="49" charset="-122"/>
              </a:rPr>
              <a:t>第三节  淋巴组织</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848133" y="2420888"/>
            <a:ext cx="431958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淋巴器官包括淋巴结、胸腺、脾和扁桃体。</a:t>
            </a:r>
          </a:p>
        </p:txBody>
      </p:sp>
      <p:pic>
        <p:nvPicPr>
          <p:cNvPr id="23558" name="Picture 7" descr="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59694"/>
            <a:ext cx="2044101" cy="53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3"/>
          <p:cNvSpPr>
            <a:spLocks noChangeArrowheads="1"/>
          </p:cNvSpPr>
          <p:nvPr/>
        </p:nvSpPr>
        <p:spPr bwMode="auto">
          <a:xfrm>
            <a:off x="863713" y="476672"/>
            <a:ext cx="36560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zh-CN" altLang="en-US" b="1" dirty="0">
                <a:solidFill>
                  <a:schemeClr val="accent2"/>
                </a:solidFill>
                <a:latin typeface="黑体" panose="02010609060101010101" pitchFamily="49" charset="-122"/>
                <a:ea typeface="黑体" panose="02010609060101010101" pitchFamily="49" charset="-122"/>
              </a:rPr>
              <a:t>第四节  淋巴器官</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32781" y="692696"/>
            <a:ext cx="3760787" cy="486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spcAft>
                <a:spcPts val="1800"/>
              </a:spcAft>
              <a:buFontTx/>
              <a:buNone/>
            </a:pPr>
            <a:r>
              <a:rPr kumimoji="1" lang="zh-CN" altLang="en-US" sz="2800" b="1" dirty="0">
                <a:solidFill>
                  <a:srgbClr val="FF0000"/>
                </a:solidFill>
                <a:latin typeface="黑体" panose="02010609060101010101" pitchFamily="49" charset="-122"/>
                <a:ea typeface="黑体" panose="02010609060101010101" pitchFamily="49" charset="-122"/>
              </a:rPr>
              <a:t>一、淋巴结</a:t>
            </a:r>
            <a:endParaRPr kumimoji="1" lang="en-US" altLang="zh-CN" sz="2800" b="1" dirty="0">
              <a:solidFill>
                <a:srgbClr val="FF0000"/>
              </a:solidFill>
              <a:latin typeface="黑体" panose="02010609060101010101" pitchFamily="49" charset="-122"/>
              <a:ea typeface="黑体" panose="02010609060101010101" pitchFamily="49" charset="-122"/>
            </a:endParaRPr>
          </a:p>
          <a:p>
            <a:pPr eaLnBrk="1" hangingPunct="1">
              <a:lnSpc>
                <a:spcPct val="15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 </a:t>
            </a:r>
            <a:r>
              <a:rPr kumimoji="1" lang="zh-CN" altLang="en-US" sz="1800" b="1" dirty="0"/>
              <a:t> </a:t>
            </a:r>
            <a:r>
              <a:rPr kumimoji="1" lang="zh-CN" altLang="en-US" sz="2800" b="1" dirty="0">
                <a:solidFill>
                  <a:schemeClr val="accent2"/>
                </a:solidFill>
                <a:latin typeface="楷体" panose="02010609060101010101" pitchFamily="49" charset="-122"/>
                <a:ea typeface="楷体" panose="02010609060101010101" pitchFamily="49" charset="-122"/>
              </a:rPr>
              <a:t>（一）淋巴结概述</a:t>
            </a:r>
            <a:endParaRPr kumimoji="1" lang="en-US" altLang="zh-CN" sz="2800" b="1" dirty="0">
              <a:solidFill>
                <a:schemeClr val="accent2"/>
              </a:solidFill>
              <a:latin typeface="楷体" panose="02010609060101010101" pitchFamily="49" charset="-122"/>
              <a:ea typeface="楷体" panose="02010609060101010101" pitchFamily="49" charset="-122"/>
            </a:endParaRPr>
          </a:p>
          <a:p>
            <a:pPr lvl="2" eaLnBrk="1" hangingPunct="1">
              <a:spcBef>
                <a:spcPts val="500"/>
              </a:spcBef>
            </a:pPr>
            <a:r>
              <a:rPr kumimoji="1" lang="zh-CN" altLang="en-US" sz="2800" b="1" dirty="0">
                <a:solidFill>
                  <a:schemeClr val="accent2"/>
                </a:solidFill>
                <a:latin typeface="楷体" panose="02010609060101010101" pitchFamily="49" charset="-122"/>
                <a:ea typeface="楷体" panose="02010609060101010101" pitchFamily="49" charset="-122"/>
              </a:rPr>
              <a:t>淋巴结门</a:t>
            </a:r>
          </a:p>
          <a:p>
            <a:pPr lvl="2" eaLnBrk="1" hangingPunct="1">
              <a:spcBef>
                <a:spcPts val="500"/>
              </a:spcBef>
            </a:pPr>
            <a:r>
              <a:rPr kumimoji="1" lang="zh-CN" altLang="en-US" sz="2800" b="1" dirty="0">
                <a:solidFill>
                  <a:schemeClr val="accent2"/>
                </a:solidFill>
                <a:latin typeface="楷体" panose="02010609060101010101" pitchFamily="49" charset="-122"/>
                <a:ea typeface="楷体" panose="02010609060101010101" pitchFamily="49" charset="-122"/>
              </a:rPr>
              <a:t>输入淋巴管</a:t>
            </a:r>
          </a:p>
          <a:p>
            <a:pPr lvl="2" eaLnBrk="1" hangingPunct="1">
              <a:spcBef>
                <a:spcPts val="500"/>
              </a:spcBef>
            </a:pPr>
            <a:r>
              <a:rPr kumimoji="1" lang="zh-CN" altLang="en-US" sz="2800" b="1" dirty="0">
                <a:solidFill>
                  <a:schemeClr val="accent2"/>
                </a:solidFill>
                <a:latin typeface="楷体" panose="02010609060101010101" pitchFamily="49" charset="-122"/>
                <a:ea typeface="楷体" panose="02010609060101010101" pitchFamily="49" charset="-122"/>
              </a:rPr>
              <a:t>输出淋巴管</a:t>
            </a:r>
          </a:p>
          <a:p>
            <a:pPr lvl="2" eaLnBrk="1" hangingPunct="1">
              <a:spcBef>
                <a:spcPts val="500"/>
              </a:spcBef>
            </a:pPr>
            <a:r>
              <a:rPr kumimoji="1" lang="zh-CN" altLang="en-US" sz="2800" b="1" dirty="0">
                <a:solidFill>
                  <a:schemeClr val="accent2"/>
                </a:solidFill>
                <a:latin typeface="楷体" panose="02010609060101010101" pitchFamily="49" charset="-122"/>
                <a:ea typeface="楷体" panose="02010609060101010101" pitchFamily="49" charset="-122"/>
              </a:rPr>
              <a:t>浅淋巴结</a:t>
            </a:r>
          </a:p>
          <a:p>
            <a:pPr lvl="2" eaLnBrk="1" hangingPunct="1">
              <a:spcBef>
                <a:spcPts val="500"/>
              </a:spcBef>
            </a:pPr>
            <a:r>
              <a:rPr kumimoji="1" lang="zh-CN" altLang="en-US" sz="2800" b="1" dirty="0">
                <a:solidFill>
                  <a:schemeClr val="accent2"/>
                </a:solidFill>
                <a:latin typeface="楷体" panose="02010609060101010101" pitchFamily="49" charset="-122"/>
                <a:ea typeface="楷体" panose="02010609060101010101" pitchFamily="49" charset="-122"/>
              </a:rPr>
              <a:t>深淋巴结</a:t>
            </a:r>
            <a:endParaRPr kumimoji="1" lang="en-US" altLang="zh-CN" sz="2800" b="1" dirty="0">
              <a:solidFill>
                <a:schemeClr val="accent2"/>
              </a:solidFill>
              <a:latin typeface="楷体" panose="02010609060101010101" pitchFamily="49" charset="-122"/>
              <a:ea typeface="楷体" panose="02010609060101010101" pitchFamily="49" charset="-122"/>
            </a:endParaRPr>
          </a:p>
          <a:p>
            <a:pPr lvl="2" eaLnBrk="1" hangingPunct="1">
              <a:spcBef>
                <a:spcPts val="500"/>
              </a:spcBef>
            </a:pPr>
            <a:endParaRPr kumimoji="1" lang="en-US" altLang="zh-CN" sz="2800" b="1" dirty="0">
              <a:solidFill>
                <a:schemeClr val="accent2"/>
              </a:solidFill>
              <a:latin typeface="楷体" panose="02010609060101010101" pitchFamily="49" charset="-122"/>
              <a:ea typeface="楷体" panose="02010609060101010101" pitchFamily="49" charset="-122"/>
            </a:endParaRPr>
          </a:p>
          <a:p>
            <a:pPr marL="914400" lvl="2" indent="0" eaLnBrk="1" hangingPunct="1">
              <a:spcBef>
                <a:spcPts val="500"/>
              </a:spcBef>
              <a:buNone/>
            </a:pPr>
            <a:r>
              <a:rPr kumimoji="1" lang="zh-CN" altLang="en-US" sz="2800" b="1" dirty="0">
                <a:solidFill>
                  <a:srgbClr val="CC3300"/>
                </a:solidFill>
                <a:latin typeface="楷体" panose="02010609060101010101" pitchFamily="49" charset="-122"/>
                <a:ea typeface="楷体" panose="02010609060101010101" pitchFamily="49" charset="-122"/>
              </a:rPr>
              <a:t>局部淋巴结</a:t>
            </a:r>
            <a:r>
              <a:rPr kumimoji="1" lang="zh-CN" altLang="en-US" sz="2800" b="1" dirty="0">
                <a:latin typeface="楷体" panose="02010609060101010101" pitchFamily="49" charset="-122"/>
                <a:ea typeface="楷体" panose="02010609060101010101" pitchFamily="49" charset="-122"/>
              </a:rPr>
              <a:t> </a:t>
            </a:r>
            <a:r>
              <a:rPr kumimoji="1" lang="zh-CN" altLang="en-US" sz="2800" b="1" dirty="0">
                <a:solidFill>
                  <a:schemeClr val="accent2"/>
                </a:solidFill>
                <a:latin typeface="楷体" panose="02010609060101010101" pitchFamily="49" charset="-122"/>
                <a:ea typeface="楷体" panose="02010609060101010101" pitchFamily="49" charset="-122"/>
              </a:rPr>
              <a:t> </a:t>
            </a:r>
          </a:p>
        </p:txBody>
      </p:sp>
      <p:pic>
        <p:nvPicPr>
          <p:cNvPr id="23558" name="Picture 7" descr="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32656"/>
            <a:ext cx="234791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3638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73075" y="1357313"/>
            <a:ext cx="4545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en-US" altLang="zh-CN" sz="2800" b="1">
                <a:solidFill>
                  <a:schemeClr val="accent2"/>
                </a:solidFill>
                <a:ea typeface="黑体" panose="02010609060101010101" pitchFamily="49" charset="-122"/>
              </a:rPr>
              <a:t>1. </a:t>
            </a:r>
            <a:r>
              <a:rPr kumimoji="1" lang="zh-CN" altLang="en-US" sz="2800" b="1">
                <a:solidFill>
                  <a:schemeClr val="accent2"/>
                </a:solidFill>
                <a:ea typeface="黑体" panose="02010609060101010101" pitchFamily="49" charset="-122"/>
              </a:rPr>
              <a:t>头颈部的淋巴管和淋巴结 </a:t>
            </a:r>
          </a:p>
        </p:txBody>
      </p:sp>
      <p:sp>
        <p:nvSpPr>
          <p:cNvPr id="25603" name="Rectangle 3"/>
          <p:cNvSpPr>
            <a:spLocks noChangeArrowheads="1"/>
          </p:cNvSpPr>
          <p:nvPr/>
        </p:nvSpPr>
        <p:spPr bwMode="auto">
          <a:xfrm>
            <a:off x="473075" y="490538"/>
            <a:ext cx="7561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（二）全身淋巴结的位置和淋巴引流范围 </a:t>
            </a:r>
          </a:p>
        </p:txBody>
      </p:sp>
      <p:sp>
        <p:nvSpPr>
          <p:cNvPr id="25604" name="Rectangle 4"/>
          <p:cNvSpPr>
            <a:spLocks noChangeArrowheads="1"/>
          </p:cNvSpPr>
          <p:nvPr/>
        </p:nvSpPr>
        <p:spPr bwMode="auto">
          <a:xfrm>
            <a:off x="481013" y="2174875"/>
            <a:ext cx="29781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tabLst>
                <a:tab pos="762000" algn="l"/>
              </a:tabLst>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tabLst>
                <a:tab pos="762000" algn="l"/>
              </a:tabLst>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tabLst>
                <a:tab pos="762000" algn="l"/>
              </a:tabLst>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ea typeface="楷体" panose="02010609060101010101" pitchFamily="49" charset="-122"/>
              </a:rPr>
              <a:t>（</a:t>
            </a:r>
            <a:r>
              <a:rPr kumimoji="1" lang="en-US" altLang="zh-CN" sz="2800" b="1">
                <a:solidFill>
                  <a:schemeClr val="accent2"/>
                </a:solidFill>
                <a:ea typeface="楷体" panose="02010609060101010101" pitchFamily="49" charset="-122"/>
              </a:rPr>
              <a:t>1</a:t>
            </a:r>
            <a:r>
              <a:rPr kumimoji="1" lang="zh-CN" altLang="en-US" sz="2800" b="1">
                <a:solidFill>
                  <a:schemeClr val="accent2"/>
                </a:solidFill>
                <a:ea typeface="楷体" panose="02010609060101010101" pitchFamily="49" charset="-122"/>
              </a:rPr>
              <a:t>）头部淋巴结 </a:t>
            </a:r>
          </a:p>
        </p:txBody>
      </p:sp>
      <p:sp>
        <p:nvSpPr>
          <p:cNvPr id="25605" name="Rectangle 5"/>
          <p:cNvSpPr>
            <a:spLocks noChangeArrowheads="1"/>
          </p:cNvSpPr>
          <p:nvPr/>
        </p:nvSpPr>
        <p:spPr bwMode="auto">
          <a:xfrm>
            <a:off x="827088" y="2997200"/>
            <a:ext cx="4875212"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1)</a:t>
            </a:r>
            <a:r>
              <a:rPr kumimoji="1" lang="zh-CN" altLang="en-US" sz="2800" b="1">
                <a:solidFill>
                  <a:schemeClr val="accent2"/>
                </a:solidFill>
                <a:latin typeface="楷体" panose="02010609060101010101" pitchFamily="49" charset="-122"/>
                <a:ea typeface="楷体" panose="02010609060101010101" pitchFamily="49" charset="-122"/>
              </a:rPr>
              <a:t>枕淋巴结</a:t>
            </a:r>
          </a:p>
          <a:p>
            <a:pPr eaLnBrk="1" hangingPunct="1">
              <a:lnSpc>
                <a:spcPct val="12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2)</a:t>
            </a:r>
            <a:r>
              <a:rPr kumimoji="1" lang="zh-CN" altLang="en-US" sz="2800" b="1">
                <a:solidFill>
                  <a:schemeClr val="accent2"/>
                </a:solidFill>
                <a:latin typeface="楷体" panose="02010609060101010101" pitchFamily="49" charset="-122"/>
                <a:ea typeface="楷体" panose="02010609060101010101" pitchFamily="49" charset="-122"/>
              </a:rPr>
              <a:t>乳突淋巴结（耳后淋巴结）</a:t>
            </a:r>
          </a:p>
          <a:p>
            <a:pPr eaLnBrk="1" hangingPunct="1">
              <a:lnSpc>
                <a:spcPct val="12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3)</a:t>
            </a:r>
            <a:r>
              <a:rPr kumimoji="1" lang="zh-CN" altLang="en-US" sz="2800" b="1">
                <a:solidFill>
                  <a:schemeClr val="accent2"/>
                </a:solidFill>
                <a:latin typeface="楷体" panose="02010609060101010101" pitchFamily="49" charset="-122"/>
                <a:ea typeface="楷体" panose="02010609060101010101" pitchFamily="49" charset="-122"/>
              </a:rPr>
              <a:t>腮腺淋巴结</a:t>
            </a:r>
          </a:p>
          <a:p>
            <a:pPr eaLnBrk="1" hangingPunct="1">
              <a:lnSpc>
                <a:spcPct val="12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4)</a:t>
            </a:r>
            <a:r>
              <a:rPr kumimoji="1" lang="zh-CN" altLang="en-US" sz="2800" b="1">
                <a:solidFill>
                  <a:schemeClr val="accent2"/>
                </a:solidFill>
                <a:latin typeface="楷体" panose="02010609060101010101" pitchFamily="49" charset="-122"/>
                <a:ea typeface="楷体" panose="02010609060101010101" pitchFamily="49" charset="-122"/>
              </a:rPr>
              <a:t>下颌下淋巴结</a:t>
            </a:r>
          </a:p>
          <a:p>
            <a:pPr eaLnBrk="1" hangingPunct="1">
              <a:lnSpc>
                <a:spcPct val="12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5)</a:t>
            </a:r>
            <a:r>
              <a:rPr kumimoji="1" lang="zh-CN" altLang="en-US" sz="2800" b="1">
                <a:solidFill>
                  <a:schemeClr val="accent2"/>
                </a:solidFill>
                <a:latin typeface="楷体" panose="02010609060101010101" pitchFamily="49" charset="-122"/>
                <a:ea typeface="楷体" panose="02010609060101010101" pitchFamily="49" charset="-122"/>
              </a:rPr>
              <a:t>颏下淋巴结 </a:t>
            </a:r>
          </a:p>
        </p:txBody>
      </p:sp>
      <p:pic>
        <p:nvPicPr>
          <p:cNvPr id="25606" name="Picture 6" descr="图片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1009650"/>
            <a:ext cx="419417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11188" y="591344"/>
            <a:ext cx="2978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dirty="0">
                <a:solidFill>
                  <a:schemeClr val="accent2"/>
                </a:solidFill>
                <a:ea typeface="楷体" panose="02010609060101010101" pitchFamily="49" charset="-122"/>
              </a:rPr>
              <a:t>（</a:t>
            </a:r>
            <a:r>
              <a:rPr kumimoji="1" lang="en-US" altLang="zh-CN" sz="2800" b="1" dirty="0">
                <a:solidFill>
                  <a:schemeClr val="accent2"/>
                </a:solidFill>
                <a:ea typeface="楷体" panose="02010609060101010101" pitchFamily="49" charset="-122"/>
              </a:rPr>
              <a:t>2</a:t>
            </a:r>
            <a:r>
              <a:rPr kumimoji="1" lang="zh-CN" altLang="en-US" sz="2800" b="1" dirty="0">
                <a:solidFill>
                  <a:schemeClr val="accent2"/>
                </a:solidFill>
                <a:ea typeface="楷体" panose="02010609060101010101" pitchFamily="49" charset="-122"/>
              </a:rPr>
              <a:t>）颈部淋巴结 </a:t>
            </a:r>
          </a:p>
        </p:txBody>
      </p:sp>
      <p:sp>
        <p:nvSpPr>
          <p:cNvPr id="27651" name="Rectangle 3"/>
          <p:cNvSpPr>
            <a:spLocks noChangeArrowheads="1"/>
          </p:cNvSpPr>
          <p:nvPr/>
        </p:nvSpPr>
        <p:spPr bwMode="auto">
          <a:xfrm>
            <a:off x="611188" y="2420938"/>
            <a:ext cx="3887787"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4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a.</a:t>
            </a:r>
            <a:r>
              <a:rPr kumimoji="1" lang="zh-CN" altLang="en-US" sz="2800" b="1">
                <a:solidFill>
                  <a:schemeClr val="accent2"/>
                </a:solidFill>
                <a:latin typeface="楷体" panose="02010609060101010101" pitchFamily="49" charset="-122"/>
                <a:ea typeface="楷体" panose="02010609060101010101" pitchFamily="49" charset="-122"/>
              </a:rPr>
              <a:t>颈前浅淋巴结 </a:t>
            </a:r>
          </a:p>
          <a:p>
            <a:pPr eaLnBrk="1" hangingPunct="1">
              <a:lnSpc>
                <a:spcPct val="14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b.</a:t>
            </a:r>
            <a:r>
              <a:rPr kumimoji="1" lang="zh-CN" altLang="en-US" sz="2800" b="1">
                <a:solidFill>
                  <a:schemeClr val="accent2"/>
                </a:solidFill>
                <a:latin typeface="楷体" panose="02010609060101010101" pitchFamily="49" charset="-122"/>
                <a:ea typeface="楷体" panose="02010609060101010101" pitchFamily="49" charset="-122"/>
              </a:rPr>
              <a:t>颈前深淋巴结</a:t>
            </a:r>
          </a:p>
          <a:p>
            <a:pPr eaLnBrk="1" hangingPunct="1">
              <a:lnSpc>
                <a:spcPct val="140000"/>
              </a:lnSpc>
              <a:spcBef>
                <a:spcPct val="0"/>
              </a:spcBef>
            </a:pPr>
            <a:r>
              <a:rPr kumimoji="1" lang="zh-CN" altLang="en-US" sz="2800" b="1">
                <a:solidFill>
                  <a:schemeClr val="accent2"/>
                </a:solidFill>
                <a:latin typeface="楷体" panose="02010609060101010101" pitchFamily="49" charset="-122"/>
                <a:ea typeface="楷体" panose="02010609060101010101" pitchFamily="49" charset="-122"/>
              </a:rPr>
              <a:t>喉前淋巴结</a:t>
            </a:r>
          </a:p>
          <a:p>
            <a:pPr eaLnBrk="1" hangingPunct="1">
              <a:lnSpc>
                <a:spcPct val="140000"/>
              </a:lnSpc>
              <a:spcBef>
                <a:spcPct val="0"/>
              </a:spcBef>
            </a:pPr>
            <a:r>
              <a:rPr kumimoji="1" lang="zh-CN" altLang="en-US" sz="2800" b="1">
                <a:solidFill>
                  <a:schemeClr val="accent2"/>
                </a:solidFill>
                <a:latin typeface="楷体" panose="02010609060101010101" pitchFamily="49" charset="-122"/>
                <a:ea typeface="楷体" panose="02010609060101010101" pitchFamily="49" charset="-122"/>
              </a:rPr>
              <a:t>甲状腺淋巴结  </a:t>
            </a:r>
          </a:p>
          <a:p>
            <a:pPr eaLnBrk="1" hangingPunct="1">
              <a:lnSpc>
                <a:spcPct val="140000"/>
              </a:lnSpc>
              <a:spcBef>
                <a:spcPct val="0"/>
              </a:spcBef>
            </a:pPr>
            <a:r>
              <a:rPr kumimoji="1" lang="zh-CN" altLang="en-US" sz="2800" b="1">
                <a:solidFill>
                  <a:schemeClr val="accent2"/>
                </a:solidFill>
                <a:latin typeface="楷体" panose="02010609060101010101" pitchFamily="49" charset="-122"/>
                <a:ea typeface="楷体" panose="02010609060101010101" pitchFamily="49" charset="-122"/>
              </a:rPr>
              <a:t>气管前淋巴结</a:t>
            </a:r>
          </a:p>
          <a:p>
            <a:pPr eaLnBrk="1" hangingPunct="1">
              <a:lnSpc>
                <a:spcPct val="140000"/>
              </a:lnSpc>
              <a:spcBef>
                <a:spcPct val="0"/>
              </a:spcBef>
            </a:pPr>
            <a:r>
              <a:rPr kumimoji="1" lang="zh-CN" altLang="en-US" sz="2800" b="1">
                <a:solidFill>
                  <a:schemeClr val="accent2"/>
                </a:solidFill>
                <a:latin typeface="楷体" panose="02010609060101010101" pitchFamily="49" charset="-122"/>
                <a:ea typeface="楷体" panose="02010609060101010101" pitchFamily="49" charset="-122"/>
              </a:rPr>
              <a:t>气管旁淋巴结</a:t>
            </a:r>
          </a:p>
        </p:txBody>
      </p:sp>
      <p:sp>
        <p:nvSpPr>
          <p:cNvPr id="27652" name="Rectangle 4"/>
          <p:cNvSpPr>
            <a:spLocks noChangeArrowheads="1"/>
          </p:cNvSpPr>
          <p:nvPr/>
        </p:nvSpPr>
        <p:spPr bwMode="auto">
          <a:xfrm>
            <a:off x="611188" y="1765300"/>
            <a:ext cx="2531462" cy="50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1)</a:t>
            </a:r>
            <a:r>
              <a:rPr kumimoji="1" lang="zh-CN" altLang="en-US" sz="2800" b="1">
                <a:solidFill>
                  <a:schemeClr val="accent2"/>
                </a:solidFill>
                <a:latin typeface="楷体" panose="02010609060101010101" pitchFamily="49" charset="-122"/>
                <a:ea typeface="楷体" panose="02010609060101010101" pitchFamily="49" charset="-122"/>
              </a:rPr>
              <a:t>颈前淋巴结 </a:t>
            </a:r>
          </a:p>
        </p:txBody>
      </p:sp>
      <p:pic>
        <p:nvPicPr>
          <p:cNvPr id="27653" name="Picture 5" descr="4_jpg"/>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6113463" y="1989138"/>
            <a:ext cx="30305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5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333375"/>
            <a:ext cx="37417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11560" y="549275"/>
            <a:ext cx="307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颈外侧淋巴结  </a:t>
            </a:r>
          </a:p>
        </p:txBody>
      </p:sp>
      <p:sp>
        <p:nvSpPr>
          <p:cNvPr id="29699" name="Rectangle 3"/>
          <p:cNvSpPr>
            <a:spLocks noChangeArrowheads="1"/>
          </p:cNvSpPr>
          <p:nvPr/>
        </p:nvSpPr>
        <p:spPr bwMode="auto">
          <a:xfrm>
            <a:off x="455613" y="1916113"/>
            <a:ext cx="3671887" cy="50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0"/>
              </a:spcBef>
              <a:buFontTx/>
              <a:buNone/>
            </a:pPr>
            <a:r>
              <a:rPr kumimoji="1" lang="en-US" altLang="zh-CN" sz="2800" b="1">
                <a:solidFill>
                  <a:schemeClr val="accent2"/>
                </a:solidFill>
                <a:latin typeface="楷体" panose="02010609060101010101" pitchFamily="49" charset="-122"/>
                <a:ea typeface="楷体" panose="02010609060101010101" pitchFamily="49" charset="-122"/>
              </a:rPr>
              <a:t>a.</a:t>
            </a:r>
            <a:r>
              <a:rPr kumimoji="1" lang="zh-CN" altLang="en-US" sz="2800" b="1">
                <a:solidFill>
                  <a:schemeClr val="accent2"/>
                </a:solidFill>
                <a:latin typeface="楷体" panose="02010609060101010101" pitchFamily="49" charset="-122"/>
                <a:ea typeface="楷体" panose="02010609060101010101" pitchFamily="49" charset="-122"/>
              </a:rPr>
              <a:t>颈外侧浅淋巴结    </a:t>
            </a:r>
          </a:p>
        </p:txBody>
      </p:sp>
      <p:pic>
        <p:nvPicPr>
          <p:cNvPr id="29700" name="Picture 4" descr="4_jpg"/>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4211638" y="549275"/>
            <a:ext cx="4525962"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5_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1466" y="427876"/>
            <a:ext cx="52117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323528" y="1340768"/>
            <a:ext cx="5184775"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defRPr/>
            </a:pPr>
            <a:r>
              <a:rPr kumimoji="1" lang="en-US" altLang="zh-CN" sz="2800" b="1" dirty="0">
                <a:solidFill>
                  <a:schemeClr val="accent2"/>
                </a:solidFill>
                <a:latin typeface="楷体" panose="02010609060101010101" pitchFamily="49" charset="-122"/>
                <a:ea typeface="楷体" panose="02010609060101010101" pitchFamily="49" charset="-122"/>
              </a:rPr>
              <a:t>b.</a:t>
            </a:r>
            <a:r>
              <a:rPr kumimoji="1" lang="zh-CN" altLang="en-US" sz="2800" b="1" dirty="0">
                <a:solidFill>
                  <a:schemeClr val="accent2"/>
                </a:solidFill>
                <a:latin typeface="楷体" panose="02010609060101010101" pitchFamily="49" charset="-122"/>
                <a:ea typeface="楷体" panose="02010609060101010101" pitchFamily="49" charset="-122"/>
              </a:rPr>
              <a:t>颈外侧深淋巴结</a:t>
            </a:r>
            <a:endParaRPr kumimoji="1" lang="en-US" altLang="zh-CN" sz="2800" b="1" dirty="0">
              <a:solidFill>
                <a:schemeClr val="accent2"/>
              </a:solidFill>
              <a:latin typeface="楷体" panose="02010609060101010101" pitchFamily="49" charset="-122"/>
              <a:ea typeface="楷体" panose="02010609060101010101" pitchFamily="49" charset="-122"/>
            </a:endParaRPr>
          </a:p>
          <a:p>
            <a:pPr eaLnBrk="1" hangingPunct="1">
              <a:lnSpc>
                <a:spcPct val="120000"/>
              </a:lnSpc>
              <a:spcBef>
                <a:spcPct val="0"/>
              </a:spcBef>
              <a:buFontTx/>
              <a:buNone/>
              <a:defRPr/>
            </a:pPr>
            <a:endParaRPr kumimoji="1" lang="zh-CN" altLang="en-US" sz="1400" b="1" dirty="0">
              <a:solidFill>
                <a:schemeClr val="accent2"/>
              </a:solidFill>
              <a:latin typeface="楷体" panose="02010609060101010101" pitchFamily="49" charset="-122"/>
              <a:ea typeface="楷体" panose="02010609060101010101" pitchFamily="49" charset="-122"/>
            </a:endParaRPr>
          </a:p>
          <a:p>
            <a:pPr eaLnBrk="1" hangingPunct="1">
              <a:lnSpc>
                <a:spcPct val="12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(a)</a:t>
            </a:r>
            <a:r>
              <a:rPr kumimoji="1" lang="zh-CN" altLang="en-US" sz="2800" b="1" dirty="0">
                <a:solidFill>
                  <a:schemeClr val="accent2"/>
                </a:solidFill>
                <a:latin typeface="楷体" panose="02010609060101010101" pitchFamily="49" charset="-122"/>
                <a:ea typeface="楷体" panose="02010609060101010101" pitchFamily="49" charset="-122"/>
              </a:rPr>
              <a:t>颈外侧上深淋巴结</a:t>
            </a:r>
          </a:p>
          <a:p>
            <a:pPr marL="449263" indent="261938" eaLnBrk="1" hangingPunct="1">
              <a:lnSpc>
                <a:spcPct val="120000"/>
              </a:lnSpc>
              <a:spcBef>
                <a:spcPct val="0"/>
              </a:spcBef>
              <a:defRPr/>
            </a:pPr>
            <a:r>
              <a:rPr kumimoji="1" lang="zh-CN" altLang="en-US" sz="2800" b="1" dirty="0">
                <a:solidFill>
                  <a:schemeClr val="accent2"/>
                </a:solidFill>
                <a:latin typeface="楷体" panose="02010609060101010101" pitchFamily="49" charset="-122"/>
                <a:ea typeface="楷体" panose="02010609060101010101" pitchFamily="49" charset="-122"/>
              </a:rPr>
              <a:t>颈内静脉二腹肌淋巴结</a:t>
            </a:r>
          </a:p>
          <a:p>
            <a:pPr marL="449263" indent="261938" eaLnBrk="1" hangingPunct="1">
              <a:lnSpc>
                <a:spcPct val="120000"/>
              </a:lnSpc>
              <a:spcBef>
                <a:spcPct val="0"/>
              </a:spcBef>
              <a:defRPr/>
            </a:pPr>
            <a:r>
              <a:rPr kumimoji="1" lang="zh-CN" altLang="en-US" sz="2800" b="1" dirty="0">
                <a:solidFill>
                  <a:schemeClr val="accent2"/>
                </a:solidFill>
                <a:latin typeface="楷体" panose="02010609060101010101" pitchFamily="49" charset="-122"/>
                <a:ea typeface="楷体" panose="02010609060101010101" pitchFamily="49" charset="-122"/>
              </a:rPr>
              <a:t>颈内静脉肩胛舌骨肌淋巴结</a:t>
            </a:r>
            <a:endParaRPr kumimoji="1" lang="en-US" altLang="zh-CN" sz="2800" b="1" dirty="0">
              <a:solidFill>
                <a:schemeClr val="accent2"/>
              </a:solidFill>
              <a:latin typeface="楷体" panose="02010609060101010101" pitchFamily="49" charset="-122"/>
              <a:ea typeface="楷体" panose="02010609060101010101" pitchFamily="49" charset="-122"/>
            </a:endParaRPr>
          </a:p>
          <a:p>
            <a:pPr marL="449263" indent="261938" eaLnBrk="1" hangingPunct="1">
              <a:lnSpc>
                <a:spcPct val="120000"/>
              </a:lnSpc>
              <a:spcBef>
                <a:spcPct val="0"/>
              </a:spcBef>
              <a:defRPr/>
            </a:pPr>
            <a:r>
              <a:rPr kumimoji="1" lang="zh-CN" altLang="en-US" sz="2800" b="1" dirty="0">
                <a:solidFill>
                  <a:schemeClr val="accent2"/>
                </a:solidFill>
                <a:latin typeface="楷体" panose="02010609060101010101" pitchFamily="49" charset="-122"/>
                <a:ea typeface="楷体" panose="02010609060101010101" pitchFamily="49" charset="-122"/>
              </a:rPr>
              <a:t>副神经淋巴结 </a:t>
            </a:r>
          </a:p>
          <a:p>
            <a:pPr eaLnBrk="1" hangingPunct="1">
              <a:lnSpc>
                <a:spcPct val="12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(b)</a:t>
            </a:r>
            <a:r>
              <a:rPr kumimoji="1" lang="zh-CN" altLang="en-US" sz="2800" b="1" dirty="0">
                <a:solidFill>
                  <a:schemeClr val="accent2"/>
                </a:solidFill>
                <a:latin typeface="楷体" panose="02010609060101010101" pitchFamily="49" charset="-122"/>
                <a:ea typeface="楷体" panose="02010609060101010101" pitchFamily="49" charset="-122"/>
              </a:rPr>
              <a:t>颈外侧下深淋巴结</a:t>
            </a:r>
          </a:p>
          <a:p>
            <a:pPr marL="711200" indent="276225" eaLnBrk="1" hangingPunct="1">
              <a:lnSpc>
                <a:spcPct val="120000"/>
              </a:lnSpc>
              <a:spcBef>
                <a:spcPct val="0"/>
              </a:spcBef>
              <a:defRPr/>
            </a:pPr>
            <a:r>
              <a:rPr kumimoji="1" lang="zh-CN" altLang="en-US" sz="2800" b="1" dirty="0">
                <a:solidFill>
                  <a:schemeClr val="accent2"/>
                </a:solidFill>
                <a:latin typeface="楷体" panose="02010609060101010101" pitchFamily="49" charset="-122"/>
                <a:ea typeface="楷体" panose="02010609060101010101" pitchFamily="49" charset="-122"/>
              </a:rPr>
              <a:t>锁骨上淋巴结</a:t>
            </a:r>
          </a:p>
          <a:p>
            <a:pPr marL="1454150" lvl="1" indent="0" eaLnBrk="1" hangingPunct="1">
              <a:lnSpc>
                <a:spcPct val="120000"/>
              </a:lnSpc>
              <a:spcBef>
                <a:spcPct val="0"/>
              </a:spcBef>
              <a:buNone/>
              <a:defRPr/>
            </a:pPr>
            <a:r>
              <a:rPr kumimoji="1" lang="zh-CN" altLang="en-US" sz="2400" b="1" dirty="0">
                <a:solidFill>
                  <a:srgbClr val="C00000"/>
                </a:solidFill>
                <a:latin typeface="楷体" panose="02010609060101010101" pitchFamily="49" charset="-122"/>
                <a:ea typeface="楷体" panose="02010609060101010101" pitchFamily="49" charset="-122"/>
              </a:rPr>
              <a:t>斜角肌淋巴结</a:t>
            </a:r>
            <a:r>
              <a:rPr kumimoji="1" lang="en-US" altLang="zh-CN" sz="2400" b="1" dirty="0">
                <a:solidFill>
                  <a:srgbClr val="C00000"/>
                </a:solidFill>
                <a:latin typeface="楷体" panose="02010609060101010101" pitchFamily="49" charset="-122"/>
                <a:ea typeface="楷体" panose="02010609060101010101" pitchFamily="49" charset="-122"/>
              </a:rPr>
              <a:t/>
            </a:r>
            <a:br>
              <a:rPr kumimoji="1" lang="en-US" altLang="zh-CN" sz="2400" b="1" dirty="0">
                <a:solidFill>
                  <a:srgbClr val="C00000"/>
                </a:solidFill>
                <a:latin typeface="楷体" panose="02010609060101010101" pitchFamily="49" charset="-122"/>
                <a:ea typeface="楷体" panose="02010609060101010101" pitchFamily="49" charset="-122"/>
              </a:rPr>
            </a:br>
            <a:r>
              <a:rPr kumimoji="1" lang="en-US" altLang="zh-CN" sz="2400" b="1" dirty="0">
                <a:solidFill>
                  <a:srgbClr val="C00000"/>
                </a:solidFill>
                <a:latin typeface="楷体" panose="02010609060101010101" pitchFamily="49" charset="-122"/>
                <a:ea typeface="楷体" panose="02010609060101010101" pitchFamily="49" charset="-122"/>
              </a:rPr>
              <a:t>  </a:t>
            </a:r>
            <a:r>
              <a:rPr kumimoji="1" lang="en-US" altLang="zh-CN" sz="2400" b="1">
                <a:solidFill>
                  <a:srgbClr val="FF0000"/>
                </a:solidFill>
                <a:latin typeface="楷体" panose="02010609060101010101" pitchFamily="49" charset="-122"/>
                <a:ea typeface="楷体" panose="02010609060101010101" pitchFamily="49" charset="-122"/>
              </a:rPr>
              <a:t>	</a:t>
            </a:r>
            <a:r>
              <a:rPr kumimoji="1" lang="en-US" altLang="zh-CN" sz="2400" b="1" smtClean="0">
                <a:solidFill>
                  <a:srgbClr val="FF0000"/>
                </a:solidFill>
                <a:ea typeface="楷体" panose="02010609060101010101" pitchFamily="49" charset="-122"/>
              </a:rPr>
              <a:t>Virchow</a:t>
            </a:r>
            <a:r>
              <a:rPr kumimoji="1" lang="zh-CN" altLang="en-US" sz="2400" b="1" smtClean="0">
                <a:solidFill>
                  <a:srgbClr val="FF0000"/>
                </a:solidFill>
                <a:ea typeface="楷体" panose="02010609060101010101" pitchFamily="49" charset="-122"/>
              </a:rPr>
              <a:t>淋巴结</a:t>
            </a:r>
            <a:endParaRPr kumimoji="1" lang="en-US" altLang="zh-CN" sz="2400" b="1" dirty="0">
              <a:solidFill>
                <a:srgbClr val="FF0000"/>
              </a:solidFill>
              <a:ea typeface="楷体" panose="02010609060101010101" pitchFamily="49" charset="-122"/>
            </a:endParaRPr>
          </a:p>
          <a:p>
            <a:pPr marL="0" lvl="1" indent="0" eaLnBrk="1" hangingPunct="1">
              <a:lnSpc>
                <a:spcPct val="120000"/>
              </a:lnSpc>
              <a:spcBef>
                <a:spcPct val="0"/>
              </a:spcBef>
              <a:buNone/>
              <a:defRPr/>
            </a:pPr>
            <a:r>
              <a:rPr kumimoji="1" lang="en-US" altLang="zh-CN" b="1" dirty="0">
                <a:solidFill>
                  <a:schemeClr val="accent2"/>
                </a:solidFill>
                <a:latin typeface="楷体" panose="02010609060101010101" pitchFamily="49" charset="-122"/>
                <a:ea typeface="楷体" panose="02010609060101010101" pitchFamily="49" charset="-122"/>
              </a:rPr>
              <a:t> 3)</a:t>
            </a:r>
            <a:r>
              <a:rPr kumimoji="1" lang="zh-CN" altLang="en-US" b="1" dirty="0">
                <a:solidFill>
                  <a:schemeClr val="accent2"/>
                </a:solidFill>
                <a:latin typeface="楷体" panose="02010609060101010101" pitchFamily="49" charset="-122"/>
                <a:ea typeface="楷体" panose="02010609060101010101" pitchFamily="49" charset="-122"/>
              </a:rPr>
              <a:t>咽后淋巴结</a:t>
            </a:r>
            <a:r>
              <a:rPr kumimoji="1" lang="zh-CN" altLang="en-US" sz="2400" b="1" dirty="0">
                <a:solidFill>
                  <a:schemeClr val="accent2"/>
                </a:solidFill>
                <a:latin typeface="楷体" panose="02010609060101010101" pitchFamily="49" charset="-122"/>
                <a:ea typeface="楷体" panose="02010609060101010101" pitchFamily="49" charset="-122"/>
              </a:rPr>
              <a:t> </a:t>
            </a:r>
            <a:endParaRPr kumimoji="1" lang="en-US" altLang="zh-CN" sz="2400" b="1" dirty="0">
              <a:solidFill>
                <a:srgbClr val="FF0000"/>
              </a:solidFill>
              <a:ea typeface="楷体" panose="02010609060101010101" pitchFamily="49" charset="-122"/>
            </a:endParaRPr>
          </a:p>
        </p:txBody>
      </p:sp>
      <p:sp>
        <p:nvSpPr>
          <p:cNvPr id="2" name="矩形 1"/>
          <p:cNvSpPr/>
          <p:nvPr/>
        </p:nvSpPr>
        <p:spPr>
          <a:xfrm>
            <a:off x="6114338" y="6035343"/>
            <a:ext cx="906017" cy="523220"/>
          </a:xfrm>
          <a:prstGeom prst="rect">
            <a:avLst/>
          </a:prstGeom>
        </p:spPr>
        <p:txBody>
          <a:bodyPr wrap="none">
            <a:spAutoFit/>
          </a:bodyPr>
          <a:lstStyle/>
          <a:p>
            <a:r>
              <a:rPr lang="zh-CN" altLang="en-US" sz="2800" b="1" smtClean="0">
                <a:solidFill>
                  <a:srgbClr val="FF0000"/>
                </a:solidFill>
                <a:latin typeface="黑体" panose="02010609060101010101" pitchFamily="49" charset="-122"/>
                <a:ea typeface="黑体" panose="02010609060101010101" pitchFamily="49" charset="-122"/>
              </a:rPr>
              <a:t>颈干</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x-423"/>
          <p:cNvPicPr>
            <a:picLocks noChangeAspect="1" noChangeArrowheads="1"/>
          </p:cNvPicPr>
          <p:nvPr/>
        </p:nvPicPr>
        <p:blipFill rotWithShape="1">
          <a:blip r:embed="rId3">
            <a:clrChange>
              <a:clrFrom>
                <a:srgbClr val="FEFDF9"/>
              </a:clrFrom>
              <a:clrTo>
                <a:srgbClr val="FEFDF9">
                  <a:alpha val="0"/>
                </a:srgbClr>
              </a:clrTo>
            </a:clrChange>
            <a:lum bright="6000" contrast="24000"/>
            <a:extLst>
              <a:ext uri="{28A0092B-C50C-407E-A947-70E740481C1C}">
                <a14:useLocalDpi xmlns:a14="http://schemas.microsoft.com/office/drawing/2010/main" val="0"/>
              </a:ext>
            </a:extLst>
          </a:blip>
          <a:srcRect l="4509" t="6844" b="12794"/>
          <a:stretch/>
        </p:blipFill>
        <p:spPr bwMode="auto">
          <a:xfrm>
            <a:off x="4283968" y="781050"/>
            <a:ext cx="4575051"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250824" y="519112"/>
            <a:ext cx="4335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en-US" altLang="zh-CN" sz="2800" b="1" dirty="0">
                <a:solidFill>
                  <a:schemeClr val="accent2"/>
                </a:solidFill>
                <a:latin typeface="黑体" panose="02010609060101010101" pitchFamily="49" charset="-122"/>
                <a:ea typeface="黑体" panose="02010609060101010101" pitchFamily="49" charset="-122"/>
              </a:rPr>
              <a:t>2</a:t>
            </a:r>
            <a:r>
              <a:rPr kumimoji="1" lang="zh-CN" altLang="en-US" sz="2800" b="1" dirty="0">
                <a:solidFill>
                  <a:schemeClr val="accent2"/>
                </a:solidFill>
                <a:latin typeface="黑体" panose="02010609060101010101" pitchFamily="49" charset="-122"/>
                <a:ea typeface="黑体" panose="02010609060101010101" pitchFamily="49" charset="-122"/>
              </a:rPr>
              <a:t>、上肢淋巴管和淋巴结  </a:t>
            </a:r>
          </a:p>
        </p:txBody>
      </p:sp>
      <p:sp>
        <p:nvSpPr>
          <p:cNvPr id="33796" name="Rectangle 4"/>
          <p:cNvSpPr>
            <a:spLocks noChangeArrowheads="1"/>
          </p:cNvSpPr>
          <p:nvPr/>
        </p:nvSpPr>
        <p:spPr bwMode="auto">
          <a:xfrm>
            <a:off x="69850" y="2116138"/>
            <a:ext cx="469741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）肘淋巴结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浅群又称滑车上淋巴结 </a:t>
            </a:r>
          </a:p>
        </p:txBody>
      </p:sp>
      <p:sp>
        <p:nvSpPr>
          <p:cNvPr id="33797" name="Rectangle 5"/>
          <p:cNvSpPr>
            <a:spLocks noChangeArrowheads="1"/>
          </p:cNvSpPr>
          <p:nvPr/>
        </p:nvSpPr>
        <p:spPr bwMode="auto">
          <a:xfrm>
            <a:off x="69850" y="3573463"/>
            <a:ext cx="36734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a:t>
            </a:r>
            <a:r>
              <a:rPr kumimoji="1" lang="en-US" altLang="zh-CN" sz="2800" b="1">
                <a:solidFill>
                  <a:schemeClr val="accent2"/>
                </a:solidFill>
                <a:latin typeface="楷体" panose="02010609060101010101" pitchFamily="49" charset="-122"/>
                <a:ea typeface="楷体" panose="02010609060101010101" pitchFamily="49" charset="-122"/>
              </a:rPr>
              <a:t>2</a:t>
            </a:r>
            <a:r>
              <a:rPr kumimoji="1" lang="zh-CN" altLang="en-US" sz="2800" b="1">
                <a:solidFill>
                  <a:schemeClr val="accent2"/>
                </a:solidFill>
                <a:latin typeface="楷体" panose="02010609060101010101" pitchFamily="49" charset="-122"/>
                <a:ea typeface="楷体" panose="02010609060101010101" pitchFamily="49" charset="-122"/>
              </a:rPr>
              <a:t>）锁骨下淋巴结</a:t>
            </a:r>
          </a:p>
          <a:p>
            <a:pPr eaLnBrk="1" hangingPunct="1">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    </a:t>
            </a:r>
            <a:r>
              <a:rPr kumimoji="1" lang="en-US" altLang="zh-CN" sz="2800" b="1">
                <a:solidFill>
                  <a:schemeClr val="accent2"/>
                </a:solidFill>
                <a:latin typeface="楷体" panose="02010609060101010101" pitchFamily="49" charset="-122"/>
                <a:ea typeface="楷体" panose="02010609060101010101" pitchFamily="49" charset="-122"/>
              </a:rPr>
              <a:t>(</a:t>
            </a:r>
            <a:r>
              <a:rPr kumimoji="1" lang="zh-CN" altLang="en-US" sz="2800" b="1">
                <a:solidFill>
                  <a:schemeClr val="accent2"/>
                </a:solidFill>
                <a:latin typeface="楷体" panose="02010609060101010101" pitchFamily="49" charset="-122"/>
                <a:ea typeface="楷体" panose="02010609060101010101" pitchFamily="49" charset="-122"/>
              </a:rPr>
              <a:t>三角胸肌淋巴结</a:t>
            </a:r>
            <a:r>
              <a:rPr kumimoji="1" lang="en-US" altLang="zh-CN" sz="2800" b="1">
                <a:solidFill>
                  <a:schemeClr val="accent2"/>
                </a:solidFill>
                <a:latin typeface="楷体" panose="02010609060101010101" pitchFamily="49" charset="-122"/>
                <a:ea typeface="楷体" panose="02010609060101010101" pitchFamily="49" charset="-122"/>
              </a:rPr>
              <a:t>) </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7_jp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83025" y="1341438"/>
            <a:ext cx="47863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ChangeArrowheads="1"/>
          </p:cNvSpPr>
          <p:nvPr/>
        </p:nvSpPr>
        <p:spPr bwMode="auto">
          <a:xfrm>
            <a:off x="467544" y="1307817"/>
            <a:ext cx="3600450"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3</a:t>
            </a:r>
            <a:r>
              <a:rPr kumimoji="1" lang="zh-CN" altLang="en-US" sz="2800" b="1" dirty="0">
                <a:solidFill>
                  <a:schemeClr val="accent2"/>
                </a:solidFill>
                <a:latin typeface="楷体" panose="02010609060101010101" pitchFamily="49" charset="-122"/>
                <a:ea typeface="楷体" panose="02010609060101010101" pitchFamily="49" charset="-122"/>
              </a:rPr>
              <a:t>）腋淋巴结 </a:t>
            </a:r>
          </a:p>
          <a:p>
            <a:pPr eaLnBrk="1" hangingPunct="1">
              <a:lnSpc>
                <a:spcPct val="24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胸肌淋巴结</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外侧淋巴结</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3)</a:t>
            </a:r>
            <a:r>
              <a:rPr kumimoji="1" lang="zh-CN" altLang="en-US" sz="2800" b="1" dirty="0">
                <a:solidFill>
                  <a:schemeClr val="accent2"/>
                </a:solidFill>
                <a:latin typeface="楷体" panose="02010609060101010101" pitchFamily="49" charset="-122"/>
                <a:ea typeface="楷体" panose="02010609060101010101" pitchFamily="49" charset="-122"/>
              </a:rPr>
              <a:t>肩胛下淋巴结  </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4)</a:t>
            </a:r>
            <a:r>
              <a:rPr kumimoji="1" lang="zh-CN" altLang="en-US" sz="2800" b="1" dirty="0">
                <a:solidFill>
                  <a:schemeClr val="accent2"/>
                </a:solidFill>
                <a:latin typeface="楷体" panose="02010609060101010101" pitchFamily="49" charset="-122"/>
                <a:ea typeface="楷体" panose="02010609060101010101" pitchFamily="49" charset="-122"/>
              </a:rPr>
              <a:t>中央淋巴结</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5)</a:t>
            </a:r>
            <a:r>
              <a:rPr kumimoji="1" lang="zh-CN" altLang="en-US" sz="2800" b="1" dirty="0">
                <a:solidFill>
                  <a:schemeClr val="accent2"/>
                </a:solidFill>
                <a:latin typeface="楷体" panose="02010609060101010101" pitchFamily="49" charset="-122"/>
                <a:ea typeface="楷体" panose="02010609060101010101" pitchFamily="49" charset="-122"/>
              </a:rPr>
              <a:t>尖淋巴结 </a:t>
            </a:r>
          </a:p>
        </p:txBody>
      </p:sp>
      <p:sp>
        <p:nvSpPr>
          <p:cNvPr id="4" name="矩形 3"/>
          <p:cNvSpPr/>
          <p:nvPr/>
        </p:nvSpPr>
        <p:spPr>
          <a:xfrm>
            <a:off x="3563888" y="5878513"/>
            <a:ext cx="1627369" cy="523220"/>
          </a:xfrm>
          <a:prstGeom prst="rect">
            <a:avLst/>
          </a:prstGeom>
        </p:spPr>
        <p:txBody>
          <a:bodyPr wrap="none">
            <a:spAutoFit/>
          </a:bodyPr>
          <a:lstStyle/>
          <a:p>
            <a:r>
              <a:rPr lang="zh-CN" altLang="en-US" sz="2800" b="1" smtClean="0">
                <a:solidFill>
                  <a:srgbClr val="FF0000"/>
                </a:solidFill>
                <a:latin typeface="黑体" panose="02010609060101010101" pitchFamily="49" charset="-122"/>
                <a:ea typeface="黑体" panose="02010609060101010101" pitchFamily="49" charset="-122"/>
              </a:rPr>
              <a:t>锁骨下干</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557338"/>
            <a:ext cx="6623050" cy="4383087"/>
          </a:xfrm>
          <a:prstGeom prst="rect">
            <a:avLst/>
          </a:prstGeom>
          <a:solidFill>
            <a:schemeClr val="bg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30000"/>
              </a:lnSpc>
              <a:spcBef>
                <a:spcPct val="0"/>
              </a:spcBef>
              <a:buFontTx/>
              <a:buNone/>
            </a:pPr>
            <a:r>
              <a:rPr kumimoji="1" lang="zh-CN" altLang="en-US" sz="2400" b="1" dirty="0">
                <a:solidFill>
                  <a:srgbClr val="FF3300"/>
                </a:solidFill>
              </a:rPr>
              <a:t>掌握淋巴系统的构成。淋巴干。胸导管、右淋巴导管的行程和收纳范围；头颈部主要淋巴结群的位置及引流。腋淋巴结分群及收纳范围。纵隔淋巴结、肺门淋巴结的分布收纳范围。腹股沟浅、深淋巴结的分布及收纳范围。髂内淋巴结、腰淋巴结、肠系膜上淋巴结、肠系膜下淋巴结的分布、收纳范围。腹腔淋巴结、胃周围淋巴结的分布收纳范围及临床意义。乳房的淋巴引流。脾的形态、位置。</a:t>
            </a:r>
          </a:p>
        </p:txBody>
      </p:sp>
      <p:sp>
        <p:nvSpPr>
          <p:cNvPr id="4099" name="Rectangle 3"/>
          <p:cNvSpPr>
            <a:spLocks noChangeArrowheads="1"/>
          </p:cNvSpPr>
          <p:nvPr/>
        </p:nvSpPr>
        <p:spPr bwMode="auto">
          <a:xfrm>
            <a:off x="2843213" y="476250"/>
            <a:ext cx="3313112" cy="6286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0"/>
              </a:spcBef>
              <a:buFontTx/>
              <a:buNone/>
            </a:pPr>
            <a:r>
              <a:rPr kumimoji="1" lang="zh-CN" altLang="en-US" b="1">
                <a:solidFill>
                  <a:schemeClr val="accent2"/>
                </a:solidFill>
                <a:latin typeface="楷体" panose="02010609060101010101" pitchFamily="49" charset="-122"/>
                <a:ea typeface="楷体" panose="02010609060101010101" pitchFamily="49" charset="-122"/>
              </a:rPr>
              <a:t>目  的  要  求</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7544" y="579438"/>
            <a:ext cx="4154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en-US" altLang="zh-CN" sz="2800" b="1" dirty="0">
                <a:solidFill>
                  <a:schemeClr val="accent2"/>
                </a:solidFill>
                <a:latin typeface="黑体" panose="02010609060101010101" pitchFamily="49" charset="-122"/>
                <a:ea typeface="黑体" panose="02010609060101010101" pitchFamily="49" charset="-122"/>
              </a:rPr>
              <a:t>3</a:t>
            </a:r>
            <a:r>
              <a:rPr kumimoji="1" lang="zh-CN" altLang="en-US" sz="2800" b="1" dirty="0">
                <a:solidFill>
                  <a:schemeClr val="accent2"/>
                </a:solidFill>
                <a:latin typeface="黑体" panose="02010609060101010101" pitchFamily="49" charset="-122"/>
                <a:ea typeface="黑体" panose="02010609060101010101" pitchFamily="49" charset="-122"/>
              </a:rPr>
              <a:t>、胸部淋巴管和淋巴结 </a:t>
            </a:r>
          </a:p>
        </p:txBody>
      </p:sp>
      <p:sp>
        <p:nvSpPr>
          <p:cNvPr id="37891" name="Rectangle 3"/>
          <p:cNvSpPr>
            <a:spLocks noChangeArrowheads="1"/>
          </p:cNvSpPr>
          <p:nvPr/>
        </p:nvSpPr>
        <p:spPr bwMode="auto">
          <a:xfrm>
            <a:off x="611188" y="1398588"/>
            <a:ext cx="4921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kumimoji="1" lang="en-US" altLang="zh-CN" sz="2800"/>
          </a:p>
          <a:p>
            <a:pPr eaLnBrk="1" hangingPunct="1">
              <a:spcBef>
                <a:spcPct val="0"/>
              </a:spcBef>
              <a:buFontTx/>
              <a:buNone/>
            </a:pPr>
            <a:endParaRPr kumimoji="1" lang="en-US" altLang="zh-CN" sz="2800"/>
          </a:p>
        </p:txBody>
      </p:sp>
      <p:sp>
        <p:nvSpPr>
          <p:cNvPr id="37892" name="Rectangle 4"/>
          <p:cNvSpPr>
            <a:spLocks noChangeArrowheads="1"/>
          </p:cNvSpPr>
          <p:nvPr/>
        </p:nvSpPr>
        <p:spPr bwMode="auto">
          <a:xfrm>
            <a:off x="611188" y="1989138"/>
            <a:ext cx="3527425" cy="285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6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a:t>
            </a:r>
            <a:r>
              <a:rPr kumimoji="1" lang="en-US" altLang="zh-CN" sz="2800" b="1">
                <a:solidFill>
                  <a:schemeClr val="accent2"/>
                </a:solidFill>
                <a:latin typeface="楷体" panose="02010609060101010101" pitchFamily="49" charset="-122"/>
                <a:ea typeface="楷体" panose="02010609060101010101" pitchFamily="49" charset="-122"/>
              </a:rPr>
              <a:t>1</a:t>
            </a:r>
            <a:r>
              <a:rPr kumimoji="1" lang="zh-CN" altLang="en-US" sz="2800" b="1">
                <a:solidFill>
                  <a:schemeClr val="accent2"/>
                </a:solidFill>
                <a:latin typeface="楷体" panose="02010609060101010101" pitchFamily="49" charset="-122"/>
                <a:ea typeface="楷体" panose="02010609060101010101" pitchFamily="49" charset="-122"/>
              </a:rPr>
              <a:t>）胸壁淋巴结 </a:t>
            </a:r>
          </a:p>
          <a:p>
            <a:pPr eaLnBrk="1" hangingPunct="1">
              <a:lnSpc>
                <a:spcPct val="16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   </a:t>
            </a:r>
            <a:r>
              <a:rPr kumimoji="1" lang="en-US" altLang="zh-CN" sz="2800" b="1">
                <a:solidFill>
                  <a:schemeClr val="accent2"/>
                </a:solidFill>
                <a:latin typeface="楷体" panose="02010609060101010101" pitchFamily="49" charset="-122"/>
                <a:ea typeface="楷体" panose="02010609060101010101" pitchFamily="49" charset="-122"/>
              </a:rPr>
              <a:t>1)</a:t>
            </a:r>
            <a:r>
              <a:rPr kumimoji="1" lang="zh-CN" altLang="en-US" sz="2800" b="1">
                <a:solidFill>
                  <a:srgbClr val="FF0000"/>
                </a:solidFill>
                <a:latin typeface="楷体" panose="02010609060101010101" pitchFamily="49" charset="-122"/>
                <a:ea typeface="楷体" panose="02010609060101010101" pitchFamily="49" charset="-122"/>
              </a:rPr>
              <a:t>胸骨旁淋巴结</a:t>
            </a:r>
          </a:p>
          <a:p>
            <a:pPr eaLnBrk="1" hangingPunct="1">
              <a:lnSpc>
                <a:spcPct val="16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   </a:t>
            </a:r>
            <a:r>
              <a:rPr kumimoji="1" lang="en-US" altLang="zh-CN" sz="2800" b="1">
                <a:solidFill>
                  <a:schemeClr val="accent2"/>
                </a:solidFill>
                <a:latin typeface="楷体" panose="02010609060101010101" pitchFamily="49" charset="-122"/>
                <a:ea typeface="楷体" panose="02010609060101010101" pitchFamily="49" charset="-122"/>
              </a:rPr>
              <a:t>2)</a:t>
            </a:r>
            <a:r>
              <a:rPr kumimoji="1" lang="zh-CN" altLang="en-US" sz="2800" b="1">
                <a:solidFill>
                  <a:schemeClr val="accent2"/>
                </a:solidFill>
                <a:latin typeface="楷体" panose="02010609060101010101" pitchFamily="49" charset="-122"/>
                <a:ea typeface="楷体" panose="02010609060101010101" pitchFamily="49" charset="-122"/>
              </a:rPr>
              <a:t>肋间淋巴结    </a:t>
            </a:r>
          </a:p>
          <a:p>
            <a:pPr eaLnBrk="1" hangingPunct="1">
              <a:lnSpc>
                <a:spcPct val="16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   </a:t>
            </a:r>
            <a:r>
              <a:rPr kumimoji="1" lang="en-US" altLang="zh-CN" sz="2800" b="1">
                <a:solidFill>
                  <a:schemeClr val="accent2"/>
                </a:solidFill>
                <a:latin typeface="楷体" panose="02010609060101010101" pitchFamily="49" charset="-122"/>
                <a:ea typeface="楷体" panose="02010609060101010101" pitchFamily="49" charset="-122"/>
              </a:rPr>
              <a:t>3)</a:t>
            </a:r>
            <a:r>
              <a:rPr kumimoji="1" lang="zh-CN" altLang="en-US" sz="2800" b="1">
                <a:solidFill>
                  <a:schemeClr val="accent2"/>
                </a:solidFill>
                <a:latin typeface="楷体" panose="02010609060101010101" pitchFamily="49" charset="-122"/>
                <a:ea typeface="楷体" panose="02010609060101010101" pitchFamily="49" charset="-122"/>
              </a:rPr>
              <a:t>膈上淋巴结</a:t>
            </a:r>
          </a:p>
        </p:txBody>
      </p:sp>
      <p:pic>
        <p:nvPicPr>
          <p:cNvPr id="37893" name="Picture 5" descr="8_jpg"/>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4500563" y="1360488"/>
            <a:ext cx="4089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6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27105"/>
            <a:ext cx="41687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0" y="476250"/>
            <a:ext cx="4932363"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）胸腔器官淋巴结 </a:t>
            </a:r>
          </a:p>
          <a:p>
            <a:pPr eaLnBrk="1" hangingPunct="1">
              <a:lnSpc>
                <a:spcPct val="25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rgbClr val="FF0000"/>
                </a:solidFill>
                <a:latin typeface="楷体" panose="02010609060101010101" pitchFamily="49" charset="-122"/>
                <a:ea typeface="楷体" panose="02010609060101010101" pitchFamily="49" charset="-122"/>
              </a:rPr>
              <a:t>纵隔前淋巴结</a:t>
            </a:r>
            <a:r>
              <a:rPr kumimoji="1" lang="zh-CN" altLang="en-US" sz="2800" b="1" dirty="0">
                <a:solidFill>
                  <a:schemeClr val="accent2"/>
                </a:solidFill>
                <a:latin typeface="楷体" panose="02010609060101010101" pitchFamily="49" charset="-122"/>
                <a:ea typeface="楷体" panose="02010609060101010101" pitchFamily="49" charset="-122"/>
              </a:rPr>
              <a:t>    </a:t>
            </a:r>
          </a:p>
          <a:p>
            <a:pPr eaLnBrk="1" hangingPunct="1">
              <a:lnSpc>
                <a:spcPct val="15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纵隔后淋巴结</a:t>
            </a:r>
          </a:p>
          <a:p>
            <a:pPr eaLnBrk="1" hangingPunct="1">
              <a:lnSpc>
                <a:spcPct val="15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3)</a:t>
            </a:r>
            <a:r>
              <a:rPr kumimoji="1" lang="zh-CN" altLang="en-US" sz="2800" b="1" dirty="0">
                <a:solidFill>
                  <a:schemeClr val="accent2"/>
                </a:solidFill>
                <a:latin typeface="楷体" panose="02010609060101010101" pitchFamily="49" charset="-122"/>
                <a:ea typeface="楷体" panose="02010609060101010101" pitchFamily="49" charset="-122"/>
              </a:rPr>
              <a:t>气管支气管和肺淋巴结 </a:t>
            </a:r>
          </a:p>
          <a:p>
            <a:pPr indent="363538" eaLnBrk="1" hangingPunct="1">
              <a:lnSpc>
                <a:spcPct val="11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a.</a:t>
            </a:r>
            <a:r>
              <a:rPr kumimoji="1" lang="zh-CN" altLang="en-US" sz="2800" b="1" dirty="0">
                <a:solidFill>
                  <a:schemeClr val="accent2"/>
                </a:solidFill>
                <a:latin typeface="楷体" panose="02010609060101010101" pitchFamily="49" charset="-122"/>
                <a:ea typeface="楷体" panose="02010609060101010101" pitchFamily="49" charset="-122"/>
              </a:rPr>
              <a:t>肺淋巴结</a:t>
            </a:r>
          </a:p>
          <a:p>
            <a:pPr indent="363538" eaLnBrk="1" hangingPunct="1">
              <a:lnSpc>
                <a:spcPct val="11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b.</a:t>
            </a:r>
            <a:r>
              <a:rPr kumimoji="1" lang="zh-CN" altLang="en-US" sz="2800" b="1" dirty="0">
                <a:solidFill>
                  <a:schemeClr val="accent2"/>
                </a:solidFill>
                <a:latin typeface="楷体" panose="02010609060101010101" pitchFamily="49" charset="-122"/>
                <a:ea typeface="楷体" panose="02010609060101010101" pitchFamily="49" charset="-122"/>
              </a:rPr>
              <a:t>支气管肺淋巴结 </a:t>
            </a:r>
          </a:p>
          <a:p>
            <a:pPr indent="363538" eaLnBrk="1" hangingPunct="1">
              <a:lnSpc>
                <a:spcPct val="11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（肺门淋巴结） </a:t>
            </a:r>
          </a:p>
          <a:p>
            <a:pPr indent="363538" eaLnBrk="1" hangingPunct="1">
              <a:lnSpc>
                <a:spcPct val="11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c.</a:t>
            </a:r>
            <a:r>
              <a:rPr kumimoji="1" lang="zh-CN" altLang="en-US" sz="2800" b="1" dirty="0">
                <a:solidFill>
                  <a:schemeClr val="accent2"/>
                </a:solidFill>
                <a:latin typeface="楷体" panose="02010609060101010101" pitchFamily="49" charset="-122"/>
                <a:ea typeface="楷体" panose="02010609060101010101" pitchFamily="49" charset="-122"/>
              </a:rPr>
              <a:t>气管支气管淋巴结 </a:t>
            </a:r>
          </a:p>
          <a:p>
            <a:pPr indent="363538" eaLnBrk="1" hangingPunct="1">
              <a:lnSpc>
                <a:spcPct val="110000"/>
              </a:lnSpc>
              <a:spcBef>
                <a:spcPct val="0"/>
              </a:spcBef>
              <a:buFontTx/>
              <a:buNone/>
              <a:defRPr/>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d.</a:t>
            </a:r>
            <a:r>
              <a:rPr kumimoji="1" lang="zh-CN" altLang="en-US" sz="2800" b="1" dirty="0">
                <a:solidFill>
                  <a:srgbClr val="FF0000"/>
                </a:solidFill>
                <a:latin typeface="楷体" panose="02010609060101010101" pitchFamily="49" charset="-122"/>
                <a:ea typeface="楷体" panose="02010609060101010101" pitchFamily="49" charset="-122"/>
              </a:rPr>
              <a:t>气管旁淋巴结</a:t>
            </a:r>
            <a:r>
              <a:rPr kumimoji="1" lang="zh-CN" altLang="en-US" sz="2800" b="1" dirty="0">
                <a:solidFill>
                  <a:schemeClr val="accent2"/>
                </a:solidFill>
                <a:latin typeface="楷体" panose="02010609060101010101" pitchFamily="49" charset="-122"/>
                <a:ea typeface="楷体" panose="02010609060101010101" pitchFamily="49" charset="-122"/>
              </a:rPr>
              <a:t> </a:t>
            </a:r>
          </a:p>
        </p:txBody>
      </p:sp>
      <p:sp>
        <p:nvSpPr>
          <p:cNvPr id="4" name="矩形 3"/>
          <p:cNvSpPr/>
          <p:nvPr/>
        </p:nvSpPr>
        <p:spPr>
          <a:xfrm>
            <a:off x="5436096" y="5632206"/>
            <a:ext cx="2348720" cy="523220"/>
          </a:xfrm>
          <a:prstGeom prst="rect">
            <a:avLst/>
          </a:prstGeom>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支</a:t>
            </a:r>
            <a:r>
              <a:rPr lang="zh-CN" altLang="en-US" sz="2800" b="1">
                <a:solidFill>
                  <a:srgbClr val="FF0000"/>
                </a:solidFill>
                <a:latin typeface="黑体" panose="02010609060101010101" pitchFamily="49" charset="-122"/>
                <a:ea typeface="黑体" panose="02010609060101010101" pitchFamily="49" charset="-122"/>
              </a:rPr>
              <a:t>气</a:t>
            </a:r>
            <a:r>
              <a:rPr lang="zh-CN" altLang="en-US" sz="2800" b="1" smtClean="0">
                <a:solidFill>
                  <a:srgbClr val="FF0000"/>
                </a:solidFill>
                <a:latin typeface="黑体" panose="02010609060101010101" pitchFamily="49" charset="-122"/>
                <a:ea typeface="黑体" panose="02010609060101010101" pitchFamily="49" charset="-122"/>
              </a:rPr>
              <a:t>管纵隔干</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3528" y="620688"/>
            <a:ext cx="4078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en-US" altLang="zh-CN" sz="2800" b="1" dirty="0">
                <a:solidFill>
                  <a:schemeClr val="accent2"/>
                </a:solidFill>
                <a:ea typeface="黑体" panose="02010609060101010101" pitchFamily="49" charset="-122"/>
              </a:rPr>
              <a:t>4</a:t>
            </a:r>
            <a:r>
              <a:rPr kumimoji="1" lang="zh-CN" altLang="en-US" sz="2800" b="1" dirty="0">
                <a:solidFill>
                  <a:schemeClr val="accent2"/>
                </a:solidFill>
                <a:ea typeface="黑体" panose="02010609060101010101" pitchFamily="49" charset="-122"/>
              </a:rPr>
              <a:t>、下肢淋巴管和淋巴结   </a:t>
            </a:r>
          </a:p>
        </p:txBody>
      </p:sp>
      <p:sp>
        <p:nvSpPr>
          <p:cNvPr id="41987" name="Rectangle 3"/>
          <p:cNvSpPr>
            <a:spLocks noChangeArrowheads="1"/>
          </p:cNvSpPr>
          <p:nvPr/>
        </p:nvSpPr>
        <p:spPr bwMode="auto">
          <a:xfrm>
            <a:off x="539750" y="2009775"/>
            <a:ext cx="3990975"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762000" algn="l"/>
              </a:tabLst>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tabLst>
                <a:tab pos="762000" algn="l"/>
              </a:tabLst>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tabLst>
                <a:tab pos="762000" algn="l"/>
              </a:tabLst>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）腘淋巴结 </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）腹股沟淋巴结</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腹股沟浅淋巴结   </a:t>
            </a:r>
          </a:p>
          <a:p>
            <a:pPr eaLnBrk="1" hangingPunct="1">
              <a:lnSpc>
                <a:spcPct val="15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腹股沟深淋巴结 </a:t>
            </a:r>
          </a:p>
        </p:txBody>
      </p:sp>
      <p:pic>
        <p:nvPicPr>
          <p:cNvPr id="105476" name="Picture 4" descr="腹股沟淋巴结2"/>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6505575" y="404813"/>
            <a:ext cx="2112963" cy="619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descr="小隐静脉"/>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644008" y="404814"/>
            <a:ext cx="1861567" cy="619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ppt_x"/>
                                          </p:val>
                                        </p:tav>
                                        <p:tav tm="100000">
                                          <p:val>
                                            <p:strVal val="#ppt_x"/>
                                          </p:val>
                                        </p:tav>
                                      </p:tavLst>
                                    </p:anim>
                                    <p:anim calcmode="lin" valueType="num">
                                      <p:cBhvr additive="base">
                                        <p:cTn id="8" dur="500" fill="hold"/>
                                        <p:tgtEl>
                                          <p:spTgt spid="1054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 calcmode="lin" valueType="num">
                                      <p:cBhvr additive="base">
                                        <p:cTn id="11"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 calcmode="lin" valueType="num">
                                      <p:cBhvr additive="base">
                                        <p:cTn id="15"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anim calcmode="lin" valueType="num">
                                      <p:cBhvr additive="base">
                                        <p:cTn id="19"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50825" y="646112"/>
            <a:ext cx="406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en-US" altLang="zh-CN" sz="2800" b="1">
                <a:solidFill>
                  <a:schemeClr val="accent2"/>
                </a:solidFill>
                <a:ea typeface="黑体" panose="02010609060101010101" pitchFamily="49" charset="-122"/>
              </a:rPr>
              <a:t>5</a:t>
            </a:r>
            <a:r>
              <a:rPr kumimoji="1" lang="zh-CN" altLang="en-US" sz="2800" b="1">
                <a:solidFill>
                  <a:schemeClr val="accent2"/>
                </a:solidFill>
                <a:ea typeface="黑体" panose="02010609060101010101" pitchFamily="49" charset="-122"/>
              </a:rPr>
              <a:t>、盆部淋巴管和淋巴结 </a:t>
            </a:r>
          </a:p>
        </p:txBody>
      </p:sp>
      <p:sp>
        <p:nvSpPr>
          <p:cNvPr id="44035" name="Rectangle 3"/>
          <p:cNvSpPr>
            <a:spLocks noChangeArrowheads="1"/>
          </p:cNvSpPr>
          <p:nvPr/>
        </p:nvSpPr>
        <p:spPr bwMode="auto">
          <a:xfrm>
            <a:off x="1196975" y="2231912"/>
            <a:ext cx="2169184"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tabLst>
                <a:tab pos="685800" algn="l"/>
              </a:tabLst>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tabLst>
                <a:tab pos="685800" algn="l"/>
              </a:tabLst>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tabLst>
                <a:tab pos="685800" algn="l"/>
              </a:tabLst>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tabLst>
                <a:tab pos="685800" algn="l"/>
              </a:tabLst>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tabLst>
                <a:tab pos="685800" algn="l"/>
              </a:tabLst>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tabLst>
                <a:tab pos="685800" algn="l"/>
              </a:tabLst>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4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骶淋巴结</a:t>
            </a:r>
          </a:p>
          <a:p>
            <a:pPr eaLnBrk="1" hangingPunct="1">
              <a:lnSpc>
                <a:spcPct val="14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髂内淋巴结</a:t>
            </a:r>
          </a:p>
          <a:p>
            <a:pPr eaLnBrk="1" hangingPunct="1">
              <a:lnSpc>
                <a:spcPct val="14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髂外淋巴结</a:t>
            </a:r>
          </a:p>
          <a:p>
            <a:pPr eaLnBrk="1" hangingPunct="1">
              <a:lnSpc>
                <a:spcPct val="14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髂总淋巴结 </a:t>
            </a:r>
          </a:p>
        </p:txBody>
      </p:sp>
      <p:pic>
        <p:nvPicPr>
          <p:cNvPr id="44036" name="Picture 4" descr="10_jpg"/>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11650" y="908050"/>
            <a:ext cx="44577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5288" y="476672"/>
            <a:ext cx="4335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en-US" altLang="zh-CN" sz="2800" b="1" dirty="0">
                <a:solidFill>
                  <a:schemeClr val="accent2"/>
                </a:solidFill>
                <a:latin typeface="黑体" panose="02010609060101010101" pitchFamily="49" charset="-122"/>
                <a:ea typeface="黑体" panose="02010609060101010101" pitchFamily="49" charset="-122"/>
              </a:rPr>
              <a:t>6</a:t>
            </a:r>
            <a:r>
              <a:rPr kumimoji="1" lang="zh-CN" altLang="en-US" sz="2800" b="1" dirty="0">
                <a:solidFill>
                  <a:schemeClr val="accent2"/>
                </a:solidFill>
                <a:latin typeface="黑体" panose="02010609060101010101" pitchFamily="49" charset="-122"/>
                <a:ea typeface="黑体" panose="02010609060101010101" pitchFamily="49" charset="-122"/>
              </a:rPr>
              <a:t>、腹部淋巴管和淋巴结  </a:t>
            </a:r>
          </a:p>
        </p:txBody>
      </p:sp>
      <p:sp>
        <p:nvSpPr>
          <p:cNvPr id="46083" name="Rectangle 3"/>
          <p:cNvSpPr>
            <a:spLocks noChangeArrowheads="1"/>
          </p:cNvSpPr>
          <p:nvPr/>
        </p:nvSpPr>
        <p:spPr bwMode="auto">
          <a:xfrm>
            <a:off x="596993" y="1996941"/>
            <a:ext cx="377330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762000" algn="l"/>
              </a:tabLst>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tabLst>
                <a:tab pos="762000" algn="l"/>
              </a:tabLst>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tabLst>
                <a:tab pos="762000" algn="l"/>
              </a:tabLst>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tabLst>
                <a:tab pos="762000" algn="l"/>
              </a:tabLst>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tabLst>
                <a:tab pos="762000" algn="l"/>
              </a:tabLst>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）腹壁的淋巴结 </a:t>
            </a:r>
          </a:p>
          <a:p>
            <a:pPr lvl="1">
              <a:lnSpc>
                <a:spcPct val="150000"/>
              </a:lnSpc>
              <a:spcBef>
                <a:spcPct val="0"/>
              </a:spcBef>
              <a:buSzPct val="50000"/>
              <a:buFont typeface="Wingdings" panose="05000000000000000000" pitchFamily="2" charset="2"/>
              <a:buChar char="l"/>
            </a:pPr>
            <a:r>
              <a:rPr kumimoji="1" lang="zh-CN" altLang="en-US" b="1" dirty="0">
                <a:solidFill>
                  <a:schemeClr val="accent2"/>
                </a:solidFill>
                <a:latin typeface="楷体" panose="02010609060101010101" pitchFamily="49" charset="-122"/>
                <a:ea typeface="楷体" panose="02010609060101010101" pitchFamily="49" charset="-122"/>
              </a:rPr>
              <a:t>腰淋</a:t>
            </a:r>
            <a:r>
              <a:rPr kumimoji="1" lang="zh-CN" altLang="en-US" b="1">
                <a:solidFill>
                  <a:schemeClr val="accent2"/>
                </a:solidFill>
                <a:latin typeface="楷体" panose="02010609060101010101" pitchFamily="49" charset="-122"/>
                <a:ea typeface="楷体" panose="02010609060101010101" pitchFamily="49" charset="-122"/>
              </a:rPr>
              <a:t>巴</a:t>
            </a:r>
            <a:r>
              <a:rPr kumimoji="1" lang="zh-CN" altLang="en-US" b="1" smtClean="0">
                <a:solidFill>
                  <a:schemeClr val="accent2"/>
                </a:solidFill>
                <a:latin typeface="楷体" panose="02010609060101010101" pitchFamily="49" charset="-122"/>
                <a:ea typeface="楷体" panose="02010609060101010101" pitchFamily="49" charset="-122"/>
              </a:rPr>
              <a:t>结</a:t>
            </a:r>
            <a:r>
              <a:rPr kumimoji="1" lang="en-US" altLang="zh-CN" b="1" smtClean="0">
                <a:solidFill>
                  <a:schemeClr val="accent2"/>
                </a:solidFill>
                <a:latin typeface="楷体" panose="02010609060101010101" pitchFamily="49" charset="-122"/>
                <a:ea typeface="楷体" panose="02010609060101010101" pitchFamily="49" charset="-122"/>
              </a:rPr>
              <a:t/>
            </a:r>
            <a:br>
              <a:rPr kumimoji="1" lang="en-US" altLang="zh-CN" b="1" smtClean="0">
                <a:solidFill>
                  <a:schemeClr val="accent2"/>
                </a:solidFill>
                <a:latin typeface="楷体" panose="02010609060101010101" pitchFamily="49" charset="-122"/>
                <a:ea typeface="楷体" panose="02010609060101010101" pitchFamily="49" charset="-122"/>
              </a:rPr>
            </a:br>
            <a:r>
              <a:rPr kumimoji="1" lang="zh-CN" altLang="en-US" smtClean="0">
                <a:solidFill>
                  <a:schemeClr val="accent2"/>
                </a:solidFill>
                <a:latin typeface="楷体" panose="02010609060101010101" pitchFamily="49" charset="-122"/>
                <a:ea typeface="楷体" panose="02010609060101010101" pitchFamily="49" charset="-122"/>
              </a:rPr>
              <a:t>腹</a:t>
            </a:r>
            <a:r>
              <a:rPr kumimoji="1" lang="zh-CN" altLang="en-US">
                <a:solidFill>
                  <a:schemeClr val="accent2"/>
                </a:solidFill>
                <a:latin typeface="楷体" panose="02010609060101010101" pitchFamily="49" charset="-122"/>
                <a:ea typeface="楷体" panose="02010609060101010101" pitchFamily="49" charset="-122"/>
              </a:rPr>
              <a:t>后</a:t>
            </a:r>
            <a:r>
              <a:rPr kumimoji="1" lang="zh-CN" altLang="en-US" smtClean="0">
                <a:solidFill>
                  <a:schemeClr val="accent2"/>
                </a:solidFill>
                <a:latin typeface="楷体" panose="02010609060101010101" pitchFamily="49" charset="-122"/>
                <a:ea typeface="楷体" panose="02010609060101010101" pitchFamily="49" charset="-122"/>
              </a:rPr>
              <a:t>壁</a:t>
            </a:r>
            <a:r>
              <a:rPr kumimoji="1" lang="zh-CN" altLang="en-US" smtClean="0">
                <a:solidFill>
                  <a:schemeClr val="accent2"/>
                </a:solidFill>
                <a:latin typeface="楷体" panose="02010609060101010101" pitchFamily="49" charset="-122"/>
                <a:ea typeface="楷体" panose="02010609060101010101" pitchFamily="49" charset="-122"/>
              </a:rPr>
              <a:t>深层</a:t>
            </a:r>
            <a:r>
              <a:rPr kumimoji="1" lang="en-US" altLang="zh-CN" smtClean="0">
                <a:solidFill>
                  <a:schemeClr val="accent2"/>
                </a:solidFill>
                <a:latin typeface="楷体" panose="02010609060101010101" pitchFamily="49" charset="-122"/>
                <a:ea typeface="楷体" panose="02010609060101010101" pitchFamily="49" charset="-122"/>
              </a:rPr>
              <a:t/>
            </a:r>
            <a:br>
              <a:rPr kumimoji="1" lang="en-US" altLang="zh-CN" smtClean="0">
                <a:solidFill>
                  <a:schemeClr val="accent2"/>
                </a:solidFill>
                <a:latin typeface="楷体" panose="02010609060101010101" pitchFamily="49" charset="-122"/>
                <a:ea typeface="楷体" panose="02010609060101010101" pitchFamily="49" charset="-122"/>
              </a:rPr>
            </a:br>
            <a:r>
              <a:rPr kumimoji="1" lang="zh-CN" altLang="en-US" smtClean="0">
                <a:solidFill>
                  <a:schemeClr val="accent2"/>
                </a:solidFill>
                <a:latin typeface="楷体" panose="02010609060101010101" pitchFamily="49" charset="-122"/>
                <a:ea typeface="楷体" panose="02010609060101010101" pitchFamily="49" charset="-122"/>
              </a:rPr>
              <a:t>腹腔成对器官</a:t>
            </a:r>
            <a:r>
              <a:rPr kumimoji="1" lang="en-US" altLang="zh-CN">
                <a:solidFill>
                  <a:schemeClr val="accent2"/>
                </a:solidFill>
                <a:latin typeface="楷体" panose="02010609060101010101" pitchFamily="49" charset="-122"/>
                <a:ea typeface="楷体" panose="02010609060101010101" pitchFamily="49" charset="-122"/>
              </a:rPr>
              <a:t/>
            </a:r>
            <a:br>
              <a:rPr kumimoji="1" lang="en-US" altLang="zh-CN">
                <a:solidFill>
                  <a:schemeClr val="accent2"/>
                </a:solidFill>
                <a:latin typeface="楷体" panose="02010609060101010101" pitchFamily="49" charset="-122"/>
                <a:ea typeface="楷体" panose="02010609060101010101" pitchFamily="49" charset="-122"/>
              </a:rPr>
            </a:br>
            <a:r>
              <a:rPr kumimoji="1" lang="zh-CN" altLang="en-US" smtClean="0">
                <a:solidFill>
                  <a:schemeClr val="accent2"/>
                </a:solidFill>
                <a:latin typeface="楷体" panose="02010609060101010101" pitchFamily="49" charset="-122"/>
                <a:ea typeface="楷体" panose="02010609060101010101" pitchFamily="49" charset="-122"/>
              </a:rPr>
              <a:t>髂总淋巴结</a:t>
            </a:r>
            <a:endParaRPr kumimoji="1" lang="en-US" altLang="zh-CN" smtClean="0">
              <a:solidFill>
                <a:schemeClr val="accent2"/>
              </a:solidFill>
              <a:latin typeface="楷体" panose="02010609060101010101" pitchFamily="49" charset="-122"/>
              <a:ea typeface="楷体" panose="02010609060101010101" pitchFamily="49" charset="-122"/>
            </a:endParaRPr>
          </a:p>
        </p:txBody>
      </p:sp>
      <p:pic>
        <p:nvPicPr>
          <p:cNvPr id="46084" name="Picture 4" descr="3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0847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915816" y="5517232"/>
            <a:ext cx="906017" cy="523220"/>
          </a:xfrm>
          <a:prstGeom prst="rect">
            <a:avLst/>
          </a:prstGeom>
        </p:spPr>
        <p:txBody>
          <a:bodyPr wrap="none">
            <a:spAutoFit/>
          </a:bodyPr>
          <a:lstStyle/>
          <a:p>
            <a:r>
              <a:rPr lang="zh-CN" altLang="en-US" sz="2800" b="1" smtClean="0">
                <a:solidFill>
                  <a:srgbClr val="FF0000"/>
                </a:solidFill>
                <a:latin typeface="黑体" panose="02010609060101010101" pitchFamily="49" charset="-122"/>
                <a:ea typeface="黑体" panose="02010609060101010101" pitchFamily="49" charset="-122"/>
              </a:rPr>
              <a:t>腰干</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9_jpg"/>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427984" y="2348880"/>
            <a:ext cx="4535753" cy="41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07504" y="620688"/>
            <a:ext cx="6120144" cy="601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spcAft>
                <a:spcPts val="1800"/>
              </a:spcAft>
              <a:buFontTx/>
              <a:buNone/>
            </a:pPr>
            <a:r>
              <a:rPr kumimoji="1" lang="zh-CN" altLang="en-US" sz="2800" b="1" dirty="0">
                <a:solidFill>
                  <a:schemeClr val="accent2"/>
                </a:solidFill>
                <a:latin typeface="楷体" panose="02010609060101010101" pitchFamily="49" charset="-122"/>
                <a:ea typeface="楷体" panose="02010609060101010101" pitchFamily="49" charset="-122"/>
              </a:rPr>
              <a:t>（</a:t>
            </a: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）腹腔器官的淋巴结</a:t>
            </a:r>
            <a:endParaRPr kumimoji="1" lang="en-US" altLang="zh-CN" sz="2800" b="1" dirty="0">
              <a:solidFill>
                <a:schemeClr val="accent2"/>
              </a:solidFill>
              <a:latin typeface="楷体" panose="02010609060101010101" pitchFamily="49" charset="-122"/>
              <a:ea typeface="楷体" panose="02010609060101010101" pitchFamily="49" charset="-122"/>
            </a:endParaRP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zh-CN" altLang="en-US" sz="2800" b="1" dirty="0">
                <a:latin typeface="楷体" panose="02010609060101010101" pitchFamily="49" charset="-122"/>
                <a:ea typeface="楷体" panose="02010609060101010101" pitchFamily="49" charset="-122"/>
              </a:rPr>
              <a:t>腰淋巴结 （成对器官）</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en-US" altLang="zh-CN" sz="2800" b="1" dirty="0">
                <a:solidFill>
                  <a:schemeClr val="accent2"/>
                </a:solidFill>
                <a:latin typeface="楷体" panose="02010609060101010101" pitchFamily="49" charset="-122"/>
                <a:ea typeface="楷体" panose="02010609060101010101" pitchFamily="49" charset="-122"/>
              </a:rPr>
              <a:t>1)</a:t>
            </a:r>
            <a:r>
              <a:rPr kumimoji="1" lang="zh-CN" altLang="en-US" sz="2800" b="1" dirty="0">
                <a:solidFill>
                  <a:schemeClr val="accent2"/>
                </a:solidFill>
                <a:latin typeface="楷体" panose="02010609060101010101" pitchFamily="49" charset="-122"/>
                <a:ea typeface="楷体" panose="02010609060101010101" pitchFamily="49" charset="-122"/>
              </a:rPr>
              <a:t>沿腹腔干及其分支排列的淋巴结 </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胃左、右淋巴结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胃网膜左、右淋巴结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幽门上、下淋巴结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肝淋巴结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胰淋巴结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脾淋巴结</a:t>
            </a:r>
          </a:p>
          <a:p>
            <a:pPr eaLnBrk="1" hangingPunct="1">
              <a:lnSpc>
                <a:spcPct val="12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rgbClr val="FF3300"/>
                </a:solidFill>
                <a:latin typeface="楷体" panose="02010609060101010101" pitchFamily="49" charset="-122"/>
                <a:ea typeface="楷体" panose="02010609060101010101" pitchFamily="49" charset="-122"/>
              </a:rPr>
              <a:t>腹腔淋巴结</a:t>
            </a:r>
          </a:p>
          <a:p>
            <a:pPr eaLnBrk="1" hangingPunct="1">
              <a:lnSpc>
                <a:spcPct val="120000"/>
              </a:lnSpc>
              <a:spcBef>
                <a:spcPct val="0"/>
              </a:spcBef>
              <a:buFontTx/>
              <a:buNone/>
            </a:pPr>
            <a:endParaRPr kumimoji="1" lang="en-US" altLang="zh-CN" sz="2800" b="1" dirty="0">
              <a:solidFill>
                <a:schemeClr val="accent2"/>
              </a:solidFill>
              <a:latin typeface="楷体" panose="02010609060101010101" pitchFamily="49" charset="-122"/>
              <a:ea typeface="楷体" panose="02010609060101010101" pitchFamily="49" charset="-122"/>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58470"/>
            <a:ext cx="3744416" cy="47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179512" y="1340768"/>
            <a:ext cx="662622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2)</a:t>
            </a:r>
            <a:r>
              <a:rPr kumimoji="1" lang="zh-CN" altLang="en-US" sz="2800" b="1" dirty="0">
                <a:solidFill>
                  <a:schemeClr val="accent2"/>
                </a:solidFill>
                <a:latin typeface="楷体" panose="02010609060101010101" pitchFamily="49" charset="-122"/>
                <a:ea typeface="楷体" panose="02010609060101010101" pitchFamily="49" charset="-122"/>
              </a:rPr>
              <a:t>沿肠系膜上动脉及其分支排列的淋巴结  </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肠系膜淋巴结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回结肠淋巴结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右结肠淋巴结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中结肠淋巴结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rgbClr val="FF3300"/>
                </a:solidFill>
                <a:latin typeface="楷体" panose="02010609060101010101" pitchFamily="49" charset="-122"/>
                <a:ea typeface="楷体" panose="02010609060101010101" pitchFamily="49" charset="-122"/>
              </a:rPr>
              <a:t>肠系膜上淋巴结</a:t>
            </a:r>
          </a:p>
          <a:p>
            <a:pPr eaLnBrk="1" hangingPunct="1">
              <a:spcBef>
                <a:spcPct val="0"/>
              </a:spcBef>
              <a:buFontTx/>
              <a:buNone/>
            </a:pPr>
            <a:r>
              <a:rPr kumimoji="1" lang="en-US" altLang="zh-CN" sz="2800" b="1" dirty="0">
                <a:solidFill>
                  <a:schemeClr val="accent2"/>
                </a:solidFill>
                <a:latin typeface="楷体" panose="02010609060101010101" pitchFamily="49" charset="-122"/>
                <a:ea typeface="楷体" panose="02010609060101010101" pitchFamily="49" charset="-122"/>
              </a:rPr>
              <a:t>3)</a:t>
            </a:r>
            <a:r>
              <a:rPr kumimoji="1" lang="zh-CN" altLang="en-US" sz="2800" b="1" dirty="0">
                <a:solidFill>
                  <a:schemeClr val="accent2"/>
                </a:solidFill>
                <a:latin typeface="楷体" panose="02010609060101010101" pitchFamily="49" charset="-122"/>
                <a:ea typeface="楷体" panose="02010609060101010101" pitchFamily="49" charset="-122"/>
              </a:rPr>
              <a:t>沿肠系膜下动脉分布的淋巴结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左结肠淋巴结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乙状结肠淋巴结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直肠上淋巴结</a:t>
            </a:r>
          </a:p>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rgbClr val="FF3300"/>
                </a:solidFill>
                <a:latin typeface="楷体" panose="02010609060101010101" pitchFamily="49" charset="-122"/>
                <a:ea typeface="楷体" panose="02010609060101010101" pitchFamily="49" charset="-122"/>
              </a:rPr>
              <a:t>肠系膜下淋巴结 </a:t>
            </a:r>
          </a:p>
        </p:txBody>
      </p:sp>
      <p:sp>
        <p:nvSpPr>
          <p:cNvPr id="4" name="矩形 3"/>
          <p:cNvSpPr/>
          <p:nvPr/>
        </p:nvSpPr>
        <p:spPr>
          <a:xfrm>
            <a:off x="5181343" y="5967342"/>
            <a:ext cx="906017" cy="523220"/>
          </a:xfrm>
          <a:prstGeom prst="rect">
            <a:avLst/>
          </a:prstGeom>
        </p:spPr>
        <p:txBody>
          <a:bodyPr wrap="none">
            <a:spAutoFit/>
          </a:bodyPr>
          <a:lstStyle/>
          <a:p>
            <a:r>
              <a:rPr lang="zh-CN" altLang="en-US" sz="2800" b="1">
                <a:solidFill>
                  <a:srgbClr val="FF0000"/>
                </a:solidFill>
                <a:latin typeface="黑体" panose="02010609060101010101" pitchFamily="49" charset="-122"/>
                <a:ea typeface="黑体" panose="02010609060101010101" pitchFamily="49" charset="-122"/>
              </a:rPr>
              <a:t>肠</a:t>
            </a:r>
            <a:r>
              <a:rPr lang="zh-CN" altLang="en-US" sz="2800" b="1" smtClean="0">
                <a:solidFill>
                  <a:srgbClr val="FF0000"/>
                </a:solidFill>
                <a:latin typeface="黑体" panose="02010609060101010101" pitchFamily="49" charset="-122"/>
                <a:ea typeface="黑体" panose="02010609060101010101" pitchFamily="49" charset="-122"/>
              </a:rPr>
              <a:t>干</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7_jpg"/>
          <p:cNvPicPr>
            <a:picLocks noChangeAspect="1" noChangeArrowheads="1"/>
          </p:cNvPicPr>
          <p:nvPr/>
        </p:nvPicPr>
        <p:blipFill>
          <a:blip r:embed="rId3">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4499992" y="332656"/>
            <a:ext cx="45561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ChangeArrowheads="1"/>
          </p:cNvSpPr>
          <p:nvPr/>
        </p:nvSpPr>
        <p:spPr bwMode="auto">
          <a:xfrm>
            <a:off x="467544" y="548680"/>
            <a:ext cx="6840760" cy="5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60000"/>
              </a:lnSpc>
              <a:spcBef>
                <a:spcPct val="0"/>
              </a:spcBef>
              <a:buFontTx/>
              <a:buNone/>
            </a:pPr>
            <a:r>
              <a:rPr kumimoji="1" lang="zh-CN" altLang="en-US" sz="2800" b="1" dirty="0">
                <a:solidFill>
                  <a:schemeClr val="accent2"/>
                </a:solidFill>
                <a:latin typeface="黑体" panose="02010609060101010101" pitchFamily="49" charset="-122"/>
                <a:ea typeface="黑体" panose="02010609060101010101" pitchFamily="49" charset="-122"/>
              </a:rPr>
              <a:t>（三）部分器官的淋巴</a:t>
            </a:r>
          </a:p>
          <a:p>
            <a:pPr eaLnBrk="1" hangingPunct="1">
              <a:lnSpc>
                <a:spcPct val="160000"/>
              </a:lnSpc>
              <a:spcBef>
                <a:spcPct val="0"/>
              </a:spcBef>
              <a:buFontTx/>
              <a:buNone/>
            </a:pPr>
            <a:r>
              <a:rPr kumimoji="1" lang="en-US" altLang="zh-CN" sz="2800" dirty="0">
                <a:solidFill>
                  <a:srgbClr val="FF3300"/>
                </a:solidFill>
                <a:latin typeface="黑体" panose="02010609060101010101" pitchFamily="49" charset="-122"/>
                <a:ea typeface="黑体" panose="02010609060101010101" pitchFamily="49" charset="-122"/>
              </a:rPr>
              <a:t>1. </a:t>
            </a:r>
            <a:r>
              <a:rPr kumimoji="1" lang="zh-CN" altLang="en-US" sz="2800" dirty="0">
                <a:solidFill>
                  <a:srgbClr val="FF3300"/>
                </a:solidFill>
                <a:latin typeface="黑体" panose="02010609060101010101" pitchFamily="49" charset="-122"/>
                <a:ea typeface="黑体" panose="02010609060101010101" pitchFamily="49" charset="-122"/>
              </a:rPr>
              <a:t>乳房的淋巴引流</a:t>
            </a:r>
            <a:r>
              <a:rPr kumimoji="1" lang="zh-CN" altLang="en-US" sz="2800" b="1" dirty="0">
                <a:solidFill>
                  <a:schemeClr val="accent2"/>
                </a:solidFill>
                <a:latin typeface="黑体" panose="02010609060101010101" pitchFamily="49" charset="-122"/>
                <a:ea typeface="黑体" panose="02010609060101010101" pitchFamily="49" charset="-122"/>
              </a:rPr>
              <a:t> </a:t>
            </a:r>
          </a:p>
          <a:p>
            <a:pPr eaLnBrk="1" hangingPunct="1">
              <a:lnSpc>
                <a:spcPct val="16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主要注入</a:t>
            </a:r>
            <a:r>
              <a:rPr kumimoji="1" lang="zh-CN" altLang="en-US" sz="2800" b="1" dirty="0">
                <a:solidFill>
                  <a:srgbClr val="FF0000"/>
                </a:solidFill>
                <a:latin typeface="楷体" panose="02010609060101010101" pitchFamily="49" charset="-122"/>
                <a:ea typeface="楷体" panose="02010609060101010101" pitchFamily="49" charset="-122"/>
              </a:rPr>
              <a:t>腋淋巴结</a:t>
            </a:r>
          </a:p>
          <a:p>
            <a:pPr eaLnBrk="1" hangingPunct="1">
              <a:lnSpc>
                <a:spcPct val="16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外侧部、中央部→胸肌淋巴结 </a:t>
            </a:r>
          </a:p>
          <a:p>
            <a:pPr eaLnBrk="1" hangingPunct="1">
              <a:lnSpc>
                <a:spcPct val="16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上部→尖、锁骨上淋巴结</a:t>
            </a:r>
          </a:p>
          <a:p>
            <a:pPr eaLnBrk="1" hangingPunct="1">
              <a:lnSpc>
                <a:spcPct val="16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内侧部→胸骨旁淋巴结</a:t>
            </a:r>
          </a:p>
          <a:p>
            <a:pPr eaLnBrk="1" hangingPunct="1">
              <a:lnSpc>
                <a:spcPct val="160000"/>
              </a:lnSpc>
              <a:spcBef>
                <a:spcPct val="0"/>
              </a:spcBef>
              <a:buFontTx/>
              <a:buNone/>
              <a:tabLst>
                <a:tab pos="358775" algn="l"/>
              </a:tabLst>
            </a:pPr>
            <a:r>
              <a:rPr kumimoji="1" lang="en-US" altLang="zh-CN"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chemeClr val="accent2"/>
                </a:solidFill>
                <a:latin typeface="楷体" panose="02010609060101010101" pitchFamily="49" charset="-122"/>
                <a:ea typeface="楷体" panose="02010609060101010101" pitchFamily="49" charset="-122"/>
              </a:rPr>
              <a:t>内侧部浅→对侧</a:t>
            </a:r>
          </a:p>
          <a:p>
            <a:pPr eaLnBrk="1" hangingPunct="1">
              <a:lnSpc>
                <a:spcPct val="160000"/>
              </a:lnSpc>
              <a:spcBef>
                <a:spcPct val="0"/>
              </a:spcBef>
              <a:buFontTx/>
              <a:buNone/>
              <a:tabLst>
                <a:tab pos="358775" algn="l"/>
              </a:tabLst>
            </a:pPr>
            <a:r>
              <a:rPr kumimoji="1" lang="en-US" altLang="zh-CN" sz="2800" b="1" dirty="0">
                <a:solidFill>
                  <a:schemeClr val="accent2"/>
                </a:solidFill>
                <a:latin typeface="楷体" panose="02010609060101010101" pitchFamily="49" charset="-122"/>
                <a:ea typeface="楷体" panose="02010609060101010101" pitchFamily="49" charset="-122"/>
              </a:rPr>
              <a:t>	</a:t>
            </a:r>
            <a:r>
              <a:rPr kumimoji="1" lang="zh-CN" altLang="en-US" sz="2800" b="1" dirty="0">
                <a:solidFill>
                  <a:schemeClr val="accent2"/>
                </a:solidFill>
                <a:latin typeface="楷体" panose="02010609060101010101" pitchFamily="49" charset="-122"/>
                <a:ea typeface="楷体" panose="02010609060101010101" pitchFamily="49" charset="-122"/>
              </a:rPr>
              <a:t>内下部→腹壁及膈下淋巴结→肝</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9_jpg"/>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55976" y="1271810"/>
            <a:ext cx="47879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395536" y="620688"/>
            <a:ext cx="4176713" cy="608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spcAft>
                <a:spcPts val="1800"/>
              </a:spcAft>
              <a:buFontTx/>
              <a:buNone/>
            </a:pPr>
            <a:r>
              <a:rPr kumimoji="1" lang="en-US" altLang="zh-CN" sz="2400" dirty="0">
                <a:solidFill>
                  <a:srgbClr val="FF3300"/>
                </a:solidFill>
                <a:latin typeface="黑体" panose="02010609060101010101" pitchFamily="49" charset="-122"/>
                <a:ea typeface="黑体" panose="02010609060101010101" pitchFamily="49" charset="-122"/>
              </a:rPr>
              <a:t>2. </a:t>
            </a:r>
            <a:r>
              <a:rPr kumimoji="1" lang="zh-CN" altLang="en-US" sz="2400" dirty="0">
                <a:solidFill>
                  <a:srgbClr val="FF3300"/>
                </a:solidFill>
                <a:latin typeface="黑体" panose="02010609060101010101" pitchFamily="49" charset="-122"/>
                <a:ea typeface="黑体" panose="02010609060101010101" pitchFamily="49" charset="-122"/>
              </a:rPr>
              <a:t>胃的淋巴引流 </a:t>
            </a:r>
          </a:p>
          <a:p>
            <a:pPr eaLnBrk="1" hangingPunct="1">
              <a:lnSpc>
                <a:spcPct val="12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①胃底右侧部、贲门部和胃体小弯侧的淋巴注入胃上淋巴结</a:t>
            </a:r>
          </a:p>
          <a:p>
            <a:pPr eaLnBrk="1" hangingPunct="1">
              <a:lnSpc>
                <a:spcPct val="12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②幽门部小弯侧的淋巴注入幽门上淋巴结</a:t>
            </a:r>
          </a:p>
          <a:p>
            <a:pPr eaLnBrk="1" hangingPunct="1">
              <a:lnSpc>
                <a:spcPct val="12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③胃底左侧部、胃体大弯侧左侧部的淋巴注入胃网膜左淋巴结、胰淋巴结和脾淋巴结</a:t>
            </a:r>
          </a:p>
          <a:p>
            <a:pPr eaLnBrk="1" hangingPunct="1">
              <a:lnSpc>
                <a:spcPct val="12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④胃体大弯侧右侧部和幽门部大弯侧淋巴注入胃网膜右淋巴结和幽门下淋巴结</a:t>
            </a:r>
          </a:p>
          <a:p>
            <a:pPr eaLnBrk="1" hangingPunct="1">
              <a:lnSpc>
                <a:spcPct val="120000"/>
              </a:lnSpc>
              <a:spcBef>
                <a:spcPct val="0"/>
              </a:spcBef>
              <a:buFontTx/>
              <a:buNone/>
            </a:pPr>
            <a:r>
              <a:rPr kumimoji="1" lang="zh-CN" altLang="en-US" sz="2400" b="1" dirty="0">
                <a:solidFill>
                  <a:schemeClr val="accent2"/>
                </a:solidFill>
                <a:latin typeface="楷体" panose="02010609060101010101" pitchFamily="49" charset="-122"/>
                <a:ea typeface="楷体" panose="02010609060101010101" pitchFamily="49" charset="-122"/>
              </a:rPr>
              <a:t>上述各淋巴管之间存在丰富的交通</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187624" y="476672"/>
            <a:ext cx="1943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dirty="0">
                <a:solidFill>
                  <a:srgbClr val="FF0000"/>
                </a:solidFill>
                <a:latin typeface="黑体" panose="02010609060101010101" pitchFamily="49" charset="-122"/>
                <a:ea typeface="黑体" panose="02010609060101010101" pitchFamily="49" charset="-122"/>
              </a:rPr>
              <a:t>二、胸腺</a:t>
            </a:r>
            <a:endParaRPr kumimoji="1" lang="zh-CN" altLang="en-US" sz="2800" b="1" dirty="0">
              <a:solidFill>
                <a:srgbClr val="FF0000"/>
              </a:solidFill>
              <a:latin typeface="黑体" panose="02010609060101010101" pitchFamily="49" charset="-122"/>
              <a:ea typeface="黑体" panose="02010609060101010101" pitchFamily="49" charset="-122"/>
            </a:endParaRPr>
          </a:p>
        </p:txBody>
      </p:sp>
      <p:pic>
        <p:nvPicPr>
          <p:cNvPr id="57347" name="Picture 3" descr="图片5"/>
          <p:cNvPicPr>
            <a:picLocks noChangeAspect="1" noChangeArrowheads="1"/>
          </p:cNvPicPr>
          <p:nvPr/>
        </p:nvPicPr>
        <p:blipFill>
          <a:blip r:embed="rId3">
            <a:extLst>
              <a:ext uri="{28A0092B-C50C-407E-A947-70E740481C1C}">
                <a14:useLocalDpi xmlns:a14="http://schemas.microsoft.com/office/drawing/2010/main" val="0"/>
              </a:ext>
            </a:extLst>
          </a:blip>
          <a:srcRect l="26888" t="1654" r="27382" b="1654"/>
          <a:stretch>
            <a:fillRect/>
          </a:stretch>
        </p:blipFill>
        <p:spPr bwMode="auto">
          <a:xfrm>
            <a:off x="2627784" y="1916832"/>
            <a:ext cx="413543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242954" y="1268760"/>
            <a:ext cx="295275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淋巴系统由</a:t>
            </a:r>
          </a:p>
          <a:p>
            <a:pPr eaLnBrk="1" hangingPunct="1">
              <a:lnSpc>
                <a:spcPct val="130000"/>
              </a:lnSpc>
              <a:spcBef>
                <a:spcPct val="0"/>
              </a:spcBef>
              <a:buFontTx/>
              <a:buNone/>
            </a:pPr>
            <a:r>
              <a:rPr kumimoji="1" lang="zh-CN" altLang="en-US" sz="2800" b="1" dirty="0">
                <a:solidFill>
                  <a:schemeClr val="accent2"/>
                </a:solidFill>
                <a:latin typeface="宋体" panose="02010600030101010101" pitchFamily="2" charset="-122"/>
              </a:rPr>
              <a:t>	</a:t>
            </a:r>
            <a:r>
              <a:rPr kumimoji="1" lang="zh-CN" altLang="en-US" sz="2800" b="1" dirty="0">
                <a:solidFill>
                  <a:srgbClr val="FF0000"/>
                </a:solidFill>
                <a:latin typeface="宋体" panose="02010600030101010101" pitchFamily="2" charset="-122"/>
              </a:rPr>
              <a:t>淋巴管道</a:t>
            </a:r>
          </a:p>
          <a:p>
            <a:pPr eaLnBrk="1" hangingPunct="1">
              <a:lnSpc>
                <a:spcPct val="130000"/>
              </a:lnSpc>
              <a:spcBef>
                <a:spcPct val="0"/>
              </a:spcBef>
              <a:buFontTx/>
              <a:buNone/>
            </a:pPr>
            <a:r>
              <a:rPr kumimoji="1" lang="zh-CN" altLang="en-US" sz="2800" b="1" dirty="0">
                <a:solidFill>
                  <a:srgbClr val="FF0000"/>
                </a:solidFill>
                <a:latin typeface="宋体" panose="02010600030101010101" pitchFamily="2" charset="-122"/>
              </a:rPr>
              <a:t>	淋巴组织</a:t>
            </a:r>
          </a:p>
          <a:p>
            <a:pPr eaLnBrk="1" hangingPunct="1">
              <a:lnSpc>
                <a:spcPct val="130000"/>
              </a:lnSpc>
              <a:spcBef>
                <a:spcPct val="0"/>
              </a:spcBef>
              <a:buFontTx/>
              <a:buNone/>
            </a:pPr>
            <a:r>
              <a:rPr kumimoji="1" lang="zh-CN" altLang="en-US" sz="2800" b="1" dirty="0">
                <a:solidFill>
                  <a:srgbClr val="FF0000"/>
                </a:solidFill>
                <a:latin typeface="宋体" panose="02010600030101010101" pitchFamily="2" charset="-122"/>
              </a:rPr>
              <a:t>	淋巴器官</a:t>
            </a:r>
            <a:endParaRPr kumimoji="1" lang="en-US" altLang="zh-CN" sz="2800" b="1" dirty="0">
              <a:solidFill>
                <a:srgbClr val="FF0000"/>
              </a:solidFill>
              <a:latin typeface="宋体" panose="02010600030101010101" pitchFamily="2" charset="-122"/>
            </a:endParaRPr>
          </a:p>
          <a:p>
            <a:pPr eaLnBrk="1" hangingPunct="1">
              <a:lnSpc>
                <a:spcPct val="13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组成</a:t>
            </a:r>
            <a:endParaRPr kumimoji="1" lang="zh-CN" altLang="en-US" sz="2800" b="1" dirty="0">
              <a:solidFill>
                <a:schemeClr val="accent2"/>
              </a:solidFill>
              <a:latin typeface="宋体" panose="02010600030101010101" pitchFamily="2" charset="-122"/>
            </a:endParaRPr>
          </a:p>
        </p:txBody>
      </p:sp>
      <p:pic>
        <p:nvPicPr>
          <p:cNvPr id="5123" name="Picture 4" descr="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76250"/>
            <a:ext cx="24384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1242954" y="4437112"/>
            <a:ext cx="42481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淋巴管道和淋巴结的淋巴窦内含有淋巴液，简称为</a:t>
            </a:r>
            <a:r>
              <a:rPr kumimoji="1" lang="zh-CN" altLang="en-US" sz="2800" b="1" dirty="0">
                <a:solidFill>
                  <a:srgbClr val="CC3300"/>
                </a:solidFill>
                <a:latin typeface="楷体" panose="02010609060101010101" pitchFamily="49" charset="-122"/>
                <a:ea typeface="楷体" panose="02010609060101010101" pitchFamily="49" charset="-122"/>
              </a:rPr>
              <a:t>淋巴</a:t>
            </a:r>
            <a:r>
              <a:rPr kumimoji="1" lang="zh-CN" altLang="en-US" sz="2800" b="1" dirty="0">
                <a:solidFill>
                  <a:schemeClr val="accent2"/>
                </a:solidFill>
                <a:latin typeface="楷体" panose="02010609060101010101" pitchFamily="49" charset="-122"/>
                <a:ea typeface="楷体" panose="02010609060101010101" pitchFamily="49" charset="-122"/>
              </a:rPr>
              <a:t>。 </a:t>
            </a:r>
            <a:r>
              <a:rPr kumimoji="1" lang="zh-CN" altLang="en-US" sz="2800" dirty="0"/>
              <a:t> </a:t>
            </a:r>
          </a:p>
        </p:txBody>
      </p:sp>
      <p:sp>
        <p:nvSpPr>
          <p:cNvPr id="5" name="Rectangle 10"/>
          <p:cNvSpPr>
            <a:spLocks noChangeArrowheads="1"/>
          </p:cNvSpPr>
          <p:nvPr/>
        </p:nvSpPr>
        <p:spPr bwMode="auto">
          <a:xfrm>
            <a:off x="1044674" y="445436"/>
            <a:ext cx="31510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zh-CN" altLang="en-US" b="1" dirty="0">
                <a:solidFill>
                  <a:schemeClr val="accent2"/>
                </a:solidFill>
                <a:latin typeface="黑体" panose="02010609060101010101" pitchFamily="49" charset="-122"/>
                <a:ea typeface="黑体" panose="02010609060101010101" pitchFamily="49" charset="-122"/>
              </a:rPr>
              <a:t>第一节  概 述</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97691" y="1020890"/>
            <a:ext cx="5139164" cy="5461436"/>
            <a:chOff x="3903413" y="1097364"/>
            <a:chExt cx="5139164" cy="5461436"/>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203" y="1097364"/>
              <a:ext cx="3572374" cy="3848637"/>
            </a:xfrm>
            <a:prstGeom prst="rect">
              <a:avLst/>
            </a:prstGeom>
          </p:spPr>
        </p:pic>
        <p:pic>
          <p:nvPicPr>
            <p:cNvPr id="59394" name="Picture 2" descr="p137"/>
            <p:cNvPicPr>
              <a:picLocks noChangeAspect="1" noChangeArrowheads="1"/>
            </p:cNvPicPr>
            <p:nvPr/>
          </p:nvPicPr>
          <p:blipFill>
            <a:blip r:embed="rId4">
              <a:clrChange>
                <a:clrFrom>
                  <a:srgbClr val="FFFFFF"/>
                </a:clrFrom>
                <a:clrTo>
                  <a:srgbClr val="FFFFFF">
                    <a:alpha val="0"/>
                  </a:srgbClr>
                </a:clrTo>
              </a:clrChange>
              <a:lum bright="18000" contrast="18000"/>
              <a:extLst>
                <a:ext uri="{28A0092B-C50C-407E-A947-70E740481C1C}">
                  <a14:useLocalDpi xmlns:a14="http://schemas.microsoft.com/office/drawing/2010/main" val="0"/>
                </a:ext>
              </a:extLst>
            </a:blip>
            <a:srcRect/>
            <a:stretch>
              <a:fillRect/>
            </a:stretch>
          </p:blipFill>
          <p:spPr bwMode="auto">
            <a:xfrm>
              <a:off x="3903413" y="3212976"/>
              <a:ext cx="2861271" cy="27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p137-"/>
            <p:cNvPicPr>
              <a:picLocks noChangeAspect="1" noChangeArrowheads="1"/>
            </p:cNvPicPr>
            <p:nvPr/>
          </p:nvPicPr>
          <p:blipFill>
            <a:blip r:embed="rId5">
              <a:clrChange>
                <a:clrFrom>
                  <a:srgbClr val="FFFFFF"/>
                </a:clrFrom>
                <a:clrTo>
                  <a:srgbClr val="FFFFFF">
                    <a:alpha val="0"/>
                  </a:srgbClr>
                </a:clrTo>
              </a:clrChange>
              <a:lum bright="18000" contrast="18000"/>
              <a:extLst>
                <a:ext uri="{28A0092B-C50C-407E-A947-70E740481C1C}">
                  <a14:useLocalDpi xmlns:a14="http://schemas.microsoft.com/office/drawing/2010/main" val="0"/>
                </a:ext>
              </a:extLst>
            </a:blip>
            <a:srcRect/>
            <a:stretch>
              <a:fillRect/>
            </a:stretch>
          </p:blipFill>
          <p:spPr bwMode="auto">
            <a:xfrm>
              <a:off x="6330107" y="4093435"/>
              <a:ext cx="2677195" cy="24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884" name="Picture 4" descr="9_jpg"/>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766740" y="1020890"/>
            <a:ext cx="5292725" cy="5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ChangeArrowheads="1"/>
          </p:cNvSpPr>
          <p:nvPr/>
        </p:nvSpPr>
        <p:spPr bwMode="auto">
          <a:xfrm>
            <a:off x="1042988" y="446088"/>
            <a:ext cx="1511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a:solidFill>
                  <a:srgbClr val="FF0000"/>
                </a:solidFill>
                <a:latin typeface="黑体" panose="02010609060101010101" pitchFamily="49" charset="-122"/>
                <a:ea typeface="黑体" panose="02010609060101010101" pitchFamily="49" charset="-122"/>
              </a:rPr>
              <a:t>三、脾 </a:t>
            </a:r>
            <a:r>
              <a:rPr kumimoji="1" lang="zh-CN" altLang="en-US" sz="2800" b="1">
                <a:solidFill>
                  <a:srgbClr val="FF0000"/>
                </a:solidFill>
                <a:latin typeface="黑体" panose="02010609060101010101" pitchFamily="49" charset="-122"/>
                <a:ea typeface="黑体" panose="02010609060101010101" pitchFamily="49" charset="-122"/>
              </a:rPr>
              <a:t>   </a:t>
            </a:r>
          </a:p>
        </p:txBody>
      </p:sp>
      <p:sp>
        <p:nvSpPr>
          <p:cNvPr id="59398" name="Rectangle 6"/>
          <p:cNvSpPr>
            <a:spLocks noChangeArrowheads="1"/>
          </p:cNvSpPr>
          <p:nvPr/>
        </p:nvSpPr>
        <p:spPr bwMode="auto">
          <a:xfrm>
            <a:off x="396875" y="1412776"/>
            <a:ext cx="3455988" cy="51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1938" indent="-261938">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spcAft>
                <a:spcPts val="1600"/>
              </a:spcAft>
            </a:pPr>
            <a:r>
              <a:rPr kumimoji="1" lang="zh-CN" altLang="en-US" sz="2800" b="1" dirty="0">
                <a:solidFill>
                  <a:schemeClr val="accent2"/>
                </a:solidFill>
                <a:latin typeface="楷体" panose="02010609060101010101" pitchFamily="49" charset="-122"/>
                <a:ea typeface="楷体" panose="02010609060101010101" pitchFamily="49" charset="-122"/>
              </a:rPr>
              <a:t>是人体最大的淋巴器官，具有储血、造血、清除衰老红细胞和进行免疫应答的功能。 </a:t>
            </a:r>
            <a:endParaRPr kumimoji="1" lang="en-US" altLang="zh-CN" sz="2800" b="1" dirty="0">
              <a:solidFill>
                <a:schemeClr val="accent2"/>
              </a:solidFill>
              <a:latin typeface="楷体" panose="02010609060101010101" pitchFamily="49" charset="-122"/>
              <a:ea typeface="楷体" panose="02010609060101010101" pitchFamily="49" charset="-122"/>
            </a:endParaRPr>
          </a:p>
          <a:p>
            <a:pPr eaLnBrk="1" hangingPunct="1">
              <a:spcBef>
                <a:spcPct val="0"/>
              </a:spcBef>
              <a:spcAft>
                <a:spcPts val="1600"/>
              </a:spcAft>
            </a:pPr>
            <a:r>
              <a:rPr kumimoji="1" lang="zh-CN" altLang="en-US" sz="2800" b="1" dirty="0">
                <a:solidFill>
                  <a:schemeClr val="accent2"/>
                </a:solidFill>
                <a:latin typeface="楷体" panose="02010609060101010101" pitchFamily="49" charset="-122"/>
                <a:ea typeface="楷体" panose="02010609060101010101" pitchFamily="49" charset="-122"/>
              </a:rPr>
              <a:t>位于左季肋部 </a:t>
            </a:r>
          </a:p>
          <a:p>
            <a:pPr eaLnBrk="1" hangingPunct="1">
              <a:spcBef>
                <a:spcPct val="0"/>
              </a:spcBef>
              <a:spcAft>
                <a:spcPts val="1600"/>
              </a:spcAft>
            </a:pPr>
            <a:r>
              <a:rPr kumimoji="1" lang="zh-CN" altLang="en-US" sz="2800" b="1" dirty="0">
                <a:solidFill>
                  <a:schemeClr val="accent2"/>
                </a:solidFill>
                <a:latin typeface="楷体" panose="02010609060101010101" pitchFamily="49" charset="-122"/>
                <a:ea typeface="楷体" panose="02010609060101010101" pitchFamily="49" charset="-122"/>
              </a:rPr>
              <a:t>两面、两缘、两端</a:t>
            </a:r>
          </a:p>
          <a:p>
            <a:pPr eaLnBrk="1" hangingPunct="1">
              <a:lnSpc>
                <a:spcPct val="110000"/>
              </a:lnSpc>
              <a:spcBef>
                <a:spcPct val="0"/>
              </a:spcBef>
              <a:spcAft>
                <a:spcPts val="1600"/>
              </a:spcAft>
            </a:pPr>
            <a:r>
              <a:rPr kumimoji="1" lang="zh-CN" altLang="en-US" sz="2800" b="1" dirty="0">
                <a:solidFill>
                  <a:schemeClr val="accent2"/>
                </a:solidFill>
                <a:latin typeface="楷体" panose="02010609060101010101" pitchFamily="49" charset="-122"/>
                <a:ea typeface="楷体" panose="02010609060101010101" pitchFamily="49" charset="-122"/>
              </a:rPr>
              <a:t>脾门</a:t>
            </a:r>
            <a:r>
              <a:rPr kumimoji="1" lang="en-US" altLang="zh-CN" sz="2800" b="1" dirty="0">
                <a:solidFill>
                  <a:schemeClr val="accent2"/>
                </a:solidFill>
                <a:latin typeface="楷体" panose="02010609060101010101" pitchFamily="49" charset="-122"/>
                <a:ea typeface="楷体" panose="02010609060101010101" pitchFamily="49" charset="-122"/>
              </a:rPr>
              <a:t/>
            </a:r>
            <a:br>
              <a:rPr kumimoji="1" lang="en-US" altLang="zh-CN" sz="2800" b="1" dirty="0">
                <a:solidFill>
                  <a:schemeClr val="accent2"/>
                </a:solidFill>
                <a:latin typeface="楷体" panose="02010609060101010101" pitchFamily="49" charset="-122"/>
                <a:ea typeface="楷体" panose="02010609060101010101" pitchFamily="49" charset="-122"/>
              </a:rPr>
            </a:br>
            <a:r>
              <a:rPr kumimoji="1" lang="zh-CN" altLang="en-US" sz="2800" b="1" dirty="0">
                <a:solidFill>
                  <a:schemeClr val="accent2"/>
                </a:solidFill>
                <a:latin typeface="楷体" panose="02010609060101010101" pitchFamily="49" charset="-122"/>
                <a:ea typeface="楷体" panose="02010609060101010101" pitchFamily="49" charset="-122"/>
              </a:rPr>
              <a:t>脾切迹</a:t>
            </a:r>
            <a:r>
              <a:rPr kumimoji="1" lang="en-US" altLang="zh-CN" sz="2800" b="1" dirty="0">
                <a:solidFill>
                  <a:schemeClr val="accent2"/>
                </a:solidFill>
                <a:latin typeface="楷体" panose="02010609060101010101" pitchFamily="49" charset="-122"/>
                <a:ea typeface="楷体" panose="02010609060101010101" pitchFamily="49" charset="-122"/>
              </a:rPr>
              <a:t/>
            </a:r>
            <a:br>
              <a:rPr kumimoji="1" lang="en-US" altLang="zh-CN" sz="2800" b="1" dirty="0">
                <a:solidFill>
                  <a:schemeClr val="accent2"/>
                </a:solidFill>
                <a:latin typeface="楷体" panose="02010609060101010101" pitchFamily="49" charset="-122"/>
                <a:ea typeface="楷体" panose="02010609060101010101" pitchFamily="49" charset="-122"/>
              </a:rPr>
            </a:br>
            <a:r>
              <a:rPr kumimoji="1" lang="zh-CN" altLang="en-US" sz="2800" b="1" dirty="0">
                <a:solidFill>
                  <a:schemeClr val="accent2"/>
                </a:solidFill>
                <a:latin typeface="楷体" panose="02010609060101010101" pitchFamily="49" charset="-122"/>
                <a:ea typeface="楷体" panose="02010609060101010101" pitchFamily="49" charset="-122"/>
              </a:rPr>
              <a:t>副脾</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A25EAE9-9C2C-4EBB-A4D1-0DBEFA9C0F09}"/>
              </a:ext>
            </a:extLst>
          </p:cNvPr>
          <p:cNvSpPr txBox="1"/>
          <p:nvPr/>
        </p:nvSpPr>
        <p:spPr>
          <a:xfrm>
            <a:off x="1944524" y="2276872"/>
            <a:ext cx="5254951" cy="3222998"/>
          </a:xfrm>
          <a:prstGeom prst="rect">
            <a:avLst/>
          </a:prstGeom>
          <a:noFill/>
          <a:ln w="9525">
            <a:solidFill>
              <a:srgbClr val="00B0F0"/>
            </a:solidFill>
          </a:ln>
        </p:spPr>
        <p:txBody>
          <a:bodyPr wrap="square">
            <a:spAutoFit/>
          </a:bodyPr>
          <a:lstStyle/>
          <a:p>
            <a:pPr algn="just" eaLnBrk="1" hangingPunct="1">
              <a:lnSpc>
                <a:spcPct val="150000"/>
              </a:lnSpc>
              <a:spcBef>
                <a:spcPct val="0"/>
              </a:spcBef>
              <a:buFontTx/>
              <a:buNone/>
            </a:pPr>
            <a:r>
              <a:rPr kumimoji="1" lang="zh-CN" altLang="en-US" sz="2800" b="1" dirty="0">
                <a:solidFill>
                  <a:srgbClr val="FF3300"/>
                </a:solidFill>
                <a:latin typeface="楷体" panose="02010609060101010101" pitchFamily="49" charset="-122"/>
                <a:ea typeface="楷体" panose="02010609060101010101" pitchFamily="49" charset="-122"/>
              </a:rPr>
              <a:t>淋巴系统的构成</a:t>
            </a:r>
            <a:endParaRPr kumimoji="1" lang="en-US" altLang="zh-CN" sz="2800" b="1" dirty="0">
              <a:solidFill>
                <a:srgbClr val="FF3300"/>
              </a:solidFill>
              <a:latin typeface="楷体" panose="02010609060101010101" pitchFamily="49" charset="-122"/>
              <a:ea typeface="楷体" panose="02010609060101010101" pitchFamily="49" charset="-122"/>
            </a:endParaRPr>
          </a:p>
          <a:p>
            <a:pPr algn="just" eaLnBrk="1" hangingPunct="1">
              <a:lnSpc>
                <a:spcPct val="150000"/>
              </a:lnSpc>
              <a:spcBef>
                <a:spcPct val="0"/>
              </a:spcBef>
              <a:buFontTx/>
              <a:buNone/>
            </a:pPr>
            <a:r>
              <a:rPr kumimoji="1" lang="zh-CN" altLang="en-US" sz="2800" b="1" dirty="0">
                <a:solidFill>
                  <a:srgbClr val="FF3300"/>
                </a:solidFill>
                <a:latin typeface="楷体" panose="02010609060101010101" pitchFamily="49" charset="-122"/>
                <a:ea typeface="楷体" panose="02010609060101010101" pitchFamily="49" charset="-122"/>
              </a:rPr>
              <a:t>胸导管</a:t>
            </a:r>
            <a:endParaRPr kumimoji="1" lang="en-US" altLang="zh-CN" sz="2800" b="1" dirty="0">
              <a:solidFill>
                <a:srgbClr val="FF3300"/>
              </a:solidFill>
              <a:latin typeface="楷体" panose="02010609060101010101" pitchFamily="49" charset="-122"/>
              <a:ea typeface="楷体" panose="02010609060101010101" pitchFamily="49" charset="-122"/>
            </a:endParaRPr>
          </a:p>
          <a:p>
            <a:pPr algn="just" eaLnBrk="1" hangingPunct="1">
              <a:lnSpc>
                <a:spcPct val="150000"/>
              </a:lnSpc>
              <a:spcBef>
                <a:spcPct val="0"/>
              </a:spcBef>
              <a:buFontTx/>
              <a:buNone/>
            </a:pPr>
            <a:r>
              <a:rPr kumimoji="1" lang="zh-CN" altLang="en-US" sz="2800" b="1" dirty="0">
                <a:solidFill>
                  <a:srgbClr val="FF3300"/>
                </a:solidFill>
                <a:latin typeface="楷体" panose="02010609060101010101" pitchFamily="49" charset="-122"/>
                <a:ea typeface="楷体" panose="02010609060101010101" pitchFamily="49" charset="-122"/>
              </a:rPr>
              <a:t>全身主要淋巴结群的位置及引流</a:t>
            </a:r>
            <a:endParaRPr kumimoji="1" lang="en-US" altLang="zh-CN" sz="2800" b="1" dirty="0">
              <a:solidFill>
                <a:srgbClr val="FF3300"/>
              </a:solidFill>
              <a:latin typeface="楷体" panose="02010609060101010101" pitchFamily="49" charset="-122"/>
              <a:ea typeface="楷体" panose="02010609060101010101" pitchFamily="49" charset="-122"/>
            </a:endParaRPr>
          </a:p>
          <a:p>
            <a:pPr algn="just" eaLnBrk="1" hangingPunct="1">
              <a:lnSpc>
                <a:spcPct val="150000"/>
              </a:lnSpc>
              <a:spcBef>
                <a:spcPct val="0"/>
              </a:spcBef>
              <a:buFontTx/>
              <a:buNone/>
            </a:pPr>
            <a:r>
              <a:rPr kumimoji="1" lang="zh-CN" altLang="en-US" sz="2800" b="1" dirty="0">
                <a:solidFill>
                  <a:srgbClr val="FF3300"/>
                </a:solidFill>
                <a:latin typeface="楷体" panose="02010609060101010101" pitchFamily="49" charset="-122"/>
                <a:ea typeface="楷体" panose="02010609060101010101" pitchFamily="49" charset="-122"/>
              </a:rPr>
              <a:t>乳房的淋巴引流</a:t>
            </a:r>
            <a:endParaRPr kumimoji="1" lang="en-US" altLang="zh-CN" sz="2800" b="1" dirty="0">
              <a:solidFill>
                <a:srgbClr val="FF3300"/>
              </a:solidFill>
              <a:latin typeface="楷体" panose="02010609060101010101" pitchFamily="49" charset="-122"/>
              <a:ea typeface="楷体" panose="02010609060101010101" pitchFamily="49" charset="-122"/>
            </a:endParaRPr>
          </a:p>
          <a:p>
            <a:pPr algn="just" eaLnBrk="1" hangingPunct="1">
              <a:lnSpc>
                <a:spcPct val="150000"/>
              </a:lnSpc>
              <a:spcBef>
                <a:spcPct val="0"/>
              </a:spcBef>
              <a:buFontTx/>
              <a:buNone/>
            </a:pPr>
            <a:r>
              <a:rPr kumimoji="1" lang="zh-CN" altLang="en-US" sz="2800" b="1" dirty="0">
                <a:solidFill>
                  <a:srgbClr val="FF3300"/>
                </a:solidFill>
                <a:latin typeface="楷体" panose="02010609060101010101" pitchFamily="49" charset="-122"/>
                <a:ea typeface="楷体" panose="02010609060101010101" pitchFamily="49" charset="-122"/>
              </a:rPr>
              <a:t>脾的形态、位置</a:t>
            </a:r>
          </a:p>
        </p:txBody>
      </p:sp>
      <p:sp>
        <p:nvSpPr>
          <p:cNvPr id="4" name="Rectangle 2">
            <a:extLst>
              <a:ext uri="{FF2B5EF4-FFF2-40B4-BE49-F238E27FC236}">
                <a16:creationId xmlns:a16="http://schemas.microsoft.com/office/drawing/2014/main" id="{0DD86CB1-EAD7-4E29-8A02-063D3E216F55}"/>
              </a:ext>
            </a:extLst>
          </p:cNvPr>
          <p:cNvSpPr>
            <a:spLocks noChangeArrowheads="1"/>
          </p:cNvSpPr>
          <p:nvPr/>
        </p:nvSpPr>
        <p:spPr bwMode="auto">
          <a:xfrm>
            <a:off x="1691680" y="476672"/>
            <a:ext cx="2159000" cy="64135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0000"/>
              </a:lnSpc>
              <a:spcBef>
                <a:spcPct val="50000"/>
              </a:spcBef>
              <a:buFontTx/>
              <a:buNone/>
            </a:pPr>
            <a:r>
              <a:rPr kumimoji="1" lang="zh-CN" altLang="en-US" sz="4000" b="1" i="1" dirty="0">
                <a:solidFill>
                  <a:schemeClr val="bg1"/>
                </a:solidFill>
                <a:ea typeface="楷体" panose="02010609060101010101" pitchFamily="49" charset="-122"/>
              </a:rPr>
              <a:t>小  结</a:t>
            </a:r>
          </a:p>
        </p:txBody>
      </p:sp>
    </p:spTree>
    <p:extLst>
      <p:ext uri="{BB962C8B-B14F-4D97-AF65-F5344CB8AC3E}">
        <p14:creationId xmlns:p14="http://schemas.microsoft.com/office/powerpoint/2010/main" val="322963589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547664" y="476672"/>
            <a:ext cx="2159000" cy="64135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0000"/>
              </a:lnSpc>
              <a:spcBef>
                <a:spcPct val="50000"/>
              </a:spcBef>
              <a:buFontTx/>
              <a:buNone/>
            </a:pPr>
            <a:r>
              <a:rPr kumimoji="1" lang="zh-CN" altLang="en-US" sz="4000" b="1" i="1" dirty="0">
                <a:solidFill>
                  <a:schemeClr val="bg1"/>
                </a:solidFill>
                <a:ea typeface="楷体" panose="02010609060101010101" pitchFamily="49" charset="-122"/>
              </a:rPr>
              <a:t>思考题</a:t>
            </a:r>
          </a:p>
        </p:txBody>
      </p:sp>
      <p:sp>
        <p:nvSpPr>
          <p:cNvPr id="61443" name="AutoShape 3"/>
          <p:cNvSpPr>
            <a:spLocks noChangeArrowheads="1"/>
          </p:cNvSpPr>
          <p:nvPr/>
        </p:nvSpPr>
        <p:spPr bwMode="auto">
          <a:xfrm>
            <a:off x="4139952" y="1268760"/>
            <a:ext cx="2808287" cy="1008063"/>
          </a:xfrm>
          <a:prstGeom prst="cloudCallout">
            <a:avLst>
              <a:gd name="adj1" fmla="val -52148"/>
              <a:gd name="adj2" fmla="val 142912"/>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70000"/>
              </a:lnSpc>
              <a:spcBef>
                <a:spcPct val="0"/>
              </a:spcBef>
              <a:buFontTx/>
              <a:buNone/>
            </a:pPr>
            <a:r>
              <a:rPr kumimoji="1" lang="en-US" altLang="zh-CN" sz="8800" b="1" dirty="0">
                <a:solidFill>
                  <a:srgbClr val="FF0000"/>
                </a:solidFill>
              </a:rPr>
              <a:t>  </a:t>
            </a:r>
            <a:r>
              <a:rPr kumimoji="1" lang="zh-CN" altLang="en-US" sz="8800" b="1" dirty="0">
                <a:solidFill>
                  <a:srgbClr val="FF0000"/>
                </a:solidFill>
              </a:rPr>
              <a:t>？</a:t>
            </a:r>
          </a:p>
        </p:txBody>
      </p:sp>
      <p:sp>
        <p:nvSpPr>
          <p:cNvPr id="61444" name="Text Box 4"/>
          <p:cNvSpPr txBox="1">
            <a:spLocks noChangeArrowheads="1"/>
          </p:cNvSpPr>
          <p:nvPr/>
        </p:nvSpPr>
        <p:spPr bwMode="auto">
          <a:xfrm>
            <a:off x="899592" y="3140968"/>
            <a:ext cx="74168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90000"/>
              </a:lnSpc>
              <a:spcBef>
                <a:spcPct val="50000"/>
              </a:spcBef>
              <a:buFontTx/>
              <a:buAutoNum type="arabicPeriod"/>
            </a:pPr>
            <a:r>
              <a:rPr kumimoji="1" lang="zh-CN" altLang="en-US" sz="2800" b="1" dirty="0">
                <a:solidFill>
                  <a:schemeClr val="accent2"/>
                </a:solidFill>
                <a:ea typeface="楷体" panose="02010609060101010101" pitchFamily="49" charset="-122"/>
              </a:rPr>
              <a:t>九条淋巴干各是怎样形成的？</a:t>
            </a:r>
          </a:p>
          <a:p>
            <a:pPr algn="just" eaLnBrk="1" hangingPunct="1">
              <a:lnSpc>
                <a:spcPct val="90000"/>
              </a:lnSpc>
              <a:spcBef>
                <a:spcPct val="50000"/>
              </a:spcBef>
              <a:buFontTx/>
              <a:buAutoNum type="arabicPeriod"/>
            </a:pPr>
            <a:r>
              <a:rPr kumimoji="1" lang="zh-CN" altLang="en-US" sz="2800" b="1" dirty="0">
                <a:solidFill>
                  <a:schemeClr val="accent2"/>
                </a:solidFill>
                <a:ea typeface="楷体" panose="02010609060101010101" pitchFamily="49" charset="-122"/>
              </a:rPr>
              <a:t>简述胸导管的行程和收集范围。</a:t>
            </a:r>
          </a:p>
          <a:p>
            <a:pPr algn="just" eaLnBrk="1" hangingPunct="1">
              <a:lnSpc>
                <a:spcPct val="90000"/>
              </a:lnSpc>
              <a:spcBef>
                <a:spcPct val="50000"/>
              </a:spcBef>
              <a:buFontTx/>
              <a:buAutoNum type="arabicPeriod"/>
            </a:pPr>
            <a:r>
              <a:rPr kumimoji="1" lang="zh-CN" altLang="en-US" sz="2800" b="1" dirty="0">
                <a:solidFill>
                  <a:schemeClr val="accent2"/>
                </a:solidFill>
                <a:ea typeface="楷体" panose="02010609060101010101" pitchFamily="49" charset="-122"/>
              </a:rPr>
              <a:t>简述乳房的淋巴引流。</a:t>
            </a:r>
          </a:p>
          <a:p>
            <a:pPr algn="just" eaLnBrk="1" hangingPunct="1">
              <a:lnSpc>
                <a:spcPct val="90000"/>
              </a:lnSpc>
              <a:spcBef>
                <a:spcPct val="50000"/>
              </a:spcBef>
              <a:buFontTx/>
              <a:buAutoNum type="arabicPeriod"/>
            </a:pPr>
            <a:r>
              <a:rPr kumimoji="1" lang="zh-CN" altLang="en-US" sz="2800" b="1" dirty="0">
                <a:solidFill>
                  <a:schemeClr val="accent2"/>
                </a:solidFill>
                <a:ea typeface="楷体" panose="02010609060101010101" pitchFamily="49" charset="-122"/>
              </a:rPr>
              <a:t>左锁骨上淋巴结肿大应想到何部位有肿瘤的可能？</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1008"/>
            <a:ext cx="37798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BJ_031"/>
          <p:cNvPicPr>
            <a:picLocks noChangeAspect="1" noChangeArrowheads="1"/>
          </p:cNvPicPr>
          <p:nvPr/>
        </p:nvPicPr>
        <p:blipFill>
          <a:blip r:embed="rId3">
            <a:extLst>
              <a:ext uri="{28A0092B-C50C-407E-A947-70E740481C1C}">
                <a14:useLocalDpi xmlns:a14="http://schemas.microsoft.com/office/drawing/2010/main" val="0"/>
              </a:ext>
            </a:extLst>
          </a:blip>
          <a:srcRect l="8498"/>
          <a:stretch>
            <a:fillRect/>
          </a:stretch>
        </p:blipFill>
        <p:spPr bwMode="auto">
          <a:xfrm>
            <a:off x="3348038" y="2636838"/>
            <a:ext cx="5795962"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WordArt 4"/>
          <p:cNvSpPr>
            <a:spLocks noChangeArrowheads="1" noChangeShapeType="1" noTextEdit="1"/>
          </p:cNvSpPr>
          <p:nvPr/>
        </p:nvSpPr>
        <p:spPr bwMode="auto">
          <a:xfrm rot="-272388">
            <a:off x="1984174" y="1899277"/>
            <a:ext cx="5175652" cy="4055188"/>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9600" b="1" i="1" u="none" strike="noStrike" kern="10" cap="none" spc="0" normalizeH="1" baseline="0" noProof="0" dirty="0">
                <a:ln w="9525">
                  <a:round/>
                  <a:headEnd/>
                  <a:tailEnd/>
                </a:ln>
                <a:gradFill rotWithShape="1">
                  <a:gsLst>
                    <a:gs pos="0">
                      <a:srgbClr val="FFE701"/>
                    </a:gs>
                    <a:gs pos="100000">
                      <a:srgbClr val="FE3E02"/>
                    </a:gs>
                  </a:gsLst>
                  <a:lin ang="5640000" scaled="1"/>
                </a:gradFill>
                <a:effectLst/>
                <a:uLnTx/>
                <a:uFillTx/>
                <a:latin typeface="宋体" panose="02010600030101010101" pitchFamily="2" charset="-122"/>
                <a:ea typeface="宋体" panose="02010600030101010101" pitchFamily="2" charset="-122"/>
                <a:cs typeface="+mn-cs"/>
              </a:rPr>
              <a:t>再 见</a:t>
            </a:r>
          </a:p>
        </p:txBody>
      </p:sp>
    </p:spTree>
    <p:extLst>
      <p:ext uri="{BB962C8B-B14F-4D97-AF65-F5344CB8AC3E}">
        <p14:creationId xmlns:p14="http://schemas.microsoft.com/office/powerpoint/2010/main" val="403200048"/>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39515" y="1444395"/>
            <a:ext cx="81168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组织液与细胞进行物质交换后，大部分经毛细血管静脉端吸收入静脉，小部分水份和大分子物质进入毛细淋巴管，形成</a:t>
            </a:r>
            <a:r>
              <a:rPr kumimoji="1" lang="zh-CN" altLang="en-US" sz="2800" b="1" dirty="0">
                <a:solidFill>
                  <a:srgbClr val="CC3300"/>
                </a:solidFill>
                <a:latin typeface="楷体" panose="02010609060101010101" pitchFamily="49" charset="-122"/>
                <a:ea typeface="楷体" panose="02010609060101010101" pitchFamily="49" charset="-122"/>
              </a:rPr>
              <a:t>淋巴</a:t>
            </a:r>
            <a:r>
              <a:rPr kumimoji="1" lang="zh-CN" altLang="en-US" sz="2800" b="1" u="sng" dirty="0">
                <a:solidFill>
                  <a:srgbClr val="663300"/>
                </a:solidFill>
                <a:latin typeface="楷体" panose="02010609060101010101" pitchFamily="49" charset="-122"/>
                <a:ea typeface="楷体" panose="02010609060101010101" pitchFamily="49" charset="-122"/>
              </a:rPr>
              <a:t>。</a:t>
            </a:r>
            <a:r>
              <a:rPr kumimoji="1" lang="zh-CN" altLang="en-US" sz="2800" dirty="0"/>
              <a:t> </a:t>
            </a:r>
          </a:p>
        </p:txBody>
      </p:sp>
      <p:pic>
        <p:nvPicPr>
          <p:cNvPr id="7171" name="Picture 3" descr="p26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339751" y="2708920"/>
            <a:ext cx="4316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68313" y="1392238"/>
            <a:ext cx="82073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0"/>
              </a:spcBef>
              <a:buFontTx/>
              <a:buNone/>
            </a:pPr>
            <a:r>
              <a:rPr kumimoji="1" lang="zh-CN" altLang="en-US" sz="2800" b="1">
                <a:solidFill>
                  <a:srgbClr val="FF0000"/>
                </a:solidFill>
                <a:latin typeface="楷体" panose="02010609060101010101" pitchFamily="49" charset="-122"/>
                <a:ea typeface="楷体" panose="02010609060101010101" pitchFamily="49" charset="-122"/>
              </a:rPr>
              <a:t>一、毛细淋巴管</a:t>
            </a:r>
          </a:p>
          <a:p>
            <a:pPr algn="just" eaLnBrk="1" hangingPunct="1">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    以盲端起始，其内皮细胞间隙较大故通透性大。 </a:t>
            </a:r>
            <a:endParaRPr kumimoji="1" lang="zh-CN" altLang="en-US" sz="2800">
              <a:latin typeface="楷体" panose="02010609060101010101" pitchFamily="49" charset="-122"/>
              <a:ea typeface="楷体" panose="02010609060101010101" pitchFamily="49" charset="-122"/>
            </a:endParaRPr>
          </a:p>
        </p:txBody>
      </p:sp>
      <p:pic>
        <p:nvPicPr>
          <p:cNvPr id="9219" name="Picture 4" descr="p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2738"/>
            <a:ext cx="38163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5"/>
          <p:cNvSpPr>
            <a:spLocks noChangeShapeType="1"/>
          </p:cNvSpPr>
          <p:nvPr/>
        </p:nvSpPr>
        <p:spPr bwMode="auto">
          <a:xfrm flipV="1">
            <a:off x="4356100" y="3429000"/>
            <a:ext cx="720725" cy="1588"/>
          </a:xfrm>
          <a:prstGeom prst="line">
            <a:avLst/>
          </a:prstGeom>
          <a:noFill/>
          <a:ln w="222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21" name="Text Box 6"/>
          <p:cNvSpPr txBox="1">
            <a:spLocks noChangeArrowheads="1"/>
          </p:cNvSpPr>
          <p:nvPr/>
        </p:nvSpPr>
        <p:spPr bwMode="auto">
          <a:xfrm>
            <a:off x="5076825" y="32131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000" b="1">
                <a:solidFill>
                  <a:schemeClr val="accent2"/>
                </a:solidFill>
                <a:latin typeface="Tahoma" panose="020B0604030504040204" pitchFamily="34" charset="0"/>
              </a:rPr>
              <a:t>组织细胞 </a:t>
            </a:r>
          </a:p>
        </p:txBody>
      </p:sp>
      <p:sp>
        <p:nvSpPr>
          <p:cNvPr id="9222" name="Line 7"/>
          <p:cNvSpPr>
            <a:spLocks noChangeShapeType="1"/>
          </p:cNvSpPr>
          <p:nvPr/>
        </p:nvSpPr>
        <p:spPr bwMode="auto">
          <a:xfrm>
            <a:off x="4284663" y="4437063"/>
            <a:ext cx="792162" cy="0"/>
          </a:xfrm>
          <a:prstGeom prst="line">
            <a:avLst/>
          </a:prstGeom>
          <a:noFill/>
          <a:ln w="222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23" name="Text Box 8"/>
          <p:cNvSpPr txBox="1">
            <a:spLocks noChangeArrowheads="1"/>
          </p:cNvSpPr>
          <p:nvPr/>
        </p:nvSpPr>
        <p:spPr bwMode="auto">
          <a:xfrm>
            <a:off x="5076825" y="4221163"/>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000" b="1">
                <a:solidFill>
                  <a:schemeClr val="accent2"/>
                </a:solidFill>
                <a:latin typeface="Tahoma" panose="020B0604030504040204" pitchFamily="34" charset="0"/>
              </a:rPr>
              <a:t>内皮细胞 </a:t>
            </a:r>
          </a:p>
        </p:txBody>
      </p:sp>
      <p:sp>
        <p:nvSpPr>
          <p:cNvPr id="9224" name="Rectangle 9"/>
          <p:cNvSpPr>
            <a:spLocks noChangeArrowheads="1"/>
          </p:cNvSpPr>
          <p:nvPr/>
        </p:nvSpPr>
        <p:spPr bwMode="auto">
          <a:xfrm>
            <a:off x="1187450" y="5491163"/>
            <a:ext cx="70580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u="sng">
                <a:solidFill>
                  <a:schemeClr val="accent2"/>
                </a:solidFill>
                <a:latin typeface="楷体" panose="02010609060101010101" pitchFamily="49" charset="-122"/>
                <a:ea typeface="楷体" panose="02010609060101010101" pitchFamily="49" charset="-122"/>
              </a:rPr>
              <a:t>上皮、角膜、晶状体、软骨、脑和脊髓等处无毛细淋巴管。</a:t>
            </a:r>
            <a:r>
              <a:rPr kumimoji="1" lang="zh-CN" altLang="en-US" sz="2800" u="sng"/>
              <a:t> </a:t>
            </a:r>
          </a:p>
        </p:txBody>
      </p:sp>
      <p:sp>
        <p:nvSpPr>
          <p:cNvPr id="9225" name="Rectangle 10"/>
          <p:cNvSpPr>
            <a:spLocks noChangeArrowheads="1"/>
          </p:cNvSpPr>
          <p:nvPr/>
        </p:nvSpPr>
        <p:spPr bwMode="auto">
          <a:xfrm>
            <a:off x="682625" y="417513"/>
            <a:ext cx="3673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kumimoji="1" lang="zh-CN" altLang="en-US" b="1" dirty="0">
                <a:solidFill>
                  <a:schemeClr val="accent2"/>
                </a:solidFill>
                <a:latin typeface="黑体" panose="02010609060101010101" pitchFamily="49" charset="-122"/>
                <a:ea typeface="黑体" panose="02010609060101010101" pitchFamily="49" charset="-122"/>
              </a:rPr>
              <a:t>第二节  淋巴管道</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x-42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t="6844" b="12794"/>
          <a:stretch>
            <a:fillRect/>
          </a:stretch>
        </p:blipFill>
        <p:spPr bwMode="auto">
          <a:xfrm>
            <a:off x="3708400" y="646113"/>
            <a:ext cx="5159375"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611188" y="1484784"/>
            <a:ext cx="3097212"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dirty="0">
                <a:solidFill>
                  <a:srgbClr val="FF0000"/>
                </a:solidFill>
                <a:latin typeface="楷体" panose="02010609060101010101" pitchFamily="49" charset="-122"/>
                <a:ea typeface="楷体" panose="02010609060101010101" pitchFamily="49" charset="-122"/>
              </a:rPr>
              <a:t>二、淋巴管</a:t>
            </a:r>
            <a:endParaRPr kumimoji="1" lang="zh-CN" altLang="en-US" sz="2800" dirty="0">
              <a:solidFill>
                <a:srgbClr val="FF0000"/>
              </a:solidFill>
            </a:endParaRPr>
          </a:p>
          <a:p>
            <a:pPr eaLnBrk="1" hangingPunct="1">
              <a:lnSpc>
                <a:spcPct val="160000"/>
              </a:lnSpc>
              <a:spcBef>
                <a:spcPct val="0"/>
              </a:spcBef>
              <a:buFontTx/>
              <a:buNone/>
            </a:pPr>
            <a:r>
              <a:rPr kumimoji="1" lang="zh-CN" altLang="en-US" sz="2800" b="1" dirty="0">
                <a:solidFill>
                  <a:schemeClr val="accent2"/>
                </a:solidFill>
                <a:latin typeface="Verdana" panose="020B0604030504040204" pitchFamily="34" charset="0"/>
              </a:rPr>
              <a:t>浅淋巴管</a:t>
            </a:r>
          </a:p>
          <a:p>
            <a:pPr eaLnBrk="1" hangingPunct="1">
              <a:lnSpc>
                <a:spcPct val="120000"/>
              </a:lnSpc>
              <a:spcBef>
                <a:spcPct val="0"/>
              </a:spcBef>
              <a:buFontTx/>
              <a:buNone/>
            </a:pPr>
            <a:r>
              <a:rPr kumimoji="1" lang="zh-CN" altLang="en-US" sz="2800" b="1" dirty="0">
                <a:solidFill>
                  <a:schemeClr val="accent2"/>
                </a:solidFill>
                <a:latin typeface="Verdana" panose="020B0604030504040204" pitchFamily="34" charset="0"/>
              </a:rPr>
              <a:t>深淋巴管</a:t>
            </a:r>
          </a:p>
          <a:p>
            <a:pPr eaLnBrk="1" hangingPunct="1">
              <a:lnSpc>
                <a:spcPct val="120000"/>
              </a:lnSpc>
              <a:spcBef>
                <a:spcPct val="0"/>
              </a:spcBef>
              <a:buFontTx/>
              <a:buNone/>
            </a:pPr>
            <a:endParaRPr kumimoji="1" lang="zh-CN" altLang="en-US" sz="2800" b="1" dirty="0">
              <a:solidFill>
                <a:schemeClr val="accent2"/>
              </a:solidFill>
              <a:latin typeface="Verdana" panose="020B0604030504040204" pitchFamily="34" charset="0"/>
            </a:endParaRPr>
          </a:p>
          <a:p>
            <a:pPr eaLnBrk="1" hangingPunct="1">
              <a:lnSpc>
                <a:spcPct val="140000"/>
              </a:lnSpc>
              <a:spcBef>
                <a:spcPct val="0"/>
              </a:spcBef>
              <a:buFontTx/>
              <a:buNone/>
            </a:pPr>
            <a:r>
              <a:rPr kumimoji="1" lang="zh-CN" altLang="en-US" sz="2800" b="1" dirty="0">
                <a:solidFill>
                  <a:schemeClr val="accent2"/>
                </a:solidFill>
                <a:latin typeface="楷体" panose="02010609060101010101" pitchFamily="49" charset="-122"/>
                <a:ea typeface="楷体" panose="02010609060101010101" pitchFamily="49" charset="-122"/>
              </a:rPr>
              <a:t>浅、深淋巴管之间存在丰富的交通</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55650" y="576263"/>
            <a:ext cx="21605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rgbClr val="FF0000"/>
                </a:solidFill>
                <a:latin typeface="楷体" panose="02010609060101010101" pitchFamily="49" charset="-122"/>
                <a:ea typeface="楷体" panose="02010609060101010101" pitchFamily="49" charset="-122"/>
              </a:rPr>
              <a:t>三、淋巴干</a:t>
            </a:r>
            <a:r>
              <a:rPr kumimoji="1" lang="zh-CN" altLang="en-US" sz="2800" b="1">
                <a:solidFill>
                  <a:srgbClr val="FF0000"/>
                </a:solidFill>
              </a:rPr>
              <a:t>  </a:t>
            </a:r>
          </a:p>
        </p:txBody>
      </p:sp>
      <p:sp>
        <p:nvSpPr>
          <p:cNvPr id="13315" name="Rectangle 3"/>
          <p:cNvSpPr>
            <a:spLocks noChangeArrowheads="1"/>
          </p:cNvSpPr>
          <p:nvPr/>
        </p:nvSpPr>
        <p:spPr bwMode="auto">
          <a:xfrm>
            <a:off x="914400" y="15795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kumimoji="1" lang="zh-CN" altLang="zh-CN" sz="2400" b="1">
              <a:solidFill>
                <a:srgbClr val="FF0000"/>
              </a:solidFill>
            </a:endParaRPr>
          </a:p>
        </p:txBody>
      </p:sp>
      <p:sp>
        <p:nvSpPr>
          <p:cNvPr id="13316" name="Rectangle 4"/>
          <p:cNvSpPr>
            <a:spLocks noChangeArrowheads="1"/>
          </p:cNvSpPr>
          <p:nvPr/>
        </p:nvSpPr>
        <p:spPr bwMode="auto">
          <a:xfrm>
            <a:off x="468313" y="1355725"/>
            <a:ext cx="3814762"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1</a:t>
            </a:r>
            <a:r>
              <a:rPr kumimoji="1" lang="zh-CN" altLang="en-US" sz="2800" b="1">
                <a:solidFill>
                  <a:schemeClr val="accent2"/>
                </a:solidFill>
                <a:latin typeface="宋体" panose="02010600030101010101" pitchFamily="2" charset="-122"/>
              </a:rPr>
              <a:t>）右颈干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2</a:t>
            </a:r>
            <a:r>
              <a:rPr kumimoji="1" lang="zh-CN" altLang="en-US" sz="2800" b="1">
                <a:solidFill>
                  <a:schemeClr val="accent2"/>
                </a:solidFill>
                <a:latin typeface="宋体" panose="02010600030101010101" pitchFamily="2" charset="-122"/>
              </a:rPr>
              <a:t>）左颈干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3</a:t>
            </a:r>
            <a:r>
              <a:rPr kumimoji="1" lang="zh-CN" altLang="en-US" sz="2800" b="1">
                <a:solidFill>
                  <a:schemeClr val="accent2"/>
                </a:solidFill>
                <a:latin typeface="宋体" panose="02010600030101010101" pitchFamily="2" charset="-122"/>
              </a:rPr>
              <a:t>）右锁骨下干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4</a:t>
            </a:r>
            <a:r>
              <a:rPr kumimoji="1" lang="zh-CN" altLang="en-US" sz="2800" b="1">
                <a:solidFill>
                  <a:schemeClr val="accent2"/>
                </a:solidFill>
                <a:latin typeface="宋体" panose="02010600030101010101" pitchFamily="2" charset="-122"/>
              </a:rPr>
              <a:t>）左锁骨下干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5</a:t>
            </a:r>
            <a:r>
              <a:rPr kumimoji="1" lang="zh-CN" altLang="en-US" sz="2800" b="1">
                <a:solidFill>
                  <a:schemeClr val="accent2"/>
                </a:solidFill>
                <a:latin typeface="宋体" panose="02010600030101010101" pitchFamily="2" charset="-122"/>
              </a:rPr>
              <a:t>）右支气管纵隔干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6</a:t>
            </a:r>
            <a:r>
              <a:rPr kumimoji="1" lang="zh-CN" altLang="en-US" sz="2800" b="1">
                <a:solidFill>
                  <a:schemeClr val="accent2"/>
                </a:solidFill>
                <a:latin typeface="宋体" panose="02010600030101010101" pitchFamily="2" charset="-122"/>
              </a:rPr>
              <a:t>）左支气管纵隔干 </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7</a:t>
            </a:r>
            <a:r>
              <a:rPr kumimoji="1" lang="zh-CN" altLang="en-US" sz="2800" b="1">
                <a:solidFill>
                  <a:schemeClr val="accent2"/>
                </a:solidFill>
                <a:latin typeface="宋体" panose="02010600030101010101" pitchFamily="2" charset="-122"/>
              </a:rPr>
              <a:t>）右腰干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8</a:t>
            </a:r>
            <a:r>
              <a:rPr kumimoji="1" lang="zh-CN" altLang="en-US" sz="2800" b="1">
                <a:solidFill>
                  <a:schemeClr val="accent2"/>
                </a:solidFill>
                <a:latin typeface="宋体" panose="02010600030101010101" pitchFamily="2" charset="-122"/>
              </a:rPr>
              <a:t>）左腰干</a:t>
            </a:r>
          </a:p>
          <a:p>
            <a:pPr eaLnBrk="1" hangingPunct="1">
              <a:lnSpc>
                <a:spcPct val="130000"/>
              </a:lnSpc>
              <a:spcBef>
                <a:spcPct val="0"/>
              </a:spcBef>
              <a:buFontTx/>
              <a:buNone/>
            </a:pPr>
            <a:r>
              <a:rPr kumimoji="1" lang="zh-CN" altLang="en-US" sz="2800" b="1">
                <a:solidFill>
                  <a:schemeClr val="accent2"/>
                </a:solidFill>
                <a:latin typeface="宋体" panose="02010600030101010101" pitchFamily="2" charset="-122"/>
              </a:rPr>
              <a:t>（</a:t>
            </a:r>
            <a:r>
              <a:rPr kumimoji="1" lang="en-US" altLang="zh-CN" sz="2800" b="1">
                <a:solidFill>
                  <a:schemeClr val="accent2"/>
                </a:solidFill>
                <a:latin typeface="宋体" panose="02010600030101010101" pitchFamily="2" charset="-122"/>
              </a:rPr>
              <a:t>9</a:t>
            </a:r>
            <a:r>
              <a:rPr kumimoji="1" lang="zh-CN" altLang="en-US" sz="2800" b="1">
                <a:solidFill>
                  <a:schemeClr val="accent2"/>
                </a:solidFill>
                <a:latin typeface="宋体" panose="02010600030101010101" pitchFamily="2" charset="-122"/>
              </a:rPr>
              <a:t>）肠干</a:t>
            </a:r>
          </a:p>
        </p:txBody>
      </p:sp>
      <p:pic>
        <p:nvPicPr>
          <p:cNvPr id="13317" name="Picture 5"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075" y="550863"/>
            <a:ext cx="32670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16013" y="1412875"/>
            <a:ext cx="2735262" cy="523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2800" b="1">
                <a:solidFill>
                  <a:srgbClr val="FF0000"/>
                </a:solidFill>
                <a:latin typeface="楷体" panose="02010609060101010101" pitchFamily="49" charset="-122"/>
                <a:ea typeface="楷体" panose="02010609060101010101" pitchFamily="49" charset="-122"/>
              </a:rPr>
              <a:t>四、淋巴导管</a:t>
            </a:r>
            <a:r>
              <a:rPr kumimoji="1" lang="zh-CN" altLang="en-US" sz="2800" b="1">
                <a:solidFill>
                  <a:srgbClr val="FF0000"/>
                </a:solidFill>
              </a:rPr>
              <a:t>   </a:t>
            </a:r>
          </a:p>
        </p:txBody>
      </p:sp>
      <p:sp>
        <p:nvSpPr>
          <p:cNvPr id="15363" name="Rectangle 3"/>
          <p:cNvSpPr>
            <a:spLocks noChangeArrowheads="1"/>
          </p:cNvSpPr>
          <p:nvPr/>
        </p:nvSpPr>
        <p:spPr bwMode="auto">
          <a:xfrm>
            <a:off x="827088" y="2114021"/>
            <a:ext cx="3600450" cy="289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70000"/>
              </a:lnSpc>
              <a:spcBef>
                <a:spcPct val="0"/>
              </a:spcBef>
              <a:buFontTx/>
              <a:buNone/>
            </a:pPr>
            <a:r>
              <a:rPr kumimoji="1" lang="zh-CN" altLang="en-US" sz="2800" b="1">
                <a:solidFill>
                  <a:schemeClr val="accent2"/>
                </a:solidFill>
                <a:latin typeface="楷体" panose="02010609060101010101" pitchFamily="49" charset="-122"/>
                <a:ea typeface="楷体" panose="02010609060101010101" pitchFamily="49" charset="-122"/>
              </a:rPr>
              <a:t>淋巴干汇合成两条淋巴导管，即</a:t>
            </a:r>
            <a:r>
              <a:rPr kumimoji="1" lang="zh-CN" altLang="en-US" sz="2800" b="1">
                <a:solidFill>
                  <a:srgbClr val="CC3300"/>
                </a:solidFill>
                <a:latin typeface="楷体" panose="02010609060101010101" pitchFamily="49" charset="-122"/>
                <a:ea typeface="楷体" panose="02010609060101010101" pitchFamily="49" charset="-122"/>
              </a:rPr>
              <a:t>胸导管</a:t>
            </a:r>
            <a:r>
              <a:rPr kumimoji="1" lang="zh-CN" altLang="en-US" sz="2800" b="1">
                <a:solidFill>
                  <a:schemeClr val="accent2"/>
                </a:solidFill>
                <a:latin typeface="楷体" panose="02010609060101010101" pitchFamily="49" charset="-122"/>
                <a:ea typeface="楷体" panose="02010609060101010101" pitchFamily="49" charset="-122"/>
              </a:rPr>
              <a:t>和</a:t>
            </a:r>
            <a:r>
              <a:rPr kumimoji="1" lang="zh-CN" altLang="en-US" sz="2800" b="1">
                <a:solidFill>
                  <a:srgbClr val="CC3300"/>
                </a:solidFill>
                <a:latin typeface="楷体" panose="02010609060101010101" pitchFamily="49" charset="-122"/>
                <a:ea typeface="楷体" panose="02010609060101010101" pitchFamily="49" charset="-122"/>
              </a:rPr>
              <a:t>右淋巴导管</a:t>
            </a:r>
            <a:r>
              <a:rPr kumimoji="1" lang="zh-CN" altLang="en-US" sz="2800" b="1">
                <a:solidFill>
                  <a:schemeClr val="accent2"/>
                </a:solidFill>
                <a:latin typeface="楷体" panose="02010609060101010101" pitchFamily="49" charset="-122"/>
                <a:ea typeface="楷体" panose="02010609060101010101" pitchFamily="49" charset="-122"/>
              </a:rPr>
              <a:t>，分别注入</a:t>
            </a:r>
            <a:r>
              <a:rPr kumimoji="1" lang="zh-CN" altLang="en-US" sz="2800" b="1">
                <a:solidFill>
                  <a:srgbClr val="CC3300"/>
                </a:solidFill>
                <a:latin typeface="楷体" panose="02010609060101010101" pitchFamily="49" charset="-122"/>
                <a:ea typeface="楷体" panose="02010609060101010101" pitchFamily="49" charset="-122"/>
              </a:rPr>
              <a:t>左、右静脉角</a:t>
            </a:r>
            <a:r>
              <a:rPr kumimoji="1" lang="zh-CN" altLang="en-US" sz="2800" b="1">
                <a:solidFill>
                  <a:schemeClr val="accent2"/>
                </a:solidFill>
                <a:latin typeface="楷体" panose="02010609060101010101" pitchFamily="49" charset="-122"/>
                <a:ea typeface="楷体" panose="02010609060101010101" pitchFamily="49" charset="-122"/>
              </a:rPr>
              <a:t>。</a:t>
            </a:r>
          </a:p>
        </p:txBody>
      </p:sp>
      <p:pic>
        <p:nvPicPr>
          <p:cNvPr id="15364" name="Picture 4"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620713"/>
            <a:ext cx="3267075"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图片3"/>
          <p:cNvPicPr>
            <a:picLocks noChangeAspect="1" noChangeArrowheads="1"/>
          </p:cNvPicPr>
          <p:nvPr/>
        </p:nvPicPr>
        <p:blipFill rotWithShape="1">
          <a:blip r:embed="rId3">
            <a:clrChange>
              <a:clrFrom>
                <a:srgbClr val="FEFEFF"/>
              </a:clrFrom>
              <a:clrTo>
                <a:srgbClr val="FEFEFF">
                  <a:alpha val="0"/>
                </a:srgbClr>
              </a:clrTo>
            </a:clrChange>
            <a:extLst>
              <a:ext uri="{28A0092B-C50C-407E-A947-70E740481C1C}">
                <a14:useLocalDpi xmlns:a14="http://schemas.microsoft.com/office/drawing/2010/main" val="0"/>
              </a:ext>
            </a:extLst>
          </a:blip>
          <a:srcRect t="301" r="1874" b="1271"/>
          <a:stretch/>
        </p:blipFill>
        <p:spPr bwMode="auto">
          <a:xfrm>
            <a:off x="4206275" y="394378"/>
            <a:ext cx="4812638" cy="59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3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737" y="300583"/>
            <a:ext cx="4697412"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788509" y="692696"/>
            <a:ext cx="24590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800" b="1">
                <a:solidFill>
                  <a:schemeClr val="accent2"/>
                </a:solidFill>
                <a:latin typeface="宋体" panose="02010600030101010101" pitchFamily="2" charset="-122"/>
              </a:rPr>
              <a:t>（一）胸导管</a:t>
            </a:r>
            <a:r>
              <a:rPr kumimoji="1" lang="zh-CN" altLang="en-US" sz="2800" b="1">
                <a:latin typeface="宋体" panose="02010600030101010101" pitchFamily="2" charset="-122"/>
              </a:rPr>
              <a:t>  </a:t>
            </a:r>
            <a:r>
              <a:rPr kumimoji="1" lang="zh-CN" altLang="en-US" sz="2800">
                <a:solidFill>
                  <a:schemeClr val="accent2"/>
                </a:solidFill>
                <a:latin typeface="宋体" panose="02010600030101010101" pitchFamily="2" charset="-122"/>
              </a:rPr>
              <a:t> </a:t>
            </a:r>
          </a:p>
        </p:txBody>
      </p:sp>
      <p:sp>
        <p:nvSpPr>
          <p:cNvPr id="17413" name="Rectangle 5"/>
          <p:cNvSpPr>
            <a:spLocks noChangeArrowheads="1"/>
          </p:cNvSpPr>
          <p:nvPr/>
        </p:nvSpPr>
        <p:spPr bwMode="auto">
          <a:xfrm>
            <a:off x="1975959" y="2437358"/>
            <a:ext cx="1008062"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左颈干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7414" name="Rectangle 6"/>
          <p:cNvSpPr>
            <a:spLocks noChangeArrowheads="1"/>
          </p:cNvSpPr>
          <p:nvPr/>
        </p:nvSpPr>
        <p:spPr bwMode="auto">
          <a:xfrm>
            <a:off x="1975959" y="3227933"/>
            <a:ext cx="1655762" cy="3460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80000"/>
              </a:lnSpc>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左锁骨下干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7415" name="Rectangle 7"/>
          <p:cNvSpPr>
            <a:spLocks noChangeArrowheads="1"/>
          </p:cNvSpPr>
          <p:nvPr/>
        </p:nvSpPr>
        <p:spPr bwMode="auto">
          <a:xfrm>
            <a:off x="1975959" y="4164558"/>
            <a:ext cx="2016125"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左支气管纵隔干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7416" name="Rectangle 8"/>
          <p:cNvSpPr>
            <a:spLocks noChangeArrowheads="1"/>
          </p:cNvSpPr>
          <p:nvPr/>
        </p:nvSpPr>
        <p:spPr bwMode="auto">
          <a:xfrm>
            <a:off x="2047396" y="5171033"/>
            <a:ext cx="792163" cy="412613"/>
          </a:xfrm>
          <a:prstGeom prst="rect">
            <a:avLst/>
          </a:prstGeom>
          <a:noFill/>
          <a:ln w="9525">
            <a:solidFill>
              <a:schemeClr val="accent2"/>
            </a:solidFill>
            <a:miter lim="800000"/>
            <a:headEnd/>
            <a:tailEnd/>
          </a:ln>
          <a:effectLst/>
          <a:extLst>
            <a:ext uri="{909E8E84-426E-40DD-AFC4-6F175D3DCCD1}">
              <a14:hiddenFill xmlns:a14="http://schemas.microsoft.com/office/drawing/2010/main">
                <a:gradFill rotWithShape="0">
                  <a:gsLst>
                    <a:gs pos="0">
                      <a:srgbClr val="005E47"/>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肠干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7417" name="Rectangle 9"/>
          <p:cNvSpPr>
            <a:spLocks noChangeArrowheads="1"/>
          </p:cNvSpPr>
          <p:nvPr/>
        </p:nvSpPr>
        <p:spPr bwMode="auto">
          <a:xfrm>
            <a:off x="3247546" y="5171033"/>
            <a:ext cx="184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0"/>
              </a:spcBef>
              <a:buFontTx/>
              <a:buNone/>
            </a:pPr>
            <a:endParaRPr kumimoji="1" lang="zh-CN" altLang="zh-CN" sz="2400" b="1">
              <a:solidFill>
                <a:schemeClr val="accent2"/>
              </a:solidFill>
            </a:endParaRPr>
          </a:p>
        </p:txBody>
      </p:sp>
      <p:sp>
        <p:nvSpPr>
          <p:cNvPr id="17418" name="Rectangle 10"/>
          <p:cNvSpPr>
            <a:spLocks noChangeArrowheads="1"/>
          </p:cNvSpPr>
          <p:nvPr/>
        </p:nvSpPr>
        <p:spPr bwMode="auto">
          <a:xfrm>
            <a:off x="2047396" y="5964783"/>
            <a:ext cx="1728788" cy="40640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0">
                  <a:gsLst>
                    <a:gs pos="0">
                      <a:srgbClr val="66FF33"/>
                    </a:gs>
                    <a:gs pos="50000">
                      <a:srgbClr val="2F7618"/>
                    </a:gs>
                    <a:gs pos="100000">
                      <a:srgbClr val="66FF33"/>
                    </a:gs>
                  </a:gsLst>
                  <a:lin ang="189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1" lang="zh-CN" altLang="en-US" sz="2000" b="1">
                <a:solidFill>
                  <a:srgbClr val="CC3300"/>
                </a:solidFill>
                <a:latin typeface="楷体" panose="02010609060101010101" pitchFamily="49" charset="-122"/>
                <a:ea typeface="楷体" panose="02010609060101010101" pitchFamily="49" charset="-122"/>
              </a:rPr>
              <a:t>左、右腰干</a:t>
            </a:r>
            <a:endParaRPr kumimoji="1" lang="zh-CN" altLang="en-US" sz="2000" b="1">
              <a:solidFill>
                <a:schemeClr val="accent2"/>
              </a:solidFill>
              <a:latin typeface="楷体" panose="02010609060101010101" pitchFamily="49" charset="-122"/>
              <a:ea typeface="楷体" panose="02010609060101010101" pitchFamily="49" charset="-122"/>
            </a:endParaRPr>
          </a:p>
        </p:txBody>
      </p:sp>
      <p:sp>
        <p:nvSpPr>
          <p:cNvPr id="17419" name="Text Box 11"/>
          <p:cNvSpPr txBox="1">
            <a:spLocks noChangeArrowheads="1"/>
          </p:cNvSpPr>
          <p:nvPr/>
        </p:nvSpPr>
        <p:spPr bwMode="auto">
          <a:xfrm>
            <a:off x="901261" y="5028158"/>
            <a:ext cx="553998" cy="14398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kumimoji="1" lang="zh-CN" altLang="en-US" sz="2400" b="1">
                <a:solidFill>
                  <a:schemeClr val="accent2"/>
                </a:solidFill>
                <a:latin typeface="楷体" panose="02010609060101010101" pitchFamily="49" charset="-122"/>
                <a:ea typeface="楷体" panose="02010609060101010101" pitchFamily="49" charset="-122"/>
              </a:rPr>
              <a:t>乳糜池</a:t>
            </a:r>
          </a:p>
        </p:txBody>
      </p:sp>
      <p:sp>
        <p:nvSpPr>
          <p:cNvPr id="17420" name="Text Box 12"/>
          <p:cNvSpPr txBox="1">
            <a:spLocks noChangeArrowheads="1"/>
          </p:cNvSpPr>
          <p:nvPr/>
        </p:nvSpPr>
        <p:spPr bwMode="auto">
          <a:xfrm>
            <a:off x="901261" y="2362746"/>
            <a:ext cx="553998" cy="23209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kumimoji="1" lang="zh-CN" altLang="en-US" sz="2400" b="1">
                <a:solidFill>
                  <a:schemeClr val="accent2"/>
                </a:solidFill>
                <a:latin typeface="楷体" panose="02010609060101010101" pitchFamily="49" charset="-122"/>
                <a:ea typeface="楷体" panose="02010609060101010101" pitchFamily="49" charset="-122"/>
              </a:rPr>
              <a:t>胸 导 管</a:t>
            </a:r>
          </a:p>
        </p:txBody>
      </p:sp>
      <p:sp>
        <p:nvSpPr>
          <p:cNvPr id="17421" name="Text Box 13"/>
          <p:cNvSpPr txBox="1">
            <a:spLocks noChangeArrowheads="1"/>
          </p:cNvSpPr>
          <p:nvPr/>
        </p:nvSpPr>
        <p:spPr bwMode="auto">
          <a:xfrm>
            <a:off x="823434" y="1427708"/>
            <a:ext cx="1512887"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CC9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kumimoji="1" lang="zh-CN" altLang="en-US" sz="2400" b="1">
                <a:solidFill>
                  <a:schemeClr val="accent2"/>
                </a:solidFill>
                <a:latin typeface="楷体" panose="02010609060101010101" pitchFamily="49" charset="-122"/>
                <a:ea typeface="楷体" panose="02010609060101010101" pitchFamily="49" charset="-122"/>
              </a:rPr>
              <a:t>左静脉角</a:t>
            </a:r>
          </a:p>
        </p:txBody>
      </p:sp>
      <p:sp>
        <p:nvSpPr>
          <p:cNvPr id="17422" name="Line 14"/>
          <p:cNvSpPr>
            <a:spLocks noChangeShapeType="1"/>
          </p:cNvSpPr>
          <p:nvPr/>
        </p:nvSpPr>
        <p:spPr bwMode="auto">
          <a:xfrm flipH="1">
            <a:off x="1544159" y="5458371"/>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3" name="Line 15"/>
          <p:cNvSpPr>
            <a:spLocks noChangeShapeType="1"/>
          </p:cNvSpPr>
          <p:nvPr/>
        </p:nvSpPr>
        <p:spPr bwMode="auto">
          <a:xfrm flipH="1">
            <a:off x="1544159" y="6180683"/>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4" name="Line 16"/>
          <p:cNvSpPr>
            <a:spLocks noChangeShapeType="1"/>
          </p:cNvSpPr>
          <p:nvPr/>
        </p:nvSpPr>
        <p:spPr bwMode="auto">
          <a:xfrm flipH="1">
            <a:off x="1494946" y="4409033"/>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5" name="Line 17"/>
          <p:cNvSpPr>
            <a:spLocks noChangeShapeType="1"/>
          </p:cNvSpPr>
          <p:nvPr/>
        </p:nvSpPr>
        <p:spPr bwMode="auto">
          <a:xfrm flipH="1">
            <a:off x="1494946" y="3494633"/>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6" name="Line 18"/>
          <p:cNvSpPr>
            <a:spLocks noChangeShapeType="1"/>
          </p:cNvSpPr>
          <p:nvPr/>
        </p:nvSpPr>
        <p:spPr bwMode="auto">
          <a:xfrm flipH="1">
            <a:off x="1494946" y="2580233"/>
            <a:ext cx="381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7" name="Line 19"/>
          <p:cNvSpPr>
            <a:spLocks noChangeShapeType="1"/>
          </p:cNvSpPr>
          <p:nvPr/>
        </p:nvSpPr>
        <p:spPr bwMode="auto">
          <a:xfrm>
            <a:off x="1183796" y="4667796"/>
            <a:ext cx="0" cy="3810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8" name="Line 20"/>
          <p:cNvSpPr>
            <a:spLocks noChangeShapeType="1"/>
          </p:cNvSpPr>
          <p:nvPr/>
        </p:nvSpPr>
        <p:spPr bwMode="auto">
          <a:xfrm flipV="1">
            <a:off x="1183796" y="2003971"/>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默认设计模板">
  <a:themeElements>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4014</TotalTime>
  <Words>1913</Words>
  <Application>Microsoft Office PowerPoint</Application>
  <PresentationFormat>全屏显示(4:3)</PresentationFormat>
  <Paragraphs>224</Paragraphs>
  <Slides>33</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Tahoma</vt:lpstr>
      <vt:lpstr>Verdana</vt:lpstr>
      <vt:lpstr>Times New Roman</vt:lpstr>
      <vt:lpstr>Arial</vt:lpstr>
      <vt:lpstr>隶书</vt:lpstr>
      <vt:lpstr>宋体</vt:lpstr>
      <vt:lpstr>黑体</vt:lpstr>
      <vt:lpstr>楷体</vt:lpstr>
      <vt:lpstr>Wingdings</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WeiYe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淋巴系统</dc:title>
  <dc:creator>Wang</dc:creator>
  <cp:lastModifiedBy>WANG DJ</cp:lastModifiedBy>
  <cp:revision>49</cp:revision>
  <dcterms:created xsi:type="dcterms:W3CDTF">2009-05-11T13:12:05Z</dcterms:created>
  <dcterms:modified xsi:type="dcterms:W3CDTF">2023-04-17T12:36:42Z</dcterms:modified>
</cp:coreProperties>
</file>