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</p:sldMasterIdLst>
  <p:notesMasterIdLst>
    <p:notesMasterId r:id="rId29"/>
  </p:notesMasterIdLst>
  <p:handoutMasterIdLst>
    <p:handoutMasterId r:id="rId30"/>
  </p:handoutMasterIdLst>
  <p:sldIdLst>
    <p:sldId id="498" r:id="rId2"/>
    <p:sldId id="501" r:id="rId3"/>
    <p:sldId id="505" r:id="rId4"/>
    <p:sldId id="490" r:id="rId5"/>
    <p:sldId id="470" r:id="rId6"/>
    <p:sldId id="494" r:id="rId7"/>
    <p:sldId id="493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502" r:id="rId17"/>
    <p:sldId id="479" r:id="rId18"/>
    <p:sldId id="480" r:id="rId19"/>
    <p:sldId id="481" r:id="rId20"/>
    <p:sldId id="484" r:id="rId21"/>
    <p:sldId id="499" r:id="rId22"/>
    <p:sldId id="503" r:id="rId23"/>
    <p:sldId id="504" r:id="rId24"/>
    <p:sldId id="497" r:id="rId25"/>
    <p:sldId id="500" r:id="rId26"/>
    <p:sldId id="506" r:id="rId27"/>
    <p:sldId id="507" r:id="rId28"/>
  </p:sldIdLst>
  <p:sldSz cx="9144000" cy="6858000" type="screen4x3"/>
  <p:notesSz cx="6858000" cy="9144000"/>
  <p:embeddedFontLst>
    <p:embeddedFont>
      <p:font typeface="楷体" panose="02010609060101010101" pitchFamily="49" charset="-122"/>
      <p:regular r:id="rId31"/>
    </p:embeddedFont>
    <p:embeddedFont>
      <p:font typeface="隶书" panose="02010509060101010101" pitchFamily="49" charset="-122"/>
      <p:regular r:id="rId32"/>
    </p:embeddedFont>
    <p:embeddedFont>
      <p:font typeface="黑体" panose="02010609060101010101" pitchFamily="49" charset="-122"/>
      <p:regular r:id="rId33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CC00"/>
    <a:srgbClr val="FF0066"/>
    <a:srgbClr val="9900CC"/>
    <a:srgbClr val="CC66FF"/>
    <a:srgbClr val="000066"/>
    <a:srgbClr val="FF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87" d="100"/>
          <a:sy n="87" d="100"/>
        </p:scale>
        <p:origin x="14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16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1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466BD89-CFC0-460A-A64D-735BBC6D90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1E8C03-CFE8-4A19-8E03-95730986C8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DCB32DF-F139-49F7-AA51-651C4E3E9325}" type="slidenum">
              <a:rPr lang="en-US" altLang="zh-CN" sz="1200" smtClean="0"/>
              <a:pPr/>
              <a:t>25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182447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96060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05914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951577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470486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99231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391048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981493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277026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053229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752904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1989138"/>
            <a:ext cx="3887788" cy="1150937"/>
          </a:xfrm>
          <a:solidFill>
            <a:srgbClr val="FFCC00">
              <a:alpha val="43921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eaLnBrk="1" hangingPunct="1"/>
            <a:r>
              <a:rPr lang="zh-CN" altLang="en-US" sz="5400" b="1" smtClean="0">
                <a:solidFill>
                  <a:schemeClr val="accent2"/>
                </a:solidFill>
                <a:ea typeface="隶书" panose="02010509060101010101" pitchFamily="49" charset="-122"/>
              </a:rPr>
              <a:t>心（下）</a:t>
            </a:r>
            <a:endParaRPr lang="zh-CN" altLang="en-US" sz="4400" b="1" smtClean="0">
              <a:solidFill>
                <a:schemeClr val="accent2"/>
              </a:solidFill>
              <a:ea typeface="隶书" panose="02010509060101010101" pitchFamily="49" charset="-122"/>
            </a:endParaRPr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539750" y="620713"/>
            <a:ext cx="196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心血管系统</a:t>
            </a:r>
          </a:p>
        </p:txBody>
      </p:sp>
      <p:sp>
        <p:nvSpPr>
          <p:cNvPr id="4100" name="Oval 5"/>
          <p:cNvSpPr>
            <a:spLocks noChangeArrowheads="1"/>
          </p:cNvSpPr>
          <p:nvPr/>
        </p:nvSpPr>
        <p:spPr bwMode="auto">
          <a:xfrm>
            <a:off x="1547665" y="3573016"/>
            <a:ext cx="6121696" cy="2304256"/>
          </a:xfrm>
          <a:prstGeom prst="ellipse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2400" b="1" dirty="0">
              <a:ea typeface="楷体" panose="02010609060101010101" pitchFamily="49" charset="-122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ea typeface="楷体" panose="02010609060101010101" pitchFamily="49" charset="-122"/>
              </a:rPr>
              <a:t>潍坊医学院人体解剖学教研室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ea typeface="楷体" panose="02010609060101010101" pitchFamily="49" charset="-122"/>
              </a:rPr>
              <a:t>王  岱  </a:t>
            </a:r>
            <a:r>
              <a:rPr lang="zh-CN" altLang="en-US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君</a:t>
            </a:r>
            <a:endParaRPr lang="en-US" altLang="zh-CN" b="1" dirty="0">
              <a:solidFill>
                <a:srgbClr val="FF0000"/>
              </a:solidFill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11052</a:t>
            </a:r>
            <a:endParaRPr lang="zh-CN" altLang="en-US" sz="24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11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78180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1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58293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心肌梗死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19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3388"/>
            <a:ext cx="2895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r11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52578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梗死冠脉的再造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11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36766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14400" y="8382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accent2"/>
                </a:solidFill>
              </a:rPr>
              <a:t>搭  桥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1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36353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0000FF"/>
                </a:solidFill>
              </a:rPr>
              <a:t>心脏移植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214"/>
            <a:ext cx="3715170" cy="381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3672160" cy="36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1520" y="1556792"/>
            <a:ext cx="2880320" cy="40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zh-CN" altLang="en-US" sz="2800" b="1" dirty="0">
                <a:solidFill>
                  <a:schemeClr val="accent2"/>
                </a:solidFill>
              </a:rPr>
              <a:t>冠状窦及属支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chemeClr val="accent2"/>
                </a:solidFill>
              </a:rPr>
              <a:t>	</a:t>
            </a:r>
            <a:r>
              <a:rPr lang="en-US" altLang="zh-CN" sz="2800" b="1" dirty="0">
                <a:solidFill>
                  <a:schemeClr val="accent2"/>
                </a:solidFill>
              </a:rPr>
              <a:t>(1)</a:t>
            </a:r>
            <a:r>
              <a:rPr lang="zh-CN" altLang="en-US" sz="2800" b="1" dirty="0">
                <a:solidFill>
                  <a:schemeClr val="accent2"/>
                </a:solidFill>
              </a:rPr>
              <a:t>冠状窦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chemeClr val="accent2"/>
                </a:solidFill>
              </a:rPr>
              <a:t>	</a:t>
            </a:r>
            <a:r>
              <a:rPr lang="en-US" altLang="zh-CN" sz="2800" b="1" dirty="0">
                <a:solidFill>
                  <a:schemeClr val="accent2"/>
                </a:solidFill>
              </a:rPr>
              <a:t>(2)</a:t>
            </a:r>
            <a:r>
              <a:rPr lang="zh-CN" altLang="en-US" sz="2800" b="1" dirty="0">
                <a:solidFill>
                  <a:schemeClr val="accent2"/>
                </a:solidFill>
              </a:rPr>
              <a:t>冠状窦属支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accent2"/>
                </a:solidFill>
              </a:rPr>
              <a:t>    心大静脉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accent2"/>
                </a:solidFill>
              </a:rPr>
              <a:t>    心中静脉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accent2"/>
                </a:solidFill>
              </a:rPr>
              <a:t>    心小静脉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chemeClr val="accent2"/>
                </a:solidFill>
              </a:rPr>
              <a:t>2. </a:t>
            </a:r>
            <a:r>
              <a:rPr lang="zh-CN" altLang="en-US" sz="2800" b="1" dirty="0">
                <a:solidFill>
                  <a:schemeClr val="accent2"/>
                </a:solidFill>
              </a:rPr>
              <a:t>心前静脉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chemeClr val="accent2"/>
                </a:solidFill>
              </a:rPr>
              <a:t>3. </a:t>
            </a:r>
            <a:r>
              <a:rPr lang="zh-CN" altLang="en-US" sz="2800" b="1" dirty="0">
                <a:solidFill>
                  <a:schemeClr val="accent2"/>
                </a:solidFill>
              </a:rPr>
              <a:t>心最小静脉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84709" y="548680"/>
            <a:ext cx="1800225" cy="519113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accent2"/>
                </a:solidFill>
              </a:rPr>
              <a:t>心的静脉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884988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4213" y="620713"/>
            <a:ext cx="1943100" cy="561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  <a:ea typeface="黑体" panose="02010609060101010101" pitchFamily="49" charset="-122"/>
              </a:rPr>
              <a:t>心的神经</a:t>
            </a:r>
          </a:p>
        </p:txBody>
      </p:sp>
      <p:pic>
        <p:nvPicPr>
          <p:cNvPr id="20483" name="Picture 3" descr="106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75438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92150"/>
            <a:ext cx="519906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27088" y="692150"/>
            <a:ext cx="1368425" cy="561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  <a:ea typeface="黑体" panose="02010609060101010101" pitchFamily="49" charset="-122"/>
              </a:rPr>
              <a:t>心包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1188" y="1773238"/>
            <a:ext cx="1828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纤维心包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浆膜心包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心包腔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539750" y="3500438"/>
            <a:ext cx="2490788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心包窦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    心包横窦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    心包斜窦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    心包前下窦</a:t>
            </a:r>
          </a:p>
        </p:txBody>
      </p:sp>
      <p:pic>
        <p:nvPicPr>
          <p:cNvPr id="3481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20713"/>
            <a:ext cx="5435600" cy="598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620713"/>
            <a:ext cx="568325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20713"/>
            <a:ext cx="5616575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81000" y="457200"/>
            <a:ext cx="2751138" cy="561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  <a:ea typeface="黑体" panose="02010609060101010101" pitchFamily="49" charset="-122"/>
              </a:rPr>
              <a:t>心的体表投影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50825" y="2060575"/>
            <a:ext cx="28082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外形体表投影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99CC"/>
                </a:solidFill>
              </a:rPr>
              <a:t>  </a:t>
            </a:r>
            <a:r>
              <a:rPr lang="en-US" altLang="zh-CN" sz="2800" b="1">
                <a:solidFill>
                  <a:srgbClr val="0099CC"/>
                </a:solidFill>
              </a:rPr>
              <a:t>4</a:t>
            </a:r>
            <a:r>
              <a:rPr lang="zh-CN" altLang="en-US" sz="2800" b="1">
                <a:solidFill>
                  <a:srgbClr val="0099CC"/>
                </a:solidFill>
              </a:rPr>
              <a:t>点连线法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/>
              <a:t>瓣膜体表投影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瓣膜听诊区</a:t>
            </a:r>
            <a:endParaRPr lang="zh-CN" altLang="en-US" sz="2800" b="1">
              <a:solidFill>
                <a:srgbClr val="FF99FF"/>
              </a:solidFill>
            </a:endParaRPr>
          </a:p>
        </p:txBody>
      </p: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3276600" y="1341438"/>
            <a:ext cx="5616575" cy="4738687"/>
            <a:chOff x="2064" y="845"/>
            <a:chExt cx="3538" cy="2985"/>
          </a:xfrm>
        </p:grpSpPr>
        <p:pic>
          <p:nvPicPr>
            <p:cNvPr id="22533" name="Picture 9" descr="m-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45"/>
              <a:ext cx="3483" cy="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Text Box 10"/>
            <p:cNvSpPr txBox="1">
              <a:spLocks noChangeArrowheads="1"/>
            </p:cNvSpPr>
            <p:nvPr/>
          </p:nvSpPr>
          <p:spPr bwMode="auto">
            <a:xfrm>
              <a:off x="4830" y="1842"/>
              <a:ext cx="77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400" b="1">
                  <a:solidFill>
                    <a:srgbClr val="CC3300"/>
                  </a:solidFill>
                  <a:ea typeface="黑体" panose="02010609060101010101" pitchFamily="49" charset="-122"/>
                </a:rPr>
                <a:t>二尖瓣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328738" y="1423988"/>
            <a:ext cx="6556375" cy="40671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  的  要  求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AutoNum type="arabicPeriod"/>
            </a:pPr>
            <a:r>
              <a:rPr lang="zh-CN" altLang="en-US" sz="2400" b="1" dirty="0">
                <a:solidFill>
                  <a:srgbClr val="FF0000"/>
                </a:solidFill>
              </a:rPr>
              <a:t>掌握左、右冠状动脉的起始、行程，重要分支及其分布。动脉韧带的概念及意义。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AutoNum type="arabicPeriod"/>
            </a:pPr>
            <a:r>
              <a:rPr lang="zh-CN" altLang="en-US" sz="2400" b="1" dirty="0">
                <a:solidFill>
                  <a:schemeClr val="accent2"/>
                </a:solidFill>
              </a:rPr>
              <a:t>熟悉心大、中、小静脉的行程，冠状窦的位置与开口。心包的概念、分层、形成的结构及其临床意义。心的体表投影。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AutoNum type="arabicPeriod"/>
            </a:pPr>
            <a:r>
              <a:rPr lang="zh-CN" altLang="en-US" sz="2400" b="1" dirty="0"/>
              <a:t>了解心的神经。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AutoNum type="arabicPeriod"/>
            </a:pPr>
            <a:endParaRPr lang="en-US" altLang="zh-CN" sz="24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58674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28075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肺动脉</a:t>
            </a:r>
            <a:r>
              <a:rPr lang="zh-CN" altLang="en-US" sz="2800" b="1" smtClean="0">
                <a:solidFill>
                  <a:schemeClr val="accent2"/>
                </a:solidFill>
              </a:rPr>
              <a:t>和肺静脉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2997200"/>
            <a:ext cx="3887788" cy="1150938"/>
          </a:xfrm>
          <a:solidFill>
            <a:srgbClr val="FFCC00">
              <a:alpha val="43921"/>
            </a:srgb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eaLnBrk="1" hangingPunct="1"/>
            <a:r>
              <a:rPr lang="zh-CN" altLang="en-US" sz="5400" b="1" smtClean="0">
                <a:solidFill>
                  <a:schemeClr val="accent2"/>
                </a:solidFill>
                <a:ea typeface="隶书" panose="02010509060101010101" pitchFamily="49" charset="-122"/>
              </a:rPr>
              <a:t>动 脉 </a:t>
            </a:r>
            <a:r>
              <a:rPr lang="en-US" altLang="zh-CN" sz="4400" b="1" smtClean="0">
                <a:solidFill>
                  <a:schemeClr val="accent2"/>
                </a:solidFill>
                <a:ea typeface="隶书" panose="02010509060101010101" pitchFamily="49" charset="-122"/>
              </a:rPr>
              <a:t>Artery</a:t>
            </a:r>
          </a:p>
        </p:txBody>
      </p:sp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533400" y="381000"/>
            <a:ext cx="196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心血管系统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620713"/>
            <a:ext cx="3335337" cy="647700"/>
          </a:xfrm>
          <a:noFill/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概 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5400675" cy="4824412"/>
          </a:xfrm>
          <a:noFill/>
        </p:spPr>
        <p:txBody>
          <a:bodyPr/>
          <a:lstStyle/>
          <a:p>
            <a:pPr marL="179388" indent="-179388" defTabSz="258763" eaLnBrk="1" hangingPunct="1">
              <a:lnSpc>
                <a:spcPct val="80000"/>
              </a:lnSpc>
            </a:pPr>
            <a:r>
              <a:rPr lang="zh-CN" altLang="en-US" sz="2800" b="1" smtClean="0">
                <a:solidFill>
                  <a:schemeClr val="accent2"/>
                </a:solidFill>
              </a:rPr>
              <a:t>定义 </a:t>
            </a:r>
          </a:p>
          <a:p>
            <a:pPr marL="179388" indent="-179388" defTabSz="258763" eaLnBrk="1" hangingPunct="1">
              <a:lnSpc>
                <a:spcPct val="80000"/>
              </a:lnSpc>
            </a:pPr>
            <a:r>
              <a:rPr lang="zh-CN" altLang="en-US" sz="2800" b="1" smtClean="0">
                <a:solidFill>
                  <a:schemeClr val="accent2"/>
                </a:solidFill>
              </a:rPr>
              <a:t>器官外动脉分布的基本规律</a:t>
            </a:r>
          </a:p>
          <a:p>
            <a:pPr marL="360363" lvl="1" indent="179388" defTabSz="258763"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宋体" panose="02010600030101010101" pitchFamily="2" charset="-122"/>
              </a:rPr>
              <a:t>对称性</a:t>
            </a:r>
          </a:p>
          <a:p>
            <a:pPr marL="360363" lvl="1" indent="179388" defTabSz="258763"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宋体" panose="02010600030101010101" pitchFamily="2" charset="-122"/>
              </a:rPr>
              <a:t>动脉干</a:t>
            </a:r>
          </a:p>
          <a:p>
            <a:pPr marL="360363" lvl="1" indent="179388" defTabSz="258763"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宋体" panose="02010600030101010101" pitchFamily="2" charset="-122"/>
              </a:rPr>
              <a:t>脏壁支</a:t>
            </a:r>
          </a:p>
          <a:p>
            <a:pPr marL="360363" lvl="1" indent="179388" defTabSz="258763" eaLnBrk="1" hangingPunct="1">
              <a:lnSpc>
                <a:spcPct val="80000"/>
              </a:lnSpc>
              <a:buFontTx/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宋体" panose="02010600030101010101" pitchFamily="2" charset="-122"/>
              </a:rPr>
              <a:t>BvN</a:t>
            </a:r>
            <a:r>
              <a:rPr lang="zh-CN" altLang="en-US" sz="2400" b="1" smtClean="0">
                <a:solidFill>
                  <a:schemeClr val="accent2"/>
                </a:solidFill>
                <a:latin typeface="宋体" panose="02010600030101010101" pitchFamily="2" charset="-122"/>
              </a:rPr>
              <a:t>束</a:t>
            </a:r>
          </a:p>
          <a:p>
            <a:pPr marL="360363" lvl="1" indent="179388" defTabSz="258763"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宋体" panose="02010600030101010101" pitchFamily="2" charset="-122"/>
              </a:rPr>
              <a:t>所居位置</a:t>
            </a:r>
          </a:p>
          <a:p>
            <a:pPr marL="360363" lvl="1" indent="179388" defTabSz="258763"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宋体" panose="02010600030101010101" pitchFamily="2" charset="-122"/>
              </a:rPr>
              <a:t>短距离到达</a:t>
            </a:r>
          </a:p>
          <a:p>
            <a:pPr marL="360363" lvl="1" indent="179388" defTabSz="258763"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宋体" panose="02010600030101010101" pitchFamily="2" charset="-122"/>
              </a:rPr>
              <a:t>分布形式（血管弓、门）</a:t>
            </a:r>
          </a:p>
          <a:p>
            <a:pPr marL="360363" lvl="1" indent="179388" defTabSz="258763"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chemeClr val="accent2"/>
                </a:solidFill>
                <a:latin typeface="宋体" panose="02010600030101010101" pitchFamily="2" charset="-122"/>
              </a:rPr>
              <a:t>口径大小</a:t>
            </a:r>
          </a:p>
          <a:p>
            <a:pPr marL="179388" indent="-179388" defTabSz="258763" eaLnBrk="1" hangingPunct="1">
              <a:lnSpc>
                <a:spcPct val="80000"/>
              </a:lnSpc>
            </a:pPr>
            <a:r>
              <a:rPr lang="zh-CN" altLang="en-US" sz="2800" b="1" smtClean="0">
                <a:solidFill>
                  <a:schemeClr val="accent2"/>
                </a:solidFill>
              </a:rPr>
              <a:t>器官内动脉分布</a:t>
            </a:r>
          </a:p>
          <a:p>
            <a:pPr marL="179388" indent="-179388" defTabSz="258763" eaLnBrk="1" hangingPunct="1"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solidFill>
                  <a:schemeClr val="accent2"/>
                </a:solidFill>
              </a:rPr>
              <a:t>			放射型、纵行型、横行型、集中型</a:t>
            </a:r>
          </a:p>
        </p:txBody>
      </p:sp>
      <p:pic>
        <p:nvPicPr>
          <p:cNvPr id="25604" name="Picture 4" descr="1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92150"/>
            <a:ext cx="26924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597" name="Picture 5" descr="15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20713"/>
            <a:ext cx="2706688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1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5183188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11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83883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508625" y="1628775"/>
            <a:ext cx="2486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器官外动脉分布模式图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003800" y="3284538"/>
            <a:ext cx="2486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器官内动脉分布模式图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119-1 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38322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43" name="Picture 3" descr="图片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84313"/>
            <a:ext cx="4864100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4624387" cy="64928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/>
          <a:p>
            <a:pPr eaLnBrk="1" hangingPunct="1"/>
            <a:r>
              <a:rPr lang="zh-CN" altLang="en-US" sz="4000" b="1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一、肺循环的动脉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550" y="1557338"/>
            <a:ext cx="3240088" cy="46085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b="1" smtClean="0">
                <a:solidFill>
                  <a:schemeClr val="accent2"/>
                </a:solidFill>
              </a:rPr>
              <a:t>肺动脉干</a:t>
            </a:r>
            <a:br>
              <a:rPr lang="zh-CN" altLang="en-US" b="1" smtClean="0">
                <a:solidFill>
                  <a:schemeClr val="accent2"/>
                </a:solidFill>
              </a:rPr>
            </a:br>
            <a:r>
              <a:rPr lang="en-US" altLang="zh-CN" sz="2800" b="1" smtClean="0">
                <a:solidFill>
                  <a:schemeClr val="accent2"/>
                </a:solidFill>
              </a:rPr>
              <a:t>Pulmonary trunk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b="1" smtClean="0">
                <a:solidFill>
                  <a:schemeClr val="accent2"/>
                </a:solidFill>
              </a:rPr>
              <a:t>左肺动脉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b="1" smtClean="0">
                <a:solidFill>
                  <a:schemeClr val="accent2"/>
                </a:solidFill>
              </a:rPr>
              <a:t>右肺动脉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b="1" smtClean="0">
                <a:solidFill>
                  <a:srgbClr val="FF0000"/>
                </a:solidFill>
              </a:rPr>
              <a:t>动脉韧带</a:t>
            </a:r>
            <a:br>
              <a:rPr lang="zh-CN" altLang="en-US" b="1" smtClean="0">
                <a:solidFill>
                  <a:srgbClr val="FF0000"/>
                </a:solidFill>
              </a:rPr>
            </a:br>
            <a:r>
              <a:rPr lang="en-US" altLang="zh-CN" sz="2800" b="1" smtClean="0">
                <a:solidFill>
                  <a:srgbClr val="FF0000"/>
                </a:solidFill>
              </a:rPr>
              <a:t>Arterial ligament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4"/>
          <p:cNvSpPr>
            <a:spLocks noChangeArrowheads="1"/>
          </p:cNvSpPr>
          <p:nvPr/>
        </p:nvSpPr>
        <p:spPr bwMode="auto">
          <a:xfrm>
            <a:off x="4078288" y="1500188"/>
            <a:ext cx="2870200" cy="1352550"/>
          </a:xfrm>
          <a:prstGeom prst="cloudCallout">
            <a:avLst>
              <a:gd name="adj1" fmla="val 5861"/>
              <a:gd name="adj2" fmla="val -395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6600" b="1">
                <a:solidFill>
                  <a:srgbClr val="FF0000"/>
                </a:solidFill>
              </a:rPr>
              <a:t>？</a:t>
            </a:r>
            <a:endParaRPr lang="zh-CN" altLang="en-US" sz="2400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774825" y="1716088"/>
            <a:ext cx="2159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1" i="1" dirty="0">
                <a:solidFill>
                  <a:schemeClr val="bg1"/>
                </a:solidFill>
                <a:ea typeface="楷体" panose="02010609060101010101" pitchFamily="49" charset="-122"/>
              </a:rPr>
              <a:t>思考题</a:t>
            </a:r>
            <a:endParaRPr lang="zh-CN" altLang="en-US" sz="2400" dirty="0"/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1692275" y="3421204"/>
            <a:ext cx="6001964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FontTx/>
              <a:buAutoNum type="arabicPeriod"/>
            </a:pPr>
            <a:r>
              <a:rPr lang="zh-CN" altLang="en-US" b="1" dirty="0">
                <a:solidFill>
                  <a:schemeClr val="accent2"/>
                </a:solidFill>
                <a:ea typeface="楷体" panose="02010609060101010101" pitchFamily="49" charset="-122"/>
              </a:rPr>
              <a:t>简述左、右冠状动脉的分布。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FontTx/>
              <a:buAutoNum type="arabicPeriod"/>
            </a:pPr>
            <a:r>
              <a:rPr lang="zh-CN" altLang="en-US" b="1" dirty="0">
                <a:solidFill>
                  <a:schemeClr val="accent2"/>
                </a:solidFill>
                <a:ea typeface="楷体" panose="02010609060101010101" pitchFamily="49" charset="-122"/>
              </a:rPr>
              <a:t>什么是动脉韧带？</a:t>
            </a:r>
            <a:endParaRPr lang="zh-CN" alt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381125"/>
            <a:ext cx="40957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467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387424"/>
            <a:ext cx="7322559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02434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81000" y="381000"/>
            <a:ext cx="1670050" cy="561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  <a:ea typeface="黑体" panose="02010609060101010101" pitchFamily="49" charset="-122"/>
              </a:rPr>
              <a:t>心的血管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81000" y="1537090"/>
            <a:ext cx="2446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1. </a:t>
            </a:r>
            <a:r>
              <a:rPr lang="zh-CN" altLang="en-US" sz="2800" b="1" dirty="0">
                <a:solidFill>
                  <a:srgbClr val="FF0000"/>
                </a:solidFill>
              </a:rPr>
              <a:t>左冠状动脉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718027" y="457966"/>
            <a:ext cx="2735263" cy="954087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accent2"/>
                </a:solidFill>
              </a:rPr>
              <a:t>冠状动脉</a:t>
            </a:r>
            <a:endParaRPr lang="en-US" altLang="zh-CN" sz="28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</a:rPr>
              <a:t>coronary artery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06" y="2662146"/>
            <a:ext cx="4025582" cy="413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15" y="20996"/>
            <a:ext cx="3750285" cy="375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21037" y="2173274"/>
            <a:ext cx="2592387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accent2"/>
                </a:solidFill>
              </a:rPr>
              <a:t>对角支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</a:rPr>
              <a:t>前室间支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/>
              <a:t>   </a:t>
            </a:r>
            <a:r>
              <a:rPr lang="zh-CN" altLang="en-US" sz="2800" b="1" dirty="0"/>
              <a:t>左室前支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/>
              <a:t>   右室前支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/>
              <a:t>       </a:t>
            </a:r>
            <a:r>
              <a:rPr lang="zh-CN" altLang="en-US" sz="2800" b="1" dirty="0">
                <a:ea typeface="楷体" panose="02010609060101010101" pitchFamily="49" charset="-122"/>
              </a:rPr>
              <a:t>左圆锥支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/>
              <a:t>   室间隔前支</a:t>
            </a:r>
          </a:p>
        </p:txBody>
      </p:sp>
    </p:spTree>
    <p:extLst>
      <p:ext uri="{BB962C8B-B14F-4D97-AF65-F5344CB8AC3E}">
        <p14:creationId xmlns:p14="http://schemas.microsoft.com/office/powerpoint/2010/main" val="20049657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7"/>
            <a:ext cx="4248472" cy="436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4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15" y="2492896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23131" y="620688"/>
            <a:ext cx="23050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chemeClr val="accent2"/>
                </a:solidFill>
              </a:rPr>
              <a:t>旋支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/>
              <a:t>   </a:t>
            </a:r>
            <a:r>
              <a:rPr lang="zh-CN" altLang="en-US" sz="2800" b="1" dirty="0"/>
              <a:t>左缘支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/>
              <a:t>   左室后支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/>
              <a:t>   窦房结支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/>
              <a:t>   心房支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/>
              <a:t>   左房旋支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79388" y="260350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zh-CN"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55" y="2708920"/>
            <a:ext cx="3808413" cy="38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3" b="4616"/>
          <a:stretch/>
        </p:blipFill>
        <p:spPr bwMode="auto">
          <a:xfrm>
            <a:off x="2339752" y="188640"/>
            <a:ext cx="36004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07504" y="836712"/>
            <a:ext cx="2808312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57188">
              <a:spcBef>
                <a:spcPct val="20000"/>
              </a:spcBef>
              <a:buChar char="•"/>
              <a:tabLst>
                <a:tab pos="808038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265113" indent="192088" defTabSz="357188">
              <a:spcBef>
                <a:spcPct val="20000"/>
              </a:spcBef>
              <a:buChar char="–"/>
              <a:tabLst>
                <a:tab pos="808038" algn="l"/>
              </a:tabLs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357188">
              <a:spcBef>
                <a:spcPct val="20000"/>
              </a:spcBef>
              <a:buChar char="•"/>
              <a:tabLst>
                <a:tab pos="80803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357188">
              <a:spcBef>
                <a:spcPct val="20000"/>
              </a:spcBef>
              <a:buChar char="–"/>
              <a:tabLst>
                <a:tab pos="808038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357188">
              <a:spcBef>
                <a:spcPct val="20000"/>
              </a:spcBef>
              <a:buChar char="»"/>
              <a:tabLst>
                <a:tab pos="808038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357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08038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357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08038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357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08038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357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08038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2. </a:t>
            </a:r>
            <a:r>
              <a:rPr lang="zh-CN" altLang="en-US" sz="2800" b="1" dirty="0">
                <a:solidFill>
                  <a:srgbClr val="FF0000"/>
                </a:solidFill>
              </a:rPr>
              <a:t>右冠状动脉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accent2"/>
                </a:solidFill>
              </a:rPr>
              <a:t>窦房结支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accent2"/>
                </a:solidFill>
              </a:rPr>
              <a:t>右房支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accent2"/>
                </a:solidFill>
              </a:rPr>
              <a:t>右缘支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/>
              <a:t>后室间支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accent2"/>
                </a:solidFill>
              </a:rPr>
              <a:t>   	室间隔后支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/>
              <a:t>右旋支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accent2"/>
                </a:solidFill>
              </a:rPr>
              <a:t>	房室结支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119-1 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71011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p119-2 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/>
          <a:stretch>
            <a:fillRect/>
          </a:stretch>
        </p:blipFill>
        <p:spPr bwMode="auto">
          <a:xfrm>
            <a:off x="4627563" y="260350"/>
            <a:ext cx="451643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042988" y="404813"/>
            <a:ext cx="3455987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冠状动脉的分布类型</a:t>
            </a:r>
          </a:p>
          <a:p>
            <a:pPr eaLnBrk="1" hangingPunct="1">
              <a:spcBef>
                <a:spcPts val="6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右优势型</a:t>
            </a:r>
          </a:p>
          <a:p>
            <a:pPr eaLnBrk="1" hangingPunct="1">
              <a:spcBef>
                <a:spcPts val="6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均衡型</a:t>
            </a:r>
          </a:p>
          <a:p>
            <a:pPr eaLnBrk="1" hangingPunct="1">
              <a:spcBef>
                <a:spcPts val="6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左优势型</a:t>
            </a:r>
            <a:endParaRPr lang="en-US" altLang="zh-CN" sz="2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2800" b="1">
              <a:solidFill>
                <a:schemeClr val="accent2"/>
              </a:solidFill>
            </a:endParaRPr>
          </a:p>
        </p:txBody>
      </p:sp>
      <p:pic>
        <p:nvPicPr>
          <p:cNvPr id="1024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88344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u11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0"/>
          <a:stretch>
            <a:fillRect/>
          </a:stretch>
        </p:blipFill>
        <p:spPr bwMode="auto">
          <a:xfrm>
            <a:off x="228600" y="2543175"/>
            <a:ext cx="51816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su11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4"/>
          <a:stretch>
            <a:fillRect/>
          </a:stretch>
        </p:blipFill>
        <p:spPr bwMode="auto">
          <a:xfrm>
            <a:off x="5410200" y="2397125"/>
            <a:ext cx="33337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71550" y="1419225"/>
            <a:ext cx="3868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壁冠状动脉（心肌桥）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003800" y="1438275"/>
            <a:ext cx="360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</a:rPr>
              <a:t>冠状动脉的壁内分支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1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30527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r11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76250"/>
            <a:ext cx="43719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990600"/>
            <a:ext cx="2733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心血管的狭窄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默认设计模板">
  <a:themeElements>
    <a:clrScheme name="2_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6315</TotalTime>
  <Words>489</Words>
  <Application>Microsoft Office PowerPoint</Application>
  <PresentationFormat>全屏显示(4:3)</PresentationFormat>
  <Paragraphs>97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楷体</vt:lpstr>
      <vt:lpstr>Times New Roman</vt:lpstr>
      <vt:lpstr>Arial</vt:lpstr>
      <vt:lpstr>隶书</vt:lpstr>
      <vt:lpstr>宋体</vt:lpstr>
      <vt:lpstr>黑体</vt:lpstr>
      <vt:lpstr>Wingdings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概 述</vt:lpstr>
      <vt:lpstr>PowerPoint 演示文稿</vt:lpstr>
      <vt:lpstr>一、肺循环的动脉</vt:lpstr>
      <vt:lpstr>PowerPoint 演示文稿</vt:lpstr>
      <vt:lpstr>PowerPoint 演示文稿</vt:lpstr>
      <vt:lpstr>PowerPoint 演示文稿</vt:lpstr>
    </vt:vector>
  </TitlesOfParts>
  <Company>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脉管总论、心脏</dc:title>
  <dc:creator>Wang</dc:creator>
  <cp:lastModifiedBy>WANG DJ</cp:lastModifiedBy>
  <cp:revision>127</cp:revision>
  <dcterms:created xsi:type="dcterms:W3CDTF">2001-09-10T07:32:11Z</dcterms:created>
  <dcterms:modified xsi:type="dcterms:W3CDTF">2023-04-03T23:33:51Z</dcterms:modified>
</cp:coreProperties>
</file>