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35"/>
  </p:notesMasterIdLst>
  <p:sldIdLst>
    <p:sldId id="287" r:id="rId2"/>
    <p:sldId id="28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6" r:id="rId27"/>
    <p:sldId id="281" r:id="rId28"/>
    <p:sldId id="282" r:id="rId29"/>
    <p:sldId id="283" r:id="rId30"/>
    <p:sldId id="284" r:id="rId31"/>
    <p:sldId id="289" r:id="rId32"/>
    <p:sldId id="290" r:id="rId33"/>
    <p:sldId id="285" r:id="rId34"/>
  </p:sldIdLst>
  <p:sldSz cx="9144000" cy="6858000" type="screen4x3"/>
  <p:notesSz cx="6858000" cy="9144000"/>
  <p:embeddedFontLst>
    <p:embeddedFont>
      <p:font typeface="楷体" panose="02010609060101010101" pitchFamily="49" charset="-122"/>
      <p:regular r:id="rId36"/>
    </p:embeddedFont>
    <p:embeddedFont>
      <p:font typeface="隶书" panose="02010509060101010101" pitchFamily="49" charset="-122"/>
      <p:regular r:id="rId37"/>
    </p:embeddedFont>
    <p:embeddedFont>
      <p:font typeface="黑体" panose="02010609060101010101" pitchFamily="49" charset="-122"/>
      <p:regular r:id="rId38"/>
    </p:embeddedFont>
    <p:embeddedFont>
      <p:font typeface="Garamond" panose="02020404030301010803" pitchFamily="18" charset="0"/>
      <p:regular r:id="rId39"/>
      <p:bold r:id="rId40"/>
      <p: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A599"/>
    <a:srgbClr val="0523FF"/>
    <a:srgbClr val="024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6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24821F-6679-40CA-94BD-02ACBB656DA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C15AA5-F551-48CC-884A-D319E0D16B58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49EEE7-48C3-44CF-BA43-6A705E90C306}" type="slidenum">
              <a:rPr lang="en-US" altLang="zh-CN"/>
              <a:pPr/>
              <a:t>9</a:t>
            </a:fld>
            <a:endParaRPr lang="en-US" altLang="zh-CN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BF231-771A-4FDD-834C-96AC3F8EBCC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64176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78D4C-8B39-4C1F-8172-4FB4A185F7C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562214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EF7BE-A2B2-4CA2-BD48-13AE0D1748A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817119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DA6EDE2-8A17-4ABC-89E3-54C677652B5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757335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3A509D7-CCDE-4925-9EFC-34CB82C7524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089026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C465F-FB50-4F3B-9402-2CE8DCA3FAA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948792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A9794-F7FF-4B53-85D6-8678B36AB2B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9517251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9EBF1-C2FE-42E7-AF52-F19D57DC959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283276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49F06-8111-4823-9E75-54144C3B43D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649705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FE9DC-6ACA-4120-BB0A-52D0D5EDDE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335042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74424-02FD-43A7-960E-8B71217E94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5369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E9F83-5F37-4456-B380-F316712958E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6063512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E7CFB-F9A6-4191-BAFB-FAA7E0B95D5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561272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ea typeface="楷体" panose="02010609060101010101" pitchFamily="49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楷体" panose="02010609060101010101" pitchFamily="49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  <a:ea typeface="楷体" panose="02010609060101010101" pitchFamily="49" charset="-122"/>
              </a:defRPr>
            </a:lvl1pPr>
          </a:lstStyle>
          <a:p>
            <a:fld id="{98372A80-D700-4DDA-B2A4-19A1BDE1FD28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35847" name="Freeform 7"/>
          <p:cNvSpPr>
            <a:spLocks noChangeArrowheads="1"/>
          </p:cNvSpPr>
          <p:nvPr/>
        </p:nvSpPr>
        <p:spPr bwMode="auto">
          <a:xfrm>
            <a:off x="395288" y="404813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50" name="Text Box 10"/>
          <p:cNvSpPr txBox="1">
            <a:spLocks noChangeArrowheads="1"/>
          </p:cNvSpPr>
          <p:nvPr userDrawn="1"/>
        </p:nvSpPr>
        <p:spPr bwMode="auto">
          <a:xfrm>
            <a:off x="7308304" y="18257"/>
            <a:ext cx="1582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5FA599"/>
                </a:solidFill>
                <a:ea typeface="楷体" panose="02010609060101010101" pitchFamily="49" charset="-122"/>
              </a:rPr>
              <a:t>第十章  腹膜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7088" y="1125538"/>
            <a:ext cx="4465637" cy="1584325"/>
          </a:xfrm>
          <a:solidFill>
            <a:srgbClr val="FFCC00">
              <a:alpha val="44000"/>
            </a:srgbClr>
          </a:solidFill>
          <a:ln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  <a:contourClr>
              <a:srgbClr val="FF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>
              <a:lnSpc>
                <a:spcPct val="90000"/>
              </a:lnSpc>
            </a:pPr>
            <a:r>
              <a:rPr lang="zh-CN" altLang="en-US" sz="5300" b="1">
                <a:solidFill>
                  <a:srgbClr val="0000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第十章 腹膜</a:t>
            </a:r>
            <a:r>
              <a:rPr lang="zh-CN" altLang="en-US" sz="5300" b="1">
                <a:solidFill>
                  <a:srgbClr val="0000FF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/>
            </a:r>
            <a:br>
              <a:rPr lang="zh-CN" altLang="en-US" sz="5300" b="1">
                <a:solidFill>
                  <a:srgbClr val="0000FF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</a:br>
            <a:r>
              <a:rPr lang="en-US" altLang="zh-CN" sz="4400" b="1">
                <a:solidFill>
                  <a:srgbClr val="0000FF"/>
                </a:solidFill>
                <a:latin typeface="Times New Roman" panose="02020603050405020304" pitchFamily="18" charset="0"/>
              </a:rPr>
              <a:t>peritoneum</a:t>
            </a: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>
            <a:off x="660400" y="3717925"/>
            <a:ext cx="7705725" cy="230450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algn="ctr"/>
            <a:r>
              <a:rPr kumimoji="1"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潍坊医学院人体解剖学教研室</a:t>
            </a:r>
          </a:p>
          <a:p>
            <a:pPr algn="ctr">
              <a:lnSpc>
                <a:spcPct val="140000"/>
              </a:lnSpc>
            </a:pPr>
            <a:r>
              <a:rPr kumimoji="1"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王  岱  </a:t>
            </a:r>
            <a:r>
              <a:rPr kumimoji="1" lang="zh-C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君</a:t>
            </a:r>
            <a:endParaRPr kumimoji="1" lang="en-US" altLang="zh-CN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algn="ctr">
              <a:lnSpc>
                <a:spcPct val="140000"/>
              </a:lnSpc>
            </a:pPr>
            <a:r>
              <a:rPr kumimoji="1"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11052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70663" name="Picture 7" descr="7-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3375"/>
            <a:ext cx="2354262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4559300" cy="1117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en-US" altLang="zh-CN" sz="2800" b="1">
                <a:solidFill>
                  <a:srgbClr val="0000FF"/>
                </a:solidFill>
                <a:latin typeface="Tahoma" panose="020B0604030504040204" pitchFamily="34" charset="0"/>
              </a:rPr>
              <a:t>3</a:t>
            </a: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、网膜囊和网膜孔</a:t>
            </a:r>
            <a:b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</a:br>
            <a:r>
              <a:rPr kumimoji="1" lang="zh-CN" altLang="en-US" sz="2800" b="1">
                <a:solidFill>
                  <a:schemeClr val="tx1"/>
                </a:solidFill>
                <a:latin typeface="Tahoma" panose="020B0604030504040204" pitchFamily="34" charset="0"/>
              </a:rPr>
              <a:t>网膜囊 </a:t>
            </a:r>
            <a:r>
              <a:rPr kumimoji="1" lang="en-US" altLang="zh-CN" sz="2800" b="1">
                <a:solidFill>
                  <a:schemeClr val="tx1"/>
                </a:solidFill>
                <a:latin typeface="Times New Roman" panose="02020603050405020304" pitchFamily="18" charset="0"/>
              </a:rPr>
              <a:t>omental bursa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827088" y="1628775"/>
            <a:ext cx="48863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小网膜和胃后壁与腹后壁的腹膜之间的一个扁窄间隙。</a:t>
            </a:r>
          </a:p>
        </p:txBody>
      </p:sp>
      <p:pic>
        <p:nvPicPr>
          <p:cNvPr id="48132" name="Picture 4" descr="腹膜腔矢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549275"/>
            <a:ext cx="2693988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3" name="Picture 5" descr="网膜孔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4064000" cy="375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735" y="3212976"/>
            <a:ext cx="5074951" cy="2760204"/>
          </a:xfrm>
          <a:prstGeom prst="rect">
            <a:avLst/>
          </a:prstGeom>
        </p:spPr>
      </p:pic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539750" y="549275"/>
            <a:ext cx="1008063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前壁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后壁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上壁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下壁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左侧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右侧</a:t>
            </a:r>
          </a:p>
        </p:txBody>
      </p:sp>
      <p:pic>
        <p:nvPicPr>
          <p:cNvPr id="49155" name="Picture 3" descr="腹腔矢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80095"/>
            <a:ext cx="2917402" cy="540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4" descr="7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3424" y="381646"/>
            <a:ext cx="3780433" cy="299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11560" y="620688"/>
            <a:ext cx="42481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网膜孔 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omental foramen</a:t>
            </a:r>
            <a:r>
              <a:rPr kumimoji="1"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（ </a:t>
            </a:r>
            <a:r>
              <a:rPr kumimoji="1"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Winslow</a:t>
            </a:r>
            <a:r>
              <a:rPr kumimoji="1"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孔）</a:t>
            </a:r>
          </a:p>
          <a:p>
            <a:pPr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约平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T12-L2</a:t>
            </a:r>
            <a:r>
              <a:rPr kumimoji="1"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椎体高度</a:t>
            </a:r>
          </a:p>
          <a:p>
            <a:pPr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上、下、前、后界</a:t>
            </a:r>
          </a:p>
        </p:txBody>
      </p:sp>
      <p:pic>
        <p:nvPicPr>
          <p:cNvPr id="50179" name="Picture 3" descr="网膜孔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10" y="476672"/>
            <a:ext cx="4135760" cy="382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网膜囊（简图）">
            <a:extLst>
              <a:ext uri="{FF2B5EF4-FFF2-40B4-BE49-F238E27FC236}">
                <a16:creationId xmlns:a16="http://schemas.microsoft.com/office/drawing/2014/main" id="{B89B2816-3B0F-44D1-8034-E8CFD0FE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026" y="2854391"/>
            <a:ext cx="4603849" cy="30611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20713"/>
            <a:ext cx="4325937" cy="600075"/>
          </a:xfrm>
          <a:solidFill>
            <a:srgbClr val="FFFF99"/>
          </a:solidFill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</a:rPr>
              <a:t>（二） 系膜  </a:t>
            </a:r>
            <a:r>
              <a:rPr lang="en-US" altLang="zh-CN" sz="3200" b="1">
                <a:solidFill>
                  <a:srgbClr val="0000FF"/>
                </a:solidFill>
              </a:rPr>
              <a:t>mesentery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68313" y="1412875"/>
            <a:ext cx="59055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</a:rPr>
              <a:t>two-layered fold of peritoneum that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attach part of the intestines to the posterior abdominal wall</a:t>
            </a:r>
          </a:p>
        </p:txBody>
      </p:sp>
      <p:pic>
        <p:nvPicPr>
          <p:cNvPr id="51204" name="Picture 4" descr="腹腔矢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9275"/>
            <a:ext cx="2825750" cy="54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547813" y="3068638"/>
            <a:ext cx="2786062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kumimoji="1"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、</a:t>
            </a: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肠系膜</a:t>
            </a:r>
          </a:p>
          <a:p>
            <a:pPr>
              <a:lnSpc>
                <a:spcPct val="140000"/>
              </a:lnSpc>
            </a:pPr>
            <a:r>
              <a:rPr kumimoji="1"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、</a:t>
            </a: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阑尾系膜</a:t>
            </a:r>
          </a:p>
          <a:p>
            <a:pPr>
              <a:lnSpc>
                <a:spcPct val="140000"/>
              </a:lnSpc>
            </a:pPr>
            <a:r>
              <a:rPr kumimoji="1"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、</a:t>
            </a: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横结肠系膜</a:t>
            </a:r>
          </a:p>
          <a:p>
            <a:pPr>
              <a:lnSpc>
                <a:spcPct val="140000"/>
              </a:lnSpc>
            </a:pPr>
            <a:r>
              <a:rPr kumimoji="1"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4</a:t>
            </a:r>
            <a:r>
              <a:rPr kumimoji="1" lang="zh-CN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、</a:t>
            </a: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乙状结肠系膜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小肠血管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4725" y="404813"/>
            <a:ext cx="5172075" cy="5676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2205038"/>
            <a:ext cx="3887787" cy="647700"/>
          </a:xfrm>
        </p:spPr>
        <p:txBody>
          <a:bodyPr/>
          <a:lstStyle/>
          <a:p>
            <a:pPr marL="457200" indent="-4572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肠系膜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mesentery</a:t>
            </a:r>
          </a:p>
        </p:txBody>
      </p:sp>
      <p:pic>
        <p:nvPicPr>
          <p:cNvPr id="52228" name="Picture 4" descr="系膜三角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3284538"/>
            <a:ext cx="2376488" cy="192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994BBD-8C99-4A26-B0A1-2BCD3E3BB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86" t="9549" r="9386" b="9549"/>
          <a:stretch/>
        </p:blipFill>
        <p:spPr>
          <a:xfrm rot="536113">
            <a:off x="453981" y="1844675"/>
            <a:ext cx="4690640" cy="3984438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99592" y="688793"/>
            <a:ext cx="4104456" cy="6477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阑尾系膜 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Mesoappendix </a:t>
            </a:r>
          </a:p>
        </p:txBody>
      </p:sp>
      <p:pic>
        <p:nvPicPr>
          <p:cNvPr id="8" name="Picture 3" descr="阑尾动脉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1502406"/>
            <a:ext cx="4254969" cy="41586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13435F-6DC9-472A-BED0-B6567A354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59"/>
          <a:stretch/>
        </p:blipFill>
        <p:spPr>
          <a:xfrm>
            <a:off x="2133559" y="1328190"/>
            <a:ext cx="5164913" cy="46646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628775"/>
            <a:ext cx="4175125" cy="2879725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3.</a:t>
            </a:r>
            <a:r>
              <a:rPr lang="en-US" altLang="zh-CN" sz="2600" b="1">
                <a:latin typeface="Times New Roman" panose="02020603050405020304" pitchFamily="18" charset="0"/>
              </a:rPr>
              <a:t> </a:t>
            </a: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横结肠系膜 </a:t>
            </a:r>
            <a:b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zh-CN" sz="2600" b="1">
                <a:solidFill>
                  <a:schemeClr val="tx2"/>
                </a:solidFill>
                <a:latin typeface="Times New Roman" panose="02020603050405020304" pitchFamily="18" charset="0"/>
              </a:rPr>
              <a:t>Transverse mesocolon</a:t>
            </a:r>
            <a:r>
              <a:rPr lang="en-US" altLang="zh-CN" sz="2600" b="1">
                <a:latin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4.</a:t>
            </a: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乙状结肠系膜</a:t>
            </a:r>
            <a:b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zh-CN" sz="2600" b="1">
                <a:solidFill>
                  <a:schemeClr val="tx2"/>
                </a:solidFill>
                <a:latin typeface="Times New Roman" panose="02020603050405020304" pitchFamily="18" charset="0"/>
              </a:rPr>
              <a:t>Sigmoid mesocolon</a:t>
            </a:r>
            <a:endParaRPr lang="en-US" altLang="zh-CN" sz="2600"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600">
                <a:latin typeface="Times New Roman" panose="02020603050405020304" pitchFamily="18" charset="0"/>
              </a:rPr>
              <a:t>     </a:t>
            </a:r>
            <a:endParaRPr lang="en-US" altLang="zh-CN" sz="2600" b="1">
              <a:latin typeface="Times New Roman" panose="02020603050405020304" pitchFamily="18" charset="0"/>
            </a:endParaRPr>
          </a:p>
        </p:txBody>
      </p:sp>
      <p:pic>
        <p:nvPicPr>
          <p:cNvPr id="54275" name="Picture 3" descr="横结肠系膜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620713"/>
            <a:ext cx="4000500" cy="5218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4899025" cy="533400"/>
          </a:xfrm>
          <a:solidFill>
            <a:srgbClr val="FFFF99"/>
          </a:solidFill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</a:rPr>
              <a:t>（三） 韧带  </a:t>
            </a:r>
            <a:r>
              <a:rPr lang="en-US" altLang="zh-CN" sz="3200" b="1">
                <a:solidFill>
                  <a:srgbClr val="0000FF"/>
                </a:solidFill>
              </a:rPr>
              <a:t>Ligament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771775" y="2349500"/>
            <a:ext cx="213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0000FF"/>
                </a:solidFill>
              </a:rPr>
              <a:t>肝的韧带</a:t>
            </a:r>
          </a:p>
          <a:p>
            <a:endParaRPr lang="zh-CN" altLang="en-US" sz="2800" b="1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0000FF"/>
                </a:solidFill>
              </a:rPr>
              <a:t>脾的韧带</a:t>
            </a:r>
          </a:p>
          <a:p>
            <a:endParaRPr lang="zh-CN" altLang="en-US" sz="2800" b="1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0000FF"/>
                </a:solidFill>
              </a:rPr>
              <a:t>胃的韧带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773238"/>
            <a:ext cx="4546600" cy="33845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镰状韧带</a:t>
            </a:r>
            <a:b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Falciform ligament of liver </a:t>
            </a:r>
            <a:endParaRPr lang="en-US" altLang="zh-CN" sz="26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0000FF"/>
                </a:solidFill>
              </a:rPr>
              <a:t>肝圆韧带</a:t>
            </a:r>
            <a:br>
              <a:rPr lang="zh-CN" altLang="en-US" sz="2600" b="1" dirty="0">
                <a:solidFill>
                  <a:srgbClr val="0000FF"/>
                </a:solidFill>
              </a:rPr>
            </a:b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Ligamentum teres </a:t>
            </a: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hepatis</a:t>
            </a:r>
            <a:endParaRPr lang="en-US" altLang="zh-CN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冠状韧带</a:t>
            </a:r>
            <a:b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Coronary ligament</a:t>
            </a:r>
          </a:p>
          <a:p>
            <a:pPr>
              <a:lnSpc>
                <a:spcPct val="9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左、右三角韧带</a:t>
            </a:r>
            <a:b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Left and right triangular ligaments</a:t>
            </a:r>
          </a:p>
        </p:txBody>
      </p:sp>
      <p:pic>
        <p:nvPicPr>
          <p:cNvPr id="10" name="Picture 3" descr="肝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2825" y="514350"/>
            <a:ext cx="4105275" cy="287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" descr="肝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141663"/>
            <a:ext cx="4356100" cy="290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55650" y="908050"/>
            <a:ext cx="2147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、肝的韧带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大、小网膜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9"/>
          <a:stretch>
            <a:fillRect/>
          </a:stretch>
        </p:blipFill>
        <p:spPr>
          <a:xfrm>
            <a:off x="4932363" y="549275"/>
            <a:ext cx="3889375" cy="273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4" descr="肝膈面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06"/>
          <a:stretch>
            <a:fillRect/>
          </a:stretch>
        </p:blipFill>
        <p:spPr>
          <a:xfrm>
            <a:off x="5148263" y="3357563"/>
            <a:ext cx="3600450" cy="2747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700808"/>
            <a:ext cx="4608512" cy="2016695"/>
          </a:xfrm>
        </p:spPr>
        <p:txBody>
          <a:bodyPr/>
          <a:lstStyle/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肝胃韧带</a:t>
            </a:r>
            <a:b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Hepatogastric ligament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肝十二指肠韧带</a:t>
            </a:r>
            <a:b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Hepatoduodenal </a:t>
            </a: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ligament</a:t>
            </a:r>
            <a:endParaRPr lang="en-US" altLang="zh-CN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827088" y="836613"/>
            <a:ext cx="7488237" cy="50165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547813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218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820988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27818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73538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419258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64978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kumimoji="1" lang="zh-CN" altLang="en-US" sz="3200" b="1" dirty="0">
                <a:solidFill>
                  <a:srgbClr val="052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  的  要  求</a:t>
            </a:r>
          </a:p>
          <a:p>
            <a:pPr algn="just">
              <a:lnSpc>
                <a:spcPct val="130000"/>
              </a:lnSpc>
              <a:buFontTx/>
              <a:buAutoNum type="arabicPeriod"/>
            </a:pP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掌握腹膜、腹膜壁层和脏层、腹膜腔的概念及腹膜的机能。腹膜内位器官，腹膜间位器官及腹膜外位器官。小网膜的位置和分部，大网膜和网膜囊的位置，直肠膀胱陷凹和直肠子宫陷凹的位置及临床意义。</a:t>
            </a:r>
          </a:p>
          <a:p>
            <a:pPr algn="just">
              <a:lnSpc>
                <a:spcPct val="130000"/>
              </a:lnSpc>
              <a:buFontTx/>
              <a:buAutoNum type="arabicPeriod"/>
            </a:pP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熟悉各系膜的名称和附着，韧带的构成及主要韧带的名称和位置。</a:t>
            </a:r>
          </a:p>
          <a:p>
            <a:pPr algn="just">
              <a:lnSpc>
                <a:spcPct val="130000"/>
              </a:lnSpc>
              <a:buFontTx/>
              <a:buAutoNum type="arabicPeriod"/>
            </a:pPr>
            <a:r>
              <a:rPr kumimoji="1" lang="zh-CN" altLang="en-US" sz="2400" b="1" dirty="0">
                <a:latin typeface="Times New Roman" panose="02020603050405020304" pitchFamily="18" charset="0"/>
              </a:rPr>
              <a:t>了解腹膜被覆脏器的不同情况和临床意义，大网膜的构成和机能，腹前壁下部的腹膜皱襞和陷凹。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700338" y="692150"/>
            <a:ext cx="5975350" cy="20875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胃脾韧带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Gastrosplenic ligament 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脾肾韧带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Splenorenal ligament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膈脾韧带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Phrenicosplenic ligament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脾结肠韧带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Splenocolic ligament</a:t>
            </a:r>
          </a:p>
        </p:txBody>
      </p:sp>
      <p:pic>
        <p:nvPicPr>
          <p:cNvPr id="58371" name="Picture 3" descr="网膜囊（简图）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2636838"/>
            <a:ext cx="5395912" cy="3587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468313" y="620713"/>
            <a:ext cx="21478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、脾的韧带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25538"/>
            <a:ext cx="4608513" cy="49688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nl-BE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肝胃韧带</a:t>
            </a:r>
            <a:br>
              <a:rPr lang="zh-CN" altLang="nl-BE" sz="26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nl-BE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Hepatogastric ligament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nl-BE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胃脾韧带</a:t>
            </a:r>
            <a:br>
              <a:rPr lang="zh-CN" altLang="nl-BE" sz="26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nl-BE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Gastrosplenic ligament</a:t>
            </a:r>
            <a:endParaRPr lang="zh-CN" altLang="nl-BE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nl-BE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胃膈韧带</a:t>
            </a:r>
            <a:br>
              <a:rPr lang="zh-CN" altLang="nl-BE" sz="26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nl-BE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Gastrophrenic ligament</a:t>
            </a:r>
            <a:endParaRPr lang="zh-CN" altLang="nl-BE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nl-BE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胃结肠韧带</a:t>
            </a:r>
            <a:br>
              <a:rPr lang="zh-CN" altLang="nl-BE" sz="26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nl-BE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Gastrocolic ligament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nl-BE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胃胰韧带</a:t>
            </a:r>
            <a:br>
              <a:rPr lang="zh-CN" altLang="nl-BE" sz="26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nl-BE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Gastropancrestic ligament</a:t>
            </a:r>
            <a:endParaRPr lang="en-US" altLang="zh-CN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9395" name="Picture 3" descr="大、小网膜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66"/>
          <a:stretch>
            <a:fillRect/>
          </a:stretch>
        </p:blipFill>
        <p:spPr>
          <a:xfrm>
            <a:off x="4859338" y="333375"/>
            <a:ext cx="4030662" cy="2741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6" name="Picture 4" descr="胃胰韧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213100"/>
            <a:ext cx="3887788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900113" y="549275"/>
            <a:ext cx="2147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、胃的韧带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6119812" cy="609600"/>
          </a:xfrm>
          <a:solidFill>
            <a:srgbClr val="FFFF99"/>
          </a:solidFill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</a:rPr>
              <a:t>（四）腹膜襞、腹膜隐窝及陷凹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39750" y="1557338"/>
            <a:ext cx="4402138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zh-CN" sz="2800" b="1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、腹后壁的皱襞和隐窝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十二指肠上襞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十二指肠上隐窝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十二指肠下襞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十二指肠下隐窝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盲肠后隐窝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乙状结肠间隐窝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kumimoji="1" lang="zh-CN" altLang="en-US" sz="2800" b="1" i="1">
                <a:solidFill>
                  <a:srgbClr val="0000FF"/>
                </a:solidFill>
                <a:latin typeface="宋体" panose="02010600030101010101" pitchFamily="2" charset="-122"/>
              </a:rPr>
              <a:t>肝肾隐窝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46075" y="7874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zh-CN" altLang="zh-CN" sz="2800" b="1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60422" name="Picture 6" descr="7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1125538"/>
            <a:ext cx="4105275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620713"/>
            <a:ext cx="4032250" cy="4968875"/>
          </a:xfrm>
          <a:noFill/>
          <a:ln/>
        </p:spPr>
        <p:txBody>
          <a:bodyPr/>
          <a:lstStyle/>
          <a:p>
            <a:pPr marL="0" indent="0"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kumimoji="1"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肝肾隐窝</a:t>
            </a:r>
            <a:br>
              <a:rPr kumimoji="1"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kumimoji="1" lang="en-US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Hepatorenal recess</a:t>
            </a:r>
          </a:p>
          <a:p>
            <a:pPr marL="0" indent="0" algn="just"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kumimoji="1" lang="en-US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lies between the right lobe of liver, right kidney, and right colic flexure, and is the lowest parts of the peritoneal cavity when the subject is supine</a:t>
            </a:r>
          </a:p>
        </p:txBody>
      </p:sp>
      <p:pic>
        <p:nvPicPr>
          <p:cNvPr id="61443" name="Picture 3" descr="盲肠后隐窝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765175"/>
            <a:ext cx="3833812" cy="5000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4" descr="腹膜腔积液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5040312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468313" y="908050"/>
            <a:ext cx="45751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、腹前壁的皱襞和隐窝</a:t>
            </a:r>
          </a:p>
          <a:p>
            <a:pPr>
              <a:lnSpc>
                <a:spcPct val="130000"/>
              </a:lnSpc>
            </a:pPr>
            <a:endParaRPr kumimoji="1" lang="zh-CN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脐正中襞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脐内侧襞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脐外侧襞（腹壁下动脉襞）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膀胱上窝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腹股沟内侧窝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腹股沟外侧窝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5562600" y="4276725"/>
            <a:ext cx="18415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endParaRPr kumimoji="1" lang="en-US" altLang="zh-C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kumimoji="1" lang="en-US" altLang="zh-CN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469" name="Picture 5" descr="7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6868" r="11980" b="4150"/>
          <a:stretch>
            <a:fillRect/>
          </a:stretch>
        </p:blipFill>
        <p:spPr bwMode="auto">
          <a:xfrm>
            <a:off x="4033838" y="1268413"/>
            <a:ext cx="5110162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4063" y="692944"/>
            <a:ext cx="4176712" cy="5256336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kumimoji="1"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6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、陷凹</a:t>
            </a:r>
            <a:endParaRPr kumimoji="1" lang="en-US" altLang="zh-CN" sz="2600" b="1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kumimoji="1" lang="zh-CN" altLang="en-US" sz="26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SzPct val="110000"/>
              <a:buFont typeface="Wingdings" panose="05000000000000000000" pitchFamily="2" charset="2"/>
              <a:buNone/>
            </a:pPr>
            <a:r>
              <a:rPr kumimoji="1"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男性</a:t>
            </a:r>
          </a:p>
          <a:p>
            <a:pPr lvl="1">
              <a:buSzPct val="110000"/>
              <a:buFont typeface="Wingdings" panose="05000000000000000000" pitchFamily="2" charset="2"/>
              <a:buNone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直肠膀胱陷凹</a:t>
            </a:r>
            <a:b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kumimoji="1"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rectovesical pouch</a:t>
            </a:r>
          </a:p>
          <a:p>
            <a:pPr>
              <a:buSzPct val="110000"/>
              <a:buFont typeface="Wingdings" panose="05000000000000000000" pitchFamily="2" charset="2"/>
              <a:buNone/>
            </a:pPr>
            <a:r>
              <a:rPr kumimoji="1"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女性 </a:t>
            </a:r>
          </a:p>
          <a:p>
            <a:pPr lvl="1">
              <a:buClr>
                <a:srgbClr val="0000FF"/>
              </a:buClr>
              <a:buSzPct val="105000"/>
              <a:buFont typeface="Wingdings" panose="05000000000000000000" pitchFamily="2" charset="2"/>
              <a:buNone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膀胱子宫陷凹</a:t>
            </a:r>
            <a:r>
              <a:rPr kumimoji="1"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Vesicouterine pouch</a:t>
            </a:r>
          </a:p>
          <a:p>
            <a:pPr lvl="1">
              <a:buClr>
                <a:srgbClr val="0000FF"/>
              </a:buClr>
              <a:buSzPct val="105000"/>
              <a:buFont typeface="Wingdings" panose="05000000000000000000" pitchFamily="2" charset="2"/>
              <a:buNone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直肠子宫陷凹</a:t>
            </a:r>
            <a:r>
              <a:rPr kumimoji="1"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Rectouterine pouch </a:t>
            </a: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Douglas腔</a:t>
            </a: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）</a:t>
            </a:r>
          </a:p>
        </p:txBody>
      </p:sp>
      <p:pic>
        <p:nvPicPr>
          <p:cNvPr id="63491" name="Picture 3" descr="男盆矢切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476250"/>
            <a:ext cx="3527425" cy="288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2" name="Picture 4" descr="女盆矢切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141663"/>
            <a:ext cx="3455988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7-14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050"/>
            <a:ext cx="4005263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7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36613"/>
            <a:ext cx="3602037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5186363" cy="579438"/>
          </a:xfrm>
          <a:solidFill>
            <a:srgbClr val="FFFF99"/>
          </a:solidFill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</a:rPr>
              <a:t>（五） 腹膜腔的分区和间隙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565400"/>
            <a:ext cx="2936875" cy="30194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0000FF"/>
                </a:solidFill>
              </a:rPr>
              <a:t>结肠上区</a:t>
            </a:r>
          </a:p>
          <a:p>
            <a:pPr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0000FF"/>
                </a:solidFill>
              </a:rPr>
              <a:t>（膈下间隙）</a:t>
            </a:r>
          </a:p>
          <a:p>
            <a:endParaRPr lang="zh-CN" altLang="en-US" sz="2800" b="1">
              <a:solidFill>
                <a:srgbClr val="0000FF"/>
              </a:solidFill>
            </a:endParaRPr>
          </a:p>
          <a:p>
            <a:endParaRPr lang="zh-CN" altLang="en-US" sz="2800" b="1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0000FF"/>
                </a:solidFill>
              </a:rPr>
              <a:t>结肠下区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684213" y="1557338"/>
            <a:ext cx="487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kumimoji="1" lang="zh-CN" alt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楷体" panose="02010609060101010101" pitchFamily="49" charset="-122"/>
              </a:rPr>
              <a:t>腹膜腔借横结肠及其系膜分为结肠上、下区</a:t>
            </a:r>
          </a:p>
        </p:txBody>
      </p:sp>
      <p:sp>
        <p:nvSpPr>
          <p:cNvPr id="64517" name="AutoShape 5"/>
          <p:cNvSpPr>
            <a:spLocks/>
          </p:cNvSpPr>
          <p:nvPr/>
        </p:nvSpPr>
        <p:spPr bwMode="auto">
          <a:xfrm>
            <a:off x="3117850" y="2701925"/>
            <a:ext cx="203200" cy="933450"/>
          </a:xfrm>
          <a:prstGeom prst="leftBrace">
            <a:avLst>
              <a:gd name="adj1" fmla="val 38281"/>
              <a:gd name="adj2" fmla="val 50000"/>
            </a:avLst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405188" y="2559050"/>
            <a:ext cx="187166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肝上间隙</a:t>
            </a:r>
          </a:p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肝下间隙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3478213" y="4286250"/>
            <a:ext cx="1752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结肠旁沟</a:t>
            </a:r>
          </a:p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肠系膜窦</a:t>
            </a:r>
          </a:p>
        </p:txBody>
      </p:sp>
      <p:sp>
        <p:nvSpPr>
          <p:cNvPr id="64520" name="AutoShape 8"/>
          <p:cNvSpPr>
            <a:spLocks/>
          </p:cNvSpPr>
          <p:nvPr/>
        </p:nvSpPr>
        <p:spPr bwMode="auto">
          <a:xfrm>
            <a:off x="3117850" y="4430713"/>
            <a:ext cx="146050" cy="933450"/>
          </a:xfrm>
          <a:prstGeom prst="leftBrace">
            <a:avLst>
              <a:gd name="adj1" fmla="val 53261"/>
              <a:gd name="adj2" fmla="val 50000"/>
            </a:avLst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64521" name="Picture 9" descr="腹腔矢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5175"/>
            <a:ext cx="291782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5" name="Picture 9" descr="腹腔矢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93" y="548680"/>
            <a:ext cx="291782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6973" y="1340967"/>
            <a:ext cx="2252663" cy="455612"/>
          </a:xfrm>
        </p:spPr>
        <p:txBody>
          <a:bodyPr/>
          <a:lstStyle/>
          <a:p>
            <a:r>
              <a:rPr lang="zh-CN" altLang="en-US" sz="2800" b="1">
                <a:solidFill>
                  <a:srgbClr val="0000FF"/>
                </a:solidFill>
              </a:rPr>
              <a:t>肝上间隙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0211" y="1844204"/>
            <a:ext cx="2093912" cy="51911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indent="0">
              <a:buClrTx/>
              <a:buSzTx/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左肝上间隙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511548" y="2453804"/>
            <a:ext cx="29591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左肝上前间隙</a:t>
            </a:r>
          </a:p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左肝上后间隙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511548" y="4282604"/>
            <a:ext cx="34226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右肝上前间</a:t>
            </a:r>
            <a:r>
              <a:rPr kumimoji="1" lang="zh-CN" altLang="en-US" sz="2800" b="1" smtClean="0">
                <a:solidFill>
                  <a:srgbClr val="0000FF"/>
                </a:solidFill>
                <a:latin typeface="Tahoma" panose="020B0604030504040204" pitchFamily="34" charset="0"/>
              </a:rPr>
              <a:t>隙</a:t>
            </a:r>
            <a:endParaRPr kumimoji="1" lang="en-US" altLang="zh-CN" sz="2800" b="1" smtClean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肝裸区（腹膜外间隙）</a:t>
            </a:r>
          </a:p>
          <a:p>
            <a:pPr>
              <a:spcBef>
                <a:spcPct val="50000"/>
              </a:spcBef>
            </a:pPr>
            <a:endParaRPr kumimoji="1" lang="zh-CN" altLang="en-US" sz="2800" b="1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043236" y="3644429"/>
            <a:ext cx="20939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右肝上间隙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395536" y="764704"/>
            <a:ext cx="43926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2700" b="1">
                <a:solidFill>
                  <a:srgbClr val="0000FF"/>
                </a:solidFill>
              </a:rPr>
              <a:t>结肠上区（膈下间隙）</a:t>
            </a:r>
          </a:p>
        </p:txBody>
      </p:sp>
      <p:pic>
        <p:nvPicPr>
          <p:cNvPr id="10" name="Picture 4" descr="肝3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8496" y="886846"/>
            <a:ext cx="2699304" cy="17972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16744"/>
            <a:ext cx="2252662" cy="455613"/>
          </a:xfrm>
        </p:spPr>
        <p:txBody>
          <a:bodyPr/>
          <a:lstStyle/>
          <a:p>
            <a:r>
              <a:rPr lang="zh-CN" altLang="en-US" sz="2800" b="1">
                <a:solidFill>
                  <a:srgbClr val="0000FF"/>
                </a:solidFill>
              </a:rPr>
              <a:t>肝下间隙 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203785" y="1136649"/>
            <a:ext cx="20939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2350" indent="-3508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850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1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Tx/>
              <a:buChar char="•"/>
            </a:pPr>
            <a:r>
              <a:rPr kumimoji="1" lang="zh-CN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左肝下间隙</a:t>
            </a:r>
            <a:endParaRPr kumimoji="1" lang="zh-CN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523919" y="1655762"/>
            <a:ext cx="4175125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左肝下前间隙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左肝下后间隙（网膜囊）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259632" y="2708920"/>
            <a:ext cx="4237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右肝下间隙（肝肾隐窝）</a:t>
            </a:r>
          </a:p>
        </p:txBody>
      </p:sp>
      <p:pic>
        <p:nvPicPr>
          <p:cNvPr id="19" name="Picture 6" descr="腹腔矢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51" y="416116"/>
            <a:ext cx="291782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19D7AB6-99BB-4974-A53E-F7CD2F22A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92" y="3276319"/>
            <a:ext cx="8369215" cy="344941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腹腔矢切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476250"/>
            <a:ext cx="2922588" cy="564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187450" y="692150"/>
            <a:ext cx="3384550" cy="720725"/>
          </a:xfrm>
          <a:solidFill>
            <a:srgbClr val="0000FF"/>
          </a:solidFill>
          <a:ln/>
        </p:spPr>
        <p:txBody>
          <a:bodyPr/>
          <a:lstStyle/>
          <a:p>
            <a:r>
              <a:rPr lang="zh-CN" altLang="en-US" sz="3800" b="1">
                <a:solidFill>
                  <a:schemeClr val="bg1"/>
                </a:solidFill>
              </a:rPr>
              <a:t>一、腹膜概述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700212" y="3140968"/>
            <a:ext cx="152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>
                <a:solidFill>
                  <a:srgbClr val="0000FF"/>
                </a:solidFill>
                <a:latin typeface="Tahoma" panose="020B0604030504040204" pitchFamily="34" charset="0"/>
              </a:rPr>
              <a:t>壁腹膜</a:t>
            </a:r>
          </a:p>
          <a:p>
            <a:pPr>
              <a:spcBef>
                <a:spcPct val="50000"/>
              </a:spcBef>
            </a:pPr>
            <a:r>
              <a:rPr kumimoji="1" lang="zh-CN" altLang="en-US" sz="3200" b="1">
                <a:solidFill>
                  <a:srgbClr val="0000FF"/>
                </a:solidFill>
                <a:latin typeface="Tahoma" panose="020B0604030504040204" pitchFamily="34" charset="0"/>
              </a:rPr>
              <a:t>脏腹膜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636962" y="3431033"/>
            <a:ext cx="2303463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0000FF"/>
                </a:solidFill>
                <a:latin typeface="Tahoma" panose="020B0604030504040204" pitchFamily="34" charset="0"/>
              </a:rPr>
              <a:t>腹膜腔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kumimoji="1" lang="zh-CN" altLang="en-US" sz="3200" b="1" i="1" dirty="0">
                <a:solidFill>
                  <a:srgbClr val="0000FF"/>
                </a:solidFill>
                <a:latin typeface="Tahoma" panose="020B0604030504040204" pitchFamily="34" charset="0"/>
                <a:ea typeface="楷体" panose="02010609060101010101" pitchFamily="49" charset="-122"/>
              </a:rPr>
              <a:t>男女不同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kumimoji="1" lang="zh-CN" altLang="en-US" sz="3200" b="1" i="1" dirty="0">
                <a:solidFill>
                  <a:srgbClr val="0000FF"/>
                </a:solidFill>
                <a:latin typeface="Tahoma" panose="020B0604030504040204" pitchFamily="34" charset="0"/>
                <a:ea typeface="楷体" panose="02010609060101010101" pitchFamily="49" charset="-122"/>
              </a:rPr>
              <a:t>与腹腔不同</a:t>
            </a:r>
            <a:endParaRPr kumimoji="1" lang="zh-CN" altLang="en-US" sz="3200" i="1" dirty="0">
              <a:solidFill>
                <a:srgbClr val="0000FF"/>
              </a:solidFill>
              <a:latin typeface="Tahoma" panose="020B0604030504040204" pitchFamily="34" charset="0"/>
              <a:ea typeface="楷体" panose="02010609060101010101" pitchFamily="49" charset="-122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1187450" y="1918047"/>
            <a:ext cx="12747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kumimoji="1" lang="en-US" altLang="zh-CN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1" lang="zh-CN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定义</a:t>
            </a:r>
            <a:endParaRPr kumimoji="1" lang="en-US" altLang="zh-CN" sz="3200" b="1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kumimoji="1" lang="zh-CN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区</a:t>
            </a:r>
            <a:r>
              <a:rPr kumimoji="1" lang="zh-CN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分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981075"/>
            <a:ext cx="2160587" cy="50323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2700" b="1">
                <a:solidFill>
                  <a:srgbClr val="0000FF"/>
                </a:solidFill>
              </a:rPr>
              <a:t>结肠下区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349500"/>
            <a:ext cx="2830512" cy="2590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0000FF"/>
                </a:solidFill>
              </a:rPr>
              <a:t>结肠旁沟</a:t>
            </a:r>
          </a:p>
          <a:p>
            <a:endParaRPr lang="zh-CN" altLang="en-US" sz="2800" b="1">
              <a:solidFill>
                <a:srgbClr val="0000FF"/>
              </a:solidFill>
            </a:endParaRPr>
          </a:p>
          <a:p>
            <a:endParaRPr lang="zh-CN" altLang="en-US" sz="2800" b="1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0000FF"/>
                </a:solidFill>
              </a:rPr>
              <a:t>肠系膜窦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817813" y="2044700"/>
            <a:ext cx="2041525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右结肠旁沟</a:t>
            </a:r>
          </a:p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左结肠旁沟</a:t>
            </a:r>
          </a:p>
        </p:txBody>
      </p:sp>
      <p:sp>
        <p:nvSpPr>
          <p:cNvPr id="67589" name="AutoShape 5"/>
          <p:cNvSpPr>
            <a:spLocks/>
          </p:cNvSpPr>
          <p:nvPr/>
        </p:nvSpPr>
        <p:spPr bwMode="auto">
          <a:xfrm>
            <a:off x="2600325" y="3844925"/>
            <a:ext cx="112713" cy="762000"/>
          </a:xfrm>
          <a:prstGeom prst="leftBrace">
            <a:avLst>
              <a:gd name="adj1" fmla="val 56338"/>
              <a:gd name="adj2" fmla="val 50000"/>
            </a:avLst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817813" y="3556000"/>
            <a:ext cx="1970087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右肠系膜窦</a:t>
            </a:r>
          </a:p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左肠系膜窦</a:t>
            </a:r>
          </a:p>
        </p:txBody>
      </p:sp>
      <p:sp>
        <p:nvSpPr>
          <p:cNvPr id="67591" name="AutoShape 7"/>
          <p:cNvSpPr>
            <a:spLocks/>
          </p:cNvSpPr>
          <p:nvPr/>
        </p:nvSpPr>
        <p:spPr bwMode="auto">
          <a:xfrm>
            <a:off x="2589213" y="2197100"/>
            <a:ext cx="112712" cy="762000"/>
          </a:xfrm>
          <a:prstGeom prst="leftBrace">
            <a:avLst>
              <a:gd name="adj1" fmla="val 56338"/>
              <a:gd name="adj2" fmla="val 50000"/>
            </a:avLst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67592" name="Picture 8" descr="7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36613"/>
            <a:ext cx="4105275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1835150" y="2349500"/>
            <a:ext cx="5616575" cy="274478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 defTabSz="80803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62063" indent="-457200" defTabSz="80803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898650" indent="-457200" defTabSz="80803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2535238" indent="-457200" defTabSz="80803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3171825" indent="-457200" defTabSz="80803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629025" indent="-457200" defTabSz="808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4086225" indent="-457200" defTabSz="808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4543425" indent="-457200" defTabSz="808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5000625" indent="-457200" defTabSz="808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80000"/>
              </a:lnSpc>
              <a:buFontTx/>
              <a:buAutoNum type="arabicPeriod"/>
            </a:pPr>
            <a:r>
              <a:rPr kumimoji="1" lang="zh-CN" altLang="en-US" sz="3200" b="1">
                <a:solidFill>
                  <a:srgbClr val="0523FF"/>
                </a:solidFill>
                <a:latin typeface="Times New Roman" panose="02020603050405020304" pitchFamily="18" charset="0"/>
              </a:rPr>
              <a:t>腹膜的概念。</a:t>
            </a:r>
          </a:p>
          <a:p>
            <a:pPr algn="just">
              <a:lnSpc>
                <a:spcPct val="180000"/>
              </a:lnSpc>
              <a:buFontTx/>
              <a:buAutoNum type="arabicPeriod"/>
            </a:pPr>
            <a:r>
              <a:rPr kumimoji="1" lang="zh-CN" altLang="en-US" sz="3200" b="1">
                <a:solidFill>
                  <a:srgbClr val="0523FF"/>
                </a:solidFill>
                <a:latin typeface="Times New Roman" panose="02020603050405020304" pitchFamily="18" charset="0"/>
              </a:rPr>
              <a:t>腹膜与腹盆腔脏器的关系。</a:t>
            </a:r>
          </a:p>
          <a:p>
            <a:pPr algn="just">
              <a:lnSpc>
                <a:spcPct val="180000"/>
              </a:lnSpc>
              <a:buFontTx/>
              <a:buAutoNum type="arabicPeriod"/>
            </a:pPr>
            <a:r>
              <a:rPr kumimoji="1" lang="zh-CN" altLang="en-US" sz="3200" b="1">
                <a:solidFill>
                  <a:srgbClr val="0523FF"/>
                </a:solidFill>
                <a:latin typeface="Times New Roman" panose="02020603050405020304" pitchFamily="18" charset="0"/>
              </a:rPr>
              <a:t>腹膜形成的结构。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924300" y="1412875"/>
            <a:ext cx="1562100" cy="53022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kumimoji="1"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小  结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2124075" y="981075"/>
            <a:ext cx="1562100" cy="64135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kumimoji="1" lang="zh-CN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思考</a:t>
            </a:r>
          </a:p>
        </p:txBody>
      </p:sp>
      <p:sp>
        <p:nvSpPr>
          <p:cNvPr id="76803" name="AutoShape 3"/>
          <p:cNvSpPr>
            <a:spLocks noChangeArrowheads="1"/>
          </p:cNvSpPr>
          <p:nvPr/>
        </p:nvSpPr>
        <p:spPr bwMode="auto">
          <a:xfrm>
            <a:off x="4140200" y="692150"/>
            <a:ext cx="2808288" cy="1008063"/>
          </a:xfrm>
          <a:prstGeom prst="cloudCallout">
            <a:avLst>
              <a:gd name="adj1" fmla="val -43727"/>
              <a:gd name="adj2" fmla="val 48583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kumimoji="1" lang="zh-CN" altLang="en-US" sz="6600" b="1">
                <a:solidFill>
                  <a:srgbClr val="FF0000"/>
                </a:solidFill>
                <a:latin typeface="Times New Roman" panose="02020603050405020304" pitchFamily="18" charset="0"/>
              </a:rPr>
              <a:t>？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1547813" y="2205038"/>
            <a:ext cx="6192837" cy="349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01713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6383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2274888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911475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3686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8258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42830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740275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zh-CN" altLang="en-US" sz="3200" b="1" dirty="0">
                <a:solidFill>
                  <a:srgbClr val="0523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男性与女性腹膜腔有何不同？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zh-CN" altLang="en-US" sz="3200" b="1" dirty="0">
                <a:solidFill>
                  <a:srgbClr val="0523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举例说明腹膜与腹盆腔脏器的关系。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zh-CN" altLang="en-US" sz="3200" b="1" dirty="0">
                <a:solidFill>
                  <a:srgbClr val="0523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试述腹膜形成的主要结构。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zh-CN" altLang="en-US" sz="3200" b="1" dirty="0">
                <a:solidFill>
                  <a:srgbClr val="0523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试述女性盆腔内的腹膜陷凹及临床意义。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619250" y="1773238"/>
            <a:ext cx="5975350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9600" b="1">
                <a:solidFill>
                  <a:srgbClr val="0000FF"/>
                </a:solidFill>
                <a:ea typeface="隶书" panose="02010509060101010101" pitchFamily="49" charset="-122"/>
              </a:rPr>
              <a:t>再  见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 sz="6000" b="1">
                <a:solidFill>
                  <a:srgbClr val="0000FF"/>
                </a:solidFill>
                <a:ea typeface="隶书" panose="02010509060101010101" pitchFamily="49" charset="-122"/>
              </a:rPr>
              <a:t>Good-bye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腹膜腔积液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365625"/>
            <a:ext cx="5040312" cy="1312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9" name="Picture 3" descr="腹膜腔积液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1125538"/>
            <a:ext cx="5256213" cy="4587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2366963" cy="57943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kumimoji="1" lang="zh-CN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腹膜的功能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00113" y="1341438"/>
            <a:ext cx="3581400" cy="3124200"/>
          </a:xfrm>
          <a:noFill/>
          <a:ln/>
        </p:spPr>
        <p:txBody>
          <a:bodyPr/>
          <a:lstStyle/>
          <a:p>
            <a:r>
              <a:rPr lang="zh-CN" altLang="en-US" b="1">
                <a:solidFill>
                  <a:srgbClr val="0000FF"/>
                </a:solidFill>
              </a:rPr>
              <a:t>分泌功能</a:t>
            </a:r>
          </a:p>
          <a:p>
            <a:r>
              <a:rPr lang="zh-CN" altLang="en-US" b="1">
                <a:solidFill>
                  <a:srgbClr val="0000FF"/>
                </a:solidFill>
              </a:rPr>
              <a:t>吸收功能</a:t>
            </a:r>
          </a:p>
          <a:p>
            <a:r>
              <a:rPr lang="zh-CN" altLang="en-US" b="1">
                <a:solidFill>
                  <a:srgbClr val="0000FF"/>
                </a:solidFill>
              </a:rPr>
              <a:t>支持和固定脏器</a:t>
            </a:r>
          </a:p>
          <a:p>
            <a:r>
              <a:rPr lang="zh-CN" altLang="en-US" b="1">
                <a:solidFill>
                  <a:srgbClr val="0000FF"/>
                </a:solidFill>
              </a:rPr>
              <a:t>防御功能</a:t>
            </a:r>
          </a:p>
          <a:p>
            <a:r>
              <a:rPr lang="zh-CN" altLang="en-US" b="1">
                <a:solidFill>
                  <a:srgbClr val="0000FF"/>
                </a:solidFill>
              </a:rPr>
              <a:t>修复和再生功能</a:t>
            </a:r>
          </a:p>
          <a:p>
            <a:pPr>
              <a:lnSpc>
                <a:spcPct val="150000"/>
              </a:lnSpc>
            </a:pPr>
            <a:endParaRPr lang="en-US" altLang="zh-CN" sz="21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620838" y="1268413"/>
            <a:ext cx="5759450" cy="1655762"/>
          </a:xfrm>
        </p:spPr>
        <p:txBody>
          <a:bodyPr/>
          <a:lstStyle/>
          <a:p>
            <a:pPr marL="87313" indent="-87313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腹膜内位器官</a:t>
            </a:r>
            <a:r>
              <a:rPr lang="en-US" altLang="zh-CN" sz="2600" b="1">
                <a:solidFill>
                  <a:srgbClr val="FF0066"/>
                </a:solidFill>
                <a:latin typeface="Times New Roman" panose="02020603050405020304" pitchFamily="18" charset="0"/>
              </a:rPr>
              <a:t>Intraperitoneal</a:t>
            </a:r>
            <a:r>
              <a:rPr lang="en-US" altLang="zh-CN" sz="2600" b="1">
                <a:latin typeface="Times New Roman" panose="02020603050405020304" pitchFamily="18" charset="0"/>
              </a:rPr>
              <a:t> viscera </a:t>
            </a:r>
            <a:endParaRPr lang="en-US" altLang="zh-CN" sz="2600">
              <a:latin typeface="Times New Roman" panose="02020603050405020304" pitchFamily="18" charset="0"/>
            </a:endParaRPr>
          </a:p>
          <a:p>
            <a:pPr marL="87313" indent="-87313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腹膜间位器官</a:t>
            </a:r>
            <a:r>
              <a:rPr lang="en-US" altLang="zh-CN" sz="2600" b="1">
                <a:solidFill>
                  <a:srgbClr val="FF0066"/>
                </a:solidFill>
                <a:latin typeface="Times New Roman" panose="02020603050405020304" pitchFamily="18" charset="0"/>
              </a:rPr>
              <a:t>Interperitoneal</a:t>
            </a:r>
            <a:r>
              <a:rPr lang="en-US" altLang="zh-CN" sz="2600" b="1">
                <a:latin typeface="Times New Roman" panose="02020603050405020304" pitchFamily="18" charset="0"/>
              </a:rPr>
              <a:t> viscera </a:t>
            </a:r>
            <a:endParaRPr lang="en-US" altLang="zh-CN" sz="2600">
              <a:latin typeface="Times New Roman" panose="02020603050405020304" pitchFamily="18" charset="0"/>
            </a:endParaRPr>
          </a:p>
          <a:p>
            <a:pPr marL="87313" indent="-87313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腹膜外位器官</a:t>
            </a:r>
            <a:r>
              <a:rPr lang="en-US" altLang="zh-CN" sz="2600" b="1">
                <a:solidFill>
                  <a:srgbClr val="FF0066"/>
                </a:solidFill>
                <a:latin typeface="Times New Roman" panose="02020603050405020304" pitchFamily="18" charset="0"/>
              </a:rPr>
              <a:t>Retroperitoneal </a:t>
            </a:r>
            <a:r>
              <a:rPr lang="en-US" altLang="zh-CN" sz="2600" b="1">
                <a:latin typeface="Times New Roman" panose="02020603050405020304" pitchFamily="18" charset="0"/>
              </a:rPr>
              <a:t>viscera 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971550" y="2924175"/>
            <a:ext cx="6951663" cy="3221038"/>
            <a:chOff x="567" y="2160"/>
            <a:chExt cx="4379" cy="2029"/>
          </a:xfrm>
        </p:grpSpPr>
        <p:pic>
          <p:nvPicPr>
            <p:cNvPr id="40964" name="Picture 4" descr="抚摸与脏器的关系"/>
            <p:cNvPicPr>
              <a:picLocks noChangeAspect="1" noChangeArrowheads="1"/>
            </p:cNvPicPr>
            <p:nvPr/>
          </p:nvPicPr>
          <p:blipFill>
            <a:blip r:embed="rId2">
              <a:lum bright="-18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2160"/>
              <a:ext cx="2626" cy="2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40965" name="Group 5"/>
            <p:cNvGrpSpPr>
              <a:grpSpLocks/>
            </p:cNvGrpSpPr>
            <p:nvPr/>
          </p:nvGrpSpPr>
          <p:grpSpPr bwMode="auto">
            <a:xfrm>
              <a:off x="1837" y="2205"/>
              <a:ext cx="2876" cy="545"/>
              <a:chOff x="1837" y="2205"/>
              <a:chExt cx="2876" cy="545"/>
            </a:xfrm>
          </p:grpSpPr>
          <p:sp>
            <p:nvSpPr>
              <p:cNvPr id="40966" name="Line 6"/>
              <p:cNvSpPr>
                <a:spLocks noChangeShapeType="1"/>
              </p:cNvSpPr>
              <p:nvPr/>
            </p:nvSpPr>
            <p:spPr bwMode="auto">
              <a:xfrm flipV="1">
                <a:off x="1837" y="2341"/>
                <a:ext cx="1224" cy="40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967" name="Text Box 7"/>
              <p:cNvSpPr txBox="1">
                <a:spLocks noChangeArrowheads="1"/>
              </p:cNvSpPr>
              <p:nvPr/>
            </p:nvSpPr>
            <p:spPr bwMode="auto">
              <a:xfrm>
                <a:off x="3061" y="2205"/>
                <a:ext cx="16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ea typeface="楷体" panose="02010609060101010101" pitchFamily="49" charset="-122"/>
                  </a:rPr>
                  <a:t>Intraperitoneal viscera</a:t>
                </a:r>
              </a:p>
            </p:txBody>
          </p:sp>
        </p:grpSp>
        <p:grpSp>
          <p:nvGrpSpPr>
            <p:cNvPr id="40968" name="Group 8"/>
            <p:cNvGrpSpPr>
              <a:grpSpLocks/>
            </p:cNvGrpSpPr>
            <p:nvPr/>
          </p:nvGrpSpPr>
          <p:grpSpPr bwMode="auto">
            <a:xfrm>
              <a:off x="2880" y="2717"/>
              <a:ext cx="2048" cy="486"/>
              <a:chOff x="2880" y="2717"/>
              <a:chExt cx="2048" cy="486"/>
            </a:xfrm>
          </p:grpSpPr>
          <p:sp>
            <p:nvSpPr>
              <p:cNvPr id="40969" name="Line 9"/>
              <p:cNvSpPr>
                <a:spLocks noChangeShapeType="1"/>
              </p:cNvSpPr>
              <p:nvPr/>
            </p:nvSpPr>
            <p:spPr bwMode="auto">
              <a:xfrm flipV="1">
                <a:off x="2880" y="2886"/>
                <a:ext cx="408" cy="31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970" name="Text Box 10"/>
              <p:cNvSpPr txBox="1">
                <a:spLocks noChangeArrowheads="1"/>
              </p:cNvSpPr>
              <p:nvPr/>
            </p:nvSpPr>
            <p:spPr bwMode="auto">
              <a:xfrm>
                <a:off x="3276" y="2717"/>
                <a:ext cx="16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err="1">
                    <a:ea typeface="楷体" panose="02010609060101010101" pitchFamily="49" charset="-122"/>
                  </a:rPr>
                  <a:t>Interperitoneal</a:t>
                </a:r>
                <a:r>
                  <a:rPr lang="en-US" altLang="zh-CN" b="1" dirty="0">
                    <a:ea typeface="楷体" panose="02010609060101010101" pitchFamily="49" charset="-122"/>
                  </a:rPr>
                  <a:t> viscera</a:t>
                </a:r>
              </a:p>
            </p:txBody>
          </p:sp>
        </p:grpSp>
        <p:grpSp>
          <p:nvGrpSpPr>
            <p:cNvPr id="40971" name="Group 11"/>
            <p:cNvGrpSpPr>
              <a:grpSpLocks/>
            </p:cNvGrpSpPr>
            <p:nvPr/>
          </p:nvGrpSpPr>
          <p:grpSpPr bwMode="auto">
            <a:xfrm>
              <a:off x="2562" y="3443"/>
              <a:ext cx="2384" cy="231"/>
              <a:chOff x="2562" y="3443"/>
              <a:chExt cx="2384" cy="231"/>
            </a:xfrm>
          </p:grpSpPr>
          <p:sp>
            <p:nvSpPr>
              <p:cNvPr id="40972" name="Line 12"/>
              <p:cNvSpPr>
                <a:spLocks noChangeShapeType="1"/>
              </p:cNvSpPr>
              <p:nvPr/>
            </p:nvSpPr>
            <p:spPr bwMode="auto">
              <a:xfrm>
                <a:off x="2562" y="3566"/>
                <a:ext cx="68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973" name="Text Box 13"/>
              <p:cNvSpPr txBox="1">
                <a:spLocks noChangeArrowheads="1"/>
              </p:cNvSpPr>
              <p:nvPr/>
            </p:nvSpPr>
            <p:spPr bwMode="auto">
              <a:xfrm>
                <a:off x="3230" y="3443"/>
                <a:ext cx="17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ea typeface="楷体" panose="02010609060101010101" pitchFamily="49" charset="-122"/>
                  </a:rPr>
                  <a:t>Retroperitoneal viscera</a:t>
                </a:r>
              </a:p>
            </p:txBody>
          </p:sp>
        </p:grpSp>
      </p:grpSp>
      <p:sp>
        <p:nvSpPr>
          <p:cNvPr id="40974" name="Rectangle 14"/>
          <p:cNvSpPr>
            <a:spLocks noGrp="1" noChangeArrowheads="1"/>
          </p:cNvSpPr>
          <p:nvPr>
            <p:ph type="title"/>
          </p:nvPr>
        </p:nvSpPr>
        <p:spPr>
          <a:xfrm>
            <a:off x="1116013" y="549275"/>
            <a:ext cx="6638925" cy="677863"/>
          </a:xfrm>
          <a:solidFill>
            <a:srgbClr val="0000FF"/>
          </a:solidFill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3800" b="1">
                <a:solidFill>
                  <a:schemeClr val="bg1"/>
                </a:solidFill>
              </a:rPr>
              <a:t>二、腹膜与腹盆腔脏器的关系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71775" y="2420938"/>
            <a:ext cx="3313113" cy="22320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7313" indent="-87313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网膜</a:t>
            </a:r>
          </a:p>
          <a:p>
            <a:pPr marL="87313" indent="-87313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系膜</a:t>
            </a:r>
          </a:p>
          <a:p>
            <a:pPr marL="87313" indent="-87313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韧带</a:t>
            </a:r>
          </a:p>
          <a:p>
            <a:pPr marL="87313" indent="-87313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皱襞、隐窝及陷凹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1908175" y="1052513"/>
            <a:ext cx="5184775" cy="731837"/>
          </a:xfrm>
          <a:solidFill>
            <a:srgbClr val="0000FF"/>
          </a:solidFill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1">
                <a:solidFill>
                  <a:schemeClr val="bg1"/>
                </a:solidFill>
              </a:rPr>
              <a:t>三、腹膜形成的结构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362200" y="2514600"/>
            <a:ext cx="144780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小网膜</a:t>
            </a:r>
            <a:endParaRPr kumimoji="1" lang="zh-CN" altLang="en-US" sz="280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endParaRPr kumimoji="1" lang="zh-CN" altLang="en-US" sz="280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大网膜</a:t>
            </a:r>
            <a:endParaRPr kumimoji="1" lang="zh-CN" altLang="en-US" sz="280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43011" name="AutoShape 3"/>
          <p:cNvSpPr>
            <a:spLocks/>
          </p:cNvSpPr>
          <p:nvPr/>
        </p:nvSpPr>
        <p:spPr bwMode="auto">
          <a:xfrm>
            <a:off x="2124075" y="2708275"/>
            <a:ext cx="160338" cy="1524000"/>
          </a:xfrm>
          <a:prstGeom prst="leftBrace">
            <a:avLst>
              <a:gd name="adj1" fmla="val 79208"/>
              <a:gd name="adj2" fmla="val 50000"/>
            </a:avLst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827088" y="3213100"/>
            <a:ext cx="13668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网  膜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5184775" cy="576262"/>
          </a:xfrm>
          <a:solidFill>
            <a:srgbClr val="FFFF99"/>
          </a:soli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</a:rPr>
              <a:t>（一） 网     膜   </a:t>
            </a:r>
            <a:r>
              <a:rPr lang="en-US" altLang="zh-CN" sz="3200" b="1">
                <a:solidFill>
                  <a:srgbClr val="0000FF"/>
                </a:solidFill>
              </a:rPr>
              <a:t>Omentum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755650" y="1341438"/>
            <a:ext cx="7561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网膜：与胃小弯和胃大弯相连的</a:t>
            </a:r>
            <a:r>
              <a:rPr kumimoji="1" lang="zh-CN" alt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双层</a:t>
            </a: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腹膜皱襞</a:t>
            </a:r>
          </a:p>
        </p:txBody>
      </p:sp>
      <p:pic>
        <p:nvPicPr>
          <p:cNvPr id="43016" name="Picture 8" descr="7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700213"/>
            <a:ext cx="3255963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3048000" cy="16002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zh-CN" altLang="en-US" sz="2800" b="1">
                <a:solidFill>
                  <a:srgbClr val="0000FF"/>
                </a:solidFill>
              </a:rPr>
              <a:t>肝胃韧带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zh-CN" altLang="en-US" sz="2800" b="1">
                <a:solidFill>
                  <a:srgbClr val="0000FF"/>
                </a:solidFill>
              </a:rPr>
              <a:t>肝十二指肠韧带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09600" y="1066800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>
                <a:solidFill>
                  <a:srgbClr val="0000FF"/>
                </a:solidFill>
                <a:latin typeface="Tahoma" panose="020B0604030504040204" pitchFamily="34" charset="0"/>
              </a:rPr>
              <a:t>1</a:t>
            </a: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、小网膜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042988" y="2924175"/>
            <a:ext cx="344170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胆总管 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右前</a:t>
            </a:r>
          </a:p>
          <a:p>
            <a:pPr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肝固有动脉 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左前</a:t>
            </a:r>
          </a:p>
          <a:p>
            <a:pPr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肝门静脉 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</a:t>
            </a:r>
          </a:p>
        </p:txBody>
      </p:sp>
      <p:pic>
        <p:nvPicPr>
          <p:cNvPr id="45062" name="Picture 6" descr="小网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97200"/>
            <a:ext cx="3527425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3" name="Picture 7" descr="7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38"/>
          <a:stretch>
            <a:fillRect/>
          </a:stretch>
        </p:blipFill>
        <p:spPr bwMode="auto">
          <a:xfrm>
            <a:off x="4356100" y="93663"/>
            <a:ext cx="4464050" cy="291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>
                <a:solidFill>
                  <a:srgbClr val="0000FF"/>
                </a:solidFill>
                <a:latin typeface="Tahoma" panose="020B0604030504040204" pitchFamily="34" charset="0"/>
              </a:rPr>
              <a:t>2</a:t>
            </a: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、大网膜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042988" y="1196975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kumimoji="1" lang="zh-CN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胃结肠韧带</a:t>
            </a:r>
          </a:p>
        </p:txBody>
      </p:sp>
      <p:pic>
        <p:nvPicPr>
          <p:cNvPr id="46084" name="Picture 4" descr="腹腔矢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3408363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5" name="Picture 5" descr="网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8775"/>
            <a:ext cx="3411537" cy="44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1012</Words>
  <Application>Microsoft Office PowerPoint</Application>
  <PresentationFormat>全屏显示(4:3)</PresentationFormat>
  <Paragraphs>169</Paragraphs>
  <Slides>33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楷体</vt:lpstr>
      <vt:lpstr>隶书</vt:lpstr>
      <vt:lpstr>Arial</vt:lpstr>
      <vt:lpstr>Times New Roman</vt:lpstr>
      <vt:lpstr>黑体</vt:lpstr>
      <vt:lpstr>宋体</vt:lpstr>
      <vt:lpstr>Wingdings</vt:lpstr>
      <vt:lpstr>Garamond</vt:lpstr>
      <vt:lpstr>Tahoma</vt:lpstr>
      <vt:lpstr>Edge</vt:lpstr>
      <vt:lpstr>PowerPoint 演示文稿</vt:lpstr>
      <vt:lpstr>PowerPoint 演示文稿</vt:lpstr>
      <vt:lpstr>一、腹膜概述</vt:lpstr>
      <vt:lpstr>腹膜的功能</vt:lpstr>
      <vt:lpstr>二、腹膜与腹盆腔脏器的关系</vt:lpstr>
      <vt:lpstr>三、腹膜形成的结构</vt:lpstr>
      <vt:lpstr>（一） 网     膜   Omentum</vt:lpstr>
      <vt:lpstr>PowerPoint 演示文稿</vt:lpstr>
      <vt:lpstr>PowerPoint 演示文稿</vt:lpstr>
      <vt:lpstr>3、网膜囊和网膜孔 网膜囊 omental bursa</vt:lpstr>
      <vt:lpstr>PowerPoint 演示文稿</vt:lpstr>
      <vt:lpstr>PowerPoint 演示文稿</vt:lpstr>
      <vt:lpstr>（二） 系膜  mesentery</vt:lpstr>
      <vt:lpstr>1. 肠系膜mesentery</vt:lpstr>
      <vt:lpstr>PowerPoint 演示文稿</vt:lpstr>
      <vt:lpstr>PowerPoint 演示文稿</vt:lpstr>
      <vt:lpstr>（三） 韧带  Ligament</vt:lpstr>
      <vt:lpstr>PowerPoint 演示文稿</vt:lpstr>
      <vt:lpstr>PowerPoint 演示文稿</vt:lpstr>
      <vt:lpstr>PowerPoint 演示文稿</vt:lpstr>
      <vt:lpstr>PowerPoint 演示文稿</vt:lpstr>
      <vt:lpstr>（四）腹膜襞、腹膜隐窝及陷凹</vt:lpstr>
      <vt:lpstr>PowerPoint 演示文稿</vt:lpstr>
      <vt:lpstr>PowerPoint 演示文稿</vt:lpstr>
      <vt:lpstr>PowerPoint 演示文稿</vt:lpstr>
      <vt:lpstr>PowerPoint 演示文稿</vt:lpstr>
      <vt:lpstr>（五） 腹膜腔的分区和间隙</vt:lpstr>
      <vt:lpstr>肝上间隙 </vt:lpstr>
      <vt:lpstr>肝下间隙 </vt:lpstr>
      <vt:lpstr>结肠下区</vt:lpstr>
      <vt:lpstr>PowerPoint 演示文稿</vt:lpstr>
      <vt:lpstr>PowerPoint 演示文稿</vt:lpstr>
      <vt:lpstr>PowerPoint 演示文稿</vt:lpstr>
    </vt:vector>
  </TitlesOfParts>
  <Company>WeiYe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腹膜</dc:title>
  <dc:creator>Wang</dc:creator>
  <cp:lastModifiedBy>WANG DJ</cp:lastModifiedBy>
  <cp:revision>18</cp:revision>
  <dcterms:created xsi:type="dcterms:W3CDTF">2009-04-14T15:00:32Z</dcterms:created>
  <dcterms:modified xsi:type="dcterms:W3CDTF">2023-03-28T13:23:23Z</dcterms:modified>
</cp:coreProperties>
</file>