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2" r:id="rId1"/>
  </p:sldMasterIdLst>
  <p:notesMasterIdLst>
    <p:notesMasterId r:id="rId20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71" r:id="rId12"/>
    <p:sldId id="264" r:id="rId13"/>
    <p:sldId id="265" r:id="rId14"/>
    <p:sldId id="266" r:id="rId15"/>
    <p:sldId id="267" r:id="rId16"/>
    <p:sldId id="268" r:id="rId17"/>
    <p:sldId id="272" r:id="rId18"/>
    <p:sldId id="273" r:id="rId19"/>
  </p:sldIdLst>
  <p:sldSz cx="9144000" cy="6858000" type="screen4x3"/>
  <p:notesSz cx="6858000" cy="9144000"/>
  <p:embeddedFontLst>
    <p:embeddedFont>
      <p:font typeface="等线" panose="02010600030101010101" pitchFamily="2" charset="-122"/>
      <p:regular r:id="rId21"/>
      <p:bold r:id="rId22"/>
    </p:embeddedFont>
    <p:embeddedFont>
      <p:font typeface="隶书" panose="02010509060101010101" pitchFamily="49" charset="-122"/>
      <p:regular r:id="rId23"/>
    </p:embeddedFont>
    <p:embeddedFont>
      <p:font typeface="楷体" panose="02010609060101010101" pitchFamily="49" charset="-122"/>
      <p:regular r:id="rId24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D3EC2-77A0-4C21-9B00-A7836476287E}" type="datetimeFigureOut">
              <a:rPr lang="zh-CN" altLang="en-US" smtClean="0"/>
              <a:t>2023/3/27/Mon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AF228-E2DF-44B8-8F4A-E3A116B0C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7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AF228-E2DF-44B8-8F4A-E3A116B0C77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87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111011188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48934771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0640904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9718066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0923613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508752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93207736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5928812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81098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367431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7490165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BFA0DC93-0987-42D1-B937-1B38769C47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95288" y="1268413"/>
            <a:ext cx="446405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48F1A4-75F5-4799-9408-D8B1B3529A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8600" y="57120"/>
            <a:ext cx="175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1400" b="1" i="1" u="sng">
                <a:solidFill>
                  <a:srgbClr val="6699FF"/>
                </a:solidFill>
                <a:latin typeface="Times New Roman" panose="02020603050405020304" pitchFamily="18" charset="0"/>
              </a:rPr>
              <a:t>Reproductive system</a:t>
            </a:r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2068E0EF-1BA5-4F19-9A6A-00E7C932BDA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57400" y="6629400"/>
            <a:ext cx="6477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2EDC599-6138-4B90-B950-7D1A35C22D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CDDDEA"/>
              </a:clrFrom>
              <a:clrTo>
                <a:srgbClr val="CDDDEA">
                  <a:alpha val="0"/>
                </a:srgbClr>
              </a:clrTo>
            </a:clrChang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8" r="6667"/>
          <a:stretch>
            <a:fillRect/>
          </a:stretch>
        </p:blipFill>
        <p:spPr bwMode="auto">
          <a:xfrm>
            <a:off x="5875803" y="0"/>
            <a:ext cx="1864549" cy="70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校徽">
            <a:extLst>
              <a:ext uri="{FF2B5EF4-FFF2-40B4-BE49-F238E27FC236}">
                <a16:creationId xmlns:a16="http://schemas.microsoft.com/office/drawing/2014/main" id="{67981363-42ED-4B67-84F2-37A977E56C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20"/>
            <a:ext cx="629095" cy="59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073F72A-283F-4BAA-A268-462E78A1FD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676400"/>
            <a:ext cx="48006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b="1">
                <a:solidFill>
                  <a:srgbClr val="0000FF"/>
                </a:solidFill>
              </a:rPr>
              <a:t>女性生殖系统</a:t>
            </a:r>
            <a:r>
              <a:rPr lang="en-US" altLang="zh-CN" b="1">
                <a:solidFill>
                  <a:srgbClr val="0000FF"/>
                </a:solidFill>
              </a:rPr>
              <a:t/>
            </a:r>
            <a:br>
              <a:rPr lang="en-US" altLang="zh-CN" b="1">
                <a:solidFill>
                  <a:srgbClr val="0000FF"/>
                </a:solidFill>
              </a:rPr>
            </a:br>
            <a:r>
              <a:rPr lang="en-US" altLang="zh-CN" b="1">
                <a:solidFill>
                  <a:srgbClr val="0000FF"/>
                </a:solidFill>
              </a:rPr>
              <a:t/>
            </a:r>
            <a:br>
              <a:rPr lang="en-US" altLang="zh-CN" b="1">
                <a:solidFill>
                  <a:srgbClr val="0000FF"/>
                </a:solidFill>
              </a:rPr>
            </a:br>
            <a:r>
              <a:rPr lang="zh-CN" altLang="en-US" sz="360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潍坊医学院</a:t>
            </a:r>
            <a:r>
              <a:rPr lang="en-US" altLang="zh-CN" sz="360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/>
            </a:r>
            <a:br>
              <a:rPr lang="en-US" altLang="zh-CN" sz="360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60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人体解剖学教研室</a:t>
            </a:r>
            <a:r>
              <a:rPr lang="en-US" altLang="zh-CN" sz="360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/>
            </a:r>
            <a:br>
              <a:rPr lang="en-US" altLang="zh-CN" sz="360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60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王岱君</a:t>
            </a:r>
            <a:r>
              <a:rPr lang="en-US" altLang="zh-CN" sz="3600"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/>
            </a:r>
            <a:br>
              <a:rPr lang="en-US" altLang="zh-CN" sz="3600"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en-US" altLang="zh-CN" sz="3600"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11052</a:t>
            </a:r>
            <a:endParaRPr lang="zh-CN" altLang="en-US" sz="3600" b="1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3" name="Picture 9" descr="6-31">
            <a:extLst>
              <a:ext uri="{FF2B5EF4-FFF2-40B4-BE49-F238E27FC236}">
                <a16:creationId xmlns:a16="http://schemas.microsoft.com/office/drawing/2014/main" id="{FF3CAEB0-ADDD-4154-9261-0D5AA45E4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936" y="1524000"/>
            <a:ext cx="351175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6-37">
            <a:extLst>
              <a:ext uri="{FF2B5EF4-FFF2-40B4-BE49-F238E27FC236}">
                <a16:creationId xmlns:a16="http://schemas.microsoft.com/office/drawing/2014/main" id="{7C2AFB49-193F-4EEF-B786-6ADCFAE50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43200"/>
            <a:ext cx="2133600" cy="352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2C227142-0A4E-4C89-80CC-149314FA9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620713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固定装置</a:t>
            </a:r>
          </a:p>
        </p:txBody>
      </p:sp>
      <p:pic>
        <p:nvPicPr>
          <p:cNvPr id="12292" name="Picture 4" descr="女性内生殖器">
            <a:extLst>
              <a:ext uri="{FF2B5EF4-FFF2-40B4-BE49-F238E27FC236}">
                <a16:creationId xmlns:a16="http://schemas.microsoft.com/office/drawing/2014/main" id="{38151344-2FE8-4947-A4C5-97851CEF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12" t="-2628" r="1891" b="-8900"/>
          <a:stretch>
            <a:fillRect/>
          </a:stretch>
        </p:blipFill>
        <p:spPr bwMode="auto">
          <a:xfrm>
            <a:off x="3505200" y="1219200"/>
            <a:ext cx="4843463" cy="342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Rectangle 2">
            <a:extLst>
              <a:ext uri="{FF2B5EF4-FFF2-40B4-BE49-F238E27FC236}">
                <a16:creationId xmlns:a16="http://schemas.microsoft.com/office/drawing/2014/main" id="{6B165CA6-32D5-4B83-9A8A-275D6C36A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484313"/>
            <a:ext cx="3665538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子宫阔韧带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防止向两侧移动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子宫圆韧带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使子宫前倾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子宫主韧带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防止子宫下垂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子宫骶韧带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维持子宫前屈位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707C0518-AED9-4228-99C8-F6D842F10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620713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固定装置</a:t>
            </a:r>
          </a:p>
        </p:txBody>
      </p:sp>
      <p:pic>
        <p:nvPicPr>
          <p:cNvPr id="13315" name="Picture 5">
            <a:extLst>
              <a:ext uri="{FF2B5EF4-FFF2-40B4-BE49-F238E27FC236}">
                <a16:creationId xmlns:a16="http://schemas.microsoft.com/office/drawing/2014/main" id="{3EBDBEDF-5D9E-4EAF-9E92-B3A3C849D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7" t="42903" r="19189" b="8917"/>
          <a:stretch>
            <a:fillRect/>
          </a:stretch>
        </p:blipFill>
        <p:spPr bwMode="auto">
          <a:xfrm>
            <a:off x="4572000" y="1447800"/>
            <a:ext cx="395763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1" name="Picture 7" descr="6-31">
            <a:extLst>
              <a:ext uri="{FF2B5EF4-FFF2-40B4-BE49-F238E27FC236}">
                <a16:creationId xmlns:a16="http://schemas.microsoft.com/office/drawing/2014/main" id="{11C5F359-BEB3-48AE-9CC6-D4D11352A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4400"/>
            <a:ext cx="48450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>
            <a:extLst>
              <a:ext uri="{FF2B5EF4-FFF2-40B4-BE49-F238E27FC236}">
                <a16:creationId xmlns:a16="http://schemas.microsoft.com/office/drawing/2014/main" id="{26038DDF-A2C8-4B3F-B363-CFD1D1735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484313"/>
            <a:ext cx="3665538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子宫阔韧带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防止向两侧移动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子宫圆韧带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使子宫前倾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子宫主韧带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防止子宫下垂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子宫骶韧带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维持子宫前屈位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0EDC222-99DD-4E8D-B33B-1D2F8BCA8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57200"/>
            <a:ext cx="2362200" cy="6334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1"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（四）阴道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8C7BD08-382F-41AC-A24A-0D651FB1F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" y="1447800"/>
            <a:ext cx="1266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阴道穹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AA53E6EF-4ACC-4358-85BA-A0842E615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2057400"/>
            <a:ext cx="3937000" cy="333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阴</a:t>
            </a:r>
            <a:r>
              <a:rPr kumimoji="1"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道上部环绕子宫颈阴道</a:t>
            </a:r>
            <a:r>
              <a:rPr kumimoji="1" lang="zh-CN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部形成的环</a:t>
            </a:r>
            <a:r>
              <a:rPr kumimoji="1"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形凹陷</a:t>
            </a:r>
            <a:endParaRPr kumimoji="1" lang="en-US" altLang="zh-CN" sz="2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endParaRPr kumimoji="1" lang="en-US" altLang="zh-CN" sz="11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kumimoji="1"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前部</a:t>
            </a:r>
            <a:endParaRPr kumimoji="1" lang="en-US" altLang="zh-CN" sz="2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kumimoji="1"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后部</a:t>
            </a:r>
            <a:endParaRPr kumimoji="1" lang="en-US" altLang="zh-CN" sz="2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kumimoji="1"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侧部（</a:t>
            </a:r>
            <a:r>
              <a:rPr kumimoji="1"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）</a:t>
            </a:r>
            <a:endParaRPr kumimoji="1" lang="en-US" altLang="zh-CN" sz="2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kumimoji="1"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阴道穹穿刺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B460116C-8C41-4259-819F-1481A64A4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8" y="5573713"/>
            <a:ext cx="1250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阴道口</a:t>
            </a:r>
          </a:p>
        </p:txBody>
      </p:sp>
      <p:pic>
        <p:nvPicPr>
          <p:cNvPr id="7" name="Picture 9" descr="6-31">
            <a:extLst>
              <a:ext uri="{FF2B5EF4-FFF2-40B4-BE49-F238E27FC236}">
                <a16:creationId xmlns:a16="http://schemas.microsoft.com/office/drawing/2014/main" id="{FF3CAEB0-ADDD-4154-9261-0D5AA45E4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4211177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9B634F7-7708-42C4-A1A5-6D6A87BBA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33400"/>
            <a:ext cx="3048000" cy="6334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1"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（五）前庭大腺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50B8442F-9184-4231-886B-E642C57C6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 t="10634" r="46306" b="44098"/>
          <a:stretch>
            <a:fillRect/>
          </a:stretch>
        </p:blipFill>
        <p:spPr bwMode="auto">
          <a:xfrm>
            <a:off x="3429000" y="1066800"/>
            <a:ext cx="5040313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6D72339-DF5E-4BFD-A43C-EF8E06143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09600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二、外生殖器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7799EE5-2465-4B21-B291-07029B856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844675"/>
            <a:ext cx="1871662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阴阜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大阴唇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小阴唇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阴道前庭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阴蒂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前庭球</a:t>
            </a:r>
          </a:p>
        </p:txBody>
      </p:sp>
      <p:pic>
        <p:nvPicPr>
          <p:cNvPr id="16388" name="Picture 6" descr="17_jpg">
            <a:extLst>
              <a:ext uri="{FF2B5EF4-FFF2-40B4-BE49-F238E27FC236}">
                <a16:creationId xmlns:a16="http://schemas.microsoft.com/office/drawing/2014/main" id="{75725840-0C36-4FE6-A9FB-787F3A23C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1524000"/>
            <a:ext cx="407025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0B8442F-9184-4231-886B-E642C57C6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 t="10634" r="46306" b="44098"/>
          <a:stretch>
            <a:fillRect/>
          </a:stretch>
        </p:blipFill>
        <p:spPr bwMode="auto">
          <a:xfrm>
            <a:off x="3276599" y="1524000"/>
            <a:ext cx="5357961" cy="46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C55ECFDE-D584-4155-BBEB-E733F171B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334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女性乳房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ED0B77A2-CEE5-4FEA-BCD5-4B7F0A422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71600"/>
            <a:ext cx="389255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（一）位置</a:t>
            </a:r>
          </a:p>
          <a:p>
            <a:pPr eaLnBrk="1" hangingPunct="1">
              <a:defRPr/>
            </a:pPr>
            <a:r>
              <a:rPr kumimoji="1"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（二）形态</a:t>
            </a:r>
          </a:p>
          <a:p>
            <a:pPr lvl="1" eaLnBrk="1" hangingPunct="1">
              <a:defRPr/>
            </a:pPr>
            <a:r>
              <a:rPr kumimoji="1"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乳头、乳晕、乳晕腺</a:t>
            </a:r>
          </a:p>
          <a:p>
            <a:pPr eaLnBrk="1" hangingPunct="1">
              <a:defRPr/>
            </a:pPr>
            <a:r>
              <a:rPr kumimoji="1"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（三）结构</a:t>
            </a:r>
          </a:p>
          <a:p>
            <a:pPr marL="717550" lvl="1" indent="-260350" eaLnBrk="1" hangingPunct="1">
              <a:buFont typeface="Arial" panose="020B0604020202020204" pitchFamily="34" charset="0"/>
              <a:buChar char="•"/>
              <a:defRPr/>
            </a:pPr>
            <a:r>
              <a:rPr kumimoji="1"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皮肤</a:t>
            </a:r>
          </a:p>
          <a:p>
            <a:pPr marL="717550" lvl="1" indent="-260350" eaLnBrk="1" hangingPunct="1">
              <a:buFont typeface="Arial" panose="020B0604020202020204" pitchFamily="34" charset="0"/>
              <a:buChar char="•"/>
              <a:defRPr/>
            </a:pPr>
            <a:r>
              <a:rPr kumimoji="1"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脂肪组织</a:t>
            </a:r>
          </a:p>
          <a:p>
            <a:pPr marL="717550" lvl="1" indent="-260350" eaLnBrk="1" hangingPunct="1">
              <a:buFont typeface="Arial" panose="020B0604020202020204" pitchFamily="34" charset="0"/>
              <a:buChar char="•"/>
              <a:defRPr/>
            </a:pPr>
            <a:r>
              <a:rPr kumimoji="1"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纤维组织</a:t>
            </a:r>
          </a:p>
          <a:p>
            <a:pPr marL="717550" lvl="1" indent="-260350" eaLnBrk="1" hangingPunct="1">
              <a:buFont typeface="Arial" panose="020B0604020202020204" pitchFamily="34" charset="0"/>
              <a:buChar char="•"/>
              <a:defRPr/>
            </a:pPr>
            <a:r>
              <a:rPr kumimoji="1"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乳腺</a:t>
            </a:r>
          </a:p>
          <a:p>
            <a:pPr lvl="2" eaLnBrk="1" hangingPunct="1">
              <a:defRPr/>
            </a:pPr>
            <a:r>
              <a:rPr kumimoji="1"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乳腺叶</a:t>
            </a:r>
          </a:p>
          <a:p>
            <a:pPr lvl="2" eaLnBrk="1" hangingPunct="1">
              <a:defRPr/>
            </a:pPr>
            <a:r>
              <a:rPr kumimoji="1"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乳腺小叶</a:t>
            </a:r>
          </a:p>
          <a:p>
            <a:pPr lvl="2" eaLnBrk="1" hangingPunct="1">
              <a:defRPr/>
            </a:pPr>
            <a:r>
              <a:rPr kumimoji="1"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输乳管</a:t>
            </a:r>
          </a:p>
          <a:p>
            <a:pPr lvl="2" eaLnBrk="1" hangingPunct="1">
              <a:defRPr/>
            </a:pPr>
            <a:r>
              <a:rPr kumimoji="1"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输乳管窦</a:t>
            </a:r>
          </a:p>
        </p:txBody>
      </p:sp>
      <p:pic>
        <p:nvPicPr>
          <p:cNvPr id="17412" name="Picture 5" descr="6-42-1">
            <a:extLst>
              <a:ext uri="{FF2B5EF4-FFF2-40B4-BE49-F238E27FC236}">
                <a16:creationId xmlns:a16="http://schemas.microsoft.com/office/drawing/2014/main" id="{1D80BC04-15E5-48BA-BB8E-C439CCD2A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19400"/>
            <a:ext cx="2362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6-42">
            <a:extLst>
              <a:ext uri="{FF2B5EF4-FFF2-40B4-BE49-F238E27FC236}">
                <a16:creationId xmlns:a16="http://schemas.microsoft.com/office/drawing/2014/main" id="{23478786-32A3-4370-B96D-03D171FE9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7" y="914400"/>
            <a:ext cx="35099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30E3D971-CAD6-473F-ABBD-55A5E2E5C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44675"/>
            <a:ext cx="460851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乳房后间隙</a:t>
            </a:r>
          </a:p>
          <a:p>
            <a:pPr eaLnBrk="1" hangingPunct="1"/>
            <a:endParaRPr kumimoji="1" lang="zh-C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乳房悬韧带（</a:t>
            </a:r>
            <a:r>
              <a:rPr kumimoji="1"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Cooper</a:t>
            </a: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韧带）</a:t>
            </a:r>
          </a:p>
        </p:txBody>
      </p:sp>
      <p:pic>
        <p:nvPicPr>
          <p:cNvPr id="18435" name="Picture 4" descr="6-42-1">
            <a:extLst>
              <a:ext uri="{FF2B5EF4-FFF2-40B4-BE49-F238E27FC236}">
                <a16:creationId xmlns:a16="http://schemas.microsoft.com/office/drawing/2014/main" id="{0DA18D4B-7CD2-468E-A148-F66FE2F5D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34702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362200" y="1981200"/>
            <a:ext cx="3897312" cy="32439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8080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1262063" indent="-457200" defTabSz="8080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898650" indent="-457200" defTabSz="8080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2535238" indent="-457200" defTabSz="8080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3171825" indent="-457200" defTabSz="8080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3629025" indent="-457200" defTabSz="8080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4086225" indent="-457200" defTabSz="8080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4543425" indent="-457200" defTabSz="8080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5000625" indent="-457200" defTabSz="8080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60000"/>
              </a:lnSpc>
              <a:buFontTx/>
              <a:buAutoNum type="arabicPeriod"/>
            </a:pPr>
            <a:r>
              <a:rPr lang="en-US" altLang="zh-CN" sz="3200" b="1">
                <a:solidFill>
                  <a:schemeClr val="accent2"/>
                </a:solidFill>
              </a:rPr>
              <a:t> </a:t>
            </a:r>
            <a:r>
              <a:rPr lang="zh-CN" altLang="en-US" sz="3200" b="1">
                <a:solidFill>
                  <a:schemeClr val="accent2"/>
                </a:solidFill>
              </a:rPr>
              <a:t>卵巢的形态。</a:t>
            </a:r>
          </a:p>
          <a:p>
            <a:pPr algn="just" eaLnBrk="1" hangingPunct="1">
              <a:lnSpc>
                <a:spcPct val="160000"/>
              </a:lnSpc>
              <a:buFontTx/>
              <a:buAutoNum type="arabicPeriod"/>
            </a:pPr>
            <a:r>
              <a:rPr lang="zh-CN" altLang="en-US" sz="3200" b="1">
                <a:solidFill>
                  <a:schemeClr val="accent2"/>
                </a:solidFill>
              </a:rPr>
              <a:t> 输卵管的分部。</a:t>
            </a:r>
            <a:endParaRPr lang="en-US" altLang="zh-CN" sz="3200" b="1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160000"/>
              </a:lnSpc>
              <a:buFontTx/>
              <a:buAutoNum type="arabicPeriod"/>
            </a:pPr>
            <a:r>
              <a:rPr lang="zh-CN" altLang="en-US" sz="3200" b="1">
                <a:solidFill>
                  <a:schemeClr val="accent2"/>
                </a:solidFill>
              </a:rPr>
              <a:t>子宫的形态位置。</a:t>
            </a:r>
          </a:p>
          <a:p>
            <a:pPr algn="just" eaLnBrk="1" hangingPunct="1">
              <a:lnSpc>
                <a:spcPct val="160000"/>
              </a:lnSpc>
              <a:buFontTx/>
              <a:buAutoNum type="arabicPeriod"/>
            </a:pPr>
            <a:r>
              <a:rPr lang="zh-CN" altLang="en-US" sz="3200" b="1">
                <a:solidFill>
                  <a:schemeClr val="accent2"/>
                </a:solidFill>
              </a:rPr>
              <a:t> 阴道穹。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476375" y="620713"/>
            <a:ext cx="1562100" cy="5302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</a:rPr>
              <a:t>小  结</a:t>
            </a:r>
          </a:p>
        </p:txBody>
      </p:sp>
    </p:spTree>
    <p:extLst>
      <p:ext uri="{BB962C8B-B14F-4D97-AF65-F5344CB8AC3E}">
        <p14:creationId xmlns:p14="http://schemas.microsoft.com/office/powerpoint/2010/main" val="4735819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2124075" y="549275"/>
            <a:ext cx="1562100" cy="64135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4000" b="1" i="1">
                <a:solidFill>
                  <a:schemeClr val="bg1"/>
                </a:solidFill>
                <a:ea typeface="楷体" panose="02010609060101010101" pitchFamily="49" charset="-122"/>
              </a:rPr>
              <a:t>思考</a:t>
            </a:r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auto">
          <a:xfrm>
            <a:off x="3886200" y="1447800"/>
            <a:ext cx="2808288" cy="1008063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600" b="1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124075" y="2895600"/>
            <a:ext cx="5272087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1001713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6383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2274888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911475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3368675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825875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4283075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740275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zh-CN" altLang="en-US" sz="3200" b="1">
                <a:solidFill>
                  <a:schemeClr val="accent2"/>
                </a:solidFill>
                <a:ea typeface="楷体" panose="02010609060101010101" pitchFamily="49" charset="-122"/>
              </a:rPr>
              <a:t>试述卵巢的形态。</a:t>
            </a:r>
            <a:endParaRPr lang="en-US" altLang="zh-CN" sz="3200" b="1">
              <a:solidFill>
                <a:schemeClr val="accent2"/>
              </a:solidFill>
              <a:ea typeface="楷体" panose="02010609060101010101" pitchFamily="49" charset="-122"/>
            </a:endParaRP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zh-CN" altLang="en-US" sz="3200" b="1">
                <a:solidFill>
                  <a:schemeClr val="accent2"/>
                </a:solidFill>
                <a:ea typeface="楷体" panose="02010609060101010101" pitchFamily="49" charset="-122"/>
              </a:rPr>
              <a:t>输卵管分几部？</a:t>
            </a:r>
            <a:endParaRPr lang="en-US" altLang="zh-CN" sz="3200" b="1">
              <a:solidFill>
                <a:schemeClr val="accent2"/>
              </a:solidFill>
              <a:ea typeface="楷体" panose="02010609060101010101" pitchFamily="49" charset="-122"/>
            </a:endParaRP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zh-CN" altLang="en-US" sz="3200" b="1">
                <a:solidFill>
                  <a:schemeClr val="accent2"/>
                </a:solidFill>
                <a:ea typeface="楷体" panose="02010609060101010101" pitchFamily="49" charset="-122"/>
              </a:rPr>
              <a:t>试述子宫的形态和位置。</a:t>
            </a:r>
            <a:endParaRPr lang="en-US" altLang="zh-CN" sz="3200" b="1">
              <a:solidFill>
                <a:schemeClr val="accent2"/>
              </a:solidFill>
              <a:ea typeface="楷体" panose="02010609060101010101" pitchFamily="49" charset="-122"/>
            </a:endParaRP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zh-CN" altLang="en-US" sz="3200" b="1">
                <a:solidFill>
                  <a:schemeClr val="accent2"/>
                </a:solidFill>
                <a:ea typeface="楷体" panose="02010609060101010101" pitchFamily="49" charset="-122"/>
              </a:rPr>
              <a:t>子宫的固定装置有哪些？</a:t>
            </a:r>
          </a:p>
        </p:txBody>
      </p:sp>
    </p:spTree>
    <p:extLst>
      <p:ext uri="{BB962C8B-B14F-4D97-AF65-F5344CB8AC3E}">
        <p14:creationId xmlns:p14="http://schemas.microsoft.com/office/powerpoint/2010/main" val="26242472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7D344C5-9310-4C89-BB1E-CB8C6373A0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457200"/>
            <a:ext cx="2895600" cy="669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kumimoji="1" lang="zh-CN" altLang="en-US" sz="4000" b="1">
                <a:solidFill>
                  <a:schemeClr val="hlink"/>
                </a:solidFill>
              </a:rPr>
              <a:t>目的要求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1B28375-F95D-431E-82D6-FA7839026E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 eaLnBrk="1" hangingPunct="1">
              <a:lnSpc>
                <a:spcPct val="120000"/>
              </a:lnSpc>
              <a:buFontTx/>
              <a:buAutoNum type="arabicPeriod"/>
            </a:pPr>
            <a:r>
              <a:rPr kumimoji="1" lang="zh-CN" altLang="en-US" sz="2800" b="1" dirty="0">
                <a:solidFill>
                  <a:srgbClr val="FF3300"/>
                </a:solidFill>
              </a:rPr>
              <a:t>掌握卵巢的形态、位置及固定装置。输卵管的位置、分部及各部的形态结构。子宫的位置、形态和固定装置。阴道的形态、位置和毗邻。女性乳房的结构特点。</a:t>
            </a:r>
          </a:p>
          <a:p>
            <a:pPr marL="533400" indent="-533400" eaLnBrk="1" hangingPunct="1">
              <a:lnSpc>
                <a:spcPct val="120000"/>
              </a:lnSpc>
              <a:buFontTx/>
              <a:buAutoNum type="arabicPeriod"/>
            </a:pPr>
            <a:r>
              <a:rPr lang="zh-CN" altLang="en-US" sz="2800" b="1" dirty="0">
                <a:solidFill>
                  <a:schemeClr val="accent2"/>
                </a:solidFill>
              </a:rPr>
              <a:t>熟悉女性生殖器的分部、各部所包括的器官及其机能。女性乳房的形态和位置。</a:t>
            </a:r>
          </a:p>
          <a:p>
            <a:pPr marL="533400" indent="-533400" eaLnBrk="1" hangingPunct="1">
              <a:lnSpc>
                <a:spcPct val="120000"/>
              </a:lnSpc>
              <a:buFontTx/>
              <a:buAutoNum type="arabicPeriod"/>
            </a:pPr>
            <a:r>
              <a:rPr lang="zh-CN" altLang="en-US" sz="2800" b="1" dirty="0"/>
              <a:t>了解卵巢的年龄变化，子宫的构造和子宫的年龄变化，女性外生殖器的形态结构。</a:t>
            </a:r>
          </a:p>
        </p:txBody>
      </p:sp>
    </p:spTree>
    <p:extLst>
      <p:ext uri="{BB962C8B-B14F-4D97-AF65-F5344CB8AC3E}">
        <p14:creationId xmlns:p14="http://schemas.microsoft.com/office/powerpoint/2010/main" val="1862672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B22439B-88AA-4E60-B800-3EBC3483D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3" y="504825"/>
            <a:ext cx="384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女性生殖系统组成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07E00F7-D3EC-455E-95C1-3B9DE40A4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3" y="1295400"/>
            <a:ext cx="160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内生殖器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208AC48-BDC2-46C9-A2B1-E197D325B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81200"/>
            <a:ext cx="13564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生殖腺 </a:t>
            </a:r>
          </a:p>
          <a:p>
            <a:pPr defTabSz="363538" eaLnBrk="1" hangingPunct="1"/>
            <a:r>
              <a:rPr kumimoji="1" lang="en-US" altLang="zh-CN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	</a:t>
            </a:r>
            <a:r>
              <a:rPr kumimoji="1" lang="zh-CN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卵</a:t>
            </a:r>
            <a:r>
              <a:rPr kumimoji="1"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巢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C90D6F1-6A2E-4E2F-AD45-88361DDAE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77" y="2918738"/>
            <a:ext cx="171713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输送管道 </a:t>
            </a:r>
          </a:p>
          <a:p>
            <a:pPr defTabSz="269875" eaLnBrk="1" hangingPunct="1"/>
            <a:r>
              <a:rPr kumimoji="1" lang="en-US" altLang="zh-CN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	</a:t>
            </a:r>
            <a:r>
              <a:rPr kumimoji="1" lang="zh-CN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输</a:t>
            </a:r>
            <a:r>
              <a:rPr kumimoji="1"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卵管</a:t>
            </a:r>
          </a:p>
          <a:p>
            <a:pPr defTabSz="269875" eaLnBrk="1" hangingPunct="1"/>
            <a:r>
              <a:rPr kumimoji="1" lang="en-US" altLang="zh-CN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	</a:t>
            </a:r>
            <a:r>
              <a:rPr kumimoji="1" lang="zh-CN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子</a:t>
            </a:r>
            <a:r>
              <a:rPr kumimoji="1"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宫</a:t>
            </a:r>
          </a:p>
          <a:p>
            <a:pPr defTabSz="269875" eaLnBrk="1" hangingPunct="1"/>
            <a:r>
              <a:rPr kumimoji="1" lang="en-US" altLang="zh-CN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	</a:t>
            </a:r>
            <a:r>
              <a:rPr kumimoji="1" lang="zh-CN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阴</a:t>
            </a:r>
            <a:r>
              <a:rPr kumimoji="1"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道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9CA10819-A970-4430-9975-9DB9F3D91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5870575"/>
            <a:ext cx="160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外生殖器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443A121F-B052-4A29-B34E-F6AB01B0C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053" y="4703063"/>
            <a:ext cx="25923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kumimoji="1"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附属腺</a:t>
            </a:r>
          </a:p>
          <a:p>
            <a:pPr defTabSz="363538" eaLnBrk="1" hangingPunct="1">
              <a:spcBef>
                <a:spcPts val="0"/>
              </a:spcBef>
            </a:pPr>
            <a:r>
              <a:rPr kumimoji="1"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	</a:t>
            </a:r>
            <a:r>
              <a:rPr kumimoji="1" lang="zh-CN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前</a:t>
            </a:r>
            <a:r>
              <a:rPr kumimoji="1"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庭大腺</a:t>
            </a:r>
          </a:p>
        </p:txBody>
      </p:sp>
      <p:pic>
        <p:nvPicPr>
          <p:cNvPr id="5128" name="Picture 9" descr="6-31">
            <a:extLst>
              <a:ext uri="{FF2B5EF4-FFF2-40B4-BE49-F238E27FC236}">
                <a16:creationId xmlns:a16="http://schemas.microsoft.com/office/drawing/2014/main" id="{FF3CAEB0-ADDD-4154-9261-0D5AA45E4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98145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6-30">
            <a:extLst>
              <a:ext uri="{FF2B5EF4-FFF2-40B4-BE49-F238E27FC236}">
                <a16:creationId xmlns:a16="http://schemas.microsoft.com/office/drawing/2014/main" id="{052B6C45-CC6E-4A40-AE3E-B43252C02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/>
          <a:stretch>
            <a:fillRect/>
          </a:stretch>
        </p:blipFill>
        <p:spPr bwMode="auto">
          <a:xfrm>
            <a:off x="6629400" y="1981200"/>
            <a:ext cx="2262188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05C3E0A-47E3-4554-A331-DCA6B661E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568825"/>
            <a:ext cx="2592388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kumimoji="1"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固定装置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</a:pPr>
            <a:r>
              <a:rPr kumimoji="1"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卵巢悬韧带 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</a:pPr>
            <a:r>
              <a:rPr kumimoji="1"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卵巢固有韧带 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</a:pPr>
            <a:r>
              <a:rPr kumimoji="1" lang="zh-CN" altLang="en-US" sz="24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子宫阔韧带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91FDC19-89C2-42A1-87FB-4B58EF5FC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33400"/>
            <a:ext cx="3810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一、女性内生殖器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542EBB82-D4A5-4885-8B51-EA02E3D94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50963"/>
            <a:ext cx="22860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（一）卵巢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8483DF8-3B3C-44E4-AC10-C5EF2FA5A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1976438"/>
            <a:ext cx="2743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位置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形态</a:t>
            </a:r>
          </a:p>
          <a:p>
            <a:pPr lvl="1"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内外两面</a:t>
            </a:r>
          </a:p>
          <a:p>
            <a:pPr lvl="1"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前后两缘</a:t>
            </a:r>
          </a:p>
          <a:p>
            <a:pPr lvl="1"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上下两端</a:t>
            </a:r>
            <a:endParaRPr kumimoji="1" lang="zh-CN" altLang="en-US" sz="2400" b="1" i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50" name="Picture 6" descr="女性内生殖器">
            <a:extLst>
              <a:ext uri="{FF2B5EF4-FFF2-40B4-BE49-F238E27FC236}">
                <a16:creationId xmlns:a16="http://schemas.microsoft.com/office/drawing/2014/main" id="{0B08154A-06F1-4CCE-A277-58962ECAB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94" y="2173189"/>
            <a:ext cx="4641850" cy="304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7" descr="6-37">
            <a:extLst>
              <a:ext uri="{FF2B5EF4-FFF2-40B4-BE49-F238E27FC236}">
                <a16:creationId xmlns:a16="http://schemas.microsoft.com/office/drawing/2014/main" id="{03267038-4D30-4753-8F63-EF614DA76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212" y="1752599"/>
            <a:ext cx="23495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F5C5618-C069-4F8E-8110-70A3DE9B7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3" y="5384800"/>
            <a:ext cx="4562475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en-US" altLang="zh-CN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en-US" altLang="zh-CN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A6448AC-2894-4439-A601-36D2FC210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00400"/>
            <a:ext cx="2889250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1"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子宫部 </a:t>
            </a:r>
            <a:r>
              <a:rPr kumimoji="1"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(</a:t>
            </a:r>
            <a:r>
              <a:rPr kumimoji="1"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壁内部</a:t>
            </a:r>
            <a:r>
              <a:rPr kumimoji="1"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kumimoji="1" lang="zh-CN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峡部</a:t>
            </a:r>
            <a:endParaRPr kumimoji="1"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kumimoji="1" lang="zh-CN" altLang="en-US" sz="2400" b="1" i="1" dirty="0">
                <a:latin typeface="Times New Roman" panose="02020603050405020304" pitchFamily="18" charset="0"/>
              </a:rPr>
              <a:t>输卵管结扎部位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kumimoji="1" lang="zh-CN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壶腹部</a:t>
            </a:r>
            <a:endParaRPr kumimoji="1"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kumimoji="1" lang="en-US" altLang="zh-CN" sz="2400" b="1" i="1" dirty="0">
                <a:latin typeface="Times New Roman" panose="02020603050405020304" pitchFamily="18" charset="0"/>
              </a:rPr>
              <a:t>2/3 </a:t>
            </a:r>
            <a:r>
              <a:rPr kumimoji="1" lang="zh-CN" altLang="en-US" sz="2400" b="1" i="1" dirty="0">
                <a:latin typeface="Times New Roman" panose="02020603050405020304" pitchFamily="18" charset="0"/>
              </a:rPr>
              <a:t>在此受精 </a:t>
            </a:r>
          </a:p>
          <a:p>
            <a:pPr eaLnBrk="1" hangingPunct="1">
              <a:lnSpc>
                <a:spcPct val="110000"/>
              </a:lnSpc>
            </a:pPr>
            <a:r>
              <a:rPr kumimoji="1" lang="zh-CN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漏斗部</a:t>
            </a:r>
            <a:endParaRPr kumimoji="1"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kumimoji="1" lang="zh-CN" altLang="en-US" sz="2400" b="1" dirty="0">
                <a:latin typeface="Times New Roman" panose="02020603050405020304" pitchFamily="18" charset="0"/>
              </a:rPr>
              <a:t>输卵管伞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944AFA7F-575D-4991-8007-1851FD368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2743200" cy="6334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1"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（二）输卵管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66194E8A-E8CF-4B96-BE0C-2A453188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" y="1273175"/>
            <a:ext cx="8953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两口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D16C882F-6ADF-410A-8255-FD2747F1F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13" y="1720850"/>
            <a:ext cx="133985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子宫口</a:t>
            </a:r>
          </a:p>
          <a:p>
            <a:pPr eaLnBrk="1" hangingPunct="1">
              <a:lnSpc>
                <a:spcPct val="110000"/>
              </a:lnSpc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腹腔口 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66FED6F8-0682-4231-853E-90FC21EFC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2628900"/>
            <a:ext cx="8953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四部</a:t>
            </a:r>
          </a:p>
        </p:txBody>
      </p:sp>
      <p:pic>
        <p:nvPicPr>
          <p:cNvPr id="24585" name="Picture 9" descr="宫外孕">
            <a:extLst>
              <a:ext uri="{FF2B5EF4-FFF2-40B4-BE49-F238E27FC236}">
                <a16:creationId xmlns:a16="http://schemas.microsoft.com/office/drawing/2014/main" id="{A5EBC2F4-FE1F-4C43-B721-BB4D09991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6" y="3627877"/>
            <a:ext cx="4037012" cy="259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7" name="Picture 10" descr="6-32-1">
            <a:extLst>
              <a:ext uri="{FF2B5EF4-FFF2-40B4-BE49-F238E27FC236}">
                <a16:creationId xmlns:a16="http://schemas.microsoft.com/office/drawing/2014/main" id="{0AE59645-1F9A-4F33-9CE0-323094504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94" y="911224"/>
            <a:ext cx="2351522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1" descr="105">
            <a:extLst>
              <a:ext uri="{FF2B5EF4-FFF2-40B4-BE49-F238E27FC236}">
                <a16:creationId xmlns:a16="http://schemas.microsoft.com/office/drawing/2014/main" id="{8592625A-8FC2-42B1-8379-E68EE20A8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55" y="776954"/>
            <a:ext cx="2786063" cy="275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Rectangle 12">
            <a:extLst>
              <a:ext uri="{FF2B5EF4-FFF2-40B4-BE49-F238E27FC236}">
                <a16:creationId xmlns:a16="http://schemas.microsoft.com/office/drawing/2014/main" id="{31AC73F4-A0D1-44BF-B3AF-2FE7D08E2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7150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latin typeface="Times New Roman" panose="02020603050405020304" pitchFamily="18" charset="0"/>
              </a:rPr>
              <a:t>子宫附件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z008_jpg">
            <a:extLst>
              <a:ext uri="{FF2B5EF4-FFF2-40B4-BE49-F238E27FC236}">
                <a16:creationId xmlns:a16="http://schemas.microsoft.com/office/drawing/2014/main" id="{AA60E0FA-C56F-48F1-AE12-67259BE67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802" y="3397716"/>
            <a:ext cx="34290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0F5DBEFF-DFB9-4B6F-86BD-B8016FE74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" y="552450"/>
            <a:ext cx="2286000" cy="6334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1"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（三）子宫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B0545321-9EB0-4A53-A205-4C949DE2F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2" y="1400175"/>
            <a:ext cx="8953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形态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405DDEC1-B530-4E72-886D-5932C45AB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295400"/>
            <a:ext cx="2070100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65113" indent="-265113" eaLnBrk="1" hangingPunct="1">
              <a:buFont typeface="Arial" panose="020B0604020202020204" pitchFamily="34" charset="0"/>
              <a:buChar char="•"/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底</a:t>
            </a:r>
          </a:p>
          <a:p>
            <a:pPr marL="265113" indent="-265113" eaLnBrk="1" hangingPunct="1">
              <a:buFont typeface="Arial" panose="020B0604020202020204" pitchFamily="34" charset="0"/>
              <a:buChar char="•"/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体</a:t>
            </a:r>
            <a:r>
              <a:rPr kumimoji="1"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/>
            </a:r>
            <a:br>
              <a:rPr kumimoji="1"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kumimoji="1"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  </a:t>
            </a:r>
            <a:r>
              <a:rPr kumimoji="1" lang="zh-CN" altLang="en-US" sz="24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子宫角</a:t>
            </a:r>
            <a:r>
              <a:rPr kumimoji="1"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</a:rPr>
              <a:t/>
            </a:r>
            <a:br>
              <a:rPr kumimoji="1"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kumimoji="1"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  </a:t>
            </a:r>
            <a:r>
              <a:rPr kumimoji="1" lang="zh-CN" altLang="en-US" sz="24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子宫峡</a:t>
            </a:r>
            <a:endParaRPr kumimoji="1" lang="en-US" altLang="zh-CN" sz="2400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marL="265113" indent="-265113" eaLnBrk="1" hangingPunct="1">
              <a:buFont typeface="Arial" panose="020B0604020202020204" pitchFamily="34" charset="0"/>
              <a:buChar char="•"/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颈</a:t>
            </a:r>
            <a:r>
              <a:rPr kumimoji="1"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/>
            </a:r>
            <a:br>
              <a:rPr kumimoji="1"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kumimoji="1"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kumimoji="1"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阴道部</a:t>
            </a:r>
            <a:r>
              <a:rPr kumimoji="1"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/>
            </a:r>
            <a:br>
              <a:rPr kumimoji="1"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kumimoji="1"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kumimoji="1"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阴道上部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430D0BE-6CC0-4981-8D9B-A3634A46B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4390370"/>
            <a:ext cx="3886200" cy="197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65113" indent="-265113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子宫腔 </a:t>
            </a:r>
          </a:p>
          <a:p>
            <a:pPr marL="265113" indent="-265113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子宫颈管</a:t>
            </a:r>
          </a:p>
          <a:p>
            <a:pPr marL="265113" indent="-265113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子宫口</a:t>
            </a:r>
            <a:r>
              <a:rPr kumimoji="1"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/>
            </a:r>
            <a:br>
              <a:rPr kumimoji="1"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kumimoji="1"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kumimoji="1"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未产妇： 光滑圆形</a:t>
            </a:r>
            <a:r>
              <a:rPr kumimoji="1"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/>
            </a:r>
            <a:br>
              <a:rPr kumimoji="1"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kumimoji="1"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    </a:t>
            </a:r>
            <a:r>
              <a:rPr kumimoji="1"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经产妇： 横形裂口</a:t>
            </a:r>
          </a:p>
        </p:txBody>
      </p:sp>
      <p:pic>
        <p:nvPicPr>
          <p:cNvPr id="8200" name="Picture 9" descr="6-34">
            <a:extLst>
              <a:ext uri="{FF2B5EF4-FFF2-40B4-BE49-F238E27FC236}">
                <a16:creationId xmlns:a16="http://schemas.microsoft.com/office/drawing/2014/main" id="{EFEF3189-61CE-4572-8455-B0E7F28F6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202" y="791070"/>
            <a:ext cx="3124200" cy="319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DA6B347-6E54-42BF-9AD9-092F354C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81000"/>
            <a:ext cx="30460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400" b="1" dirty="0" smtClean="0">
                <a:solidFill>
                  <a:schemeClr val="accent2"/>
                </a:solidFill>
              </a:rPr>
              <a:t>子宫峡 （</a:t>
            </a:r>
            <a:r>
              <a:rPr kumimoji="1" lang="zh-CN" altLang="en-US" sz="2400" b="1" dirty="0" smtClean="0">
                <a:solidFill>
                  <a:srgbClr val="00B0F0"/>
                </a:solidFill>
              </a:rPr>
              <a:t>子宫下段</a:t>
            </a:r>
            <a:r>
              <a:rPr kumimoji="1" lang="zh-CN" altLang="en-US" sz="2400" b="1" dirty="0" smtClean="0">
                <a:solidFill>
                  <a:schemeClr val="accent2"/>
                </a:solidFill>
              </a:rPr>
              <a:t>）</a:t>
            </a:r>
            <a:endParaRPr kumimoji="1" lang="zh-CN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E734F6E-F4DB-4BD5-A773-3D33F20DF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90600"/>
            <a:ext cx="77358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400" b="1">
                <a:solidFill>
                  <a:schemeClr val="accent2"/>
                </a:solidFill>
              </a:rPr>
              <a:t>在子宫体和颈之间长约</a:t>
            </a:r>
            <a:r>
              <a:rPr kumimoji="1" lang="en-US" altLang="zh-CN" sz="2400" b="1">
                <a:solidFill>
                  <a:schemeClr val="accent2"/>
                </a:solidFill>
              </a:rPr>
              <a:t>1cm</a:t>
            </a:r>
            <a:r>
              <a:rPr kumimoji="1" lang="zh-CN" altLang="en-US" sz="2400" b="1">
                <a:solidFill>
                  <a:schemeClr val="accent2"/>
                </a:solidFill>
              </a:rPr>
              <a:t>的狭窄区域（剖宫产的位置）</a:t>
            </a:r>
          </a:p>
        </p:txBody>
      </p:sp>
      <p:pic>
        <p:nvPicPr>
          <p:cNvPr id="9220" name="Picture 4" descr="妊辰">
            <a:extLst>
              <a:ext uri="{FF2B5EF4-FFF2-40B4-BE49-F238E27FC236}">
                <a16:creationId xmlns:a16="http://schemas.microsoft.com/office/drawing/2014/main" id="{295489AB-5087-4A38-987E-451A94E50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5105400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E7255FD-8383-4B5C-BF66-08367C716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057400"/>
            <a:ext cx="2663825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小骨盆中央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膀胱直肠之间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前倾、前屈位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6A0715E-3EE2-4671-BC82-C38FD3CA9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685800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位置</a:t>
            </a:r>
          </a:p>
        </p:txBody>
      </p:sp>
      <p:pic>
        <p:nvPicPr>
          <p:cNvPr id="10244" name="Picture 4" descr="前屈前倾">
            <a:extLst>
              <a:ext uri="{FF2B5EF4-FFF2-40B4-BE49-F238E27FC236}">
                <a16:creationId xmlns:a16="http://schemas.microsoft.com/office/drawing/2014/main" id="{C8BEAF91-F17F-443B-8BD9-648EFFD94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59213"/>
            <a:ext cx="4752975" cy="249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6">
            <a:extLst>
              <a:ext uri="{FF2B5EF4-FFF2-40B4-BE49-F238E27FC236}">
                <a16:creationId xmlns:a16="http://schemas.microsoft.com/office/drawing/2014/main" id="{E5353FF4-7B3C-4690-AD51-3EBA26371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81282"/>
            <a:ext cx="531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ea typeface="楷体" panose="02010609060101010101" pitchFamily="49" charset="-122"/>
              </a:rPr>
              <a:t>90</a:t>
            </a:r>
            <a:r>
              <a:rPr lang="en-US" altLang="zh-CN" b="1" baseline="30000" dirty="0">
                <a:ea typeface="楷体" panose="02010609060101010101" pitchFamily="49" charset="-122"/>
              </a:rPr>
              <a:t>o</a:t>
            </a:r>
          </a:p>
        </p:txBody>
      </p:sp>
      <p:sp>
        <p:nvSpPr>
          <p:cNvPr id="10246" name="Text Box 7">
            <a:extLst>
              <a:ext uri="{FF2B5EF4-FFF2-40B4-BE49-F238E27FC236}">
                <a16:creationId xmlns:a16="http://schemas.microsoft.com/office/drawing/2014/main" id="{77B9FB55-0261-477E-89B8-88C9187B1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5364639"/>
            <a:ext cx="658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ea typeface="楷体" panose="02010609060101010101" pitchFamily="49" charset="-122"/>
              </a:rPr>
              <a:t>170</a:t>
            </a:r>
            <a:r>
              <a:rPr lang="en-US" altLang="zh-CN" b="1" baseline="30000" dirty="0">
                <a:ea typeface="楷体" panose="02010609060101010101" pitchFamily="49" charset="-122"/>
              </a:rPr>
              <a:t>o</a:t>
            </a:r>
          </a:p>
        </p:txBody>
      </p:sp>
      <p:pic>
        <p:nvPicPr>
          <p:cNvPr id="10247" name="Picture 9" descr="6-36">
            <a:extLst>
              <a:ext uri="{FF2B5EF4-FFF2-40B4-BE49-F238E27FC236}">
                <a16:creationId xmlns:a16="http://schemas.microsoft.com/office/drawing/2014/main" id="{A97F540C-FB53-47C2-AF28-0CD8C7D31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1168337"/>
            <a:ext cx="2362200" cy="298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6-31">
            <a:extLst>
              <a:ext uri="{FF2B5EF4-FFF2-40B4-BE49-F238E27FC236}">
                <a16:creationId xmlns:a16="http://schemas.microsoft.com/office/drawing/2014/main" id="{FF3CAEB0-ADDD-4154-9261-0D5AA45E4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62410"/>
            <a:ext cx="3733800" cy="405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436CAB75-805D-4521-BF05-CD4C4E532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90800"/>
            <a:ext cx="302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子宫与腹膜的关系</a:t>
            </a:r>
          </a:p>
        </p:txBody>
      </p:sp>
      <p:pic>
        <p:nvPicPr>
          <p:cNvPr id="4" name="Picture 9" descr="6-31">
            <a:extLst>
              <a:ext uri="{FF2B5EF4-FFF2-40B4-BE49-F238E27FC236}">
                <a16:creationId xmlns:a16="http://schemas.microsoft.com/office/drawing/2014/main" id="{FF3CAEB0-ADDD-4154-9261-0D5AA45E4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3990289" cy="432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默认设计模板">
  <a:themeElements>
    <a:clrScheme name="2_默认设计模板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000000"/>
      </a:folHlink>
    </a:clrScheme>
    <a:fontScheme name="2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</TotalTime>
  <Words>680</Words>
  <Application>Microsoft Office PowerPoint</Application>
  <PresentationFormat>全屏显示(4:3)</PresentationFormat>
  <Paragraphs>120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Times New Roman</vt:lpstr>
      <vt:lpstr>Arial</vt:lpstr>
      <vt:lpstr>隶书</vt:lpstr>
      <vt:lpstr>宋体</vt:lpstr>
      <vt:lpstr>楷体</vt:lpstr>
      <vt:lpstr>2_默认设计模板</vt:lpstr>
      <vt:lpstr>女性生殖系统  潍坊医学院 人体解剖学教研室 王岱君 11052</vt:lpstr>
      <vt:lpstr>目的要求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WANG DJ</cp:lastModifiedBy>
  <cp:revision>33</cp:revision>
  <cp:lastPrinted>1601-01-01T00:00:00Z</cp:lastPrinted>
  <dcterms:created xsi:type="dcterms:W3CDTF">1601-01-01T00:00:00Z</dcterms:created>
  <dcterms:modified xsi:type="dcterms:W3CDTF">2023-03-27T12:43:09Z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